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90" r:id="rId2"/>
    <p:sldId id="388" r:id="rId3"/>
    <p:sldId id="491" r:id="rId4"/>
    <p:sldId id="256" r:id="rId5"/>
    <p:sldId id="492" r:id="rId6"/>
    <p:sldId id="277" r:id="rId7"/>
    <p:sldId id="392" r:id="rId8"/>
    <p:sldId id="493" r:id="rId9"/>
    <p:sldId id="267" r:id="rId10"/>
    <p:sldId id="337" r:id="rId11"/>
    <p:sldId id="338" r:id="rId12"/>
    <p:sldId id="339" r:id="rId13"/>
    <p:sldId id="278" r:id="rId14"/>
    <p:sldId id="336" r:id="rId15"/>
    <p:sldId id="421" r:id="rId16"/>
    <p:sldId id="422" r:id="rId17"/>
    <p:sldId id="266" r:id="rId18"/>
    <p:sldId id="263" r:id="rId19"/>
    <p:sldId id="489" r:id="rId20"/>
    <p:sldId id="423" r:id="rId21"/>
    <p:sldId id="488" r:id="rId22"/>
    <p:sldId id="424" r:id="rId23"/>
    <p:sldId id="428" r:id="rId24"/>
    <p:sldId id="425" r:id="rId25"/>
    <p:sldId id="426" r:id="rId26"/>
    <p:sldId id="427" r:id="rId27"/>
    <p:sldId id="430" r:id="rId28"/>
    <p:sldId id="431" r:id="rId29"/>
    <p:sldId id="432" r:id="rId30"/>
    <p:sldId id="433" r:id="rId31"/>
    <p:sldId id="436" r:id="rId32"/>
    <p:sldId id="438" r:id="rId33"/>
    <p:sldId id="437" r:id="rId34"/>
    <p:sldId id="434" r:id="rId35"/>
    <p:sldId id="359" r:id="rId36"/>
    <p:sldId id="439" r:id="rId37"/>
    <p:sldId id="400" r:id="rId38"/>
    <p:sldId id="398" r:id="rId39"/>
    <p:sldId id="440" r:id="rId40"/>
    <p:sldId id="412" r:id="rId41"/>
    <p:sldId id="399" r:id="rId42"/>
    <p:sldId id="404" r:id="rId43"/>
    <p:sldId id="361" r:id="rId44"/>
    <p:sldId id="260" r:id="rId45"/>
    <p:sldId id="374" r:id="rId46"/>
    <p:sldId id="358" r:id="rId47"/>
    <p:sldId id="362" r:id="rId48"/>
    <p:sldId id="367" r:id="rId49"/>
    <p:sldId id="369" r:id="rId50"/>
    <p:sldId id="368" r:id="rId51"/>
    <p:sldId id="445" r:id="rId52"/>
    <p:sldId id="447" r:id="rId53"/>
    <p:sldId id="468" r:id="rId54"/>
    <p:sldId id="469" r:id="rId55"/>
    <p:sldId id="481" r:id="rId56"/>
    <p:sldId id="482" r:id="rId57"/>
    <p:sldId id="484" r:id="rId58"/>
    <p:sldId id="494" r:id="rId59"/>
    <p:sldId id="485" r:id="rId60"/>
    <p:sldId id="486" r:id="rId6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7266" autoAdjust="0"/>
    <p:restoredTop sz="94571" autoAdjust="0"/>
  </p:normalViewPr>
  <p:slideViewPr>
    <p:cSldViewPr>
      <p:cViewPr>
        <p:scale>
          <a:sx n="70" d="100"/>
          <a:sy n="70" d="100"/>
        </p:scale>
        <p:origin x="-894" y="-168"/>
      </p:cViewPr>
      <p:guideLst>
        <p:guide orient="horz" pos="2160"/>
        <p:guide pos="2880"/>
      </p:guideLst>
    </p:cSldViewPr>
  </p:slideViewPr>
  <p:outlineViewPr>
    <p:cViewPr>
      <p:scale>
        <a:sx n="33" d="100"/>
        <a:sy n="33" d="100"/>
      </p:scale>
      <p:origin x="0" y="2430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814"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F84B9C-2AA6-40BF-BE17-9CD965C12037}" type="datetimeFigureOut">
              <a:rPr lang="fr-FR" smtClean="0"/>
              <a:pPr/>
              <a:t>19/03/2022</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267CB6-82CE-41E0-8AB3-7BB664AA94B5}" type="slidenum">
              <a:rPr lang="fr-FR" smtClean="0"/>
              <a:pPr/>
              <a:t>‹N°›</a:t>
            </a:fld>
            <a:endParaRPr lang="fr-F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a:t>
            </a:fld>
            <a:endParaRPr lang="fr-F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13</a:t>
            </a:fld>
            <a:endParaRPr lang="fr-F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14</a:t>
            </a:fld>
            <a:endParaRPr lang="fr-F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17</a:t>
            </a:fld>
            <a:endParaRPr lang="fr-F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18</a:t>
            </a:fld>
            <a:endParaRPr lang="fr-F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19</a:t>
            </a:fld>
            <a:endParaRPr lang="fr-F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21</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35</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37</a:t>
            </a:fld>
            <a:endParaRPr lang="fr-F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38</a:t>
            </a:fld>
            <a:endParaRPr lang="fr-F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40</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2</a:t>
            </a:fld>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41</a:t>
            </a:fld>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42</a:t>
            </a:fld>
            <a:endParaRPr lang="fr-F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43</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44</a:t>
            </a:fld>
            <a:endParaRPr lang="fr-F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45</a:t>
            </a:fld>
            <a:endParaRPr lang="fr-F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46</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47</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48</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49</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50</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4</a:t>
            </a:fld>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57</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D6BC6B7D-347D-43E3-B9F4-85FC0A2AC216}" type="slidenum">
              <a:rPr lang="fr-FR" smtClean="0"/>
              <a:pPr/>
              <a:t>59</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60</a:t>
            </a:fld>
            <a:endParaRPr 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6</a:t>
            </a:fld>
            <a:endParaRPr lang="fr-F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7</a:t>
            </a:fld>
            <a:endParaRPr lang="fr-F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9</a:t>
            </a:fld>
            <a:endParaRPr lang="fr-F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10</a:t>
            </a:fld>
            <a:endParaRPr lang="fr-F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11</a:t>
            </a:fld>
            <a:endParaRPr lang="fr-F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E3267CB6-82CE-41E0-8AB3-7BB664AA94B5}" type="slidenum">
              <a:rPr lang="fr-FR" smtClean="0"/>
              <a:pPr/>
              <a:t>12</a:t>
            </a:fld>
            <a:endParaRPr lang="fr-F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52F557A-965A-4BBC-9335-BE5C0E38CCCB}" type="datetimeFigureOut">
              <a:rPr lang="fr-FR" smtClean="0"/>
              <a:pPr/>
              <a:t>19/03/2022</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9AF2674B-BE2F-4FEA-A84F-9449C997A482}" type="slidenum">
              <a:rPr lang="fr-FR" smtClean="0"/>
              <a:pPr/>
              <a:t>‹N°›</a:t>
            </a:fld>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6000"/>
            <a:lum/>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F557A-965A-4BBC-9335-BE5C0E38CCCB}" type="datetimeFigureOut">
              <a:rPr lang="fr-FR" smtClean="0"/>
              <a:pPr/>
              <a:t>19/03/2022</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2674B-BE2F-4FEA-A84F-9449C997A482}" type="slidenum">
              <a:rPr lang="fr-FR" smtClean="0"/>
              <a:pPr/>
              <a:t>‹N°›</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7.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5.png"/><Relationship Id="rId9"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gi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gif"/><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2.bp.blogspot.com/_-Tq7gbD8oZg/SzQbnmCdXhI/AAAAAAAAAm4/LkP5LuFvklo/s1600-h/Image25.jpg" TargetMode="Externa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hyperlink" Target="http://3.bp.blogspot.com/_-Tq7gbD8oZg/SzQfocYfD3I/AAAAAAAAAng/22EMgdd3YBs/s1600-h/Image1554.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hyperlink" Target="http://www.habitatlegno.it/images/photogallery/g_castanoprimo001.jpg" TargetMode="External"/><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hyperlink" Target="http://www.habitatlegno.it/images/photogallery/g_palaindoor-ancona001.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hyperlink" Target="http://www.habitatlegno.it/images/photogallery/g_sportivo-livigno002.jpg" TargetMode="External"/><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hyperlink" Target="http://www.habitatlegno.it/images/photogallery/g_atletica-aosta001.jpg"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57"/>
          <p:cNvPicPr>
            <a:picLocks noChangeAspect="1" noChangeArrowheads="1"/>
          </p:cNvPicPr>
          <p:nvPr/>
        </p:nvPicPr>
        <p:blipFill>
          <a:blip r:embed="rId3">
            <a:lum bright="6000"/>
          </a:blip>
          <a:srcRect l="5568" t="19576" r="1250" b="21060"/>
          <a:stretch>
            <a:fillRect/>
          </a:stretch>
        </p:blipFill>
        <p:spPr bwMode="auto">
          <a:xfrm>
            <a:off x="0" y="0"/>
            <a:ext cx="9144000" cy="2928934"/>
          </a:xfrm>
          <a:prstGeom prst="rect">
            <a:avLst/>
          </a:prstGeom>
          <a:ln w="57150" cap="sq" cmpd="thickThin">
            <a:solidFill>
              <a:srgbClr val="000000"/>
            </a:solidFill>
            <a:prstDash val="solid"/>
            <a:miter lim="800000"/>
          </a:ln>
          <a:effectLst>
            <a:innerShdw blurRad="76200">
              <a:srgbClr val="000000"/>
            </a:innerShdw>
          </a:effectLst>
        </p:spPr>
      </p:pic>
      <p:sp>
        <p:nvSpPr>
          <p:cNvPr id="3" name="Rectangle 2"/>
          <p:cNvSpPr/>
          <p:nvPr/>
        </p:nvSpPr>
        <p:spPr>
          <a:xfrm>
            <a:off x="1285852" y="3714752"/>
            <a:ext cx="6929486" cy="1323439"/>
          </a:xfrm>
          <a:prstGeom prst="rect">
            <a:avLst/>
          </a:prstGeom>
        </p:spPr>
        <p:txBody>
          <a:bodyPr wrap="square">
            <a:spAutoFit/>
          </a:bodyPr>
          <a:lstStyle/>
          <a:p>
            <a:r>
              <a:rPr lang="fr-FR" sz="4000" dirty="0" smtClean="0">
                <a:latin typeface="Berlin Sans FB Demi" pitchFamily="34" charset="0"/>
                <a:ea typeface="Adobe Heiti Std R" pitchFamily="34" charset="-128"/>
              </a:rPr>
              <a:t>Structure de grande portée </a:t>
            </a:r>
          </a:p>
          <a:p>
            <a:r>
              <a:rPr lang="fr-FR" sz="4000" dirty="0" smtClean="0">
                <a:latin typeface="Berlin Sans FB Demi" pitchFamily="34" charset="0"/>
                <a:ea typeface="Adobe Heiti Std R" pitchFamily="34" charset="-128"/>
              </a:rPr>
              <a:t>          lamellé-collé</a:t>
            </a:r>
            <a:endParaRPr lang="fr-FR" sz="4000" dirty="0">
              <a:latin typeface="Berlin Sans FB Demi" pitchFamily="34" charset="0"/>
              <a:ea typeface="Adobe Heiti Std R" pitchFamily="34"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43050"/>
            <a:ext cx="9144000" cy="1415772"/>
          </a:xfrm>
          <a:prstGeom prst="rect">
            <a:avLst/>
          </a:prstGeom>
        </p:spPr>
        <p:txBody>
          <a:bodyPr wrap="square">
            <a:spAutoFit/>
          </a:bodyPr>
          <a:lstStyle/>
          <a:p>
            <a:r>
              <a:rPr lang="fr-FR" sz="1600" b="1" dirty="0" smtClean="0">
                <a:latin typeface="Georgia" pitchFamily="18" charset="0"/>
              </a:rPr>
              <a:t>Procédé de fabrication: en </a:t>
            </a:r>
            <a:r>
              <a:rPr lang="fr-FR" sz="1600" dirty="0" smtClean="0">
                <a:latin typeface="Georgia" pitchFamily="18" charset="0"/>
              </a:rPr>
              <a:t>6 étapes : </a:t>
            </a:r>
          </a:p>
          <a:p>
            <a:pPr marL="0" lvl="1"/>
            <a:r>
              <a:rPr lang="fr-FR" b="1" u="sng" dirty="0" smtClean="0">
                <a:latin typeface="Georgia" pitchFamily="18" charset="0"/>
              </a:rPr>
              <a:t>1/Séchage : </a:t>
            </a:r>
            <a:r>
              <a:rPr lang="fr-FR" sz="1600" dirty="0" smtClean="0">
                <a:latin typeface="Georgia" pitchFamily="18" charset="0"/>
              </a:rPr>
              <a:t>Un problème qui se pose avec l’utilisation du bois de construction est que le bois employé doit avoir le même taux d’humidité que le milieu dans lequel il se trouve. </a:t>
            </a:r>
          </a:p>
          <a:p>
            <a:endParaRPr lang="fr-FR" dirty="0" smtClean="0"/>
          </a:p>
          <a:p>
            <a:endParaRPr lang="fr-FR" b="1" dirty="0" smtClean="0"/>
          </a:p>
        </p:txBody>
      </p:sp>
      <p:sp>
        <p:nvSpPr>
          <p:cNvPr id="167937"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700" b="0" i="0" u="none" strike="noStrike" cap="none" normalizeH="0" baseline="0" smtClean="0">
                <a:ln>
                  <a:noFill/>
                </a:ln>
                <a:solidFill>
                  <a:schemeClr val="tx1"/>
                </a:solidFill>
                <a:effectLst/>
                <a:latin typeface="Arial" charset="0"/>
                <a:cs typeface="Arial" charset="0"/>
              </a:rPr>
              <a:t>nécessaire.</a:t>
            </a:r>
            <a:br>
              <a:rPr kumimoji="0" lang="fr-FR" sz="700" b="0" i="0" u="none" strike="noStrike" cap="none" normalizeH="0" baseline="0" smtClean="0">
                <a:ln>
                  <a:noFill/>
                </a:ln>
                <a:solidFill>
                  <a:schemeClr val="tx1"/>
                </a:solidFill>
                <a:effectLst/>
                <a:latin typeface="Arial" charset="0"/>
                <a:cs typeface="Arial" charset="0"/>
              </a:rPr>
            </a:br>
            <a:r>
              <a:rPr kumimoji="0" lang="fr-FR" sz="700" b="0" i="0" u="none" strike="noStrike" cap="none" normalizeH="0" baseline="0" smtClean="0">
                <a:ln>
                  <a:noFill/>
                </a:ln>
                <a:solidFill>
                  <a:schemeClr val="tx1"/>
                </a:solidFill>
                <a:effectLst/>
                <a:latin typeface="Arial" charset="0"/>
                <a:cs typeface="Arial" charset="0"/>
              </a:rPr>
              <a:t>  </a:t>
            </a:r>
            <a:r>
              <a:rPr kumimoji="0" lang="fr-FR" sz="9000" b="0" i="0" u="none" strike="noStrike" cap="none" normalizeH="0" baseline="0" smtClean="0">
                <a:ln>
                  <a:noFill/>
                </a:ln>
                <a:solidFill>
                  <a:schemeClr val="tx1"/>
                </a:solidFill>
                <a:effectLst/>
                <a:latin typeface="Arial" charset="0"/>
                <a:cs typeface="Arial" charset="0"/>
              </a:rPr>
              <a:t> </a:t>
            </a:r>
            <a:endParaRPr kumimoji="0" lang="fr-FR" sz="700" b="0" i="0" u="none" strike="noStrike" cap="none" normalizeH="0" baseline="0" smtClean="0">
              <a:ln>
                <a:noFill/>
              </a:ln>
              <a:solidFill>
                <a:schemeClr val="tx1"/>
              </a:solidFill>
              <a:effectLst/>
              <a:latin typeface="Arial" charset="0"/>
              <a:cs typeface="Arial" charset="0"/>
            </a:endParaRPr>
          </a:p>
        </p:txBody>
      </p:sp>
      <p:pic>
        <p:nvPicPr>
          <p:cNvPr id="167938" name="Picture 2" descr="C:\Users\pc\Desktop\c\c_files\Image2.jpg"/>
          <p:cNvPicPr>
            <a:picLocks noChangeAspect="1" noChangeArrowheads="1"/>
          </p:cNvPicPr>
          <p:nvPr/>
        </p:nvPicPr>
        <p:blipFill>
          <a:blip r:embed="rId3"/>
          <a:srcRect/>
          <a:stretch>
            <a:fillRect/>
          </a:stretch>
        </p:blipFill>
        <p:spPr bwMode="auto">
          <a:xfrm>
            <a:off x="142844" y="2500306"/>
            <a:ext cx="3643338" cy="1951788"/>
          </a:xfrm>
          <a:prstGeom prst="rect">
            <a:avLst/>
          </a:prstGeom>
          <a:ln w="19050" cap="sq" cmpd="thickThin">
            <a:solidFill>
              <a:srgbClr val="000000"/>
            </a:solidFill>
            <a:prstDash val="solid"/>
            <a:miter lim="800000"/>
          </a:ln>
          <a:effectLst>
            <a:innerShdw blurRad="76200">
              <a:srgbClr val="000000"/>
            </a:innerShdw>
          </a:effectLst>
        </p:spPr>
      </p:pic>
      <p:pic>
        <p:nvPicPr>
          <p:cNvPr id="7" name="Picture 2"/>
          <p:cNvPicPr>
            <a:picLocks noChangeAspect="1" noChangeArrowheads="1"/>
          </p:cNvPicPr>
          <p:nvPr/>
        </p:nvPicPr>
        <p:blipFill>
          <a:blip r:embed="rId4"/>
          <a:srcRect/>
          <a:stretch>
            <a:fillRect/>
          </a:stretch>
        </p:blipFill>
        <p:spPr bwMode="auto">
          <a:xfrm>
            <a:off x="6643702" y="2500306"/>
            <a:ext cx="2285984" cy="2071702"/>
          </a:xfrm>
          <a:prstGeom prst="rect">
            <a:avLst/>
          </a:prstGeom>
          <a:noFill/>
          <a:ln w="9525">
            <a:noFill/>
            <a:miter lim="800000"/>
            <a:headEnd/>
            <a:tailEnd/>
          </a:ln>
          <a:effectLst/>
        </p:spPr>
      </p:pic>
      <p:sp>
        <p:nvSpPr>
          <p:cNvPr id="9" name="Rectangle 8"/>
          <p:cNvSpPr/>
          <p:nvPr/>
        </p:nvSpPr>
        <p:spPr>
          <a:xfrm>
            <a:off x="3857620" y="2643182"/>
            <a:ext cx="2643206" cy="2314480"/>
          </a:xfrm>
          <a:prstGeom prst="rect">
            <a:avLst/>
          </a:prstGeom>
        </p:spPr>
        <p:txBody>
          <a:bodyPr wrap="square">
            <a:spAutoFit/>
          </a:bodyPr>
          <a:lstStyle/>
          <a:p>
            <a:pPr marL="342900" lvl="0" indent="-342900">
              <a:spcBef>
                <a:spcPct val="20000"/>
              </a:spcBef>
              <a:defRPr/>
            </a:pPr>
            <a:r>
              <a:rPr lang="fr-FR" altLang="zh-CN" b="1" dirty="0" smtClean="0">
                <a:ea typeface="宋体" pitchFamily="2" charset="-122"/>
              </a:rPr>
              <a:t> </a:t>
            </a:r>
            <a:r>
              <a:rPr lang="fr-FR" altLang="zh-CN" sz="1400" dirty="0" smtClean="0">
                <a:latin typeface="Georgia" pitchFamily="18" charset="0"/>
                <a:ea typeface="宋体" pitchFamily="2" charset="-122"/>
              </a:rPr>
              <a:t>les bois du Nord ont un taux</a:t>
            </a:r>
          </a:p>
          <a:p>
            <a:pPr lvl="0">
              <a:spcBef>
                <a:spcPct val="20000"/>
              </a:spcBef>
              <a:defRPr/>
            </a:pPr>
            <a:r>
              <a:rPr lang="fr-FR" altLang="zh-CN" sz="1400" dirty="0" smtClean="0">
                <a:latin typeface="Georgia" pitchFamily="18" charset="0"/>
                <a:ea typeface="宋体" pitchFamily="2" charset="-122"/>
              </a:rPr>
              <a:t>   d'humidité de 20%, pour le collage, il est nécessaire qu'ils soient amenés à un équilibre hygroscopique de 8 à 14%, d'où la nécessité d'avoir un séchoir.</a:t>
            </a:r>
            <a:r>
              <a:rPr lang="fr-FR" altLang="zh-CN" sz="1400" b="1" dirty="0" smtClean="0">
                <a:latin typeface="Georgia" pitchFamily="18" charset="0"/>
                <a:ea typeface="宋体" pitchFamily="2" charset="-122"/>
              </a:rPr>
              <a:t/>
            </a:r>
            <a:br>
              <a:rPr lang="fr-FR" altLang="zh-CN" sz="1400" b="1" dirty="0" smtClean="0">
                <a:latin typeface="Georgia" pitchFamily="18" charset="0"/>
                <a:ea typeface="宋体" pitchFamily="2" charset="-122"/>
              </a:rPr>
            </a:br>
            <a:endParaRPr lang="fr-FR" altLang="zh-CN" sz="1400" dirty="0" smtClean="0">
              <a:latin typeface="Georgia" pitchFamily="18" charset="0"/>
              <a:ea typeface="宋体" pitchFamily="2" charset="-122"/>
            </a:endParaRPr>
          </a:p>
          <a:p>
            <a:pPr marL="342900" lvl="0" indent="-342900">
              <a:spcBef>
                <a:spcPct val="20000"/>
              </a:spcBef>
              <a:defRPr/>
            </a:pPr>
            <a:r>
              <a:rPr lang="fr-FR" altLang="zh-CN" b="1" dirty="0" smtClean="0">
                <a:ea typeface="宋体" pitchFamily="2" charset="-122"/>
              </a:rPr>
              <a:t/>
            </a:r>
            <a:br>
              <a:rPr lang="fr-FR" altLang="zh-CN" b="1" dirty="0" smtClean="0">
                <a:ea typeface="宋体" pitchFamily="2" charset="-122"/>
              </a:rPr>
            </a:br>
            <a:r>
              <a:rPr lang="fr-FR" altLang="zh-CN" b="1" dirty="0" smtClean="0">
                <a:ea typeface="宋体" pitchFamily="2" charset="-122"/>
              </a:rPr>
              <a:t> </a:t>
            </a:r>
            <a:endParaRPr lang="fr-FR" b="1" dirty="0"/>
          </a:p>
        </p:txBody>
      </p:sp>
      <p:sp>
        <p:nvSpPr>
          <p:cNvPr id="10" name="Rectangle 9"/>
          <p:cNvSpPr/>
          <p:nvPr/>
        </p:nvSpPr>
        <p:spPr>
          <a:xfrm>
            <a:off x="3857620" y="2643182"/>
            <a:ext cx="2643206" cy="15716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42844" y="4500570"/>
            <a:ext cx="7072362" cy="338554"/>
          </a:xfrm>
          <a:prstGeom prst="rect">
            <a:avLst/>
          </a:prstGeom>
        </p:spPr>
        <p:txBody>
          <a:bodyPr wrap="square">
            <a:spAutoFit/>
          </a:bodyPr>
          <a:lstStyle/>
          <a:p>
            <a:pPr lvl="0" fontAlgn="base">
              <a:spcBef>
                <a:spcPct val="0"/>
              </a:spcBef>
              <a:spcAft>
                <a:spcPct val="0"/>
              </a:spcAft>
            </a:pPr>
            <a:r>
              <a:rPr lang="fr-FR" sz="1600" b="1" u="sng" dirty="0" smtClean="0">
                <a:latin typeface="Georgia" pitchFamily="18" charset="0"/>
                <a:cs typeface="Arial" charset="0"/>
              </a:rPr>
              <a:t>2/Entourage</a:t>
            </a:r>
            <a:r>
              <a:rPr lang="fr-FR" sz="1600" b="1" u="sng" baseline="30000" dirty="0" smtClean="0">
                <a:latin typeface="Georgia" pitchFamily="18" charset="0"/>
                <a:cs typeface="Arial" charset="0"/>
              </a:rPr>
              <a:t> </a:t>
            </a:r>
            <a:r>
              <a:rPr lang="fr-FR" sz="1600" b="1" u="sng" dirty="0" smtClean="0">
                <a:latin typeface="Georgia" pitchFamily="18" charset="0"/>
                <a:cs typeface="Arial" charset="0"/>
              </a:rPr>
              <a:t>et aboutage</a:t>
            </a:r>
            <a:r>
              <a:rPr lang="fr-FR" sz="1600" b="1" u="sng" baseline="30000" dirty="0" smtClean="0">
                <a:latin typeface="Georgia" pitchFamily="18" charset="0"/>
                <a:cs typeface="Arial" charset="0"/>
              </a:rPr>
              <a:t>:</a:t>
            </a:r>
            <a:endParaRPr lang="fr-FR" sz="1600" b="1" u="sng" dirty="0" smtClean="0">
              <a:latin typeface="Georgia" pitchFamily="18" charset="0"/>
              <a:cs typeface="Arial" charset="0"/>
            </a:endParaRPr>
          </a:p>
        </p:txBody>
      </p:sp>
      <p:pic>
        <p:nvPicPr>
          <p:cNvPr id="12" name="Picture 2" descr="C:\Users\pc\Desktop\c\c_files\Image3.jpg"/>
          <p:cNvPicPr>
            <a:picLocks noChangeAspect="1" noChangeArrowheads="1"/>
          </p:cNvPicPr>
          <p:nvPr/>
        </p:nvPicPr>
        <p:blipFill>
          <a:blip r:embed="rId5"/>
          <a:srcRect/>
          <a:stretch>
            <a:fillRect/>
          </a:stretch>
        </p:blipFill>
        <p:spPr bwMode="auto">
          <a:xfrm>
            <a:off x="0" y="5143512"/>
            <a:ext cx="7164242" cy="1714488"/>
          </a:xfrm>
          <a:prstGeom prst="rect">
            <a:avLst/>
          </a:prstGeom>
          <a:noFill/>
        </p:spPr>
      </p:pic>
      <p:sp>
        <p:nvSpPr>
          <p:cNvPr id="14" name="Rectangle 13"/>
          <p:cNvSpPr/>
          <p:nvPr/>
        </p:nvSpPr>
        <p:spPr>
          <a:xfrm>
            <a:off x="71406" y="4786322"/>
            <a:ext cx="6643734" cy="338554"/>
          </a:xfrm>
          <a:prstGeom prst="rect">
            <a:avLst/>
          </a:prstGeom>
        </p:spPr>
        <p:txBody>
          <a:bodyPr wrap="square">
            <a:spAutoFit/>
          </a:bodyPr>
          <a:lstStyle/>
          <a:p>
            <a:r>
              <a:rPr lang="fr-FR" altLang="zh-CN" sz="1600" dirty="0" smtClean="0">
                <a:latin typeface="Georgia" pitchFamily="18" charset="0"/>
                <a:ea typeface="宋体" pitchFamily="2" charset="-122"/>
              </a:rPr>
              <a:t>il est nécessaire d'assembler les lamelles entre elles bout à bout.</a:t>
            </a:r>
            <a:endParaRPr lang="fr-FR" sz="1600" dirty="0">
              <a:latin typeface="Georgia" pitchFamily="18" charset="0"/>
            </a:endParaRPr>
          </a:p>
        </p:txBody>
      </p:sp>
      <p:pic>
        <p:nvPicPr>
          <p:cNvPr id="15" name="Picture 4" descr="L'aboutage"/>
          <p:cNvPicPr>
            <a:picLocks noChangeAspect="1" noChangeArrowheads="1"/>
          </p:cNvPicPr>
          <p:nvPr/>
        </p:nvPicPr>
        <p:blipFill>
          <a:blip r:embed="rId6"/>
          <a:srcRect/>
          <a:stretch>
            <a:fillRect/>
          </a:stretch>
        </p:blipFill>
        <p:spPr bwMode="auto">
          <a:xfrm>
            <a:off x="6715140" y="5143512"/>
            <a:ext cx="2428860" cy="17144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ChangeArrowheads="1"/>
          </p:cNvSpPr>
          <p:nvPr/>
        </p:nvSpPr>
        <p:spPr bwMode="auto">
          <a:xfrm>
            <a:off x="0" y="1714488"/>
            <a:ext cx="9144000" cy="5001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sng" strike="noStrike" cap="none" normalizeH="0" baseline="0" dirty="0" smtClean="0">
                <a:ln>
                  <a:noFill/>
                </a:ln>
                <a:solidFill>
                  <a:schemeClr val="tx1"/>
                </a:solidFill>
                <a:effectLst/>
                <a:latin typeface="Georgia" pitchFamily="18" charset="0"/>
                <a:cs typeface="Arial" charset="0"/>
              </a:rPr>
              <a:t>3/Rabotage</a:t>
            </a:r>
            <a:r>
              <a:rPr lang="fr-FR" sz="1600" b="1" u="sng" baseline="30000" dirty="0" smtClean="0">
                <a:latin typeface="Georgia" pitchFamily="18" charset="0"/>
                <a:cs typeface="Arial" charset="0"/>
              </a:rPr>
              <a:t> </a:t>
            </a:r>
            <a:r>
              <a:rPr kumimoji="0" lang="fr-FR" sz="1600" b="1" i="0" u="sng" strike="noStrike" cap="none" normalizeH="0" baseline="0" dirty="0" smtClean="0">
                <a:ln>
                  <a:noFill/>
                </a:ln>
                <a:solidFill>
                  <a:schemeClr val="tx1"/>
                </a:solidFill>
                <a:effectLst/>
                <a:latin typeface="Georgia" pitchFamily="18" charset="0"/>
                <a:cs typeface="Arial" charset="0"/>
              </a:rPr>
              <a:t>des lamelles :</a:t>
            </a:r>
            <a:r>
              <a:rPr kumimoji="0" lang="fr-FR" sz="1100" b="1" i="0" u="sng" strike="noStrike" cap="none" normalizeH="0" baseline="0" dirty="0" smtClean="0">
                <a:ln>
                  <a:noFill/>
                </a:ln>
                <a:solidFill>
                  <a:schemeClr val="tx1"/>
                </a:solidFill>
                <a:effectLst/>
                <a:latin typeface="Georgia" pitchFamily="18"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050" b="0" i="0" u="none" strike="noStrike" cap="none" normalizeH="0" baseline="0" dirty="0" smtClean="0">
              <a:ln>
                <a:noFill/>
              </a:ln>
              <a:solidFill>
                <a:schemeClr val="tx1"/>
              </a:solidFill>
              <a:effectLst/>
              <a:latin typeface="Arial" charset="0"/>
              <a:cs typeface="Arial" charset="0"/>
            </a:endParaRPr>
          </a:p>
        </p:txBody>
      </p:sp>
      <p:pic>
        <p:nvPicPr>
          <p:cNvPr id="165892" name="Picture 4" descr="C:\Users\pc\Desktop\c\c_files\Image4.jpg"/>
          <p:cNvPicPr>
            <a:picLocks noChangeAspect="1" noChangeArrowheads="1"/>
          </p:cNvPicPr>
          <p:nvPr/>
        </p:nvPicPr>
        <p:blipFill>
          <a:blip r:embed="rId3"/>
          <a:srcRect/>
          <a:stretch>
            <a:fillRect/>
          </a:stretch>
        </p:blipFill>
        <p:spPr bwMode="auto">
          <a:xfrm>
            <a:off x="142844" y="2500306"/>
            <a:ext cx="5214974" cy="2000264"/>
          </a:xfrm>
          <a:prstGeom prst="rect">
            <a:avLst/>
          </a:prstGeom>
          <a:ln w="19050" cap="sq" cmpd="thickThin">
            <a:solidFill>
              <a:srgbClr val="000000"/>
            </a:solidFill>
            <a:prstDash val="solid"/>
            <a:miter lim="800000"/>
          </a:ln>
          <a:effectLst>
            <a:innerShdw blurRad="76200">
              <a:srgbClr val="000000"/>
            </a:innerShdw>
          </a:effectLst>
        </p:spPr>
      </p:pic>
      <p:sp>
        <p:nvSpPr>
          <p:cNvPr id="8" name="Rectangle 7"/>
          <p:cNvSpPr/>
          <p:nvPr/>
        </p:nvSpPr>
        <p:spPr>
          <a:xfrm>
            <a:off x="2857488" y="1714488"/>
            <a:ext cx="1961563" cy="369332"/>
          </a:xfrm>
          <a:prstGeom prst="rect">
            <a:avLst/>
          </a:prstGeom>
        </p:spPr>
        <p:txBody>
          <a:bodyPr wrap="none">
            <a:spAutoFit/>
          </a:bodyPr>
          <a:lstStyle/>
          <a:p>
            <a:r>
              <a:rPr lang="fr-FR" altLang="zh-CN" dirty="0" smtClean="0">
                <a:ea typeface="宋体" pitchFamily="2" charset="-122"/>
              </a:rPr>
              <a:t>par une raboteuse </a:t>
            </a:r>
            <a:endParaRPr lang="fr-FR" dirty="0"/>
          </a:p>
        </p:txBody>
      </p:sp>
      <p:sp>
        <p:nvSpPr>
          <p:cNvPr id="9" name="Rectangle 8"/>
          <p:cNvSpPr/>
          <p:nvPr/>
        </p:nvSpPr>
        <p:spPr>
          <a:xfrm>
            <a:off x="0" y="2000240"/>
            <a:ext cx="9001156" cy="338554"/>
          </a:xfrm>
          <a:prstGeom prst="rect">
            <a:avLst/>
          </a:prstGeom>
        </p:spPr>
        <p:txBody>
          <a:bodyPr wrap="square">
            <a:spAutoFit/>
          </a:bodyPr>
          <a:lstStyle/>
          <a:p>
            <a:r>
              <a:rPr lang="fr-FR" altLang="zh-CN" sz="1600" dirty="0" smtClean="0">
                <a:latin typeface="Georgia" pitchFamily="18" charset="0"/>
                <a:ea typeface="宋体" pitchFamily="2" charset="-122"/>
              </a:rPr>
              <a:t>Cette opération doit être soignée pour réaliser par la suite un bon collage des lamelles entre-elles .</a:t>
            </a:r>
            <a:endParaRPr lang="fr-FR" sz="1600" dirty="0">
              <a:latin typeface="Georgia" pitchFamily="18" charset="0"/>
            </a:endParaRPr>
          </a:p>
        </p:txBody>
      </p:sp>
      <p:pic>
        <p:nvPicPr>
          <p:cNvPr id="10" name="Picture 2"/>
          <p:cNvPicPr>
            <a:picLocks noChangeAspect="1" noChangeArrowheads="1"/>
          </p:cNvPicPr>
          <p:nvPr/>
        </p:nvPicPr>
        <p:blipFill>
          <a:blip r:embed="rId4"/>
          <a:srcRect/>
          <a:stretch>
            <a:fillRect/>
          </a:stretch>
        </p:blipFill>
        <p:spPr bwMode="auto">
          <a:xfrm>
            <a:off x="6072198" y="2500306"/>
            <a:ext cx="2214578" cy="1991543"/>
          </a:xfrm>
          <a:prstGeom prst="rect">
            <a:avLst/>
          </a:prstGeom>
          <a:noFill/>
          <a:ln w="9525">
            <a:noFill/>
            <a:miter lim="800000"/>
            <a:headEnd/>
            <a:tailEnd/>
          </a:ln>
          <a:effectLst/>
        </p:spPr>
      </p:pic>
      <p:sp>
        <p:nvSpPr>
          <p:cNvPr id="13" name="Rectangle 12"/>
          <p:cNvSpPr/>
          <p:nvPr/>
        </p:nvSpPr>
        <p:spPr>
          <a:xfrm>
            <a:off x="142844" y="4643446"/>
            <a:ext cx="2044149" cy="338554"/>
          </a:xfrm>
          <a:prstGeom prst="rect">
            <a:avLst/>
          </a:prstGeom>
        </p:spPr>
        <p:txBody>
          <a:bodyPr wrap="none">
            <a:spAutoFit/>
          </a:bodyPr>
          <a:lstStyle/>
          <a:p>
            <a:r>
              <a:rPr lang="fr-FR" altLang="zh-CN" sz="1600" b="1" u="sng" dirty="0" smtClean="0">
                <a:latin typeface="Georgia" pitchFamily="18" charset="0"/>
                <a:ea typeface="宋体" pitchFamily="2" charset="-122"/>
              </a:rPr>
              <a:t>4/L'ENCOLLAGE</a:t>
            </a:r>
            <a:r>
              <a:rPr lang="fr-FR" altLang="zh-CN" sz="1600" u="sng" dirty="0" smtClean="0">
                <a:latin typeface="Georgia" pitchFamily="18" charset="0"/>
                <a:ea typeface="宋体" pitchFamily="2" charset="-122"/>
              </a:rPr>
              <a:t> </a:t>
            </a:r>
            <a:endParaRPr lang="fr-FR" sz="1600" u="sng" dirty="0">
              <a:latin typeface="Georgia" pitchFamily="18" charset="0"/>
            </a:endParaRPr>
          </a:p>
        </p:txBody>
      </p:sp>
      <p:sp>
        <p:nvSpPr>
          <p:cNvPr id="14" name="Rectangle 13"/>
          <p:cNvSpPr/>
          <p:nvPr/>
        </p:nvSpPr>
        <p:spPr>
          <a:xfrm>
            <a:off x="214282" y="4929198"/>
            <a:ext cx="5143536" cy="1200329"/>
          </a:xfrm>
          <a:prstGeom prst="rect">
            <a:avLst/>
          </a:prstGeom>
        </p:spPr>
        <p:txBody>
          <a:bodyPr wrap="square">
            <a:spAutoFit/>
          </a:bodyPr>
          <a:lstStyle/>
          <a:p>
            <a:pPr>
              <a:buFont typeface="Arial" pitchFamily="34" charset="0"/>
              <a:buChar char="•"/>
            </a:pPr>
            <a:r>
              <a:rPr lang="fr-FR" altLang="zh-CN" dirty="0" smtClean="0">
                <a:ea typeface="宋体" pitchFamily="2" charset="-122"/>
              </a:rPr>
              <a:t>L'encollage est la partie essentielle et la plus délicate de la fabrication du lamellé-collé.</a:t>
            </a:r>
          </a:p>
          <a:p>
            <a:pPr>
              <a:buFont typeface="Arial" pitchFamily="34" charset="0"/>
              <a:buChar char="•"/>
            </a:pPr>
            <a:r>
              <a:rPr lang="fr-FR" altLang="zh-CN" dirty="0" smtClean="0">
                <a:ea typeface="宋体" pitchFamily="2" charset="-122"/>
              </a:rPr>
              <a:t> C'est pour cela que les mélanges de colle doivent être correctement faits.</a:t>
            </a:r>
            <a:endParaRPr lang="fr-FR" altLang="zh-CN" dirty="0">
              <a:ea typeface="宋体" pitchFamily="2" charset="-122"/>
            </a:endParaRPr>
          </a:p>
        </p:txBody>
      </p:sp>
      <p:pic>
        <p:nvPicPr>
          <p:cNvPr id="15" name="Picture 2"/>
          <p:cNvPicPr>
            <a:picLocks noChangeAspect="1" noChangeArrowheads="1"/>
          </p:cNvPicPr>
          <p:nvPr/>
        </p:nvPicPr>
        <p:blipFill>
          <a:blip r:embed="rId5"/>
          <a:srcRect/>
          <a:stretch>
            <a:fillRect/>
          </a:stretch>
        </p:blipFill>
        <p:spPr bwMode="auto">
          <a:xfrm>
            <a:off x="5429256" y="4572008"/>
            <a:ext cx="3447700" cy="2071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14282" y="1643050"/>
            <a:ext cx="8229600" cy="1143000"/>
          </a:xfrm>
        </p:spPr>
        <p:txBody>
          <a:bodyPr>
            <a:normAutofit/>
          </a:bodyPr>
          <a:lstStyle/>
          <a:p>
            <a:pPr algn="l"/>
            <a:r>
              <a:rPr lang="fr-FR" altLang="zh-CN" sz="1600" dirty="0">
                <a:latin typeface="Georgia" pitchFamily="18" charset="0"/>
                <a:ea typeface="宋体" pitchFamily="2" charset="-122"/>
              </a:rPr>
              <a:t>Avant le serrage, un poids de plusieurs tonnes est posé sur les poutres afin de mettre toutes les lamelles au même niveau</a:t>
            </a:r>
            <a:r>
              <a:rPr lang="fr-FR" altLang="zh-CN" sz="2000" dirty="0">
                <a:latin typeface="Georgia" pitchFamily="18" charset="0"/>
                <a:ea typeface="宋体" pitchFamily="2" charset="-122"/>
              </a:rPr>
              <a:t>.</a:t>
            </a:r>
            <a:endParaRPr lang="fr-FR" sz="2400" dirty="0">
              <a:latin typeface="Georgia" pitchFamily="18" charset="0"/>
            </a:endParaRPr>
          </a:p>
        </p:txBody>
      </p:sp>
      <p:sp>
        <p:nvSpPr>
          <p:cNvPr id="7" name="Rectangle 2"/>
          <p:cNvSpPr txBox="1">
            <a:spLocks noChangeArrowheads="1"/>
          </p:cNvSpPr>
          <p:nvPr/>
        </p:nvSpPr>
        <p:spPr>
          <a:xfrm>
            <a:off x="0" y="1500174"/>
            <a:ext cx="2000232" cy="571504"/>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zh-CN" b="1" i="0" u="sng" strike="noStrike" kern="1200" cap="none" spc="0" normalizeH="0" baseline="0" noProof="0" dirty="0" smtClean="0">
                <a:ln>
                  <a:noFill/>
                </a:ln>
                <a:solidFill>
                  <a:schemeClr val="tx1"/>
                </a:solidFill>
                <a:effectLst/>
                <a:uLnTx/>
                <a:uFillTx/>
                <a:latin typeface="Georgia" pitchFamily="18" charset="0"/>
                <a:ea typeface="宋体" pitchFamily="2" charset="-122"/>
                <a:cs typeface="+mj-cs"/>
              </a:rPr>
              <a:t>5/LE SERRAGE: </a:t>
            </a:r>
            <a:endParaRPr kumimoji="0" lang="fr-FR" b="1" i="0" u="sng" strike="noStrike" kern="1200" cap="none" spc="0" normalizeH="0" baseline="0" noProof="0" dirty="0">
              <a:ln>
                <a:noFill/>
              </a:ln>
              <a:solidFill>
                <a:schemeClr val="tx1"/>
              </a:solidFill>
              <a:effectLst/>
              <a:uLnTx/>
              <a:uFillTx/>
              <a:latin typeface="Georgia" pitchFamily="18" charset="0"/>
              <a:ea typeface="+mj-ea"/>
              <a:cs typeface="+mj-cs"/>
            </a:endParaRPr>
          </a:p>
        </p:txBody>
      </p:sp>
      <p:pic>
        <p:nvPicPr>
          <p:cNvPr id="8" name="Picture 2" descr="C:\Users\pc\Desktop\c\c_files\Image6.jpg"/>
          <p:cNvPicPr>
            <a:picLocks noChangeAspect="1" noChangeArrowheads="1"/>
          </p:cNvPicPr>
          <p:nvPr/>
        </p:nvPicPr>
        <p:blipFill>
          <a:blip r:embed="rId3"/>
          <a:srcRect/>
          <a:stretch>
            <a:fillRect/>
          </a:stretch>
        </p:blipFill>
        <p:spPr bwMode="auto">
          <a:xfrm>
            <a:off x="357158" y="2571744"/>
            <a:ext cx="4976847" cy="1643074"/>
          </a:xfrm>
          <a:prstGeom prst="rect">
            <a:avLst/>
          </a:prstGeom>
          <a:ln w="19050" cap="sq" cmpd="thickThin">
            <a:solidFill>
              <a:srgbClr val="000000"/>
            </a:solidFill>
            <a:prstDash val="solid"/>
            <a:miter lim="800000"/>
          </a:ln>
          <a:effectLst>
            <a:innerShdw blurRad="76200">
              <a:srgbClr val="000000"/>
            </a:innerShdw>
          </a:effectLst>
        </p:spPr>
      </p:pic>
      <p:pic>
        <p:nvPicPr>
          <p:cNvPr id="9" name="Picture 5" descr="Banc de serrage"/>
          <p:cNvPicPr>
            <a:picLocks noChangeAspect="1" noChangeArrowheads="1"/>
          </p:cNvPicPr>
          <p:nvPr/>
        </p:nvPicPr>
        <p:blipFill>
          <a:blip r:embed="rId4"/>
          <a:srcRect/>
          <a:stretch>
            <a:fillRect/>
          </a:stretch>
        </p:blipFill>
        <p:spPr bwMode="auto">
          <a:xfrm>
            <a:off x="5857884" y="2214554"/>
            <a:ext cx="2428892" cy="2033719"/>
          </a:xfrm>
          <a:prstGeom prst="rect">
            <a:avLst/>
          </a:prstGeom>
          <a:ln w="19050" cap="sq" cmpd="thickThin">
            <a:solidFill>
              <a:srgbClr val="000000"/>
            </a:solidFill>
            <a:prstDash val="solid"/>
            <a:miter lim="800000"/>
          </a:ln>
          <a:effectLst>
            <a:innerShdw blurRad="76200">
              <a:srgbClr val="000000"/>
            </a:innerShdw>
          </a:effectLst>
        </p:spPr>
      </p:pic>
      <p:sp>
        <p:nvSpPr>
          <p:cNvPr id="10" name="Rectangle 9"/>
          <p:cNvSpPr/>
          <p:nvPr/>
        </p:nvSpPr>
        <p:spPr>
          <a:xfrm>
            <a:off x="214282" y="4857760"/>
            <a:ext cx="3643338" cy="1815882"/>
          </a:xfrm>
          <a:prstGeom prst="rect">
            <a:avLst/>
          </a:prstGeom>
          <a:noFill/>
        </p:spPr>
        <p:txBody>
          <a:bodyPr wrap="square">
            <a:spAutoFit/>
          </a:bodyPr>
          <a:lstStyle/>
          <a:p>
            <a:r>
              <a:rPr lang="fr-FR" altLang="zh-CN" sz="1600" dirty="0" smtClean="0">
                <a:latin typeface="Georgia" pitchFamily="18" charset="0"/>
                <a:ea typeface="宋体" pitchFamily="2" charset="-122"/>
              </a:rPr>
              <a:t>En général, les pièces en lamellé-collé, de part leurs longueurs et leurs poids importants, rendent leur manipulation très délicate. Il est donc nécessaire d'utiliser des outillages portatifs pour réaliser toutes les opérations d'entaillage. </a:t>
            </a:r>
            <a:endParaRPr lang="fr-FR" sz="1600" dirty="0">
              <a:latin typeface="Georgia" pitchFamily="18" charset="0"/>
            </a:endParaRPr>
          </a:p>
        </p:txBody>
      </p:sp>
      <p:sp>
        <p:nvSpPr>
          <p:cNvPr id="11" name="Rectangle 10"/>
          <p:cNvSpPr/>
          <p:nvPr/>
        </p:nvSpPr>
        <p:spPr>
          <a:xfrm>
            <a:off x="142844" y="4357694"/>
            <a:ext cx="2919389" cy="369332"/>
          </a:xfrm>
          <a:prstGeom prst="rect">
            <a:avLst/>
          </a:prstGeom>
        </p:spPr>
        <p:txBody>
          <a:bodyPr wrap="none">
            <a:spAutoFit/>
          </a:bodyPr>
          <a:lstStyle/>
          <a:p>
            <a:pPr lvl="0" fontAlgn="base">
              <a:spcBef>
                <a:spcPct val="0"/>
              </a:spcBef>
              <a:spcAft>
                <a:spcPct val="0"/>
              </a:spcAft>
            </a:pPr>
            <a:r>
              <a:rPr lang="fr-FR" b="1" u="sng" dirty="0" smtClean="0">
                <a:latin typeface="Georgia" pitchFamily="18" charset="0"/>
                <a:cs typeface="Arial" charset="0"/>
              </a:rPr>
              <a:t>6/Taillage et finitions :</a:t>
            </a:r>
            <a:r>
              <a:rPr lang="fr-FR" sz="1200" b="1" u="sng" dirty="0" smtClean="0">
                <a:latin typeface="Georgia" pitchFamily="18" charset="0"/>
                <a:cs typeface="Arial" charset="0"/>
              </a:rPr>
              <a:t> </a:t>
            </a:r>
          </a:p>
        </p:txBody>
      </p:sp>
      <p:pic>
        <p:nvPicPr>
          <p:cNvPr id="12" name="Picture 2" descr="C:\Users\pc\Desktop\c\c_files\Image7.jpg"/>
          <p:cNvPicPr>
            <a:picLocks noChangeAspect="1" noChangeArrowheads="1"/>
          </p:cNvPicPr>
          <p:nvPr/>
        </p:nvPicPr>
        <p:blipFill>
          <a:blip r:embed="rId5"/>
          <a:srcRect/>
          <a:stretch>
            <a:fillRect/>
          </a:stretch>
        </p:blipFill>
        <p:spPr bwMode="auto">
          <a:xfrm>
            <a:off x="4000496" y="4786321"/>
            <a:ext cx="5143504" cy="1877191"/>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57158" y="642918"/>
            <a:ext cx="4868324" cy="5857892"/>
          </a:xfrm>
          <a:prstGeom prst="rect">
            <a:avLst/>
          </a:prstGeom>
          <a:ln w="19050" cap="sq" cmpd="thickThin">
            <a:solidFill>
              <a:srgbClr val="000000"/>
            </a:solidFill>
            <a:prstDash val="solid"/>
            <a:miter lim="800000"/>
          </a:ln>
          <a:effectLst>
            <a:innerShdw blurRad="76200">
              <a:srgbClr val="000000"/>
            </a:innerShdw>
          </a:effectLst>
        </p:spPr>
      </p:pic>
      <p:pic>
        <p:nvPicPr>
          <p:cNvPr id="1027" name="Picture 3"/>
          <p:cNvPicPr>
            <a:picLocks noChangeAspect="1" noChangeArrowheads="1"/>
          </p:cNvPicPr>
          <p:nvPr/>
        </p:nvPicPr>
        <p:blipFill>
          <a:blip r:embed="rId4"/>
          <a:srcRect/>
          <a:stretch>
            <a:fillRect/>
          </a:stretch>
        </p:blipFill>
        <p:spPr bwMode="auto">
          <a:xfrm>
            <a:off x="714348" y="0"/>
            <a:ext cx="7947033" cy="42860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5786446" y="571480"/>
            <a:ext cx="2962275" cy="5929354"/>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p:cNvPicPr>
            <a:picLocks noChangeAspect="1" noChangeArrowheads="1"/>
          </p:cNvPicPr>
          <p:nvPr/>
        </p:nvPicPr>
        <p:blipFill>
          <a:blip r:embed="rId3"/>
          <a:srcRect/>
          <a:stretch>
            <a:fillRect/>
          </a:stretch>
        </p:blipFill>
        <p:spPr bwMode="auto">
          <a:xfrm>
            <a:off x="0" y="0"/>
            <a:ext cx="3643338" cy="181854"/>
          </a:xfrm>
          <a:prstGeom prst="rect">
            <a:avLst/>
          </a:prstGeom>
          <a:noFill/>
          <a:ln w="9525">
            <a:noFill/>
            <a:miter lim="800000"/>
            <a:headEnd/>
            <a:tailEnd/>
          </a:ln>
          <a:effectLst/>
        </p:spPr>
      </p:pic>
      <p:pic>
        <p:nvPicPr>
          <p:cNvPr id="12" name="Picture 4" descr="C:\Users\pc\Desktop\c\bois-lamelle-colle_files\lamelle-colle-1.jpg"/>
          <p:cNvPicPr>
            <a:picLocks noChangeAspect="1" noChangeArrowheads="1"/>
          </p:cNvPicPr>
          <p:nvPr/>
        </p:nvPicPr>
        <p:blipFill>
          <a:blip r:embed="rId4"/>
          <a:srcRect/>
          <a:stretch>
            <a:fillRect/>
          </a:stretch>
        </p:blipFill>
        <p:spPr bwMode="auto">
          <a:xfrm>
            <a:off x="3857620" y="-46075"/>
            <a:ext cx="5286380" cy="6904075"/>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0" y="0"/>
            <a:ext cx="4280899" cy="3286124"/>
          </a:xfrm>
          <a:prstGeom prst="rect">
            <a:avLst/>
          </a:prstGeom>
          <a:ln w="19050" cap="sq" cmpd="thickThin">
            <a:solidFill>
              <a:srgbClr val="000000"/>
            </a:solidFill>
            <a:prstDash val="solid"/>
            <a:miter lim="800000"/>
          </a:ln>
          <a:effectLst>
            <a:innerShdw blurRad="76200">
              <a:srgbClr val="000000"/>
            </a:innerShdw>
          </a:effectLst>
        </p:spPr>
      </p:pic>
      <p:pic>
        <p:nvPicPr>
          <p:cNvPr id="5" name="Picture 4"/>
          <p:cNvPicPr>
            <a:picLocks noChangeAspect="1" noChangeArrowheads="1"/>
          </p:cNvPicPr>
          <p:nvPr/>
        </p:nvPicPr>
        <p:blipFill>
          <a:blip r:embed="rId3"/>
          <a:srcRect/>
          <a:stretch>
            <a:fillRect/>
          </a:stretch>
        </p:blipFill>
        <p:spPr bwMode="auto">
          <a:xfrm>
            <a:off x="4572001" y="-1"/>
            <a:ext cx="4572000" cy="3314701"/>
          </a:xfrm>
          <a:prstGeom prst="rect">
            <a:avLst/>
          </a:prstGeom>
          <a:ln w="19050" cap="sq" cmpd="thickThin">
            <a:solidFill>
              <a:srgbClr val="000000"/>
            </a:solidFill>
            <a:prstDash val="solid"/>
            <a:miter lim="800000"/>
          </a:ln>
          <a:effectLst>
            <a:innerShdw blurRad="76200">
              <a:srgbClr val="000000"/>
            </a:innerShdw>
          </a:effectLst>
        </p:spPr>
      </p:pic>
      <p:pic>
        <p:nvPicPr>
          <p:cNvPr id="8" name="Picture 7"/>
          <p:cNvPicPr>
            <a:picLocks noChangeAspect="1" noChangeArrowheads="1"/>
          </p:cNvPicPr>
          <p:nvPr/>
        </p:nvPicPr>
        <p:blipFill>
          <a:blip r:embed="rId4"/>
          <a:srcRect/>
          <a:stretch>
            <a:fillRect/>
          </a:stretch>
        </p:blipFill>
        <p:spPr bwMode="auto">
          <a:xfrm>
            <a:off x="0" y="3898665"/>
            <a:ext cx="4357686" cy="2959335"/>
          </a:xfrm>
          <a:prstGeom prst="rect">
            <a:avLst/>
          </a:prstGeom>
          <a:ln w="19050" cap="sq" cmpd="thickThin">
            <a:solidFill>
              <a:srgbClr val="000000"/>
            </a:solidFill>
            <a:prstDash val="solid"/>
            <a:miter lim="800000"/>
          </a:ln>
          <a:effectLst>
            <a:innerShdw blurRad="76200">
              <a:srgbClr val="000000"/>
            </a:innerShdw>
          </a:effectLst>
        </p:spPr>
      </p:pic>
      <p:pic>
        <p:nvPicPr>
          <p:cNvPr id="10" name="Picture 9"/>
          <p:cNvPicPr>
            <a:picLocks noChangeAspect="1" noChangeArrowheads="1"/>
          </p:cNvPicPr>
          <p:nvPr/>
        </p:nvPicPr>
        <p:blipFill>
          <a:blip r:embed="rId5"/>
          <a:srcRect/>
          <a:stretch>
            <a:fillRect/>
          </a:stretch>
        </p:blipFill>
        <p:spPr bwMode="auto">
          <a:xfrm>
            <a:off x="4518128" y="3929066"/>
            <a:ext cx="4625872" cy="2928934"/>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srcRect/>
          <a:stretch>
            <a:fillRect/>
          </a:stretch>
        </p:blipFill>
        <p:spPr bwMode="auto">
          <a:xfrm>
            <a:off x="4714876" y="0"/>
            <a:ext cx="4429124" cy="3286464"/>
          </a:xfrm>
          <a:prstGeom prst="rect">
            <a:avLst/>
          </a:prstGeom>
          <a:ln w="19050" cap="sq" cmpd="thickThin">
            <a:solidFill>
              <a:srgbClr val="000000"/>
            </a:solidFill>
            <a:prstDash val="solid"/>
            <a:miter lim="800000"/>
          </a:ln>
          <a:effectLst>
            <a:innerShdw blurRad="76200">
              <a:srgbClr val="000000"/>
            </a:innerShdw>
          </a:effectLst>
        </p:spPr>
      </p:pic>
      <p:pic>
        <p:nvPicPr>
          <p:cNvPr id="5" name="Picture 6"/>
          <p:cNvPicPr>
            <a:picLocks noChangeAspect="1" noChangeArrowheads="1"/>
          </p:cNvPicPr>
          <p:nvPr/>
        </p:nvPicPr>
        <p:blipFill>
          <a:blip r:embed="rId3"/>
          <a:srcRect/>
          <a:stretch>
            <a:fillRect/>
          </a:stretch>
        </p:blipFill>
        <p:spPr bwMode="auto">
          <a:xfrm>
            <a:off x="-1" y="3857628"/>
            <a:ext cx="4518362" cy="3000373"/>
          </a:xfrm>
          <a:prstGeom prst="rect">
            <a:avLst/>
          </a:prstGeom>
          <a:ln w="19050" cap="sq" cmpd="thickThin">
            <a:solidFill>
              <a:srgbClr val="000000"/>
            </a:solidFill>
            <a:prstDash val="solid"/>
            <a:miter lim="800000"/>
          </a:ln>
          <a:effectLst>
            <a:innerShdw blurRad="76200">
              <a:srgbClr val="000000"/>
            </a:innerShdw>
          </a:effectLst>
        </p:spPr>
      </p:pic>
      <p:pic>
        <p:nvPicPr>
          <p:cNvPr id="6" name="Picture 8"/>
          <p:cNvPicPr>
            <a:picLocks noChangeAspect="1" noChangeArrowheads="1"/>
          </p:cNvPicPr>
          <p:nvPr/>
        </p:nvPicPr>
        <p:blipFill>
          <a:blip r:embed="rId4"/>
          <a:srcRect/>
          <a:stretch>
            <a:fillRect/>
          </a:stretch>
        </p:blipFill>
        <p:spPr bwMode="auto">
          <a:xfrm>
            <a:off x="-1" y="0"/>
            <a:ext cx="4429125" cy="3313758"/>
          </a:xfrm>
          <a:prstGeom prst="rect">
            <a:avLst/>
          </a:prstGeom>
          <a:ln w="19050" cap="sq" cmpd="thickThin">
            <a:solidFill>
              <a:srgbClr val="000000"/>
            </a:solidFill>
            <a:prstDash val="solid"/>
            <a:miter lim="800000"/>
          </a:ln>
          <a:effectLst>
            <a:innerShdw blurRad="76200">
              <a:srgbClr val="000000"/>
            </a:innerShdw>
          </a:effectLst>
        </p:spPr>
      </p:pic>
      <p:pic>
        <p:nvPicPr>
          <p:cNvPr id="7" name="Picture 10"/>
          <p:cNvPicPr>
            <a:picLocks noChangeAspect="1" noChangeArrowheads="1"/>
          </p:cNvPicPr>
          <p:nvPr/>
        </p:nvPicPr>
        <p:blipFill>
          <a:blip r:embed="rId5"/>
          <a:srcRect/>
          <a:stretch>
            <a:fillRect/>
          </a:stretch>
        </p:blipFill>
        <p:spPr bwMode="auto">
          <a:xfrm>
            <a:off x="4786314" y="3857628"/>
            <a:ext cx="4357686" cy="3000371"/>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5720" y="142852"/>
            <a:ext cx="2889894" cy="523220"/>
          </a:xfrm>
          <a:prstGeom prst="rect">
            <a:avLst/>
          </a:prstGeom>
        </p:spPr>
        <p:txBody>
          <a:bodyPr wrap="none">
            <a:spAutoFit/>
          </a:bodyPr>
          <a:lstStyle/>
          <a:p>
            <a:r>
              <a:rPr lang="fr-FR" sz="2800" b="1" u="sng" dirty="0" smtClean="0">
                <a:effectLst>
                  <a:outerShdw blurRad="38100" dist="38100" dir="2700000" algn="tl">
                    <a:srgbClr val="000000">
                      <a:alpha val="43137"/>
                    </a:srgbClr>
                  </a:outerShdw>
                </a:effectLst>
              </a:rPr>
              <a:t>Les assemblages : </a:t>
            </a:r>
            <a:endParaRPr lang="fr-FR" sz="2800" dirty="0">
              <a:effectLst>
                <a:outerShdw blurRad="38100" dist="38100" dir="2700000" algn="tl">
                  <a:srgbClr val="000000">
                    <a:alpha val="43137"/>
                  </a:srgbClr>
                </a:outerShdw>
              </a:effectLst>
            </a:endParaRPr>
          </a:p>
        </p:txBody>
      </p:sp>
      <p:sp>
        <p:nvSpPr>
          <p:cNvPr id="8" name="Rectangle 7"/>
          <p:cNvSpPr/>
          <p:nvPr/>
        </p:nvSpPr>
        <p:spPr>
          <a:xfrm>
            <a:off x="0" y="857232"/>
            <a:ext cx="8929718" cy="1754326"/>
          </a:xfrm>
          <a:prstGeom prst="rect">
            <a:avLst/>
          </a:prstGeom>
        </p:spPr>
        <p:txBody>
          <a:bodyPr wrap="square">
            <a:spAutoFit/>
          </a:bodyPr>
          <a:lstStyle/>
          <a:p>
            <a:r>
              <a:rPr lang="fr-FR" dirty="0" smtClean="0"/>
              <a:t>La conception d'un assemblage doit être étudiée en fonction des efforts appliqués et en tenant compte des critères suivants: </a:t>
            </a:r>
          </a:p>
          <a:p>
            <a:r>
              <a:rPr lang="fr-FR" dirty="0" smtClean="0"/>
              <a:t>- simplicité d'exécution et de montage, </a:t>
            </a:r>
          </a:p>
          <a:p>
            <a:r>
              <a:rPr lang="fr-FR" dirty="0" smtClean="0"/>
              <a:t>- résistance maximale vis-à-vis des efforts appliqués, </a:t>
            </a:r>
          </a:p>
          <a:p>
            <a:r>
              <a:rPr lang="fr-FR" dirty="0" smtClean="0"/>
              <a:t>Les efforts admissibles sont généralement fonction de l'angle d'inclinaison de la direction de l'effort par rapport aux fibres de bois. </a:t>
            </a:r>
            <a:endParaRPr lang="fr-FR" dirty="0"/>
          </a:p>
        </p:txBody>
      </p:sp>
      <p:sp>
        <p:nvSpPr>
          <p:cNvPr id="11" name="Rectangle 10"/>
          <p:cNvSpPr/>
          <p:nvPr/>
        </p:nvSpPr>
        <p:spPr>
          <a:xfrm>
            <a:off x="0" y="2571744"/>
            <a:ext cx="8858280" cy="646331"/>
          </a:xfrm>
          <a:prstGeom prst="rect">
            <a:avLst/>
          </a:prstGeom>
        </p:spPr>
        <p:txBody>
          <a:bodyPr wrap="square">
            <a:spAutoFit/>
          </a:bodyPr>
          <a:lstStyle/>
          <a:p>
            <a:r>
              <a:rPr lang="fr-FR" b="1" u="sng" dirty="0" smtClean="0"/>
              <a:t>Assemblages courants:</a:t>
            </a:r>
            <a:r>
              <a:rPr lang="fr-FR" dirty="0" smtClean="0"/>
              <a:t> les charpentes lamellées collées font largement appel à des pièces de raccords en aciers galvanisés.</a:t>
            </a:r>
            <a:endParaRPr lang="fr-FR" dirty="0"/>
          </a:p>
        </p:txBody>
      </p:sp>
      <p:pic>
        <p:nvPicPr>
          <p:cNvPr id="12" name="Picture 3"/>
          <p:cNvPicPr>
            <a:picLocks noChangeAspect="1" noChangeArrowheads="1"/>
          </p:cNvPicPr>
          <p:nvPr/>
        </p:nvPicPr>
        <p:blipFill>
          <a:blip r:embed="rId3"/>
          <a:srcRect/>
          <a:stretch>
            <a:fillRect/>
          </a:stretch>
        </p:blipFill>
        <p:spPr bwMode="auto">
          <a:xfrm>
            <a:off x="1" y="3214686"/>
            <a:ext cx="2969306" cy="2857520"/>
          </a:xfrm>
          <a:prstGeom prst="rect">
            <a:avLst/>
          </a:prstGeom>
          <a:ln w="19050" cap="sq" cmpd="thickThin">
            <a:solidFill>
              <a:srgbClr val="000000"/>
            </a:solidFill>
            <a:prstDash val="solid"/>
            <a:miter lim="800000"/>
          </a:ln>
          <a:effectLst>
            <a:innerShdw blurRad="76200">
              <a:srgbClr val="000000"/>
            </a:innerShdw>
          </a:effectLst>
        </p:spPr>
      </p:pic>
      <p:pic>
        <p:nvPicPr>
          <p:cNvPr id="13" name="Picture 4"/>
          <p:cNvPicPr>
            <a:picLocks noChangeAspect="1" noChangeArrowheads="1"/>
          </p:cNvPicPr>
          <p:nvPr/>
        </p:nvPicPr>
        <p:blipFill>
          <a:blip r:embed="rId4"/>
          <a:srcRect/>
          <a:stretch>
            <a:fillRect/>
          </a:stretch>
        </p:blipFill>
        <p:spPr bwMode="auto">
          <a:xfrm>
            <a:off x="6143636" y="3214686"/>
            <a:ext cx="3000364" cy="2857520"/>
          </a:xfrm>
          <a:prstGeom prst="rect">
            <a:avLst/>
          </a:prstGeom>
          <a:ln w="19050" cap="sq" cmpd="thickThin">
            <a:solidFill>
              <a:srgbClr val="000000"/>
            </a:solidFill>
            <a:prstDash val="solid"/>
            <a:miter lim="800000"/>
          </a:ln>
          <a:effectLst>
            <a:innerShdw blurRad="76200">
              <a:srgbClr val="000000"/>
            </a:innerShdw>
          </a:effectLst>
        </p:spPr>
      </p:pic>
      <p:pic>
        <p:nvPicPr>
          <p:cNvPr id="14" name="Picture 5"/>
          <p:cNvPicPr>
            <a:picLocks noChangeAspect="1" noChangeArrowheads="1"/>
          </p:cNvPicPr>
          <p:nvPr/>
        </p:nvPicPr>
        <p:blipFill>
          <a:blip r:embed="rId5"/>
          <a:srcRect/>
          <a:stretch>
            <a:fillRect/>
          </a:stretch>
        </p:blipFill>
        <p:spPr bwMode="auto">
          <a:xfrm>
            <a:off x="2928926" y="3214686"/>
            <a:ext cx="3238061" cy="2857520"/>
          </a:xfrm>
          <a:prstGeom prst="rect">
            <a:avLst/>
          </a:prstGeom>
          <a:ln w="19050" cap="sq" cmpd="thickThin">
            <a:solidFill>
              <a:srgbClr val="000000"/>
            </a:solidFill>
            <a:prstDash val="solid"/>
            <a:miter lim="800000"/>
          </a:ln>
          <a:effectLst>
            <a:innerShdw blurRad="76200">
              <a:srgbClr val="000000"/>
            </a:innerShdw>
          </a:effectLst>
        </p:spPr>
      </p:pic>
      <p:sp>
        <p:nvSpPr>
          <p:cNvPr id="15" name="Rectangle 14"/>
          <p:cNvSpPr/>
          <p:nvPr/>
        </p:nvSpPr>
        <p:spPr>
          <a:xfrm>
            <a:off x="3000364" y="6057781"/>
            <a:ext cx="5715008" cy="800219"/>
          </a:xfrm>
          <a:prstGeom prst="rect">
            <a:avLst/>
          </a:prstGeom>
        </p:spPr>
        <p:txBody>
          <a:bodyPr wrap="square">
            <a:spAutoFit/>
          </a:bodyPr>
          <a:lstStyle/>
          <a:p>
            <a:r>
              <a:rPr lang="fr-FR" sz="1400" b="1" dirty="0" smtClean="0"/>
              <a:t>Sabot : Garniture métallique formant rotule ou s’encastre le pied des arcs ou des portiques d’une charpente en lamellé collé </a:t>
            </a:r>
            <a:r>
              <a:rPr lang="fr-FR" dirty="0" smtClean="0"/>
              <a:t/>
            </a:r>
            <a:br>
              <a:rPr lang="fr-FR" dirty="0" smtClean="0"/>
            </a:br>
            <a:endParaRPr lang="fr-F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srcRect/>
          <a:stretch>
            <a:fillRect/>
          </a:stretch>
        </p:blipFill>
        <p:spPr bwMode="auto">
          <a:xfrm>
            <a:off x="0" y="0"/>
            <a:ext cx="9144000" cy="1071546"/>
          </a:xfrm>
          <a:prstGeom prst="rect">
            <a:avLst/>
          </a:prstGeom>
          <a:noFill/>
          <a:ln w="9525">
            <a:noFill/>
            <a:miter lim="800000"/>
            <a:headEnd/>
            <a:tailEnd/>
          </a:ln>
          <a:effectLst/>
        </p:spPr>
      </p:pic>
      <p:sp>
        <p:nvSpPr>
          <p:cNvPr id="7" name="Rectangle 6"/>
          <p:cNvSpPr/>
          <p:nvPr/>
        </p:nvSpPr>
        <p:spPr>
          <a:xfrm>
            <a:off x="3729686" y="3244334"/>
            <a:ext cx="184731" cy="369332"/>
          </a:xfrm>
          <a:prstGeom prst="rect">
            <a:avLst/>
          </a:prstGeom>
        </p:spPr>
        <p:txBody>
          <a:bodyPr wrap="none">
            <a:spAutoFit/>
          </a:bodyPr>
          <a:lstStyle/>
          <a:p>
            <a:endParaRPr lang="fr-FR" dirty="0"/>
          </a:p>
        </p:txBody>
      </p:sp>
      <p:sp>
        <p:nvSpPr>
          <p:cNvPr id="10" name="Rectangle 9"/>
          <p:cNvSpPr/>
          <p:nvPr/>
        </p:nvSpPr>
        <p:spPr>
          <a:xfrm>
            <a:off x="0" y="928670"/>
            <a:ext cx="2547492" cy="584775"/>
          </a:xfrm>
          <a:prstGeom prst="rect">
            <a:avLst/>
          </a:prstGeom>
        </p:spPr>
        <p:txBody>
          <a:bodyPr wrap="none">
            <a:spAutoFit/>
          </a:bodyPr>
          <a:lstStyle/>
          <a:p>
            <a:r>
              <a:rPr lang="fr-FR" altLang="zh-CN" sz="3200" dirty="0" smtClean="0">
                <a:latin typeface="Comic Sans MS" pitchFamily="66" charset="0"/>
                <a:ea typeface="SimSun" pitchFamily="2" charset="-122"/>
              </a:rPr>
              <a:t>lamellé-collé</a:t>
            </a:r>
            <a:endParaRPr lang="fr-FR" sz="3200" dirty="0"/>
          </a:p>
        </p:txBody>
      </p:sp>
      <p:pic>
        <p:nvPicPr>
          <p:cNvPr id="1030" name="Picture 6"/>
          <p:cNvPicPr>
            <a:picLocks noChangeAspect="1" noChangeArrowheads="1"/>
          </p:cNvPicPr>
          <p:nvPr/>
        </p:nvPicPr>
        <p:blipFill>
          <a:blip r:embed="rId4"/>
          <a:srcRect/>
          <a:stretch>
            <a:fillRect/>
          </a:stretch>
        </p:blipFill>
        <p:spPr bwMode="auto">
          <a:xfrm>
            <a:off x="2214546" y="1571612"/>
            <a:ext cx="4214842" cy="2643206"/>
          </a:xfrm>
          <a:prstGeom prst="rect">
            <a:avLst/>
          </a:prstGeom>
          <a:ln w="19050" cap="sq" cmpd="thickThin">
            <a:solidFill>
              <a:srgbClr val="000000"/>
            </a:solidFill>
            <a:prstDash val="solid"/>
            <a:miter lim="800000"/>
          </a:ln>
          <a:effectLst>
            <a:innerShdw blurRad="76200">
              <a:srgbClr val="000000"/>
            </a:innerShdw>
          </a:effectLst>
        </p:spPr>
      </p:pic>
      <p:pic>
        <p:nvPicPr>
          <p:cNvPr id="16" name="Picture 3"/>
          <p:cNvPicPr>
            <a:picLocks noChangeAspect="1" noChangeArrowheads="1"/>
          </p:cNvPicPr>
          <p:nvPr/>
        </p:nvPicPr>
        <p:blipFill>
          <a:blip r:embed="rId5"/>
          <a:srcRect/>
          <a:stretch>
            <a:fillRect/>
          </a:stretch>
        </p:blipFill>
        <p:spPr bwMode="auto">
          <a:xfrm>
            <a:off x="0" y="2285992"/>
            <a:ext cx="2057697" cy="1980230"/>
          </a:xfrm>
          <a:prstGeom prst="rect">
            <a:avLst/>
          </a:prstGeom>
          <a:ln w="19050" cap="sq" cmpd="thickThin">
            <a:solidFill>
              <a:srgbClr val="000000"/>
            </a:solidFill>
            <a:prstDash val="solid"/>
            <a:miter lim="800000"/>
          </a:ln>
          <a:effectLst>
            <a:innerShdw blurRad="76200">
              <a:srgbClr val="000000"/>
            </a:innerShdw>
          </a:effectLst>
        </p:spPr>
      </p:pic>
      <p:sp>
        <p:nvSpPr>
          <p:cNvPr id="22" name="Rectangle 21"/>
          <p:cNvSpPr/>
          <p:nvPr/>
        </p:nvSpPr>
        <p:spPr>
          <a:xfrm>
            <a:off x="3143240" y="3857628"/>
            <a:ext cx="3429024" cy="738664"/>
          </a:xfrm>
          <a:prstGeom prst="rect">
            <a:avLst/>
          </a:prstGeom>
        </p:spPr>
        <p:txBody>
          <a:bodyPr wrap="square">
            <a:spAutoFit/>
          </a:bodyPr>
          <a:lstStyle/>
          <a:p>
            <a:endParaRPr lang="fr-FR" dirty="0" smtClean="0"/>
          </a:p>
          <a:p>
            <a:r>
              <a:rPr lang="fr-FR" sz="2400" b="1" dirty="0" smtClean="0"/>
              <a:t>assemblages simples 	</a:t>
            </a:r>
          </a:p>
        </p:txBody>
      </p:sp>
      <p:pic>
        <p:nvPicPr>
          <p:cNvPr id="8194" name="Picture 2"/>
          <p:cNvPicPr>
            <a:picLocks noChangeAspect="1" noChangeArrowheads="1"/>
          </p:cNvPicPr>
          <p:nvPr/>
        </p:nvPicPr>
        <p:blipFill>
          <a:blip r:embed="rId6"/>
          <a:srcRect/>
          <a:stretch>
            <a:fillRect/>
          </a:stretch>
        </p:blipFill>
        <p:spPr bwMode="auto">
          <a:xfrm>
            <a:off x="0" y="1643050"/>
            <a:ext cx="2071670" cy="295953"/>
          </a:xfrm>
          <a:prstGeom prst="rect">
            <a:avLst/>
          </a:prstGeom>
          <a:ln w="19050" cap="sq" cmpd="thickThin">
            <a:solidFill>
              <a:srgbClr val="000000"/>
            </a:solidFill>
            <a:prstDash val="solid"/>
            <a:miter lim="800000"/>
          </a:ln>
          <a:effectLst>
            <a:innerShdw blurRad="76200">
              <a:srgbClr val="000000"/>
            </a:innerShdw>
          </a:effectLst>
        </p:spPr>
      </p:pic>
      <p:pic>
        <p:nvPicPr>
          <p:cNvPr id="25" name="Picture 6"/>
          <p:cNvPicPr>
            <a:picLocks noChangeAspect="1" noChangeArrowheads="1"/>
          </p:cNvPicPr>
          <p:nvPr/>
        </p:nvPicPr>
        <p:blipFill>
          <a:blip r:embed="rId7"/>
          <a:srcRect/>
          <a:stretch>
            <a:fillRect/>
          </a:stretch>
        </p:blipFill>
        <p:spPr bwMode="auto">
          <a:xfrm>
            <a:off x="357158" y="5000636"/>
            <a:ext cx="2562291" cy="1357322"/>
          </a:xfrm>
          <a:prstGeom prst="rect">
            <a:avLst/>
          </a:prstGeom>
          <a:ln w="12700" cap="sq" cmpd="thickThin">
            <a:solidFill>
              <a:srgbClr val="000000"/>
            </a:solidFill>
            <a:prstDash val="solid"/>
            <a:miter lim="800000"/>
          </a:ln>
          <a:effectLst>
            <a:innerShdw blurRad="76200">
              <a:srgbClr val="000000"/>
            </a:innerShdw>
          </a:effectLst>
        </p:spPr>
      </p:pic>
      <p:sp>
        <p:nvSpPr>
          <p:cNvPr id="29" name="Text Box 11"/>
          <p:cNvSpPr txBox="1">
            <a:spLocks noChangeArrowheads="1"/>
          </p:cNvSpPr>
          <p:nvPr/>
        </p:nvSpPr>
        <p:spPr bwMode="auto">
          <a:xfrm>
            <a:off x="500034" y="6519446"/>
            <a:ext cx="2357422" cy="338554"/>
          </a:xfrm>
          <a:prstGeom prst="rect">
            <a:avLst/>
          </a:prstGeom>
          <a:noFill/>
          <a:ln w="9525">
            <a:noFill/>
            <a:miter lim="800000"/>
            <a:headEnd/>
            <a:tailEnd/>
          </a:ln>
        </p:spPr>
        <p:txBody>
          <a:bodyPr wrap="square">
            <a:spAutoFit/>
          </a:bodyPr>
          <a:lstStyle/>
          <a:p>
            <a:pPr>
              <a:spcBef>
                <a:spcPct val="50000"/>
              </a:spcBef>
            </a:pPr>
            <a:r>
              <a:rPr lang="fr-FR" sz="1600" b="1" u="none" dirty="0">
                <a:cs typeface="Times New Roman" pitchFamily="18" charset="0"/>
              </a:rPr>
              <a:t>Chevilles Métalliques</a:t>
            </a:r>
            <a:endParaRPr lang="en-US" sz="1600" b="1" u="none" dirty="0">
              <a:cs typeface="Times New Roman" pitchFamily="18" charset="0"/>
            </a:endParaRPr>
          </a:p>
        </p:txBody>
      </p:sp>
      <p:pic>
        <p:nvPicPr>
          <p:cNvPr id="30" name="Picture 5"/>
          <p:cNvPicPr>
            <a:picLocks noChangeAspect="1" noChangeArrowheads="1"/>
          </p:cNvPicPr>
          <p:nvPr/>
        </p:nvPicPr>
        <p:blipFill>
          <a:blip r:embed="rId8"/>
          <a:srcRect/>
          <a:stretch>
            <a:fillRect/>
          </a:stretch>
        </p:blipFill>
        <p:spPr bwMode="auto">
          <a:xfrm>
            <a:off x="6523037" y="1500174"/>
            <a:ext cx="2620963" cy="4276725"/>
          </a:xfrm>
          <a:prstGeom prst="rect">
            <a:avLst/>
          </a:prstGeom>
          <a:ln w="12700" cap="sq" cmpd="thickThin">
            <a:solidFill>
              <a:srgbClr val="000000"/>
            </a:solidFill>
            <a:prstDash val="solid"/>
            <a:miter lim="800000"/>
          </a:ln>
          <a:effectLst>
            <a:innerShdw blurRad="76200">
              <a:srgbClr val="000000"/>
            </a:innerShdw>
          </a:effectLst>
        </p:spPr>
      </p:pic>
      <p:sp>
        <p:nvSpPr>
          <p:cNvPr id="31" name="Text Box 9"/>
          <p:cNvSpPr txBox="1">
            <a:spLocks noChangeArrowheads="1"/>
          </p:cNvSpPr>
          <p:nvPr/>
        </p:nvSpPr>
        <p:spPr bwMode="auto">
          <a:xfrm>
            <a:off x="6380129" y="5715016"/>
            <a:ext cx="2763871" cy="707886"/>
          </a:xfrm>
          <a:prstGeom prst="rect">
            <a:avLst/>
          </a:prstGeom>
          <a:noFill/>
          <a:ln w="9525">
            <a:noFill/>
            <a:miter lim="800000"/>
            <a:headEnd/>
            <a:tailEnd/>
          </a:ln>
        </p:spPr>
        <p:txBody>
          <a:bodyPr wrap="square">
            <a:spAutoFit/>
          </a:bodyPr>
          <a:lstStyle/>
          <a:p>
            <a:pPr>
              <a:spcBef>
                <a:spcPct val="50000"/>
              </a:spcBef>
            </a:pPr>
            <a:r>
              <a:rPr lang="fr-FR" sz="2000" b="1" u="none" dirty="0">
                <a:cs typeface="Times New Roman" pitchFamily="18" charset="0"/>
              </a:rPr>
              <a:t>Boulons, Tiges, Filetées, Broches</a:t>
            </a:r>
            <a:endParaRPr lang="en-US" sz="2000" b="1" u="none" dirty="0">
              <a:cs typeface="Times New Roman" pitchFamily="18" charset="0"/>
            </a:endParaRPr>
          </a:p>
        </p:txBody>
      </p:sp>
      <p:pic>
        <p:nvPicPr>
          <p:cNvPr id="32" name="Picture 4"/>
          <p:cNvPicPr>
            <a:picLocks noChangeAspect="1" noChangeArrowheads="1"/>
          </p:cNvPicPr>
          <p:nvPr/>
        </p:nvPicPr>
        <p:blipFill>
          <a:blip r:embed="rId9"/>
          <a:srcRect/>
          <a:stretch>
            <a:fillRect/>
          </a:stretch>
        </p:blipFill>
        <p:spPr bwMode="auto">
          <a:xfrm>
            <a:off x="3286116" y="4643446"/>
            <a:ext cx="2628900" cy="2214554"/>
          </a:xfrm>
          <a:prstGeom prst="rect">
            <a:avLst/>
          </a:prstGeom>
          <a:ln w="127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736"/>
            <a:ext cx="9144000" cy="2031325"/>
          </a:xfrm>
          <a:prstGeom prst="rect">
            <a:avLst/>
          </a:prstGeom>
        </p:spPr>
        <p:txBody>
          <a:bodyPr wrap="square">
            <a:spAutoFit/>
          </a:bodyPr>
          <a:lstStyle/>
          <a:p>
            <a:r>
              <a:rPr lang="fr-FR" b="1" dirty="0" smtClean="0"/>
              <a:t>Assemblages par boulons :</a:t>
            </a:r>
            <a:r>
              <a:rPr lang="fr-FR" dirty="0" smtClean="0"/>
              <a:t/>
            </a:r>
            <a:br>
              <a:rPr lang="fr-FR" dirty="0" smtClean="0"/>
            </a:br>
            <a:r>
              <a:rPr lang="fr-FR" dirty="0" smtClean="0"/>
              <a:t>Le boulonnage est en général réservé aux éléments sollicités en traction ou à ceux qui sont non porteurs.</a:t>
            </a:r>
            <a:br>
              <a:rPr lang="fr-FR" dirty="0" smtClean="0"/>
            </a:br>
            <a:r>
              <a:rPr lang="fr-FR" dirty="0" smtClean="0"/>
              <a:t>Le diamètre des trous est déterminé à partir de l’étude du schéma mécanique. , </a:t>
            </a:r>
            <a:br>
              <a:rPr lang="fr-FR" dirty="0" smtClean="0"/>
            </a:br>
            <a:r>
              <a:rPr lang="fr-FR" dirty="0" smtClean="0"/>
              <a:t/>
            </a:r>
            <a:br>
              <a:rPr lang="fr-FR" dirty="0" smtClean="0"/>
            </a:br>
            <a:r>
              <a:rPr lang="fr-FR" dirty="0" smtClean="0"/>
              <a:t/>
            </a:r>
            <a:br>
              <a:rPr lang="fr-FR" dirty="0" smtClean="0"/>
            </a:br>
            <a:endParaRPr lang="fr-FR" dirty="0"/>
          </a:p>
        </p:txBody>
      </p:sp>
      <p:pic>
        <p:nvPicPr>
          <p:cNvPr id="9" name="Picture 11" descr="C:\Users\pc\Desktop\pmwiki.php_files\EA11.jpg"/>
          <p:cNvPicPr>
            <a:picLocks noChangeAspect="1" noChangeArrowheads="1"/>
          </p:cNvPicPr>
          <p:nvPr/>
        </p:nvPicPr>
        <p:blipFill>
          <a:blip r:embed="rId3"/>
          <a:srcRect/>
          <a:stretch>
            <a:fillRect/>
          </a:stretch>
        </p:blipFill>
        <p:spPr bwMode="auto">
          <a:xfrm>
            <a:off x="214281" y="2857496"/>
            <a:ext cx="5577743" cy="3714776"/>
          </a:xfrm>
          <a:prstGeom prst="rect">
            <a:avLst/>
          </a:prstGeom>
          <a:ln w="19050" cap="sq" cmpd="thickThin">
            <a:solidFill>
              <a:srgbClr val="000000"/>
            </a:solidFill>
            <a:prstDash val="solid"/>
            <a:miter lim="800000"/>
          </a:ln>
          <a:effectLst>
            <a:innerShdw blurRad="76200">
              <a:srgbClr val="000000"/>
            </a:innerShdw>
          </a:effectLst>
        </p:spPr>
      </p:pic>
      <p:pic>
        <p:nvPicPr>
          <p:cNvPr id="9218" name="Picture 2"/>
          <p:cNvPicPr>
            <a:picLocks noChangeAspect="1" noChangeArrowheads="1"/>
          </p:cNvPicPr>
          <p:nvPr/>
        </p:nvPicPr>
        <p:blipFill>
          <a:blip r:embed="rId4"/>
          <a:srcRect/>
          <a:stretch>
            <a:fillRect/>
          </a:stretch>
        </p:blipFill>
        <p:spPr bwMode="auto">
          <a:xfrm>
            <a:off x="6286512" y="2857496"/>
            <a:ext cx="2000264" cy="1815895"/>
          </a:xfrm>
          <a:prstGeom prst="rect">
            <a:avLst/>
          </a:prstGeom>
          <a:ln w="19050" cap="sq" cmpd="thickThin">
            <a:solidFill>
              <a:srgbClr val="000000"/>
            </a:solidFill>
            <a:prstDash val="solid"/>
            <a:miter lim="800000"/>
          </a:ln>
          <a:effectLst>
            <a:innerShdw blurRad="76200">
              <a:srgbClr val="000000"/>
            </a:innerShdw>
          </a:effectLst>
        </p:spPr>
      </p:pic>
      <p:pic>
        <p:nvPicPr>
          <p:cNvPr id="9219" name="Picture 3"/>
          <p:cNvPicPr>
            <a:picLocks noChangeAspect="1" noChangeArrowheads="1"/>
          </p:cNvPicPr>
          <p:nvPr/>
        </p:nvPicPr>
        <p:blipFill>
          <a:blip r:embed="rId5"/>
          <a:srcRect/>
          <a:stretch>
            <a:fillRect/>
          </a:stretch>
        </p:blipFill>
        <p:spPr bwMode="auto">
          <a:xfrm>
            <a:off x="6286512" y="4714884"/>
            <a:ext cx="2000264" cy="1783092"/>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a:spLocks noGrp="1"/>
          </p:cNvSpPr>
          <p:nvPr>
            <p:ph idx="1"/>
          </p:nvPr>
        </p:nvSpPr>
        <p:spPr>
          <a:xfrm>
            <a:off x="914400" y="2100242"/>
            <a:ext cx="8229600" cy="4757758"/>
          </a:xfrm>
        </p:spPr>
        <p:txBody>
          <a:bodyPr>
            <a:normAutofit/>
          </a:bodyPr>
          <a:lstStyle/>
          <a:p>
            <a:pPr marL="514350" indent="-514350">
              <a:buNone/>
            </a:pPr>
            <a:r>
              <a:rPr lang="fr-FR" sz="2800" b="1" dirty="0" smtClean="0"/>
              <a:t>1)</a:t>
            </a:r>
            <a:r>
              <a:rPr lang="fr-FR" sz="2800" dirty="0" smtClean="0"/>
              <a:t>Définition du lamellé-collé.</a:t>
            </a:r>
          </a:p>
          <a:p>
            <a:pPr>
              <a:buNone/>
            </a:pPr>
            <a:r>
              <a:rPr lang="fr-FR" sz="2800" b="1" dirty="0" smtClean="0"/>
              <a:t>2) </a:t>
            </a:r>
            <a:r>
              <a:rPr lang="fr-FR" sz="2800" dirty="0" smtClean="0"/>
              <a:t>Aperçu historique.</a:t>
            </a:r>
          </a:p>
          <a:p>
            <a:pPr>
              <a:buNone/>
            </a:pPr>
            <a:r>
              <a:rPr lang="fr-FR" sz="2800" b="1" dirty="0" smtClean="0"/>
              <a:t>3)</a:t>
            </a:r>
            <a:r>
              <a:rPr lang="fr-FR" sz="2800" b="1" dirty="0" smtClean="0">
                <a:latin typeface="Georgia" pitchFamily="18" charset="0"/>
              </a:rPr>
              <a:t> </a:t>
            </a:r>
            <a:r>
              <a:rPr lang="fr-FR" sz="2800" dirty="0" smtClean="0">
                <a:latin typeface="Georgia" pitchFamily="18" charset="0"/>
              </a:rPr>
              <a:t>Etapes de fabrication</a:t>
            </a:r>
            <a:r>
              <a:rPr lang="fr-FR" sz="2800" dirty="0" smtClean="0"/>
              <a:t> du lamellé-collé</a:t>
            </a:r>
            <a:r>
              <a:rPr lang="fr-FR" sz="2800" dirty="0" smtClean="0">
                <a:latin typeface="Georgia" pitchFamily="18" charset="0"/>
              </a:rPr>
              <a:t> .</a:t>
            </a:r>
            <a:endParaRPr lang="fr-FR" sz="2800" dirty="0" smtClean="0"/>
          </a:p>
          <a:p>
            <a:pPr>
              <a:buNone/>
            </a:pPr>
            <a:r>
              <a:rPr lang="fr-FR" sz="2800" b="1" dirty="0" smtClean="0"/>
              <a:t>4)</a:t>
            </a:r>
            <a:r>
              <a:rPr lang="fr-FR" sz="2800" dirty="0" smtClean="0"/>
              <a:t>Types de structures</a:t>
            </a:r>
            <a:r>
              <a:rPr lang="fr-FR" sz="2800" dirty="0" smtClean="0">
                <a:latin typeface="Georgia" pitchFamily="18" charset="0"/>
              </a:rPr>
              <a:t>.</a:t>
            </a:r>
            <a:endParaRPr lang="fr-FR" sz="2800" dirty="0" smtClean="0"/>
          </a:p>
          <a:p>
            <a:pPr>
              <a:buNone/>
            </a:pPr>
            <a:r>
              <a:rPr lang="fr-FR" sz="2800" b="1" dirty="0" smtClean="0"/>
              <a:t>5) </a:t>
            </a:r>
            <a:r>
              <a:rPr lang="fr-FR" sz="2800" dirty="0" smtClean="0"/>
              <a:t>Les assemblages en lamellé-collé.</a:t>
            </a:r>
          </a:p>
          <a:p>
            <a:pPr>
              <a:buNone/>
            </a:pPr>
            <a:r>
              <a:rPr lang="fr-FR" sz="2800" b="1" dirty="0" smtClean="0"/>
              <a:t>6) </a:t>
            </a:r>
            <a:r>
              <a:rPr lang="fr-FR" sz="2800" dirty="0" smtClean="0"/>
              <a:t>Exemples.</a:t>
            </a:r>
          </a:p>
          <a:p>
            <a:pPr>
              <a:buNone/>
            </a:pPr>
            <a:r>
              <a:rPr lang="fr-FR" sz="2800" b="1" dirty="0" smtClean="0"/>
              <a:t>7)</a:t>
            </a:r>
            <a:r>
              <a:rPr lang="fr-FR" sz="2800" b="1" u="sng" dirty="0" smtClean="0">
                <a:latin typeface="Georgia" pitchFamily="18" charset="0"/>
              </a:rPr>
              <a:t> </a:t>
            </a:r>
            <a:r>
              <a:rPr lang="fr-FR" sz="2400" dirty="0" smtClean="0">
                <a:latin typeface="Georgia" pitchFamily="18" charset="0"/>
              </a:rPr>
              <a:t>Avantages techniques</a:t>
            </a:r>
            <a:r>
              <a:rPr lang="fr-FR" sz="2400" dirty="0" smtClean="0"/>
              <a:t> du lamellé-collé.</a:t>
            </a:r>
          </a:p>
          <a:p>
            <a:pPr>
              <a:buNone/>
            </a:pPr>
            <a:r>
              <a:rPr lang="fr-FR" sz="2800" b="1" dirty="0" smtClean="0"/>
              <a:t>8)</a:t>
            </a:r>
            <a:r>
              <a:rPr lang="fr-FR" sz="2800" b="1" dirty="0" smtClean="0">
                <a:latin typeface="Georgia" pitchFamily="18" charset="0"/>
              </a:rPr>
              <a:t> </a:t>
            </a:r>
            <a:r>
              <a:rPr lang="fr-FR" sz="2400" dirty="0" smtClean="0">
                <a:latin typeface="Georgia" pitchFamily="18" charset="0"/>
              </a:rPr>
              <a:t>Problèmes des structures en bois</a:t>
            </a:r>
            <a:r>
              <a:rPr lang="fr-FR" altLang="zh-CN" sz="2400" dirty="0" smtClean="0">
                <a:latin typeface="Georgia" pitchFamily="18" charset="0"/>
                <a:ea typeface="SimSun" pitchFamily="2" charset="-122"/>
              </a:rPr>
              <a:t> lamellé-collé.</a:t>
            </a:r>
            <a:endParaRPr lang="fr-FR" sz="2400" dirty="0" smtClean="0"/>
          </a:p>
          <a:p>
            <a:pPr>
              <a:buNone/>
            </a:pPr>
            <a:r>
              <a:rPr lang="fr-FR" sz="2400" dirty="0" smtClean="0"/>
              <a:t> </a:t>
            </a:r>
            <a:endParaRPr lang="fr-FR" sz="2800" dirty="0" smtClean="0"/>
          </a:p>
          <a:p>
            <a:pPr>
              <a:buNone/>
            </a:pP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0" y="3714752"/>
            <a:ext cx="3313112" cy="2093912"/>
          </a:xfrm>
          <a:prstGeom prst="rect">
            <a:avLst/>
          </a:prstGeom>
          <a:noFill/>
          <a:ln w="9525">
            <a:noFill/>
            <a:miter lim="800000"/>
            <a:headEnd/>
            <a:tailEnd/>
          </a:ln>
        </p:spPr>
      </p:pic>
      <p:sp>
        <p:nvSpPr>
          <p:cNvPr id="5" name="Text Box 8"/>
          <p:cNvSpPr txBox="1">
            <a:spLocks noChangeArrowheads="1"/>
          </p:cNvSpPr>
          <p:nvPr/>
        </p:nvSpPr>
        <p:spPr bwMode="auto">
          <a:xfrm>
            <a:off x="0" y="5929330"/>
            <a:ext cx="2952750" cy="400110"/>
          </a:xfrm>
          <a:prstGeom prst="rect">
            <a:avLst/>
          </a:prstGeom>
          <a:noFill/>
          <a:ln w="9525">
            <a:noFill/>
            <a:miter lim="800000"/>
            <a:headEnd/>
            <a:tailEnd/>
          </a:ln>
        </p:spPr>
        <p:txBody>
          <a:bodyPr>
            <a:spAutoFit/>
          </a:bodyPr>
          <a:lstStyle/>
          <a:p>
            <a:pPr>
              <a:spcBef>
                <a:spcPct val="50000"/>
              </a:spcBef>
            </a:pPr>
            <a:r>
              <a:rPr lang="fr-FR" sz="2000" b="1" u="none" dirty="0">
                <a:cs typeface="Times New Roman" pitchFamily="18" charset="0"/>
              </a:rPr>
              <a:t>Boîtiers, </a:t>
            </a:r>
            <a:r>
              <a:rPr lang="fr-FR" sz="2000" b="1" u="none" dirty="0" smtClean="0">
                <a:cs typeface="Times New Roman" pitchFamily="18" charset="0"/>
              </a:rPr>
              <a:t>étriers, équerres</a:t>
            </a:r>
            <a:r>
              <a:rPr lang="fr-FR" u="none" dirty="0" smtClean="0"/>
              <a:t> </a:t>
            </a:r>
            <a:endParaRPr lang="en-US" u="none" dirty="0"/>
          </a:p>
        </p:txBody>
      </p:sp>
      <p:pic>
        <p:nvPicPr>
          <p:cNvPr id="6" name="Picture 3"/>
          <p:cNvPicPr>
            <a:picLocks noChangeAspect="1" noChangeArrowheads="1"/>
          </p:cNvPicPr>
          <p:nvPr/>
        </p:nvPicPr>
        <p:blipFill>
          <a:blip r:embed="rId3"/>
          <a:srcRect/>
          <a:stretch>
            <a:fillRect/>
          </a:stretch>
        </p:blipFill>
        <p:spPr bwMode="auto">
          <a:xfrm>
            <a:off x="0" y="214290"/>
            <a:ext cx="2419350" cy="285750"/>
          </a:xfrm>
          <a:prstGeom prst="rect">
            <a:avLst/>
          </a:prstGeom>
          <a:ln w="19050" cap="sq" cmpd="thickThin">
            <a:solidFill>
              <a:srgbClr val="000000"/>
            </a:solidFill>
            <a:prstDash val="solid"/>
            <a:miter lim="800000"/>
          </a:ln>
          <a:effectLst>
            <a:innerShdw blurRad="76200">
              <a:srgbClr val="000000"/>
            </a:innerShdw>
          </a:effectLst>
        </p:spPr>
      </p:pic>
      <p:pic>
        <p:nvPicPr>
          <p:cNvPr id="7" name="Picture 4"/>
          <p:cNvPicPr>
            <a:picLocks noChangeAspect="1" noChangeArrowheads="1"/>
          </p:cNvPicPr>
          <p:nvPr/>
        </p:nvPicPr>
        <p:blipFill>
          <a:blip r:embed="rId4"/>
          <a:srcRect/>
          <a:stretch>
            <a:fillRect/>
          </a:stretch>
        </p:blipFill>
        <p:spPr bwMode="auto">
          <a:xfrm>
            <a:off x="0" y="642918"/>
            <a:ext cx="2300300" cy="2190786"/>
          </a:xfrm>
          <a:prstGeom prst="rect">
            <a:avLst/>
          </a:prstGeom>
          <a:ln w="19050" cap="sq" cmpd="thickThin">
            <a:solidFill>
              <a:srgbClr val="000000"/>
            </a:solidFill>
            <a:prstDash val="solid"/>
            <a:miter lim="800000"/>
          </a:ln>
          <a:effectLst>
            <a:innerShdw blurRad="76200">
              <a:srgbClr val="000000"/>
            </a:innerShdw>
          </a:effectLst>
        </p:spPr>
      </p:pic>
      <p:pic>
        <p:nvPicPr>
          <p:cNvPr id="8" name="Picture 7"/>
          <p:cNvPicPr>
            <a:picLocks noChangeAspect="1" noChangeArrowheads="1"/>
          </p:cNvPicPr>
          <p:nvPr/>
        </p:nvPicPr>
        <p:blipFill>
          <a:blip r:embed="rId5"/>
          <a:srcRect/>
          <a:stretch>
            <a:fillRect/>
          </a:stretch>
        </p:blipFill>
        <p:spPr bwMode="auto">
          <a:xfrm>
            <a:off x="2428860" y="571480"/>
            <a:ext cx="2286016" cy="1215848"/>
          </a:xfrm>
          <a:prstGeom prst="rect">
            <a:avLst/>
          </a:prstGeom>
          <a:ln w="19050" cap="sq" cmpd="thickThin">
            <a:solidFill>
              <a:srgbClr val="000000"/>
            </a:solidFill>
            <a:prstDash val="solid"/>
            <a:miter lim="800000"/>
          </a:ln>
          <a:effectLst>
            <a:innerShdw blurRad="76200">
              <a:srgbClr val="000000"/>
            </a:innerShdw>
          </a:effectLst>
        </p:spPr>
      </p:pic>
      <p:pic>
        <p:nvPicPr>
          <p:cNvPr id="9" name="Picture 2"/>
          <p:cNvPicPr>
            <a:picLocks noChangeAspect="1" noChangeArrowheads="1"/>
          </p:cNvPicPr>
          <p:nvPr/>
        </p:nvPicPr>
        <p:blipFill>
          <a:blip r:embed="rId6"/>
          <a:srcRect/>
          <a:stretch>
            <a:fillRect/>
          </a:stretch>
        </p:blipFill>
        <p:spPr bwMode="auto">
          <a:xfrm>
            <a:off x="2428860" y="1785926"/>
            <a:ext cx="2286016" cy="1075750"/>
          </a:xfrm>
          <a:prstGeom prst="rect">
            <a:avLst/>
          </a:prstGeom>
          <a:ln w="19050" cap="sq" cmpd="thickThin">
            <a:solidFill>
              <a:srgbClr val="000000"/>
            </a:solidFill>
            <a:prstDash val="solid"/>
            <a:miter lim="800000"/>
          </a:ln>
          <a:effectLst>
            <a:innerShdw blurRad="76200">
              <a:srgbClr val="000000"/>
            </a:innerShdw>
          </a:effectLst>
        </p:spPr>
      </p:pic>
      <p:pic>
        <p:nvPicPr>
          <p:cNvPr id="10" name="Picture 2"/>
          <p:cNvPicPr>
            <a:picLocks noChangeAspect="1" noChangeArrowheads="1"/>
          </p:cNvPicPr>
          <p:nvPr/>
        </p:nvPicPr>
        <p:blipFill>
          <a:blip r:embed="rId7"/>
          <a:srcRect/>
          <a:stretch>
            <a:fillRect/>
          </a:stretch>
        </p:blipFill>
        <p:spPr bwMode="auto">
          <a:xfrm>
            <a:off x="4898917" y="571480"/>
            <a:ext cx="4173677" cy="2286016"/>
          </a:xfrm>
          <a:prstGeom prst="rect">
            <a:avLst/>
          </a:prstGeom>
          <a:ln w="19050" cap="sq" cmpd="thickThin">
            <a:solidFill>
              <a:srgbClr val="000000"/>
            </a:solidFill>
            <a:prstDash val="solid"/>
            <a:miter lim="800000"/>
          </a:ln>
          <a:effectLst>
            <a:innerShdw blurRad="76200">
              <a:srgbClr val="000000"/>
            </a:innerShdw>
          </a:effectLst>
        </p:spPr>
      </p:pic>
      <p:pic>
        <p:nvPicPr>
          <p:cNvPr id="11" name="Picture 7" descr="C:\Users\pc\Desktop\pmwiki.php_files\EA7.jpg"/>
          <p:cNvPicPr>
            <a:picLocks noChangeAspect="1" noChangeArrowheads="1"/>
          </p:cNvPicPr>
          <p:nvPr/>
        </p:nvPicPr>
        <p:blipFill>
          <a:blip r:embed="rId8"/>
          <a:srcRect/>
          <a:stretch>
            <a:fillRect/>
          </a:stretch>
        </p:blipFill>
        <p:spPr bwMode="auto">
          <a:xfrm>
            <a:off x="3571868" y="5072074"/>
            <a:ext cx="1807352" cy="1571636"/>
          </a:xfrm>
          <a:prstGeom prst="rect">
            <a:avLst/>
          </a:prstGeom>
          <a:ln w="19050" cap="sq" cmpd="thickThin">
            <a:solidFill>
              <a:srgbClr val="000000"/>
            </a:solidFill>
            <a:prstDash val="solid"/>
            <a:miter lim="800000"/>
          </a:ln>
          <a:effectLst>
            <a:innerShdw blurRad="76200">
              <a:srgbClr val="000000"/>
            </a:innerShdw>
          </a:effectLst>
        </p:spPr>
      </p:pic>
      <p:pic>
        <p:nvPicPr>
          <p:cNvPr id="12" name="Picture 8" descr="C:\Users\pc\Desktop\pmwiki.php_files\EA8.jpg"/>
          <p:cNvPicPr>
            <a:picLocks noChangeAspect="1" noChangeArrowheads="1"/>
          </p:cNvPicPr>
          <p:nvPr/>
        </p:nvPicPr>
        <p:blipFill>
          <a:blip r:embed="rId9"/>
          <a:srcRect/>
          <a:stretch>
            <a:fillRect/>
          </a:stretch>
        </p:blipFill>
        <p:spPr bwMode="auto">
          <a:xfrm>
            <a:off x="3571867" y="3143248"/>
            <a:ext cx="1811763" cy="1785950"/>
          </a:xfrm>
          <a:prstGeom prst="rect">
            <a:avLst/>
          </a:prstGeom>
          <a:ln w="19050" cap="sq" cmpd="thickThin">
            <a:solidFill>
              <a:srgbClr val="000000"/>
            </a:solidFill>
            <a:prstDash val="solid"/>
            <a:miter lim="800000"/>
          </a:ln>
          <a:effectLst>
            <a:innerShdw blurRad="76200">
              <a:srgbClr val="000000"/>
            </a:innerShdw>
          </a:effectLst>
        </p:spPr>
      </p:pic>
      <p:pic>
        <p:nvPicPr>
          <p:cNvPr id="13" name="Picture 6"/>
          <p:cNvPicPr>
            <a:picLocks noChangeAspect="1" noChangeArrowheads="1"/>
          </p:cNvPicPr>
          <p:nvPr/>
        </p:nvPicPr>
        <p:blipFill>
          <a:blip r:embed="rId10"/>
          <a:srcRect/>
          <a:stretch>
            <a:fillRect/>
          </a:stretch>
        </p:blipFill>
        <p:spPr bwMode="auto">
          <a:xfrm>
            <a:off x="5629275" y="3643314"/>
            <a:ext cx="3514725" cy="2238375"/>
          </a:xfrm>
          <a:prstGeom prst="rect">
            <a:avLst/>
          </a:prstGeom>
          <a:noFill/>
          <a:ln w="9525">
            <a:noFill/>
            <a:miter lim="800000"/>
            <a:headEnd/>
            <a:tailEnd/>
          </a:ln>
        </p:spPr>
      </p:pic>
      <p:sp>
        <p:nvSpPr>
          <p:cNvPr id="14" name="Text Box 11"/>
          <p:cNvSpPr txBox="1">
            <a:spLocks noChangeArrowheads="1"/>
          </p:cNvSpPr>
          <p:nvPr/>
        </p:nvSpPr>
        <p:spPr bwMode="auto">
          <a:xfrm>
            <a:off x="6357950" y="6072206"/>
            <a:ext cx="2592388" cy="298450"/>
          </a:xfrm>
          <a:prstGeom prst="rect">
            <a:avLst/>
          </a:prstGeom>
          <a:noFill/>
          <a:ln w="9525">
            <a:noFill/>
            <a:miter lim="800000"/>
            <a:headEnd/>
            <a:tailEnd/>
          </a:ln>
        </p:spPr>
        <p:txBody>
          <a:bodyPr>
            <a:spAutoFit/>
          </a:bodyPr>
          <a:lstStyle/>
          <a:p>
            <a:pPr algn="ctr">
              <a:spcBef>
                <a:spcPct val="50000"/>
              </a:spcBef>
            </a:pPr>
            <a:r>
              <a:rPr lang="fr-FR" sz="2000" b="1" u="none" dirty="0"/>
              <a:t>Connecteurs</a:t>
            </a:r>
            <a:endParaRPr lang="en-US" sz="2000" b="1" u="none"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643050"/>
            <a:ext cx="9358346" cy="2031325"/>
          </a:xfrm>
          <a:prstGeom prst="rect">
            <a:avLst/>
          </a:prstGeom>
        </p:spPr>
        <p:txBody>
          <a:bodyPr wrap="square">
            <a:spAutoFit/>
          </a:bodyPr>
          <a:lstStyle/>
          <a:p>
            <a:r>
              <a:rPr lang="fr-FR" b="1" dirty="0" smtClean="0"/>
              <a:t>Assemblages par goujons</a:t>
            </a:r>
            <a:r>
              <a:rPr lang="fr-FR" dirty="0" smtClean="0"/>
              <a:t/>
            </a:r>
            <a:br>
              <a:rPr lang="fr-FR" dirty="0" smtClean="0"/>
            </a:br>
            <a:r>
              <a:rPr lang="fr-FR" dirty="0" smtClean="0"/>
              <a:t>Rectangulaires, ronds ou annulaires sollicités surtout en compression et au cisaillement.</a:t>
            </a:r>
            <a:br>
              <a:rPr lang="fr-FR" dirty="0" smtClean="0"/>
            </a:br>
            <a:r>
              <a:rPr lang="fr-FR" dirty="0" smtClean="0"/>
              <a:t>Spéciaux à simple ou double denture; simple pour liaisons bois-métal, double pour liaisons bois-bois. </a:t>
            </a:r>
            <a:br>
              <a:rPr lang="fr-FR" dirty="0" smtClean="0"/>
            </a:br>
            <a:r>
              <a:rPr lang="fr-FR" dirty="0" smtClean="0"/>
              <a:t>NB Ces deux types peuvent parfois être combinés.</a:t>
            </a:r>
            <a:br>
              <a:rPr lang="fr-FR" dirty="0" smtClean="0"/>
            </a:br>
            <a:r>
              <a:rPr lang="fr-FR" dirty="0" smtClean="0"/>
              <a:t/>
            </a:r>
            <a:br>
              <a:rPr lang="fr-FR" dirty="0" smtClean="0"/>
            </a:br>
            <a:endParaRPr lang="fr-FR" dirty="0"/>
          </a:p>
        </p:txBody>
      </p:sp>
      <p:pic>
        <p:nvPicPr>
          <p:cNvPr id="20483" name="Picture 3"/>
          <p:cNvPicPr>
            <a:picLocks noChangeAspect="1" noChangeArrowheads="1"/>
          </p:cNvPicPr>
          <p:nvPr/>
        </p:nvPicPr>
        <p:blipFill>
          <a:blip r:embed="rId3"/>
          <a:srcRect/>
          <a:stretch>
            <a:fillRect/>
          </a:stretch>
        </p:blipFill>
        <p:spPr bwMode="auto">
          <a:xfrm>
            <a:off x="3571868" y="3429000"/>
            <a:ext cx="5366734" cy="2296629"/>
          </a:xfrm>
          <a:prstGeom prst="rect">
            <a:avLst/>
          </a:prstGeom>
          <a:ln w="19050" cap="sq" cmpd="thickThin">
            <a:solidFill>
              <a:srgbClr val="000000"/>
            </a:solidFill>
            <a:prstDash val="solid"/>
            <a:miter lim="800000"/>
          </a:ln>
          <a:effectLst>
            <a:innerShdw blurRad="76200">
              <a:srgbClr val="000000"/>
            </a:innerShdw>
          </a:effectLst>
        </p:spPr>
      </p:pic>
      <p:pic>
        <p:nvPicPr>
          <p:cNvPr id="7" name="Picture 5" descr="C:\Users\pc\Desktop\pmwiki.php_files\EA4.jpg"/>
          <p:cNvPicPr>
            <a:picLocks noChangeAspect="1" noChangeArrowheads="1"/>
          </p:cNvPicPr>
          <p:nvPr/>
        </p:nvPicPr>
        <p:blipFill>
          <a:blip r:embed="rId4"/>
          <a:srcRect/>
          <a:stretch>
            <a:fillRect/>
          </a:stretch>
        </p:blipFill>
        <p:spPr bwMode="auto">
          <a:xfrm>
            <a:off x="214282" y="3500438"/>
            <a:ext cx="3257726" cy="2219326"/>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85860"/>
            <a:ext cx="2771721" cy="523220"/>
          </a:xfrm>
          <a:prstGeom prst="rect">
            <a:avLst/>
          </a:prstGeom>
        </p:spPr>
        <p:txBody>
          <a:bodyPr wrap="none">
            <a:spAutoFit/>
          </a:bodyPr>
          <a:lstStyle/>
          <a:p>
            <a:r>
              <a:rPr lang="fr-FR" sz="2800" b="1" u="sng" dirty="0" smtClean="0"/>
              <a:t>Poutres doubles :</a:t>
            </a:r>
            <a:endParaRPr lang="fr-FR" sz="2800" b="1" u="sng" dirty="0"/>
          </a:p>
        </p:txBody>
      </p:sp>
      <p:sp>
        <p:nvSpPr>
          <p:cNvPr id="11" name="Rectangle 10"/>
          <p:cNvSpPr/>
          <p:nvPr/>
        </p:nvSpPr>
        <p:spPr>
          <a:xfrm>
            <a:off x="285720" y="2000240"/>
            <a:ext cx="2214546" cy="1354217"/>
          </a:xfrm>
          <a:prstGeom prst="rect">
            <a:avLst/>
          </a:prstGeom>
        </p:spPr>
        <p:txBody>
          <a:bodyPr wrap="square">
            <a:spAutoFit/>
          </a:bodyPr>
          <a:lstStyle/>
          <a:p>
            <a:r>
              <a:rPr lang="fr-FR" b="1" dirty="0" smtClean="0">
                <a:cs typeface="Times New Roman" pitchFamily="18" charset="0"/>
              </a:rPr>
              <a:t>Assemblage des poutres par boulon et goujon ou par brochage.</a:t>
            </a:r>
            <a:r>
              <a:rPr lang="en-US" sz="2800" b="1" dirty="0" smtClean="0">
                <a:effectLst>
                  <a:outerShdw blurRad="38100" dist="38100" dir="2700000" algn="tl">
                    <a:srgbClr val="000000"/>
                  </a:outerShdw>
                </a:effectLst>
              </a:rPr>
              <a:t> </a:t>
            </a:r>
            <a:endParaRPr lang="fr-FR" dirty="0"/>
          </a:p>
        </p:txBody>
      </p:sp>
      <p:pic>
        <p:nvPicPr>
          <p:cNvPr id="12" name="Picture 6" descr="poutres doubles"/>
          <p:cNvPicPr>
            <a:picLocks noChangeAspect="1" noChangeArrowheads="1"/>
          </p:cNvPicPr>
          <p:nvPr/>
        </p:nvPicPr>
        <p:blipFill>
          <a:blip r:embed="rId2"/>
          <a:srcRect/>
          <a:stretch>
            <a:fillRect/>
          </a:stretch>
        </p:blipFill>
        <p:spPr bwMode="auto">
          <a:xfrm>
            <a:off x="214282" y="3428976"/>
            <a:ext cx="2960227" cy="3429024"/>
          </a:xfrm>
          <a:prstGeom prst="rect">
            <a:avLst/>
          </a:prstGeom>
          <a:noFill/>
          <a:ln w="9525">
            <a:noFill/>
            <a:miter lim="800000"/>
            <a:headEnd/>
            <a:tailEnd/>
          </a:ln>
        </p:spPr>
      </p:pic>
      <p:pic>
        <p:nvPicPr>
          <p:cNvPr id="13" name="Picture 11" descr="poutres doubles 1"/>
          <p:cNvPicPr>
            <a:picLocks noChangeAspect="1" noChangeArrowheads="1"/>
          </p:cNvPicPr>
          <p:nvPr/>
        </p:nvPicPr>
        <p:blipFill>
          <a:blip r:embed="rId3"/>
          <a:srcRect/>
          <a:stretch>
            <a:fillRect/>
          </a:stretch>
        </p:blipFill>
        <p:spPr bwMode="auto">
          <a:xfrm>
            <a:off x="3357554" y="3429000"/>
            <a:ext cx="2892848" cy="3429000"/>
          </a:xfrm>
          <a:prstGeom prst="rect">
            <a:avLst/>
          </a:prstGeom>
          <a:noFill/>
          <a:ln w="9525">
            <a:noFill/>
            <a:miter lim="800000"/>
            <a:headEnd/>
            <a:tailEnd/>
          </a:ln>
        </p:spPr>
      </p:pic>
      <p:pic>
        <p:nvPicPr>
          <p:cNvPr id="14" name="Picture 12" descr="poutres doubles 2"/>
          <p:cNvPicPr>
            <a:picLocks noChangeAspect="1" noChangeArrowheads="1"/>
          </p:cNvPicPr>
          <p:nvPr/>
        </p:nvPicPr>
        <p:blipFill>
          <a:blip r:embed="rId4"/>
          <a:srcRect/>
          <a:stretch>
            <a:fillRect/>
          </a:stretch>
        </p:blipFill>
        <p:spPr bwMode="auto">
          <a:xfrm>
            <a:off x="5839865" y="500042"/>
            <a:ext cx="3304135" cy="3357562"/>
          </a:xfrm>
          <a:prstGeom prst="rect">
            <a:avLst/>
          </a:prstGeom>
          <a:noFill/>
          <a:ln w="9525">
            <a:noFill/>
            <a:miter lim="800000"/>
            <a:headEnd/>
            <a:tailEnd/>
          </a:ln>
        </p:spPr>
      </p:pic>
      <p:pic>
        <p:nvPicPr>
          <p:cNvPr id="17" name="Picture 13" descr="poutres doubles 3"/>
          <p:cNvPicPr>
            <a:picLocks noChangeAspect="1" noChangeArrowheads="1"/>
          </p:cNvPicPr>
          <p:nvPr/>
        </p:nvPicPr>
        <p:blipFill>
          <a:blip r:embed="rId5"/>
          <a:srcRect/>
          <a:stretch>
            <a:fillRect/>
          </a:stretch>
        </p:blipFill>
        <p:spPr bwMode="auto">
          <a:xfrm>
            <a:off x="2786050" y="1142984"/>
            <a:ext cx="2928958" cy="2141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1214422"/>
            <a:ext cx="3357586" cy="342900"/>
          </a:xfrm>
          <a:prstGeom prst="rect">
            <a:avLst/>
          </a:prstGeom>
          <a:noFill/>
          <a:ln w="9525">
            <a:noFill/>
            <a:miter lim="800000"/>
            <a:headEnd/>
            <a:tailEnd/>
          </a:ln>
          <a:effectLst/>
        </p:spPr>
        <p:txBody>
          <a:bodyPr anchor="ctr"/>
          <a:lstStyle/>
          <a:p>
            <a:pPr algn="l">
              <a:defRPr/>
            </a:pPr>
            <a:r>
              <a:rPr lang="fr-FR" sz="3200" b="1" u="sng" dirty="0" smtClean="0"/>
              <a:t>Poteaux </a:t>
            </a:r>
            <a:r>
              <a:rPr lang="fr-FR" sz="3200" b="1" u="sng" dirty="0"/>
              <a:t>doubles :</a:t>
            </a:r>
            <a:endParaRPr lang="en-US" sz="3200" b="1" u="sng" dirty="0"/>
          </a:p>
        </p:txBody>
      </p:sp>
      <p:sp>
        <p:nvSpPr>
          <p:cNvPr id="5" name="Rectangle 5"/>
          <p:cNvSpPr>
            <a:spLocks noChangeArrowheads="1"/>
          </p:cNvSpPr>
          <p:nvPr/>
        </p:nvSpPr>
        <p:spPr bwMode="auto">
          <a:xfrm>
            <a:off x="0" y="1714488"/>
            <a:ext cx="5214942" cy="1166799"/>
          </a:xfrm>
          <a:prstGeom prst="rect">
            <a:avLst/>
          </a:prstGeom>
          <a:noFill/>
          <a:ln w="9525">
            <a:noFill/>
            <a:miter lim="800000"/>
            <a:headEnd/>
            <a:tailEnd/>
          </a:ln>
          <a:effectLst/>
        </p:spPr>
        <p:txBody>
          <a:bodyPr/>
          <a:lstStyle/>
          <a:p>
            <a:pPr marL="342900" indent="-342900" algn="l">
              <a:spcBef>
                <a:spcPct val="20000"/>
              </a:spcBef>
              <a:buClr>
                <a:schemeClr val="hlink"/>
              </a:buClr>
              <a:buSzPct val="60000"/>
              <a:buFont typeface="Wingdings" pitchFamily="2" charset="2"/>
              <a:buNone/>
              <a:tabLst>
                <a:tab pos="95250" algn="l"/>
              </a:tabLst>
              <a:defRPr/>
            </a:pPr>
            <a:r>
              <a:rPr lang="fr-FR" sz="1600" u="none" dirty="0" smtClean="0">
                <a:effectLst>
                  <a:outerShdw blurRad="38100" dist="38100" dir="2700000" algn="tl">
                    <a:srgbClr val="000000"/>
                  </a:outerShdw>
                </a:effectLst>
                <a:cs typeface="Times New Roman" pitchFamily="18" charset="0"/>
              </a:rPr>
              <a:t>Assemblage </a:t>
            </a:r>
            <a:r>
              <a:rPr lang="fr-FR" sz="1600" u="none" dirty="0">
                <a:effectLst>
                  <a:outerShdw blurRad="38100" dist="38100" dir="2700000" algn="tl">
                    <a:srgbClr val="000000"/>
                  </a:outerShdw>
                </a:effectLst>
                <a:cs typeface="Times New Roman" pitchFamily="18" charset="0"/>
              </a:rPr>
              <a:t>aux poutres par boulon et goujon annulaire.</a:t>
            </a:r>
          </a:p>
          <a:p>
            <a:pPr algn="l">
              <a:spcBef>
                <a:spcPct val="20000"/>
              </a:spcBef>
              <a:buClr>
                <a:schemeClr val="hlink"/>
              </a:buClr>
              <a:buSzPct val="60000"/>
              <a:buFont typeface="Wingdings" pitchFamily="2" charset="2"/>
              <a:buNone/>
              <a:tabLst>
                <a:tab pos="95250" algn="l"/>
              </a:tabLst>
              <a:defRPr/>
            </a:pPr>
            <a:r>
              <a:rPr lang="fr-FR" sz="1600" u="none" dirty="0">
                <a:effectLst>
                  <a:outerShdw blurRad="38100" dist="38100" dir="2700000" algn="tl">
                    <a:srgbClr val="000000"/>
                  </a:outerShdw>
                </a:effectLst>
                <a:cs typeface="Times New Roman" pitchFamily="18" charset="0"/>
              </a:rPr>
              <a:t>      Lorsque la auteur de construction est importante, les poteaux doubles doivent être couplés, au moins partiellement. </a:t>
            </a:r>
            <a:endParaRPr lang="en-US" sz="1600" u="none" dirty="0">
              <a:effectLst>
                <a:outerShdw blurRad="38100" dist="38100" dir="2700000" algn="tl">
                  <a:srgbClr val="000000"/>
                </a:outerShdw>
              </a:effectLst>
              <a:cs typeface="Times New Roman" pitchFamily="18" charset="0"/>
            </a:endParaRPr>
          </a:p>
        </p:txBody>
      </p:sp>
      <p:pic>
        <p:nvPicPr>
          <p:cNvPr id="6" name="Picture 7" descr="poteaux doubles"/>
          <p:cNvPicPr>
            <a:picLocks noChangeAspect="1" noChangeArrowheads="1"/>
          </p:cNvPicPr>
          <p:nvPr/>
        </p:nvPicPr>
        <p:blipFill>
          <a:blip r:embed="rId2"/>
          <a:srcRect/>
          <a:stretch>
            <a:fillRect/>
          </a:stretch>
        </p:blipFill>
        <p:spPr bwMode="auto">
          <a:xfrm>
            <a:off x="0" y="3500438"/>
            <a:ext cx="3071834" cy="3357562"/>
          </a:xfrm>
          <a:prstGeom prst="rect">
            <a:avLst/>
          </a:prstGeom>
          <a:noFill/>
          <a:ln w="9525">
            <a:noFill/>
            <a:miter lim="800000"/>
            <a:headEnd/>
            <a:tailEnd/>
          </a:ln>
        </p:spPr>
      </p:pic>
      <p:pic>
        <p:nvPicPr>
          <p:cNvPr id="7" name="Picture 9" descr="poteaux doubles 1"/>
          <p:cNvPicPr>
            <a:picLocks noChangeAspect="1" noChangeArrowheads="1"/>
          </p:cNvPicPr>
          <p:nvPr/>
        </p:nvPicPr>
        <p:blipFill>
          <a:blip r:embed="rId3"/>
          <a:srcRect/>
          <a:stretch>
            <a:fillRect/>
          </a:stretch>
        </p:blipFill>
        <p:spPr bwMode="auto">
          <a:xfrm>
            <a:off x="3071802" y="3500438"/>
            <a:ext cx="3125534" cy="3357562"/>
          </a:xfrm>
          <a:prstGeom prst="rect">
            <a:avLst/>
          </a:prstGeom>
          <a:noFill/>
          <a:ln w="9525">
            <a:noFill/>
            <a:miter lim="800000"/>
            <a:headEnd/>
            <a:tailEnd/>
          </a:ln>
        </p:spPr>
      </p:pic>
      <p:pic>
        <p:nvPicPr>
          <p:cNvPr id="8" name="Picture 10" descr="poteaux doubles 2"/>
          <p:cNvPicPr>
            <a:picLocks noChangeAspect="1" noChangeArrowheads="1"/>
          </p:cNvPicPr>
          <p:nvPr/>
        </p:nvPicPr>
        <p:blipFill>
          <a:blip r:embed="rId4"/>
          <a:srcRect/>
          <a:stretch>
            <a:fillRect/>
          </a:stretch>
        </p:blipFill>
        <p:spPr bwMode="auto">
          <a:xfrm>
            <a:off x="6500826" y="4000504"/>
            <a:ext cx="2390645" cy="2643206"/>
          </a:xfrm>
          <a:prstGeom prst="rect">
            <a:avLst/>
          </a:prstGeom>
          <a:noFill/>
          <a:ln w="9525">
            <a:noFill/>
            <a:miter lim="800000"/>
            <a:headEnd/>
            <a:tailEnd/>
          </a:ln>
        </p:spPr>
      </p:pic>
      <p:pic>
        <p:nvPicPr>
          <p:cNvPr id="9" name="Picture 11" descr="poteaux doubles 3"/>
          <p:cNvPicPr>
            <a:picLocks noChangeAspect="1" noChangeArrowheads="1"/>
          </p:cNvPicPr>
          <p:nvPr/>
        </p:nvPicPr>
        <p:blipFill>
          <a:blip r:embed="rId5"/>
          <a:srcRect/>
          <a:stretch>
            <a:fillRect/>
          </a:stretch>
        </p:blipFill>
        <p:spPr bwMode="auto">
          <a:xfrm>
            <a:off x="5286380" y="1142984"/>
            <a:ext cx="3214710" cy="26497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oteaux doubles 4"/>
          <p:cNvPicPr>
            <a:picLocks noChangeAspect="1" noChangeArrowheads="1"/>
          </p:cNvPicPr>
          <p:nvPr/>
        </p:nvPicPr>
        <p:blipFill>
          <a:blip r:embed="rId2"/>
          <a:srcRect/>
          <a:stretch>
            <a:fillRect/>
          </a:stretch>
        </p:blipFill>
        <p:spPr bwMode="auto">
          <a:xfrm>
            <a:off x="36513" y="-26988"/>
            <a:ext cx="9144000" cy="68421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85720" y="1142984"/>
            <a:ext cx="4762500" cy="342900"/>
          </a:xfrm>
          <a:prstGeom prst="rect">
            <a:avLst/>
          </a:prstGeom>
          <a:noFill/>
          <a:ln w="9525">
            <a:noFill/>
            <a:miter lim="800000"/>
            <a:headEnd/>
            <a:tailEnd/>
          </a:ln>
          <a:effectLst/>
        </p:spPr>
        <p:txBody>
          <a:bodyPr anchor="ctr"/>
          <a:lstStyle/>
          <a:p>
            <a:pPr algn="l">
              <a:defRPr/>
            </a:pPr>
            <a:r>
              <a:rPr lang="fr-FR" sz="3200" b="1" u="sng" dirty="0" smtClean="0"/>
              <a:t>Poutres </a:t>
            </a:r>
            <a:r>
              <a:rPr lang="fr-FR" sz="3200" b="1" u="sng" dirty="0"/>
              <a:t>sur poteaux :</a:t>
            </a:r>
            <a:endParaRPr lang="en-US" sz="3200" b="1" u="sng" dirty="0"/>
          </a:p>
        </p:txBody>
      </p:sp>
      <p:sp>
        <p:nvSpPr>
          <p:cNvPr id="5" name="Rectangle 5"/>
          <p:cNvSpPr>
            <a:spLocks noChangeArrowheads="1"/>
          </p:cNvSpPr>
          <p:nvPr/>
        </p:nvSpPr>
        <p:spPr bwMode="auto">
          <a:xfrm>
            <a:off x="0" y="1428736"/>
            <a:ext cx="8858280" cy="1238250"/>
          </a:xfrm>
          <a:prstGeom prst="rect">
            <a:avLst/>
          </a:prstGeom>
          <a:noFill/>
          <a:ln w="9525">
            <a:noFill/>
            <a:miter lim="800000"/>
            <a:headEnd/>
            <a:tailEnd/>
          </a:ln>
          <a:effectLst/>
        </p:spPr>
        <p:txBody>
          <a:bodyPr/>
          <a:lstStyle/>
          <a:p>
            <a:pPr marL="342900" indent="-342900" algn="l">
              <a:lnSpc>
                <a:spcPct val="80000"/>
              </a:lnSpc>
              <a:spcBef>
                <a:spcPct val="20000"/>
              </a:spcBef>
              <a:buClr>
                <a:schemeClr val="hlink"/>
              </a:buClr>
              <a:buSzPct val="60000"/>
              <a:buFont typeface="Wingdings" pitchFamily="2" charset="2"/>
              <a:buNone/>
              <a:defRPr/>
            </a:pPr>
            <a:r>
              <a:rPr lang="fr-FR" sz="2800" u="none" dirty="0">
                <a:effectLst>
                  <a:outerShdw blurRad="38100" dist="38100" dir="2700000" algn="tl">
                    <a:srgbClr val="000000"/>
                  </a:outerShdw>
                </a:effectLst>
              </a:rPr>
              <a:t>  </a:t>
            </a:r>
            <a:r>
              <a:rPr lang="fr-FR" sz="2400" u="none" dirty="0">
                <a:cs typeface="Times New Roman" pitchFamily="18" charset="0"/>
              </a:rPr>
              <a:t>Poutres horizontale simple posée sur poteau simple, assemblage des poutre directement sur l'extrémité des poteaux ou bien sur une sablière</a:t>
            </a:r>
            <a:r>
              <a:rPr lang="fr-FR" sz="2800" u="none" dirty="0">
                <a:effectLst>
                  <a:outerShdw blurRad="38100" dist="38100" dir="2700000" algn="tl">
                    <a:srgbClr val="000000"/>
                  </a:outerShdw>
                </a:effectLst>
              </a:rPr>
              <a:t> </a:t>
            </a:r>
            <a:endParaRPr lang="en-US" sz="2800" u="none" dirty="0">
              <a:effectLst>
                <a:outerShdw blurRad="38100" dist="38100" dir="2700000" algn="tl">
                  <a:srgbClr val="000000"/>
                </a:outerShdw>
              </a:effectLst>
            </a:endParaRPr>
          </a:p>
        </p:txBody>
      </p:sp>
      <p:pic>
        <p:nvPicPr>
          <p:cNvPr id="6" name="Picture 8" descr="poutres sur poteaux 2"/>
          <p:cNvPicPr>
            <a:picLocks noChangeAspect="1" noChangeArrowheads="1"/>
          </p:cNvPicPr>
          <p:nvPr/>
        </p:nvPicPr>
        <p:blipFill>
          <a:blip r:embed="rId2"/>
          <a:srcRect/>
          <a:stretch>
            <a:fillRect/>
          </a:stretch>
        </p:blipFill>
        <p:spPr bwMode="auto">
          <a:xfrm>
            <a:off x="1331913" y="2397125"/>
            <a:ext cx="6048375" cy="434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4267200" y="3500438"/>
            <a:ext cx="3257550" cy="3384550"/>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1138238" y="3429000"/>
            <a:ext cx="3217862" cy="3455988"/>
          </a:xfrm>
          <a:prstGeom prst="rect">
            <a:avLst/>
          </a:prstGeom>
          <a:noFill/>
          <a:ln w="9525">
            <a:noFill/>
            <a:miter lim="800000"/>
            <a:headEnd/>
            <a:tailEnd/>
          </a:ln>
        </p:spPr>
      </p:pic>
      <p:pic>
        <p:nvPicPr>
          <p:cNvPr id="6" name="Picture 6" descr="poutres sur poteaux 1"/>
          <p:cNvPicPr>
            <a:picLocks noChangeAspect="1" noChangeArrowheads="1"/>
          </p:cNvPicPr>
          <p:nvPr/>
        </p:nvPicPr>
        <p:blipFill>
          <a:blip r:embed="rId4"/>
          <a:srcRect/>
          <a:stretch>
            <a:fillRect/>
          </a:stretch>
        </p:blipFill>
        <p:spPr bwMode="auto">
          <a:xfrm>
            <a:off x="4229100" y="0"/>
            <a:ext cx="3295650" cy="3573463"/>
          </a:xfrm>
          <a:prstGeom prst="rect">
            <a:avLst/>
          </a:prstGeom>
          <a:noFill/>
          <a:ln w="9525">
            <a:noFill/>
            <a:miter lim="800000"/>
            <a:headEnd/>
            <a:tailEnd/>
          </a:ln>
        </p:spPr>
      </p:pic>
      <p:pic>
        <p:nvPicPr>
          <p:cNvPr id="7" name="Picture 7" descr="poutres sur poteaux"/>
          <p:cNvPicPr>
            <a:picLocks noChangeAspect="1" noChangeArrowheads="1"/>
          </p:cNvPicPr>
          <p:nvPr/>
        </p:nvPicPr>
        <p:blipFill>
          <a:blip r:embed="rId5"/>
          <a:srcRect/>
          <a:stretch>
            <a:fillRect/>
          </a:stretch>
        </p:blipFill>
        <p:spPr bwMode="auto">
          <a:xfrm>
            <a:off x="1157288" y="0"/>
            <a:ext cx="3127375" cy="357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outres sur poteaux 3"/>
          <p:cNvPicPr>
            <a:picLocks noChangeAspect="1" noChangeArrowheads="1"/>
          </p:cNvPicPr>
          <p:nvPr/>
        </p:nvPicPr>
        <p:blipFill>
          <a:blip r:embed="rId2"/>
          <a:srcRect/>
          <a:stretch>
            <a:fillRect/>
          </a:stretch>
        </p:blipFill>
        <p:spPr bwMode="auto">
          <a:xfrm>
            <a:off x="0" y="44450"/>
            <a:ext cx="9144000" cy="675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a:srcRect/>
          <a:stretch>
            <a:fillRect/>
          </a:stretch>
        </p:blipFill>
        <p:spPr bwMode="auto">
          <a:xfrm>
            <a:off x="4214810" y="1142984"/>
            <a:ext cx="4702175" cy="3054349"/>
          </a:xfrm>
          <a:prstGeom prst="rect">
            <a:avLst/>
          </a:prstGeom>
          <a:noFill/>
          <a:ln w="9525">
            <a:noFill/>
            <a:miter lim="800000"/>
            <a:headEnd/>
            <a:tailEnd/>
          </a:ln>
        </p:spPr>
      </p:pic>
      <p:pic>
        <p:nvPicPr>
          <p:cNvPr id="5" name="Picture 8"/>
          <p:cNvPicPr>
            <a:picLocks noChangeAspect="1" noChangeArrowheads="1"/>
          </p:cNvPicPr>
          <p:nvPr/>
        </p:nvPicPr>
        <p:blipFill>
          <a:blip r:embed="rId3"/>
          <a:srcRect/>
          <a:stretch>
            <a:fillRect/>
          </a:stretch>
        </p:blipFill>
        <p:spPr bwMode="auto">
          <a:xfrm>
            <a:off x="6157913" y="4357694"/>
            <a:ext cx="2986087" cy="2500306"/>
          </a:xfrm>
          <a:prstGeom prst="rect">
            <a:avLst/>
          </a:prstGeom>
          <a:noFill/>
          <a:ln w="9525">
            <a:noFill/>
            <a:miter lim="800000"/>
            <a:headEnd/>
            <a:tailEnd/>
          </a:ln>
        </p:spPr>
      </p:pic>
      <p:pic>
        <p:nvPicPr>
          <p:cNvPr id="6" name="Picture 10"/>
          <p:cNvPicPr>
            <a:picLocks noChangeAspect="1" noChangeArrowheads="1"/>
          </p:cNvPicPr>
          <p:nvPr/>
        </p:nvPicPr>
        <p:blipFill>
          <a:blip r:embed="rId4"/>
          <a:srcRect/>
          <a:stretch>
            <a:fillRect/>
          </a:stretch>
        </p:blipFill>
        <p:spPr bwMode="auto">
          <a:xfrm>
            <a:off x="0" y="4343400"/>
            <a:ext cx="2571750" cy="2514600"/>
          </a:xfrm>
          <a:prstGeom prst="rect">
            <a:avLst/>
          </a:prstGeom>
          <a:noFill/>
          <a:ln w="9525">
            <a:noFill/>
            <a:miter lim="800000"/>
            <a:headEnd/>
            <a:tailEnd/>
          </a:ln>
        </p:spPr>
      </p:pic>
      <p:pic>
        <p:nvPicPr>
          <p:cNvPr id="7" name="Picture 11"/>
          <p:cNvPicPr>
            <a:picLocks noChangeAspect="1" noChangeArrowheads="1"/>
          </p:cNvPicPr>
          <p:nvPr/>
        </p:nvPicPr>
        <p:blipFill>
          <a:blip r:embed="rId5"/>
          <a:srcRect/>
          <a:stretch>
            <a:fillRect/>
          </a:stretch>
        </p:blipFill>
        <p:spPr bwMode="auto">
          <a:xfrm>
            <a:off x="2928926" y="4305300"/>
            <a:ext cx="2800350" cy="2552700"/>
          </a:xfrm>
          <a:prstGeom prst="rect">
            <a:avLst/>
          </a:prstGeom>
          <a:noFill/>
          <a:ln w="9525">
            <a:noFill/>
            <a:miter lim="800000"/>
            <a:headEnd/>
            <a:tailEnd/>
          </a:ln>
        </p:spPr>
      </p:pic>
      <p:sp>
        <p:nvSpPr>
          <p:cNvPr id="8" name="Rectangle 12"/>
          <p:cNvSpPr>
            <a:spLocks noChangeArrowheads="1"/>
          </p:cNvSpPr>
          <p:nvPr/>
        </p:nvSpPr>
        <p:spPr bwMode="auto">
          <a:xfrm>
            <a:off x="0" y="1285860"/>
            <a:ext cx="4762500" cy="342900"/>
          </a:xfrm>
          <a:prstGeom prst="rect">
            <a:avLst/>
          </a:prstGeom>
          <a:noFill/>
          <a:ln w="9525">
            <a:noFill/>
            <a:miter lim="800000"/>
            <a:headEnd/>
            <a:tailEnd/>
          </a:ln>
          <a:effectLst/>
        </p:spPr>
        <p:txBody>
          <a:bodyPr anchor="ctr"/>
          <a:lstStyle/>
          <a:p>
            <a:pPr algn="l">
              <a:defRPr/>
            </a:pPr>
            <a:r>
              <a:rPr lang="fr-FR" sz="2800" b="1" u="sng" dirty="0" smtClean="0">
                <a:cs typeface="Times New Roman" pitchFamily="18" charset="0"/>
              </a:rPr>
              <a:t>poteaux </a:t>
            </a:r>
            <a:r>
              <a:rPr lang="fr-FR" sz="2800" b="1" u="sng" dirty="0">
                <a:cs typeface="Times New Roman" pitchFamily="18" charset="0"/>
              </a:rPr>
              <a:t>à enfourchement :</a:t>
            </a:r>
            <a:endParaRPr lang="en-US" sz="2800" b="1" u="sng" dirty="0">
              <a:cs typeface="Times New Roman" pitchFamily="18" charset="0"/>
            </a:endParaRPr>
          </a:p>
        </p:txBody>
      </p:sp>
      <p:sp>
        <p:nvSpPr>
          <p:cNvPr id="9" name="Rectangle 13"/>
          <p:cNvSpPr>
            <a:spLocks noChangeArrowheads="1"/>
          </p:cNvSpPr>
          <p:nvPr/>
        </p:nvSpPr>
        <p:spPr bwMode="auto">
          <a:xfrm>
            <a:off x="0" y="2000240"/>
            <a:ext cx="4005263" cy="1663693"/>
          </a:xfrm>
          <a:prstGeom prst="rect">
            <a:avLst/>
          </a:prstGeom>
          <a:noFill/>
          <a:ln w="9525">
            <a:noFill/>
            <a:miter lim="800000"/>
            <a:headEnd/>
            <a:tailEnd/>
          </a:ln>
          <a:effectLst/>
        </p:spPr>
        <p:txBody>
          <a:bodyPr/>
          <a:lstStyle/>
          <a:p>
            <a:pPr marL="342900" indent="-342900" algn="l">
              <a:lnSpc>
                <a:spcPct val="80000"/>
              </a:lnSpc>
              <a:spcBef>
                <a:spcPct val="20000"/>
              </a:spcBef>
              <a:buClr>
                <a:schemeClr val="hlink"/>
              </a:buClr>
              <a:buSzPct val="60000"/>
              <a:buFont typeface="Wingdings" pitchFamily="2" charset="2"/>
              <a:buNone/>
              <a:defRPr/>
            </a:pPr>
            <a:r>
              <a:rPr lang="fr-FR" sz="2000" b="1" u="none" dirty="0">
                <a:effectLst>
                  <a:outerShdw blurRad="38100" dist="38100" dir="2700000" algn="tl">
                    <a:srgbClr val="000000"/>
                  </a:outerShdw>
                </a:effectLst>
              </a:rPr>
              <a:t>  </a:t>
            </a:r>
            <a:r>
              <a:rPr lang="fr-FR" sz="2000" u="none" dirty="0">
                <a:cs typeface="Times New Roman" pitchFamily="18" charset="0"/>
              </a:rPr>
              <a:t>Les poutres traversent les </a:t>
            </a:r>
            <a:r>
              <a:rPr lang="fr-FR" sz="2000" u="none" dirty="0" smtClean="0">
                <a:cs typeface="Times New Roman" pitchFamily="18" charset="0"/>
              </a:rPr>
              <a:t>poteaux</a:t>
            </a:r>
            <a:endParaRPr lang="fr-FR" sz="2000" u="none" dirty="0">
              <a:cs typeface="Times New Roman" pitchFamily="18" charset="0"/>
            </a:endParaRPr>
          </a:p>
          <a:p>
            <a:pPr marL="342900" indent="-342900">
              <a:lnSpc>
                <a:spcPct val="80000"/>
              </a:lnSpc>
              <a:spcBef>
                <a:spcPct val="20000"/>
              </a:spcBef>
              <a:buClr>
                <a:schemeClr val="hlink"/>
              </a:buClr>
              <a:buSzPct val="60000"/>
              <a:defRPr/>
            </a:pPr>
            <a:r>
              <a:rPr lang="fr-FR" sz="2000" u="none" dirty="0">
                <a:cs typeface="Times New Roman" pitchFamily="18" charset="0"/>
              </a:rPr>
              <a:t>      </a:t>
            </a:r>
            <a:r>
              <a:rPr lang="fr-FR" sz="2000" dirty="0" smtClean="0">
                <a:cs typeface="Times New Roman" pitchFamily="18" charset="0"/>
              </a:rPr>
              <a:t>Adapté aux construction à deux étages. La poutre est maintenue entre le poteau supérieur et le poteau inférieur qui forment un gousset, transmettant les efforts et raidissant également la poutre </a:t>
            </a:r>
            <a:endParaRPr lang="fr-FR" sz="2000" u="none" dirty="0">
              <a:cs typeface="Times New Roman" pitchFamily="18" charset="0"/>
            </a:endParaRPr>
          </a:p>
          <a:p>
            <a:pPr marL="342900" indent="-342900" algn="l">
              <a:lnSpc>
                <a:spcPct val="80000"/>
              </a:lnSpc>
              <a:spcBef>
                <a:spcPct val="20000"/>
              </a:spcBef>
              <a:buClr>
                <a:schemeClr val="hlink"/>
              </a:buClr>
              <a:buSzPct val="60000"/>
              <a:buFont typeface="Wingdings" pitchFamily="2" charset="2"/>
              <a:buNone/>
              <a:defRPr/>
            </a:pPr>
            <a:r>
              <a:rPr lang="fr-FR" sz="2000" b="1" u="none" dirty="0">
                <a:cs typeface="Times New Roman" pitchFamily="18" charset="0"/>
              </a:rPr>
              <a:t>     </a:t>
            </a:r>
            <a:endParaRPr lang="en-US" sz="2000" b="1" u="none" dirty="0">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anneaux porteurs 029"/>
          <p:cNvPicPr>
            <a:picLocks noChangeAspect="1" noChangeArrowheads="1"/>
          </p:cNvPicPr>
          <p:nvPr/>
        </p:nvPicPr>
        <p:blipFill>
          <a:blip r:embed="rId2"/>
          <a:srcRect/>
          <a:stretch>
            <a:fillRect/>
          </a:stretch>
        </p:blipFill>
        <p:spPr bwMode="auto">
          <a:xfrm>
            <a:off x="0" y="26988"/>
            <a:ext cx="6011863" cy="6858000"/>
          </a:xfrm>
          <a:prstGeom prst="rect">
            <a:avLst/>
          </a:prstGeom>
          <a:noFill/>
          <a:ln w="9525">
            <a:noFill/>
            <a:miter lim="800000"/>
            <a:headEnd/>
            <a:tailEnd/>
          </a:ln>
        </p:spPr>
      </p:pic>
      <p:pic>
        <p:nvPicPr>
          <p:cNvPr id="5" name="Picture 6" descr="panneaux porteurs 030"/>
          <p:cNvPicPr>
            <a:picLocks noChangeAspect="1" noChangeArrowheads="1"/>
          </p:cNvPicPr>
          <p:nvPr/>
        </p:nvPicPr>
        <p:blipFill>
          <a:blip r:embed="rId3"/>
          <a:srcRect/>
          <a:stretch>
            <a:fillRect/>
          </a:stretch>
        </p:blipFill>
        <p:spPr bwMode="auto">
          <a:xfrm>
            <a:off x="6011863" y="0"/>
            <a:ext cx="3132137" cy="689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800" y="-27384"/>
            <a:ext cx="8686800" cy="838200"/>
          </a:xfrm>
        </p:spPr>
        <p:txBody>
          <a:bodyPr/>
          <a:lstStyle/>
          <a:p>
            <a:pPr algn="ctr"/>
            <a:r>
              <a:rPr lang="fr-FR" b="1" dirty="0" smtClean="0">
                <a:solidFill>
                  <a:srgbClr val="FF5050"/>
                </a:solidFill>
                <a:effectLst>
                  <a:outerShdw blurRad="38100" dist="38100" dir="2700000" algn="tl">
                    <a:srgbClr val="000000">
                      <a:alpha val="43137"/>
                    </a:srgbClr>
                  </a:outerShdw>
                  <a:reflection blurRad="12700" stA="48000" endA="300" endPos="55000" dir="5400000" sy="-90000" algn="bl" rotWithShape="0"/>
                </a:effectLst>
              </a:rPr>
              <a:t>Le lamellé-collé: </a:t>
            </a:r>
            <a:endParaRPr lang="fr-FR" b="1" dirty="0">
              <a:solidFill>
                <a:srgbClr val="FF505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Espace réservé du contenu 2"/>
          <p:cNvSpPr>
            <a:spLocks noGrp="1"/>
          </p:cNvSpPr>
          <p:nvPr>
            <p:ph idx="1"/>
          </p:nvPr>
        </p:nvSpPr>
        <p:spPr>
          <a:xfrm>
            <a:off x="251520" y="991269"/>
            <a:ext cx="8686800" cy="4525963"/>
          </a:xfrm>
        </p:spPr>
        <p:txBody>
          <a:bodyPr/>
          <a:lstStyle/>
          <a:p>
            <a:pPr marL="0" indent="0">
              <a:buNone/>
            </a:pPr>
            <a:r>
              <a:rPr lang="fr-FR" sz="2400" b="1" u="sng" dirty="0" smtClean="0">
                <a:solidFill>
                  <a:srgbClr val="00B050"/>
                </a:solidFill>
                <a:latin typeface="Century Gothic" pitchFamily="34" charset="0"/>
                <a:cs typeface="Calibri" pitchFamily="34" charset="0"/>
              </a:rPr>
              <a:t>Définition:</a:t>
            </a:r>
          </a:p>
          <a:p>
            <a:pPr>
              <a:buFont typeface="Wingdings" pitchFamily="2" charset="2"/>
              <a:buChar char="Ø"/>
            </a:pPr>
            <a:r>
              <a:rPr lang="fr-FR" sz="1800" b="1" dirty="0" smtClean="0">
                <a:solidFill>
                  <a:schemeClr val="tx1"/>
                </a:solidFill>
                <a:latin typeface="Century Gothic" pitchFamily="34" charset="0"/>
                <a:cs typeface="Calibri" pitchFamily="34" charset="0"/>
              </a:rPr>
              <a:t>le</a:t>
            </a:r>
            <a:r>
              <a:rPr lang="fr-FR" sz="1800" b="1" dirty="0">
                <a:solidFill>
                  <a:schemeClr val="tx1"/>
                </a:solidFill>
                <a:latin typeface="Century Gothic" pitchFamily="34" charset="0"/>
                <a:cs typeface="Calibri" pitchFamily="34" charset="0"/>
              </a:rPr>
              <a:t> bois lamellé-collé ou BLC est un matériau qui s’obtient par collage de plusieurs lamelles en </a:t>
            </a:r>
            <a:r>
              <a:rPr lang="fr-FR" sz="1800" b="1" dirty="0" smtClean="0">
                <a:solidFill>
                  <a:schemeClr val="tx1"/>
                </a:solidFill>
                <a:latin typeface="Century Gothic" pitchFamily="34" charset="0"/>
                <a:cs typeface="Calibri" pitchFamily="34" charset="0"/>
              </a:rPr>
              <a:t>bois</a:t>
            </a:r>
            <a:r>
              <a:rPr lang="fr-FR" sz="1800" b="1" dirty="0">
                <a:solidFill>
                  <a:schemeClr val="tx1"/>
                </a:solidFill>
                <a:latin typeface="Century Gothic" pitchFamily="34" charset="0"/>
                <a:cs typeface="Calibri" pitchFamily="34" charset="0"/>
              </a:rPr>
              <a:t> dont le fil est essentiellement </a:t>
            </a:r>
            <a:r>
              <a:rPr lang="fr-FR" sz="1800" b="1" dirty="0" smtClean="0">
                <a:solidFill>
                  <a:schemeClr val="tx1"/>
                </a:solidFill>
                <a:latin typeface="Century Gothic" pitchFamily="34" charset="0"/>
                <a:cs typeface="Calibri" pitchFamily="34" charset="0"/>
              </a:rPr>
              <a:t>parallèle.</a:t>
            </a:r>
          </a:p>
          <a:p>
            <a:pPr>
              <a:buFont typeface="Wingdings" pitchFamily="2" charset="2"/>
              <a:buChar char="§"/>
            </a:pPr>
            <a:endParaRPr lang="fr-FR" sz="2800" b="1" dirty="0">
              <a:latin typeface="Calibri" pitchFamily="34" charset="0"/>
              <a:cs typeface="Calibri" pitchFamily="34" charset="0"/>
            </a:endParaRPr>
          </a:p>
          <a:p>
            <a:pPr>
              <a:buFont typeface="Wingdings" pitchFamily="2" charset="2"/>
              <a:buChar char="§"/>
            </a:pPr>
            <a:endParaRPr lang="fr-FR" sz="2800" b="1" dirty="0" smtClean="0">
              <a:latin typeface="Calibri" pitchFamily="34" charset="0"/>
              <a:cs typeface="Calibri" pitchFamily="34" charset="0"/>
            </a:endParaRPr>
          </a:p>
          <a:p>
            <a:pPr marL="0" indent="0">
              <a:buNone/>
            </a:pPr>
            <a:endParaRPr lang="fr-FR" dirty="0"/>
          </a:p>
        </p:txBody>
      </p:sp>
      <p:pic>
        <p:nvPicPr>
          <p:cNvPr id="6146" name="Picture 2" descr="F:\bnd\stock_poutresp.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11560" y="2132856"/>
            <a:ext cx="2952328" cy="202759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ZoneTexte 4"/>
          <p:cNvSpPr txBox="1"/>
          <p:nvPr/>
        </p:nvSpPr>
        <p:spPr>
          <a:xfrm>
            <a:off x="2843808" y="6402814"/>
            <a:ext cx="6341825" cy="338554"/>
          </a:xfrm>
          <a:prstGeom prst="rect">
            <a:avLst/>
          </a:prstGeom>
          <a:noFill/>
        </p:spPr>
        <p:txBody>
          <a:bodyPr wrap="square" rtlCol="0">
            <a:spAutoFit/>
          </a:bodyPr>
          <a:lstStyle/>
          <a:p>
            <a:r>
              <a:rPr lang="fr-FR" sz="1600" b="1" i="1" dirty="0" smtClean="0">
                <a:solidFill>
                  <a:schemeClr val="tx1">
                    <a:lumMod val="65000"/>
                    <a:lumOff val="35000"/>
                  </a:schemeClr>
                </a:solidFill>
                <a:latin typeface="Arial" pitchFamily="34" charset="0"/>
                <a:cs typeface="Arial" pitchFamily="34" charset="0"/>
              </a:rPr>
              <a:t>Fig.1: le bois lamellé collé.</a:t>
            </a:r>
            <a:endParaRPr lang="fr-FR" sz="1600" b="1" i="1" dirty="0">
              <a:solidFill>
                <a:schemeClr val="tx1">
                  <a:lumMod val="65000"/>
                  <a:lumOff val="35000"/>
                </a:schemeClr>
              </a:solidFill>
              <a:latin typeface="Arial" pitchFamily="34" charset="0"/>
              <a:cs typeface="Arial" pitchFamily="34" charset="0"/>
            </a:endParaRPr>
          </a:p>
        </p:txBody>
      </p:sp>
      <p:pic>
        <p:nvPicPr>
          <p:cNvPr id="1026" name="Picture 2" descr="C:\Users\Khaled\Desktop\5808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4264285"/>
            <a:ext cx="3229323" cy="2138529"/>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Khaled\Desktop\bois-lamelle-colle.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64681" y="2414030"/>
            <a:ext cx="3958332" cy="37005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610075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285720" y="1142984"/>
            <a:ext cx="4762500" cy="342900"/>
          </a:xfrm>
          <a:prstGeom prst="rect">
            <a:avLst/>
          </a:prstGeom>
          <a:noFill/>
          <a:ln w="9525">
            <a:noFill/>
            <a:miter lim="800000"/>
            <a:headEnd/>
            <a:tailEnd/>
          </a:ln>
          <a:effectLst/>
        </p:spPr>
        <p:txBody>
          <a:bodyPr anchor="ctr"/>
          <a:lstStyle/>
          <a:p>
            <a:pPr algn="l">
              <a:defRPr/>
            </a:pPr>
            <a:r>
              <a:rPr lang="fr-FR" sz="2800" b="1" u="sng" dirty="0" smtClean="0"/>
              <a:t>Poteaux </a:t>
            </a:r>
            <a:r>
              <a:rPr lang="fr-FR" sz="2800" b="1" u="sng" dirty="0"/>
              <a:t>et transverses :</a:t>
            </a:r>
            <a:endParaRPr lang="en-US" sz="2800" b="1" u="sng" dirty="0"/>
          </a:p>
        </p:txBody>
      </p:sp>
      <p:sp>
        <p:nvSpPr>
          <p:cNvPr id="5" name="Rectangle 7"/>
          <p:cNvSpPr>
            <a:spLocks noChangeArrowheads="1"/>
          </p:cNvSpPr>
          <p:nvPr/>
        </p:nvSpPr>
        <p:spPr bwMode="auto">
          <a:xfrm>
            <a:off x="0" y="1571612"/>
            <a:ext cx="8820150" cy="1439863"/>
          </a:xfrm>
          <a:prstGeom prst="rect">
            <a:avLst/>
          </a:prstGeom>
          <a:noFill/>
          <a:ln w="9525">
            <a:noFill/>
            <a:miter lim="800000"/>
            <a:headEnd/>
            <a:tailEnd/>
          </a:ln>
          <a:effectLst/>
        </p:spPr>
        <p:txBody>
          <a:bodyPr/>
          <a:lstStyle/>
          <a:p>
            <a:pPr marL="342900" indent="-342900" algn="l">
              <a:spcBef>
                <a:spcPct val="20000"/>
              </a:spcBef>
              <a:buClr>
                <a:schemeClr val="hlink"/>
              </a:buClr>
              <a:buSzPct val="60000"/>
              <a:buFont typeface="Wingdings" pitchFamily="2" charset="2"/>
              <a:buNone/>
              <a:defRPr/>
            </a:pPr>
            <a:r>
              <a:rPr lang="fr-FR" u="none" dirty="0" smtClean="0">
                <a:cs typeface="Times New Roman" pitchFamily="18" charset="0"/>
              </a:rPr>
              <a:t> Assemblages poteaux-traverses réalisés par pièces métalliques, les traverses sont coupées à la longueur séparant les poteaux , auxquels elles sont assemblées dans les quatre directions </a:t>
            </a:r>
            <a:endParaRPr lang="en-US" u="none" dirty="0">
              <a:cs typeface="Times New Roman" pitchFamily="18" charset="0"/>
            </a:endParaRPr>
          </a:p>
        </p:txBody>
      </p:sp>
      <p:pic>
        <p:nvPicPr>
          <p:cNvPr id="6" name="Picture 11"/>
          <p:cNvPicPr>
            <a:picLocks noChangeAspect="1" noChangeArrowheads="1"/>
          </p:cNvPicPr>
          <p:nvPr/>
        </p:nvPicPr>
        <p:blipFill>
          <a:blip r:embed="rId2"/>
          <a:srcRect/>
          <a:stretch>
            <a:fillRect/>
          </a:stretch>
        </p:blipFill>
        <p:spPr bwMode="auto">
          <a:xfrm>
            <a:off x="3529013" y="2305050"/>
            <a:ext cx="5614987" cy="4552950"/>
          </a:xfrm>
          <a:prstGeom prst="rect">
            <a:avLst/>
          </a:prstGeom>
          <a:noFill/>
          <a:ln w="9525">
            <a:noFill/>
            <a:miter lim="800000"/>
            <a:headEnd/>
            <a:tailEnd/>
          </a:ln>
        </p:spPr>
      </p:pic>
      <p:pic>
        <p:nvPicPr>
          <p:cNvPr id="7" name="Picture 2" descr="Images 0"/>
          <p:cNvPicPr>
            <a:picLocks noChangeAspect="1" noChangeArrowheads="1"/>
          </p:cNvPicPr>
          <p:nvPr/>
        </p:nvPicPr>
        <p:blipFill>
          <a:blip r:embed="rId3"/>
          <a:srcRect/>
          <a:stretch>
            <a:fillRect/>
          </a:stretch>
        </p:blipFill>
        <p:spPr bwMode="auto">
          <a:xfrm>
            <a:off x="285720" y="3071810"/>
            <a:ext cx="3071834" cy="3071834"/>
          </a:xfrm>
          <a:prstGeom prst="rect">
            <a:avLst/>
          </a:prstGeom>
          <a:noFill/>
          <a:ln w="9525">
            <a:noFill/>
            <a:miter lim="800000"/>
            <a:headEnd/>
            <a:tailEnd/>
          </a:ln>
        </p:spPr>
      </p:pic>
      <p:sp>
        <p:nvSpPr>
          <p:cNvPr id="8" name="Rectangle 4"/>
          <p:cNvSpPr>
            <a:spLocks noChangeArrowheads="1"/>
          </p:cNvSpPr>
          <p:nvPr/>
        </p:nvSpPr>
        <p:spPr bwMode="auto">
          <a:xfrm>
            <a:off x="214282" y="6334780"/>
            <a:ext cx="3428992" cy="523220"/>
          </a:xfrm>
          <a:prstGeom prst="rect">
            <a:avLst/>
          </a:prstGeom>
          <a:noFill/>
          <a:ln w="9525">
            <a:noFill/>
            <a:miter lim="800000"/>
            <a:headEnd/>
            <a:tailEnd/>
          </a:ln>
        </p:spPr>
        <p:txBody>
          <a:bodyPr wrap="square">
            <a:spAutoFit/>
          </a:bodyPr>
          <a:lstStyle/>
          <a:p>
            <a:pPr algn="l" rtl="0"/>
            <a:r>
              <a:rPr lang="fr-FR" sz="1400" b="1" u="none" dirty="0"/>
              <a:t>Poteau lamellé-collé à base cylindrique jusqu’à 24 cm de diamètre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a:stretch>
            <a:fillRect/>
          </a:stretch>
        </p:blipFill>
        <p:spPr bwMode="auto">
          <a:xfrm>
            <a:off x="1301750" y="0"/>
            <a:ext cx="3125788" cy="3429000"/>
          </a:xfrm>
          <a:prstGeom prst="rect">
            <a:avLst/>
          </a:prstGeom>
          <a:noFill/>
          <a:ln w="9525">
            <a:noFill/>
            <a:miter lim="800000"/>
            <a:headEnd/>
            <a:tailEnd/>
          </a:ln>
        </p:spPr>
      </p:pic>
      <p:pic>
        <p:nvPicPr>
          <p:cNvPr id="5" name="Picture 5"/>
          <p:cNvPicPr>
            <a:picLocks noChangeAspect="1" noChangeArrowheads="1"/>
          </p:cNvPicPr>
          <p:nvPr/>
        </p:nvPicPr>
        <p:blipFill>
          <a:blip r:embed="rId3"/>
          <a:srcRect/>
          <a:stretch>
            <a:fillRect/>
          </a:stretch>
        </p:blipFill>
        <p:spPr bwMode="auto">
          <a:xfrm>
            <a:off x="4427538" y="0"/>
            <a:ext cx="3117850" cy="3457575"/>
          </a:xfrm>
          <a:prstGeom prst="rect">
            <a:avLst/>
          </a:prstGeom>
          <a:noFill/>
          <a:ln w="9525">
            <a:noFill/>
            <a:miter lim="800000"/>
            <a:headEnd/>
            <a:tailEnd/>
          </a:ln>
        </p:spPr>
      </p:pic>
      <p:pic>
        <p:nvPicPr>
          <p:cNvPr id="6" name="Picture 6"/>
          <p:cNvPicPr>
            <a:picLocks noChangeAspect="1" noChangeArrowheads="1"/>
          </p:cNvPicPr>
          <p:nvPr/>
        </p:nvPicPr>
        <p:blipFill>
          <a:blip r:embed="rId4"/>
          <a:srcRect/>
          <a:stretch>
            <a:fillRect/>
          </a:stretch>
        </p:blipFill>
        <p:spPr bwMode="auto">
          <a:xfrm>
            <a:off x="2987675" y="3429000"/>
            <a:ext cx="30734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anneaux porteurs 031"/>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285720" y="1285860"/>
            <a:ext cx="4071966" cy="558800"/>
          </a:xfrm>
        </p:spPr>
        <p:txBody>
          <a:bodyPr>
            <a:noAutofit/>
          </a:bodyPr>
          <a:lstStyle/>
          <a:p>
            <a:pPr eaLnBrk="1" hangingPunct="1">
              <a:defRPr/>
            </a:pPr>
            <a:r>
              <a:rPr lang="fr-FR" sz="3200" b="1" u="sng" dirty="0" smtClean="0"/>
              <a:t>Panneaux porteurs :</a:t>
            </a:r>
            <a:endParaRPr lang="en-US" sz="3200" b="1" u="sng" dirty="0" smtClean="0"/>
          </a:p>
        </p:txBody>
      </p:sp>
      <p:sp>
        <p:nvSpPr>
          <p:cNvPr id="5" name="Rectangle 3"/>
          <p:cNvSpPr txBox="1">
            <a:spLocks noChangeArrowheads="1"/>
          </p:cNvSpPr>
          <p:nvPr/>
        </p:nvSpPr>
        <p:spPr>
          <a:xfrm>
            <a:off x="214282" y="2144702"/>
            <a:ext cx="4537075" cy="4713298"/>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r>
              <a:rPr kumimoji="0" lang="fr-FR" sz="1600" b="1" i="0" u="none" strike="noStrike" kern="1200" cap="none" spc="0" normalizeH="0" baseline="0" noProof="0" dirty="0" smtClean="0">
                <a:ln>
                  <a:noFill/>
                </a:ln>
                <a:solidFill>
                  <a:schemeClr val="tx1"/>
                </a:solidFill>
                <a:effectLst/>
                <a:uLnTx/>
                <a:uFillTx/>
                <a:latin typeface="+mn-lt"/>
                <a:ea typeface="+mn-ea"/>
                <a:cs typeface="Times New Roman" pitchFamily="18" charset="0"/>
              </a:rPr>
              <a:t>      </a:t>
            </a:r>
            <a:r>
              <a:rPr kumimoji="0" lang="fr-FR" sz="2000" i="0" u="none" strike="noStrike" kern="1200" cap="none" spc="0" normalizeH="0" baseline="0" noProof="0" dirty="0" smtClean="0">
                <a:ln>
                  <a:noFill/>
                </a:ln>
                <a:solidFill>
                  <a:schemeClr val="tx1"/>
                </a:solidFill>
                <a:effectLst/>
                <a:uLnTx/>
                <a:uFillTx/>
                <a:latin typeface="Georgia" pitchFamily="18" charset="0"/>
                <a:cs typeface="Times New Roman" pitchFamily="18" charset="0"/>
              </a:rPr>
              <a:t>La construction par panneaux porteurs représente  une évolution de différentes structures en bois vers une préfabrication plus poussé.  </a:t>
            </a:r>
          </a:p>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r>
              <a:rPr kumimoji="0" lang="fr-FR" sz="2000" i="0" u="none" strike="noStrike" kern="1200" cap="none" spc="0" normalizeH="0" baseline="0" noProof="0" dirty="0" smtClean="0">
                <a:ln>
                  <a:noFill/>
                </a:ln>
                <a:solidFill>
                  <a:schemeClr val="tx1"/>
                </a:solidFill>
                <a:effectLst/>
                <a:uLnTx/>
                <a:uFillTx/>
                <a:latin typeface="Georgia" pitchFamily="18" charset="0"/>
                <a:cs typeface="Times New Roman" pitchFamily="18" charset="0"/>
              </a:rPr>
              <a:t>    Elle repose sur de vastes panneaux de structure en planches contrecollées, dont les performances mécaniques sont supérieures au bois massif car ils peuvent travailler dans tous les sens.</a:t>
            </a:r>
          </a:p>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r>
              <a:rPr kumimoji="0" lang="fr-FR" sz="2000" i="0" u="none" strike="noStrike" kern="1200" cap="none" spc="0" normalizeH="0" baseline="0" noProof="0" dirty="0" smtClean="0">
                <a:ln>
                  <a:noFill/>
                </a:ln>
                <a:solidFill>
                  <a:schemeClr val="tx1"/>
                </a:solidFill>
                <a:effectLst/>
                <a:uLnTx/>
                <a:uFillTx/>
                <a:latin typeface="Georgia" pitchFamily="18" charset="0"/>
                <a:cs typeface="Times New Roman" pitchFamily="18" charset="0"/>
              </a:rPr>
              <a:t>     Ces panneaux sont utilisés à la fois comme éléments de murs extérieurs, planchers, supports de couverture...</a:t>
            </a:r>
          </a:p>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r>
              <a:rPr kumimoji="0" lang="fr-FR" sz="2000" i="0" u="none" strike="noStrike" kern="1200" cap="none" spc="0" normalizeH="0" baseline="0" noProof="0" dirty="0" smtClean="0">
                <a:ln>
                  <a:noFill/>
                </a:ln>
                <a:solidFill>
                  <a:schemeClr val="tx1"/>
                </a:solidFill>
                <a:effectLst/>
                <a:uLnTx/>
                <a:uFillTx/>
                <a:latin typeface="Georgia" pitchFamily="18" charset="0"/>
                <a:cs typeface="Times New Roman" pitchFamily="18" charset="0"/>
              </a:rPr>
              <a:t>    </a:t>
            </a:r>
          </a:p>
          <a:p>
            <a:pPr marL="342900" marR="0" lvl="0" indent="-342900" algn="l" defTabSz="914400" rtl="0" eaLnBrk="1" fontAlgn="auto" latinLnBrk="0" hangingPunct="1">
              <a:lnSpc>
                <a:spcPct val="80000"/>
              </a:lnSpc>
              <a:spcBef>
                <a:spcPct val="20000"/>
              </a:spcBef>
              <a:spcAft>
                <a:spcPts val="0"/>
              </a:spcAft>
              <a:buClrTx/>
              <a:buSzTx/>
              <a:buFont typeface="Wingdings" pitchFamily="2" charset="2"/>
              <a:buNone/>
              <a:tabLst/>
              <a:defRPr/>
            </a:pPr>
            <a:r>
              <a:rPr kumimoji="0" lang="fr-FR" sz="2000" i="0" u="none" strike="noStrike" kern="1200" cap="none" spc="0" normalizeH="0" baseline="0" noProof="0" dirty="0" smtClean="0">
                <a:ln>
                  <a:noFill/>
                </a:ln>
                <a:solidFill>
                  <a:schemeClr val="tx1"/>
                </a:solidFill>
                <a:effectLst/>
                <a:uLnTx/>
                <a:uFillTx/>
                <a:latin typeface="Georgia" pitchFamily="18" charset="0"/>
                <a:cs typeface="Times New Roman" pitchFamily="18" charset="0"/>
              </a:rPr>
              <a:t>   La rapidité de la mise en œuvre est aussi appréciée que la possibilité d’un démontage ultérieur, par exemple lorsqu’il s’agit d’agrandir ou de réduire des bâtiments.</a:t>
            </a:r>
            <a:endParaRPr kumimoji="0" lang="en-US" sz="2000" i="0" u="none" strike="noStrike" kern="1200" cap="none" spc="0" normalizeH="0" baseline="0" noProof="0" dirty="0" smtClean="0">
              <a:ln>
                <a:noFill/>
              </a:ln>
              <a:solidFill>
                <a:schemeClr val="tx1"/>
              </a:solidFill>
              <a:effectLst/>
              <a:uLnTx/>
              <a:uFillTx/>
              <a:latin typeface="Georgia" pitchFamily="18" charset="0"/>
              <a:cs typeface="Times New Roman" pitchFamily="18" charset="0"/>
            </a:endParaRPr>
          </a:p>
        </p:txBody>
      </p:sp>
      <p:pic>
        <p:nvPicPr>
          <p:cNvPr id="6" name="Picture 4" descr="8"/>
          <p:cNvPicPr>
            <a:picLocks noChangeAspect="1" noChangeArrowheads="1"/>
          </p:cNvPicPr>
          <p:nvPr/>
        </p:nvPicPr>
        <p:blipFill>
          <a:blip r:embed="rId2"/>
          <a:srcRect/>
          <a:stretch>
            <a:fillRect/>
          </a:stretch>
        </p:blipFill>
        <p:spPr bwMode="auto">
          <a:xfrm>
            <a:off x="4857752" y="1285860"/>
            <a:ext cx="3922713" cy="4941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anneaux porteurs 033"/>
          <p:cNvPicPr>
            <a:picLocks noChangeAspect="1" noChangeArrowheads="1"/>
          </p:cNvPicPr>
          <p:nvPr/>
        </p:nvPicPr>
        <p:blipFill>
          <a:blip r:embed="rId2"/>
          <a:srcRect/>
          <a:stretch>
            <a:fillRect/>
          </a:stretch>
        </p:blipFill>
        <p:spPr bwMode="auto">
          <a:xfrm>
            <a:off x="36513" y="26988"/>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1357298"/>
            <a:ext cx="8786842" cy="2339102"/>
          </a:xfrm>
          <a:prstGeom prst="rect">
            <a:avLst/>
          </a:prstGeom>
        </p:spPr>
        <p:txBody>
          <a:bodyPr wrap="square">
            <a:spAutoFit/>
          </a:bodyPr>
          <a:lstStyle/>
          <a:p>
            <a:r>
              <a:rPr lang="fr-FR" sz="2000" b="1" u="sng" dirty="0" smtClean="0"/>
              <a:t>Assemblage à mi-bois et à enfourchement </a:t>
            </a:r>
            <a:r>
              <a:rPr lang="fr-FR" dirty="0" smtClean="0"/>
              <a:t>:Courant entre deux pièces situées dans un même plan (panne sablières) avec complément de liaison par des clous enfoncés où des tôles clouées reprenant des efforts de traction.</a:t>
            </a:r>
            <a:br>
              <a:rPr lang="fr-FR" dirty="0" smtClean="0"/>
            </a:br>
            <a:endParaRPr lang="fr-FR" dirty="0" smtClean="0"/>
          </a:p>
          <a:p>
            <a:r>
              <a:rPr lang="fr-FR" dirty="0" smtClean="0"/>
              <a:t>Assemblage à tenon (fig. 3). Ils servent à maintenir deux pièces de bois dans leur position respective, par exemple pour fixer latéralement des éléments comprimés (arbalétrier).</a:t>
            </a:r>
            <a:br>
              <a:rPr lang="fr-FR" dirty="0" smtClean="0"/>
            </a:br>
            <a:r>
              <a:rPr lang="fr-FR" dirty="0" smtClean="0"/>
              <a:t/>
            </a:r>
            <a:br>
              <a:rPr lang="fr-FR" dirty="0" smtClean="0"/>
            </a:br>
            <a:endParaRPr lang="fr-FR" dirty="0"/>
          </a:p>
        </p:txBody>
      </p:sp>
      <p:pic>
        <p:nvPicPr>
          <p:cNvPr id="19458" name="Picture 2"/>
          <p:cNvPicPr>
            <a:picLocks noChangeAspect="1" noChangeArrowheads="1"/>
          </p:cNvPicPr>
          <p:nvPr/>
        </p:nvPicPr>
        <p:blipFill>
          <a:blip r:embed="rId3"/>
          <a:srcRect/>
          <a:stretch>
            <a:fillRect/>
          </a:stretch>
        </p:blipFill>
        <p:spPr bwMode="auto">
          <a:xfrm>
            <a:off x="428596" y="4857760"/>
            <a:ext cx="4357686" cy="1857388"/>
          </a:xfrm>
          <a:prstGeom prst="rect">
            <a:avLst/>
          </a:prstGeom>
          <a:ln w="19050" cap="sq" cmpd="thickThin">
            <a:solidFill>
              <a:srgbClr val="000000"/>
            </a:solidFill>
            <a:prstDash val="solid"/>
            <a:miter lim="800000"/>
          </a:ln>
          <a:effectLst>
            <a:innerShdw blurRad="76200">
              <a:srgbClr val="000000"/>
            </a:innerShdw>
          </a:effectLst>
        </p:spPr>
      </p:pic>
      <p:pic>
        <p:nvPicPr>
          <p:cNvPr id="19459" name="Picture 3"/>
          <p:cNvPicPr>
            <a:picLocks noChangeAspect="1" noChangeArrowheads="1"/>
          </p:cNvPicPr>
          <p:nvPr/>
        </p:nvPicPr>
        <p:blipFill>
          <a:blip r:embed="rId4"/>
          <a:srcRect/>
          <a:stretch>
            <a:fillRect/>
          </a:stretch>
        </p:blipFill>
        <p:spPr bwMode="auto">
          <a:xfrm>
            <a:off x="4929190" y="3071810"/>
            <a:ext cx="3771925" cy="1720769"/>
          </a:xfrm>
          <a:prstGeom prst="rect">
            <a:avLst/>
          </a:prstGeom>
          <a:ln w="19050" cap="sq" cmpd="thickThin">
            <a:solidFill>
              <a:srgbClr val="000000"/>
            </a:solidFill>
            <a:prstDash val="solid"/>
            <a:miter lim="800000"/>
          </a:ln>
          <a:effectLst>
            <a:innerShdw blurRad="76200">
              <a:srgbClr val="000000"/>
            </a:innerShdw>
          </a:effectLst>
        </p:spPr>
      </p:pic>
      <p:pic>
        <p:nvPicPr>
          <p:cNvPr id="5" name="Picture 4" descr="C:\Users\pc\Desktop\pmwiki.php_files\EA3.jpg"/>
          <p:cNvPicPr>
            <a:picLocks noChangeAspect="1" noChangeArrowheads="1"/>
          </p:cNvPicPr>
          <p:nvPr/>
        </p:nvPicPr>
        <p:blipFill>
          <a:blip r:embed="rId5"/>
          <a:srcRect/>
          <a:stretch>
            <a:fillRect/>
          </a:stretch>
        </p:blipFill>
        <p:spPr bwMode="auto">
          <a:xfrm>
            <a:off x="428596" y="3071810"/>
            <a:ext cx="1304629" cy="1714512"/>
          </a:xfrm>
          <a:prstGeom prst="rect">
            <a:avLst/>
          </a:prstGeom>
          <a:ln w="19050" cap="sq" cmpd="thickThin">
            <a:solidFill>
              <a:srgbClr val="000000"/>
            </a:solidFill>
            <a:prstDash val="solid"/>
            <a:miter lim="800000"/>
          </a:ln>
          <a:effectLst>
            <a:innerShdw blurRad="76200">
              <a:srgbClr val="000000"/>
            </a:innerShdw>
          </a:effectLst>
        </p:spPr>
      </p:pic>
      <p:pic>
        <p:nvPicPr>
          <p:cNvPr id="6" name="Picture 12" descr="C:\Users\pc\Desktop\pmwiki.php_files\EA12.jpg"/>
          <p:cNvPicPr>
            <a:picLocks noChangeAspect="1" noChangeArrowheads="1"/>
          </p:cNvPicPr>
          <p:nvPr/>
        </p:nvPicPr>
        <p:blipFill>
          <a:blip r:embed="rId6"/>
          <a:srcRect/>
          <a:stretch>
            <a:fillRect/>
          </a:stretch>
        </p:blipFill>
        <p:spPr bwMode="auto">
          <a:xfrm>
            <a:off x="4929190" y="4857760"/>
            <a:ext cx="3786214" cy="1803858"/>
          </a:xfrm>
          <a:prstGeom prst="rect">
            <a:avLst/>
          </a:prstGeom>
          <a:ln w="19050" cap="sq" cmpd="thickThin">
            <a:solidFill>
              <a:srgbClr val="000000"/>
            </a:solidFill>
            <a:prstDash val="solid"/>
            <a:miter lim="800000"/>
          </a:ln>
          <a:effectLst>
            <a:innerShdw blurRad="76200">
              <a:srgbClr val="000000"/>
            </a:innerShdw>
          </a:effectLst>
        </p:spPr>
      </p:pic>
      <p:sp>
        <p:nvSpPr>
          <p:cNvPr id="8" name="Rectangle 7"/>
          <p:cNvSpPr/>
          <p:nvPr/>
        </p:nvSpPr>
        <p:spPr>
          <a:xfrm>
            <a:off x="0" y="928670"/>
            <a:ext cx="2547492" cy="584775"/>
          </a:xfrm>
          <a:prstGeom prst="rect">
            <a:avLst/>
          </a:prstGeom>
        </p:spPr>
        <p:txBody>
          <a:bodyPr wrap="none">
            <a:spAutoFit/>
          </a:bodyPr>
          <a:lstStyle/>
          <a:p>
            <a:r>
              <a:rPr lang="fr-FR" altLang="zh-CN" sz="3200" dirty="0" smtClean="0">
                <a:latin typeface="Comic Sans MS" pitchFamily="66" charset="0"/>
                <a:ea typeface="SimSun" pitchFamily="2" charset="-122"/>
              </a:rPr>
              <a:t>lamellé-collé</a:t>
            </a:r>
            <a:endParaRPr lang="fr-FR" sz="3200" dirty="0"/>
          </a:p>
        </p:txBody>
      </p:sp>
      <p:pic>
        <p:nvPicPr>
          <p:cNvPr id="9" name="Picture 3" descr="C:\Users\pc\Desktop\pmwiki.php_files\EA2.jpg"/>
          <p:cNvPicPr>
            <a:picLocks noChangeAspect="1" noChangeArrowheads="1"/>
          </p:cNvPicPr>
          <p:nvPr/>
        </p:nvPicPr>
        <p:blipFill>
          <a:blip r:embed="rId7"/>
          <a:srcRect/>
          <a:stretch>
            <a:fillRect/>
          </a:stretch>
        </p:blipFill>
        <p:spPr bwMode="auto">
          <a:xfrm>
            <a:off x="1857356" y="3857628"/>
            <a:ext cx="2857500" cy="952500"/>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Grp="1" noChangeAspect="1" noChangeArrowheads="1"/>
          </p:cNvPicPr>
          <p:nvPr>
            <p:ph idx="1"/>
          </p:nvPr>
        </p:nvPicPr>
        <p:blipFill>
          <a:blip r:embed="rId2"/>
          <a:srcRect l="11247" t="23842" r="11502" b="12395"/>
          <a:stretch>
            <a:fillRect/>
          </a:stretch>
        </p:blipFill>
        <p:spPr>
          <a:xfrm>
            <a:off x="357158" y="785794"/>
            <a:ext cx="8423779" cy="5214742"/>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43116"/>
            <a:ext cx="6072198" cy="1877437"/>
          </a:xfrm>
          <a:prstGeom prst="rect">
            <a:avLst/>
          </a:prstGeom>
        </p:spPr>
        <p:txBody>
          <a:bodyPr wrap="square">
            <a:spAutoFit/>
          </a:bodyPr>
          <a:lstStyle/>
          <a:p>
            <a:r>
              <a:rPr lang="fr-FR" b="1" dirty="0" smtClean="0"/>
              <a:t/>
            </a:r>
            <a:br>
              <a:rPr lang="fr-FR" b="1" dirty="0" smtClean="0"/>
            </a:br>
            <a:r>
              <a:rPr lang="fr-FR" sz="1600" dirty="0" smtClean="0">
                <a:latin typeface="Georgia" pitchFamily="18" charset="0"/>
              </a:rPr>
              <a:t>Les fermes doivent être fermement fixés sur le chaînage, la dalle, ou les deux à la fois comme dans le croquis ci-contre. Les équerres et chevilles doivent être celles indiquées par le bureau d’étude en fonction des charges à reprendre.</a:t>
            </a:r>
            <a:br>
              <a:rPr lang="fr-FR" sz="1600" dirty="0" smtClean="0">
                <a:latin typeface="Georgia" pitchFamily="18" charset="0"/>
              </a:rPr>
            </a:br>
            <a:endParaRPr lang="fr-FR" sz="1600" dirty="0" smtClean="0">
              <a:latin typeface="Georgia" pitchFamily="18" charset="0"/>
            </a:endParaRPr>
          </a:p>
          <a:p>
            <a:endParaRPr lang="fr-FR" dirty="0" smtClean="0"/>
          </a:p>
        </p:txBody>
      </p:sp>
      <p:pic>
        <p:nvPicPr>
          <p:cNvPr id="27650" name="Picture 2"/>
          <p:cNvPicPr>
            <a:picLocks noChangeAspect="1" noChangeArrowheads="1"/>
          </p:cNvPicPr>
          <p:nvPr/>
        </p:nvPicPr>
        <p:blipFill>
          <a:blip r:embed="rId3"/>
          <a:srcRect/>
          <a:stretch>
            <a:fillRect/>
          </a:stretch>
        </p:blipFill>
        <p:spPr bwMode="auto">
          <a:xfrm>
            <a:off x="6286512" y="2000240"/>
            <a:ext cx="2643206" cy="2098725"/>
          </a:xfrm>
          <a:prstGeom prst="rect">
            <a:avLst/>
          </a:prstGeom>
          <a:ln w="19050" cap="sq" cmpd="thickThin">
            <a:solidFill>
              <a:schemeClr val="tx1"/>
            </a:solidFill>
            <a:prstDash val="solid"/>
            <a:miter lim="800000"/>
          </a:ln>
          <a:effectLst>
            <a:innerShdw blurRad="76200">
              <a:srgbClr val="000000"/>
            </a:innerShdw>
          </a:effectLst>
        </p:spPr>
      </p:pic>
      <p:pic>
        <p:nvPicPr>
          <p:cNvPr id="27651" name="Picture 3" descr="C:\Users\pc\Desktop\Nouveau dossier (7)\g\solutions-charpente-traditionnelle_files\concevoir-solutions-tradi-12bis.jpg"/>
          <p:cNvPicPr>
            <a:picLocks noChangeAspect="1" noChangeArrowheads="1"/>
          </p:cNvPicPr>
          <p:nvPr/>
        </p:nvPicPr>
        <p:blipFill>
          <a:blip r:embed="rId4"/>
          <a:srcRect/>
          <a:stretch>
            <a:fillRect/>
          </a:stretch>
        </p:blipFill>
        <p:spPr bwMode="auto">
          <a:xfrm>
            <a:off x="357158" y="4357694"/>
            <a:ext cx="7286676" cy="2172509"/>
          </a:xfrm>
          <a:prstGeom prst="rect">
            <a:avLst/>
          </a:prstGeom>
          <a:ln w="19050" cap="sq" cmpd="thickThin">
            <a:solidFill>
              <a:schemeClr val="tx1"/>
            </a:solidFill>
            <a:prstDash val="solid"/>
            <a:miter lim="800000"/>
          </a:ln>
          <a:effectLst>
            <a:innerShdw blurRad="76200">
              <a:srgbClr val="000000"/>
            </a:innerShdw>
          </a:effectLst>
        </p:spPr>
      </p:pic>
      <p:sp>
        <p:nvSpPr>
          <p:cNvPr id="5" name="Rectangle 4"/>
          <p:cNvSpPr/>
          <p:nvPr/>
        </p:nvSpPr>
        <p:spPr>
          <a:xfrm>
            <a:off x="0" y="928670"/>
            <a:ext cx="2547492" cy="584775"/>
          </a:xfrm>
          <a:prstGeom prst="rect">
            <a:avLst/>
          </a:prstGeom>
        </p:spPr>
        <p:txBody>
          <a:bodyPr wrap="none">
            <a:spAutoFit/>
          </a:bodyPr>
          <a:lstStyle/>
          <a:p>
            <a:r>
              <a:rPr lang="fr-FR" altLang="zh-CN" sz="3200" dirty="0" smtClean="0">
                <a:latin typeface="Comic Sans MS" pitchFamily="66" charset="0"/>
                <a:ea typeface="SimSun" pitchFamily="2" charset="-122"/>
              </a:rPr>
              <a:t>lamellé-collé</a:t>
            </a:r>
            <a:endParaRPr lang="fr-FR" sz="3200" dirty="0"/>
          </a:p>
        </p:txBody>
      </p:sp>
      <p:pic>
        <p:nvPicPr>
          <p:cNvPr id="8" name="Picture 3"/>
          <p:cNvPicPr>
            <a:picLocks noChangeAspect="1" noChangeArrowheads="1"/>
          </p:cNvPicPr>
          <p:nvPr/>
        </p:nvPicPr>
        <p:blipFill>
          <a:blip r:embed="rId5"/>
          <a:srcRect/>
          <a:stretch>
            <a:fillRect/>
          </a:stretch>
        </p:blipFill>
        <p:spPr bwMode="auto">
          <a:xfrm>
            <a:off x="2643174" y="1071546"/>
            <a:ext cx="3390900" cy="928694"/>
          </a:xfrm>
          <a:prstGeom prst="rect">
            <a:avLst/>
          </a:prstGeom>
          <a:ln w="19050" cap="sq" cmpd="thickThin">
            <a:solidFill>
              <a:schemeClr val="tx1"/>
            </a:solidFill>
            <a:prstDash val="solid"/>
            <a:miter lim="800000"/>
          </a:ln>
          <a:effectLst>
            <a:innerShdw blurRad="76200">
              <a:srgbClr val="000000"/>
            </a:innerShdw>
          </a:effectLst>
        </p:spPr>
      </p:pic>
      <p:sp>
        <p:nvSpPr>
          <p:cNvPr id="9" name="Rectangle 8"/>
          <p:cNvSpPr/>
          <p:nvPr/>
        </p:nvSpPr>
        <p:spPr>
          <a:xfrm>
            <a:off x="214282" y="1857364"/>
            <a:ext cx="2111475" cy="461665"/>
          </a:xfrm>
          <a:prstGeom prst="rect">
            <a:avLst/>
          </a:prstGeom>
        </p:spPr>
        <p:txBody>
          <a:bodyPr wrap="none">
            <a:spAutoFit/>
          </a:bodyPr>
          <a:lstStyle/>
          <a:p>
            <a:r>
              <a:rPr lang="fr-FR" sz="2400" b="1" dirty="0" smtClean="0">
                <a:latin typeface="Georgia" pitchFamily="18" charset="0"/>
              </a:rPr>
              <a:t>Les Fermes:</a:t>
            </a:r>
            <a:endParaRPr lang="fr-FR" sz="2400" b="1" dirty="0">
              <a:latin typeface="Georgia"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00174"/>
            <a:ext cx="9144000" cy="3016210"/>
          </a:xfrm>
          <a:prstGeom prst="rect">
            <a:avLst/>
          </a:prstGeom>
        </p:spPr>
        <p:txBody>
          <a:bodyPr wrap="square">
            <a:spAutoFit/>
          </a:bodyPr>
          <a:lstStyle/>
          <a:p>
            <a:r>
              <a:rPr lang="fr-FR" b="1" dirty="0" smtClean="0"/>
              <a:t>Ancrage des fermes:</a:t>
            </a:r>
            <a:r>
              <a:rPr lang="fr-FR" dirty="0" smtClean="0"/>
              <a:t/>
            </a:r>
            <a:br>
              <a:rPr lang="fr-FR" dirty="0" smtClean="0"/>
            </a:br>
            <a:r>
              <a:rPr lang="fr-FR" sz="2400" b="1" dirty="0" smtClean="0"/>
              <a:t>2) </a:t>
            </a:r>
            <a:r>
              <a:rPr lang="fr-FR" sz="1600" dirty="0" smtClean="0">
                <a:latin typeface="Georgia" pitchFamily="18" charset="0"/>
              </a:rPr>
              <a:t>Fermettes de combles : Equerre en acier galvanisées clouées sur sablière, les fermettes sont fixées par des pointes aux équerres.</a:t>
            </a:r>
          </a:p>
          <a:p>
            <a:r>
              <a:rPr lang="fr-FR" sz="2000" b="1" dirty="0" smtClean="0">
                <a:latin typeface="Georgia" pitchFamily="18" charset="0"/>
              </a:rPr>
              <a:t>3)</a:t>
            </a:r>
            <a:r>
              <a:rPr lang="fr-FR" sz="1600" dirty="0" smtClean="0">
                <a:latin typeface="Georgia" pitchFamily="18" charset="0"/>
              </a:rPr>
              <a:t>Fermettes de combles habitable : Sur la dalles fixer deux sablières par des chevilles expansées, L'effort de soulèvement sera repris par une équerre, fixée sur le montant de pied de ferme et sur la dalle par des chevilles expansée.</a:t>
            </a:r>
            <a:br>
              <a:rPr lang="fr-FR" sz="1600" dirty="0" smtClean="0">
                <a:latin typeface="Georgia" pitchFamily="18" charset="0"/>
              </a:rPr>
            </a:br>
            <a:endParaRPr lang="fr-FR" sz="1600" dirty="0" smtClean="0">
              <a:latin typeface="Georgia" pitchFamily="18" charset="0"/>
            </a:endParaRPr>
          </a:p>
          <a:p>
            <a:r>
              <a:rPr lang="fr-FR" sz="1600" dirty="0" smtClean="0">
                <a:latin typeface="Georgia" pitchFamily="18" charset="0"/>
              </a:rPr>
              <a:t/>
            </a:r>
            <a:br>
              <a:rPr lang="fr-FR" sz="1600" dirty="0" smtClean="0">
                <a:latin typeface="Georgia" pitchFamily="18" charset="0"/>
              </a:rPr>
            </a:br>
            <a:endParaRPr lang="fr-FR" sz="1600" dirty="0" smtClean="0">
              <a:latin typeface="Georgia" pitchFamily="18" charset="0"/>
            </a:endParaRPr>
          </a:p>
          <a:p>
            <a:r>
              <a:rPr lang="fr-FR" sz="1600" dirty="0" smtClean="0">
                <a:latin typeface="Georgia" pitchFamily="18" charset="0"/>
              </a:rPr>
              <a:t/>
            </a:r>
            <a:br>
              <a:rPr lang="fr-FR" sz="1600" dirty="0" smtClean="0">
                <a:latin typeface="Georgia" pitchFamily="18" charset="0"/>
              </a:rPr>
            </a:br>
            <a:endParaRPr lang="fr-FR" sz="1600" dirty="0">
              <a:latin typeface="Georgia" pitchFamily="18" charset="0"/>
            </a:endParaRPr>
          </a:p>
        </p:txBody>
      </p:sp>
      <p:pic>
        <p:nvPicPr>
          <p:cNvPr id="4" name="Picture 2"/>
          <p:cNvPicPr>
            <a:picLocks noChangeAspect="1" noChangeArrowheads="1"/>
          </p:cNvPicPr>
          <p:nvPr/>
        </p:nvPicPr>
        <p:blipFill>
          <a:blip r:embed="rId3"/>
          <a:srcRect/>
          <a:stretch>
            <a:fillRect/>
          </a:stretch>
        </p:blipFill>
        <p:spPr bwMode="auto">
          <a:xfrm>
            <a:off x="3571868" y="3143248"/>
            <a:ext cx="5072098" cy="3585134"/>
          </a:xfrm>
          <a:prstGeom prst="rect">
            <a:avLst/>
          </a:prstGeom>
          <a:ln w="19050" cap="sq" cmpd="thickThin">
            <a:solidFill>
              <a:srgbClr val="000000"/>
            </a:solidFill>
            <a:prstDash val="solid"/>
            <a:miter lim="800000"/>
          </a:ln>
          <a:effectLst>
            <a:innerShdw blurRad="76200">
              <a:srgbClr val="000000"/>
            </a:innerShdw>
          </a:effectLst>
        </p:spPr>
      </p:pic>
      <p:sp>
        <p:nvSpPr>
          <p:cNvPr id="7" name="Rectangle 6"/>
          <p:cNvSpPr/>
          <p:nvPr/>
        </p:nvSpPr>
        <p:spPr>
          <a:xfrm>
            <a:off x="0" y="928670"/>
            <a:ext cx="2547492" cy="584775"/>
          </a:xfrm>
          <a:prstGeom prst="rect">
            <a:avLst/>
          </a:prstGeom>
        </p:spPr>
        <p:txBody>
          <a:bodyPr wrap="none">
            <a:spAutoFit/>
          </a:bodyPr>
          <a:lstStyle/>
          <a:p>
            <a:r>
              <a:rPr lang="fr-FR" altLang="zh-CN" sz="3200" dirty="0" smtClean="0">
                <a:latin typeface="Comic Sans MS" pitchFamily="66" charset="0"/>
                <a:ea typeface="SimSun" pitchFamily="2" charset="-122"/>
              </a:rPr>
              <a:t>lamellé-collé</a:t>
            </a:r>
            <a:endParaRPr lang="fr-FR" sz="3200" dirty="0"/>
          </a:p>
        </p:txBody>
      </p:sp>
      <p:sp>
        <p:nvSpPr>
          <p:cNvPr id="8" name="Rectangle 7"/>
          <p:cNvSpPr/>
          <p:nvPr/>
        </p:nvSpPr>
        <p:spPr>
          <a:xfrm>
            <a:off x="0" y="3429000"/>
            <a:ext cx="3643306" cy="1384995"/>
          </a:xfrm>
          <a:prstGeom prst="rect">
            <a:avLst/>
          </a:prstGeom>
        </p:spPr>
        <p:txBody>
          <a:bodyPr wrap="square">
            <a:spAutoFit/>
          </a:bodyPr>
          <a:lstStyle/>
          <a:p>
            <a:r>
              <a:rPr lang="fr-FR" sz="2000" b="1" dirty="0" smtClean="0">
                <a:latin typeface="Georgia" pitchFamily="18" charset="0"/>
              </a:rPr>
              <a:t>4)</a:t>
            </a:r>
            <a:r>
              <a:rPr lang="fr-FR" sz="1600" dirty="0" smtClean="0">
                <a:latin typeface="Georgia" pitchFamily="18" charset="0"/>
              </a:rPr>
              <a:t>Fermettes à pignons : fixer une sablière filante, débordant côté intérieur, pour la reprise du plafond par des chevilles expansées tous les 1.2 m.</a:t>
            </a:r>
            <a:endParaRPr lang="fr-FR" sz="1600" dirty="0">
              <a:latin typeface="Georgia"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a:spLocks noGrp="1"/>
          </p:cNvSpPr>
          <p:nvPr>
            <p:ph idx="1"/>
          </p:nvPr>
        </p:nvSpPr>
        <p:spPr>
          <a:xfrm>
            <a:off x="457200" y="214313"/>
            <a:ext cx="8229600" cy="5916612"/>
          </a:xfrm>
        </p:spPr>
        <p:txBody>
          <a:bodyPr/>
          <a:lstStyle/>
          <a:p>
            <a:pPr algn="l" rtl="0">
              <a:buFont typeface="Wingdings" pitchFamily="2" charset="2"/>
              <a:buNone/>
              <a:defRPr/>
            </a:pPr>
            <a:r>
              <a:rPr lang="fr-FR" b="1" dirty="0" smtClean="0"/>
              <a:t>Les charpentes industrielles : les fermettes</a:t>
            </a:r>
            <a:endParaRPr lang="fr-FR" dirty="0" smtClean="0"/>
          </a:p>
          <a:p>
            <a:pPr algn="l" rtl="0">
              <a:buFont typeface="Wingdings" pitchFamily="2" charset="2"/>
              <a:buNone/>
              <a:defRPr/>
            </a:pPr>
            <a:r>
              <a:rPr lang="fr-FR" sz="2800" dirty="0" smtClean="0"/>
              <a:t> Définition :</a:t>
            </a:r>
          </a:p>
          <a:p>
            <a:pPr algn="l" rtl="0">
              <a:buFont typeface="Wingdings" pitchFamily="2" charset="2"/>
              <a:buNone/>
              <a:defRPr/>
            </a:pPr>
            <a:r>
              <a:rPr lang="fr-FR" sz="2800" dirty="0" smtClean="0"/>
              <a:t>Ce type de charpente, d’usage extrêmement courant en bâtiments d’habitation, permet de diminuer les coûts par une optimisations des sections de bois, des assemblages et des temps de montage.</a:t>
            </a:r>
          </a:p>
          <a:p>
            <a:pPr>
              <a:defRPr/>
            </a:pPr>
            <a:endParaRPr lang="fr-FR" dirty="0"/>
          </a:p>
        </p:txBody>
      </p:sp>
      <p:pic>
        <p:nvPicPr>
          <p:cNvPr id="7" name="Image 3" descr="http://2.bp.blogspot.com/_-Tq7gbD8oZg/SzQbnmCdXhI/AAAAAAAAAm4/LkP5LuFvklo/s400/Image25.jpg">
            <a:hlinkClick r:id="rId2"/>
          </p:cNvPr>
          <p:cNvPicPr>
            <a:picLocks noChangeAspect="1" noChangeArrowheads="1"/>
          </p:cNvPicPr>
          <p:nvPr/>
        </p:nvPicPr>
        <p:blipFill>
          <a:blip r:embed="rId3"/>
          <a:srcRect/>
          <a:stretch>
            <a:fillRect/>
          </a:stretch>
        </p:blipFill>
        <p:spPr bwMode="auto">
          <a:xfrm>
            <a:off x="5000625" y="3714750"/>
            <a:ext cx="3806825" cy="2211388"/>
          </a:xfrm>
          <a:prstGeom prst="rect">
            <a:avLst/>
          </a:prstGeom>
          <a:noFill/>
          <a:ln w="9525">
            <a:noFill/>
            <a:miter lim="800000"/>
            <a:headEnd/>
            <a:tailEnd/>
          </a:ln>
        </p:spPr>
      </p:pic>
      <p:pic>
        <p:nvPicPr>
          <p:cNvPr id="8" name="Image 4" descr="http://3.bp.blogspot.com/_-Tq7gbD8oZg/SzQfocYfD3I/AAAAAAAAAng/22EMgdd3YBs/s400/Image1554.jpg">
            <a:hlinkClick r:id="rId4"/>
          </p:cNvPr>
          <p:cNvPicPr>
            <a:picLocks noChangeAspect="1" noChangeArrowheads="1"/>
          </p:cNvPicPr>
          <p:nvPr/>
        </p:nvPicPr>
        <p:blipFill>
          <a:blip r:embed="rId5"/>
          <a:srcRect/>
          <a:stretch>
            <a:fillRect/>
          </a:stretch>
        </p:blipFill>
        <p:spPr bwMode="auto">
          <a:xfrm>
            <a:off x="214313" y="3357563"/>
            <a:ext cx="4643437" cy="335756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282" y="1857364"/>
            <a:ext cx="8429684" cy="2677656"/>
          </a:xfrm>
          <a:prstGeom prst="rect">
            <a:avLst/>
          </a:prstGeom>
        </p:spPr>
        <p:txBody>
          <a:bodyPr wrap="square">
            <a:spAutoFit/>
          </a:bodyPr>
          <a:lstStyle/>
          <a:p>
            <a:r>
              <a:rPr lang="fr-FR" dirty="0" smtClean="0"/>
              <a:t>Le lamellé collé est une technique de réalisation de poutres et de colonnes massives qui consiste à abouter de fines lamelles de bois assemblées par collage.</a:t>
            </a:r>
            <a:br>
              <a:rPr lang="fr-FR" dirty="0" smtClean="0"/>
            </a:br>
            <a:r>
              <a:rPr lang="fr-FR" dirty="0" smtClean="0"/>
              <a:t>Les lamelles de bois sont disposées de sortes à ce que leurs fibres soient parallèles, l’épaisseur des lamelles de bois ne dépasse pas 50mm.</a:t>
            </a:r>
          </a:p>
          <a:p>
            <a:r>
              <a:rPr lang="fr-FR" dirty="0" smtClean="0"/>
              <a:t/>
            </a:r>
            <a:br>
              <a:rPr lang="fr-FR" dirty="0" smtClean="0"/>
            </a:br>
            <a:r>
              <a:rPr lang="fr-FR" sz="2000" b="1" dirty="0" smtClean="0"/>
              <a:t>On distingue :</a:t>
            </a:r>
            <a:r>
              <a:rPr lang="fr-FR" dirty="0" smtClean="0"/>
              <a:t/>
            </a:r>
            <a:br>
              <a:rPr lang="fr-FR" dirty="0" smtClean="0"/>
            </a:br>
            <a:r>
              <a:rPr lang="fr-FR" sz="2000" b="1" dirty="0" smtClean="0"/>
              <a:t>1/</a:t>
            </a:r>
            <a:r>
              <a:rPr lang="fr-FR" dirty="0" smtClean="0"/>
              <a:t>le lamellé collé homogène, où toutes les lamelles de bois sont de même sorte (ou ont les même propriétés) </a:t>
            </a:r>
            <a:br>
              <a:rPr lang="fr-FR" dirty="0" smtClean="0"/>
            </a:br>
            <a:r>
              <a:rPr lang="fr-FR" sz="2000" b="1" dirty="0" smtClean="0"/>
              <a:t>2/ </a:t>
            </a:r>
            <a:r>
              <a:rPr lang="fr-FR" dirty="0" smtClean="0"/>
              <a:t>le lamellé collé panaché, constitué à partir de plusieurs sortes différentes de bois. </a:t>
            </a:r>
            <a:endParaRPr lang="fr-FR" dirty="0"/>
          </a:p>
        </p:txBody>
      </p:sp>
      <p:pic>
        <p:nvPicPr>
          <p:cNvPr id="1026" name="Picture 2" descr="C:\Users\pc\Desktop\c\c_files\Poutre.jpg"/>
          <p:cNvPicPr>
            <a:picLocks noChangeAspect="1" noChangeArrowheads="1"/>
          </p:cNvPicPr>
          <p:nvPr/>
        </p:nvPicPr>
        <p:blipFill>
          <a:blip r:embed="rId3"/>
          <a:srcRect/>
          <a:stretch>
            <a:fillRect/>
          </a:stretch>
        </p:blipFill>
        <p:spPr bwMode="auto">
          <a:xfrm>
            <a:off x="142844" y="4643446"/>
            <a:ext cx="2367265" cy="1838576"/>
          </a:xfrm>
          <a:prstGeom prst="rect">
            <a:avLst/>
          </a:prstGeom>
          <a:ln w="12700" cap="sq" cmpd="thickThin">
            <a:solidFill>
              <a:srgbClr val="000000"/>
            </a:solidFill>
            <a:prstDash val="solid"/>
            <a:miter lim="800000"/>
          </a:ln>
          <a:effectLst>
            <a:innerShdw blurRad="76200">
              <a:srgbClr val="000000"/>
            </a:innerShdw>
          </a:effectLst>
        </p:spPr>
      </p:pic>
      <p:pic>
        <p:nvPicPr>
          <p:cNvPr id="9" name="Picture 2" descr="C:\Users\pc\Desktop\bois\pppppppppp.PNG"/>
          <p:cNvPicPr>
            <a:picLocks noChangeAspect="1" noChangeArrowheads="1"/>
          </p:cNvPicPr>
          <p:nvPr/>
        </p:nvPicPr>
        <p:blipFill>
          <a:blip r:embed="rId4"/>
          <a:srcRect/>
          <a:stretch>
            <a:fillRect/>
          </a:stretch>
        </p:blipFill>
        <p:spPr bwMode="auto">
          <a:xfrm>
            <a:off x="2643174" y="4659844"/>
            <a:ext cx="3000396" cy="1844562"/>
          </a:xfrm>
          <a:prstGeom prst="rect">
            <a:avLst/>
          </a:prstGeom>
          <a:ln w="12700" cap="sq" cmpd="thickThin">
            <a:solidFill>
              <a:srgbClr val="000000"/>
            </a:solidFill>
            <a:prstDash val="solid"/>
            <a:miter lim="800000"/>
          </a:ln>
          <a:effectLst>
            <a:innerShdw blurRad="76200">
              <a:srgbClr val="000000"/>
            </a:innerShdw>
          </a:effectLst>
        </p:spPr>
      </p:pic>
      <p:pic>
        <p:nvPicPr>
          <p:cNvPr id="11" name="Picture 5"/>
          <p:cNvPicPr>
            <a:picLocks noChangeAspect="1" noChangeArrowheads="1"/>
          </p:cNvPicPr>
          <p:nvPr/>
        </p:nvPicPr>
        <p:blipFill>
          <a:blip r:embed="rId5"/>
          <a:srcRect/>
          <a:stretch>
            <a:fillRect/>
          </a:stretch>
        </p:blipFill>
        <p:spPr bwMode="auto">
          <a:xfrm>
            <a:off x="0" y="0"/>
            <a:ext cx="9144000" cy="1071546"/>
          </a:xfrm>
          <a:prstGeom prst="rect">
            <a:avLst/>
          </a:prstGeom>
          <a:noFill/>
          <a:ln w="9525">
            <a:noFill/>
            <a:miter lim="800000"/>
            <a:headEnd/>
            <a:tailEnd/>
          </a:ln>
          <a:effectLst/>
        </p:spPr>
      </p:pic>
      <p:sp>
        <p:nvSpPr>
          <p:cNvPr id="13" name="Rectangle 12"/>
          <p:cNvSpPr/>
          <p:nvPr/>
        </p:nvSpPr>
        <p:spPr>
          <a:xfrm>
            <a:off x="5714976" y="4549676"/>
            <a:ext cx="3429024" cy="2308324"/>
          </a:xfrm>
          <a:prstGeom prst="rect">
            <a:avLst/>
          </a:prstGeom>
        </p:spPr>
        <p:txBody>
          <a:bodyPr wrap="square">
            <a:spAutoFit/>
          </a:bodyPr>
          <a:lstStyle/>
          <a:p>
            <a:r>
              <a:rPr lang="fr-FR" dirty="0" smtClean="0"/>
              <a:t>cette technique permet la réalisation de poutres de section constante ou variable, d ’arcs et de portiques , Ces éléments de structure sont généralement réservés aux grandes portées dépassants 5 m .</a:t>
            </a:r>
          </a:p>
          <a:p>
            <a:endParaRPr lang="fr-FR" dirty="0" smtClean="0"/>
          </a:p>
        </p:txBody>
      </p:sp>
      <p:sp>
        <p:nvSpPr>
          <p:cNvPr id="14" name="ZoneTexte 13"/>
          <p:cNvSpPr txBox="1"/>
          <p:nvPr/>
        </p:nvSpPr>
        <p:spPr>
          <a:xfrm>
            <a:off x="285720" y="1500174"/>
            <a:ext cx="3357586" cy="400110"/>
          </a:xfrm>
          <a:prstGeom prst="rect">
            <a:avLst/>
          </a:prstGeom>
          <a:noFill/>
        </p:spPr>
        <p:txBody>
          <a:bodyPr wrap="square" rtlCol="0">
            <a:spAutoFit/>
          </a:bodyPr>
          <a:lstStyle/>
          <a:p>
            <a:r>
              <a:rPr lang="fr-FR" sz="2000" b="1" dirty="0" smtClean="0"/>
              <a:t>Quelqu'un lamellé collé?</a:t>
            </a:r>
            <a:endParaRPr lang="fr-FR" sz="2000" b="1"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srcRect/>
          <a:stretch>
            <a:fillRect/>
          </a:stretch>
        </p:blipFill>
        <p:spPr bwMode="auto">
          <a:xfrm>
            <a:off x="142844" y="1500174"/>
            <a:ext cx="4689852" cy="2928958"/>
          </a:xfrm>
          <a:prstGeom prst="rect">
            <a:avLst/>
          </a:prstGeom>
          <a:ln w="19050" cap="sq" cmpd="thickThin">
            <a:solidFill>
              <a:srgbClr val="000000"/>
            </a:solidFill>
            <a:prstDash val="solid"/>
            <a:miter lim="800000"/>
          </a:ln>
          <a:effectLst>
            <a:innerShdw blurRad="76200">
              <a:srgbClr val="000000"/>
            </a:innerShdw>
          </a:effectLst>
        </p:spPr>
      </p:pic>
      <p:pic>
        <p:nvPicPr>
          <p:cNvPr id="7" name="Picture 3"/>
          <p:cNvPicPr>
            <a:picLocks noChangeAspect="1" noChangeArrowheads="1"/>
          </p:cNvPicPr>
          <p:nvPr/>
        </p:nvPicPr>
        <p:blipFill>
          <a:blip r:embed="rId4"/>
          <a:srcRect/>
          <a:stretch>
            <a:fillRect/>
          </a:stretch>
        </p:blipFill>
        <p:spPr bwMode="auto">
          <a:xfrm>
            <a:off x="142844" y="4643446"/>
            <a:ext cx="4714908" cy="2014540"/>
          </a:xfrm>
          <a:prstGeom prst="rect">
            <a:avLst/>
          </a:prstGeom>
          <a:ln w="19050" cap="sq" cmpd="thickThin">
            <a:solidFill>
              <a:srgbClr val="000000"/>
            </a:solidFill>
            <a:prstDash val="solid"/>
            <a:miter lim="800000"/>
          </a:ln>
          <a:effectLst>
            <a:innerShdw blurRad="76200">
              <a:srgbClr val="000000"/>
            </a:innerShdw>
          </a:effectLst>
        </p:spPr>
      </p:pic>
      <p:pic>
        <p:nvPicPr>
          <p:cNvPr id="8" name="Picture 2"/>
          <p:cNvPicPr>
            <a:picLocks noGrp="1" noChangeAspect="1" noChangeArrowheads="1"/>
          </p:cNvPicPr>
          <p:nvPr>
            <p:ph idx="1"/>
          </p:nvPr>
        </p:nvPicPr>
        <p:blipFill>
          <a:blip r:embed="rId5"/>
          <a:srcRect/>
          <a:stretch>
            <a:fillRect/>
          </a:stretch>
        </p:blipFill>
        <p:spPr bwMode="auto">
          <a:xfrm>
            <a:off x="4989728" y="1428736"/>
            <a:ext cx="4154272" cy="4643470"/>
          </a:xfrm>
          <a:prstGeom prst="rect">
            <a:avLst/>
          </a:prstGeom>
          <a:ln w="19050" cap="sq" cmpd="thickThin">
            <a:solidFill>
              <a:srgbClr val="000000"/>
            </a:solidFill>
            <a:prstDash val="solid"/>
            <a:miter lim="800000"/>
          </a:ln>
          <a:effectLst>
            <a:innerShdw blurRad="76200">
              <a:srgbClr val="000000"/>
            </a:innerShdw>
          </a:effectLst>
        </p:spPr>
      </p:pic>
      <p:sp>
        <p:nvSpPr>
          <p:cNvPr id="11" name="Rectangle 10"/>
          <p:cNvSpPr/>
          <p:nvPr/>
        </p:nvSpPr>
        <p:spPr>
          <a:xfrm>
            <a:off x="0" y="928670"/>
            <a:ext cx="2547492" cy="584775"/>
          </a:xfrm>
          <a:prstGeom prst="rect">
            <a:avLst/>
          </a:prstGeom>
        </p:spPr>
        <p:txBody>
          <a:bodyPr wrap="none">
            <a:spAutoFit/>
          </a:bodyPr>
          <a:lstStyle/>
          <a:p>
            <a:r>
              <a:rPr lang="fr-FR" altLang="zh-CN" sz="3200" dirty="0" smtClean="0">
                <a:latin typeface="Comic Sans MS" pitchFamily="66" charset="0"/>
                <a:ea typeface="SimSun" pitchFamily="2" charset="-122"/>
              </a:rPr>
              <a:t>lamellé-collé</a:t>
            </a:r>
            <a:endParaRPr lang="fr-FR"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28736"/>
            <a:ext cx="8643998" cy="1477328"/>
          </a:xfrm>
          <a:prstGeom prst="rect">
            <a:avLst/>
          </a:prstGeom>
        </p:spPr>
        <p:txBody>
          <a:bodyPr wrap="square">
            <a:spAutoFit/>
          </a:bodyPr>
          <a:lstStyle/>
          <a:p>
            <a:r>
              <a:rPr lang="fr-FR" b="1" dirty="0" smtClean="0"/>
              <a:t>Les contreventements </a:t>
            </a:r>
          </a:p>
          <a:p>
            <a:r>
              <a:rPr lang="fr-FR" dirty="0" smtClean="0"/>
              <a:t>En charpente traditionnelle il faut mettre en place les contreventements de stabilité pour éviter un renversement et un dispositif pour éviter le flambage des pannes. Le flambage des fermes n'est à considérer que pour la charpente boulonnée de grande dimension.</a:t>
            </a:r>
          </a:p>
          <a:p>
            <a:r>
              <a:rPr lang="fr-FR" b="1" u="sng" dirty="0" smtClean="0"/>
              <a:t>Le contreventement de stabilité: </a:t>
            </a:r>
            <a:endParaRPr lang="fr-FR" b="1" u="sng" dirty="0"/>
          </a:p>
        </p:txBody>
      </p:sp>
      <p:pic>
        <p:nvPicPr>
          <p:cNvPr id="28674" name="Picture 2" descr="C:\Users\pc\Desktop\Nouveau dossier (7)\g\solutions-charpente-traditionnelle_files\concevoir-solutions-tradi-18bis.jpg"/>
          <p:cNvPicPr>
            <a:picLocks noChangeAspect="1" noChangeArrowheads="1"/>
          </p:cNvPicPr>
          <p:nvPr/>
        </p:nvPicPr>
        <p:blipFill>
          <a:blip r:embed="rId3"/>
          <a:srcRect/>
          <a:stretch>
            <a:fillRect/>
          </a:stretch>
        </p:blipFill>
        <p:spPr bwMode="auto">
          <a:xfrm>
            <a:off x="3357554" y="3214686"/>
            <a:ext cx="5554735" cy="1928826"/>
          </a:xfrm>
          <a:prstGeom prst="rect">
            <a:avLst/>
          </a:prstGeom>
          <a:ln w="19050" cap="sq" cmpd="thickThin">
            <a:solidFill>
              <a:srgbClr val="000000"/>
            </a:solidFill>
            <a:prstDash val="solid"/>
            <a:miter lim="800000"/>
          </a:ln>
          <a:effectLst>
            <a:innerShdw blurRad="76200">
              <a:srgbClr val="000000"/>
            </a:innerShdw>
          </a:effectLst>
        </p:spPr>
      </p:pic>
      <p:pic>
        <p:nvPicPr>
          <p:cNvPr id="28675" name="Picture 3" descr="C:\Users\pc\Desktop\Nouveau dossier (7)\g\solutions-charpente-traditionnelle_files\concevoir-solutions-tradi-19bis.jpg"/>
          <p:cNvPicPr>
            <a:picLocks noChangeAspect="1" noChangeArrowheads="1"/>
          </p:cNvPicPr>
          <p:nvPr/>
        </p:nvPicPr>
        <p:blipFill>
          <a:blip r:embed="rId4"/>
          <a:srcRect/>
          <a:stretch>
            <a:fillRect/>
          </a:stretch>
        </p:blipFill>
        <p:spPr bwMode="auto">
          <a:xfrm>
            <a:off x="500034" y="4786322"/>
            <a:ext cx="3302000" cy="1879600"/>
          </a:xfrm>
          <a:prstGeom prst="rect">
            <a:avLst/>
          </a:prstGeom>
          <a:ln w="19050" cap="sq" cmpd="thickThin">
            <a:solidFill>
              <a:srgbClr val="000000"/>
            </a:solidFill>
            <a:prstDash val="solid"/>
            <a:miter lim="800000"/>
          </a:ln>
          <a:effectLst>
            <a:innerShdw blurRad="76200">
              <a:srgbClr val="000000"/>
            </a:innerShdw>
          </a:effectLst>
        </p:spPr>
      </p:pic>
      <p:sp>
        <p:nvSpPr>
          <p:cNvPr id="6" name="Rectangle 5"/>
          <p:cNvSpPr/>
          <p:nvPr/>
        </p:nvSpPr>
        <p:spPr>
          <a:xfrm>
            <a:off x="0" y="928670"/>
            <a:ext cx="2547492" cy="584775"/>
          </a:xfrm>
          <a:prstGeom prst="rect">
            <a:avLst/>
          </a:prstGeom>
        </p:spPr>
        <p:txBody>
          <a:bodyPr wrap="none">
            <a:spAutoFit/>
          </a:bodyPr>
          <a:lstStyle/>
          <a:p>
            <a:r>
              <a:rPr lang="fr-FR" altLang="zh-CN" sz="3200" dirty="0" smtClean="0">
                <a:latin typeface="Comic Sans MS" pitchFamily="66" charset="0"/>
                <a:ea typeface="SimSun" pitchFamily="2" charset="-122"/>
              </a:rPr>
              <a:t>lamellé-collé</a:t>
            </a:r>
            <a:endParaRPr lang="fr-FR" sz="32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3"/>
          <a:srcRect/>
          <a:stretch>
            <a:fillRect/>
          </a:stretch>
        </p:blipFill>
        <p:spPr bwMode="auto">
          <a:xfrm>
            <a:off x="142876" y="928670"/>
            <a:ext cx="4000496" cy="2143140"/>
          </a:xfrm>
          <a:prstGeom prst="rect">
            <a:avLst/>
          </a:prstGeom>
          <a:ln w="19050" cap="sq" cmpd="thickThin">
            <a:solidFill>
              <a:srgbClr val="000000"/>
            </a:solidFill>
            <a:prstDash val="solid"/>
            <a:miter lim="800000"/>
          </a:ln>
          <a:effectLst>
            <a:innerShdw blurRad="76200">
              <a:srgbClr val="000000"/>
            </a:innerShdw>
          </a:effectLst>
        </p:spPr>
      </p:pic>
      <p:sp>
        <p:nvSpPr>
          <p:cNvPr id="12" name="ZoneTexte 11"/>
          <p:cNvSpPr txBox="1"/>
          <p:nvPr/>
        </p:nvSpPr>
        <p:spPr>
          <a:xfrm>
            <a:off x="4214810" y="5429264"/>
            <a:ext cx="4929190" cy="1477328"/>
          </a:xfrm>
          <a:prstGeom prst="rect">
            <a:avLst/>
          </a:prstGeom>
          <a:noFill/>
        </p:spPr>
        <p:txBody>
          <a:bodyPr wrap="square" rtlCol="0">
            <a:spAutoFit/>
          </a:bodyPr>
          <a:lstStyle/>
          <a:p>
            <a:r>
              <a:rPr lang="fr-FR" b="1" u="sng" dirty="0" smtClean="0"/>
              <a:t>Principe constructif: </a:t>
            </a:r>
            <a:r>
              <a:rPr lang="fr-FR" dirty="0" smtClean="0"/>
              <a:t>huit fermes porteuses à structure arborescente, combinée avec des arcs portés</a:t>
            </a:r>
          </a:p>
          <a:p>
            <a:r>
              <a:rPr lang="fr-FR" b="1" u="sng" dirty="0" smtClean="0"/>
              <a:t>Trame constructive:</a:t>
            </a:r>
            <a:r>
              <a:rPr lang="fr-FR" dirty="0" smtClean="0"/>
              <a:t>10m pour les fermes principales.</a:t>
            </a:r>
            <a:endParaRPr lang="fr-FR" dirty="0"/>
          </a:p>
        </p:txBody>
      </p:sp>
      <p:pic>
        <p:nvPicPr>
          <p:cNvPr id="13" name="Picture 7"/>
          <p:cNvPicPr>
            <a:picLocks noChangeAspect="1" noChangeArrowheads="1"/>
          </p:cNvPicPr>
          <p:nvPr/>
        </p:nvPicPr>
        <p:blipFill>
          <a:blip r:embed="rId4"/>
          <a:srcRect/>
          <a:stretch>
            <a:fillRect/>
          </a:stretch>
        </p:blipFill>
        <p:spPr bwMode="auto">
          <a:xfrm>
            <a:off x="129630" y="3143248"/>
            <a:ext cx="4063258" cy="3429000"/>
          </a:xfrm>
          <a:prstGeom prst="rect">
            <a:avLst/>
          </a:prstGeom>
          <a:ln w="19050" cap="sq" cmpd="thickThin">
            <a:solidFill>
              <a:srgbClr val="000000"/>
            </a:solidFill>
            <a:prstDash val="solid"/>
            <a:miter lim="800000"/>
          </a:ln>
          <a:effectLst>
            <a:innerShdw blurRad="76200">
              <a:srgbClr val="000000"/>
            </a:innerShdw>
          </a:effectLst>
        </p:spPr>
      </p:pic>
      <p:pic>
        <p:nvPicPr>
          <p:cNvPr id="8" name="Picture 5"/>
          <p:cNvPicPr>
            <a:picLocks noChangeAspect="1" noChangeArrowheads="1"/>
          </p:cNvPicPr>
          <p:nvPr/>
        </p:nvPicPr>
        <p:blipFill>
          <a:blip r:embed="rId5"/>
          <a:srcRect/>
          <a:stretch>
            <a:fillRect/>
          </a:stretch>
        </p:blipFill>
        <p:spPr bwMode="auto">
          <a:xfrm>
            <a:off x="4380933" y="0"/>
            <a:ext cx="4763067" cy="5214950"/>
          </a:xfrm>
          <a:prstGeom prst="rect">
            <a:avLst/>
          </a:prstGeom>
          <a:noFill/>
          <a:ln w="38100">
            <a:solidFill>
              <a:srgbClr val="000000"/>
            </a:solidFill>
            <a:miter lim="800000"/>
            <a:headEnd/>
            <a:tailEnd/>
          </a:ln>
        </p:spPr>
      </p:pic>
      <p:pic>
        <p:nvPicPr>
          <p:cNvPr id="9" name="Picture 2"/>
          <p:cNvPicPr>
            <a:picLocks noChangeAspect="1" noChangeArrowheads="1"/>
          </p:cNvPicPr>
          <p:nvPr/>
        </p:nvPicPr>
        <p:blipFill>
          <a:blip r:embed="rId6"/>
          <a:srcRect/>
          <a:stretch>
            <a:fillRect/>
          </a:stretch>
        </p:blipFill>
        <p:spPr bwMode="auto">
          <a:xfrm>
            <a:off x="0" y="0"/>
            <a:ext cx="4857752" cy="533400"/>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25511" y="0"/>
            <a:ext cx="9169511" cy="5143488"/>
          </a:xfrm>
          <a:prstGeom prst="rect">
            <a:avLst/>
          </a:prstGeom>
          <a:ln w="19050" cap="sq" cmpd="thickThin">
            <a:solidFill>
              <a:srgbClr val="000000"/>
            </a:solidFill>
            <a:prstDash val="solid"/>
            <a:miter lim="800000"/>
          </a:ln>
          <a:effectLst>
            <a:innerShdw blurRad="76200">
              <a:srgbClr val="000000"/>
            </a:innerShdw>
          </a:effectLst>
        </p:spPr>
      </p:pic>
      <p:pic>
        <p:nvPicPr>
          <p:cNvPr id="3" name="Picture 3"/>
          <p:cNvPicPr>
            <a:picLocks noChangeAspect="1" noChangeArrowheads="1"/>
          </p:cNvPicPr>
          <p:nvPr/>
        </p:nvPicPr>
        <p:blipFill>
          <a:blip r:embed="rId4"/>
          <a:srcRect/>
          <a:stretch>
            <a:fillRect/>
          </a:stretch>
        </p:blipFill>
        <p:spPr bwMode="auto">
          <a:xfrm>
            <a:off x="2714612" y="5286388"/>
            <a:ext cx="3786214" cy="1014979"/>
          </a:xfrm>
          <a:prstGeom prst="rect">
            <a:avLst/>
          </a:prstGeom>
          <a:noFill/>
          <a:ln w="9525">
            <a:noFill/>
            <a:miter lim="800000"/>
            <a:headEnd/>
            <a:tailEnd/>
          </a:ln>
          <a:effectLst/>
        </p:spPr>
      </p:pic>
      <p:sp>
        <p:nvSpPr>
          <p:cNvPr id="4" name="Ellipse 3"/>
          <p:cNvSpPr/>
          <p:nvPr/>
        </p:nvSpPr>
        <p:spPr>
          <a:xfrm>
            <a:off x="1142976" y="2928934"/>
            <a:ext cx="500066" cy="17859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1643042" y="3000372"/>
            <a:ext cx="1143008" cy="5715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srcRect/>
          <a:stretch>
            <a:fillRect/>
          </a:stretch>
        </p:blipFill>
        <p:spPr bwMode="auto">
          <a:xfrm>
            <a:off x="0" y="0"/>
            <a:ext cx="6842083" cy="4500570"/>
          </a:xfrm>
          <a:prstGeom prst="rect">
            <a:avLst/>
          </a:prstGeom>
          <a:ln w="19050" cap="sq" cmpd="thickThin">
            <a:solidFill>
              <a:srgbClr val="000000"/>
            </a:solidFill>
            <a:prstDash val="solid"/>
            <a:miter lim="800000"/>
          </a:ln>
          <a:effectLst>
            <a:innerShdw blurRad="76200">
              <a:srgbClr val="000000"/>
            </a:innerShdw>
          </a:effectLst>
        </p:spPr>
      </p:pic>
      <p:pic>
        <p:nvPicPr>
          <p:cNvPr id="11" name="Picture 6"/>
          <p:cNvPicPr>
            <a:picLocks noChangeAspect="1" noChangeArrowheads="1"/>
          </p:cNvPicPr>
          <p:nvPr/>
        </p:nvPicPr>
        <p:blipFill>
          <a:blip r:embed="rId4"/>
          <a:srcRect/>
          <a:stretch>
            <a:fillRect/>
          </a:stretch>
        </p:blipFill>
        <p:spPr bwMode="auto">
          <a:xfrm>
            <a:off x="4500530" y="3786190"/>
            <a:ext cx="4643470" cy="3071810"/>
          </a:xfrm>
          <a:prstGeom prst="rect">
            <a:avLst/>
          </a:prstGeom>
          <a:ln w="19050" cap="sq" cmpd="thickThin">
            <a:solidFill>
              <a:srgbClr val="000000"/>
            </a:solidFill>
            <a:prstDash val="solid"/>
            <a:miter lim="800000"/>
          </a:ln>
          <a:effectLst>
            <a:innerShdw blurRad="76200">
              <a:srgbClr val="000000"/>
            </a:innerShdw>
          </a:effectLst>
        </p:spPr>
      </p:pic>
      <p:cxnSp>
        <p:nvCxnSpPr>
          <p:cNvPr id="13" name="Connecteur droit 12"/>
          <p:cNvCxnSpPr/>
          <p:nvPr/>
        </p:nvCxnSpPr>
        <p:spPr>
          <a:xfrm>
            <a:off x="5357818" y="5072074"/>
            <a:ext cx="364333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3438" y="5357826"/>
            <a:ext cx="450056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643438" y="5572140"/>
            <a:ext cx="450056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4643438" y="5857892"/>
            <a:ext cx="4500562"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572000" y="6072206"/>
            <a:ext cx="857256"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214282" y="214290"/>
            <a:ext cx="2571768" cy="2786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71406" y="785794"/>
            <a:ext cx="4357686" cy="2928934"/>
          </a:xfrm>
          <a:prstGeom prst="rect">
            <a:avLst/>
          </a:prstGeom>
          <a:ln w="1905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4"/>
          <a:srcRect/>
          <a:stretch>
            <a:fillRect/>
          </a:stretch>
        </p:blipFill>
        <p:spPr bwMode="auto">
          <a:xfrm>
            <a:off x="4571968" y="785794"/>
            <a:ext cx="4423337" cy="4557691"/>
          </a:xfrm>
          <a:prstGeom prst="rect">
            <a:avLst/>
          </a:prstGeom>
          <a:ln w="19050" cap="sq" cmpd="thickThin">
            <a:solidFill>
              <a:srgbClr val="000000"/>
            </a:solidFill>
            <a:prstDash val="solid"/>
            <a:miter lim="800000"/>
          </a:ln>
          <a:effectLst>
            <a:innerShdw blurRad="76200">
              <a:srgbClr val="000000"/>
            </a:innerShdw>
          </a:effectLst>
        </p:spPr>
      </p:pic>
      <p:pic>
        <p:nvPicPr>
          <p:cNvPr id="10244" name="Picture 4"/>
          <p:cNvPicPr>
            <a:picLocks noChangeAspect="1" noChangeArrowheads="1"/>
          </p:cNvPicPr>
          <p:nvPr/>
        </p:nvPicPr>
        <p:blipFill>
          <a:blip r:embed="rId5"/>
          <a:srcRect/>
          <a:stretch>
            <a:fillRect/>
          </a:stretch>
        </p:blipFill>
        <p:spPr bwMode="auto">
          <a:xfrm>
            <a:off x="4637651" y="4500546"/>
            <a:ext cx="4357686" cy="799213"/>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a:srcRect/>
          <a:stretch>
            <a:fillRect/>
          </a:stretch>
        </p:blipFill>
        <p:spPr bwMode="auto">
          <a:xfrm>
            <a:off x="71406" y="3714752"/>
            <a:ext cx="4357686" cy="1623001"/>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0" y="714356"/>
            <a:ext cx="9178096" cy="5143536"/>
          </a:xfrm>
          <a:prstGeom prst="rect">
            <a:avLst/>
          </a:prstGeom>
          <a:ln w="28575" cap="sq" cmpd="thickThin">
            <a:solidFill>
              <a:schemeClr val="tx1"/>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395288" y="1628775"/>
            <a:ext cx="8229600" cy="4248150"/>
          </a:xfrm>
        </p:spPr>
        <p:txBody>
          <a:bodyPr/>
          <a:lstStyle/>
          <a:p>
            <a:pPr>
              <a:buFontTx/>
              <a:buNone/>
            </a:pPr>
            <a:r>
              <a:rPr lang="fr-FR" altLang="zh-CN" dirty="0" smtClean="0">
                <a:ea typeface="宋体" pitchFamily="2" charset="-122"/>
              </a:rPr>
              <a:t> </a:t>
            </a:r>
            <a:r>
              <a:rPr lang="fr-FR" altLang="zh-CN" dirty="0">
                <a:ea typeface="宋体" pitchFamily="2" charset="-122"/>
              </a:rPr>
              <a:t/>
            </a:r>
            <a:br>
              <a:rPr lang="fr-FR" altLang="zh-CN" dirty="0">
                <a:ea typeface="宋体" pitchFamily="2" charset="-122"/>
              </a:rPr>
            </a:br>
            <a:r>
              <a:rPr lang="fr-FR" altLang="zh-CN" dirty="0">
                <a:ea typeface="宋体" pitchFamily="2" charset="-122"/>
              </a:rPr>
              <a:t/>
            </a:r>
            <a:br>
              <a:rPr lang="fr-FR" altLang="zh-CN" dirty="0">
                <a:ea typeface="宋体" pitchFamily="2" charset="-122"/>
              </a:rPr>
            </a:br>
            <a:endParaRPr lang="fr-FR" dirty="0"/>
          </a:p>
        </p:txBody>
      </p:sp>
      <p:sp>
        <p:nvSpPr>
          <p:cNvPr id="8" name="ZoneTexte 7"/>
          <p:cNvSpPr txBox="1"/>
          <p:nvPr/>
        </p:nvSpPr>
        <p:spPr>
          <a:xfrm>
            <a:off x="0" y="2143116"/>
            <a:ext cx="4357718" cy="1754326"/>
          </a:xfrm>
          <a:prstGeom prst="rect">
            <a:avLst/>
          </a:prstGeom>
          <a:noFill/>
        </p:spPr>
        <p:txBody>
          <a:bodyPr wrap="square" rtlCol="0">
            <a:spAutoFit/>
          </a:bodyPr>
          <a:lstStyle/>
          <a:p>
            <a:r>
              <a:rPr lang="fr-FR" b="1" dirty="0" smtClean="0">
                <a:latin typeface="Georgia" pitchFamily="18" charset="0"/>
              </a:rPr>
              <a:t>Principes constructifs: </a:t>
            </a:r>
            <a:r>
              <a:rPr lang="fr-FR" dirty="0" smtClean="0"/>
              <a:t>hall </a:t>
            </a:r>
            <a:r>
              <a:rPr lang="fr-FR" dirty="0" smtClean="0">
                <a:latin typeface="Georgia" pitchFamily="18" charset="0"/>
              </a:rPr>
              <a:t>d’exposition, arcs lamellé-collé ;bâtiment fonctionnel,</a:t>
            </a:r>
            <a:r>
              <a:rPr lang="fr-FR" dirty="0" smtClean="0"/>
              <a:t> Arcs en lamellé-collé</a:t>
            </a:r>
            <a:r>
              <a:rPr lang="fr-FR" dirty="0" smtClean="0">
                <a:latin typeface="Georgia" pitchFamily="18" charset="0"/>
              </a:rPr>
              <a:t> système poteaux-poutres et panneaux en lamellé-collé.</a:t>
            </a:r>
          </a:p>
          <a:p>
            <a:r>
              <a:rPr lang="fr-FR" b="1" dirty="0" smtClean="0">
                <a:latin typeface="Georgia" pitchFamily="18" charset="0"/>
              </a:rPr>
              <a:t>Trame constructive:</a:t>
            </a:r>
            <a:r>
              <a:rPr lang="fr-FR" sz="1600" dirty="0" smtClean="0">
                <a:latin typeface="Georgia" pitchFamily="18" charset="0"/>
              </a:rPr>
              <a:t>2.88m</a:t>
            </a:r>
            <a:endParaRPr lang="fr-FR" dirty="0">
              <a:latin typeface="Georgia" pitchFamily="18" charset="0"/>
            </a:endParaRPr>
          </a:p>
        </p:txBody>
      </p:sp>
      <p:sp>
        <p:nvSpPr>
          <p:cNvPr id="11" name="ZoneTexte 10"/>
          <p:cNvSpPr txBox="1"/>
          <p:nvPr/>
        </p:nvSpPr>
        <p:spPr>
          <a:xfrm>
            <a:off x="214282" y="714356"/>
            <a:ext cx="4214842" cy="1231106"/>
          </a:xfrm>
          <a:prstGeom prst="rect">
            <a:avLst/>
          </a:prstGeom>
          <a:noFill/>
        </p:spPr>
        <p:txBody>
          <a:bodyPr wrap="square" rtlCol="0">
            <a:spAutoFit/>
          </a:bodyPr>
          <a:lstStyle/>
          <a:p>
            <a:endParaRPr lang="fr-FR" dirty="0" smtClean="0"/>
          </a:p>
          <a:p>
            <a:r>
              <a:rPr lang="fr-FR" b="1" u="sng" dirty="0" smtClean="0">
                <a:latin typeface="Georgia" pitchFamily="18" charset="0"/>
              </a:rPr>
              <a:t>Programme: </a:t>
            </a:r>
            <a:r>
              <a:rPr lang="fr-FR" dirty="0" smtClean="0">
                <a:latin typeface="Georgia" pitchFamily="18" charset="0"/>
              </a:rPr>
              <a:t>galerie d’exposition, des ateliers de travails, salle de conférence, espaces d’art</a:t>
            </a:r>
            <a:endParaRPr lang="fr-FR" dirty="0">
              <a:latin typeface="Georgia" pitchFamily="18" charset="0"/>
            </a:endParaRPr>
          </a:p>
        </p:txBody>
      </p:sp>
      <p:pic>
        <p:nvPicPr>
          <p:cNvPr id="14" name="Picture 9"/>
          <p:cNvPicPr>
            <a:picLocks noChangeAspect="1" noChangeArrowheads="1"/>
          </p:cNvPicPr>
          <p:nvPr/>
        </p:nvPicPr>
        <p:blipFill>
          <a:blip r:embed="rId3"/>
          <a:srcRect/>
          <a:stretch>
            <a:fillRect/>
          </a:stretch>
        </p:blipFill>
        <p:spPr bwMode="auto">
          <a:xfrm>
            <a:off x="214282" y="4357670"/>
            <a:ext cx="4047638" cy="2500330"/>
          </a:xfrm>
          <a:prstGeom prst="rect">
            <a:avLst/>
          </a:prstGeom>
          <a:ln w="19050" cap="sq" cmpd="thickThin">
            <a:solidFill>
              <a:srgbClr val="000000"/>
            </a:solidFill>
            <a:prstDash val="solid"/>
            <a:miter lim="800000"/>
          </a:ln>
          <a:effectLst>
            <a:innerShdw blurRad="76200">
              <a:srgbClr val="000000"/>
            </a:innerShdw>
          </a:effectLst>
        </p:spPr>
      </p:pic>
      <p:pic>
        <p:nvPicPr>
          <p:cNvPr id="15" name="Picture 2"/>
          <p:cNvPicPr>
            <a:picLocks noChangeAspect="1" noChangeArrowheads="1"/>
          </p:cNvPicPr>
          <p:nvPr/>
        </p:nvPicPr>
        <p:blipFill>
          <a:blip r:embed="rId4"/>
          <a:srcRect/>
          <a:stretch>
            <a:fillRect/>
          </a:stretch>
        </p:blipFill>
        <p:spPr bwMode="auto">
          <a:xfrm>
            <a:off x="4572000" y="5643578"/>
            <a:ext cx="4572000" cy="1071570"/>
          </a:xfrm>
          <a:prstGeom prst="rect">
            <a:avLst/>
          </a:prstGeom>
          <a:ln w="19050" cap="sq" cmpd="thickThin">
            <a:solidFill>
              <a:srgbClr val="000000"/>
            </a:solidFill>
            <a:prstDash val="solid"/>
            <a:miter lim="800000"/>
          </a:ln>
          <a:effectLst>
            <a:innerShdw blurRad="76200">
              <a:srgbClr val="000000"/>
            </a:innerShdw>
          </a:effectLst>
        </p:spPr>
      </p:pic>
      <p:cxnSp>
        <p:nvCxnSpPr>
          <p:cNvPr id="17" name="Connecteur droit 16"/>
          <p:cNvCxnSpPr/>
          <p:nvPr/>
        </p:nvCxnSpPr>
        <p:spPr>
          <a:xfrm>
            <a:off x="7072330" y="5857892"/>
            <a:ext cx="207167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4714876" y="6215082"/>
            <a:ext cx="4429124"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10800000">
            <a:off x="4714876" y="6572272"/>
            <a:ext cx="257176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4"/>
          <p:cNvPicPr>
            <a:picLocks noChangeAspect="1" noChangeArrowheads="1"/>
          </p:cNvPicPr>
          <p:nvPr/>
        </p:nvPicPr>
        <p:blipFill>
          <a:blip r:embed="rId5"/>
          <a:srcRect/>
          <a:stretch>
            <a:fillRect/>
          </a:stretch>
        </p:blipFill>
        <p:spPr bwMode="auto">
          <a:xfrm>
            <a:off x="4500562" y="1"/>
            <a:ext cx="4643438" cy="5286388"/>
          </a:xfrm>
          <a:prstGeom prst="rect">
            <a:avLst/>
          </a:prstGeom>
          <a:noFill/>
          <a:ln w="38100">
            <a:solidFill>
              <a:srgbClr val="000000"/>
            </a:solidFill>
            <a:miter lim="800000"/>
            <a:headEnd/>
            <a:tailEnd/>
          </a:ln>
        </p:spPr>
      </p:pic>
      <p:pic>
        <p:nvPicPr>
          <p:cNvPr id="16" name="Picture 3"/>
          <p:cNvPicPr>
            <a:picLocks noChangeAspect="1" noChangeArrowheads="1"/>
          </p:cNvPicPr>
          <p:nvPr/>
        </p:nvPicPr>
        <p:blipFill>
          <a:blip r:embed="rId6"/>
          <a:srcRect/>
          <a:stretch>
            <a:fillRect/>
          </a:stretch>
        </p:blipFill>
        <p:spPr bwMode="auto">
          <a:xfrm>
            <a:off x="0" y="0"/>
            <a:ext cx="5123862" cy="571480"/>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4429124" y="1427763"/>
            <a:ext cx="4714876" cy="5430237"/>
          </a:xfrm>
          <a:prstGeom prst="rect">
            <a:avLst/>
          </a:prstGeom>
          <a:ln w="19050" cap="sq" cmpd="thickThin">
            <a:solidFill>
              <a:srgbClr val="000000"/>
            </a:solidFill>
            <a:prstDash val="solid"/>
            <a:miter lim="800000"/>
          </a:ln>
          <a:effectLst>
            <a:innerShdw blurRad="76200">
              <a:srgbClr val="000000"/>
            </a:innerShdw>
          </a:effectLst>
        </p:spPr>
      </p:pic>
      <p:pic>
        <p:nvPicPr>
          <p:cNvPr id="4" name="Picture 3"/>
          <p:cNvPicPr>
            <a:picLocks noChangeAspect="1" noChangeArrowheads="1"/>
          </p:cNvPicPr>
          <p:nvPr/>
        </p:nvPicPr>
        <p:blipFill>
          <a:blip r:embed="rId4"/>
          <a:srcRect/>
          <a:stretch>
            <a:fillRect/>
          </a:stretch>
        </p:blipFill>
        <p:spPr bwMode="auto">
          <a:xfrm>
            <a:off x="0" y="0"/>
            <a:ext cx="4857752" cy="3793039"/>
          </a:xfrm>
          <a:prstGeom prst="rect">
            <a:avLst/>
          </a:prstGeom>
          <a:ln w="19050" cap="sq" cmpd="thickThin">
            <a:solidFill>
              <a:srgbClr val="000000"/>
            </a:solidFill>
            <a:prstDash val="solid"/>
            <a:miter lim="800000"/>
          </a:ln>
          <a:effectLst>
            <a:innerShdw blurRad="76200">
              <a:srgbClr val="000000"/>
            </a:innerShdw>
          </a:effectLst>
        </p:spPr>
      </p:pic>
      <p:sp>
        <p:nvSpPr>
          <p:cNvPr id="5" name="Ellipse 4"/>
          <p:cNvSpPr/>
          <p:nvPr/>
        </p:nvSpPr>
        <p:spPr>
          <a:xfrm>
            <a:off x="2643174" y="428604"/>
            <a:ext cx="1214446" cy="92869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Flèche à angle droit 6"/>
          <p:cNvSpPr/>
          <p:nvPr/>
        </p:nvSpPr>
        <p:spPr>
          <a:xfrm rot="10800000" flipH="1">
            <a:off x="4857752" y="500042"/>
            <a:ext cx="1285884" cy="928694"/>
          </a:xfrm>
          <a:prstGeom prst="bentUpArrow">
            <a:avLst>
              <a:gd name="adj1" fmla="val 8761"/>
              <a:gd name="adj2" fmla="val 25000"/>
              <a:gd name="adj3" fmla="val 2309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290" name="Picture 2"/>
          <p:cNvPicPr>
            <a:picLocks noChangeAspect="1" noChangeArrowheads="1"/>
          </p:cNvPicPr>
          <p:nvPr/>
        </p:nvPicPr>
        <p:blipFill>
          <a:blip r:embed="rId5"/>
          <a:srcRect/>
          <a:stretch>
            <a:fillRect/>
          </a:stretch>
        </p:blipFill>
        <p:spPr bwMode="auto">
          <a:xfrm>
            <a:off x="0" y="4357694"/>
            <a:ext cx="2143108" cy="2214578"/>
          </a:xfrm>
          <a:prstGeom prst="rect">
            <a:avLst/>
          </a:prstGeom>
          <a:ln w="19050" cap="sq" cmpd="thickThin">
            <a:solidFill>
              <a:srgbClr val="000000"/>
            </a:solidFill>
            <a:prstDash val="solid"/>
            <a:miter lim="800000"/>
          </a:ln>
          <a:effectLst>
            <a:innerShdw blurRad="76200">
              <a:srgbClr val="000000"/>
            </a:innerShdw>
          </a:effectLst>
        </p:spPr>
      </p:pic>
      <p:pic>
        <p:nvPicPr>
          <p:cNvPr id="2" name="Picture 3"/>
          <p:cNvPicPr>
            <a:picLocks noChangeAspect="1" noChangeArrowheads="1"/>
          </p:cNvPicPr>
          <p:nvPr/>
        </p:nvPicPr>
        <p:blipFill>
          <a:blip r:embed="rId6"/>
          <a:srcRect/>
          <a:stretch>
            <a:fillRect/>
          </a:stretch>
        </p:blipFill>
        <p:spPr bwMode="auto">
          <a:xfrm>
            <a:off x="2143108" y="4357694"/>
            <a:ext cx="2214578" cy="2214578"/>
          </a:xfrm>
          <a:prstGeom prst="rect">
            <a:avLst/>
          </a:prstGeom>
          <a:ln w="19050" cap="sq" cmpd="thickThin">
            <a:solidFill>
              <a:srgbClr val="000000"/>
            </a:solidFill>
            <a:prstDash val="solid"/>
            <a:miter lim="800000"/>
          </a:ln>
          <a:effectLst>
            <a:innerShdw blurRad="76200">
              <a:srgbClr val="000000"/>
            </a:innerShdw>
          </a:effectLst>
        </p:spPr>
      </p:pic>
      <p:sp>
        <p:nvSpPr>
          <p:cNvPr id="11" name="ZoneTexte 10"/>
          <p:cNvSpPr txBox="1"/>
          <p:nvPr/>
        </p:nvSpPr>
        <p:spPr>
          <a:xfrm>
            <a:off x="6286512" y="285728"/>
            <a:ext cx="2500330" cy="954107"/>
          </a:xfrm>
          <a:prstGeom prst="rect">
            <a:avLst/>
          </a:prstGeom>
          <a:noFill/>
        </p:spPr>
        <p:txBody>
          <a:bodyPr wrap="square" rtlCol="0">
            <a:spAutoFit/>
          </a:bodyPr>
          <a:lstStyle/>
          <a:p>
            <a:r>
              <a:rPr lang="fr-FR" sz="1400" b="1" dirty="0" smtClean="0">
                <a:latin typeface="Georgia" pitchFamily="18" charset="0"/>
              </a:rPr>
              <a:t>Disposition des pièces métalliques dans l’</a:t>
            </a:r>
            <a:r>
              <a:rPr lang="fr-FR" sz="1400" b="1" dirty="0" err="1" smtClean="0">
                <a:latin typeface="Georgia" pitchFamily="18" charset="0"/>
              </a:rPr>
              <a:t>àme</a:t>
            </a:r>
            <a:r>
              <a:rPr lang="fr-FR" sz="1400" b="1" dirty="0" smtClean="0">
                <a:latin typeface="Georgia" pitchFamily="18" charset="0"/>
              </a:rPr>
              <a:t> des poutres permet une articulation parfaite.</a:t>
            </a:r>
            <a:endParaRPr lang="fr-FR" sz="1400" b="1" dirty="0">
              <a:latin typeface="Georgia"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2833349" y="0"/>
            <a:ext cx="6310651" cy="3786190"/>
          </a:xfrm>
          <a:prstGeom prst="rect">
            <a:avLst/>
          </a:prstGeom>
          <a:ln w="19050" cap="sq" cmpd="thickThin">
            <a:solidFill>
              <a:schemeClr val="tx1"/>
            </a:solidFill>
            <a:prstDash val="solid"/>
            <a:miter lim="800000"/>
          </a:ln>
          <a:effectLst>
            <a:innerShdw blurRad="76200">
              <a:srgbClr val="000000"/>
            </a:innerShdw>
          </a:effectLst>
        </p:spPr>
      </p:pic>
      <p:pic>
        <p:nvPicPr>
          <p:cNvPr id="14339" name="Picture 3"/>
          <p:cNvPicPr>
            <a:picLocks noChangeAspect="1" noChangeArrowheads="1"/>
          </p:cNvPicPr>
          <p:nvPr/>
        </p:nvPicPr>
        <p:blipFill>
          <a:blip r:embed="rId4"/>
          <a:srcRect/>
          <a:stretch>
            <a:fillRect/>
          </a:stretch>
        </p:blipFill>
        <p:spPr bwMode="auto">
          <a:xfrm>
            <a:off x="0" y="3929066"/>
            <a:ext cx="6935114" cy="2928934"/>
          </a:xfrm>
          <a:prstGeom prst="rect">
            <a:avLst/>
          </a:prstGeom>
          <a:ln w="19050" cap="sq" cmpd="thickThin">
            <a:solidFill>
              <a:schemeClr val="tx1"/>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3532076" y="3717032"/>
            <a:ext cx="2336068" cy="93610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p:cNvSpPr/>
          <p:nvPr/>
        </p:nvSpPr>
        <p:spPr>
          <a:xfrm>
            <a:off x="435616" y="3717032"/>
            <a:ext cx="2336068" cy="93610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6444208" y="3717032"/>
            <a:ext cx="2336068" cy="93610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à coins arrondis 6"/>
          <p:cNvSpPr/>
          <p:nvPr/>
        </p:nvSpPr>
        <p:spPr>
          <a:xfrm>
            <a:off x="611560" y="5554568"/>
            <a:ext cx="1512168" cy="72008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7"/>
          <p:cNvSpPr/>
          <p:nvPr/>
        </p:nvSpPr>
        <p:spPr>
          <a:xfrm>
            <a:off x="3944026" y="5554568"/>
            <a:ext cx="1512168" cy="72008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7164288" y="5554568"/>
            <a:ext cx="1512168" cy="72008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575556" y="3961100"/>
            <a:ext cx="2376264" cy="369332"/>
          </a:xfrm>
          <a:prstGeom prst="rect">
            <a:avLst/>
          </a:prstGeom>
          <a:noFill/>
        </p:spPr>
        <p:txBody>
          <a:bodyPr wrap="square" rtlCol="0">
            <a:spAutoFit/>
          </a:bodyPr>
          <a:lstStyle/>
          <a:p>
            <a:r>
              <a:rPr lang="fr-FR" b="1" dirty="0" smtClean="0">
                <a:latin typeface="Century Gothic" pitchFamily="34" charset="0"/>
              </a:rPr>
              <a:t>Produit de </a:t>
            </a:r>
            <a:r>
              <a:rPr lang="fr-FR" b="1" dirty="0" smtClean="0">
                <a:latin typeface="Century Gothic" pitchFamily="34" charset="0"/>
                <a:cs typeface="Calibri" pitchFamily="34" charset="0"/>
              </a:rPr>
              <a:t>base</a:t>
            </a:r>
            <a:endParaRPr lang="fr-FR" b="1" dirty="0">
              <a:latin typeface="Century Gothic" pitchFamily="34" charset="0"/>
              <a:cs typeface="Calibri" pitchFamily="34" charset="0"/>
            </a:endParaRPr>
          </a:p>
        </p:txBody>
      </p:sp>
      <p:sp>
        <p:nvSpPr>
          <p:cNvPr id="11" name="ZoneTexte 10"/>
          <p:cNvSpPr txBox="1"/>
          <p:nvPr/>
        </p:nvSpPr>
        <p:spPr>
          <a:xfrm>
            <a:off x="3944026" y="3826376"/>
            <a:ext cx="1640278" cy="646331"/>
          </a:xfrm>
          <a:prstGeom prst="rect">
            <a:avLst/>
          </a:prstGeom>
          <a:noFill/>
        </p:spPr>
        <p:txBody>
          <a:bodyPr wrap="square" rtlCol="0">
            <a:spAutoFit/>
          </a:bodyPr>
          <a:lstStyle/>
          <a:p>
            <a:r>
              <a:rPr lang="fr-FR" b="1" dirty="0" smtClean="0"/>
              <a:t>    Produit intermédiaire</a:t>
            </a:r>
            <a:endParaRPr lang="fr-FR" b="1" dirty="0"/>
          </a:p>
        </p:txBody>
      </p:sp>
      <p:sp>
        <p:nvSpPr>
          <p:cNvPr id="12" name="ZoneTexte 11"/>
          <p:cNvSpPr txBox="1"/>
          <p:nvPr/>
        </p:nvSpPr>
        <p:spPr>
          <a:xfrm>
            <a:off x="6908068" y="3951713"/>
            <a:ext cx="2272444" cy="369332"/>
          </a:xfrm>
          <a:prstGeom prst="rect">
            <a:avLst/>
          </a:prstGeom>
          <a:noFill/>
        </p:spPr>
        <p:txBody>
          <a:bodyPr wrap="square" rtlCol="0">
            <a:spAutoFit/>
          </a:bodyPr>
          <a:lstStyle/>
          <a:p>
            <a:r>
              <a:rPr lang="fr-FR" b="1" dirty="0" smtClean="0"/>
              <a:t>Produit final</a:t>
            </a:r>
            <a:endParaRPr lang="fr-FR" b="1" dirty="0"/>
          </a:p>
        </p:txBody>
      </p:sp>
      <p:sp>
        <p:nvSpPr>
          <p:cNvPr id="13" name="ZoneTexte 12"/>
          <p:cNvSpPr txBox="1"/>
          <p:nvPr/>
        </p:nvSpPr>
        <p:spPr>
          <a:xfrm>
            <a:off x="630250" y="5592997"/>
            <a:ext cx="1688112" cy="584775"/>
          </a:xfrm>
          <a:prstGeom prst="rect">
            <a:avLst/>
          </a:prstGeom>
          <a:noFill/>
        </p:spPr>
        <p:txBody>
          <a:bodyPr wrap="square" rtlCol="0">
            <a:spAutoFit/>
          </a:bodyPr>
          <a:lstStyle/>
          <a:p>
            <a:r>
              <a:rPr lang="fr-FR" sz="1600" b="1" dirty="0" smtClean="0"/>
              <a:t>     Grume </a:t>
            </a:r>
          </a:p>
          <a:p>
            <a:r>
              <a:rPr lang="fr-FR" sz="1600" b="1" dirty="0" smtClean="0"/>
              <a:t>(bois d’œuvre) </a:t>
            </a:r>
            <a:endParaRPr lang="fr-FR" sz="1600" b="1" dirty="0"/>
          </a:p>
        </p:txBody>
      </p:sp>
      <p:sp>
        <p:nvSpPr>
          <p:cNvPr id="14" name="ZoneTexte 13"/>
          <p:cNvSpPr txBox="1"/>
          <p:nvPr/>
        </p:nvSpPr>
        <p:spPr>
          <a:xfrm>
            <a:off x="4171764" y="5723366"/>
            <a:ext cx="976300" cy="338554"/>
          </a:xfrm>
          <a:prstGeom prst="rect">
            <a:avLst/>
          </a:prstGeom>
          <a:noFill/>
        </p:spPr>
        <p:txBody>
          <a:bodyPr wrap="square" rtlCol="0">
            <a:spAutoFit/>
          </a:bodyPr>
          <a:lstStyle/>
          <a:p>
            <a:r>
              <a:rPr lang="fr-FR" sz="1600" b="1" dirty="0" smtClean="0"/>
              <a:t>planches</a:t>
            </a:r>
            <a:endParaRPr lang="fr-FR" sz="1600" b="1" dirty="0"/>
          </a:p>
        </p:txBody>
      </p:sp>
      <p:sp>
        <p:nvSpPr>
          <p:cNvPr id="15" name="ZoneTexte 14"/>
          <p:cNvSpPr txBox="1"/>
          <p:nvPr/>
        </p:nvSpPr>
        <p:spPr>
          <a:xfrm>
            <a:off x="7226698" y="5723366"/>
            <a:ext cx="1665782" cy="338554"/>
          </a:xfrm>
          <a:prstGeom prst="rect">
            <a:avLst/>
          </a:prstGeom>
          <a:noFill/>
        </p:spPr>
        <p:txBody>
          <a:bodyPr wrap="square" rtlCol="0">
            <a:spAutoFit/>
          </a:bodyPr>
          <a:lstStyle/>
          <a:p>
            <a:r>
              <a:rPr lang="fr-FR" sz="1600" b="1" dirty="0" smtClean="0"/>
              <a:t>Lamellé-collé</a:t>
            </a:r>
            <a:endParaRPr lang="fr-FR" sz="1600" b="1" dirty="0"/>
          </a:p>
        </p:txBody>
      </p:sp>
      <p:sp>
        <p:nvSpPr>
          <p:cNvPr id="16" name="Flèche droite 15"/>
          <p:cNvSpPr/>
          <p:nvPr/>
        </p:nvSpPr>
        <p:spPr>
          <a:xfrm rot="5400000" flipV="1">
            <a:off x="1006124" y="4960568"/>
            <a:ext cx="900000" cy="288000"/>
          </a:xfrm>
          <a:prstGeom prst="rightArrow">
            <a:avLst/>
          </a:prstGeom>
          <a:solidFill>
            <a:srgbClr val="FF5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5400000" flipV="1">
            <a:off x="4193992" y="4960568"/>
            <a:ext cx="900000" cy="288000"/>
          </a:xfrm>
          <a:prstGeom prst="rightArrow">
            <a:avLst/>
          </a:prstGeom>
          <a:solidFill>
            <a:srgbClr val="FF5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rot="5400000" flipV="1">
            <a:off x="7362344" y="4960568"/>
            <a:ext cx="900000" cy="288000"/>
          </a:xfrm>
          <a:prstGeom prst="rightArrow">
            <a:avLst/>
          </a:prstGeom>
          <a:solidFill>
            <a:srgbClr val="FF5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flipV="1">
            <a:off x="2123728" y="5773920"/>
            <a:ext cx="1836000" cy="288000"/>
          </a:xfrm>
          <a:prstGeom prst="rightArrow">
            <a:avLst/>
          </a:prstGeom>
          <a:solidFill>
            <a:srgbClr val="FF5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droite 19"/>
          <p:cNvSpPr/>
          <p:nvPr/>
        </p:nvSpPr>
        <p:spPr>
          <a:xfrm flipV="1">
            <a:off x="5436288" y="5770592"/>
            <a:ext cx="1728000" cy="288000"/>
          </a:xfrm>
          <a:prstGeom prst="rightArrow">
            <a:avLst/>
          </a:prstGeom>
          <a:solidFill>
            <a:srgbClr val="FF5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2123728" y="5473268"/>
            <a:ext cx="1836000" cy="369332"/>
          </a:xfrm>
          <a:prstGeom prst="rect">
            <a:avLst/>
          </a:prstGeom>
          <a:noFill/>
        </p:spPr>
        <p:txBody>
          <a:bodyPr wrap="square" rtlCol="0">
            <a:spAutoFit/>
          </a:bodyPr>
          <a:lstStyle/>
          <a:p>
            <a:r>
              <a:rPr lang="fr-FR" b="1" dirty="0" smtClean="0">
                <a:solidFill>
                  <a:srgbClr val="00B050"/>
                </a:solidFill>
              </a:rPr>
              <a:t>transformations</a:t>
            </a:r>
            <a:endParaRPr lang="fr-FR" b="1" dirty="0">
              <a:solidFill>
                <a:srgbClr val="00B050"/>
              </a:solidFill>
            </a:endParaRPr>
          </a:p>
        </p:txBody>
      </p:sp>
      <p:sp>
        <p:nvSpPr>
          <p:cNvPr id="22" name="ZoneTexte 21"/>
          <p:cNvSpPr txBox="1"/>
          <p:nvPr/>
        </p:nvSpPr>
        <p:spPr>
          <a:xfrm>
            <a:off x="5508104" y="5194528"/>
            <a:ext cx="3816540" cy="646331"/>
          </a:xfrm>
          <a:prstGeom prst="rect">
            <a:avLst/>
          </a:prstGeom>
          <a:noFill/>
        </p:spPr>
        <p:txBody>
          <a:bodyPr wrap="square" rtlCol="0">
            <a:spAutoFit/>
          </a:bodyPr>
          <a:lstStyle/>
          <a:p>
            <a:r>
              <a:rPr lang="fr-FR" b="1" dirty="0" smtClean="0">
                <a:solidFill>
                  <a:srgbClr val="00B050"/>
                </a:solidFill>
              </a:rPr>
              <a:t>   Étapes</a:t>
            </a:r>
          </a:p>
          <a:p>
            <a:r>
              <a:rPr lang="fr-FR" b="1" dirty="0" smtClean="0">
                <a:solidFill>
                  <a:srgbClr val="00B050"/>
                </a:solidFill>
              </a:rPr>
              <a:t>de fabrication</a:t>
            </a:r>
            <a:endParaRPr lang="fr-FR" b="1" dirty="0">
              <a:solidFill>
                <a:srgbClr val="00B050"/>
              </a:solidFill>
            </a:endParaRPr>
          </a:p>
        </p:txBody>
      </p:sp>
      <p:sp>
        <p:nvSpPr>
          <p:cNvPr id="23" name="Ellipse 22"/>
          <p:cNvSpPr/>
          <p:nvPr/>
        </p:nvSpPr>
        <p:spPr>
          <a:xfrm>
            <a:off x="3331958" y="1290245"/>
            <a:ext cx="2336068" cy="936104"/>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p:cNvSpPr/>
          <p:nvPr/>
        </p:nvSpPr>
        <p:spPr>
          <a:xfrm>
            <a:off x="1547664" y="2226349"/>
            <a:ext cx="1512168" cy="72008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à coins arrondis 24"/>
          <p:cNvSpPr/>
          <p:nvPr/>
        </p:nvSpPr>
        <p:spPr>
          <a:xfrm>
            <a:off x="5918408" y="2226349"/>
            <a:ext cx="1512168" cy="72008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droite 25"/>
          <p:cNvSpPr/>
          <p:nvPr/>
        </p:nvSpPr>
        <p:spPr>
          <a:xfrm rot="9182288" flipV="1">
            <a:off x="2717829" y="1922191"/>
            <a:ext cx="792000" cy="288000"/>
          </a:xfrm>
          <a:prstGeom prst="rightArrow">
            <a:avLst/>
          </a:prstGeom>
          <a:solidFill>
            <a:srgbClr val="FF5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droite 26"/>
          <p:cNvSpPr/>
          <p:nvPr/>
        </p:nvSpPr>
        <p:spPr>
          <a:xfrm rot="1776795" flipV="1">
            <a:off x="5527537" y="1922190"/>
            <a:ext cx="792000" cy="288000"/>
          </a:xfrm>
          <a:prstGeom prst="rightArrow">
            <a:avLst/>
          </a:prstGeom>
          <a:solidFill>
            <a:srgbClr val="FF505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3745673" y="1573631"/>
            <a:ext cx="1728192" cy="369332"/>
          </a:xfrm>
          <a:prstGeom prst="rect">
            <a:avLst/>
          </a:prstGeom>
          <a:noFill/>
        </p:spPr>
        <p:txBody>
          <a:bodyPr wrap="square" rtlCol="0">
            <a:spAutoFit/>
          </a:bodyPr>
          <a:lstStyle/>
          <a:p>
            <a:r>
              <a:rPr lang="fr-FR" b="1" dirty="0" smtClean="0"/>
              <a:t>Lamellé-collé</a:t>
            </a:r>
            <a:endParaRPr lang="fr-FR" b="1" dirty="0"/>
          </a:p>
        </p:txBody>
      </p:sp>
      <p:sp>
        <p:nvSpPr>
          <p:cNvPr id="29" name="ZoneTexte 28"/>
          <p:cNvSpPr txBox="1"/>
          <p:nvPr/>
        </p:nvSpPr>
        <p:spPr>
          <a:xfrm>
            <a:off x="1638362" y="2370365"/>
            <a:ext cx="1493478" cy="369332"/>
          </a:xfrm>
          <a:prstGeom prst="rect">
            <a:avLst/>
          </a:prstGeom>
          <a:noFill/>
        </p:spPr>
        <p:txBody>
          <a:bodyPr wrap="square" rtlCol="0">
            <a:spAutoFit/>
          </a:bodyPr>
          <a:lstStyle/>
          <a:p>
            <a:r>
              <a:rPr lang="fr-FR" b="1" dirty="0" smtClean="0"/>
              <a:t>Homogène </a:t>
            </a:r>
            <a:endParaRPr lang="fr-FR" b="1" dirty="0"/>
          </a:p>
        </p:txBody>
      </p:sp>
      <p:sp>
        <p:nvSpPr>
          <p:cNvPr id="30" name="ZoneTexte 29"/>
          <p:cNvSpPr txBox="1"/>
          <p:nvPr/>
        </p:nvSpPr>
        <p:spPr>
          <a:xfrm>
            <a:off x="6052240" y="2361073"/>
            <a:ext cx="1544096" cy="369332"/>
          </a:xfrm>
          <a:prstGeom prst="rect">
            <a:avLst/>
          </a:prstGeom>
          <a:noFill/>
        </p:spPr>
        <p:txBody>
          <a:bodyPr wrap="square" rtlCol="0">
            <a:spAutoFit/>
          </a:bodyPr>
          <a:lstStyle/>
          <a:p>
            <a:r>
              <a:rPr lang="fr-FR" b="1" dirty="0"/>
              <a:t>C</a:t>
            </a:r>
            <a:r>
              <a:rPr lang="fr-FR" b="1" dirty="0" smtClean="0"/>
              <a:t>ombiné</a:t>
            </a:r>
            <a:endParaRPr lang="fr-FR" b="1" dirty="0"/>
          </a:p>
        </p:txBody>
      </p:sp>
      <p:sp>
        <p:nvSpPr>
          <p:cNvPr id="2" name="ZoneTexte 1"/>
          <p:cNvSpPr txBox="1"/>
          <p:nvPr/>
        </p:nvSpPr>
        <p:spPr>
          <a:xfrm>
            <a:off x="567164" y="-27384"/>
            <a:ext cx="8352928" cy="1015663"/>
          </a:xfrm>
          <a:prstGeom prst="rect">
            <a:avLst/>
          </a:prstGeom>
          <a:noFill/>
        </p:spPr>
        <p:txBody>
          <a:bodyPr wrap="square" rtlCol="0">
            <a:spAutoFit/>
          </a:bodyPr>
          <a:lstStyle/>
          <a:p>
            <a:r>
              <a:rPr lang="fr-FR" sz="2400" b="1" dirty="0" smtClean="0">
                <a:solidFill>
                  <a:srgbClr val="00B050"/>
                </a:solidFill>
              </a:rPr>
              <a:t>Les </a:t>
            </a:r>
            <a:r>
              <a:rPr lang="fr-FR" sz="2400" b="1" dirty="0" smtClean="0">
                <a:solidFill>
                  <a:srgbClr val="00B050"/>
                </a:solidFill>
                <a:latin typeface="Century Gothic" pitchFamily="34" charset="0"/>
              </a:rPr>
              <a:t>types</a:t>
            </a:r>
            <a:r>
              <a:rPr lang="fr-FR" sz="2400" b="1" dirty="0" smtClean="0">
                <a:solidFill>
                  <a:srgbClr val="00B050"/>
                </a:solidFill>
              </a:rPr>
              <a:t>:</a:t>
            </a:r>
          </a:p>
          <a:p>
            <a:r>
              <a:rPr lang="fr-FR" b="1" dirty="0">
                <a:solidFill>
                  <a:srgbClr val="0E079B"/>
                </a:solidFill>
              </a:rPr>
              <a:t>H</a:t>
            </a:r>
            <a:r>
              <a:rPr lang="fr-FR" b="1" dirty="0" smtClean="0">
                <a:solidFill>
                  <a:srgbClr val="0E079B"/>
                </a:solidFill>
              </a:rPr>
              <a:t>omogène</a:t>
            </a:r>
            <a:r>
              <a:rPr lang="fr-FR" dirty="0" smtClean="0"/>
              <a:t>: toutes les lamelle de bois qui le constituent sont d’une même sorte.</a:t>
            </a:r>
          </a:p>
          <a:p>
            <a:r>
              <a:rPr lang="fr-FR" b="1" dirty="0" smtClean="0">
                <a:solidFill>
                  <a:srgbClr val="0E079B"/>
                </a:solidFill>
              </a:rPr>
              <a:t>Combiné</a:t>
            </a:r>
            <a:r>
              <a:rPr lang="fr-FR" dirty="0" smtClean="0"/>
              <a:t>: Les lamelles qui le constituent sont de sortes différentes.</a:t>
            </a:r>
            <a:endParaRPr lang="fr-FR" dirty="0"/>
          </a:p>
        </p:txBody>
      </p:sp>
      <p:sp>
        <p:nvSpPr>
          <p:cNvPr id="3" name="Rectangle 2"/>
          <p:cNvSpPr/>
          <p:nvPr/>
        </p:nvSpPr>
        <p:spPr>
          <a:xfrm>
            <a:off x="2460630" y="2946430"/>
            <a:ext cx="3794629" cy="338554"/>
          </a:xfrm>
          <a:prstGeom prst="rect">
            <a:avLst/>
          </a:prstGeom>
        </p:spPr>
        <p:txBody>
          <a:bodyPr wrap="none">
            <a:spAutoFit/>
          </a:bodyPr>
          <a:lstStyle/>
          <a:p>
            <a:r>
              <a:rPr lang="fr-FR" sz="1600" b="1" i="1" dirty="0" smtClean="0">
                <a:solidFill>
                  <a:schemeClr val="tx1">
                    <a:lumMod val="65000"/>
                    <a:lumOff val="35000"/>
                  </a:schemeClr>
                </a:solidFill>
                <a:latin typeface="Arial" pitchFamily="34" charset="0"/>
                <a:cs typeface="Arial" pitchFamily="34" charset="0"/>
              </a:rPr>
              <a:t>Fig.2: </a:t>
            </a:r>
            <a:r>
              <a:rPr lang="fr-FR" sz="1600" b="1" i="1" dirty="0">
                <a:solidFill>
                  <a:schemeClr val="tx1">
                    <a:lumMod val="65000"/>
                    <a:lumOff val="35000"/>
                  </a:schemeClr>
                </a:solidFill>
                <a:latin typeface="Arial" pitchFamily="34" charset="0"/>
                <a:cs typeface="Arial" pitchFamily="34" charset="0"/>
              </a:rPr>
              <a:t>les types du bois lamellé collé.</a:t>
            </a:r>
          </a:p>
        </p:txBody>
      </p:sp>
      <p:sp>
        <p:nvSpPr>
          <p:cNvPr id="31" name="Rectangle 30"/>
          <p:cNvSpPr/>
          <p:nvPr/>
        </p:nvSpPr>
        <p:spPr>
          <a:xfrm>
            <a:off x="2591871" y="6402814"/>
            <a:ext cx="4018216" cy="338554"/>
          </a:xfrm>
          <a:prstGeom prst="rect">
            <a:avLst/>
          </a:prstGeom>
        </p:spPr>
        <p:txBody>
          <a:bodyPr wrap="none">
            <a:spAutoFit/>
          </a:bodyPr>
          <a:lstStyle/>
          <a:p>
            <a:r>
              <a:rPr lang="fr-FR" sz="1600" b="1" i="1" dirty="0" smtClean="0">
                <a:solidFill>
                  <a:schemeClr val="tx1">
                    <a:lumMod val="65000"/>
                    <a:lumOff val="35000"/>
                  </a:schemeClr>
                </a:solidFill>
                <a:latin typeface="Arial" pitchFamily="34" charset="0"/>
                <a:cs typeface="Arial" pitchFamily="34" charset="0"/>
              </a:rPr>
              <a:t>Fig.3: L’obtention du </a:t>
            </a:r>
            <a:r>
              <a:rPr lang="fr-FR" sz="1600" b="1" i="1" dirty="0">
                <a:solidFill>
                  <a:schemeClr val="tx1">
                    <a:lumMod val="65000"/>
                    <a:lumOff val="35000"/>
                  </a:schemeClr>
                </a:solidFill>
                <a:latin typeface="Arial" pitchFamily="34" charset="0"/>
                <a:cs typeface="Arial" pitchFamily="34" charset="0"/>
              </a:rPr>
              <a:t>bois lamellé collé.</a:t>
            </a:r>
          </a:p>
        </p:txBody>
      </p:sp>
      <p:sp>
        <p:nvSpPr>
          <p:cNvPr id="32" name="Rectangle 31"/>
          <p:cNvSpPr/>
          <p:nvPr/>
        </p:nvSpPr>
        <p:spPr>
          <a:xfrm>
            <a:off x="788635" y="1174774"/>
            <a:ext cx="7270953" cy="1843664"/>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Rectangle 32"/>
          <p:cNvSpPr/>
          <p:nvPr/>
        </p:nvSpPr>
        <p:spPr>
          <a:xfrm>
            <a:off x="251521" y="3573016"/>
            <a:ext cx="8640960" cy="282979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7827033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srcRect/>
          <a:stretch>
            <a:fillRect/>
          </a:stretch>
        </p:blipFill>
        <p:spPr bwMode="auto">
          <a:xfrm>
            <a:off x="0" y="1"/>
            <a:ext cx="6786578" cy="3643314"/>
          </a:xfrm>
          <a:prstGeom prst="rect">
            <a:avLst/>
          </a:prstGeom>
          <a:ln w="19050" cap="sq" cmpd="thickThin">
            <a:solidFill>
              <a:srgbClr val="000000"/>
            </a:solidFill>
            <a:prstDash val="solid"/>
            <a:miter lim="800000"/>
          </a:ln>
          <a:effectLst>
            <a:innerShdw blurRad="76200">
              <a:srgbClr val="000000"/>
            </a:innerShdw>
          </a:effectLst>
        </p:spPr>
      </p:pic>
      <p:pic>
        <p:nvPicPr>
          <p:cNvPr id="13316" name="Picture 4"/>
          <p:cNvPicPr>
            <a:picLocks noChangeAspect="1" noChangeArrowheads="1"/>
          </p:cNvPicPr>
          <p:nvPr/>
        </p:nvPicPr>
        <p:blipFill>
          <a:blip r:embed="rId4"/>
          <a:srcRect/>
          <a:stretch>
            <a:fillRect/>
          </a:stretch>
        </p:blipFill>
        <p:spPr bwMode="auto">
          <a:xfrm>
            <a:off x="6857984" y="0"/>
            <a:ext cx="2286016" cy="3643314"/>
          </a:xfrm>
          <a:prstGeom prst="rect">
            <a:avLst/>
          </a:prstGeom>
          <a:ln w="19050" cap="sq" cmpd="thickThin">
            <a:solidFill>
              <a:srgbClr val="000000"/>
            </a:solidFill>
            <a:prstDash val="solid"/>
            <a:miter lim="800000"/>
          </a:ln>
          <a:effectLst>
            <a:innerShdw blurRad="76200">
              <a:srgbClr val="000000"/>
            </a:innerShdw>
          </a:effectLst>
        </p:spPr>
      </p:pic>
      <p:pic>
        <p:nvPicPr>
          <p:cNvPr id="4" name="Picture 2"/>
          <p:cNvPicPr>
            <a:picLocks noChangeAspect="1" noChangeArrowheads="1"/>
          </p:cNvPicPr>
          <p:nvPr/>
        </p:nvPicPr>
        <p:blipFill>
          <a:blip r:embed="rId5"/>
          <a:srcRect/>
          <a:stretch>
            <a:fillRect/>
          </a:stretch>
        </p:blipFill>
        <p:spPr bwMode="auto">
          <a:xfrm>
            <a:off x="1500166" y="3661387"/>
            <a:ext cx="4386261" cy="3196613"/>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Image size 16 Kb"/>
          <p:cNvPicPr>
            <a:picLocks noChangeAspect="1" noChangeArrowheads="1"/>
          </p:cNvPicPr>
          <p:nvPr/>
        </p:nvPicPr>
        <p:blipFill>
          <a:blip r:embed="rId2"/>
          <a:srcRect/>
          <a:stretch>
            <a:fillRect/>
          </a:stretch>
        </p:blipFill>
        <p:spPr bwMode="auto">
          <a:xfrm>
            <a:off x="1226186" y="225625"/>
            <a:ext cx="6274772" cy="4511476"/>
          </a:xfrm>
          <a:prstGeom prst="rect">
            <a:avLst/>
          </a:prstGeom>
          <a:ln w="12700" cap="sq" cmpd="thickThin">
            <a:solidFill>
              <a:srgbClr val="000000"/>
            </a:solidFill>
            <a:prstDash val="solid"/>
            <a:miter lim="800000"/>
          </a:ln>
          <a:effectLst>
            <a:innerShdw blurRad="76200">
              <a:srgbClr val="000000"/>
            </a:innerShdw>
          </a:effectLst>
        </p:spPr>
      </p:pic>
      <p:sp>
        <p:nvSpPr>
          <p:cNvPr id="105475" name="Text Box 6"/>
          <p:cNvSpPr txBox="1">
            <a:spLocks noChangeArrowheads="1"/>
          </p:cNvSpPr>
          <p:nvPr/>
        </p:nvSpPr>
        <p:spPr bwMode="auto">
          <a:xfrm>
            <a:off x="684213" y="4721225"/>
            <a:ext cx="7416800" cy="1493838"/>
          </a:xfrm>
          <a:prstGeom prst="rect">
            <a:avLst/>
          </a:prstGeom>
          <a:noFill/>
          <a:ln w="9525">
            <a:noFill/>
            <a:miter lim="800000"/>
            <a:headEnd/>
            <a:tailEnd/>
          </a:ln>
        </p:spPr>
        <p:txBody>
          <a:bodyPr>
            <a:spAutoFit/>
          </a:bodyPr>
          <a:lstStyle/>
          <a:p>
            <a:pPr algn="ctr"/>
            <a:r>
              <a:rPr lang="fr-FR" u="none"/>
              <a:t> </a:t>
            </a:r>
            <a:r>
              <a:rPr lang="fr-FR" sz="3200" b="1" u="none">
                <a:solidFill>
                  <a:schemeClr val="tx2"/>
                </a:solidFill>
                <a:cs typeface="Times New Roman" pitchFamily="18" charset="0"/>
              </a:rPr>
              <a:t>Pont Honkahimmeli</a:t>
            </a:r>
          </a:p>
          <a:p>
            <a:pPr algn="l"/>
            <a:r>
              <a:rPr lang="fr-FR" sz="2000" b="1" u="none">
                <a:cs typeface="Times New Roman" pitchFamily="18" charset="0"/>
              </a:rPr>
              <a:t>    Le plus grand pont routier du monde en bois est le pont de Flisa en Norvège, il mesure 181,5 m de long ; son faible poids a permis de réutiliser les fondations de l’ancien pont. </a:t>
            </a:r>
            <a:endParaRPr lang="en-US" sz="2000" b="1" u="none">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2"/>
          <a:srcRect/>
          <a:stretch>
            <a:fillRect/>
          </a:stretch>
        </p:blipFill>
        <p:spPr bwMode="auto">
          <a:xfrm>
            <a:off x="827088" y="2032000"/>
            <a:ext cx="7345362" cy="4781550"/>
          </a:xfrm>
          <a:prstGeom prst="rect">
            <a:avLst/>
          </a:prstGeom>
          <a:noFill/>
          <a:ln w="9525">
            <a:noFill/>
            <a:miter lim="800000"/>
            <a:headEnd/>
            <a:tailEnd/>
          </a:ln>
        </p:spPr>
      </p:pic>
      <p:sp>
        <p:nvSpPr>
          <p:cNvPr id="107523" name="Text Box 5"/>
          <p:cNvSpPr txBox="1">
            <a:spLocks noChangeArrowheads="1"/>
          </p:cNvSpPr>
          <p:nvPr/>
        </p:nvSpPr>
        <p:spPr bwMode="auto">
          <a:xfrm>
            <a:off x="755650" y="476250"/>
            <a:ext cx="7993063" cy="1493838"/>
          </a:xfrm>
          <a:prstGeom prst="rect">
            <a:avLst/>
          </a:prstGeom>
          <a:noFill/>
          <a:ln w="9525">
            <a:noFill/>
            <a:miter lim="800000"/>
            <a:headEnd/>
            <a:tailEnd/>
          </a:ln>
        </p:spPr>
        <p:txBody>
          <a:bodyPr>
            <a:spAutoFit/>
          </a:bodyPr>
          <a:lstStyle/>
          <a:p>
            <a:pPr algn="ctr"/>
            <a:r>
              <a:rPr lang="fr-FR" sz="3200" b="1" u="none" dirty="0">
                <a:solidFill>
                  <a:schemeClr val="tx2"/>
                </a:solidFill>
                <a:cs typeface="Times New Roman" pitchFamily="18" charset="0"/>
              </a:rPr>
              <a:t>Ando </a:t>
            </a:r>
            <a:r>
              <a:rPr lang="fr-FR" sz="3200" b="1" u="none" dirty="0" err="1">
                <a:solidFill>
                  <a:schemeClr val="tx2"/>
                </a:solidFill>
                <a:cs typeface="Times New Roman" pitchFamily="18" charset="0"/>
              </a:rPr>
              <a:t>Tadao</a:t>
            </a:r>
            <a:r>
              <a:rPr lang="fr-FR" sz="3200" b="1" u="none" dirty="0">
                <a:solidFill>
                  <a:schemeClr val="tx2"/>
                </a:solidFill>
                <a:cs typeface="Times New Roman" pitchFamily="18" charset="0"/>
              </a:rPr>
              <a:t>, Pavillon du Japon (Séville)</a:t>
            </a:r>
            <a:r>
              <a:rPr lang="fr-FR" sz="2000" b="1" u="none" dirty="0">
                <a:cs typeface="Times New Roman" pitchFamily="18" charset="0"/>
              </a:rPr>
              <a:t> </a:t>
            </a:r>
          </a:p>
          <a:p>
            <a:pPr algn="l"/>
            <a:r>
              <a:rPr lang="fr-FR" sz="2000" b="1" u="none" dirty="0">
                <a:cs typeface="Times New Roman" pitchFamily="18" charset="0"/>
              </a:rPr>
              <a:t>Pour l'exposition universelle de Séville </a:t>
            </a:r>
            <a:r>
              <a:rPr lang="fr-FR" sz="2000" b="1" u="none" dirty="0" smtClean="0">
                <a:cs typeface="Times New Roman" pitchFamily="18" charset="0"/>
              </a:rPr>
              <a:t>, </a:t>
            </a:r>
            <a:r>
              <a:rPr lang="fr-FR" sz="2000" b="1" u="none" dirty="0">
                <a:cs typeface="Times New Roman" pitchFamily="18" charset="0"/>
              </a:rPr>
              <a:t>l'architecte japonais Ando </a:t>
            </a:r>
            <a:r>
              <a:rPr lang="fr-FR" sz="2000" b="1" u="none" dirty="0" err="1">
                <a:cs typeface="Times New Roman" pitchFamily="18" charset="0"/>
              </a:rPr>
              <a:t>Tadao</a:t>
            </a:r>
            <a:r>
              <a:rPr lang="fr-FR" sz="2000" b="1" u="none" dirty="0">
                <a:cs typeface="Times New Roman" pitchFamily="18" charset="0"/>
              </a:rPr>
              <a:t> se voit confier la conception du pavillon du Japon. Alliant tradition et modernité, le remarquable vaisseau de bois.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E:\Bois 9\poutre-speciale-en-lamelle-colle-146636.jpg"/>
          <p:cNvPicPr>
            <a:picLocks noChangeAspect="1" noChangeArrowheads="1"/>
          </p:cNvPicPr>
          <p:nvPr/>
        </p:nvPicPr>
        <p:blipFill>
          <a:blip r:embed="rId2"/>
          <a:srcRect/>
          <a:stretch>
            <a:fillRect/>
          </a:stretch>
        </p:blipFill>
        <p:spPr bwMode="auto">
          <a:xfrm>
            <a:off x="0" y="0"/>
            <a:ext cx="4225925" cy="4071942"/>
          </a:xfrm>
          <a:prstGeom prst="rect">
            <a:avLst/>
          </a:prstGeom>
          <a:noFill/>
          <a:ln w="9525">
            <a:noFill/>
            <a:miter lim="800000"/>
            <a:headEnd/>
            <a:tailEnd/>
          </a:ln>
        </p:spPr>
      </p:pic>
      <p:pic>
        <p:nvPicPr>
          <p:cNvPr id="129027" name="Picture 3" descr="E:\des exemples\c3c21f199530914e1d219361d9707122[2].jpg"/>
          <p:cNvPicPr>
            <a:picLocks noChangeAspect="1" noChangeArrowheads="1"/>
          </p:cNvPicPr>
          <p:nvPr/>
        </p:nvPicPr>
        <p:blipFill>
          <a:blip r:embed="rId3"/>
          <a:srcRect/>
          <a:stretch>
            <a:fillRect/>
          </a:stretch>
        </p:blipFill>
        <p:spPr bwMode="auto">
          <a:xfrm>
            <a:off x="4052888" y="0"/>
            <a:ext cx="5091112" cy="4429125"/>
          </a:xfrm>
          <a:prstGeom prst="rect">
            <a:avLst/>
          </a:prstGeom>
          <a:noFill/>
          <a:ln w="9525">
            <a:noFill/>
            <a:miter lim="800000"/>
            <a:headEnd/>
            <a:tailEnd/>
          </a:ln>
        </p:spPr>
      </p:pic>
      <p:pic>
        <p:nvPicPr>
          <p:cNvPr id="129028" name="Picture 4" descr="E:\des exemples\dbe988b588121b7e02e4dde18063f38b[1].jpg"/>
          <p:cNvPicPr>
            <a:picLocks noChangeAspect="1" noChangeArrowheads="1"/>
          </p:cNvPicPr>
          <p:nvPr/>
        </p:nvPicPr>
        <p:blipFill>
          <a:blip r:embed="rId4"/>
          <a:srcRect/>
          <a:stretch>
            <a:fillRect/>
          </a:stretch>
        </p:blipFill>
        <p:spPr bwMode="auto">
          <a:xfrm>
            <a:off x="1571604" y="4038600"/>
            <a:ext cx="57150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E:\des exemples\df3b9160f47bc9361d06a65d41e07e97[3].jpg"/>
          <p:cNvPicPr>
            <a:picLocks noChangeAspect="1" noChangeArrowheads="1"/>
          </p:cNvPicPr>
          <p:nvPr/>
        </p:nvPicPr>
        <p:blipFill>
          <a:blip r:embed="rId2"/>
          <a:srcRect/>
          <a:stretch>
            <a:fillRect/>
          </a:stretch>
        </p:blipFill>
        <p:spPr bwMode="auto">
          <a:xfrm>
            <a:off x="0" y="0"/>
            <a:ext cx="4848225" cy="3595688"/>
          </a:xfrm>
          <a:prstGeom prst="rect">
            <a:avLst/>
          </a:prstGeom>
          <a:noFill/>
          <a:ln w="9525">
            <a:noFill/>
            <a:miter lim="800000"/>
            <a:headEnd/>
            <a:tailEnd/>
          </a:ln>
        </p:spPr>
      </p:pic>
      <p:pic>
        <p:nvPicPr>
          <p:cNvPr id="130051" name="Picture 3" descr="E:\des exemples\e96f108254feebc28b9d19dd5bafb79e[2].jpg"/>
          <p:cNvPicPr>
            <a:picLocks noChangeAspect="1" noChangeArrowheads="1"/>
          </p:cNvPicPr>
          <p:nvPr/>
        </p:nvPicPr>
        <p:blipFill>
          <a:blip r:embed="rId3"/>
          <a:srcRect/>
          <a:stretch>
            <a:fillRect/>
          </a:stretch>
        </p:blipFill>
        <p:spPr bwMode="auto">
          <a:xfrm>
            <a:off x="1357290" y="3468688"/>
            <a:ext cx="6143625" cy="3389312"/>
          </a:xfrm>
          <a:prstGeom prst="rect">
            <a:avLst/>
          </a:prstGeom>
          <a:noFill/>
          <a:ln w="9525">
            <a:noFill/>
            <a:miter lim="800000"/>
            <a:headEnd/>
            <a:tailEnd/>
          </a:ln>
        </p:spPr>
      </p:pic>
      <p:pic>
        <p:nvPicPr>
          <p:cNvPr id="130052" name="Picture 4" descr="E:\des exemples\realisations-lamelle-2[1].jpg"/>
          <p:cNvPicPr>
            <a:picLocks noChangeAspect="1" noChangeArrowheads="1"/>
          </p:cNvPicPr>
          <p:nvPr/>
        </p:nvPicPr>
        <p:blipFill>
          <a:blip r:embed="rId4"/>
          <a:srcRect/>
          <a:stretch>
            <a:fillRect/>
          </a:stretch>
        </p:blipFill>
        <p:spPr bwMode="auto">
          <a:xfrm>
            <a:off x="4714875" y="0"/>
            <a:ext cx="4648200" cy="350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w.habitatlegno.it/images/photogallery/m_castanoprimo001.jpg">
            <a:hlinkClick r:id="rId2" tooltip="Openable Swimming Pool in Castano Primo - Milano"/>
          </p:cNvPr>
          <p:cNvPicPr>
            <a:picLocks noChangeAspect="1" noChangeArrowheads="1"/>
          </p:cNvPicPr>
          <p:nvPr/>
        </p:nvPicPr>
        <p:blipFill>
          <a:blip r:embed="rId3"/>
          <a:srcRect/>
          <a:stretch>
            <a:fillRect/>
          </a:stretch>
        </p:blipFill>
        <p:spPr bwMode="auto">
          <a:xfrm>
            <a:off x="0" y="0"/>
            <a:ext cx="5917268" cy="3929066"/>
          </a:xfrm>
          <a:prstGeom prst="rect">
            <a:avLst/>
          </a:prstGeom>
          <a:noFill/>
          <a:ln w="9525">
            <a:noFill/>
            <a:miter lim="800000"/>
            <a:headEnd/>
            <a:tailEnd/>
          </a:ln>
        </p:spPr>
      </p:pic>
      <p:sp>
        <p:nvSpPr>
          <p:cNvPr id="142339" name="Rectangle 3"/>
          <p:cNvSpPr>
            <a:spLocks noChangeArrowheads="1"/>
          </p:cNvSpPr>
          <p:nvPr/>
        </p:nvSpPr>
        <p:spPr bwMode="auto">
          <a:xfrm>
            <a:off x="6215042" y="1071546"/>
            <a:ext cx="2928958" cy="1200329"/>
          </a:xfrm>
          <a:prstGeom prst="rect">
            <a:avLst/>
          </a:prstGeom>
          <a:noFill/>
          <a:ln w="9525">
            <a:noFill/>
            <a:miter lim="800000"/>
            <a:headEnd/>
            <a:tailEnd/>
          </a:ln>
        </p:spPr>
        <p:txBody>
          <a:bodyPr wrap="square">
            <a:spAutoFit/>
          </a:bodyPr>
          <a:lstStyle/>
          <a:p>
            <a:pPr algn="l" rtl="0"/>
            <a:r>
              <a:rPr lang="it-IT" sz="2400" b="1" u="none" dirty="0"/>
              <a:t>Openable Swimming Pool in Castano Primo - Milano</a:t>
            </a:r>
            <a:endParaRPr lang="fr-FR" sz="2400" u="none" dirty="0"/>
          </a:p>
        </p:txBody>
      </p:sp>
      <p:pic>
        <p:nvPicPr>
          <p:cNvPr id="142340" name="Picture 4" descr="http://www.habitatlegno.it/images/photogallery/m_palaindoor-ancona001.jpg">
            <a:hlinkClick r:id="rId4" tooltip="Palaindoor Ancona"/>
          </p:cNvPr>
          <p:cNvPicPr>
            <a:picLocks noChangeAspect="1" noChangeArrowheads="1"/>
          </p:cNvPicPr>
          <p:nvPr/>
        </p:nvPicPr>
        <p:blipFill>
          <a:blip r:embed="rId5"/>
          <a:srcRect/>
          <a:stretch>
            <a:fillRect/>
          </a:stretch>
        </p:blipFill>
        <p:spPr bwMode="auto">
          <a:xfrm>
            <a:off x="4000496" y="3504435"/>
            <a:ext cx="5143504" cy="33535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http://www.habitatlegno.it/images/photogallery/m_sportivo-livigno002.jpg">
            <a:hlinkClick r:id="rId2" tooltip="Livigno Sport Centre"/>
          </p:cNvPr>
          <p:cNvPicPr>
            <a:picLocks noChangeAspect="1" noChangeArrowheads="1"/>
          </p:cNvPicPr>
          <p:nvPr/>
        </p:nvPicPr>
        <p:blipFill>
          <a:blip r:embed="rId3"/>
          <a:srcRect/>
          <a:stretch>
            <a:fillRect/>
          </a:stretch>
        </p:blipFill>
        <p:spPr bwMode="auto">
          <a:xfrm>
            <a:off x="0" y="0"/>
            <a:ext cx="5500687" cy="3586163"/>
          </a:xfrm>
          <a:prstGeom prst="rect">
            <a:avLst/>
          </a:prstGeom>
          <a:noFill/>
          <a:ln w="9525">
            <a:noFill/>
            <a:miter lim="800000"/>
            <a:headEnd/>
            <a:tailEnd/>
          </a:ln>
        </p:spPr>
      </p:pic>
      <p:sp>
        <p:nvSpPr>
          <p:cNvPr id="143363" name="Rectangle 2"/>
          <p:cNvSpPr>
            <a:spLocks noChangeArrowheads="1"/>
          </p:cNvSpPr>
          <p:nvPr/>
        </p:nvSpPr>
        <p:spPr bwMode="auto">
          <a:xfrm>
            <a:off x="5715008" y="285728"/>
            <a:ext cx="2982913" cy="461963"/>
          </a:xfrm>
          <a:prstGeom prst="rect">
            <a:avLst/>
          </a:prstGeom>
          <a:noFill/>
          <a:ln w="9525">
            <a:noFill/>
            <a:miter lim="800000"/>
            <a:headEnd/>
            <a:tailEnd/>
          </a:ln>
        </p:spPr>
        <p:txBody>
          <a:bodyPr wrap="none">
            <a:spAutoFit/>
          </a:bodyPr>
          <a:lstStyle/>
          <a:p>
            <a:r>
              <a:rPr lang="fr-FR" sz="2400" b="1" u="none" dirty="0" err="1"/>
              <a:t>Livigno</a:t>
            </a:r>
            <a:r>
              <a:rPr lang="fr-FR" sz="2400" b="1" u="none" dirty="0"/>
              <a:t> Sport Centre</a:t>
            </a:r>
          </a:p>
        </p:txBody>
      </p:sp>
      <p:pic>
        <p:nvPicPr>
          <p:cNvPr id="143364" name="Picture 4" descr="http://www.habitatlegno.it/images/photogallery/m_atletica-aosta001.jpg">
            <a:hlinkClick r:id="rId4" tooltip="Track and Field in Aosta"/>
          </p:cNvPr>
          <p:cNvPicPr>
            <a:picLocks noChangeAspect="1" noChangeArrowheads="1"/>
          </p:cNvPicPr>
          <p:nvPr/>
        </p:nvPicPr>
        <p:blipFill>
          <a:blip r:embed="rId5"/>
          <a:srcRect/>
          <a:stretch>
            <a:fillRect/>
          </a:stretch>
        </p:blipFill>
        <p:spPr bwMode="auto">
          <a:xfrm>
            <a:off x="3643306" y="3271548"/>
            <a:ext cx="5500694" cy="35864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4282" y="1714488"/>
            <a:ext cx="8715436" cy="3631763"/>
          </a:xfrm>
          <a:prstGeom prst="rect">
            <a:avLst/>
          </a:prstGeom>
          <a:solidFill>
            <a:schemeClr val="bg1"/>
          </a:solidFill>
          <a:ln w="38100">
            <a:solidFill>
              <a:schemeClr val="tx1"/>
            </a:solidFill>
          </a:ln>
        </p:spPr>
        <p:txBody>
          <a:bodyPr wrap="square">
            <a:spAutoFit/>
          </a:bodyPr>
          <a:lstStyle/>
          <a:p>
            <a:r>
              <a:rPr lang="fr-FR" sz="2000" b="1" u="sng" dirty="0" smtClean="0">
                <a:latin typeface="Georgia" pitchFamily="18" charset="0"/>
              </a:rPr>
              <a:t>Avantages techniques:</a:t>
            </a:r>
          </a:p>
          <a:p>
            <a:r>
              <a:rPr lang="fr-FR" sz="1600" dirty="0" smtClean="0">
                <a:latin typeface="Georgia" pitchFamily="18" charset="0"/>
              </a:rPr>
              <a:t/>
            </a:r>
            <a:br>
              <a:rPr lang="fr-FR" sz="1600" dirty="0" smtClean="0">
                <a:latin typeface="Georgia" pitchFamily="18" charset="0"/>
              </a:rPr>
            </a:br>
            <a:r>
              <a:rPr lang="fr-FR" sz="1600" dirty="0" smtClean="0">
                <a:latin typeface="Georgia" pitchFamily="18" charset="0"/>
              </a:rPr>
              <a:t>1. Bonne résistances mécaniques surtout en flexion et en compression.</a:t>
            </a:r>
          </a:p>
          <a:p>
            <a:r>
              <a:rPr lang="fr-FR" sz="1600" dirty="0" smtClean="0">
                <a:latin typeface="Georgia" pitchFamily="18" charset="0"/>
              </a:rPr>
              <a:t>2. Grande résistance au feu, et un comportement parfaitement prévisible.</a:t>
            </a:r>
            <a:br>
              <a:rPr lang="fr-FR" sz="1600" dirty="0" smtClean="0">
                <a:latin typeface="Georgia" pitchFamily="18" charset="0"/>
              </a:rPr>
            </a:br>
            <a:r>
              <a:rPr lang="fr-FR" sz="1600" dirty="0" smtClean="0">
                <a:latin typeface="Georgia" pitchFamily="18" charset="0"/>
              </a:rPr>
              <a:t>3. Possibilité de réaliser des pièces de section et de longueur qui ne serra limité que par le transport.</a:t>
            </a:r>
            <a:br>
              <a:rPr lang="fr-FR" sz="1600" dirty="0" smtClean="0">
                <a:latin typeface="Georgia" pitchFamily="18" charset="0"/>
              </a:rPr>
            </a:br>
            <a:r>
              <a:rPr lang="fr-FR" sz="1600" dirty="0" smtClean="0">
                <a:latin typeface="Georgia" pitchFamily="18" charset="0"/>
              </a:rPr>
              <a:t>4. Possibilité de réaliser de très grandes portées libres.</a:t>
            </a:r>
          </a:p>
          <a:p>
            <a:r>
              <a:rPr lang="fr-FR" sz="1600" dirty="0" smtClean="0">
                <a:latin typeface="Georgia" pitchFamily="18" charset="0"/>
              </a:rPr>
              <a:t>5. Absence de dilatation thermique.</a:t>
            </a:r>
          </a:p>
          <a:p>
            <a:r>
              <a:rPr lang="fr-FR" sz="1600" dirty="0" smtClean="0">
                <a:latin typeface="Georgia" pitchFamily="18" charset="0"/>
              </a:rPr>
              <a:t>6. Variations dimensionnelles, dans le sens axial en pratique négligeables sous l’effet des variations d’humidité.</a:t>
            </a:r>
            <a:br>
              <a:rPr lang="fr-FR" sz="1600" dirty="0" smtClean="0">
                <a:latin typeface="Georgia" pitchFamily="18" charset="0"/>
              </a:rPr>
            </a:br>
            <a:r>
              <a:rPr lang="fr-FR" sz="1600" dirty="0" smtClean="0">
                <a:latin typeface="Georgia" pitchFamily="18" charset="0"/>
              </a:rPr>
              <a:t>7. Faible conductibilité thermique</a:t>
            </a:r>
            <a:br>
              <a:rPr lang="fr-FR" sz="1600" dirty="0" smtClean="0">
                <a:latin typeface="Georgia" pitchFamily="18" charset="0"/>
              </a:rPr>
            </a:br>
            <a:r>
              <a:rPr lang="fr-FR" sz="1600" dirty="0" smtClean="0">
                <a:latin typeface="Georgia" pitchFamily="18" charset="0"/>
              </a:rPr>
              <a:t>8. Une grande facilité d’usinage et d’exécution de liaison chimiques ou mécanique avec la plupart des matériaux de construction.</a:t>
            </a:r>
          </a:p>
          <a:p>
            <a:r>
              <a:rPr lang="fr-FR" sz="1600" dirty="0" smtClean="0">
                <a:latin typeface="Georgia" pitchFamily="18" charset="0"/>
              </a:rPr>
              <a:t>9. La légèreté d’ensemble de la structure.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ZoneTexte 45"/>
          <p:cNvSpPr txBox="1"/>
          <p:nvPr/>
        </p:nvSpPr>
        <p:spPr>
          <a:xfrm>
            <a:off x="179512" y="908720"/>
            <a:ext cx="8640960" cy="5570756"/>
          </a:xfrm>
          <a:prstGeom prst="rect">
            <a:avLst/>
          </a:prstGeom>
          <a:noFill/>
        </p:spPr>
        <p:txBody>
          <a:bodyPr wrap="square" rtlCol="0">
            <a:spAutoFit/>
          </a:bodyPr>
          <a:lstStyle/>
          <a:p>
            <a:r>
              <a:rPr lang="fr-FR" sz="2400" b="1" u="sng" dirty="0" smtClean="0">
                <a:solidFill>
                  <a:srgbClr val="0E079B"/>
                </a:solidFill>
                <a:latin typeface="Calibri" pitchFamily="34" charset="0"/>
                <a:cs typeface="Calibri" pitchFamily="34" charset="0"/>
              </a:rPr>
              <a:t>-Ses avantages:</a:t>
            </a: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Le dimensionnement précis.</a:t>
            </a: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L’association </a:t>
            </a:r>
            <a:r>
              <a:rPr lang="fr-FR" sz="2000" b="1" dirty="0">
                <a:latin typeface="Calibri" pitchFamily="34" charset="0"/>
                <a:cs typeface="Calibri" pitchFamily="34" charset="0"/>
              </a:rPr>
              <a:t>possible (acier, béton</a:t>
            </a:r>
            <a:r>
              <a:rPr lang="fr-FR" sz="2000" b="1" dirty="0" smtClean="0">
                <a:latin typeface="Calibri" pitchFamily="34" charset="0"/>
                <a:cs typeface="Calibri" pitchFamily="34" charset="0"/>
              </a:rPr>
              <a:t>,…).</a:t>
            </a:r>
            <a:endParaRPr lang="fr-FR" sz="2000" b="1" dirty="0">
              <a:latin typeface="Calibri" pitchFamily="34" charset="0"/>
              <a:cs typeface="Calibri" pitchFamily="34" charset="0"/>
            </a:endParaRP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L’esthétique </a:t>
            </a:r>
            <a:r>
              <a:rPr lang="fr-FR" sz="2000" b="1" dirty="0">
                <a:latin typeface="Calibri" pitchFamily="34" charset="0"/>
                <a:cs typeface="Calibri" pitchFamily="34" charset="0"/>
              </a:rPr>
              <a:t>des formes (poteaux ronds, charpentes cintrées</a:t>
            </a:r>
            <a:r>
              <a:rPr lang="fr-FR" sz="2000" b="1" dirty="0" smtClean="0">
                <a:latin typeface="Calibri" pitchFamily="34" charset="0"/>
                <a:cs typeface="Calibri" pitchFamily="34" charset="0"/>
              </a:rPr>
              <a:t>...).</a:t>
            </a: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La légèreté </a:t>
            </a:r>
            <a:r>
              <a:rPr lang="fr-FR" sz="2000" b="1" dirty="0">
                <a:latin typeface="Calibri" pitchFamily="34" charset="0"/>
                <a:cs typeface="Calibri" pitchFamily="34" charset="0"/>
              </a:rPr>
              <a:t>et </a:t>
            </a:r>
            <a:r>
              <a:rPr lang="fr-FR" sz="2000" b="1" dirty="0" smtClean="0">
                <a:latin typeface="Calibri" pitchFamily="34" charset="0"/>
                <a:cs typeface="Calibri" pitchFamily="34" charset="0"/>
              </a:rPr>
              <a:t>la souplesse d’utilisation.</a:t>
            </a: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Il </a:t>
            </a:r>
            <a:r>
              <a:rPr lang="fr-FR" sz="2000" b="1" dirty="0">
                <a:latin typeface="Calibri" pitchFamily="34" charset="0"/>
                <a:cs typeface="Calibri" pitchFamily="34" charset="0"/>
              </a:rPr>
              <a:t>résiste au </a:t>
            </a:r>
            <a:r>
              <a:rPr lang="fr-FR" sz="2000" b="1" dirty="0" smtClean="0">
                <a:latin typeface="Calibri" pitchFamily="34" charset="0"/>
                <a:cs typeface="Calibri" pitchFamily="34" charset="0"/>
              </a:rPr>
              <a:t>feu. </a:t>
            </a:r>
            <a:endParaRPr lang="fr-FR" sz="2000" b="1" dirty="0">
              <a:latin typeface="Calibri" pitchFamily="34" charset="0"/>
              <a:cs typeface="Calibri" pitchFamily="34" charset="0"/>
            </a:endParaRP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Il </a:t>
            </a:r>
            <a:r>
              <a:rPr lang="fr-FR" sz="2000" b="1" dirty="0">
                <a:latin typeface="Calibri" pitchFamily="34" charset="0"/>
                <a:cs typeface="Calibri" pitchFamily="34" charset="0"/>
              </a:rPr>
              <a:t>peut être utilisé à grande </a:t>
            </a:r>
            <a:r>
              <a:rPr lang="fr-FR" sz="2000" b="1" dirty="0" smtClean="0">
                <a:latin typeface="Calibri" pitchFamily="34" charset="0"/>
                <a:cs typeface="Calibri" pitchFamily="34" charset="0"/>
              </a:rPr>
              <a:t>portée.</a:t>
            </a:r>
            <a:endParaRPr lang="fr-FR" sz="2000" b="1" dirty="0">
              <a:latin typeface="Calibri" pitchFamily="34" charset="0"/>
              <a:cs typeface="Calibri" pitchFamily="34" charset="0"/>
            </a:endParaRP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Il est d'une </a:t>
            </a:r>
            <a:r>
              <a:rPr lang="fr-FR" sz="2000" b="1" dirty="0">
                <a:latin typeface="Calibri" pitchFamily="34" charset="0"/>
                <a:cs typeface="Calibri" pitchFamily="34" charset="0"/>
              </a:rPr>
              <a:t>très grande résistance </a:t>
            </a:r>
            <a:r>
              <a:rPr lang="fr-FR" sz="2000" b="1" dirty="0" smtClean="0">
                <a:latin typeface="Calibri" pitchFamily="34" charset="0"/>
                <a:cs typeface="Calibri" pitchFamily="34" charset="0"/>
              </a:rPr>
              <a:t>mécanique.</a:t>
            </a:r>
          </a:p>
          <a:p>
            <a:pPr marL="342900" lvl="0" indent="-342900">
              <a:lnSpc>
                <a:spcPct val="150000"/>
              </a:lnSpc>
              <a:buFont typeface="Wingdings" pitchFamily="2" charset="2"/>
              <a:buChar char="Ø"/>
            </a:pPr>
            <a:r>
              <a:rPr lang="fr-FR" sz="2000" b="1" dirty="0" smtClean="0">
                <a:latin typeface="Calibri" pitchFamily="34" charset="0"/>
                <a:cs typeface="Calibri" pitchFamily="34" charset="0"/>
              </a:rPr>
              <a:t>Un matériau écologique.</a:t>
            </a:r>
            <a:endParaRPr lang="fr-FR" sz="1600" b="1" dirty="0">
              <a:latin typeface="Calibri" pitchFamily="34" charset="0"/>
              <a:cs typeface="Calibri" pitchFamily="34" charset="0"/>
            </a:endParaRPr>
          </a:p>
          <a:p>
            <a:endParaRPr lang="fr-FR" sz="2000" b="1" dirty="0">
              <a:latin typeface="Calibri" pitchFamily="34" charset="0"/>
              <a:cs typeface="Calibri" pitchFamily="34" charset="0"/>
            </a:endParaRPr>
          </a:p>
          <a:p>
            <a:endParaRPr lang="fr-FR" sz="2000" b="1" dirty="0">
              <a:latin typeface="Calibri" pitchFamily="34" charset="0"/>
              <a:cs typeface="Calibri" pitchFamily="34" charset="0"/>
            </a:endParaRPr>
          </a:p>
          <a:p>
            <a:pPr lvl="0"/>
            <a:endParaRPr lang="fr-FR" sz="2000" b="1" dirty="0">
              <a:latin typeface="Calibri" pitchFamily="34" charset="0"/>
              <a:cs typeface="Calibri" pitchFamily="34" charset="0"/>
            </a:endParaRPr>
          </a:p>
          <a:p>
            <a:endParaRPr lang="fr-FR" sz="1600" b="1" dirty="0" smtClean="0">
              <a:latin typeface="Calibri" pitchFamily="34" charset="0"/>
              <a:cs typeface="Calibri" pitchFamily="34" charset="0"/>
            </a:endParaRPr>
          </a:p>
          <a:p>
            <a:endParaRPr lang="fr-FR" sz="1600" b="1" dirty="0">
              <a:latin typeface="Calibri" pitchFamily="34" charset="0"/>
              <a:cs typeface="Calibri" pitchFamily="34" charset="0"/>
            </a:endParaRPr>
          </a:p>
        </p:txBody>
      </p:sp>
      <p:sp>
        <p:nvSpPr>
          <p:cNvPr id="4" name="ZoneTexte 3"/>
          <p:cNvSpPr txBox="1"/>
          <p:nvPr/>
        </p:nvSpPr>
        <p:spPr>
          <a:xfrm>
            <a:off x="107504" y="116632"/>
            <a:ext cx="5616624" cy="461665"/>
          </a:xfrm>
          <a:prstGeom prst="rect">
            <a:avLst/>
          </a:prstGeom>
          <a:noFill/>
        </p:spPr>
        <p:txBody>
          <a:bodyPr wrap="square" rtlCol="0">
            <a:spAutoFit/>
          </a:bodyPr>
          <a:lstStyle/>
          <a:p>
            <a:r>
              <a:rPr lang="fr-FR" sz="2400" b="1" u="sng" dirty="0" smtClean="0">
                <a:solidFill>
                  <a:srgbClr val="00B050"/>
                </a:solidFill>
              </a:rPr>
              <a:t>Pourquoi le lamellé collé ?</a:t>
            </a:r>
            <a:endParaRPr lang="fr-FR" sz="2400" b="1" u="sng" dirty="0">
              <a:solidFill>
                <a:srgbClr val="00B050"/>
              </a:solidFill>
            </a:endParaRPr>
          </a:p>
        </p:txBody>
      </p:sp>
    </p:spTree>
    <p:extLst>
      <p:ext uri="{BB962C8B-B14F-4D97-AF65-F5344CB8AC3E}">
        <p14:creationId xmlns:p14="http://schemas.microsoft.com/office/powerpoint/2010/main" xmlns="" val="28485526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0"/>
            <a:ext cx="8501122" cy="738664"/>
          </a:xfrm>
          <a:prstGeom prst="rect">
            <a:avLst/>
          </a:prstGeom>
        </p:spPr>
        <p:txBody>
          <a:bodyPr wrap="square">
            <a:spAutoFit/>
          </a:bodyPr>
          <a:lstStyle/>
          <a:p>
            <a:r>
              <a:rPr lang="fr-FR" sz="2400" b="1" u="sng" dirty="0" smtClean="0">
                <a:latin typeface="Georgia" pitchFamily="18" charset="0"/>
              </a:rPr>
              <a:t>Problèmes des structures en bois</a:t>
            </a:r>
            <a:r>
              <a:rPr lang="fr-FR" altLang="zh-CN" sz="2400" u="sng" dirty="0" smtClean="0">
                <a:latin typeface="Georgia" pitchFamily="18" charset="0"/>
                <a:ea typeface="SimSun" pitchFamily="2" charset="-122"/>
              </a:rPr>
              <a:t> </a:t>
            </a:r>
            <a:r>
              <a:rPr lang="fr-FR" altLang="zh-CN" sz="2400" b="1" u="sng" dirty="0" smtClean="0">
                <a:latin typeface="Georgia" pitchFamily="18" charset="0"/>
                <a:ea typeface="SimSun" pitchFamily="2" charset="-122"/>
              </a:rPr>
              <a:t>lamellé-collé</a:t>
            </a:r>
            <a:r>
              <a:rPr lang="fr-FR" altLang="zh-CN" sz="2400" b="1" dirty="0" smtClean="0">
                <a:latin typeface="Georgia" pitchFamily="18" charset="0"/>
                <a:ea typeface="SimSun" pitchFamily="2" charset="-122"/>
              </a:rPr>
              <a:t>:</a:t>
            </a:r>
            <a:endParaRPr lang="fr-FR" sz="2400" b="1" dirty="0" smtClean="0">
              <a:latin typeface="Georgia" pitchFamily="18" charset="0"/>
            </a:endParaRPr>
          </a:p>
          <a:p>
            <a:endParaRPr lang="fr-FR" dirty="0"/>
          </a:p>
        </p:txBody>
      </p:sp>
      <p:pic>
        <p:nvPicPr>
          <p:cNvPr id="14338" name="Picture 2"/>
          <p:cNvPicPr>
            <a:picLocks noChangeAspect="1" noChangeArrowheads="1"/>
          </p:cNvPicPr>
          <p:nvPr/>
        </p:nvPicPr>
        <p:blipFill>
          <a:blip r:embed="rId3"/>
          <a:srcRect/>
          <a:stretch>
            <a:fillRect/>
          </a:stretch>
        </p:blipFill>
        <p:spPr bwMode="auto">
          <a:xfrm>
            <a:off x="5214942" y="500042"/>
            <a:ext cx="3680923" cy="6143668"/>
          </a:xfrm>
          <a:prstGeom prst="rect">
            <a:avLst/>
          </a:prstGeom>
          <a:ln w="19050" cap="sq" cmpd="thickThin">
            <a:solidFill>
              <a:schemeClr val="tx1"/>
            </a:solidFill>
            <a:prstDash val="solid"/>
            <a:miter lim="800000"/>
          </a:ln>
          <a:effectLst>
            <a:innerShdw blurRad="76200">
              <a:srgbClr val="000000"/>
            </a:innerShdw>
          </a:effectLst>
        </p:spPr>
      </p:pic>
      <p:pic>
        <p:nvPicPr>
          <p:cNvPr id="14339" name="Picture 3"/>
          <p:cNvPicPr>
            <a:picLocks noChangeAspect="1" noChangeArrowheads="1"/>
          </p:cNvPicPr>
          <p:nvPr/>
        </p:nvPicPr>
        <p:blipFill>
          <a:blip r:embed="rId4"/>
          <a:srcRect/>
          <a:stretch>
            <a:fillRect/>
          </a:stretch>
        </p:blipFill>
        <p:spPr bwMode="auto">
          <a:xfrm>
            <a:off x="142844" y="1500174"/>
            <a:ext cx="4867275" cy="3190875"/>
          </a:xfrm>
          <a:prstGeom prst="rect">
            <a:avLst/>
          </a:prstGeom>
          <a:ln w="19050" cap="sq" cmpd="thickThin">
            <a:solidFill>
              <a:schemeClr val="tx1"/>
            </a:solidFill>
            <a:prstDash val="solid"/>
            <a:miter lim="800000"/>
          </a:ln>
          <a:effectLst>
            <a:innerShdw blurRad="76200">
              <a:srgbClr val="000000"/>
            </a:innerShdw>
          </a:effectLst>
        </p:spPr>
      </p:pic>
      <p:sp>
        <p:nvSpPr>
          <p:cNvPr id="9" name="Rectangle 8"/>
          <p:cNvSpPr/>
          <p:nvPr/>
        </p:nvSpPr>
        <p:spPr>
          <a:xfrm>
            <a:off x="1357290" y="4643446"/>
            <a:ext cx="3084691" cy="369332"/>
          </a:xfrm>
          <a:prstGeom prst="rect">
            <a:avLst/>
          </a:prstGeom>
        </p:spPr>
        <p:txBody>
          <a:bodyPr wrap="none">
            <a:spAutoFit/>
          </a:bodyPr>
          <a:lstStyle/>
          <a:p>
            <a:r>
              <a:rPr lang="fr-FR" b="1" dirty="0" smtClean="0"/>
              <a:t>Flambement réel de fermettes</a:t>
            </a:r>
            <a:endParaRPr lang="fr-FR"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a:srcRect/>
          <a:stretch>
            <a:fillRect/>
          </a:stretch>
        </p:blipFill>
        <p:spPr bwMode="auto">
          <a:xfrm>
            <a:off x="0" y="0"/>
            <a:ext cx="9144000" cy="1071546"/>
          </a:xfrm>
          <a:prstGeom prst="rect">
            <a:avLst/>
          </a:prstGeom>
          <a:noFill/>
          <a:ln w="9525">
            <a:noFill/>
            <a:miter lim="800000"/>
            <a:headEnd/>
            <a:tailEnd/>
          </a:ln>
          <a:effectLst/>
        </p:spPr>
      </p:pic>
      <p:sp>
        <p:nvSpPr>
          <p:cNvPr id="12" name="Espace réservé du contenu 2"/>
          <p:cNvSpPr>
            <a:spLocks noGrp="1"/>
          </p:cNvSpPr>
          <p:nvPr>
            <p:ph idx="1"/>
          </p:nvPr>
        </p:nvSpPr>
        <p:spPr>
          <a:xfrm>
            <a:off x="142844" y="2643183"/>
            <a:ext cx="8786874" cy="2286016"/>
          </a:xfrm>
        </p:spPr>
        <p:style>
          <a:lnRef idx="2">
            <a:schemeClr val="dk1"/>
          </a:lnRef>
          <a:fillRef idx="1">
            <a:schemeClr val="lt1"/>
          </a:fillRef>
          <a:effectRef idx="0">
            <a:schemeClr val="dk1"/>
          </a:effectRef>
          <a:fontRef idx="minor">
            <a:schemeClr val="dk1"/>
          </a:fontRef>
        </p:style>
        <p:txBody>
          <a:bodyPr>
            <a:normAutofit/>
          </a:bodyPr>
          <a:lstStyle/>
          <a:p>
            <a:r>
              <a:rPr lang="fr-FR" sz="1800" dirty="0" smtClean="0"/>
              <a:t>au XIVème siècle utilisation pour la première fois le concept du </a:t>
            </a:r>
            <a:r>
              <a:rPr lang="fr-FR" sz="1800" dirty="0" smtClean="0">
                <a:solidFill>
                  <a:srgbClr val="7030A0"/>
                </a:solidFill>
              </a:rPr>
              <a:t>lamellé-collé</a:t>
            </a:r>
            <a:r>
              <a:rPr lang="fr-FR" sz="1800" dirty="0" smtClean="0"/>
              <a:t>, en assemblant des bouts de </a:t>
            </a:r>
            <a:r>
              <a:rPr lang="fr-FR" sz="1800" dirty="0" smtClean="0">
                <a:solidFill>
                  <a:srgbClr val="FF0000"/>
                </a:solidFill>
              </a:rPr>
              <a:t>bois</a:t>
            </a:r>
            <a:r>
              <a:rPr lang="fr-FR" sz="1800" dirty="0" smtClean="0"/>
              <a:t> entre eux pour réaliser des fermes en Arc.</a:t>
            </a:r>
          </a:p>
          <a:p>
            <a:r>
              <a:rPr lang="fr-FR" sz="1800" dirty="0" smtClean="0"/>
              <a:t> Au XIXème: réalisation des assemblages de lamellé en </a:t>
            </a:r>
            <a:r>
              <a:rPr lang="fr-FR" sz="1800" dirty="0" smtClean="0">
                <a:solidFill>
                  <a:srgbClr val="FF0000"/>
                </a:solidFill>
              </a:rPr>
              <a:t>bois</a:t>
            </a:r>
            <a:r>
              <a:rPr lang="fr-FR" sz="1800" dirty="0" smtClean="0"/>
              <a:t> fixées entre elles par des boulons et de brides métalliques.</a:t>
            </a:r>
          </a:p>
          <a:p>
            <a:r>
              <a:rPr lang="fr-FR" sz="1800" dirty="0" smtClean="0"/>
              <a:t>mais la forme moderne de </a:t>
            </a:r>
            <a:r>
              <a:rPr lang="fr-FR" sz="1800" dirty="0" smtClean="0">
                <a:solidFill>
                  <a:srgbClr val="7030A0"/>
                </a:solidFill>
              </a:rPr>
              <a:t>Lamellé-collé</a:t>
            </a:r>
            <a:r>
              <a:rPr lang="fr-FR" sz="1800" dirty="0" smtClean="0"/>
              <a:t> est née de l’initiative du Suisse Otto HETZER en 1900, qui remplace les assemblages métalliques par de la colle caséine. </a:t>
            </a:r>
          </a:p>
          <a:p>
            <a:endParaRPr lang="fr-FR" sz="1800" dirty="0" smtClean="0"/>
          </a:p>
        </p:txBody>
      </p:sp>
      <p:sp>
        <p:nvSpPr>
          <p:cNvPr id="6" name="Rectangle 5"/>
          <p:cNvSpPr/>
          <p:nvPr/>
        </p:nvSpPr>
        <p:spPr>
          <a:xfrm>
            <a:off x="285720" y="1928802"/>
            <a:ext cx="3143272" cy="461665"/>
          </a:xfrm>
          <a:prstGeom prst="rect">
            <a:avLst/>
          </a:prstGeom>
        </p:spPr>
        <p:txBody>
          <a:bodyPr wrap="square">
            <a:spAutoFit/>
          </a:bodyPr>
          <a:lstStyle/>
          <a:p>
            <a:r>
              <a:rPr lang="fr-FR" sz="2400" b="1" dirty="0" smtClean="0"/>
              <a:t>Aperçu historique:</a:t>
            </a:r>
            <a:endParaRPr lang="fr-FR" sz="24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4857752" y="500043"/>
            <a:ext cx="4286248" cy="6000792"/>
          </a:xfrm>
          <a:prstGeom prst="rect">
            <a:avLst/>
          </a:prstGeom>
          <a:ln w="19050" cap="sq" cmpd="thickThin">
            <a:solidFill>
              <a:srgbClr val="000000"/>
            </a:solidFill>
            <a:prstDash val="solid"/>
            <a:miter lim="800000"/>
          </a:ln>
          <a:effectLst>
            <a:innerShdw blurRad="76200">
              <a:srgbClr val="000000"/>
            </a:innerShdw>
          </a:effectLst>
        </p:spPr>
      </p:pic>
      <p:sp>
        <p:nvSpPr>
          <p:cNvPr id="5" name="Rectangle 4"/>
          <p:cNvSpPr/>
          <p:nvPr/>
        </p:nvSpPr>
        <p:spPr>
          <a:xfrm>
            <a:off x="214282" y="0"/>
            <a:ext cx="8501122" cy="738664"/>
          </a:xfrm>
          <a:prstGeom prst="rect">
            <a:avLst/>
          </a:prstGeom>
        </p:spPr>
        <p:txBody>
          <a:bodyPr wrap="square">
            <a:spAutoFit/>
          </a:bodyPr>
          <a:lstStyle/>
          <a:p>
            <a:r>
              <a:rPr lang="fr-FR" sz="2400" b="1" u="sng" dirty="0" smtClean="0">
                <a:latin typeface="Georgia" pitchFamily="18" charset="0"/>
              </a:rPr>
              <a:t>Problèmes des structures en bois</a:t>
            </a:r>
            <a:r>
              <a:rPr lang="fr-FR" altLang="zh-CN" sz="2400" u="sng" dirty="0" smtClean="0">
                <a:latin typeface="Georgia" pitchFamily="18" charset="0"/>
                <a:ea typeface="SimSun" pitchFamily="2" charset="-122"/>
              </a:rPr>
              <a:t> </a:t>
            </a:r>
            <a:r>
              <a:rPr lang="fr-FR" altLang="zh-CN" sz="2400" b="1" u="sng" dirty="0" smtClean="0">
                <a:latin typeface="Georgia" pitchFamily="18" charset="0"/>
                <a:ea typeface="SimSun" pitchFamily="2" charset="-122"/>
              </a:rPr>
              <a:t>lamellé-collé</a:t>
            </a:r>
            <a:r>
              <a:rPr lang="fr-FR" altLang="zh-CN" sz="2400" b="1" dirty="0" smtClean="0">
                <a:latin typeface="Georgia" pitchFamily="18" charset="0"/>
                <a:ea typeface="SimSun" pitchFamily="2" charset="-122"/>
              </a:rPr>
              <a:t>:</a:t>
            </a:r>
            <a:endParaRPr lang="fr-FR" sz="2400" b="1" dirty="0" smtClean="0">
              <a:latin typeface="Georgia" pitchFamily="18" charset="0"/>
            </a:endParaRPr>
          </a:p>
          <a:p>
            <a:endParaRPr lang="fr-FR" dirty="0"/>
          </a:p>
        </p:txBody>
      </p:sp>
      <p:sp>
        <p:nvSpPr>
          <p:cNvPr id="6" name="Rectangle 5"/>
          <p:cNvSpPr/>
          <p:nvPr/>
        </p:nvSpPr>
        <p:spPr>
          <a:xfrm>
            <a:off x="5429256" y="6488668"/>
            <a:ext cx="3179460" cy="369332"/>
          </a:xfrm>
          <a:prstGeom prst="rect">
            <a:avLst/>
          </a:prstGeom>
        </p:spPr>
        <p:txBody>
          <a:bodyPr wrap="none">
            <a:spAutoFit/>
          </a:bodyPr>
          <a:lstStyle/>
          <a:p>
            <a:r>
              <a:rPr lang="fr-FR" b="1" dirty="0" smtClean="0"/>
              <a:t>Fissuration des plans de collage</a:t>
            </a:r>
            <a:endParaRPr lang="fr-FR" dirty="0"/>
          </a:p>
        </p:txBody>
      </p:sp>
      <p:pic>
        <p:nvPicPr>
          <p:cNvPr id="15363" name="Picture 3"/>
          <p:cNvPicPr>
            <a:picLocks noChangeAspect="1" noChangeArrowheads="1"/>
          </p:cNvPicPr>
          <p:nvPr/>
        </p:nvPicPr>
        <p:blipFill>
          <a:blip r:embed="rId4"/>
          <a:srcRect/>
          <a:stretch>
            <a:fillRect/>
          </a:stretch>
        </p:blipFill>
        <p:spPr bwMode="auto">
          <a:xfrm>
            <a:off x="0" y="500042"/>
            <a:ext cx="4477797" cy="3071835"/>
          </a:xfrm>
          <a:prstGeom prst="rect">
            <a:avLst/>
          </a:prstGeom>
          <a:ln w="19050" cap="sq" cmpd="thickThin">
            <a:solidFill>
              <a:srgbClr val="000000"/>
            </a:solidFill>
            <a:prstDash val="solid"/>
            <a:miter lim="800000"/>
          </a:ln>
          <a:effectLst>
            <a:innerShdw blurRad="76200">
              <a:srgbClr val="000000"/>
            </a:innerShdw>
          </a:effectLst>
        </p:spPr>
      </p:pic>
      <p:pic>
        <p:nvPicPr>
          <p:cNvPr id="15364" name="Picture 4"/>
          <p:cNvPicPr>
            <a:picLocks noChangeAspect="1" noChangeArrowheads="1"/>
          </p:cNvPicPr>
          <p:nvPr/>
        </p:nvPicPr>
        <p:blipFill>
          <a:blip r:embed="rId5"/>
          <a:srcRect/>
          <a:stretch>
            <a:fillRect/>
          </a:stretch>
        </p:blipFill>
        <p:spPr bwMode="auto">
          <a:xfrm>
            <a:off x="0" y="3887091"/>
            <a:ext cx="4500562" cy="2970909"/>
          </a:xfrm>
          <a:prstGeom prst="rect">
            <a:avLst/>
          </a:prstGeom>
          <a:ln w="1905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3786182" y="1071546"/>
            <a:ext cx="4500562" cy="2452687"/>
          </a:xfrm>
          <a:prstGeom prst="rect">
            <a:avLst/>
          </a:prstGeom>
          <a:ln w="19050" cap="sq" cmpd="thickThin">
            <a:solidFill>
              <a:srgbClr val="000000"/>
            </a:solidFill>
            <a:prstDash val="solid"/>
            <a:miter lim="800000"/>
          </a:ln>
          <a:effectLst>
            <a:innerShdw blurRad="76200">
              <a:srgbClr val="000000"/>
            </a:innerShdw>
          </a:effectLst>
        </p:spPr>
      </p:pic>
      <p:sp>
        <p:nvSpPr>
          <p:cNvPr id="10" name="Rectangle 9"/>
          <p:cNvSpPr/>
          <p:nvPr/>
        </p:nvSpPr>
        <p:spPr>
          <a:xfrm>
            <a:off x="142844" y="1500174"/>
            <a:ext cx="4572000" cy="1200329"/>
          </a:xfrm>
          <a:prstGeom prst="rect">
            <a:avLst/>
          </a:prstGeom>
        </p:spPr>
        <p:txBody>
          <a:bodyPr>
            <a:spAutoFit/>
          </a:bodyPr>
          <a:lstStyle/>
          <a:p>
            <a:r>
              <a:rPr lang="fr-FR" u="sng" dirty="0" smtClean="0"/>
              <a:t>Colles synthétiques:</a:t>
            </a:r>
            <a:endParaRPr lang="fr-FR" dirty="0" smtClean="0"/>
          </a:p>
          <a:p>
            <a:r>
              <a:rPr lang="fr-FR" dirty="0" smtClean="0"/>
              <a:t>caséine -résorcine -urée-formol </a:t>
            </a:r>
          </a:p>
          <a:p>
            <a:endParaRPr lang="fr-FR" dirty="0" smtClean="0"/>
          </a:p>
          <a:p>
            <a:endParaRPr lang="fr-FR" dirty="0" smtClean="0"/>
          </a:p>
        </p:txBody>
      </p:sp>
      <p:sp>
        <p:nvSpPr>
          <p:cNvPr id="11" name="Rectangle 10"/>
          <p:cNvSpPr/>
          <p:nvPr/>
        </p:nvSpPr>
        <p:spPr>
          <a:xfrm>
            <a:off x="142876" y="2214554"/>
            <a:ext cx="3643306" cy="923330"/>
          </a:xfrm>
          <a:prstGeom prst="rect">
            <a:avLst/>
          </a:prstGeom>
        </p:spPr>
        <p:txBody>
          <a:bodyPr wrap="square">
            <a:spAutoFit/>
          </a:bodyPr>
          <a:lstStyle/>
          <a:p>
            <a:r>
              <a:rPr lang="fr-FR" dirty="0" smtClean="0"/>
              <a:t>Matière constituée d'un ensemble de protéines précipitées lors d'une acidification légère du lait. </a:t>
            </a:r>
            <a:endParaRPr lang="fr-FR" dirty="0"/>
          </a:p>
        </p:txBody>
      </p:sp>
      <p:sp>
        <p:nvSpPr>
          <p:cNvPr id="12" name="Rectangle 11"/>
          <p:cNvSpPr/>
          <p:nvPr/>
        </p:nvSpPr>
        <p:spPr>
          <a:xfrm>
            <a:off x="71406" y="3500438"/>
            <a:ext cx="9072594" cy="923330"/>
          </a:xfrm>
          <a:prstGeom prst="rect">
            <a:avLst/>
          </a:prstGeom>
        </p:spPr>
        <p:txBody>
          <a:bodyPr wrap="square">
            <a:spAutoFit/>
          </a:bodyPr>
          <a:lstStyle/>
          <a:p>
            <a:pPr>
              <a:buFont typeface="Arial" pitchFamily="34" charset="0"/>
              <a:buChar char="•"/>
            </a:pPr>
            <a:r>
              <a:rPr lang="fr-FR" dirty="0" smtClean="0"/>
              <a:t>Elle est utilisée en tant que complément alimentaire et comme adhésif qui permet d'assembler des surfaces en contact.</a:t>
            </a:r>
          </a:p>
          <a:p>
            <a:endParaRPr lang="fr-FR" dirty="0" smtClean="0"/>
          </a:p>
        </p:txBody>
      </p:sp>
      <p:sp>
        <p:nvSpPr>
          <p:cNvPr id="13" name="Rectangle 12"/>
          <p:cNvSpPr/>
          <p:nvPr/>
        </p:nvSpPr>
        <p:spPr>
          <a:xfrm>
            <a:off x="142876" y="4214818"/>
            <a:ext cx="4572000" cy="1231106"/>
          </a:xfrm>
          <a:prstGeom prst="rect">
            <a:avLst/>
          </a:prstGeom>
        </p:spPr>
        <p:txBody>
          <a:bodyPr>
            <a:spAutoFit/>
          </a:bodyPr>
          <a:lstStyle/>
          <a:p>
            <a:r>
              <a:rPr lang="fr-FR" sz="2000" b="1" u="sng" dirty="0" smtClean="0"/>
              <a:t>Constitution: </a:t>
            </a:r>
            <a:endParaRPr lang="fr-FR" sz="2000" b="1" dirty="0" smtClean="0"/>
          </a:p>
          <a:p>
            <a:r>
              <a:rPr lang="fr-FR" dirty="0" smtClean="0"/>
              <a:t>largeur lamelle &lt;= 25cm </a:t>
            </a:r>
          </a:p>
          <a:p>
            <a:r>
              <a:rPr lang="fr-FR" dirty="0" smtClean="0"/>
              <a:t>épaisseur lamelle &lt;= 5cm </a:t>
            </a:r>
          </a:p>
          <a:p>
            <a:r>
              <a:rPr lang="fr-FR" dirty="0" smtClean="0"/>
              <a:t>aire lamelle &lt;= 70cm² </a:t>
            </a:r>
            <a:endParaRPr lang="fr-FR" dirty="0"/>
          </a:p>
        </p:txBody>
      </p:sp>
      <p:pic>
        <p:nvPicPr>
          <p:cNvPr id="1026" name="Picture 2"/>
          <p:cNvPicPr>
            <a:picLocks noChangeAspect="1" noChangeArrowheads="1"/>
          </p:cNvPicPr>
          <p:nvPr/>
        </p:nvPicPr>
        <p:blipFill>
          <a:blip r:embed="rId4"/>
          <a:srcRect/>
          <a:stretch>
            <a:fillRect/>
          </a:stretch>
        </p:blipFill>
        <p:spPr bwMode="auto">
          <a:xfrm>
            <a:off x="3786182" y="4198688"/>
            <a:ext cx="3643338" cy="2659312"/>
          </a:xfrm>
          <a:prstGeom prst="rect">
            <a:avLst/>
          </a:prstGeom>
          <a:ln w="19050" cap="sq" cmpd="thickThin">
            <a:solidFill>
              <a:srgbClr val="000000"/>
            </a:solidFill>
            <a:prstDash val="solid"/>
            <a:miter lim="800000"/>
          </a:ln>
          <a:effectLst>
            <a:innerShdw blurRad="76200">
              <a:srgbClr val="000000"/>
            </a:innerShdw>
          </a:effectLst>
        </p:spPr>
      </p:pic>
      <p:cxnSp>
        <p:nvCxnSpPr>
          <p:cNvPr id="24" name="Connecteur droit avec flèche 23"/>
          <p:cNvCxnSpPr/>
          <p:nvPr/>
        </p:nvCxnSpPr>
        <p:spPr>
          <a:xfrm rot="10800000">
            <a:off x="4857752" y="4929198"/>
            <a:ext cx="928694" cy="7143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rot="5400000" flipH="1" flipV="1">
            <a:off x="5607851" y="4893479"/>
            <a:ext cx="214314" cy="15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ntagone 13"/>
          <p:cNvSpPr/>
          <p:nvPr/>
        </p:nvSpPr>
        <p:spPr>
          <a:xfrm>
            <a:off x="323528" y="1004000"/>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Pentagone 16"/>
          <p:cNvSpPr/>
          <p:nvPr/>
        </p:nvSpPr>
        <p:spPr>
          <a:xfrm>
            <a:off x="323528" y="1556840"/>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Pentagone 17"/>
          <p:cNvSpPr/>
          <p:nvPr/>
        </p:nvSpPr>
        <p:spPr>
          <a:xfrm>
            <a:off x="323528" y="2132904"/>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Pentagone 18"/>
          <p:cNvSpPr/>
          <p:nvPr/>
        </p:nvSpPr>
        <p:spPr>
          <a:xfrm>
            <a:off x="323528" y="2708968"/>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Pentagone 19"/>
          <p:cNvSpPr/>
          <p:nvPr/>
        </p:nvSpPr>
        <p:spPr>
          <a:xfrm>
            <a:off x="323528" y="3285032"/>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Pentagone 20"/>
          <p:cNvSpPr/>
          <p:nvPr/>
        </p:nvSpPr>
        <p:spPr>
          <a:xfrm>
            <a:off x="323528" y="3861096"/>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Pentagone 21"/>
          <p:cNvSpPr/>
          <p:nvPr/>
        </p:nvSpPr>
        <p:spPr>
          <a:xfrm>
            <a:off x="323528" y="4437160"/>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Pentagone 22"/>
          <p:cNvSpPr/>
          <p:nvPr/>
        </p:nvSpPr>
        <p:spPr>
          <a:xfrm>
            <a:off x="323528" y="5013224"/>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Pentagone 23"/>
          <p:cNvSpPr/>
          <p:nvPr/>
        </p:nvSpPr>
        <p:spPr>
          <a:xfrm>
            <a:off x="323528" y="5589288"/>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Pentagone 24"/>
          <p:cNvSpPr/>
          <p:nvPr/>
        </p:nvSpPr>
        <p:spPr>
          <a:xfrm>
            <a:off x="323528" y="6165352"/>
            <a:ext cx="1404000" cy="432000"/>
          </a:xfrm>
          <a:prstGeom prst="homePlat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lèche courbée vers la droite 25"/>
          <p:cNvSpPr/>
          <p:nvPr/>
        </p:nvSpPr>
        <p:spPr>
          <a:xfrm>
            <a:off x="35528" y="1268760"/>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Flèche courbée vers la droite 26"/>
          <p:cNvSpPr/>
          <p:nvPr/>
        </p:nvSpPr>
        <p:spPr>
          <a:xfrm>
            <a:off x="35528" y="1844880"/>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courbée vers la droite 27"/>
          <p:cNvSpPr/>
          <p:nvPr/>
        </p:nvSpPr>
        <p:spPr>
          <a:xfrm>
            <a:off x="35496" y="2420944"/>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lèche courbée vers la droite 28"/>
          <p:cNvSpPr/>
          <p:nvPr/>
        </p:nvSpPr>
        <p:spPr>
          <a:xfrm>
            <a:off x="35528" y="2996952"/>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lèche courbée vers la droite 29"/>
          <p:cNvSpPr/>
          <p:nvPr/>
        </p:nvSpPr>
        <p:spPr>
          <a:xfrm>
            <a:off x="35496" y="3573072"/>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Flèche courbée vers la droite 30"/>
          <p:cNvSpPr/>
          <p:nvPr/>
        </p:nvSpPr>
        <p:spPr>
          <a:xfrm>
            <a:off x="35496" y="4149136"/>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courbée vers la droite 31"/>
          <p:cNvSpPr/>
          <p:nvPr/>
        </p:nvSpPr>
        <p:spPr>
          <a:xfrm>
            <a:off x="35496" y="4725200"/>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courbée vers la droite 32"/>
          <p:cNvSpPr/>
          <p:nvPr/>
        </p:nvSpPr>
        <p:spPr>
          <a:xfrm>
            <a:off x="35496" y="5301264"/>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courbée vers la droite 33"/>
          <p:cNvSpPr/>
          <p:nvPr/>
        </p:nvSpPr>
        <p:spPr>
          <a:xfrm>
            <a:off x="35528" y="5949336"/>
            <a:ext cx="288000" cy="504000"/>
          </a:xfrm>
          <a:prstGeom prst="curvedRightArrow">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323528" y="1052736"/>
            <a:ext cx="1584176" cy="338554"/>
          </a:xfrm>
          <a:prstGeom prst="rect">
            <a:avLst/>
          </a:prstGeom>
          <a:noFill/>
        </p:spPr>
        <p:txBody>
          <a:bodyPr wrap="square" rtlCol="0">
            <a:spAutoFit/>
          </a:bodyPr>
          <a:lstStyle/>
          <a:p>
            <a:r>
              <a:rPr lang="fr-FR" sz="1600" b="1" dirty="0" smtClean="0"/>
              <a:t>Séchage</a:t>
            </a:r>
            <a:endParaRPr lang="fr-FR" sz="1600" b="1" dirty="0"/>
          </a:p>
        </p:txBody>
      </p:sp>
      <p:sp>
        <p:nvSpPr>
          <p:cNvPr id="36" name="ZoneTexte 35"/>
          <p:cNvSpPr txBox="1"/>
          <p:nvPr/>
        </p:nvSpPr>
        <p:spPr>
          <a:xfrm>
            <a:off x="323528" y="1556792"/>
            <a:ext cx="1440160" cy="615553"/>
          </a:xfrm>
          <a:prstGeom prst="rect">
            <a:avLst/>
          </a:prstGeom>
          <a:noFill/>
        </p:spPr>
        <p:txBody>
          <a:bodyPr wrap="square" rtlCol="0">
            <a:spAutoFit/>
          </a:bodyPr>
          <a:lstStyle/>
          <a:p>
            <a:r>
              <a:rPr lang="fr-FR" sz="1600" b="1" dirty="0" smtClean="0"/>
              <a:t>Sélection </a:t>
            </a:r>
          </a:p>
          <a:p>
            <a:endParaRPr lang="fr-FR" dirty="0"/>
          </a:p>
        </p:txBody>
      </p:sp>
      <p:sp>
        <p:nvSpPr>
          <p:cNvPr id="37" name="ZoneTexte 36"/>
          <p:cNvSpPr txBox="1"/>
          <p:nvPr/>
        </p:nvSpPr>
        <p:spPr>
          <a:xfrm>
            <a:off x="323528" y="2132856"/>
            <a:ext cx="1296144" cy="338554"/>
          </a:xfrm>
          <a:prstGeom prst="rect">
            <a:avLst/>
          </a:prstGeom>
          <a:noFill/>
        </p:spPr>
        <p:txBody>
          <a:bodyPr wrap="square" rtlCol="0">
            <a:spAutoFit/>
          </a:bodyPr>
          <a:lstStyle/>
          <a:p>
            <a:r>
              <a:rPr lang="fr-FR" sz="1600" b="1" dirty="0"/>
              <a:t>A</a:t>
            </a:r>
            <a:r>
              <a:rPr lang="fr-FR" sz="1600" b="1" dirty="0" smtClean="0"/>
              <a:t>boutage</a:t>
            </a:r>
            <a:endParaRPr lang="fr-FR" sz="1600" b="1" dirty="0"/>
          </a:p>
        </p:txBody>
      </p:sp>
      <p:sp>
        <p:nvSpPr>
          <p:cNvPr id="38" name="ZoneTexte 37"/>
          <p:cNvSpPr txBox="1"/>
          <p:nvPr/>
        </p:nvSpPr>
        <p:spPr>
          <a:xfrm>
            <a:off x="323528" y="4509120"/>
            <a:ext cx="1728192" cy="338554"/>
          </a:xfrm>
          <a:prstGeom prst="rect">
            <a:avLst/>
          </a:prstGeom>
          <a:noFill/>
        </p:spPr>
        <p:txBody>
          <a:bodyPr wrap="square" rtlCol="0">
            <a:spAutoFit/>
          </a:bodyPr>
          <a:lstStyle/>
          <a:p>
            <a:r>
              <a:rPr lang="fr-FR" sz="1600" b="1" dirty="0" smtClean="0"/>
              <a:t>Rabotage 2</a:t>
            </a:r>
            <a:endParaRPr lang="fr-FR" sz="1600" b="1" dirty="0"/>
          </a:p>
        </p:txBody>
      </p:sp>
      <p:sp>
        <p:nvSpPr>
          <p:cNvPr id="39" name="ZoneTexte 38"/>
          <p:cNvSpPr txBox="1"/>
          <p:nvPr/>
        </p:nvSpPr>
        <p:spPr>
          <a:xfrm>
            <a:off x="323528" y="2708920"/>
            <a:ext cx="1728192" cy="338554"/>
          </a:xfrm>
          <a:prstGeom prst="rect">
            <a:avLst/>
          </a:prstGeom>
          <a:noFill/>
        </p:spPr>
        <p:txBody>
          <a:bodyPr wrap="square" rtlCol="0">
            <a:spAutoFit/>
          </a:bodyPr>
          <a:lstStyle/>
          <a:p>
            <a:r>
              <a:rPr lang="fr-FR" sz="1600" b="1" dirty="0" smtClean="0"/>
              <a:t>Rabotage 1</a:t>
            </a:r>
            <a:endParaRPr lang="fr-FR" sz="1600" b="1" dirty="0"/>
          </a:p>
        </p:txBody>
      </p:sp>
      <p:sp>
        <p:nvSpPr>
          <p:cNvPr id="40" name="ZoneTexte 39"/>
          <p:cNvSpPr txBox="1"/>
          <p:nvPr/>
        </p:nvSpPr>
        <p:spPr>
          <a:xfrm>
            <a:off x="323528" y="3284984"/>
            <a:ext cx="1296144" cy="338554"/>
          </a:xfrm>
          <a:prstGeom prst="rect">
            <a:avLst/>
          </a:prstGeom>
          <a:noFill/>
        </p:spPr>
        <p:txBody>
          <a:bodyPr wrap="square" rtlCol="0">
            <a:spAutoFit/>
          </a:bodyPr>
          <a:lstStyle/>
          <a:p>
            <a:r>
              <a:rPr lang="fr-FR" sz="1600" b="1" dirty="0" smtClean="0"/>
              <a:t>Encollage</a:t>
            </a:r>
            <a:endParaRPr lang="fr-FR" sz="1600" b="1" dirty="0"/>
          </a:p>
        </p:txBody>
      </p:sp>
      <p:sp>
        <p:nvSpPr>
          <p:cNvPr id="41" name="ZoneTexte 40"/>
          <p:cNvSpPr txBox="1"/>
          <p:nvPr/>
        </p:nvSpPr>
        <p:spPr>
          <a:xfrm>
            <a:off x="323528" y="3882534"/>
            <a:ext cx="1080120" cy="338554"/>
          </a:xfrm>
          <a:prstGeom prst="rect">
            <a:avLst/>
          </a:prstGeom>
          <a:noFill/>
        </p:spPr>
        <p:txBody>
          <a:bodyPr wrap="square" rtlCol="0">
            <a:spAutoFit/>
          </a:bodyPr>
          <a:lstStyle/>
          <a:p>
            <a:r>
              <a:rPr lang="fr-FR" sz="1600" b="1" dirty="0" smtClean="0"/>
              <a:t>Serrage</a:t>
            </a:r>
            <a:endParaRPr lang="fr-FR" sz="1600" b="1" dirty="0"/>
          </a:p>
        </p:txBody>
      </p:sp>
      <p:sp>
        <p:nvSpPr>
          <p:cNvPr id="43" name="ZoneTexte 42"/>
          <p:cNvSpPr txBox="1"/>
          <p:nvPr/>
        </p:nvSpPr>
        <p:spPr>
          <a:xfrm>
            <a:off x="323528" y="5589240"/>
            <a:ext cx="2376264" cy="338554"/>
          </a:xfrm>
          <a:prstGeom prst="rect">
            <a:avLst/>
          </a:prstGeom>
          <a:noFill/>
        </p:spPr>
        <p:txBody>
          <a:bodyPr wrap="square" rtlCol="0">
            <a:spAutoFit/>
          </a:bodyPr>
          <a:lstStyle/>
          <a:p>
            <a:r>
              <a:rPr lang="fr-FR" sz="1600" b="1" dirty="0" smtClean="0"/>
              <a:t>finitions</a:t>
            </a:r>
            <a:endParaRPr lang="fr-FR" sz="1600" b="1" dirty="0"/>
          </a:p>
        </p:txBody>
      </p:sp>
      <p:sp>
        <p:nvSpPr>
          <p:cNvPr id="44" name="ZoneTexte 43"/>
          <p:cNvSpPr txBox="1"/>
          <p:nvPr/>
        </p:nvSpPr>
        <p:spPr>
          <a:xfrm>
            <a:off x="323528" y="5085184"/>
            <a:ext cx="1656184" cy="338554"/>
          </a:xfrm>
          <a:prstGeom prst="rect">
            <a:avLst/>
          </a:prstGeom>
          <a:noFill/>
        </p:spPr>
        <p:txBody>
          <a:bodyPr wrap="square" rtlCol="0">
            <a:spAutoFit/>
          </a:bodyPr>
          <a:lstStyle/>
          <a:p>
            <a:r>
              <a:rPr lang="fr-FR" sz="1600" b="1" dirty="0" smtClean="0"/>
              <a:t>Perçage </a:t>
            </a:r>
            <a:endParaRPr lang="fr-FR" sz="1600" b="1" dirty="0"/>
          </a:p>
        </p:txBody>
      </p:sp>
      <p:sp>
        <p:nvSpPr>
          <p:cNvPr id="45" name="ZoneTexte 44"/>
          <p:cNvSpPr txBox="1"/>
          <p:nvPr/>
        </p:nvSpPr>
        <p:spPr>
          <a:xfrm>
            <a:off x="323528" y="6186790"/>
            <a:ext cx="1584176" cy="338554"/>
          </a:xfrm>
          <a:prstGeom prst="rect">
            <a:avLst/>
          </a:prstGeom>
          <a:noFill/>
        </p:spPr>
        <p:txBody>
          <a:bodyPr wrap="square" rtlCol="0">
            <a:spAutoFit/>
          </a:bodyPr>
          <a:lstStyle/>
          <a:p>
            <a:r>
              <a:rPr lang="fr-FR" sz="1600" b="1" dirty="0" smtClean="0"/>
              <a:t>Emballage </a:t>
            </a:r>
            <a:endParaRPr lang="fr-FR" sz="1600" b="1" dirty="0"/>
          </a:p>
        </p:txBody>
      </p:sp>
      <p:sp>
        <p:nvSpPr>
          <p:cNvPr id="46" name="ZoneTexte 45"/>
          <p:cNvSpPr txBox="1"/>
          <p:nvPr/>
        </p:nvSpPr>
        <p:spPr>
          <a:xfrm>
            <a:off x="1619672" y="970177"/>
            <a:ext cx="7056784" cy="584775"/>
          </a:xfrm>
          <a:prstGeom prst="rect">
            <a:avLst/>
          </a:prstGeom>
          <a:noFill/>
        </p:spPr>
        <p:txBody>
          <a:bodyPr wrap="square" rtlCol="0">
            <a:spAutoFit/>
          </a:bodyPr>
          <a:lstStyle/>
          <a:p>
            <a:r>
              <a:rPr lang="fr-FR" sz="1600" b="1" dirty="0">
                <a:latin typeface="Calibri" pitchFamily="34" charset="0"/>
                <a:cs typeface="Calibri" pitchFamily="34" charset="0"/>
              </a:rPr>
              <a:t>le </a:t>
            </a:r>
            <a:r>
              <a:rPr lang="fr-FR" sz="1600" b="1" dirty="0" smtClean="0">
                <a:latin typeface="Calibri" pitchFamily="34" charset="0"/>
                <a:cs typeface="Calibri" pitchFamily="34" charset="0"/>
              </a:rPr>
              <a:t>bois est </a:t>
            </a:r>
            <a:r>
              <a:rPr lang="fr-FR" sz="1600" b="1" dirty="0">
                <a:latin typeface="Calibri" pitchFamily="34" charset="0"/>
                <a:cs typeface="Calibri" pitchFamily="34" charset="0"/>
              </a:rPr>
              <a:t>amené </a:t>
            </a:r>
            <a:r>
              <a:rPr lang="fr-FR" sz="1600" b="1" dirty="0" smtClean="0">
                <a:latin typeface="Calibri" pitchFamily="34" charset="0"/>
                <a:cs typeface="Calibri" pitchFamily="34" charset="0"/>
              </a:rPr>
              <a:t>a un taux </a:t>
            </a:r>
            <a:r>
              <a:rPr lang="fr-FR" sz="1600" b="1" dirty="0">
                <a:latin typeface="Calibri" pitchFamily="34" charset="0"/>
                <a:cs typeface="Calibri" pitchFamily="34" charset="0"/>
              </a:rPr>
              <a:t>d’humidité </a:t>
            </a:r>
            <a:r>
              <a:rPr lang="fr-FR" sz="1600" b="1" dirty="0" smtClean="0">
                <a:latin typeface="Calibri" pitchFamily="34" charset="0"/>
                <a:cs typeface="Calibri" pitchFamily="34" charset="0"/>
              </a:rPr>
              <a:t>désiré à l’aide d’un séchoir à bois, pour éviter la création de malformations dans la structure.</a:t>
            </a:r>
            <a:endParaRPr lang="fr-FR" sz="1600" b="1" dirty="0">
              <a:latin typeface="Calibri" pitchFamily="34" charset="0"/>
              <a:cs typeface="Calibri" pitchFamily="34" charset="0"/>
            </a:endParaRPr>
          </a:p>
        </p:txBody>
      </p:sp>
      <p:sp>
        <p:nvSpPr>
          <p:cNvPr id="47" name="ZoneTexte 46"/>
          <p:cNvSpPr txBox="1"/>
          <p:nvPr/>
        </p:nvSpPr>
        <p:spPr>
          <a:xfrm>
            <a:off x="1619672" y="1672352"/>
            <a:ext cx="8134552" cy="892552"/>
          </a:xfrm>
          <a:prstGeom prst="rect">
            <a:avLst/>
          </a:prstGeom>
          <a:noFill/>
        </p:spPr>
        <p:txBody>
          <a:bodyPr wrap="square" rtlCol="0">
            <a:spAutoFit/>
          </a:bodyPr>
          <a:lstStyle/>
          <a:p>
            <a:r>
              <a:rPr lang="fr-FR" sz="1600" b="1" dirty="0">
                <a:latin typeface="Calibri" pitchFamily="34" charset="0"/>
                <a:cs typeface="Calibri" pitchFamily="34" charset="0"/>
              </a:rPr>
              <a:t>Les lamelles sont triées et purgées de leurs défauts (des gros nœud, des entre-écorces..)</a:t>
            </a:r>
          </a:p>
          <a:p>
            <a:r>
              <a:rPr lang="fr-FR" dirty="0"/>
              <a:t/>
            </a:r>
            <a:br>
              <a:rPr lang="fr-FR" dirty="0"/>
            </a:br>
            <a:endParaRPr lang="fr-FR" dirty="0"/>
          </a:p>
        </p:txBody>
      </p:sp>
      <p:sp>
        <p:nvSpPr>
          <p:cNvPr id="48" name="ZoneTexte 47"/>
          <p:cNvSpPr txBox="1"/>
          <p:nvPr/>
        </p:nvSpPr>
        <p:spPr>
          <a:xfrm>
            <a:off x="1619672" y="2132856"/>
            <a:ext cx="7776864" cy="338554"/>
          </a:xfrm>
          <a:prstGeom prst="rect">
            <a:avLst/>
          </a:prstGeom>
          <a:noFill/>
        </p:spPr>
        <p:txBody>
          <a:bodyPr wrap="square" rtlCol="0">
            <a:spAutoFit/>
          </a:bodyPr>
          <a:lstStyle/>
          <a:p>
            <a:r>
              <a:rPr lang="fr-FR" sz="1600" b="1" dirty="0">
                <a:latin typeface="Calibri" pitchFamily="34" charset="0"/>
                <a:cs typeface="Calibri" pitchFamily="34" charset="0"/>
              </a:rPr>
              <a:t>Les lamelles sont coupées, machinées et collées bout à </a:t>
            </a:r>
            <a:r>
              <a:rPr lang="fr-FR" sz="1600" b="1" dirty="0" smtClean="0">
                <a:latin typeface="Calibri" pitchFamily="34" charset="0"/>
                <a:cs typeface="Calibri" pitchFamily="34" charset="0"/>
              </a:rPr>
              <a:t>bout.</a:t>
            </a:r>
            <a:endParaRPr lang="fr-FR" sz="1600" b="1" dirty="0">
              <a:latin typeface="Calibri" pitchFamily="34" charset="0"/>
              <a:cs typeface="Calibri" pitchFamily="34" charset="0"/>
            </a:endParaRPr>
          </a:p>
        </p:txBody>
      </p:sp>
      <p:sp>
        <p:nvSpPr>
          <p:cNvPr id="49" name="ZoneTexte 48"/>
          <p:cNvSpPr txBox="1"/>
          <p:nvPr/>
        </p:nvSpPr>
        <p:spPr>
          <a:xfrm>
            <a:off x="1619672" y="2708920"/>
            <a:ext cx="7200800" cy="584775"/>
          </a:xfrm>
          <a:prstGeom prst="rect">
            <a:avLst/>
          </a:prstGeom>
          <a:noFill/>
        </p:spPr>
        <p:txBody>
          <a:bodyPr wrap="square" rtlCol="0">
            <a:spAutoFit/>
          </a:bodyPr>
          <a:lstStyle/>
          <a:p>
            <a:r>
              <a:rPr lang="fr-FR" sz="1600" b="1" dirty="0">
                <a:latin typeface="Calibri" pitchFamily="34" charset="0"/>
                <a:cs typeface="Calibri" pitchFamily="34" charset="0"/>
              </a:rPr>
              <a:t>les lamelles sont rabotées </a:t>
            </a:r>
            <a:r>
              <a:rPr lang="fr-FR" sz="1600" b="1" dirty="0" smtClean="0">
                <a:latin typeface="Calibri" pitchFamily="34" charset="0"/>
                <a:cs typeface="Calibri" pitchFamily="34" charset="0"/>
              </a:rPr>
              <a:t>afin de </a:t>
            </a:r>
            <a:r>
              <a:rPr lang="fr-FR" sz="1600" b="1" dirty="0">
                <a:latin typeface="Calibri" pitchFamily="34" charset="0"/>
                <a:cs typeface="Calibri" pitchFamily="34" charset="0"/>
              </a:rPr>
              <a:t>préparer la surface qui </a:t>
            </a:r>
            <a:r>
              <a:rPr lang="fr-FR" sz="1600" b="1" dirty="0" smtClean="0">
                <a:latin typeface="Calibri" pitchFamily="34" charset="0"/>
                <a:cs typeface="Calibri" pitchFamily="34" charset="0"/>
              </a:rPr>
              <a:t>recevra </a:t>
            </a:r>
            <a:r>
              <a:rPr lang="fr-FR" sz="1600" b="1" dirty="0">
                <a:latin typeface="Calibri" pitchFamily="34" charset="0"/>
                <a:cs typeface="Calibri" pitchFamily="34" charset="0"/>
              </a:rPr>
              <a:t>l’adhésif lors de </a:t>
            </a:r>
            <a:r>
              <a:rPr lang="fr-FR" sz="1600" b="1" dirty="0" smtClean="0">
                <a:latin typeface="Calibri" pitchFamily="34" charset="0"/>
                <a:cs typeface="Calibri" pitchFamily="34" charset="0"/>
              </a:rPr>
              <a:t>l’encollage.</a:t>
            </a:r>
            <a:endParaRPr lang="fr-FR" sz="1600" b="1" dirty="0">
              <a:latin typeface="Calibri" pitchFamily="34" charset="0"/>
              <a:cs typeface="Calibri" pitchFamily="34" charset="0"/>
            </a:endParaRPr>
          </a:p>
        </p:txBody>
      </p:sp>
      <p:sp>
        <p:nvSpPr>
          <p:cNvPr id="50" name="ZoneTexte 49"/>
          <p:cNvSpPr txBox="1"/>
          <p:nvPr/>
        </p:nvSpPr>
        <p:spPr>
          <a:xfrm>
            <a:off x="1619672" y="3356992"/>
            <a:ext cx="7416824" cy="584775"/>
          </a:xfrm>
          <a:prstGeom prst="rect">
            <a:avLst/>
          </a:prstGeom>
          <a:noFill/>
        </p:spPr>
        <p:txBody>
          <a:bodyPr wrap="square" rtlCol="0">
            <a:spAutoFit/>
          </a:bodyPr>
          <a:lstStyle/>
          <a:p>
            <a:r>
              <a:rPr lang="fr-FR" sz="1600" b="1" dirty="0">
                <a:latin typeface="Calibri" pitchFamily="34" charset="0"/>
                <a:cs typeface="Calibri" pitchFamily="34" charset="0"/>
              </a:rPr>
              <a:t>Soit avec la colle résorcine formaldéhyde RF, ou avec la colle phénol résorcine formaldéhyde PRF, </a:t>
            </a:r>
            <a:r>
              <a:rPr lang="fr-FR" sz="1600" b="1" dirty="0" smtClean="0">
                <a:latin typeface="Calibri" pitchFamily="34" charset="0"/>
                <a:cs typeface="Calibri" pitchFamily="34" charset="0"/>
              </a:rPr>
              <a:t>ceci se fait avec </a:t>
            </a:r>
            <a:r>
              <a:rPr lang="fr-FR" sz="1600" b="1" dirty="0">
                <a:latin typeface="Calibri" pitchFamily="34" charset="0"/>
                <a:cs typeface="Calibri" pitchFamily="34" charset="0"/>
              </a:rPr>
              <a:t>des </a:t>
            </a:r>
            <a:r>
              <a:rPr lang="fr-FR" sz="1600" b="1" dirty="0" smtClean="0">
                <a:latin typeface="Calibri" pitchFamily="34" charset="0"/>
                <a:cs typeface="Calibri" pitchFamily="34" charset="0"/>
              </a:rPr>
              <a:t>encolleuses.</a:t>
            </a:r>
            <a:endParaRPr lang="fr-FR" sz="1600" b="1" dirty="0">
              <a:latin typeface="Calibri" pitchFamily="34" charset="0"/>
              <a:cs typeface="Calibri" pitchFamily="34" charset="0"/>
            </a:endParaRPr>
          </a:p>
        </p:txBody>
      </p:sp>
      <p:sp>
        <p:nvSpPr>
          <p:cNvPr id="51" name="ZoneTexte 50"/>
          <p:cNvSpPr txBox="1"/>
          <p:nvPr/>
        </p:nvSpPr>
        <p:spPr>
          <a:xfrm>
            <a:off x="1619672" y="3933056"/>
            <a:ext cx="6912768" cy="338554"/>
          </a:xfrm>
          <a:prstGeom prst="rect">
            <a:avLst/>
          </a:prstGeom>
          <a:noFill/>
        </p:spPr>
        <p:txBody>
          <a:bodyPr wrap="square" rtlCol="0">
            <a:spAutoFit/>
          </a:bodyPr>
          <a:lstStyle/>
          <a:p>
            <a:r>
              <a:rPr lang="fr-FR" sz="1600" b="1" dirty="0">
                <a:latin typeface="Calibri" pitchFamily="34" charset="0"/>
                <a:cs typeface="Calibri" pitchFamily="34" charset="0"/>
              </a:rPr>
              <a:t>Effectué pour maintenir les pièces encollées à pression </a:t>
            </a:r>
            <a:r>
              <a:rPr lang="fr-FR" sz="1600" b="1" dirty="0" smtClean="0">
                <a:latin typeface="Calibri" pitchFamily="34" charset="0"/>
                <a:cs typeface="Calibri" pitchFamily="34" charset="0"/>
              </a:rPr>
              <a:t>voulue.</a:t>
            </a:r>
            <a:endParaRPr lang="fr-FR" sz="1600" b="1" dirty="0">
              <a:latin typeface="Calibri" pitchFamily="34" charset="0"/>
              <a:cs typeface="Calibri" pitchFamily="34" charset="0"/>
            </a:endParaRPr>
          </a:p>
        </p:txBody>
      </p:sp>
      <p:sp>
        <p:nvSpPr>
          <p:cNvPr id="52" name="ZoneTexte 51"/>
          <p:cNvSpPr txBox="1"/>
          <p:nvPr/>
        </p:nvSpPr>
        <p:spPr>
          <a:xfrm>
            <a:off x="1619672" y="4437112"/>
            <a:ext cx="4608512" cy="369332"/>
          </a:xfrm>
          <a:prstGeom prst="rect">
            <a:avLst/>
          </a:prstGeom>
          <a:noFill/>
        </p:spPr>
        <p:txBody>
          <a:bodyPr wrap="square" rtlCol="0">
            <a:spAutoFit/>
          </a:bodyPr>
          <a:lstStyle/>
          <a:p>
            <a:r>
              <a:rPr lang="fr-FR" b="1" dirty="0"/>
              <a:t> </a:t>
            </a:r>
            <a:r>
              <a:rPr lang="fr-FR" sz="1600" b="1" dirty="0">
                <a:latin typeface="Calibri" pitchFamily="34" charset="0"/>
                <a:cs typeface="Calibri" pitchFamily="34" charset="0"/>
              </a:rPr>
              <a:t>Obtenir la dimension finale des pièces.</a:t>
            </a:r>
          </a:p>
        </p:txBody>
      </p:sp>
      <p:sp>
        <p:nvSpPr>
          <p:cNvPr id="53" name="ZoneTexte 52"/>
          <p:cNvSpPr txBox="1"/>
          <p:nvPr/>
        </p:nvSpPr>
        <p:spPr>
          <a:xfrm>
            <a:off x="1619672" y="5016078"/>
            <a:ext cx="7416824" cy="584775"/>
          </a:xfrm>
          <a:prstGeom prst="rect">
            <a:avLst/>
          </a:prstGeom>
          <a:noFill/>
        </p:spPr>
        <p:txBody>
          <a:bodyPr wrap="square" rtlCol="0">
            <a:spAutoFit/>
          </a:bodyPr>
          <a:lstStyle/>
          <a:p>
            <a:r>
              <a:rPr lang="fr-FR" sz="1600" b="1" dirty="0">
                <a:latin typeface="Calibri" pitchFamily="34" charset="0"/>
                <a:cs typeface="Calibri" pitchFamily="34" charset="0"/>
              </a:rPr>
              <a:t>Les opérations de perçage et de </a:t>
            </a:r>
            <a:r>
              <a:rPr lang="fr-FR" sz="1600" b="1" dirty="0" err="1">
                <a:latin typeface="Calibri" pitchFamily="34" charset="0"/>
                <a:cs typeface="Calibri" pitchFamily="34" charset="0"/>
              </a:rPr>
              <a:t>machinage</a:t>
            </a:r>
            <a:r>
              <a:rPr lang="fr-FR" sz="1600" b="1" dirty="0">
                <a:latin typeface="Calibri" pitchFamily="34" charset="0"/>
                <a:cs typeface="Calibri" pitchFamily="34" charset="0"/>
              </a:rPr>
              <a:t> pour l’assemblage des </a:t>
            </a:r>
            <a:r>
              <a:rPr lang="fr-FR" sz="1600" b="1" dirty="0" smtClean="0">
                <a:latin typeface="Calibri" pitchFamily="34" charset="0"/>
                <a:cs typeface="Calibri" pitchFamily="34" charset="0"/>
              </a:rPr>
              <a:t>connecteurs, ceci se fait  </a:t>
            </a:r>
            <a:r>
              <a:rPr lang="fr-FR" sz="1600" b="1" dirty="0">
                <a:latin typeface="Calibri" pitchFamily="34" charset="0"/>
                <a:cs typeface="Calibri" pitchFamily="34" charset="0"/>
              </a:rPr>
              <a:t>avec le logiciel </a:t>
            </a:r>
            <a:r>
              <a:rPr lang="fr-FR" sz="1600" b="1" dirty="0" smtClean="0">
                <a:latin typeface="Calibri" pitchFamily="34" charset="0"/>
                <a:cs typeface="Calibri" pitchFamily="34" charset="0"/>
              </a:rPr>
              <a:t>CADWORKS.</a:t>
            </a:r>
            <a:endParaRPr lang="fr-FR" sz="1600" b="1" dirty="0">
              <a:latin typeface="Calibri" pitchFamily="34" charset="0"/>
              <a:cs typeface="Calibri" pitchFamily="34" charset="0"/>
            </a:endParaRPr>
          </a:p>
        </p:txBody>
      </p:sp>
      <p:sp>
        <p:nvSpPr>
          <p:cNvPr id="54" name="ZoneTexte 53"/>
          <p:cNvSpPr txBox="1"/>
          <p:nvPr/>
        </p:nvSpPr>
        <p:spPr>
          <a:xfrm>
            <a:off x="1619672" y="5656948"/>
            <a:ext cx="7776864" cy="338554"/>
          </a:xfrm>
          <a:prstGeom prst="rect">
            <a:avLst/>
          </a:prstGeom>
          <a:noFill/>
        </p:spPr>
        <p:txBody>
          <a:bodyPr wrap="square" rtlCol="0">
            <a:spAutoFit/>
          </a:bodyPr>
          <a:lstStyle/>
          <a:p>
            <a:r>
              <a:rPr lang="fr-FR" sz="1600" b="1" dirty="0">
                <a:latin typeface="Calibri" pitchFamily="34" charset="0"/>
                <a:cs typeface="Calibri" pitchFamily="34" charset="0"/>
              </a:rPr>
              <a:t>Cette étape est faite si les pièces obtenues demandent une teinture ou un scellant.</a:t>
            </a:r>
          </a:p>
        </p:txBody>
      </p:sp>
      <p:sp>
        <p:nvSpPr>
          <p:cNvPr id="55" name="ZoneTexte 54"/>
          <p:cNvSpPr txBox="1"/>
          <p:nvPr/>
        </p:nvSpPr>
        <p:spPr>
          <a:xfrm>
            <a:off x="1619672" y="6237312"/>
            <a:ext cx="7128792" cy="338554"/>
          </a:xfrm>
          <a:prstGeom prst="rect">
            <a:avLst/>
          </a:prstGeom>
          <a:noFill/>
        </p:spPr>
        <p:txBody>
          <a:bodyPr wrap="square" rtlCol="0">
            <a:spAutoFit/>
          </a:bodyPr>
          <a:lstStyle/>
          <a:p>
            <a:r>
              <a:rPr lang="fr-FR" sz="1600" b="1" dirty="0">
                <a:latin typeface="Calibri" pitchFamily="34" charset="0"/>
                <a:cs typeface="Calibri" pitchFamily="34" charset="0"/>
              </a:rPr>
              <a:t>Cette étape est faite pour s’assurer du maintien de la qualité totale jusqu’au client.</a:t>
            </a:r>
          </a:p>
        </p:txBody>
      </p:sp>
      <p:sp>
        <p:nvSpPr>
          <p:cNvPr id="4" name="ZoneTexte 3"/>
          <p:cNvSpPr txBox="1"/>
          <p:nvPr/>
        </p:nvSpPr>
        <p:spPr>
          <a:xfrm>
            <a:off x="395536" y="260648"/>
            <a:ext cx="4824536" cy="461665"/>
          </a:xfrm>
          <a:prstGeom prst="rect">
            <a:avLst/>
          </a:prstGeom>
          <a:noFill/>
        </p:spPr>
        <p:txBody>
          <a:bodyPr wrap="square" rtlCol="0">
            <a:spAutoFit/>
          </a:bodyPr>
          <a:lstStyle/>
          <a:p>
            <a:r>
              <a:rPr lang="fr-FR" sz="2400" b="1" u="sng" dirty="0" smtClean="0">
                <a:solidFill>
                  <a:srgbClr val="00B050"/>
                </a:solidFill>
              </a:rPr>
              <a:t>Le procédé de sa fabrication:</a:t>
            </a:r>
            <a:endParaRPr lang="fr-FR" sz="2400" b="1" u="sng" dirty="0">
              <a:solidFill>
                <a:srgbClr val="00B050"/>
              </a:solidFill>
            </a:endParaRPr>
          </a:p>
        </p:txBody>
      </p:sp>
    </p:spTree>
    <p:extLst>
      <p:ext uri="{BB962C8B-B14F-4D97-AF65-F5344CB8AC3E}">
        <p14:creationId xmlns:p14="http://schemas.microsoft.com/office/powerpoint/2010/main" xmlns="" val="904273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143116"/>
            <a:ext cx="8229600" cy="4525963"/>
          </a:xfrm>
        </p:spPr>
        <p:txBody>
          <a:bodyPr>
            <a:normAutofit/>
          </a:bodyPr>
          <a:lstStyle/>
          <a:p>
            <a:pPr>
              <a:buNone/>
            </a:pPr>
            <a:r>
              <a:rPr lang="fr-FR" sz="2400" b="1" dirty="0" smtClean="0">
                <a:latin typeface="Georgia" pitchFamily="18" charset="0"/>
              </a:rPr>
              <a:t>Procédé de fabrication: passe par 6 étapes : </a:t>
            </a:r>
            <a:endParaRPr lang="fr-FR" sz="1600" b="1" dirty="0" smtClean="0">
              <a:latin typeface="Georgia" pitchFamily="18" charset="0"/>
            </a:endParaRPr>
          </a:p>
          <a:p>
            <a:pPr marL="0" lvl="1">
              <a:buNone/>
            </a:pPr>
            <a:r>
              <a:rPr lang="fr-FR" sz="2400" i="1" dirty="0" smtClean="0">
                <a:latin typeface="Georgia" pitchFamily="18" charset="0"/>
              </a:rPr>
              <a:t>1/Séchage.</a:t>
            </a:r>
          </a:p>
          <a:p>
            <a:pPr marL="0" lvl="1">
              <a:buNone/>
            </a:pPr>
            <a:r>
              <a:rPr lang="fr-FR" sz="2400" i="1" dirty="0" smtClean="0">
                <a:latin typeface="Georgia" pitchFamily="18" charset="0"/>
                <a:cs typeface="Arial" charset="0"/>
              </a:rPr>
              <a:t>2/Entourage</a:t>
            </a:r>
            <a:r>
              <a:rPr lang="fr-FR" sz="2400" i="1" baseline="30000" dirty="0" smtClean="0">
                <a:latin typeface="Georgia" pitchFamily="18" charset="0"/>
                <a:cs typeface="Arial" charset="0"/>
              </a:rPr>
              <a:t> </a:t>
            </a:r>
            <a:r>
              <a:rPr lang="fr-FR" sz="2400" i="1" dirty="0" smtClean="0">
                <a:latin typeface="Georgia" pitchFamily="18" charset="0"/>
                <a:cs typeface="Arial" charset="0"/>
              </a:rPr>
              <a:t>et aboutage.</a:t>
            </a:r>
          </a:p>
          <a:p>
            <a:pPr marL="0" lvl="1">
              <a:buNone/>
            </a:pPr>
            <a:r>
              <a:rPr lang="fr-FR" sz="2400" i="1" dirty="0" smtClean="0">
                <a:latin typeface="Georgia" pitchFamily="18" charset="0"/>
                <a:cs typeface="Arial" charset="0"/>
              </a:rPr>
              <a:t>3/Rabotage</a:t>
            </a:r>
            <a:r>
              <a:rPr lang="fr-FR" sz="2400" i="1" baseline="30000" dirty="0" smtClean="0">
                <a:latin typeface="Georgia" pitchFamily="18" charset="0"/>
                <a:cs typeface="Arial" charset="0"/>
              </a:rPr>
              <a:t> </a:t>
            </a:r>
            <a:r>
              <a:rPr lang="fr-FR" sz="2400" i="1" dirty="0" smtClean="0">
                <a:latin typeface="Georgia" pitchFamily="18" charset="0"/>
                <a:cs typeface="Arial" charset="0"/>
              </a:rPr>
              <a:t>des lamelles.</a:t>
            </a:r>
          </a:p>
          <a:p>
            <a:pPr marL="0" lvl="1">
              <a:buNone/>
            </a:pPr>
            <a:r>
              <a:rPr lang="fr-FR" altLang="zh-CN" sz="2400" i="1" dirty="0" smtClean="0">
                <a:latin typeface="Georgia" pitchFamily="18" charset="0"/>
                <a:ea typeface="宋体" pitchFamily="2" charset="-122"/>
              </a:rPr>
              <a:t>4/l'encollage .</a:t>
            </a:r>
          </a:p>
          <a:p>
            <a:pPr marL="0" lvl="1">
              <a:buNone/>
            </a:pPr>
            <a:r>
              <a:rPr lang="fr-FR" altLang="zh-CN" sz="2400" i="1" dirty="0" smtClean="0">
                <a:latin typeface="Georgia" pitchFamily="18" charset="0"/>
                <a:ea typeface="宋体" pitchFamily="2" charset="-122"/>
              </a:rPr>
              <a:t>5/le serrage.</a:t>
            </a:r>
          </a:p>
          <a:p>
            <a:pPr marL="0" lvl="1">
              <a:buNone/>
            </a:pPr>
            <a:r>
              <a:rPr lang="fr-FR" sz="2400" i="1" dirty="0" smtClean="0">
                <a:latin typeface="Georgia" pitchFamily="18" charset="0"/>
                <a:cs typeface="Arial" charset="0"/>
              </a:rPr>
              <a:t>6/Taillage et finitions.</a:t>
            </a:r>
            <a:endParaRPr lang="fr-FR" altLang="zh-CN" sz="2400" i="1" dirty="0" smtClean="0">
              <a:latin typeface="Georgia" pitchFamily="18" charset="0"/>
              <a:ea typeface="宋体" pitchFamily="2" charset="-122"/>
            </a:endParaRPr>
          </a:p>
          <a:p>
            <a:pPr marL="0" lvl="1">
              <a:buNone/>
            </a:pPr>
            <a:endParaRPr lang="fr-FR" sz="2400" i="1" dirty="0" smtClean="0">
              <a:latin typeface="Georgia" pitchFamily="18" charset="0"/>
            </a:endParaRPr>
          </a:p>
          <a:p>
            <a:pPr marL="0" lvl="1">
              <a:buNone/>
            </a:pPr>
            <a:endParaRPr lang="fr-FR" b="1" u="sng" dirty="0" smtClean="0">
              <a:latin typeface="Georgia" pitchFamily="18" charset="0"/>
              <a:cs typeface="Arial" charset="0"/>
            </a:endParaRPr>
          </a:p>
          <a:p>
            <a:pPr marL="0" lvl="1">
              <a:buNone/>
            </a:pPr>
            <a:endParaRPr lang="fr-FR" b="1" u="sng" dirty="0" smtClean="0">
              <a:latin typeface="Georgia" pitchFamily="18" charset="0"/>
              <a:cs typeface="Arial" charset="0"/>
            </a:endParaRPr>
          </a:p>
          <a:p>
            <a:pPr marL="0" lvl="1">
              <a:buNone/>
            </a:pPr>
            <a:endParaRPr lang="fr-FR" b="1" u="sng" dirty="0" smtClean="0">
              <a:latin typeface="Georgia" pitchFamily="18" charset="0"/>
              <a:cs typeface="Arial" charset="0"/>
            </a:endParaRPr>
          </a:p>
          <a:p>
            <a:pPr marL="0" lvl="1">
              <a:buNone/>
            </a:pPr>
            <a:endParaRPr lang="fr-FR" b="1" u="sng" dirty="0" smtClean="0">
              <a:latin typeface="Georgia" pitchFamily="18" charset="0"/>
            </a:endParaRPr>
          </a:p>
          <a:p>
            <a:pPr marL="0" lvl="1">
              <a:buNone/>
            </a:pPr>
            <a:endParaRPr lang="fr-FR" dirty="0"/>
          </a:p>
        </p:txBody>
      </p:sp>
      <p:pic>
        <p:nvPicPr>
          <p:cNvPr id="7" name="Picture 2"/>
          <p:cNvPicPr>
            <a:picLocks noChangeAspect="1" noChangeArrowheads="1"/>
          </p:cNvPicPr>
          <p:nvPr/>
        </p:nvPicPr>
        <p:blipFill>
          <a:blip r:embed="rId3"/>
          <a:srcRect/>
          <a:stretch>
            <a:fillRect/>
          </a:stretch>
        </p:blipFill>
        <p:spPr bwMode="auto">
          <a:xfrm>
            <a:off x="-41851" y="0"/>
            <a:ext cx="9185851" cy="1785926"/>
          </a:xfrm>
          <a:prstGeom prst="rect">
            <a:avLst/>
          </a:prstGeom>
          <a:noFill/>
          <a:ln w="9525">
            <a:noFill/>
            <a:miter lim="800000"/>
            <a:headEnd/>
            <a:tailEnd/>
          </a:ln>
          <a:effectLst/>
        </p:spPr>
      </p:pic>
      <p:sp>
        <p:nvSpPr>
          <p:cNvPr id="8" name="ZoneTexte 7"/>
          <p:cNvSpPr txBox="1"/>
          <p:nvPr/>
        </p:nvSpPr>
        <p:spPr>
          <a:xfrm>
            <a:off x="1714480" y="500042"/>
            <a:ext cx="5786478" cy="923330"/>
          </a:xfrm>
          <a:prstGeom prst="rect">
            <a:avLst/>
          </a:prstGeom>
          <a:noFill/>
        </p:spPr>
        <p:txBody>
          <a:bodyPr wrap="square" rtlCol="0">
            <a:spAutoFit/>
          </a:bodyPr>
          <a:lstStyle/>
          <a:p>
            <a:r>
              <a:rPr lang="fr-FR" sz="3600" b="1" u="sng" dirty="0" smtClean="0">
                <a:effectLst>
                  <a:outerShdw blurRad="38100" dist="38100" dir="2700000" algn="tl">
                    <a:srgbClr val="000000">
                      <a:alpha val="43137"/>
                    </a:srgbClr>
                  </a:outerShdw>
                </a:effectLst>
                <a:latin typeface="Georgia" pitchFamily="18" charset="0"/>
              </a:rPr>
              <a:t>Etapes de fabrication :</a:t>
            </a:r>
          </a:p>
          <a:p>
            <a:endParaRPr lang="fr-F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1613</TotalTime>
  <Words>1562</Words>
  <Application>Microsoft Office PowerPoint</Application>
  <PresentationFormat>Affichage à l'écran (4:3)</PresentationFormat>
  <Paragraphs>227</Paragraphs>
  <Slides>60</Slides>
  <Notes>32</Notes>
  <HiddenSlides>0</HiddenSlides>
  <MMClips>0</MMClips>
  <ScaleCrop>false</ScaleCrop>
  <HeadingPairs>
    <vt:vector size="4" baseType="variant">
      <vt:variant>
        <vt:lpstr>Thème</vt:lpstr>
      </vt:variant>
      <vt:variant>
        <vt:i4>1</vt:i4>
      </vt:variant>
      <vt:variant>
        <vt:lpstr>Titres des diapositives</vt:lpstr>
      </vt:variant>
      <vt:variant>
        <vt:i4>60</vt:i4>
      </vt:variant>
    </vt:vector>
  </HeadingPairs>
  <TitlesOfParts>
    <vt:vector size="61" baseType="lpstr">
      <vt:lpstr>Thème Office</vt:lpstr>
      <vt:lpstr>Diapositive 1</vt:lpstr>
      <vt:lpstr>Diapositive 2</vt:lpstr>
      <vt:lpstr>Le lamellé-collé: </vt:lpstr>
      <vt:lpstr>Diapositive 4</vt:lpstr>
      <vt:lpstr>Diapositive 5</vt:lpstr>
      <vt:lpstr>Diapositive 6</vt:lpstr>
      <vt:lpstr>Diapositive 7</vt:lpstr>
      <vt:lpstr>Diapositive 8</vt:lpstr>
      <vt:lpstr>Diapositive 9</vt:lpstr>
      <vt:lpstr>Diapositive 10</vt:lpstr>
      <vt:lpstr>Diapositive 11</vt:lpstr>
      <vt:lpstr>Avant le serrage, un poids de plusieurs tonnes est posé sur les poutres afin de mettre toutes les lamelles au même niveau.</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Panneaux porteurs :</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Diapositive 56</vt:lpstr>
      <vt:lpstr>Diapositive 57</vt:lpstr>
      <vt:lpstr>Diapositive 58</vt:lpstr>
      <vt:lpstr>Diapositive 59</vt:lpstr>
      <vt:lpstr>Diapositive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Structure en lamellé-collé</dc:title>
  <dc:creator>megastore</dc:creator>
  <cp:lastModifiedBy>TOSHIBA</cp:lastModifiedBy>
  <cp:revision>253</cp:revision>
  <dcterms:created xsi:type="dcterms:W3CDTF">2010-01-04T14:56:52Z</dcterms:created>
  <dcterms:modified xsi:type="dcterms:W3CDTF">2022-03-19T21:59:17Z</dcterms:modified>
</cp:coreProperties>
</file>