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6" r:id="rId2"/>
    <p:sldId id="307" r:id="rId3"/>
    <p:sldId id="308" r:id="rId4"/>
    <p:sldId id="309" r:id="rId5"/>
    <p:sldId id="310" r:id="rId6"/>
    <p:sldId id="311" r:id="rId7"/>
    <p:sldId id="290" r:id="rId8"/>
    <p:sldId id="283" r:id="rId9"/>
    <p:sldId id="282" r:id="rId10"/>
    <p:sldId id="312" r:id="rId11"/>
    <p:sldId id="285" r:id="rId12"/>
    <p:sldId id="258" r:id="rId13"/>
    <p:sldId id="260" r:id="rId14"/>
    <p:sldId id="262" r:id="rId15"/>
    <p:sldId id="313" r:id="rId16"/>
    <p:sldId id="269" r:id="rId17"/>
    <p:sldId id="271" r:id="rId18"/>
    <p:sldId id="272" r:id="rId19"/>
    <p:sldId id="273" r:id="rId20"/>
    <p:sldId id="264" r:id="rId21"/>
    <p:sldId id="266" r:id="rId22"/>
    <p:sldId id="270" r:id="rId23"/>
    <p:sldId id="268" r:id="rId24"/>
    <p:sldId id="314" r:id="rId25"/>
    <p:sldId id="274" r:id="rId26"/>
    <p:sldId id="315" r:id="rId27"/>
    <p:sldId id="265" r:id="rId28"/>
    <p:sldId id="275" r:id="rId29"/>
    <p:sldId id="276" r:id="rId30"/>
    <p:sldId id="278" r:id="rId31"/>
    <p:sldId id="279" r:id="rId32"/>
    <p:sldId id="316" r:id="rId33"/>
    <p:sldId id="284" r:id="rId34"/>
    <p:sldId id="280" r:id="rId35"/>
    <p:sldId id="281" r:id="rId36"/>
    <p:sldId id="286" r:id="rId37"/>
    <p:sldId id="305" r:id="rId38"/>
    <p:sldId id="304" r:id="rId39"/>
    <p:sldId id="288" r:id="rId40"/>
    <p:sldId id="287" r:id="rId41"/>
    <p:sldId id="289" r:id="rId42"/>
    <p:sldId id="291" r:id="rId43"/>
    <p:sldId id="292" r:id="rId44"/>
    <p:sldId id="293" r:id="rId45"/>
    <p:sldId id="294" r:id="rId46"/>
    <p:sldId id="298" r:id="rId47"/>
    <p:sldId id="299" r:id="rId48"/>
    <p:sldId id="295" r:id="rId49"/>
    <p:sldId id="296" r:id="rId50"/>
    <p:sldId id="297" r:id="rId51"/>
    <p:sldId id="300" r:id="rId52"/>
    <p:sldId id="301" r:id="rId53"/>
    <p:sldId id="302" r:id="rId54"/>
    <p:sldId id="317" r:id="rId55"/>
    <p:sldId id="318" r:id="rId56"/>
    <p:sldId id="319" r:id="rId57"/>
    <p:sldId id="306" r:id="rId58"/>
    <p:sldId id="320" r:id="rId59"/>
    <p:sldId id="321" r:id="rId60"/>
    <p:sldId id="322" r:id="rId61"/>
    <p:sldId id="324" r:id="rId62"/>
    <p:sldId id="325" r:id="rId63"/>
    <p:sldId id="326" r:id="rId64"/>
    <p:sldId id="327" r:id="rId65"/>
    <p:sldId id="328" r:id="rId66"/>
    <p:sldId id="329" r:id="rId67"/>
    <p:sldId id="323" r:id="rId68"/>
    <p:sldId id="303" r:id="rId6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66" autoAdjust="0"/>
    <p:restoredTop sz="92876"/>
  </p:normalViewPr>
  <p:slideViewPr>
    <p:cSldViewPr>
      <p:cViewPr varScale="1">
        <p:scale>
          <a:sx n="42" d="100"/>
          <a:sy n="42" d="100"/>
        </p:scale>
        <p:origin x="1683" y="38"/>
      </p:cViewPr>
      <p:guideLst>
        <p:guide orient="horz" pos="2160"/>
        <p:guide pos="2880"/>
      </p:guideLst>
    </p:cSldViewPr>
  </p:slideViewPr>
  <p:notesTextViewPr>
    <p:cViewPr>
      <p:scale>
        <a:sx n="75" d="100"/>
        <a:sy n="7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33C1A1-6AF1-4DFC-BF41-88B3E8DB2EDF}" type="datetimeFigureOut">
              <a:rPr lang="fr-FR" smtClean="0"/>
              <a:pPr/>
              <a:t>28/11/2023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1FB753-D72F-4B6F-A3D8-2E4B5F0310AF}"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Espace réservé du numéro de diapositive 6">
            <a:extLst>
              <a:ext uri="{FF2B5EF4-FFF2-40B4-BE49-F238E27FC236}">
                <a16:creationId xmlns:a16="http://schemas.microsoft.com/office/drawing/2014/main" id="{FF84AA8D-8F5E-6644-95D8-D4F92BFEBA0D}"/>
              </a:ext>
            </a:extLst>
          </p:cNvPr>
          <p:cNvSpPr txBox="1">
            <a:spLocks noChangeArrowheads="1"/>
          </p:cNvSpPr>
          <p:nvPr/>
        </p:nvSpPr>
        <p:spPr bwMode="auto">
          <a:xfrm>
            <a:off x="4278313" y="10156825"/>
            <a:ext cx="3281362"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D63DBE73-CE2D-EF4F-A4D1-5D4ABE8F9C74}" type="slidenum">
              <a:rPr lang="fr-FR" altLang="fr-FR" sz="1400">
                <a:solidFill>
                  <a:srgbClr val="000000"/>
                </a:solidFill>
                <a:latin typeface="Times New Roman" panose="02020603050405020304" pitchFamily="18" charset="0"/>
                <a:ea typeface="Lucida Sans Unicode" panose="020B0602030504020204" pitchFamily="34" charset="0"/>
                <a:cs typeface="Tahoma" panose="020B0604030504040204" pitchFamily="34" charset="0"/>
              </a:rPr>
              <a:pPr algn="r"/>
              <a:t>9</a:t>
            </a:fld>
            <a:endParaRPr lang="fr-FR" altLang="fr-FR" sz="1400">
              <a:solidFill>
                <a:srgbClr val="000000"/>
              </a:solidFill>
              <a:latin typeface="Times New Roman" panose="02020603050405020304" pitchFamily="18" charset="0"/>
              <a:ea typeface="Lucida Sans Unicode" panose="020B0602030504020204" pitchFamily="34" charset="0"/>
              <a:cs typeface="Tahoma" panose="020B0604030504040204" pitchFamily="34" charset="0"/>
            </a:endParaRPr>
          </a:p>
        </p:txBody>
      </p:sp>
      <p:sp>
        <p:nvSpPr>
          <p:cNvPr id="27650" name="Espace réservé de l'image des diapositives 1">
            <a:extLst>
              <a:ext uri="{FF2B5EF4-FFF2-40B4-BE49-F238E27FC236}">
                <a16:creationId xmlns:a16="http://schemas.microsoft.com/office/drawing/2014/main" id="{7C9913B9-D9A9-3E4C-959B-EF5EE96A6694}"/>
              </a:ext>
            </a:extLst>
          </p:cNvPr>
          <p:cNvSpPr>
            <a:spLocks noGrp="1" noRot="1" noChangeAspect="1" noTextEdit="1"/>
          </p:cNvSpPr>
          <p:nvPr>
            <p:ph type="sldImg"/>
          </p:nvPr>
        </p:nvSpPr>
        <p:spPr bwMode="auto">
          <a:xfrm>
            <a:off x="1106488" y="812800"/>
            <a:ext cx="5345112" cy="4008438"/>
          </a:xfrm>
          <a:solidFill>
            <a:srgbClr val="CFE7F5"/>
          </a:solidFill>
          <a:ln w="25402">
            <a:solidFill>
              <a:srgbClr val="808080"/>
            </a:solidFill>
            <a:miter lim="800000"/>
            <a:headEnd/>
            <a:tailEnd/>
          </a:ln>
        </p:spPr>
      </p:sp>
      <p:sp>
        <p:nvSpPr>
          <p:cNvPr id="27651" name="Espace réservé des notes 2">
            <a:extLst>
              <a:ext uri="{FF2B5EF4-FFF2-40B4-BE49-F238E27FC236}">
                <a16:creationId xmlns:a16="http://schemas.microsoft.com/office/drawing/2014/main" id="{D86D0AED-1BA7-764F-9D20-AA7C9BA0694E}"/>
              </a:ext>
            </a:extLst>
          </p:cNvPr>
          <p:cNvSpPr>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Tree>
    <p:extLst>
      <p:ext uri="{BB962C8B-B14F-4D97-AF65-F5344CB8AC3E}">
        <p14:creationId xmlns:p14="http://schemas.microsoft.com/office/powerpoint/2010/main" val="2353985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Espace réservé du numéro de diapositive 6">
            <a:extLst>
              <a:ext uri="{FF2B5EF4-FFF2-40B4-BE49-F238E27FC236}">
                <a16:creationId xmlns:a16="http://schemas.microsoft.com/office/drawing/2014/main" id="{4E5FEDBF-F575-2047-A7E1-573E573970BA}"/>
              </a:ext>
            </a:extLst>
          </p:cNvPr>
          <p:cNvSpPr txBox="1">
            <a:spLocks noChangeArrowheads="1"/>
          </p:cNvSpPr>
          <p:nvPr/>
        </p:nvSpPr>
        <p:spPr bwMode="auto">
          <a:xfrm>
            <a:off x="4278313" y="10156825"/>
            <a:ext cx="3281362"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754759DF-BC33-F24F-AA26-1A776CE50B71}" type="slidenum">
              <a:rPr lang="fr-FR" altLang="fr-FR" sz="1400">
                <a:solidFill>
                  <a:srgbClr val="000000"/>
                </a:solidFill>
                <a:latin typeface="Times New Roman" panose="02020603050405020304" pitchFamily="18" charset="0"/>
                <a:ea typeface="Lucida Sans Unicode" panose="020B0602030504020204" pitchFamily="34" charset="0"/>
                <a:cs typeface="Tahoma" panose="020B0604030504040204" pitchFamily="34" charset="0"/>
              </a:rPr>
              <a:pPr algn="r"/>
              <a:t>10</a:t>
            </a:fld>
            <a:endParaRPr lang="fr-FR" altLang="fr-FR" sz="1400">
              <a:solidFill>
                <a:srgbClr val="000000"/>
              </a:solidFill>
              <a:latin typeface="Times New Roman" panose="02020603050405020304" pitchFamily="18" charset="0"/>
              <a:ea typeface="Lucida Sans Unicode" panose="020B0602030504020204" pitchFamily="34" charset="0"/>
              <a:cs typeface="Tahoma" panose="020B0604030504040204" pitchFamily="34" charset="0"/>
            </a:endParaRPr>
          </a:p>
        </p:txBody>
      </p:sp>
    </p:spTree>
    <p:extLst>
      <p:ext uri="{BB962C8B-B14F-4D97-AF65-F5344CB8AC3E}">
        <p14:creationId xmlns:p14="http://schemas.microsoft.com/office/powerpoint/2010/main" val="1454424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61FB753-D72F-4B6F-A3D8-2E4B5F0310AF}" type="slidenum">
              <a:rPr lang="fr-FR" smtClean="0"/>
              <a:pPr/>
              <a:t>18</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Espace réservé du numéro de diapositive 6">
            <a:extLst>
              <a:ext uri="{FF2B5EF4-FFF2-40B4-BE49-F238E27FC236}">
                <a16:creationId xmlns:a16="http://schemas.microsoft.com/office/drawing/2014/main" id="{3D7732EC-FCE7-D24F-BCD2-E24F2148237E}"/>
              </a:ext>
            </a:extLst>
          </p:cNvPr>
          <p:cNvSpPr txBox="1">
            <a:spLocks noChangeArrowheads="1"/>
          </p:cNvSpPr>
          <p:nvPr/>
        </p:nvSpPr>
        <p:spPr bwMode="auto">
          <a:xfrm>
            <a:off x="4278313" y="10156825"/>
            <a:ext cx="3281362"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C03712B4-F922-444F-BFEE-85ECB0EA6270}" type="slidenum">
              <a:rPr lang="fr-FR" altLang="fr-FR" sz="1400">
                <a:solidFill>
                  <a:srgbClr val="000000"/>
                </a:solidFill>
                <a:latin typeface="Times New Roman" panose="02020603050405020304" pitchFamily="18" charset="0"/>
                <a:ea typeface="Lucida Sans Unicode" panose="020B0602030504020204" pitchFamily="34" charset="0"/>
                <a:cs typeface="Tahoma" panose="020B0604030504040204" pitchFamily="34" charset="0"/>
              </a:rPr>
              <a:pPr algn="r"/>
              <a:t>26</a:t>
            </a:fld>
            <a:endParaRPr lang="fr-FR" altLang="fr-FR" sz="1400">
              <a:solidFill>
                <a:srgbClr val="000000"/>
              </a:solidFill>
              <a:latin typeface="Times New Roman" panose="02020603050405020304" pitchFamily="18" charset="0"/>
              <a:ea typeface="Lucida Sans Unicode" panose="020B0602030504020204" pitchFamily="34" charset="0"/>
              <a:cs typeface="Tahoma" panose="020B0604030504040204" pitchFamily="34" charset="0"/>
            </a:endParaRPr>
          </a:p>
        </p:txBody>
      </p:sp>
    </p:spTree>
    <p:extLst>
      <p:ext uri="{BB962C8B-B14F-4D97-AF65-F5344CB8AC3E}">
        <p14:creationId xmlns:p14="http://schemas.microsoft.com/office/powerpoint/2010/main" val="4229805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Espace réservé de l'image des diapositives 1">
            <a:extLst>
              <a:ext uri="{FF2B5EF4-FFF2-40B4-BE49-F238E27FC236}">
                <a16:creationId xmlns:a16="http://schemas.microsoft.com/office/drawing/2014/main" id="{C25E4FA7-51FB-6E4B-8655-5B6FD89B6D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Espace réservé des notes 2">
            <a:extLst>
              <a:ext uri="{FF2B5EF4-FFF2-40B4-BE49-F238E27FC236}">
                <a16:creationId xmlns:a16="http://schemas.microsoft.com/office/drawing/2014/main" id="{1CEAF41E-9F2C-3049-A4B5-AC007CC667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78851" name="Espace réservé du numéro de diapositive 3">
            <a:extLst>
              <a:ext uri="{FF2B5EF4-FFF2-40B4-BE49-F238E27FC236}">
                <a16:creationId xmlns:a16="http://schemas.microsoft.com/office/drawing/2014/main" id="{2504A096-E054-8649-98DE-9C3EF38C40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DB7CE41-B7C0-1143-9AEB-5B1D74485AF5}" type="slidenum">
              <a:rPr lang="fr-FR" altLang="fr-FR" smtClean="0">
                <a:latin typeface="Calibri" panose="020F0502020204030204" pitchFamily="34" charset="0"/>
              </a:rPr>
              <a:pPr/>
              <a:t>61</a:t>
            </a:fld>
            <a:endParaRPr lang="fr-FR" altLang="fr-FR">
              <a:latin typeface="Calibri" panose="020F0502020204030204" pitchFamily="34" charset="0"/>
            </a:endParaRPr>
          </a:p>
        </p:txBody>
      </p:sp>
    </p:spTree>
    <p:extLst>
      <p:ext uri="{BB962C8B-B14F-4D97-AF65-F5344CB8AC3E}">
        <p14:creationId xmlns:p14="http://schemas.microsoft.com/office/powerpoint/2010/main" val="3117588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Espace réservé de l'image des diapositives 1">
            <a:extLst>
              <a:ext uri="{FF2B5EF4-FFF2-40B4-BE49-F238E27FC236}">
                <a16:creationId xmlns:a16="http://schemas.microsoft.com/office/drawing/2014/main" id="{AFB1DDF3-BD7E-CC46-852C-BA378223AE3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Espace réservé des notes 2">
            <a:extLst>
              <a:ext uri="{FF2B5EF4-FFF2-40B4-BE49-F238E27FC236}">
                <a16:creationId xmlns:a16="http://schemas.microsoft.com/office/drawing/2014/main" id="{8095F702-7BB3-ED41-97AB-CEFB1E8440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80899" name="Espace réservé du numéro de diapositive 3">
            <a:extLst>
              <a:ext uri="{FF2B5EF4-FFF2-40B4-BE49-F238E27FC236}">
                <a16:creationId xmlns:a16="http://schemas.microsoft.com/office/drawing/2014/main" id="{8486D95F-0860-3F40-94D8-4A1C19DFADE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316C138-56AD-D745-8527-1D0A9D4D1CE4}" type="slidenum">
              <a:rPr lang="fr-FR" altLang="fr-FR" smtClean="0">
                <a:latin typeface="Calibri" panose="020F0502020204030204" pitchFamily="34" charset="0"/>
              </a:rPr>
              <a:pPr/>
              <a:t>62</a:t>
            </a:fld>
            <a:endParaRPr lang="fr-FR" altLang="fr-FR">
              <a:latin typeface="Calibri" panose="020F0502020204030204" pitchFamily="34" charset="0"/>
            </a:endParaRPr>
          </a:p>
        </p:txBody>
      </p:sp>
    </p:spTree>
    <p:extLst>
      <p:ext uri="{BB962C8B-B14F-4D97-AF65-F5344CB8AC3E}">
        <p14:creationId xmlns:p14="http://schemas.microsoft.com/office/powerpoint/2010/main" val="1746644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Espace réservé de l'image des diapositives 1">
            <a:extLst>
              <a:ext uri="{FF2B5EF4-FFF2-40B4-BE49-F238E27FC236}">
                <a16:creationId xmlns:a16="http://schemas.microsoft.com/office/drawing/2014/main" id="{4AD419CF-59B4-9043-B27F-D0433408CE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Espace réservé des notes 2">
            <a:extLst>
              <a:ext uri="{FF2B5EF4-FFF2-40B4-BE49-F238E27FC236}">
                <a16:creationId xmlns:a16="http://schemas.microsoft.com/office/drawing/2014/main" id="{C30274D9-D220-A144-BA18-8E10AB5791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86019" name="Espace réservé du numéro de diapositive 3">
            <a:extLst>
              <a:ext uri="{FF2B5EF4-FFF2-40B4-BE49-F238E27FC236}">
                <a16:creationId xmlns:a16="http://schemas.microsoft.com/office/drawing/2014/main" id="{6D801711-DDCB-024C-9A2F-E41515192E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16A9202-E80A-454F-8945-50F8515FF87B}" type="slidenum">
              <a:rPr lang="fr-FR" altLang="fr-FR" smtClean="0">
                <a:latin typeface="Calibri" panose="020F0502020204030204" pitchFamily="34" charset="0"/>
              </a:rPr>
              <a:pPr/>
              <a:t>66</a:t>
            </a:fld>
            <a:endParaRPr lang="fr-FR" altLang="fr-FR">
              <a:latin typeface="Calibri" panose="020F0502020204030204" pitchFamily="34" charset="0"/>
            </a:endParaRPr>
          </a:p>
        </p:txBody>
      </p:sp>
    </p:spTree>
    <p:extLst>
      <p:ext uri="{BB962C8B-B14F-4D97-AF65-F5344CB8AC3E}">
        <p14:creationId xmlns:p14="http://schemas.microsoft.com/office/powerpoint/2010/main" val="1252019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7E4FAE81-A9D2-40BB-9FFA-4141AAF4F170}" type="datetimeFigureOut">
              <a:rPr lang="fr-FR" smtClean="0"/>
              <a:pPr/>
              <a:t>28/11/2023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41B8D57-3ECF-4CF3-BA60-D7255B33AD0C}"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E4FAE81-A9D2-40BB-9FFA-4141AAF4F170}" type="datetimeFigureOut">
              <a:rPr lang="fr-FR" smtClean="0"/>
              <a:pPr/>
              <a:t>28/11/2023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41B8D57-3ECF-4CF3-BA60-D7255B33AD0C}"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E4FAE81-A9D2-40BB-9FFA-4141AAF4F170}" type="datetimeFigureOut">
              <a:rPr lang="fr-FR" smtClean="0"/>
              <a:pPr/>
              <a:t>28/11/2023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41B8D57-3ECF-4CF3-BA60-D7255B33AD0C}"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a:extLst>
              <a:ext uri="{FF2B5EF4-FFF2-40B4-BE49-F238E27FC236}">
                <a16:creationId xmlns:a16="http://schemas.microsoft.com/office/drawing/2014/main" id="{C120E7CA-92CB-4843-A3AF-BF8653AF8528}"/>
              </a:ext>
            </a:extLst>
          </p:cNvPr>
          <p:cNvSpPr>
            <a:spLocks noGrp="1"/>
          </p:cNvSpPr>
          <p:nvPr>
            <p:ph type="ftr" sz="quarter" idx="10"/>
          </p:nvPr>
        </p:nvSpPr>
        <p:spPr/>
        <p:txBody>
          <a:bodyPr lIns="0" tIns="0" rIns="0" bIns="0"/>
          <a:lstStyle>
            <a:lvl1pPr algn="ctr">
              <a:defRPr>
                <a:solidFill>
                  <a:schemeClr val="tx1">
                    <a:tint val="75000"/>
                  </a:schemeClr>
                </a:solidFill>
              </a:defRPr>
            </a:lvl1pPr>
          </a:lstStyle>
          <a:p>
            <a:pPr>
              <a:defRPr/>
            </a:pPr>
            <a:endParaRPr/>
          </a:p>
        </p:txBody>
      </p:sp>
      <p:sp>
        <p:nvSpPr>
          <p:cNvPr id="3" name="Holder 3">
            <a:extLst>
              <a:ext uri="{FF2B5EF4-FFF2-40B4-BE49-F238E27FC236}">
                <a16:creationId xmlns:a16="http://schemas.microsoft.com/office/drawing/2014/main" id="{7B0FBB4D-7732-F44A-AB8E-6AEB859ED299}"/>
              </a:ext>
            </a:extLst>
          </p:cNvPr>
          <p:cNvSpPr>
            <a:spLocks noGrp="1"/>
          </p:cNvSpPr>
          <p:nvPr>
            <p:ph type="dt" sz="half" idx="11"/>
          </p:nvPr>
        </p:nvSpPr>
        <p:spPr/>
        <p:txBody>
          <a:bodyPr lIns="0" tIns="0" rIns="0" bIns="0"/>
          <a:lstStyle>
            <a:lvl1pPr algn="l">
              <a:defRPr>
                <a:solidFill>
                  <a:schemeClr val="tx1">
                    <a:tint val="75000"/>
                  </a:schemeClr>
                </a:solidFill>
              </a:defRPr>
            </a:lvl1pPr>
          </a:lstStyle>
          <a:p>
            <a:pPr>
              <a:defRPr/>
            </a:pPr>
            <a:fld id="{1D8BD707-D9CF-40AE-B4C6-C98DA3205C09}" type="datetimeFigureOut">
              <a:rPr lang="en-US"/>
              <a:pPr>
                <a:defRPr/>
              </a:pPr>
              <a:t>11/28/2023</a:t>
            </a:fld>
            <a:endParaRPr lang="en-US"/>
          </a:p>
        </p:txBody>
      </p:sp>
      <p:sp>
        <p:nvSpPr>
          <p:cNvPr id="4" name="Holder 4">
            <a:extLst>
              <a:ext uri="{FF2B5EF4-FFF2-40B4-BE49-F238E27FC236}">
                <a16:creationId xmlns:a16="http://schemas.microsoft.com/office/drawing/2014/main" id="{AB526ADF-CD1B-8C44-884F-F0148B91C293}"/>
              </a:ext>
            </a:extLst>
          </p:cNvPr>
          <p:cNvSpPr>
            <a:spLocks noGrp="1"/>
          </p:cNvSpPr>
          <p:nvPr>
            <p:ph type="sldNum" sz="quarter" idx="12"/>
          </p:nvPr>
        </p:nvSpPr>
        <p:spPr/>
        <p:txBody>
          <a:bodyPr tIns="0" bIns="0"/>
          <a:lstStyle>
            <a:lvl1pPr algn="r">
              <a:defRPr>
                <a:solidFill>
                  <a:schemeClr val="tx1">
                    <a:tint val="75000"/>
                  </a:schemeClr>
                </a:solidFill>
              </a:defRPr>
            </a:lvl1pPr>
          </a:lstStyle>
          <a:p>
            <a:pPr>
              <a:defRPr/>
            </a:pPr>
            <a:fld id="{EC16DA76-94BF-7648-9844-6597964F8A4F}" type="slidenum">
              <a:rPr/>
              <a:pPr>
                <a:defRPr/>
              </a:pPr>
              <a:t>‹N°›</a:t>
            </a:fld>
            <a:endParaRPr/>
          </a:p>
        </p:txBody>
      </p:sp>
    </p:spTree>
    <p:extLst>
      <p:ext uri="{BB962C8B-B14F-4D97-AF65-F5344CB8AC3E}">
        <p14:creationId xmlns:p14="http://schemas.microsoft.com/office/powerpoint/2010/main" val="1160285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E4FAE81-A9D2-40BB-9FFA-4141AAF4F170}" type="datetimeFigureOut">
              <a:rPr lang="fr-FR" smtClean="0"/>
              <a:pPr/>
              <a:t>28/11/2023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41B8D57-3ECF-4CF3-BA60-D7255B33AD0C}"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7E4FAE81-A9D2-40BB-9FFA-4141AAF4F170}" type="datetimeFigureOut">
              <a:rPr lang="fr-FR" smtClean="0"/>
              <a:pPr/>
              <a:t>28/11/2023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41B8D57-3ECF-4CF3-BA60-D7255B33AD0C}"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7E4FAE81-A9D2-40BB-9FFA-4141AAF4F170}" type="datetimeFigureOut">
              <a:rPr lang="fr-FR" smtClean="0"/>
              <a:pPr/>
              <a:t>28/11/2023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41B8D57-3ECF-4CF3-BA60-D7255B33AD0C}"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7E4FAE81-A9D2-40BB-9FFA-4141AAF4F170}" type="datetimeFigureOut">
              <a:rPr lang="fr-FR" smtClean="0"/>
              <a:pPr/>
              <a:t>28/11/2023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941B8D57-3ECF-4CF3-BA60-D7255B33AD0C}"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7E4FAE81-A9D2-40BB-9FFA-4141AAF4F170}" type="datetimeFigureOut">
              <a:rPr lang="fr-FR" smtClean="0"/>
              <a:pPr/>
              <a:t>28/11/2023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941B8D57-3ECF-4CF3-BA60-D7255B33AD0C}"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E4FAE81-A9D2-40BB-9FFA-4141AAF4F170}" type="datetimeFigureOut">
              <a:rPr lang="fr-FR" smtClean="0"/>
              <a:pPr/>
              <a:t>28/11/2023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941B8D57-3ECF-4CF3-BA60-D7255B33AD0C}"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7E4FAE81-A9D2-40BB-9FFA-4141AAF4F170}" type="datetimeFigureOut">
              <a:rPr lang="fr-FR" smtClean="0"/>
              <a:pPr/>
              <a:t>28/11/2023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41B8D57-3ECF-4CF3-BA60-D7255B33AD0C}"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7E4FAE81-A9D2-40BB-9FFA-4141AAF4F170}" type="datetimeFigureOut">
              <a:rPr lang="fr-FR" smtClean="0"/>
              <a:pPr/>
              <a:t>28/11/2023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41B8D57-3ECF-4CF3-BA60-D7255B33AD0C}"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4FAE81-A9D2-40BB-9FFA-4141AAF4F170}" type="datetimeFigureOut">
              <a:rPr lang="fr-FR" smtClean="0"/>
              <a:pPr/>
              <a:t>28/11/2023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1B8D57-3ECF-4CF3-BA60-D7255B33AD0C}"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jpeg"/></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6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23528" y="620688"/>
            <a:ext cx="8458200" cy="6480720"/>
          </a:xfrm>
        </p:spPr>
        <p:txBody>
          <a:bodyPr>
            <a:noAutofit/>
          </a:bodyPr>
          <a:lstStyle/>
          <a:p>
            <a:r>
              <a:rPr lang="fr-FR" sz="6600" b="1" dirty="0"/>
              <a:t>Structures Mixtes</a:t>
            </a:r>
            <a:br>
              <a:rPr lang="fr-FR" sz="6600" b="1" dirty="0"/>
            </a:br>
            <a:r>
              <a:rPr lang="fr-FR" sz="6600" b="1" dirty="0"/>
              <a:t>et Structures Hybrides</a:t>
            </a:r>
            <a:br>
              <a:rPr lang="fr-FR" sz="6600" b="1" dirty="0"/>
            </a:br>
            <a:br>
              <a:rPr lang="fr-FR" sz="6600" b="1" dirty="0"/>
            </a:br>
            <a:br>
              <a:rPr lang="fr-FR" altLang="fr-FR" sz="6600" dirty="0">
                <a:solidFill>
                  <a:srgbClr val="FFC000"/>
                </a:solidFill>
              </a:rPr>
            </a:br>
            <a:endParaRPr lang="fr-FR" sz="6600" b="1" dirty="0"/>
          </a:p>
        </p:txBody>
      </p:sp>
      <p:sp>
        <p:nvSpPr>
          <p:cNvPr id="5" name="Titre 1">
            <a:extLst>
              <a:ext uri="{FF2B5EF4-FFF2-40B4-BE49-F238E27FC236}">
                <a16:creationId xmlns:a16="http://schemas.microsoft.com/office/drawing/2014/main" id="{A6A0C09C-EF66-1E40-81EE-EA1BE055B903}"/>
              </a:ext>
            </a:extLst>
          </p:cNvPr>
          <p:cNvSpPr txBox="1">
            <a:spLocks/>
          </p:cNvSpPr>
          <p:nvPr/>
        </p:nvSpPr>
        <p:spPr>
          <a:xfrm>
            <a:off x="422030" y="3645024"/>
            <a:ext cx="8229600" cy="25202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fr-FR" sz="3200" b="1" dirty="0">
                <a:solidFill>
                  <a:srgbClr val="FF0000"/>
                </a:solidFill>
              </a:rPr>
              <a:t>Construction mixte (acier-béton)</a:t>
            </a:r>
          </a:p>
          <a:p>
            <a:pPr>
              <a:defRPr/>
            </a:pPr>
            <a:r>
              <a:rPr lang="fr-FR" altLang="fr-FR" sz="3200" b="1" dirty="0">
                <a:solidFill>
                  <a:srgbClr val="FF0000"/>
                </a:solidFill>
              </a:rPr>
              <a:t>Généralités. Caractéristiques des matériaux</a:t>
            </a:r>
            <a:br>
              <a:rPr lang="fr-FR" dirty="0"/>
            </a:br>
            <a:endParaRPr lang="fr-F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ous-titre 1">
            <a:extLst>
              <a:ext uri="{FF2B5EF4-FFF2-40B4-BE49-F238E27FC236}">
                <a16:creationId xmlns:a16="http://schemas.microsoft.com/office/drawing/2014/main" id="{F0601447-8F4A-894B-9BBD-CCB24DB41237}"/>
              </a:ext>
            </a:extLst>
          </p:cNvPr>
          <p:cNvSpPr>
            <a:spLocks noGrp="1"/>
          </p:cNvSpPr>
          <p:nvPr>
            <p:ph type="subTitle" idx="4294967295"/>
          </p:nvPr>
        </p:nvSpPr>
        <p:spPr>
          <a:xfrm>
            <a:off x="0" y="647700"/>
            <a:ext cx="7467600" cy="5470525"/>
          </a:xfrm>
        </p:spPr>
        <p:txBody>
          <a:bodyPr lIns="0" tIns="0" rIns="0" bIns="0" anchor="ctr"/>
          <a:lstStyle/>
          <a:p>
            <a:pPr>
              <a:buFont typeface="Wingdings 2" pitchFamily="2" charset="2"/>
              <a:buNone/>
            </a:pPr>
            <a:r>
              <a:rPr lang="fr-FR" altLang="fr-FR" sz="3000">
                <a:latin typeface="Arial" panose="020B0604020202020204" pitchFamily="34" charset="0"/>
              </a:rPr>
              <a:t> 	Le béton recouvrant l'acier met celui-ci a l'abri de la </a:t>
            </a:r>
            <a:r>
              <a:rPr lang="fr-FR" altLang="fr-FR" sz="3000" i="1" u="sng">
                <a:latin typeface="Arial" panose="020B0604020202020204" pitchFamily="34" charset="0"/>
              </a:rPr>
              <a:t>corrosion</a:t>
            </a:r>
          </a:p>
          <a:p>
            <a:pPr>
              <a:buFont typeface="Wingdings 2" pitchFamily="2" charset="2"/>
              <a:buNone/>
            </a:pPr>
            <a:r>
              <a:rPr lang="fr-FR" altLang="fr-FR" sz="3000">
                <a:latin typeface="Arial" panose="020B0604020202020204" pitchFamily="34" charset="0"/>
              </a:rPr>
              <a:t> 	Le béton constitue une bonne </a:t>
            </a:r>
            <a:r>
              <a:rPr lang="fr-FR" altLang="fr-FR" sz="3000" i="1" u="sng">
                <a:latin typeface="Arial" panose="020B0604020202020204" pitchFamily="34" charset="0"/>
              </a:rPr>
              <a:t>protection contre l'incendie</a:t>
            </a:r>
            <a:r>
              <a:rPr lang="fr-FR" altLang="fr-FR" sz="3000">
                <a:latin typeface="Arial" panose="020B0604020202020204" pitchFamily="34" charset="0"/>
              </a:rPr>
              <a:t> car grâce a la plus grande inertie thermique du béton l'acier s’échauffe moins rapidement et une redistribution des efforts s’opère de l'acier (plus chaud) vers le béton (plus froid)</a:t>
            </a:r>
          </a:p>
          <a:p>
            <a:pPr>
              <a:buFont typeface="Wingdings 2" pitchFamily="2" charset="2"/>
              <a:buNone/>
            </a:pPr>
            <a:r>
              <a:rPr lang="fr-FR" altLang="fr-FR" sz="3000">
                <a:latin typeface="Arial" panose="020B0604020202020204" pitchFamily="34" charset="0"/>
              </a:rPr>
              <a:t> 	Grâce a sa ductilité l'acier confère a la construction mixte une </a:t>
            </a:r>
            <a:r>
              <a:rPr lang="fr-FR" altLang="fr-FR" sz="3000" i="1" u="sng">
                <a:latin typeface="Arial" panose="020B0604020202020204" pitchFamily="34" charset="0"/>
              </a:rPr>
              <a:t>bonne capacité de déformation plastique</a:t>
            </a:r>
          </a:p>
        </p:txBody>
      </p:sp>
    </p:spTree>
    <p:extLst>
      <p:ext uri="{BB962C8B-B14F-4D97-AF65-F5344CB8AC3E}">
        <p14:creationId xmlns:p14="http://schemas.microsoft.com/office/powerpoint/2010/main" val="3173074109"/>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écran (1111).png"/>
          <p:cNvPicPr>
            <a:picLocks noChangeAspect="1"/>
          </p:cNvPicPr>
          <p:nvPr/>
        </p:nvPicPr>
        <p:blipFill>
          <a:blip r:embed="rId2" cstate="print"/>
          <a:srcRect l="28350" t="36417" r="29126" b="25765"/>
          <a:stretch>
            <a:fillRect/>
          </a:stretch>
        </p:blipFill>
        <p:spPr>
          <a:xfrm>
            <a:off x="2951312" y="3356992"/>
            <a:ext cx="6192688" cy="3096344"/>
          </a:xfrm>
          <a:prstGeom prst="rect">
            <a:avLst/>
          </a:prstGeom>
        </p:spPr>
      </p:pic>
      <p:pic>
        <p:nvPicPr>
          <p:cNvPr id="5" name="Image 4" descr="Capture d’écran (1110).png"/>
          <p:cNvPicPr>
            <a:picLocks noChangeAspect="1"/>
          </p:cNvPicPr>
          <p:nvPr/>
        </p:nvPicPr>
        <p:blipFill>
          <a:blip r:embed="rId3" cstate="print"/>
          <a:srcRect l="28350" t="43421" r="31100" b="21563"/>
          <a:stretch>
            <a:fillRect/>
          </a:stretch>
        </p:blipFill>
        <p:spPr>
          <a:xfrm>
            <a:off x="2987824" y="260648"/>
            <a:ext cx="6156176" cy="3068960"/>
          </a:xfrm>
          <a:prstGeom prst="rect">
            <a:avLst/>
          </a:prstGeom>
        </p:spPr>
      </p:pic>
      <p:sp>
        <p:nvSpPr>
          <p:cNvPr id="6" name="ZoneTexte 5"/>
          <p:cNvSpPr txBox="1"/>
          <p:nvPr/>
        </p:nvSpPr>
        <p:spPr>
          <a:xfrm>
            <a:off x="251520" y="332656"/>
            <a:ext cx="2592288" cy="923330"/>
          </a:xfrm>
          <a:prstGeom prst="rect">
            <a:avLst/>
          </a:prstGeom>
          <a:noFill/>
        </p:spPr>
        <p:txBody>
          <a:bodyPr wrap="square" rtlCol="0">
            <a:spAutoFit/>
          </a:bodyPr>
          <a:lstStyle/>
          <a:p>
            <a:r>
              <a:rPr lang="fr-FR" dirty="0"/>
              <a:t>Les rapports portée sur hauteur (l/h=35) des poutres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Le fonctionnement des structures mixtes</a:t>
            </a:r>
          </a:p>
        </p:txBody>
      </p:sp>
      <p:sp>
        <p:nvSpPr>
          <p:cNvPr id="3" name="Espace réservé du contenu 2"/>
          <p:cNvSpPr>
            <a:spLocks noGrp="1"/>
          </p:cNvSpPr>
          <p:nvPr>
            <p:ph idx="1"/>
          </p:nvPr>
        </p:nvSpPr>
        <p:spPr/>
        <p:txBody>
          <a:bodyPr>
            <a:normAutofit/>
          </a:bodyPr>
          <a:lstStyle/>
          <a:p>
            <a:r>
              <a:rPr lang="fr-FR" sz="2000" dirty="0"/>
              <a:t>ce qui est différents dans le fonctionnement d’un élément mixte, c’est l’association mécanique des deux matériaux, acier et béton, par l’intermédiaire d’une connexion située à l’interface des matériaux, qui va accroître à la fois la rigidité et la résistance de l’élément.</a:t>
            </a:r>
          </a:p>
        </p:txBody>
      </p:sp>
      <p:pic>
        <p:nvPicPr>
          <p:cNvPr id="4" name="Picture 2"/>
          <p:cNvPicPr>
            <a:picLocks noChangeAspect="1" noChangeArrowheads="1"/>
          </p:cNvPicPr>
          <p:nvPr/>
        </p:nvPicPr>
        <p:blipFill>
          <a:blip r:embed="rId2" cstate="print"/>
          <a:srcRect/>
          <a:stretch>
            <a:fillRect/>
          </a:stretch>
        </p:blipFill>
        <p:spPr>
          <a:xfrm>
            <a:off x="971600" y="3212976"/>
            <a:ext cx="7354887" cy="330358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260648"/>
            <a:ext cx="8229600" cy="6264696"/>
          </a:xfrm>
        </p:spPr>
        <p:txBody>
          <a:bodyPr>
            <a:normAutofit/>
          </a:bodyPr>
          <a:lstStyle/>
          <a:p>
            <a:r>
              <a:rPr lang="fr-FR" sz="2000" dirty="0"/>
              <a:t>Il est important de préciser que dans les éléments mixtes (acier-béton), l’adhérence entre le composant en acier et en béton n’existe pas naturellement, et que la solidarisation doit être obtenue par des organes de liaison ou des </a:t>
            </a:r>
            <a:r>
              <a:rPr lang="fr-FR" sz="2000" dirty="0">
                <a:solidFill>
                  <a:srgbClr val="C00000"/>
                </a:solidFill>
              </a:rPr>
              <a:t>connecteurs</a:t>
            </a:r>
            <a:r>
              <a:rPr lang="fr-FR" sz="2000" dirty="0"/>
              <a:t>.</a:t>
            </a:r>
          </a:p>
          <a:p>
            <a:r>
              <a:rPr lang="fr-FR" sz="2000" dirty="0"/>
              <a:t>Il existe une grande variété de connecteurs mais les plus utilisées sont les </a:t>
            </a:r>
            <a:r>
              <a:rPr lang="fr-FR" sz="2000" dirty="0">
                <a:solidFill>
                  <a:srgbClr val="C00000"/>
                </a:solidFill>
              </a:rPr>
              <a:t>goujons à tête</a:t>
            </a:r>
            <a:r>
              <a:rPr lang="fr-FR" sz="2000" dirty="0"/>
              <a:t>, fixés sur l’élément métallique par soudage électrique à l’aide d’un pistolet adéquat On peut utiliser des </a:t>
            </a:r>
            <a:r>
              <a:rPr lang="fr-FR" sz="2000" b="1" u="sng" dirty="0">
                <a:solidFill>
                  <a:srgbClr val="C00000"/>
                </a:solidFill>
              </a:rPr>
              <a:t>cornières</a:t>
            </a:r>
            <a:r>
              <a:rPr lang="fr-FR" sz="2000" dirty="0"/>
              <a:t> (fabriquées par pliage à froid) , mais présentant une résistance moindre que les goujons soudés . Il </a:t>
            </a:r>
            <a:r>
              <a:rPr lang="fr-FR" sz="2000" dirty="0" err="1"/>
              <a:t>ya</a:t>
            </a:r>
            <a:r>
              <a:rPr lang="fr-FR" sz="2000" dirty="0"/>
              <a:t> aussi, mais cela est assez rare en bâtiment, l’utilisation de </a:t>
            </a:r>
            <a:r>
              <a:rPr lang="fr-FR" sz="2000" b="1" u="sng" dirty="0">
                <a:solidFill>
                  <a:srgbClr val="C00000"/>
                </a:solidFill>
              </a:rPr>
              <a:t>butées soudées</a:t>
            </a:r>
            <a:r>
              <a:rPr lang="fr-FR" sz="2000" dirty="0"/>
              <a:t>, en forme de tasseau ou de tronçons découpés dans des </a:t>
            </a:r>
            <a:r>
              <a:rPr lang="fr-FR" sz="2000" dirty="0" err="1"/>
              <a:t>proﬁlés</a:t>
            </a:r>
            <a:r>
              <a:rPr lang="fr-FR" sz="2000" dirty="0"/>
              <a:t> en cornière également dans des fers en </a:t>
            </a:r>
            <a:r>
              <a:rPr lang="fr-FR" sz="2000" dirty="0" err="1"/>
              <a:t>T</a:t>
            </a:r>
            <a:endParaRPr lang="fr-FR" sz="2000" dirty="0"/>
          </a:p>
          <a:p>
            <a:endParaRPr lang="fr-FR" dirty="0"/>
          </a:p>
        </p:txBody>
      </p:sp>
      <p:pic>
        <p:nvPicPr>
          <p:cNvPr id="4" name="Picture 2" descr="3 Poutre mixte acier-béton. | Download Scientific Diagram"/>
          <p:cNvPicPr>
            <a:picLocks noChangeAspect="1" noChangeArrowheads="1"/>
          </p:cNvPicPr>
          <p:nvPr/>
        </p:nvPicPr>
        <p:blipFill>
          <a:blip r:embed="rId2" cstate="print"/>
          <a:srcRect/>
          <a:stretch>
            <a:fillRect/>
          </a:stretch>
        </p:blipFill>
        <p:spPr bwMode="auto">
          <a:xfrm>
            <a:off x="1691680" y="3789040"/>
            <a:ext cx="7016130" cy="3744416"/>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1196752"/>
            <a:ext cx="8229600" cy="5256584"/>
          </a:xfrm>
        </p:spPr>
        <p:txBody>
          <a:bodyPr>
            <a:normAutofit/>
          </a:bodyPr>
          <a:lstStyle/>
          <a:p>
            <a:r>
              <a:rPr lang="fr-FR" sz="2000" dirty="0"/>
              <a:t>Le rôle des connecteurs est de limiter, le glissement pouvant se produire entre l’acier et le béton, ou le déplacement relatif entre les deux matériaux parallèlement à leur interface. Selon l’importance de l’effort de cisaillement longitudinal à transférer entre les deux matériaux</a:t>
            </a:r>
          </a:p>
        </p:txBody>
      </p:sp>
      <p:sp>
        <p:nvSpPr>
          <p:cNvPr id="4" name="Titre 1"/>
          <p:cNvSpPr>
            <a:spLocks noGrp="1"/>
          </p:cNvSpPr>
          <p:nvPr>
            <p:ph type="title"/>
          </p:nvPr>
        </p:nvSpPr>
        <p:spPr>
          <a:xfrm>
            <a:off x="457200" y="274638"/>
            <a:ext cx="8229600" cy="1143000"/>
          </a:xfrm>
        </p:spPr>
        <p:txBody>
          <a:bodyPr/>
          <a:lstStyle/>
          <a:p>
            <a:r>
              <a:rPr lang="fr-FR" dirty="0"/>
              <a:t>Les types de connexion</a:t>
            </a:r>
          </a:p>
        </p:txBody>
      </p:sp>
      <p:pic>
        <p:nvPicPr>
          <p:cNvPr id="5" name="Picture 2"/>
          <p:cNvPicPr>
            <a:picLocks noChangeAspect="1" noChangeArrowheads="1"/>
          </p:cNvPicPr>
          <p:nvPr/>
        </p:nvPicPr>
        <p:blipFill>
          <a:blip r:embed="rId2" cstate="print"/>
          <a:srcRect b="6700"/>
          <a:stretch>
            <a:fillRect/>
          </a:stretch>
        </p:blipFill>
        <p:spPr>
          <a:xfrm>
            <a:off x="1748743" y="2420888"/>
            <a:ext cx="5667202" cy="432283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object 2">
            <a:extLst>
              <a:ext uri="{FF2B5EF4-FFF2-40B4-BE49-F238E27FC236}">
                <a16:creationId xmlns:a16="http://schemas.microsoft.com/office/drawing/2014/main" id="{8ACE2D10-67A4-8A4A-9A73-6C19DE976F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333375"/>
            <a:ext cx="57562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ject 3">
            <a:extLst>
              <a:ext uri="{FF2B5EF4-FFF2-40B4-BE49-F238E27FC236}">
                <a16:creationId xmlns:a16="http://schemas.microsoft.com/office/drawing/2014/main" id="{7D082C52-4974-F540-8E3D-99FE09C826FF}"/>
              </a:ext>
            </a:extLst>
          </p:cNvPr>
          <p:cNvSpPr txBox="1">
            <a:spLocks noGrp="1"/>
          </p:cNvSpPr>
          <p:nvPr>
            <p:ph type="title"/>
          </p:nvPr>
        </p:nvSpPr>
        <p:spPr>
          <a:xfrm>
            <a:off x="1979712" y="240452"/>
            <a:ext cx="5112568" cy="874598"/>
          </a:xfrm>
        </p:spPr>
        <p:txBody>
          <a:bodyPr wrap="square" lIns="0" tIns="12700" rIns="0" bIns="0" rtlCol="0">
            <a:spAutoFit/>
          </a:bodyPr>
          <a:lstStyle/>
          <a:p>
            <a:pPr marL="12700">
              <a:spcBef>
                <a:spcPts val="100"/>
              </a:spcBef>
              <a:defRPr/>
            </a:pPr>
            <a:r>
              <a:rPr sz="2800" spc="325" dirty="0">
                <a:solidFill>
                  <a:srgbClr val="FFD4CC"/>
                </a:solidFill>
              </a:rPr>
              <a:t>-</a:t>
            </a:r>
            <a:r>
              <a:rPr sz="2800" spc="470" dirty="0">
                <a:solidFill>
                  <a:srgbClr val="FFD4CC"/>
                </a:solidFill>
              </a:rPr>
              <a:t>L</a:t>
            </a:r>
            <a:r>
              <a:rPr lang="fr-FR" sz="2800" spc="470" dirty="0">
                <a:solidFill>
                  <a:srgbClr val="FFD4CC"/>
                </a:solidFill>
              </a:rPr>
              <a:t>es</a:t>
            </a:r>
            <a:r>
              <a:rPr sz="2800" spc="165" dirty="0">
                <a:solidFill>
                  <a:srgbClr val="FFD4CC"/>
                </a:solidFill>
              </a:rPr>
              <a:t> </a:t>
            </a:r>
            <a:r>
              <a:rPr lang="fr-FR" sz="2800" spc="365" dirty="0">
                <a:solidFill>
                  <a:srgbClr val="FFD4CC"/>
                </a:solidFill>
              </a:rPr>
              <a:t>dalles </a:t>
            </a:r>
            <a:r>
              <a:rPr lang="fr-FR" sz="2800" spc="340" dirty="0">
                <a:solidFill>
                  <a:srgbClr val="FFD4CC"/>
                </a:solidFill>
                <a:latin typeface="Trebuchet MS"/>
                <a:cs typeface="Trebuchet MS"/>
              </a:rPr>
              <a:t>mixtes:</a:t>
            </a:r>
            <a:br>
              <a:rPr lang="fr-FR" sz="2800" dirty="0">
                <a:latin typeface="Trebuchet MS"/>
                <a:cs typeface="Trebuchet MS"/>
              </a:rPr>
            </a:br>
            <a:endParaRPr sz="2800" dirty="0"/>
          </a:p>
        </p:txBody>
      </p:sp>
      <p:grpSp>
        <p:nvGrpSpPr>
          <p:cNvPr id="36867" name="object 5">
            <a:extLst>
              <a:ext uri="{FF2B5EF4-FFF2-40B4-BE49-F238E27FC236}">
                <a16:creationId xmlns:a16="http://schemas.microsoft.com/office/drawing/2014/main" id="{01971E29-0C4E-044A-AADF-FB1CB6735E5A}"/>
              </a:ext>
            </a:extLst>
          </p:cNvPr>
          <p:cNvGrpSpPr>
            <a:grpSpLocks/>
          </p:cNvGrpSpPr>
          <p:nvPr/>
        </p:nvGrpSpPr>
        <p:grpSpPr bwMode="auto">
          <a:xfrm>
            <a:off x="901700" y="1255713"/>
            <a:ext cx="5170488" cy="2944812"/>
            <a:chOff x="901700" y="1256347"/>
            <a:chExt cx="5170170" cy="2943860"/>
          </a:xfrm>
        </p:grpSpPr>
        <p:sp>
          <p:nvSpPr>
            <p:cNvPr id="36880" name="object 6">
              <a:extLst>
                <a:ext uri="{FF2B5EF4-FFF2-40B4-BE49-F238E27FC236}">
                  <a16:creationId xmlns:a16="http://schemas.microsoft.com/office/drawing/2014/main" id="{795894B4-C57C-3E41-82CE-74564DBFB40F}"/>
                </a:ext>
              </a:extLst>
            </p:cNvPr>
            <p:cNvSpPr>
              <a:spLocks/>
            </p:cNvSpPr>
            <p:nvPr/>
          </p:nvSpPr>
          <p:spPr bwMode="auto">
            <a:xfrm>
              <a:off x="3204210" y="1261110"/>
              <a:ext cx="2807970" cy="836930"/>
            </a:xfrm>
            <a:custGeom>
              <a:avLst/>
              <a:gdLst>
                <a:gd name="T0" fmla="*/ 1295400 w 2807970"/>
                <a:gd name="T1" fmla="*/ 0 h 836930"/>
                <a:gd name="T2" fmla="*/ 1295400 w 2807970"/>
                <a:gd name="T3" fmla="*/ 439419 h 836930"/>
                <a:gd name="T4" fmla="*/ 0 w 2807970"/>
                <a:gd name="T5" fmla="*/ 439419 h 836930"/>
                <a:gd name="T6" fmla="*/ 2807969 w 2807970"/>
                <a:gd name="T7" fmla="*/ 439419 h 836930"/>
                <a:gd name="T8" fmla="*/ 0 w 2807970"/>
                <a:gd name="T9" fmla="*/ 439419 h 836930"/>
                <a:gd name="T10" fmla="*/ 0 w 2807970"/>
                <a:gd name="T11" fmla="*/ 836929 h 8369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7970" h="836930">
                  <a:moveTo>
                    <a:pt x="1295400" y="0"/>
                  </a:moveTo>
                  <a:lnTo>
                    <a:pt x="1295400" y="439419"/>
                  </a:lnTo>
                </a:path>
                <a:path w="2807970" h="836930">
                  <a:moveTo>
                    <a:pt x="0" y="439419"/>
                  </a:moveTo>
                  <a:lnTo>
                    <a:pt x="2807969" y="439419"/>
                  </a:lnTo>
                </a:path>
                <a:path w="2807970" h="836930">
                  <a:moveTo>
                    <a:pt x="0" y="439419"/>
                  </a:moveTo>
                  <a:lnTo>
                    <a:pt x="0" y="836929"/>
                  </a:lnTo>
                </a:path>
              </a:pathLst>
            </a:custGeom>
            <a:noFill/>
            <a:ln w="9344">
              <a:solidFill>
                <a:srgbClr val="FF750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pic>
          <p:nvPicPr>
            <p:cNvPr id="36881" name="object 7">
              <a:extLst>
                <a:ext uri="{FF2B5EF4-FFF2-40B4-BE49-F238E27FC236}">
                  <a16:creationId xmlns:a16="http://schemas.microsoft.com/office/drawing/2014/main" id="{77FE2981-9423-1243-80F2-1BF7B723D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7060" y="2090420"/>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2" name="object 8">
              <a:extLst>
                <a:ext uri="{FF2B5EF4-FFF2-40B4-BE49-F238E27FC236}">
                  <a16:creationId xmlns:a16="http://schemas.microsoft.com/office/drawing/2014/main" id="{9EE99994-8FE3-D245-A76E-836630256727}"/>
                </a:ext>
              </a:extLst>
            </p:cNvPr>
            <p:cNvSpPr>
              <a:spLocks/>
            </p:cNvSpPr>
            <p:nvPr/>
          </p:nvSpPr>
          <p:spPr bwMode="auto">
            <a:xfrm>
              <a:off x="6014720" y="1713230"/>
              <a:ext cx="0" cy="398780"/>
            </a:xfrm>
            <a:custGeom>
              <a:avLst/>
              <a:gdLst>
                <a:gd name="T0" fmla="*/ 0 h 398780"/>
                <a:gd name="T1" fmla="*/ 398780 h 398780"/>
                <a:gd name="T2" fmla="*/ 0 60000 65536"/>
                <a:gd name="T3" fmla="*/ 0 60000 65536"/>
              </a:gdLst>
              <a:ahLst/>
              <a:cxnLst>
                <a:cxn ang="T2">
                  <a:pos x="0" y="T0"/>
                </a:cxn>
                <a:cxn ang="T3">
                  <a:pos x="0" y="T1"/>
                </a:cxn>
              </a:cxnLst>
              <a:rect l="0" t="0" r="r" b="b"/>
              <a:pathLst>
                <a:path h="398780">
                  <a:moveTo>
                    <a:pt x="0" y="0"/>
                  </a:moveTo>
                  <a:lnTo>
                    <a:pt x="0" y="398780"/>
                  </a:lnTo>
                </a:path>
              </a:pathLst>
            </a:custGeom>
            <a:noFill/>
            <a:ln w="9344">
              <a:solidFill>
                <a:srgbClr val="FF750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pic>
          <p:nvPicPr>
            <p:cNvPr id="36883" name="object 9">
              <a:extLst>
                <a:ext uri="{FF2B5EF4-FFF2-40B4-BE49-F238E27FC236}">
                  <a16:creationId xmlns:a16="http://schemas.microsoft.com/office/drawing/2014/main" id="{FD5058D8-CFCB-2E48-B71A-C857FB8350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8840" y="2104390"/>
              <a:ext cx="113030" cy="11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4" name="object 10">
              <a:extLst>
                <a:ext uri="{FF2B5EF4-FFF2-40B4-BE49-F238E27FC236}">
                  <a16:creationId xmlns:a16="http://schemas.microsoft.com/office/drawing/2014/main" id="{0D10D20A-27F9-8848-A5BA-97639CF94964}"/>
                </a:ext>
              </a:extLst>
            </p:cNvPr>
            <p:cNvSpPr>
              <a:spLocks/>
            </p:cNvSpPr>
            <p:nvPr/>
          </p:nvSpPr>
          <p:spPr bwMode="auto">
            <a:xfrm>
              <a:off x="901700" y="4149089"/>
              <a:ext cx="3168650" cy="50800"/>
            </a:xfrm>
            <a:custGeom>
              <a:avLst/>
              <a:gdLst>
                <a:gd name="T0" fmla="*/ 0 w 3168650"/>
                <a:gd name="T1" fmla="*/ 50800 h 50800"/>
                <a:gd name="T2" fmla="*/ 3168650 w 3168650"/>
                <a:gd name="T3" fmla="*/ 50800 h 50800"/>
                <a:gd name="T4" fmla="*/ 3168650 w 3168650"/>
                <a:gd name="T5" fmla="*/ 0 h 50800"/>
                <a:gd name="T6" fmla="*/ 0 w 3168650"/>
                <a:gd name="T7" fmla="*/ 0 h 50800"/>
                <a:gd name="T8" fmla="*/ 0 w 3168650"/>
                <a:gd name="T9" fmla="*/ 50800 h 50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0" h="50800">
                  <a:moveTo>
                    <a:pt x="0" y="50800"/>
                  </a:moveTo>
                  <a:lnTo>
                    <a:pt x="3168650" y="50800"/>
                  </a:lnTo>
                  <a:lnTo>
                    <a:pt x="3168650" y="0"/>
                  </a:lnTo>
                  <a:lnTo>
                    <a:pt x="0" y="0"/>
                  </a:lnTo>
                  <a:lnTo>
                    <a:pt x="0" y="50800"/>
                  </a:lnTo>
                  <a:close/>
                </a:path>
              </a:pathLst>
            </a:custGeom>
            <a:solidFill>
              <a:srgbClr val="000000">
                <a:alpha val="3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grpSp>
      <p:sp>
        <p:nvSpPr>
          <p:cNvPr id="11" name="object 11">
            <a:extLst>
              <a:ext uri="{FF2B5EF4-FFF2-40B4-BE49-F238E27FC236}">
                <a16:creationId xmlns:a16="http://schemas.microsoft.com/office/drawing/2014/main" id="{4FDD2A4E-BC3E-4442-9A07-4945F49DF132}"/>
              </a:ext>
            </a:extLst>
          </p:cNvPr>
          <p:cNvSpPr txBox="1"/>
          <p:nvPr/>
        </p:nvSpPr>
        <p:spPr>
          <a:xfrm>
            <a:off x="1019175" y="2589213"/>
            <a:ext cx="2932113" cy="1452562"/>
          </a:xfrm>
          <a:prstGeom prst="rect">
            <a:avLst/>
          </a:prstGeom>
        </p:spPr>
        <p:txBody>
          <a:bodyPr lIns="0" tIns="0" rIns="0" bIns="0">
            <a:spAutoFit/>
          </a:bodyPr>
          <a:lstStyle/>
          <a:p>
            <a:pPr algn="ctr">
              <a:lnSpc>
                <a:spcPts val="2710"/>
              </a:lnSpc>
              <a:defRPr/>
            </a:pPr>
            <a:r>
              <a:rPr sz="2400" b="1" spc="245" dirty="0">
                <a:latin typeface="Trebuchet MS"/>
                <a:cs typeface="Trebuchet MS"/>
              </a:rPr>
              <a:t>Dalle</a:t>
            </a:r>
            <a:r>
              <a:rPr sz="2400" b="1" spc="130" dirty="0">
                <a:latin typeface="Trebuchet MS"/>
                <a:cs typeface="Trebuchet MS"/>
              </a:rPr>
              <a:t> </a:t>
            </a:r>
            <a:r>
              <a:rPr sz="2400" b="1" spc="220" dirty="0">
                <a:latin typeface="Trebuchet MS"/>
                <a:cs typeface="Trebuchet MS"/>
              </a:rPr>
              <a:t>collaborant</a:t>
            </a:r>
            <a:endParaRPr sz="2400">
              <a:latin typeface="Trebuchet MS"/>
              <a:cs typeface="Trebuchet MS"/>
            </a:endParaRPr>
          </a:p>
          <a:p>
            <a:pPr indent="-2540" algn="ctr">
              <a:defRPr/>
            </a:pPr>
            <a:r>
              <a:rPr sz="2400" b="1" spc="200" dirty="0">
                <a:latin typeface="Trebuchet MS"/>
                <a:cs typeface="Trebuchet MS"/>
              </a:rPr>
              <a:t>c’est</a:t>
            </a:r>
            <a:r>
              <a:rPr sz="2400" b="1" spc="125" dirty="0">
                <a:latin typeface="Trebuchet MS"/>
                <a:cs typeface="Trebuchet MS"/>
              </a:rPr>
              <a:t> </a:t>
            </a:r>
            <a:r>
              <a:rPr sz="2400" b="1" spc="265" dirty="0">
                <a:latin typeface="Trebuchet MS"/>
                <a:cs typeface="Trebuchet MS"/>
              </a:rPr>
              <a:t>une</a:t>
            </a:r>
            <a:r>
              <a:rPr sz="2400" b="1" spc="125" dirty="0">
                <a:latin typeface="Trebuchet MS"/>
                <a:cs typeface="Trebuchet MS"/>
              </a:rPr>
              <a:t> </a:t>
            </a:r>
            <a:r>
              <a:rPr sz="2400" b="1" spc="210" dirty="0">
                <a:latin typeface="Trebuchet MS"/>
                <a:cs typeface="Trebuchet MS"/>
              </a:rPr>
              <a:t>dalle </a:t>
            </a:r>
            <a:r>
              <a:rPr sz="2400" b="1" spc="250" dirty="0">
                <a:latin typeface="Trebuchet MS"/>
                <a:cs typeface="Trebuchet MS"/>
              </a:rPr>
              <a:t>rigidement</a:t>
            </a:r>
            <a:r>
              <a:rPr sz="2400" b="1" spc="135" dirty="0">
                <a:latin typeface="Trebuchet MS"/>
                <a:cs typeface="Trebuchet MS"/>
              </a:rPr>
              <a:t> </a:t>
            </a:r>
            <a:r>
              <a:rPr sz="2400" b="1" spc="175" dirty="0">
                <a:latin typeface="Trebuchet MS"/>
                <a:cs typeface="Trebuchet MS"/>
              </a:rPr>
              <a:t>liée</a:t>
            </a:r>
            <a:r>
              <a:rPr sz="2400" b="1" spc="140" dirty="0">
                <a:latin typeface="Trebuchet MS"/>
                <a:cs typeface="Trebuchet MS"/>
              </a:rPr>
              <a:t> </a:t>
            </a:r>
            <a:r>
              <a:rPr sz="2400" b="1" spc="280" dirty="0">
                <a:latin typeface="Trebuchet MS"/>
                <a:cs typeface="Trebuchet MS"/>
              </a:rPr>
              <a:t>à </a:t>
            </a:r>
            <a:r>
              <a:rPr sz="2400" b="1" spc="225" dirty="0">
                <a:latin typeface="Trebuchet MS"/>
                <a:cs typeface="Trebuchet MS"/>
              </a:rPr>
              <a:t>la</a:t>
            </a:r>
            <a:r>
              <a:rPr sz="2400" b="1" spc="110" dirty="0">
                <a:latin typeface="Trebuchet MS"/>
                <a:cs typeface="Trebuchet MS"/>
              </a:rPr>
              <a:t> </a:t>
            </a:r>
            <a:r>
              <a:rPr sz="2400" b="1" spc="215" dirty="0">
                <a:latin typeface="Trebuchet MS"/>
                <a:cs typeface="Trebuchet MS"/>
              </a:rPr>
              <a:t>structure</a:t>
            </a:r>
            <a:endParaRPr sz="2400">
              <a:latin typeface="Trebuchet MS"/>
              <a:cs typeface="Trebuchet MS"/>
            </a:endParaRPr>
          </a:p>
        </p:txBody>
      </p:sp>
      <p:sp>
        <p:nvSpPr>
          <p:cNvPr id="36869" name="object 12">
            <a:extLst>
              <a:ext uri="{FF2B5EF4-FFF2-40B4-BE49-F238E27FC236}">
                <a16:creationId xmlns:a16="http://schemas.microsoft.com/office/drawing/2014/main" id="{1C852263-5192-4F4A-A598-D4EACD961A5A}"/>
              </a:ext>
            </a:extLst>
          </p:cNvPr>
          <p:cNvSpPr>
            <a:spLocks/>
          </p:cNvSpPr>
          <p:nvPr/>
        </p:nvSpPr>
        <p:spPr bwMode="auto">
          <a:xfrm>
            <a:off x="898525" y="2349500"/>
            <a:ext cx="3168650" cy="1800225"/>
          </a:xfrm>
          <a:custGeom>
            <a:avLst/>
            <a:gdLst>
              <a:gd name="T0" fmla="*/ 0 w 3168650"/>
              <a:gd name="T1" fmla="*/ 0 h 1799589"/>
              <a:gd name="T2" fmla="*/ 3168650 w 3168650"/>
              <a:gd name="T3" fmla="*/ 0 h 1799589"/>
              <a:gd name="T4" fmla="*/ 3168650 w 3168650"/>
              <a:gd name="T5" fmla="*/ 1800861 h 1799589"/>
              <a:gd name="T6" fmla="*/ 0 w 3168650"/>
              <a:gd name="T7" fmla="*/ 1800861 h 1799589"/>
              <a:gd name="T8" fmla="*/ 0 w 3168650"/>
              <a:gd name="T9" fmla="*/ 0 h 17995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0" h="1799589">
                <a:moveTo>
                  <a:pt x="0" y="0"/>
                </a:moveTo>
                <a:lnTo>
                  <a:pt x="3168650" y="0"/>
                </a:lnTo>
                <a:lnTo>
                  <a:pt x="3168650" y="1799589"/>
                </a:lnTo>
                <a:lnTo>
                  <a:pt x="0" y="1799589"/>
                </a:lnTo>
                <a:lnTo>
                  <a:pt x="0" y="0"/>
                </a:lnTo>
                <a:close/>
              </a:path>
            </a:pathLst>
          </a:custGeom>
          <a:solidFill>
            <a:srgbClr val="FF750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sp>
        <p:nvSpPr>
          <p:cNvPr id="36870" name="object 13">
            <a:extLst>
              <a:ext uri="{FF2B5EF4-FFF2-40B4-BE49-F238E27FC236}">
                <a16:creationId xmlns:a16="http://schemas.microsoft.com/office/drawing/2014/main" id="{5B81D859-4302-8C41-8E2B-D7F90FAFBA84}"/>
              </a:ext>
            </a:extLst>
          </p:cNvPr>
          <p:cNvSpPr txBox="1">
            <a:spLocks noChangeArrowheads="1"/>
          </p:cNvSpPr>
          <p:nvPr/>
        </p:nvSpPr>
        <p:spPr bwMode="auto">
          <a:xfrm>
            <a:off x="1003300" y="2505075"/>
            <a:ext cx="2957513"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ts val="100"/>
              </a:spcBef>
            </a:pPr>
            <a:r>
              <a:rPr lang="fr-FR" altLang="fr-FR" sz="2400" b="1">
                <a:solidFill>
                  <a:srgbClr val="FFFFFF"/>
                </a:solidFill>
                <a:latin typeface="Trebuchet MS" panose="020B0703020202090204" pitchFamily="34" charset="0"/>
              </a:rPr>
              <a:t>Dalle collaborant c’est une dalle rigidement liée à la structure</a:t>
            </a:r>
            <a:endParaRPr lang="fr-FR" altLang="fr-FR" sz="2400">
              <a:latin typeface="Trebuchet MS" panose="020B0703020202090204" pitchFamily="34" charset="0"/>
            </a:endParaRPr>
          </a:p>
        </p:txBody>
      </p:sp>
      <p:sp>
        <p:nvSpPr>
          <p:cNvPr id="36871" name="object 14">
            <a:extLst>
              <a:ext uri="{FF2B5EF4-FFF2-40B4-BE49-F238E27FC236}">
                <a16:creationId xmlns:a16="http://schemas.microsoft.com/office/drawing/2014/main" id="{CE7D9CCD-E86C-6248-9D85-7E527F40FFC1}"/>
              </a:ext>
            </a:extLst>
          </p:cNvPr>
          <p:cNvSpPr>
            <a:spLocks/>
          </p:cNvSpPr>
          <p:nvPr/>
        </p:nvSpPr>
        <p:spPr bwMode="auto">
          <a:xfrm>
            <a:off x="4767263" y="2168525"/>
            <a:ext cx="3168650" cy="1800225"/>
          </a:xfrm>
          <a:custGeom>
            <a:avLst/>
            <a:gdLst>
              <a:gd name="T0" fmla="*/ 3168650 w 3168650"/>
              <a:gd name="T1" fmla="*/ 0 h 1800860"/>
              <a:gd name="T2" fmla="*/ 0 w 3168650"/>
              <a:gd name="T3" fmla="*/ 0 h 1800860"/>
              <a:gd name="T4" fmla="*/ 0 w 3168650"/>
              <a:gd name="T5" fmla="*/ 49496 h 1800860"/>
              <a:gd name="T6" fmla="*/ 0 w 3168650"/>
              <a:gd name="T7" fmla="*/ 1799590 h 1800860"/>
              <a:gd name="T8" fmla="*/ 3168650 w 3168650"/>
              <a:gd name="T9" fmla="*/ 1799590 h 1800860"/>
              <a:gd name="T10" fmla="*/ 3168650 w 3168650"/>
              <a:gd name="T11" fmla="*/ 49496 h 1800860"/>
              <a:gd name="T12" fmla="*/ 3168650 w 3168650"/>
              <a:gd name="T13" fmla="*/ 0 h 18008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68650" h="1800860">
                <a:moveTo>
                  <a:pt x="3168650" y="0"/>
                </a:moveTo>
                <a:lnTo>
                  <a:pt x="0" y="0"/>
                </a:lnTo>
                <a:lnTo>
                  <a:pt x="0" y="49530"/>
                </a:lnTo>
                <a:lnTo>
                  <a:pt x="0" y="1800860"/>
                </a:lnTo>
                <a:lnTo>
                  <a:pt x="3168650" y="1800860"/>
                </a:lnTo>
                <a:lnTo>
                  <a:pt x="3168650" y="49530"/>
                </a:lnTo>
                <a:lnTo>
                  <a:pt x="3168650" y="0"/>
                </a:lnTo>
                <a:close/>
              </a:path>
            </a:pathLst>
          </a:custGeom>
          <a:solidFill>
            <a:srgbClr val="000000">
              <a:alpha val="1882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sp>
        <p:nvSpPr>
          <p:cNvPr id="15" name="object 15">
            <a:extLst>
              <a:ext uri="{FF2B5EF4-FFF2-40B4-BE49-F238E27FC236}">
                <a16:creationId xmlns:a16="http://schemas.microsoft.com/office/drawing/2014/main" id="{DD9401C1-6EBD-864F-9167-3AF09503AB5C}"/>
              </a:ext>
            </a:extLst>
          </p:cNvPr>
          <p:cNvSpPr txBox="1"/>
          <p:nvPr/>
        </p:nvSpPr>
        <p:spPr>
          <a:xfrm>
            <a:off x="5089525" y="2176463"/>
            <a:ext cx="2520950" cy="1817687"/>
          </a:xfrm>
          <a:prstGeom prst="rect">
            <a:avLst/>
          </a:prstGeom>
        </p:spPr>
        <p:txBody>
          <a:bodyPr lIns="0" tIns="0" rIns="0" bIns="0">
            <a:spAutoFit/>
          </a:bodyPr>
          <a:lstStyle/>
          <a:p>
            <a:pPr marL="4445" algn="ctr">
              <a:lnSpc>
                <a:spcPts val="2710"/>
              </a:lnSpc>
              <a:defRPr/>
            </a:pPr>
            <a:r>
              <a:rPr sz="2400" b="1" spc="250" dirty="0">
                <a:latin typeface="Trebuchet MS"/>
                <a:cs typeface="Trebuchet MS"/>
              </a:rPr>
              <a:t>Dalle</a:t>
            </a:r>
            <a:r>
              <a:rPr sz="2400" b="1" spc="110" dirty="0">
                <a:latin typeface="Trebuchet MS"/>
                <a:cs typeface="Trebuchet MS"/>
              </a:rPr>
              <a:t> </a:t>
            </a:r>
            <a:r>
              <a:rPr sz="2400" b="1" spc="254" dirty="0">
                <a:latin typeface="Trebuchet MS"/>
                <a:cs typeface="Trebuchet MS"/>
              </a:rPr>
              <a:t>non</a:t>
            </a:r>
            <a:endParaRPr sz="2400">
              <a:latin typeface="Trebuchet MS"/>
              <a:cs typeface="Trebuchet MS"/>
            </a:endParaRPr>
          </a:p>
          <a:p>
            <a:pPr indent="4445" algn="ctr">
              <a:defRPr/>
            </a:pPr>
            <a:r>
              <a:rPr sz="2400" b="1" spc="204" dirty="0">
                <a:latin typeface="Trebuchet MS"/>
                <a:cs typeface="Trebuchet MS"/>
              </a:rPr>
              <a:t>collaborant: </a:t>
            </a:r>
            <a:r>
              <a:rPr sz="2400" b="1" spc="200" dirty="0">
                <a:latin typeface="Trebuchet MS"/>
                <a:cs typeface="Trebuchet MS"/>
              </a:rPr>
              <a:t>c’est</a:t>
            </a:r>
            <a:r>
              <a:rPr sz="2400" b="1" spc="125" dirty="0">
                <a:latin typeface="Trebuchet MS"/>
                <a:cs typeface="Trebuchet MS"/>
              </a:rPr>
              <a:t> </a:t>
            </a:r>
            <a:r>
              <a:rPr sz="2400" b="1" spc="265" dirty="0">
                <a:latin typeface="Trebuchet MS"/>
                <a:cs typeface="Trebuchet MS"/>
              </a:rPr>
              <a:t>une</a:t>
            </a:r>
            <a:r>
              <a:rPr sz="2400" b="1" spc="125" dirty="0">
                <a:latin typeface="Trebuchet MS"/>
                <a:cs typeface="Trebuchet MS"/>
              </a:rPr>
              <a:t> </a:t>
            </a:r>
            <a:r>
              <a:rPr sz="2400" b="1" spc="210" dirty="0">
                <a:latin typeface="Trebuchet MS"/>
                <a:cs typeface="Trebuchet MS"/>
              </a:rPr>
              <a:t>dalle </a:t>
            </a:r>
            <a:r>
              <a:rPr sz="2400" b="1" spc="280" dirty="0">
                <a:latin typeface="Trebuchet MS"/>
                <a:cs typeface="Trebuchet MS"/>
              </a:rPr>
              <a:t>posée</a:t>
            </a:r>
            <a:r>
              <a:rPr sz="2400" b="1" spc="120" dirty="0">
                <a:latin typeface="Trebuchet MS"/>
                <a:cs typeface="Trebuchet MS"/>
              </a:rPr>
              <a:t> </a:t>
            </a:r>
            <a:r>
              <a:rPr sz="2400" b="1" spc="265" dirty="0">
                <a:latin typeface="Trebuchet MS"/>
                <a:cs typeface="Trebuchet MS"/>
              </a:rPr>
              <a:t>sur</a:t>
            </a:r>
            <a:r>
              <a:rPr sz="2400" b="1" spc="125" dirty="0">
                <a:latin typeface="Trebuchet MS"/>
                <a:cs typeface="Trebuchet MS"/>
              </a:rPr>
              <a:t> </a:t>
            </a:r>
            <a:r>
              <a:rPr sz="2400" b="1" spc="200" dirty="0">
                <a:latin typeface="Trebuchet MS"/>
                <a:cs typeface="Trebuchet MS"/>
              </a:rPr>
              <a:t>la </a:t>
            </a:r>
            <a:r>
              <a:rPr sz="2400" b="1" spc="215" dirty="0">
                <a:latin typeface="Trebuchet MS"/>
                <a:cs typeface="Trebuchet MS"/>
              </a:rPr>
              <a:t>structure</a:t>
            </a:r>
            <a:endParaRPr sz="2400">
              <a:latin typeface="Trebuchet MS"/>
              <a:cs typeface="Trebuchet MS"/>
            </a:endParaRPr>
          </a:p>
        </p:txBody>
      </p:sp>
      <p:sp>
        <p:nvSpPr>
          <p:cNvPr id="36873" name="object 16">
            <a:extLst>
              <a:ext uri="{FF2B5EF4-FFF2-40B4-BE49-F238E27FC236}">
                <a16:creationId xmlns:a16="http://schemas.microsoft.com/office/drawing/2014/main" id="{C311F323-BD01-2B41-9247-277F961E9428}"/>
              </a:ext>
            </a:extLst>
          </p:cNvPr>
          <p:cNvSpPr>
            <a:spLocks/>
          </p:cNvSpPr>
          <p:nvPr/>
        </p:nvSpPr>
        <p:spPr bwMode="auto">
          <a:xfrm>
            <a:off x="5003800" y="2217738"/>
            <a:ext cx="3168650" cy="1800225"/>
          </a:xfrm>
          <a:custGeom>
            <a:avLst/>
            <a:gdLst>
              <a:gd name="T0" fmla="*/ 0 w 3168650"/>
              <a:gd name="T1" fmla="*/ 0 h 1800860"/>
              <a:gd name="T2" fmla="*/ 3168650 w 3168650"/>
              <a:gd name="T3" fmla="*/ 0 h 1800860"/>
              <a:gd name="T4" fmla="*/ 3168650 w 3168650"/>
              <a:gd name="T5" fmla="*/ 1799589 h 1800860"/>
              <a:gd name="T6" fmla="*/ 0 w 3168650"/>
              <a:gd name="T7" fmla="*/ 1799589 h 1800860"/>
              <a:gd name="T8" fmla="*/ 0 w 3168650"/>
              <a:gd name="T9" fmla="*/ 0 h 18008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0" h="1800860">
                <a:moveTo>
                  <a:pt x="0" y="0"/>
                </a:moveTo>
                <a:lnTo>
                  <a:pt x="3168650" y="0"/>
                </a:lnTo>
                <a:lnTo>
                  <a:pt x="3168650" y="1800859"/>
                </a:lnTo>
                <a:lnTo>
                  <a:pt x="0" y="1800859"/>
                </a:lnTo>
                <a:lnTo>
                  <a:pt x="0" y="0"/>
                </a:lnTo>
                <a:close/>
              </a:path>
            </a:pathLst>
          </a:custGeom>
          <a:solidFill>
            <a:srgbClr val="FF750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sp>
        <p:nvSpPr>
          <p:cNvPr id="36874" name="object 17">
            <a:extLst>
              <a:ext uri="{FF2B5EF4-FFF2-40B4-BE49-F238E27FC236}">
                <a16:creationId xmlns:a16="http://schemas.microsoft.com/office/drawing/2014/main" id="{72630CA2-5A02-E44F-939A-3F1F517BAD69}"/>
              </a:ext>
            </a:extLst>
          </p:cNvPr>
          <p:cNvSpPr txBox="1">
            <a:spLocks noChangeArrowheads="1"/>
          </p:cNvSpPr>
          <p:nvPr/>
        </p:nvSpPr>
        <p:spPr bwMode="auto">
          <a:xfrm>
            <a:off x="5311775" y="2190750"/>
            <a:ext cx="254635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indent="317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ts val="100"/>
              </a:spcBef>
            </a:pPr>
            <a:r>
              <a:rPr lang="fr-FR" altLang="fr-FR" sz="2400" b="1">
                <a:solidFill>
                  <a:srgbClr val="FFFFFF"/>
                </a:solidFill>
                <a:latin typeface="Trebuchet MS" panose="020B0703020202090204" pitchFamily="34" charset="0"/>
              </a:rPr>
              <a:t>Dalle non collaborant: c’est une dalle posée sur la structure</a:t>
            </a:r>
            <a:endParaRPr lang="fr-FR" altLang="fr-FR" sz="2400">
              <a:latin typeface="Trebuchet MS" panose="020B0703020202090204" pitchFamily="34" charset="0"/>
            </a:endParaRPr>
          </a:p>
        </p:txBody>
      </p:sp>
      <p:grpSp>
        <p:nvGrpSpPr>
          <p:cNvPr id="36875" name="object 18">
            <a:extLst>
              <a:ext uri="{FF2B5EF4-FFF2-40B4-BE49-F238E27FC236}">
                <a16:creationId xmlns:a16="http://schemas.microsoft.com/office/drawing/2014/main" id="{E8FB257C-1E5A-1146-8B2F-E19C9450A649}"/>
              </a:ext>
            </a:extLst>
          </p:cNvPr>
          <p:cNvGrpSpPr>
            <a:grpSpLocks/>
          </p:cNvGrpSpPr>
          <p:nvPr/>
        </p:nvGrpSpPr>
        <p:grpSpPr bwMode="auto">
          <a:xfrm>
            <a:off x="1538288" y="3925888"/>
            <a:ext cx="6065837" cy="2940050"/>
            <a:chOff x="1538953" y="3925282"/>
            <a:chExt cx="6064885" cy="2940685"/>
          </a:xfrm>
        </p:grpSpPr>
        <p:sp>
          <p:nvSpPr>
            <p:cNvPr id="36877" name="object 19">
              <a:extLst>
                <a:ext uri="{FF2B5EF4-FFF2-40B4-BE49-F238E27FC236}">
                  <a16:creationId xmlns:a16="http://schemas.microsoft.com/office/drawing/2014/main" id="{5DBA6646-CB2E-4746-A74D-7D74D04F7ABF}"/>
                </a:ext>
              </a:extLst>
            </p:cNvPr>
            <p:cNvSpPr>
              <a:spLocks/>
            </p:cNvSpPr>
            <p:nvPr/>
          </p:nvSpPr>
          <p:spPr bwMode="auto">
            <a:xfrm>
              <a:off x="1546860" y="3933189"/>
              <a:ext cx="6049010" cy="2924810"/>
            </a:xfrm>
            <a:custGeom>
              <a:avLst/>
              <a:gdLst>
                <a:gd name="T0" fmla="*/ 2795269 w 6049009"/>
                <a:gd name="T1" fmla="*/ 3810 h 2924809"/>
                <a:gd name="T2" fmla="*/ 2192019 w 6049009"/>
                <a:gd name="T3" fmla="*/ 55880 h 2924809"/>
                <a:gd name="T4" fmla="*/ 1692910 w 6049009"/>
                <a:gd name="T5" fmla="*/ 148590 h 2924809"/>
                <a:gd name="T6" fmla="*/ 1234440 w 6049009"/>
                <a:gd name="T7" fmla="*/ 283210 h 2924809"/>
                <a:gd name="T8" fmla="*/ 941070 w 6049009"/>
                <a:gd name="T9" fmla="*/ 402590 h 2924809"/>
                <a:gd name="T10" fmla="*/ 730250 w 6049009"/>
                <a:gd name="T11" fmla="*/ 509270 h 2924809"/>
                <a:gd name="T12" fmla="*/ 542290 w 6049009"/>
                <a:gd name="T13" fmla="*/ 627380 h 2924809"/>
                <a:gd name="T14" fmla="*/ 379729 w 6049009"/>
                <a:gd name="T15" fmla="*/ 753110 h 2924809"/>
                <a:gd name="T16" fmla="*/ 215900 w 6049009"/>
                <a:gd name="T17" fmla="*/ 919480 h 2924809"/>
                <a:gd name="T18" fmla="*/ 116840 w 6049009"/>
                <a:gd name="T19" fmla="*/ 1060450 h 2924809"/>
                <a:gd name="T20" fmla="*/ 48259 w 6049009"/>
                <a:gd name="T21" fmla="*/ 1203960 h 2924809"/>
                <a:gd name="T22" fmla="*/ 1270 w 6049009"/>
                <a:gd name="T23" fmla="*/ 1424940 h 2924809"/>
                <a:gd name="T24" fmla="*/ 15240 w 6049009"/>
                <a:gd name="T25" fmla="*/ 1610362 h 2924809"/>
                <a:gd name="T26" fmla="*/ 77470 w 6049009"/>
                <a:gd name="T27" fmla="*/ 1791972 h 2924809"/>
                <a:gd name="T28" fmla="*/ 162559 w 6049009"/>
                <a:gd name="T29" fmla="*/ 1934212 h 2924809"/>
                <a:gd name="T30" fmla="*/ 275590 w 6049009"/>
                <a:gd name="T31" fmla="*/ 2072642 h 2924809"/>
                <a:gd name="T32" fmla="*/ 417829 w 6049009"/>
                <a:gd name="T33" fmla="*/ 2203452 h 2924809"/>
                <a:gd name="T34" fmla="*/ 632460 w 6049009"/>
                <a:gd name="T35" fmla="*/ 2357122 h 2924809"/>
                <a:gd name="T36" fmla="*/ 831850 w 6049009"/>
                <a:gd name="T37" fmla="*/ 2468882 h 2924809"/>
                <a:gd name="T38" fmla="*/ 1054100 w 6049009"/>
                <a:gd name="T39" fmla="*/ 2571752 h 2924809"/>
                <a:gd name="T40" fmla="*/ 1423670 w 6049009"/>
                <a:gd name="T41" fmla="*/ 2702562 h 2924809"/>
                <a:gd name="T42" fmla="*/ 1831339 w 6049009"/>
                <a:gd name="T43" fmla="*/ 2805432 h 2924809"/>
                <a:gd name="T44" fmla="*/ 2265679 w 6049009"/>
                <a:gd name="T45" fmla="*/ 2877822 h 2924809"/>
                <a:gd name="T46" fmla="*/ 2641600 w 6049009"/>
                <a:gd name="T47" fmla="*/ 2912112 h 2924809"/>
                <a:gd name="T48" fmla="*/ 3023869 w 6049009"/>
                <a:gd name="T49" fmla="*/ 2923542 h 2924809"/>
                <a:gd name="T50" fmla="*/ 3557271 w 6049009"/>
                <a:gd name="T51" fmla="*/ 2901952 h 2924809"/>
                <a:gd name="T52" fmla="*/ 4001771 w 6049009"/>
                <a:gd name="T53" fmla="*/ 2846072 h 2924809"/>
                <a:gd name="T54" fmla="*/ 4424682 w 6049009"/>
                <a:gd name="T55" fmla="*/ 2758442 h 2924809"/>
                <a:gd name="T56" fmla="*/ 4814572 w 6049009"/>
                <a:gd name="T57" fmla="*/ 2640332 h 2924809"/>
                <a:gd name="T58" fmla="*/ 5107942 w 6049009"/>
                <a:gd name="T59" fmla="*/ 2522222 h 2924809"/>
                <a:gd name="T60" fmla="*/ 5318762 w 6049009"/>
                <a:gd name="T61" fmla="*/ 2414272 h 2924809"/>
                <a:gd name="T62" fmla="*/ 5506722 w 6049009"/>
                <a:gd name="T63" fmla="*/ 2297432 h 2924809"/>
                <a:gd name="T64" fmla="*/ 5704842 w 6049009"/>
                <a:gd name="T65" fmla="*/ 2138682 h 2924809"/>
                <a:gd name="T66" fmla="*/ 5859782 w 6049009"/>
                <a:gd name="T67" fmla="*/ 1969772 h 2924809"/>
                <a:gd name="T68" fmla="*/ 5952492 w 6049009"/>
                <a:gd name="T69" fmla="*/ 1828802 h 2924809"/>
                <a:gd name="T70" fmla="*/ 6013451 w 6049009"/>
                <a:gd name="T71" fmla="*/ 1684022 h 2924809"/>
                <a:gd name="T72" fmla="*/ 6049012 w 6049009"/>
                <a:gd name="T73" fmla="*/ 1461770 h 2924809"/>
                <a:gd name="T74" fmla="*/ 6013451 w 6049009"/>
                <a:gd name="T75" fmla="*/ 1240790 h 2924809"/>
                <a:gd name="T76" fmla="*/ 5952492 w 6049009"/>
                <a:gd name="T77" fmla="*/ 1096010 h 2924809"/>
                <a:gd name="T78" fmla="*/ 5859782 w 6049009"/>
                <a:gd name="T79" fmla="*/ 953770 h 2924809"/>
                <a:gd name="T80" fmla="*/ 5739132 w 6049009"/>
                <a:gd name="T81" fmla="*/ 817880 h 2924809"/>
                <a:gd name="T82" fmla="*/ 5549901 w 6049009"/>
                <a:gd name="T83" fmla="*/ 657860 h 2924809"/>
                <a:gd name="T84" fmla="*/ 5318762 w 6049009"/>
                <a:gd name="T85" fmla="*/ 509270 h 2924809"/>
                <a:gd name="T86" fmla="*/ 5107942 w 6049009"/>
                <a:gd name="T87" fmla="*/ 402590 h 2924809"/>
                <a:gd name="T88" fmla="*/ 4814572 w 6049009"/>
                <a:gd name="T89" fmla="*/ 283210 h 2924809"/>
                <a:gd name="T90" fmla="*/ 4424682 w 6049009"/>
                <a:gd name="T91" fmla="*/ 166370 h 2924809"/>
                <a:gd name="T92" fmla="*/ 4003042 w 6049009"/>
                <a:gd name="T93" fmla="*/ 78740 h 2924809"/>
                <a:gd name="T94" fmla="*/ 3406142 w 6049009"/>
                <a:gd name="T95" fmla="*/ 11430 h 29248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049009" h="2924809">
                  <a:moveTo>
                    <a:pt x="3101340" y="0"/>
                  </a:moveTo>
                  <a:lnTo>
                    <a:pt x="2947669" y="0"/>
                  </a:lnTo>
                  <a:lnTo>
                    <a:pt x="2871469" y="1270"/>
                  </a:lnTo>
                  <a:lnTo>
                    <a:pt x="2795269" y="3810"/>
                  </a:lnTo>
                  <a:lnTo>
                    <a:pt x="2642869" y="11430"/>
                  </a:lnTo>
                  <a:lnTo>
                    <a:pt x="2566669" y="16510"/>
                  </a:lnTo>
                  <a:lnTo>
                    <a:pt x="2415540" y="29210"/>
                  </a:lnTo>
                  <a:lnTo>
                    <a:pt x="2192019" y="55880"/>
                  </a:lnTo>
                  <a:lnTo>
                    <a:pt x="2045969" y="78740"/>
                  </a:lnTo>
                  <a:lnTo>
                    <a:pt x="1902460" y="104140"/>
                  </a:lnTo>
                  <a:lnTo>
                    <a:pt x="1831339" y="118110"/>
                  </a:lnTo>
                  <a:lnTo>
                    <a:pt x="1692910" y="148590"/>
                  </a:lnTo>
                  <a:lnTo>
                    <a:pt x="1490980" y="201930"/>
                  </a:lnTo>
                  <a:lnTo>
                    <a:pt x="1424940" y="220980"/>
                  </a:lnTo>
                  <a:lnTo>
                    <a:pt x="1296670" y="261620"/>
                  </a:lnTo>
                  <a:lnTo>
                    <a:pt x="1234440" y="283210"/>
                  </a:lnTo>
                  <a:lnTo>
                    <a:pt x="1113790" y="328930"/>
                  </a:lnTo>
                  <a:lnTo>
                    <a:pt x="1054100" y="353060"/>
                  </a:lnTo>
                  <a:lnTo>
                    <a:pt x="996950" y="377190"/>
                  </a:lnTo>
                  <a:lnTo>
                    <a:pt x="941070" y="402590"/>
                  </a:lnTo>
                  <a:lnTo>
                    <a:pt x="886460" y="427990"/>
                  </a:lnTo>
                  <a:lnTo>
                    <a:pt x="833120" y="454660"/>
                  </a:lnTo>
                  <a:lnTo>
                    <a:pt x="781050" y="481330"/>
                  </a:lnTo>
                  <a:lnTo>
                    <a:pt x="730250" y="509270"/>
                  </a:lnTo>
                  <a:lnTo>
                    <a:pt x="680720" y="538480"/>
                  </a:lnTo>
                  <a:lnTo>
                    <a:pt x="632460" y="567690"/>
                  </a:lnTo>
                  <a:lnTo>
                    <a:pt x="586740" y="596900"/>
                  </a:lnTo>
                  <a:lnTo>
                    <a:pt x="542290" y="627380"/>
                  </a:lnTo>
                  <a:lnTo>
                    <a:pt x="499109" y="657860"/>
                  </a:lnTo>
                  <a:lnTo>
                    <a:pt x="458470" y="688340"/>
                  </a:lnTo>
                  <a:lnTo>
                    <a:pt x="417829" y="720090"/>
                  </a:lnTo>
                  <a:lnTo>
                    <a:pt x="379729" y="753110"/>
                  </a:lnTo>
                  <a:lnTo>
                    <a:pt x="344170" y="784860"/>
                  </a:lnTo>
                  <a:lnTo>
                    <a:pt x="309879" y="817880"/>
                  </a:lnTo>
                  <a:lnTo>
                    <a:pt x="245109" y="885190"/>
                  </a:lnTo>
                  <a:lnTo>
                    <a:pt x="215900" y="919480"/>
                  </a:lnTo>
                  <a:lnTo>
                    <a:pt x="189229" y="953770"/>
                  </a:lnTo>
                  <a:lnTo>
                    <a:pt x="162559" y="989330"/>
                  </a:lnTo>
                  <a:lnTo>
                    <a:pt x="138429" y="1024890"/>
                  </a:lnTo>
                  <a:lnTo>
                    <a:pt x="116840" y="1060450"/>
                  </a:lnTo>
                  <a:lnTo>
                    <a:pt x="96520" y="1096010"/>
                  </a:lnTo>
                  <a:lnTo>
                    <a:pt x="78740" y="1131570"/>
                  </a:lnTo>
                  <a:lnTo>
                    <a:pt x="62230" y="1167130"/>
                  </a:lnTo>
                  <a:lnTo>
                    <a:pt x="48259" y="1203960"/>
                  </a:lnTo>
                  <a:lnTo>
                    <a:pt x="35559" y="1240790"/>
                  </a:lnTo>
                  <a:lnTo>
                    <a:pt x="24130" y="1277620"/>
                  </a:lnTo>
                  <a:lnTo>
                    <a:pt x="8890" y="1351280"/>
                  </a:lnTo>
                  <a:lnTo>
                    <a:pt x="1270" y="1424940"/>
                  </a:lnTo>
                  <a:lnTo>
                    <a:pt x="0" y="1461770"/>
                  </a:lnTo>
                  <a:lnTo>
                    <a:pt x="1270" y="1498600"/>
                  </a:lnTo>
                  <a:lnTo>
                    <a:pt x="8890" y="1572260"/>
                  </a:lnTo>
                  <a:lnTo>
                    <a:pt x="15240" y="1610360"/>
                  </a:lnTo>
                  <a:lnTo>
                    <a:pt x="34290" y="1682750"/>
                  </a:lnTo>
                  <a:lnTo>
                    <a:pt x="46990" y="1719580"/>
                  </a:lnTo>
                  <a:lnTo>
                    <a:pt x="62230" y="1756410"/>
                  </a:lnTo>
                  <a:lnTo>
                    <a:pt x="77470" y="1791970"/>
                  </a:lnTo>
                  <a:lnTo>
                    <a:pt x="96520" y="1828800"/>
                  </a:lnTo>
                  <a:lnTo>
                    <a:pt x="116840" y="1864360"/>
                  </a:lnTo>
                  <a:lnTo>
                    <a:pt x="138429" y="1899920"/>
                  </a:lnTo>
                  <a:lnTo>
                    <a:pt x="162559" y="1934210"/>
                  </a:lnTo>
                  <a:lnTo>
                    <a:pt x="187959" y="1969770"/>
                  </a:lnTo>
                  <a:lnTo>
                    <a:pt x="215900" y="2004060"/>
                  </a:lnTo>
                  <a:lnTo>
                    <a:pt x="245109" y="2038350"/>
                  </a:lnTo>
                  <a:lnTo>
                    <a:pt x="275590" y="2072640"/>
                  </a:lnTo>
                  <a:lnTo>
                    <a:pt x="308609" y="2105660"/>
                  </a:lnTo>
                  <a:lnTo>
                    <a:pt x="342900" y="2138680"/>
                  </a:lnTo>
                  <a:lnTo>
                    <a:pt x="379729" y="2171700"/>
                  </a:lnTo>
                  <a:lnTo>
                    <a:pt x="417829" y="2203450"/>
                  </a:lnTo>
                  <a:lnTo>
                    <a:pt x="457200" y="2235200"/>
                  </a:lnTo>
                  <a:lnTo>
                    <a:pt x="499109" y="2266950"/>
                  </a:lnTo>
                  <a:lnTo>
                    <a:pt x="542290" y="2297430"/>
                  </a:lnTo>
                  <a:lnTo>
                    <a:pt x="632460" y="2357120"/>
                  </a:lnTo>
                  <a:lnTo>
                    <a:pt x="680720" y="2386330"/>
                  </a:lnTo>
                  <a:lnTo>
                    <a:pt x="728979" y="2414270"/>
                  </a:lnTo>
                  <a:lnTo>
                    <a:pt x="779779" y="2442210"/>
                  </a:lnTo>
                  <a:lnTo>
                    <a:pt x="831850" y="2468880"/>
                  </a:lnTo>
                  <a:lnTo>
                    <a:pt x="885190" y="2495550"/>
                  </a:lnTo>
                  <a:lnTo>
                    <a:pt x="939800" y="2522220"/>
                  </a:lnTo>
                  <a:lnTo>
                    <a:pt x="996950" y="2546350"/>
                  </a:lnTo>
                  <a:lnTo>
                    <a:pt x="1054100" y="2571750"/>
                  </a:lnTo>
                  <a:lnTo>
                    <a:pt x="1112520" y="2594610"/>
                  </a:lnTo>
                  <a:lnTo>
                    <a:pt x="1234440" y="2640330"/>
                  </a:lnTo>
                  <a:lnTo>
                    <a:pt x="1360170" y="2683510"/>
                  </a:lnTo>
                  <a:lnTo>
                    <a:pt x="1423670" y="2702560"/>
                  </a:lnTo>
                  <a:lnTo>
                    <a:pt x="1555750" y="2740660"/>
                  </a:lnTo>
                  <a:lnTo>
                    <a:pt x="1623060" y="2757170"/>
                  </a:lnTo>
                  <a:lnTo>
                    <a:pt x="1691639" y="2774950"/>
                  </a:lnTo>
                  <a:lnTo>
                    <a:pt x="1831339" y="2805430"/>
                  </a:lnTo>
                  <a:lnTo>
                    <a:pt x="1973579" y="2833370"/>
                  </a:lnTo>
                  <a:lnTo>
                    <a:pt x="2045969" y="2846070"/>
                  </a:lnTo>
                  <a:lnTo>
                    <a:pt x="2118360" y="2857500"/>
                  </a:lnTo>
                  <a:lnTo>
                    <a:pt x="2265679" y="2877820"/>
                  </a:lnTo>
                  <a:lnTo>
                    <a:pt x="2340610" y="2886710"/>
                  </a:lnTo>
                  <a:lnTo>
                    <a:pt x="2415540" y="2894330"/>
                  </a:lnTo>
                  <a:lnTo>
                    <a:pt x="2566669" y="2907030"/>
                  </a:lnTo>
                  <a:lnTo>
                    <a:pt x="2641600" y="2912110"/>
                  </a:lnTo>
                  <a:lnTo>
                    <a:pt x="2794000" y="2919730"/>
                  </a:lnTo>
                  <a:lnTo>
                    <a:pt x="2870200" y="2922270"/>
                  </a:lnTo>
                  <a:lnTo>
                    <a:pt x="2947669" y="2923540"/>
                  </a:lnTo>
                  <a:lnTo>
                    <a:pt x="3023869" y="2923540"/>
                  </a:lnTo>
                  <a:lnTo>
                    <a:pt x="3023869" y="2924810"/>
                  </a:lnTo>
                  <a:lnTo>
                    <a:pt x="3177540" y="2922270"/>
                  </a:lnTo>
                  <a:lnTo>
                    <a:pt x="3329940" y="2917190"/>
                  </a:lnTo>
                  <a:lnTo>
                    <a:pt x="3557269" y="2901950"/>
                  </a:lnTo>
                  <a:lnTo>
                    <a:pt x="3707129" y="2886710"/>
                  </a:lnTo>
                  <a:lnTo>
                    <a:pt x="3782060" y="2877820"/>
                  </a:lnTo>
                  <a:lnTo>
                    <a:pt x="3929379" y="2857500"/>
                  </a:lnTo>
                  <a:lnTo>
                    <a:pt x="4001769" y="2846070"/>
                  </a:lnTo>
                  <a:lnTo>
                    <a:pt x="4145279" y="2820670"/>
                  </a:lnTo>
                  <a:lnTo>
                    <a:pt x="4216400" y="2805430"/>
                  </a:lnTo>
                  <a:lnTo>
                    <a:pt x="4286250" y="2791460"/>
                  </a:lnTo>
                  <a:lnTo>
                    <a:pt x="4424680" y="2758440"/>
                  </a:lnTo>
                  <a:lnTo>
                    <a:pt x="4558030" y="2722880"/>
                  </a:lnTo>
                  <a:lnTo>
                    <a:pt x="4624070" y="2702560"/>
                  </a:lnTo>
                  <a:lnTo>
                    <a:pt x="4688840" y="2683510"/>
                  </a:lnTo>
                  <a:lnTo>
                    <a:pt x="4814570" y="2640330"/>
                  </a:lnTo>
                  <a:lnTo>
                    <a:pt x="4875530" y="2618740"/>
                  </a:lnTo>
                  <a:lnTo>
                    <a:pt x="4935220" y="2595880"/>
                  </a:lnTo>
                  <a:lnTo>
                    <a:pt x="5052060" y="2547620"/>
                  </a:lnTo>
                  <a:lnTo>
                    <a:pt x="5107940" y="2522220"/>
                  </a:lnTo>
                  <a:lnTo>
                    <a:pt x="5162549" y="2495550"/>
                  </a:lnTo>
                  <a:lnTo>
                    <a:pt x="5215890" y="2470150"/>
                  </a:lnTo>
                  <a:lnTo>
                    <a:pt x="5267960" y="2442210"/>
                  </a:lnTo>
                  <a:lnTo>
                    <a:pt x="5318760" y="2414270"/>
                  </a:lnTo>
                  <a:lnTo>
                    <a:pt x="5368290" y="2386330"/>
                  </a:lnTo>
                  <a:lnTo>
                    <a:pt x="5415280" y="2357120"/>
                  </a:lnTo>
                  <a:lnTo>
                    <a:pt x="5460999" y="2327910"/>
                  </a:lnTo>
                  <a:lnTo>
                    <a:pt x="5506720" y="2297430"/>
                  </a:lnTo>
                  <a:lnTo>
                    <a:pt x="5549899" y="2266950"/>
                  </a:lnTo>
                  <a:lnTo>
                    <a:pt x="5629910" y="2204720"/>
                  </a:lnTo>
                  <a:lnTo>
                    <a:pt x="5668010" y="2171700"/>
                  </a:lnTo>
                  <a:lnTo>
                    <a:pt x="5704840" y="2138680"/>
                  </a:lnTo>
                  <a:lnTo>
                    <a:pt x="5739130" y="2105660"/>
                  </a:lnTo>
                  <a:lnTo>
                    <a:pt x="5772149" y="2072640"/>
                  </a:lnTo>
                  <a:lnTo>
                    <a:pt x="5833110" y="2004060"/>
                  </a:lnTo>
                  <a:lnTo>
                    <a:pt x="5859780" y="1969770"/>
                  </a:lnTo>
                  <a:lnTo>
                    <a:pt x="5885180" y="1935480"/>
                  </a:lnTo>
                  <a:lnTo>
                    <a:pt x="5909310" y="1899920"/>
                  </a:lnTo>
                  <a:lnTo>
                    <a:pt x="5932170" y="1864360"/>
                  </a:lnTo>
                  <a:lnTo>
                    <a:pt x="5952490" y="1828800"/>
                  </a:lnTo>
                  <a:lnTo>
                    <a:pt x="5970270" y="1793240"/>
                  </a:lnTo>
                  <a:lnTo>
                    <a:pt x="5986780" y="1756410"/>
                  </a:lnTo>
                  <a:lnTo>
                    <a:pt x="6000749" y="1720850"/>
                  </a:lnTo>
                  <a:lnTo>
                    <a:pt x="6013449" y="1684020"/>
                  </a:lnTo>
                  <a:lnTo>
                    <a:pt x="6024880" y="1647190"/>
                  </a:lnTo>
                  <a:lnTo>
                    <a:pt x="6040120" y="1573530"/>
                  </a:lnTo>
                  <a:lnTo>
                    <a:pt x="6044057" y="1535430"/>
                  </a:lnTo>
                  <a:lnTo>
                    <a:pt x="6049010" y="1461770"/>
                  </a:lnTo>
                  <a:lnTo>
                    <a:pt x="6047740" y="1424940"/>
                  </a:lnTo>
                  <a:lnTo>
                    <a:pt x="6040120" y="1351280"/>
                  </a:lnTo>
                  <a:lnTo>
                    <a:pt x="6024880" y="1277620"/>
                  </a:lnTo>
                  <a:lnTo>
                    <a:pt x="6013449" y="1240790"/>
                  </a:lnTo>
                  <a:lnTo>
                    <a:pt x="6000749" y="1203960"/>
                  </a:lnTo>
                  <a:lnTo>
                    <a:pt x="5986780" y="1167130"/>
                  </a:lnTo>
                  <a:lnTo>
                    <a:pt x="5970270" y="1131570"/>
                  </a:lnTo>
                  <a:lnTo>
                    <a:pt x="5952490" y="1096010"/>
                  </a:lnTo>
                  <a:lnTo>
                    <a:pt x="5932170" y="1060450"/>
                  </a:lnTo>
                  <a:lnTo>
                    <a:pt x="5909310" y="1024890"/>
                  </a:lnTo>
                  <a:lnTo>
                    <a:pt x="5885180" y="989330"/>
                  </a:lnTo>
                  <a:lnTo>
                    <a:pt x="5859780" y="953770"/>
                  </a:lnTo>
                  <a:lnTo>
                    <a:pt x="5833110" y="919480"/>
                  </a:lnTo>
                  <a:lnTo>
                    <a:pt x="5802630" y="885190"/>
                  </a:lnTo>
                  <a:lnTo>
                    <a:pt x="5772149" y="852170"/>
                  </a:lnTo>
                  <a:lnTo>
                    <a:pt x="5739130" y="817880"/>
                  </a:lnTo>
                  <a:lnTo>
                    <a:pt x="5704840" y="784860"/>
                  </a:lnTo>
                  <a:lnTo>
                    <a:pt x="5629910" y="720090"/>
                  </a:lnTo>
                  <a:lnTo>
                    <a:pt x="5590540" y="688340"/>
                  </a:lnTo>
                  <a:lnTo>
                    <a:pt x="5549899" y="657860"/>
                  </a:lnTo>
                  <a:lnTo>
                    <a:pt x="5506720" y="627380"/>
                  </a:lnTo>
                  <a:lnTo>
                    <a:pt x="5462270" y="596900"/>
                  </a:lnTo>
                  <a:lnTo>
                    <a:pt x="5368290" y="538480"/>
                  </a:lnTo>
                  <a:lnTo>
                    <a:pt x="5318760" y="509270"/>
                  </a:lnTo>
                  <a:lnTo>
                    <a:pt x="5267960" y="481330"/>
                  </a:lnTo>
                  <a:lnTo>
                    <a:pt x="5215890" y="454660"/>
                  </a:lnTo>
                  <a:lnTo>
                    <a:pt x="5162549" y="427990"/>
                  </a:lnTo>
                  <a:lnTo>
                    <a:pt x="5107940" y="402590"/>
                  </a:lnTo>
                  <a:lnTo>
                    <a:pt x="5052060" y="377190"/>
                  </a:lnTo>
                  <a:lnTo>
                    <a:pt x="4994910" y="353060"/>
                  </a:lnTo>
                  <a:lnTo>
                    <a:pt x="4935220" y="328930"/>
                  </a:lnTo>
                  <a:lnTo>
                    <a:pt x="4814570" y="283210"/>
                  </a:lnTo>
                  <a:lnTo>
                    <a:pt x="4752340" y="261620"/>
                  </a:lnTo>
                  <a:lnTo>
                    <a:pt x="4624070" y="220980"/>
                  </a:lnTo>
                  <a:lnTo>
                    <a:pt x="4491990" y="182880"/>
                  </a:lnTo>
                  <a:lnTo>
                    <a:pt x="4424680" y="166370"/>
                  </a:lnTo>
                  <a:lnTo>
                    <a:pt x="4356100" y="148590"/>
                  </a:lnTo>
                  <a:lnTo>
                    <a:pt x="4217670" y="118110"/>
                  </a:lnTo>
                  <a:lnTo>
                    <a:pt x="4146550" y="104140"/>
                  </a:lnTo>
                  <a:lnTo>
                    <a:pt x="4003040" y="78740"/>
                  </a:lnTo>
                  <a:lnTo>
                    <a:pt x="3856990" y="55880"/>
                  </a:lnTo>
                  <a:lnTo>
                    <a:pt x="3633469" y="29210"/>
                  </a:lnTo>
                  <a:lnTo>
                    <a:pt x="3482340" y="16510"/>
                  </a:lnTo>
                  <a:lnTo>
                    <a:pt x="3406140" y="11430"/>
                  </a:lnTo>
                  <a:lnTo>
                    <a:pt x="3253740" y="3810"/>
                  </a:lnTo>
                  <a:lnTo>
                    <a:pt x="3177540" y="1270"/>
                  </a:lnTo>
                  <a:lnTo>
                    <a:pt x="310134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sp>
          <p:nvSpPr>
            <p:cNvPr id="36878" name="object 20">
              <a:extLst>
                <a:ext uri="{FF2B5EF4-FFF2-40B4-BE49-F238E27FC236}">
                  <a16:creationId xmlns:a16="http://schemas.microsoft.com/office/drawing/2014/main" id="{559BA10C-A717-544E-ABF6-A50E875D4323}"/>
                </a:ext>
              </a:extLst>
            </p:cNvPr>
            <p:cNvSpPr>
              <a:spLocks/>
            </p:cNvSpPr>
            <p:nvPr/>
          </p:nvSpPr>
          <p:spPr bwMode="auto">
            <a:xfrm>
              <a:off x="1546860" y="3933189"/>
              <a:ext cx="6049010" cy="2924810"/>
            </a:xfrm>
            <a:custGeom>
              <a:avLst/>
              <a:gdLst>
                <a:gd name="T0" fmla="*/ 16509 w 6049009"/>
                <a:gd name="T1" fmla="*/ 1314450 h 2924809"/>
                <a:gd name="T2" fmla="*/ 78740 w 6049009"/>
                <a:gd name="T3" fmla="*/ 1131570 h 2924809"/>
                <a:gd name="T4" fmla="*/ 162559 w 6049009"/>
                <a:gd name="T5" fmla="*/ 989330 h 2924809"/>
                <a:gd name="T6" fmla="*/ 276859 w 6049009"/>
                <a:gd name="T7" fmla="*/ 852170 h 2924809"/>
                <a:gd name="T8" fmla="*/ 417829 w 6049009"/>
                <a:gd name="T9" fmla="*/ 720090 h 2924809"/>
                <a:gd name="T10" fmla="*/ 586740 w 6049009"/>
                <a:gd name="T11" fmla="*/ 596900 h 2924809"/>
                <a:gd name="T12" fmla="*/ 781050 w 6049009"/>
                <a:gd name="T13" fmla="*/ 481330 h 2924809"/>
                <a:gd name="T14" fmla="*/ 996950 w 6049009"/>
                <a:gd name="T15" fmla="*/ 377190 h 2924809"/>
                <a:gd name="T16" fmla="*/ 1234440 w 6049009"/>
                <a:gd name="T17" fmla="*/ 283210 h 2924809"/>
                <a:gd name="T18" fmla="*/ 1490980 w 6049009"/>
                <a:gd name="T19" fmla="*/ 201930 h 2924809"/>
                <a:gd name="T20" fmla="*/ 1761489 w 6049009"/>
                <a:gd name="T21" fmla="*/ 133350 h 2924809"/>
                <a:gd name="T22" fmla="*/ 2045969 w 6049009"/>
                <a:gd name="T23" fmla="*/ 78740 h 2924809"/>
                <a:gd name="T24" fmla="*/ 2340610 w 6049009"/>
                <a:gd name="T25" fmla="*/ 38100 h 2924809"/>
                <a:gd name="T26" fmla="*/ 2642869 w 6049009"/>
                <a:gd name="T27" fmla="*/ 11430 h 2924809"/>
                <a:gd name="T28" fmla="*/ 2947669 w 6049009"/>
                <a:gd name="T29" fmla="*/ 0 h 2924809"/>
                <a:gd name="T30" fmla="*/ 3253742 w 6049009"/>
                <a:gd name="T31" fmla="*/ 3810 h 2924809"/>
                <a:gd name="T32" fmla="*/ 3558542 w 6049009"/>
                <a:gd name="T33" fmla="*/ 22860 h 2924809"/>
                <a:gd name="T34" fmla="*/ 3856992 w 6049009"/>
                <a:gd name="T35" fmla="*/ 55880 h 2924809"/>
                <a:gd name="T36" fmla="*/ 4146552 w 6049009"/>
                <a:gd name="T37" fmla="*/ 104140 h 2924809"/>
                <a:gd name="T38" fmla="*/ 4424682 w 6049009"/>
                <a:gd name="T39" fmla="*/ 166370 h 2924809"/>
                <a:gd name="T40" fmla="*/ 4688842 w 6049009"/>
                <a:gd name="T41" fmla="*/ 241300 h 2924809"/>
                <a:gd name="T42" fmla="*/ 4935222 w 6049009"/>
                <a:gd name="T43" fmla="*/ 328930 h 2924809"/>
                <a:gd name="T44" fmla="*/ 5162551 w 6049009"/>
                <a:gd name="T45" fmla="*/ 427990 h 2924809"/>
                <a:gd name="T46" fmla="*/ 5368292 w 6049009"/>
                <a:gd name="T47" fmla="*/ 538480 h 2924809"/>
                <a:gd name="T48" fmla="*/ 5549901 w 6049009"/>
                <a:gd name="T49" fmla="*/ 657860 h 2924809"/>
                <a:gd name="T50" fmla="*/ 5704842 w 6049009"/>
                <a:gd name="T51" fmla="*/ 784860 h 2924809"/>
                <a:gd name="T52" fmla="*/ 5833112 w 6049009"/>
                <a:gd name="T53" fmla="*/ 919480 h 2924809"/>
                <a:gd name="T54" fmla="*/ 5932172 w 6049009"/>
                <a:gd name="T55" fmla="*/ 1060450 h 2924809"/>
                <a:gd name="T56" fmla="*/ 6000751 w 6049009"/>
                <a:gd name="T57" fmla="*/ 1203960 h 2924809"/>
                <a:gd name="T58" fmla="*/ 6040122 w 6049009"/>
                <a:gd name="T59" fmla="*/ 1351280 h 2924809"/>
                <a:gd name="T60" fmla="*/ 6047742 w 6049009"/>
                <a:gd name="T61" fmla="*/ 1498602 h 2924809"/>
                <a:gd name="T62" fmla="*/ 6024882 w 6049009"/>
                <a:gd name="T63" fmla="*/ 1647192 h 2924809"/>
                <a:gd name="T64" fmla="*/ 5970272 w 6049009"/>
                <a:gd name="T65" fmla="*/ 1793242 h 2924809"/>
                <a:gd name="T66" fmla="*/ 5885182 w 6049009"/>
                <a:gd name="T67" fmla="*/ 1935482 h 2924809"/>
                <a:gd name="T68" fmla="*/ 5772151 w 6049009"/>
                <a:gd name="T69" fmla="*/ 2072642 h 2924809"/>
                <a:gd name="T70" fmla="*/ 5629912 w 6049009"/>
                <a:gd name="T71" fmla="*/ 2204722 h 2924809"/>
                <a:gd name="T72" fmla="*/ 5461001 w 6049009"/>
                <a:gd name="T73" fmla="*/ 2327912 h 2924809"/>
                <a:gd name="T74" fmla="*/ 5267962 w 6049009"/>
                <a:gd name="T75" fmla="*/ 2442212 h 2924809"/>
                <a:gd name="T76" fmla="*/ 5052062 w 6049009"/>
                <a:gd name="T77" fmla="*/ 2547622 h 2924809"/>
                <a:gd name="T78" fmla="*/ 4814572 w 6049009"/>
                <a:gd name="T79" fmla="*/ 2640332 h 2924809"/>
                <a:gd name="T80" fmla="*/ 4558032 w 6049009"/>
                <a:gd name="T81" fmla="*/ 2722882 h 2924809"/>
                <a:gd name="T82" fmla="*/ 4286252 w 6049009"/>
                <a:gd name="T83" fmla="*/ 2791462 h 2924809"/>
                <a:gd name="T84" fmla="*/ 4001771 w 6049009"/>
                <a:gd name="T85" fmla="*/ 2846072 h 2924809"/>
                <a:gd name="T86" fmla="*/ 3707131 w 6049009"/>
                <a:gd name="T87" fmla="*/ 2886712 h 2924809"/>
                <a:gd name="T88" fmla="*/ 3406142 w 6049009"/>
                <a:gd name="T89" fmla="*/ 2912112 h 2924809"/>
                <a:gd name="T90" fmla="*/ 3101342 w 6049009"/>
                <a:gd name="T91" fmla="*/ 2923542 h 2924809"/>
                <a:gd name="T92" fmla="*/ 2870200 w 6049009"/>
                <a:gd name="T93" fmla="*/ 2922272 h 2924809"/>
                <a:gd name="T94" fmla="*/ 2566669 w 6049009"/>
                <a:gd name="T95" fmla="*/ 2907032 h 2924809"/>
                <a:gd name="T96" fmla="*/ 2265679 w 6049009"/>
                <a:gd name="T97" fmla="*/ 2877822 h 2924809"/>
                <a:gd name="T98" fmla="*/ 1973579 w 6049009"/>
                <a:gd name="T99" fmla="*/ 2833372 h 2924809"/>
                <a:gd name="T100" fmla="*/ 1691639 w 6049009"/>
                <a:gd name="T101" fmla="*/ 2774952 h 2924809"/>
                <a:gd name="T102" fmla="*/ 1423670 w 6049009"/>
                <a:gd name="T103" fmla="*/ 2702562 h 2924809"/>
                <a:gd name="T104" fmla="*/ 1173480 w 6049009"/>
                <a:gd name="T105" fmla="*/ 2617472 h 2924809"/>
                <a:gd name="T106" fmla="*/ 939800 w 6049009"/>
                <a:gd name="T107" fmla="*/ 2522222 h 2924809"/>
                <a:gd name="T108" fmla="*/ 728979 w 6049009"/>
                <a:gd name="T109" fmla="*/ 2414272 h 2924809"/>
                <a:gd name="T110" fmla="*/ 542290 w 6049009"/>
                <a:gd name="T111" fmla="*/ 2297432 h 2924809"/>
                <a:gd name="T112" fmla="*/ 379729 w 6049009"/>
                <a:gd name="T113" fmla="*/ 2171702 h 2924809"/>
                <a:gd name="T114" fmla="*/ 245109 w 6049009"/>
                <a:gd name="T115" fmla="*/ 2038352 h 2924809"/>
                <a:gd name="T116" fmla="*/ 138429 w 6049009"/>
                <a:gd name="T117" fmla="*/ 1899922 h 2924809"/>
                <a:gd name="T118" fmla="*/ 62230 w 6049009"/>
                <a:gd name="T119" fmla="*/ 1756412 h 2924809"/>
                <a:gd name="T120" fmla="*/ 8890 w 6049009"/>
                <a:gd name="T121" fmla="*/ 1572262 h 292480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049009" h="2924809">
                  <a:moveTo>
                    <a:pt x="0" y="1461770"/>
                  </a:moveTo>
                  <a:lnTo>
                    <a:pt x="1270" y="1424940"/>
                  </a:lnTo>
                  <a:lnTo>
                    <a:pt x="3809" y="1388110"/>
                  </a:lnTo>
                  <a:lnTo>
                    <a:pt x="16509" y="1314450"/>
                  </a:lnTo>
                  <a:lnTo>
                    <a:pt x="35559" y="1240790"/>
                  </a:lnTo>
                  <a:lnTo>
                    <a:pt x="48259" y="1203960"/>
                  </a:lnTo>
                  <a:lnTo>
                    <a:pt x="62230" y="1167130"/>
                  </a:lnTo>
                  <a:lnTo>
                    <a:pt x="78740" y="1131570"/>
                  </a:lnTo>
                  <a:lnTo>
                    <a:pt x="96520" y="1096010"/>
                  </a:lnTo>
                  <a:lnTo>
                    <a:pt x="116840" y="1060450"/>
                  </a:lnTo>
                  <a:lnTo>
                    <a:pt x="138429" y="1024890"/>
                  </a:lnTo>
                  <a:lnTo>
                    <a:pt x="162559" y="989330"/>
                  </a:lnTo>
                  <a:lnTo>
                    <a:pt x="189229" y="953770"/>
                  </a:lnTo>
                  <a:lnTo>
                    <a:pt x="215900" y="919480"/>
                  </a:lnTo>
                  <a:lnTo>
                    <a:pt x="245109" y="885190"/>
                  </a:lnTo>
                  <a:lnTo>
                    <a:pt x="276859" y="852170"/>
                  </a:lnTo>
                  <a:lnTo>
                    <a:pt x="309879" y="817880"/>
                  </a:lnTo>
                  <a:lnTo>
                    <a:pt x="344170" y="784860"/>
                  </a:lnTo>
                  <a:lnTo>
                    <a:pt x="379729" y="753110"/>
                  </a:lnTo>
                  <a:lnTo>
                    <a:pt x="417829" y="720090"/>
                  </a:lnTo>
                  <a:lnTo>
                    <a:pt x="458470" y="688340"/>
                  </a:lnTo>
                  <a:lnTo>
                    <a:pt x="499109" y="657860"/>
                  </a:lnTo>
                  <a:lnTo>
                    <a:pt x="542290" y="627380"/>
                  </a:lnTo>
                  <a:lnTo>
                    <a:pt x="586740" y="596900"/>
                  </a:lnTo>
                  <a:lnTo>
                    <a:pt x="632460" y="567690"/>
                  </a:lnTo>
                  <a:lnTo>
                    <a:pt x="680720" y="538480"/>
                  </a:lnTo>
                  <a:lnTo>
                    <a:pt x="730250" y="509270"/>
                  </a:lnTo>
                  <a:lnTo>
                    <a:pt x="781050" y="481330"/>
                  </a:lnTo>
                  <a:lnTo>
                    <a:pt x="833120" y="454660"/>
                  </a:lnTo>
                  <a:lnTo>
                    <a:pt x="886460" y="427990"/>
                  </a:lnTo>
                  <a:lnTo>
                    <a:pt x="941070" y="402590"/>
                  </a:lnTo>
                  <a:lnTo>
                    <a:pt x="996950" y="377190"/>
                  </a:lnTo>
                  <a:lnTo>
                    <a:pt x="1054100" y="353060"/>
                  </a:lnTo>
                  <a:lnTo>
                    <a:pt x="1113790" y="328930"/>
                  </a:lnTo>
                  <a:lnTo>
                    <a:pt x="1173480" y="306070"/>
                  </a:lnTo>
                  <a:lnTo>
                    <a:pt x="1234440" y="283210"/>
                  </a:lnTo>
                  <a:lnTo>
                    <a:pt x="1296670" y="261620"/>
                  </a:lnTo>
                  <a:lnTo>
                    <a:pt x="1360170" y="241300"/>
                  </a:lnTo>
                  <a:lnTo>
                    <a:pt x="1424940" y="220980"/>
                  </a:lnTo>
                  <a:lnTo>
                    <a:pt x="1490980" y="201930"/>
                  </a:lnTo>
                  <a:lnTo>
                    <a:pt x="1557020" y="184150"/>
                  </a:lnTo>
                  <a:lnTo>
                    <a:pt x="1624330" y="166370"/>
                  </a:lnTo>
                  <a:lnTo>
                    <a:pt x="1692910" y="148590"/>
                  </a:lnTo>
                  <a:lnTo>
                    <a:pt x="1761489" y="133350"/>
                  </a:lnTo>
                  <a:lnTo>
                    <a:pt x="1831339" y="118110"/>
                  </a:lnTo>
                  <a:lnTo>
                    <a:pt x="1902460" y="104140"/>
                  </a:lnTo>
                  <a:lnTo>
                    <a:pt x="1974850" y="91440"/>
                  </a:lnTo>
                  <a:lnTo>
                    <a:pt x="2045969" y="78740"/>
                  </a:lnTo>
                  <a:lnTo>
                    <a:pt x="2119629" y="67310"/>
                  </a:lnTo>
                  <a:lnTo>
                    <a:pt x="2192019" y="55880"/>
                  </a:lnTo>
                  <a:lnTo>
                    <a:pt x="2265679" y="46990"/>
                  </a:lnTo>
                  <a:lnTo>
                    <a:pt x="2340610" y="38100"/>
                  </a:lnTo>
                  <a:lnTo>
                    <a:pt x="2415540" y="29210"/>
                  </a:lnTo>
                  <a:lnTo>
                    <a:pt x="2490469" y="22860"/>
                  </a:lnTo>
                  <a:lnTo>
                    <a:pt x="2566669" y="16510"/>
                  </a:lnTo>
                  <a:lnTo>
                    <a:pt x="2642869" y="11430"/>
                  </a:lnTo>
                  <a:lnTo>
                    <a:pt x="2717800" y="7620"/>
                  </a:lnTo>
                  <a:lnTo>
                    <a:pt x="2795269" y="3810"/>
                  </a:lnTo>
                  <a:lnTo>
                    <a:pt x="2871469" y="1270"/>
                  </a:lnTo>
                  <a:lnTo>
                    <a:pt x="2947669" y="0"/>
                  </a:lnTo>
                  <a:lnTo>
                    <a:pt x="3023869" y="0"/>
                  </a:lnTo>
                  <a:lnTo>
                    <a:pt x="3101340" y="0"/>
                  </a:lnTo>
                  <a:lnTo>
                    <a:pt x="3177540" y="1270"/>
                  </a:lnTo>
                  <a:lnTo>
                    <a:pt x="3253740" y="3810"/>
                  </a:lnTo>
                  <a:lnTo>
                    <a:pt x="3329940" y="7620"/>
                  </a:lnTo>
                  <a:lnTo>
                    <a:pt x="3406140" y="11430"/>
                  </a:lnTo>
                  <a:lnTo>
                    <a:pt x="3482340" y="16510"/>
                  </a:lnTo>
                  <a:lnTo>
                    <a:pt x="3558540" y="22860"/>
                  </a:lnTo>
                  <a:lnTo>
                    <a:pt x="3633469" y="29210"/>
                  </a:lnTo>
                  <a:lnTo>
                    <a:pt x="3708400" y="38100"/>
                  </a:lnTo>
                  <a:lnTo>
                    <a:pt x="3782060" y="46990"/>
                  </a:lnTo>
                  <a:lnTo>
                    <a:pt x="3856990" y="55880"/>
                  </a:lnTo>
                  <a:lnTo>
                    <a:pt x="3929379" y="67310"/>
                  </a:lnTo>
                  <a:lnTo>
                    <a:pt x="4003040" y="78740"/>
                  </a:lnTo>
                  <a:lnTo>
                    <a:pt x="4074160" y="91440"/>
                  </a:lnTo>
                  <a:lnTo>
                    <a:pt x="4146550" y="104140"/>
                  </a:lnTo>
                  <a:lnTo>
                    <a:pt x="4217670" y="118110"/>
                  </a:lnTo>
                  <a:lnTo>
                    <a:pt x="4287520" y="133350"/>
                  </a:lnTo>
                  <a:lnTo>
                    <a:pt x="4356100" y="148590"/>
                  </a:lnTo>
                  <a:lnTo>
                    <a:pt x="4424680" y="166370"/>
                  </a:lnTo>
                  <a:lnTo>
                    <a:pt x="4491990" y="182880"/>
                  </a:lnTo>
                  <a:lnTo>
                    <a:pt x="4558030" y="201930"/>
                  </a:lnTo>
                  <a:lnTo>
                    <a:pt x="4624070" y="220980"/>
                  </a:lnTo>
                  <a:lnTo>
                    <a:pt x="4688840" y="241300"/>
                  </a:lnTo>
                  <a:lnTo>
                    <a:pt x="4752340" y="261620"/>
                  </a:lnTo>
                  <a:lnTo>
                    <a:pt x="4814570" y="283210"/>
                  </a:lnTo>
                  <a:lnTo>
                    <a:pt x="4875530" y="306070"/>
                  </a:lnTo>
                  <a:lnTo>
                    <a:pt x="4935220" y="328930"/>
                  </a:lnTo>
                  <a:lnTo>
                    <a:pt x="4994910" y="353060"/>
                  </a:lnTo>
                  <a:lnTo>
                    <a:pt x="5052060" y="377190"/>
                  </a:lnTo>
                  <a:lnTo>
                    <a:pt x="5107940" y="402590"/>
                  </a:lnTo>
                  <a:lnTo>
                    <a:pt x="5162549" y="427990"/>
                  </a:lnTo>
                  <a:lnTo>
                    <a:pt x="5215890" y="454660"/>
                  </a:lnTo>
                  <a:lnTo>
                    <a:pt x="5267960" y="481330"/>
                  </a:lnTo>
                  <a:lnTo>
                    <a:pt x="5318760" y="509270"/>
                  </a:lnTo>
                  <a:lnTo>
                    <a:pt x="5368290" y="538480"/>
                  </a:lnTo>
                  <a:lnTo>
                    <a:pt x="5415280" y="567690"/>
                  </a:lnTo>
                  <a:lnTo>
                    <a:pt x="5462270" y="596900"/>
                  </a:lnTo>
                  <a:lnTo>
                    <a:pt x="5506720" y="627380"/>
                  </a:lnTo>
                  <a:lnTo>
                    <a:pt x="5549899" y="657860"/>
                  </a:lnTo>
                  <a:lnTo>
                    <a:pt x="5590540" y="688340"/>
                  </a:lnTo>
                  <a:lnTo>
                    <a:pt x="5629910" y="720090"/>
                  </a:lnTo>
                  <a:lnTo>
                    <a:pt x="5668010" y="753110"/>
                  </a:lnTo>
                  <a:lnTo>
                    <a:pt x="5704840" y="784860"/>
                  </a:lnTo>
                  <a:lnTo>
                    <a:pt x="5739130" y="817880"/>
                  </a:lnTo>
                  <a:lnTo>
                    <a:pt x="5772149" y="852170"/>
                  </a:lnTo>
                  <a:lnTo>
                    <a:pt x="5802630" y="885190"/>
                  </a:lnTo>
                  <a:lnTo>
                    <a:pt x="5833110" y="919480"/>
                  </a:lnTo>
                  <a:lnTo>
                    <a:pt x="5859780" y="953770"/>
                  </a:lnTo>
                  <a:lnTo>
                    <a:pt x="5885180" y="989330"/>
                  </a:lnTo>
                  <a:lnTo>
                    <a:pt x="5909310" y="1024890"/>
                  </a:lnTo>
                  <a:lnTo>
                    <a:pt x="5932170" y="1060450"/>
                  </a:lnTo>
                  <a:lnTo>
                    <a:pt x="5952490" y="1096010"/>
                  </a:lnTo>
                  <a:lnTo>
                    <a:pt x="5970270" y="1131570"/>
                  </a:lnTo>
                  <a:lnTo>
                    <a:pt x="5986780" y="1167130"/>
                  </a:lnTo>
                  <a:lnTo>
                    <a:pt x="6000749" y="1203960"/>
                  </a:lnTo>
                  <a:lnTo>
                    <a:pt x="6013449" y="1240790"/>
                  </a:lnTo>
                  <a:lnTo>
                    <a:pt x="6024880" y="1277620"/>
                  </a:lnTo>
                  <a:lnTo>
                    <a:pt x="6032499" y="1314450"/>
                  </a:lnTo>
                  <a:lnTo>
                    <a:pt x="6040120" y="1351280"/>
                  </a:lnTo>
                  <a:lnTo>
                    <a:pt x="6043930" y="1388110"/>
                  </a:lnTo>
                  <a:lnTo>
                    <a:pt x="6047740" y="1424940"/>
                  </a:lnTo>
                  <a:lnTo>
                    <a:pt x="6049010" y="1461770"/>
                  </a:lnTo>
                  <a:lnTo>
                    <a:pt x="6047740" y="1498600"/>
                  </a:lnTo>
                  <a:lnTo>
                    <a:pt x="6043930" y="1536700"/>
                  </a:lnTo>
                  <a:lnTo>
                    <a:pt x="6040120" y="1573530"/>
                  </a:lnTo>
                  <a:lnTo>
                    <a:pt x="6032499" y="1610360"/>
                  </a:lnTo>
                  <a:lnTo>
                    <a:pt x="6024880" y="1647190"/>
                  </a:lnTo>
                  <a:lnTo>
                    <a:pt x="6013449" y="1684020"/>
                  </a:lnTo>
                  <a:lnTo>
                    <a:pt x="6000749" y="1720850"/>
                  </a:lnTo>
                  <a:lnTo>
                    <a:pt x="5986780" y="1756410"/>
                  </a:lnTo>
                  <a:lnTo>
                    <a:pt x="5970270" y="1793240"/>
                  </a:lnTo>
                  <a:lnTo>
                    <a:pt x="5952490" y="1828800"/>
                  </a:lnTo>
                  <a:lnTo>
                    <a:pt x="5932170" y="1864360"/>
                  </a:lnTo>
                  <a:lnTo>
                    <a:pt x="5909310" y="1899920"/>
                  </a:lnTo>
                  <a:lnTo>
                    <a:pt x="5885180" y="1935480"/>
                  </a:lnTo>
                  <a:lnTo>
                    <a:pt x="5859780" y="1969770"/>
                  </a:lnTo>
                  <a:lnTo>
                    <a:pt x="5833110" y="2004060"/>
                  </a:lnTo>
                  <a:lnTo>
                    <a:pt x="5802630" y="2038350"/>
                  </a:lnTo>
                  <a:lnTo>
                    <a:pt x="5772149" y="2072640"/>
                  </a:lnTo>
                  <a:lnTo>
                    <a:pt x="5739130" y="2105660"/>
                  </a:lnTo>
                  <a:lnTo>
                    <a:pt x="5704840" y="2138680"/>
                  </a:lnTo>
                  <a:lnTo>
                    <a:pt x="5668010" y="2171700"/>
                  </a:lnTo>
                  <a:lnTo>
                    <a:pt x="5629910" y="2204720"/>
                  </a:lnTo>
                  <a:lnTo>
                    <a:pt x="5590540" y="2235200"/>
                  </a:lnTo>
                  <a:lnTo>
                    <a:pt x="5549899" y="2266950"/>
                  </a:lnTo>
                  <a:lnTo>
                    <a:pt x="5506720" y="2297430"/>
                  </a:lnTo>
                  <a:lnTo>
                    <a:pt x="5460999" y="2327910"/>
                  </a:lnTo>
                  <a:lnTo>
                    <a:pt x="5415280" y="2357120"/>
                  </a:lnTo>
                  <a:lnTo>
                    <a:pt x="5368290" y="2386330"/>
                  </a:lnTo>
                  <a:lnTo>
                    <a:pt x="5318760" y="2414270"/>
                  </a:lnTo>
                  <a:lnTo>
                    <a:pt x="5267960" y="2442210"/>
                  </a:lnTo>
                  <a:lnTo>
                    <a:pt x="5215890" y="2470150"/>
                  </a:lnTo>
                  <a:lnTo>
                    <a:pt x="5162549" y="2495550"/>
                  </a:lnTo>
                  <a:lnTo>
                    <a:pt x="5107940" y="2522220"/>
                  </a:lnTo>
                  <a:lnTo>
                    <a:pt x="5052060" y="2547620"/>
                  </a:lnTo>
                  <a:lnTo>
                    <a:pt x="4993640" y="2571750"/>
                  </a:lnTo>
                  <a:lnTo>
                    <a:pt x="4935220" y="2595880"/>
                  </a:lnTo>
                  <a:lnTo>
                    <a:pt x="4875530" y="2618740"/>
                  </a:lnTo>
                  <a:lnTo>
                    <a:pt x="4814570" y="2640330"/>
                  </a:lnTo>
                  <a:lnTo>
                    <a:pt x="4751070" y="2661920"/>
                  </a:lnTo>
                  <a:lnTo>
                    <a:pt x="4688840" y="2683510"/>
                  </a:lnTo>
                  <a:lnTo>
                    <a:pt x="4624070" y="2702560"/>
                  </a:lnTo>
                  <a:lnTo>
                    <a:pt x="4558030" y="2722880"/>
                  </a:lnTo>
                  <a:lnTo>
                    <a:pt x="4491990" y="2740660"/>
                  </a:lnTo>
                  <a:lnTo>
                    <a:pt x="4424680" y="2758440"/>
                  </a:lnTo>
                  <a:lnTo>
                    <a:pt x="4356100" y="2774950"/>
                  </a:lnTo>
                  <a:lnTo>
                    <a:pt x="4286250" y="2791460"/>
                  </a:lnTo>
                  <a:lnTo>
                    <a:pt x="4216400" y="2805430"/>
                  </a:lnTo>
                  <a:lnTo>
                    <a:pt x="4145279" y="2820670"/>
                  </a:lnTo>
                  <a:lnTo>
                    <a:pt x="4074160" y="2833370"/>
                  </a:lnTo>
                  <a:lnTo>
                    <a:pt x="4001769" y="2846070"/>
                  </a:lnTo>
                  <a:lnTo>
                    <a:pt x="3929379" y="2857500"/>
                  </a:lnTo>
                  <a:lnTo>
                    <a:pt x="3855719" y="2867660"/>
                  </a:lnTo>
                  <a:lnTo>
                    <a:pt x="3782060" y="2877820"/>
                  </a:lnTo>
                  <a:lnTo>
                    <a:pt x="3707129" y="2886710"/>
                  </a:lnTo>
                  <a:lnTo>
                    <a:pt x="3632200" y="2894330"/>
                  </a:lnTo>
                  <a:lnTo>
                    <a:pt x="3557269" y="2901950"/>
                  </a:lnTo>
                  <a:lnTo>
                    <a:pt x="3482340" y="2907030"/>
                  </a:lnTo>
                  <a:lnTo>
                    <a:pt x="3406140" y="2912110"/>
                  </a:lnTo>
                  <a:lnTo>
                    <a:pt x="3329940" y="2917190"/>
                  </a:lnTo>
                  <a:lnTo>
                    <a:pt x="3253740" y="2919730"/>
                  </a:lnTo>
                  <a:lnTo>
                    <a:pt x="3177540" y="2922270"/>
                  </a:lnTo>
                  <a:lnTo>
                    <a:pt x="3101340" y="2923540"/>
                  </a:lnTo>
                  <a:lnTo>
                    <a:pt x="3023869" y="2924810"/>
                  </a:lnTo>
                  <a:lnTo>
                    <a:pt x="3023869" y="2923540"/>
                  </a:lnTo>
                  <a:lnTo>
                    <a:pt x="2947669" y="2923540"/>
                  </a:lnTo>
                  <a:lnTo>
                    <a:pt x="2870200" y="2922270"/>
                  </a:lnTo>
                  <a:lnTo>
                    <a:pt x="2794000" y="2919730"/>
                  </a:lnTo>
                  <a:lnTo>
                    <a:pt x="2717800" y="2915920"/>
                  </a:lnTo>
                  <a:lnTo>
                    <a:pt x="2641600" y="2912110"/>
                  </a:lnTo>
                  <a:lnTo>
                    <a:pt x="2566669" y="2907030"/>
                  </a:lnTo>
                  <a:lnTo>
                    <a:pt x="2490469" y="2900680"/>
                  </a:lnTo>
                  <a:lnTo>
                    <a:pt x="2415540" y="2894330"/>
                  </a:lnTo>
                  <a:lnTo>
                    <a:pt x="2340610" y="2886710"/>
                  </a:lnTo>
                  <a:lnTo>
                    <a:pt x="2265679" y="2877820"/>
                  </a:lnTo>
                  <a:lnTo>
                    <a:pt x="2192019" y="2867660"/>
                  </a:lnTo>
                  <a:lnTo>
                    <a:pt x="2118360" y="2857500"/>
                  </a:lnTo>
                  <a:lnTo>
                    <a:pt x="2045969" y="2846070"/>
                  </a:lnTo>
                  <a:lnTo>
                    <a:pt x="1973579" y="2833370"/>
                  </a:lnTo>
                  <a:lnTo>
                    <a:pt x="1902460" y="2819400"/>
                  </a:lnTo>
                  <a:lnTo>
                    <a:pt x="1831339" y="2805430"/>
                  </a:lnTo>
                  <a:lnTo>
                    <a:pt x="1761489" y="2790190"/>
                  </a:lnTo>
                  <a:lnTo>
                    <a:pt x="1691639" y="2774950"/>
                  </a:lnTo>
                  <a:lnTo>
                    <a:pt x="1623060" y="2757170"/>
                  </a:lnTo>
                  <a:lnTo>
                    <a:pt x="1555750" y="2740660"/>
                  </a:lnTo>
                  <a:lnTo>
                    <a:pt x="1489710" y="2721610"/>
                  </a:lnTo>
                  <a:lnTo>
                    <a:pt x="1423670" y="2702560"/>
                  </a:lnTo>
                  <a:lnTo>
                    <a:pt x="1360170" y="2683510"/>
                  </a:lnTo>
                  <a:lnTo>
                    <a:pt x="1296670" y="2661920"/>
                  </a:lnTo>
                  <a:lnTo>
                    <a:pt x="1234440" y="2640330"/>
                  </a:lnTo>
                  <a:lnTo>
                    <a:pt x="1173480" y="2617470"/>
                  </a:lnTo>
                  <a:lnTo>
                    <a:pt x="1112520" y="2594610"/>
                  </a:lnTo>
                  <a:lnTo>
                    <a:pt x="1054100" y="2571750"/>
                  </a:lnTo>
                  <a:lnTo>
                    <a:pt x="996950" y="2546350"/>
                  </a:lnTo>
                  <a:lnTo>
                    <a:pt x="939800" y="2522220"/>
                  </a:lnTo>
                  <a:lnTo>
                    <a:pt x="885190" y="2495550"/>
                  </a:lnTo>
                  <a:lnTo>
                    <a:pt x="831850" y="2468880"/>
                  </a:lnTo>
                  <a:lnTo>
                    <a:pt x="779779" y="2442210"/>
                  </a:lnTo>
                  <a:lnTo>
                    <a:pt x="728979" y="2414270"/>
                  </a:lnTo>
                  <a:lnTo>
                    <a:pt x="680720" y="2386330"/>
                  </a:lnTo>
                  <a:lnTo>
                    <a:pt x="632460" y="2357120"/>
                  </a:lnTo>
                  <a:lnTo>
                    <a:pt x="586740" y="2326640"/>
                  </a:lnTo>
                  <a:lnTo>
                    <a:pt x="542290" y="2297430"/>
                  </a:lnTo>
                  <a:lnTo>
                    <a:pt x="499109" y="2266950"/>
                  </a:lnTo>
                  <a:lnTo>
                    <a:pt x="457200" y="2235200"/>
                  </a:lnTo>
                  <a:lnTo>
                    <a:pt x="417829" y="2203450"/>
                  </a:lnTo>
                  <a:lnTo>
                    <a:pt x="379729" y="2171700"/>
                  </a:lnTo>
                  <a:lnTo>
                    <a:pt x="342900" y="2138680"/>
                  </a:lnTo>
                  <a:lnTo>
                    <a:pt x="308609" y="2105660"/>
                  </a:lnTo>
                  <a:lnTo>
                    <a:pt x="275590" y="2072640"/>
                  </a:lnTo>
                  <a:lnTo>
                    <a:pt x="245109" y="2038350"/>
                  </a:lnTo>
                  <a:lnTo>
                    <a:pt x="215900" y="2004060"/>
                  </a:lnTo>
                  <a:lnTo>
                    <a:pt x="187959" y="1969770"/>
                  </a:lnTo>
                  <a:lnTo>
                    <a:pt x="162559" y="1934210"/>
                  </a:lnTo>
                  <a:lnTo>
                    <a:pt x="138429" y="1899920"/>
                  </a:lnTo>
                  <a:lnTo>
                    <a:pt x="116840" y="1864360"/>
                  </a:lnTo>
                  <a:lnTo>
                    <a:pt x="96520" y="1828800"/>
                  </a:lnTo>
                  <a:lnTo>
                    <a:pt x="77470" y="1791970"/>
                  </a:lnTo>
                  <a:lnTo>
                    <a:pt x="62230" y="1756410"/>
                  </a:lnTo>
                  <a:lnTo>
                    <a:pt x="46990" y="1719580"/>
                  </a:lnTo>
                  <a:lnTo>
                    <a:pt x="34290" y="1682750"/>
                  </a:lnTo>
                  <a:lnTo>
                    <a:pt x="24130" y="1645920"/>
                  </a:lnTo>
                  <a:lnTo>
                    <a:pt x="8890" y="1572260"/>
                  </a:lnTo>
                  <a:lnTo>
                    <a:pt x="1270" y="1498600"/>
                  </a:lnTo>
                  <a:lnTo>
                    <a:pt x="0" y="1461770"/>
                  </a:lnTo>
                  <a:close/>
                </a:path>
              </a:pathLst>
            </a:custGeom>
            <a:noFill/>
            <a:ln w="15813">
              <a:solidFill>
                <a:srgbClr val="C7423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36879" name="object 21">
              <a:extLst>
                <a:ext uri="{FF2B5EF4-FFF2-40B4-BE49-F238E27FC236}">
                  <a16:creationId xmlns:a16="http://schemas.microsoft.com/office/drawing/2014/main" id="{D27F2EE9-E512-6546-81B6-EEA5E14D33E3}"/>
                </a:ext>
              </a:extLst>
            </p:cNvPr>
            <p:cNvSpPr>
              <a:spLocks/>
            </p:cNvSpPr>
            <p:nvPr/>
          </p:nvSpPr>
          <p:spPr bwMode="auto">
            <a:xfrm>
              <a:off x="1538947" y="3925290"/>
              <a:ext cx="6064885" cy="2940685"/>
            </a:xfrm>
            <a:custGeom>
              <a:avLst/>
              <a:gdLst>
                <a:gd name="T0" fmla="*/ 15811 w 6064884"/>
                <a:gd name="T1" fmla="*/ 7899 h 2940684"/>
                <a:gd name="T2" fmla="*/ 13500 w 6064884"/>
                <a:gd name="T3" fmla="*/ 2311 h 2940684"/>
                <a:gd name="T4" fmla="*/ 7912 w 6064884"/>
                <a:gd name="T5" fmla="*/ 0 h 2940684"/>
                <a:gd name="T6" fmla="*/ 2311 w 6064884"/>
                <a:gd name="T7" fmla="*/ 2311 h 2940684"/>
                <a:gd name="T8" fmla="*/ 0 w 6064884"/>
                <a:gd name="T9" fmla="*/ 7899 h 2940684"/>
                <a:gd name="T10" fmla="*/ 2311 w 6064884"/>
                <a:gd name="T11" fmla="*/ 13500 h 2940684"/>
                <a:gd name="T12" fmla="*/ 7912 w 6064884"/>
                <a:gd name="T13" fmla="*/ 15811 h 2940684"/>
                <a:gd name="T14" fmla="*/ 13500 w 6064884"/>
                <a:gd name="T15" fmla="*/ 13500 h 2940684"/>
                <a:gd name="T16" fmla="*/ 15811 w 6064884"/>
                <a:gd name="T17" fmla="*/ 7899 h 2940684"/>
                <a:gd name="T18" fmla="*/ 6064823 w 6064884"/>
                <a:gd name="T19" fmla="*/ 2932711 h 2940684"/>
                <a:gd name="T20" fmla="*/ 6062512 w 6064884"/>
                <a:gd name="T21" fmla="*/ 2927123 h 2940684"/>
                <a:gd name="T22" fmla="*/ 6056924 w 6064884"/>
                <a:gd name="T23" fmla="*/ 2924812 h 2940684"/>
                <a:gd name="T24" fmla="*/ 6051323 w 6064884"/>
                <a:gd name="T25" fmla="*/ 2927123 h 2940684"/>
                <a:gd name="T26" fmla="*/ 6049012 w 6064884"/>
                <a:gd name="T27" fmla="*/ 2932711 h 2940684"/>
                <a:gd name="T28" fmla="*/ 6051323 w 6064884"/>
                <a:gd name="T29" fmla="*/ 2938299 h 2940684"/>
                <a:gd name="T30" fmla="*/ 6056924 w 6064884"/>
                <a:gd name="T31" fmla="*/ 2940610 h 2940684"/>
                <a:gd name="T32" fmla="*/ 6062512 w 6064884"/>
                <a:gd name="T33" fmla="*/ 2938299 h 2940684"/>
                <a:gd name="T34" fmla="*/ 6064823 w 6064884"/>
                <a:gd name="T35" fmla="*/ 2932711 h 29406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64884" h="2940684">
                  <a:moveTo>
                    <a:pt x="15811" y="7899"/>
                  </a:moveTo>
                  <a:lnTo>
                    <a:pt x="13500" y="2311"/>
                  </a:lnTo>
                  <a:lnTo>
                    <a:pt x="7912" y="0"/>
                  </a:lnTo>
                  <a:lnTo>
                    <a:pt x="2311" y="2311"/>
                  </a:lnTo>
                  <a:lnTo>
                    <a:pt x="0" y="7899"/>
                  </a:lnTo>
                  <a:lnTo>
                    <a:pt x="2311" y="13500"/>
                  </a:lnTo>
                  <a:lnTo>
                    <a:pt x="7912" y="15811"/>
                  </a:lnTo>
                  <a:lnTo>
                    <a:pt x="13500" y="13500"/>
                  </a:lnTo>
                  <a:lnTo>
                    <a:pt x="15811" y="7899"/>
                  </a:lnTo>
                  <a:close/>
                </a:path>
                <a:path w="6064884" h="2940684">
                  <a:moveTo>
                    <a:pt x="6064821" y="2932709"/>
                  </a:moveTo>
                  <a:lnTo>
                    <a:pt x="6062510" y="2927121"/>
                  </a:lnTo>
                  <a:lnTo>
                    <a:pt x="6056922" y="2924810"/>
                  </a:lnTo>
                  <a:lnTo>
                    <a:pt x="6051321" y="2927121"/>
                  </a:lnTo>
                  <a:lnTo>
                    <a:pt x="6049010" y="2932709"/>
                  </a:lnTo>
                  <a:lnTo>
                    <a:pt x="6051321" y="2938297"/>
                  </a:lnTo>
                  <a:lnTo>
                    <a:pt x="6056922" y="2940608"/>
                  </a:lnTo>
                  <a:lnTo>
                    <a:pt x="6062510" y="2938297"/>
                  </a:lnTo>
                  <a:lnTo>
                    <a:pt x="6064821" y="2932709"/>
                  </a:lnTo>
                  <a:close/>
                </a:path>
              </a:pathLst>
            </a:custGeom>
            <a:solidFill>
              <a:srgbClr val="C7423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grpSp>
      <p:sp>
        <p:nvSpPr>
          <p:cNvPr id="36876" name="object 22">
            <a:extLst>
              <a:ext uri="{FF2B5EF4-FFF2-40B4-BE49-F238E27FC236}">
                <a16:creationId xmlns:a16="http://schemas.microsoft.com/office/drawing/2014/main" id="{DDBB8B1C-D748-FE4E-8B95-BB96668CE4CA}"/>
              </a:ext>
            </a:extLst>
          </p:cNvPr>
          <p:cNvSpPr txBox="1">
            <a:spLocks noChangeArrowheads="1"/>
          </p:cNvSpPr>
          <p:nvPr/>
        </p:nvSpPr>
        <p:spPr bwMode="auto">
          <a:xfrm>
            <a:off x="2511425" y="4284663"/>
            <a:ext cx="4040188"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ts val="100"/>
              </a:spcBef>
            </a:pPr>
            <a:r>
              <a:rPr lang="fr-FR" altLang="fr-FR">
                <a:solidFill>
                  <a:srgbClr val="4C5A6A"/>
                </a:solidFill>
                <a:latin typeface="Trebuchet MS" panose="020B0703020202090204" pitchFamily="34" charset="0"/>
              </a:rPr>
              <a:t>Les systèmes des plancher mixtes sont constitues d’une dalle en béton arme, métallique, la dalle en béton peut être de</a:t>
            </a:r>
            <a:endParaRPr lang="fr-FR" altLang="fr-FR">
              <a:latin typeface="Trebuchet MS" panose="020B0703020202090204" pitchFamily="34" charset="0"/>
            </a:endParaRPr>
          </a:p>
          <a:p>
            <a:pPr algn="ctr"/>
            <a:r>
              <a:rPr lang="fr-FR" altLang="fr-FR">
                <a:solidFill>
                  <a:srgbClr val="4C5A6A"/>
                </a:solidFill>
                <a:latin typeface="Trebuchet MS" panose="020B0703020202090204" pitchFamily="34" charset="0"/>
              </a:rPr>
              <a:t>conception classique en béton armé coulée sur une tôle profilée en acier agissant comme coffrage et armature inférieur de la dalle.</a:t>
            </a:r>
            <a:endParaRPr lang="fr-FR" altLang="fr-FR">
              <a:latin typeface="Trebuchet MS" panose="020B0703020202090204" pitchFamily="34" charset="0"/>
            </a:endParaRPr>
          </a:p>
        </p:txBody>
      </p:sp>
    </p:spTree>
    <p:extLst>
      <p:ext uri="{BB962C8B-B14F-4D97-AF65-F5344CB8AC3E}">
        <p14:creationId xmlns:p14="http://schemas.microsoft.com/office/powerpoint/2010/main" val="163799368"/>
      </p:ext>
    </p:extLst>
  </p:cSld>
  <p:clrMapOvr>
    <a:masterClrMapping/>
  </p:clrMapOvr>
  <p:transition>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2420888"/>
            <a:ext cx="8229600" cy="1143000"/>
          </a:xfrm>
        </p:spPr>
        <p:txBody>
          <a:bodyPr>
            <a:normAutofit fontScale="90000"/>
          </a:bodyPr>
          <a:lstStyle/>
          <a:p>
            <a:r>
              <a:rPr lang="fr-FR" dirty="0"/>
              <a:t>Les dalles dans une structure préfabriqué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332656"/>
            <a:ext cx="8229600" cy="4525963"/>
          </a:xfrm>
        </p:spPr>
        <p:txBody>
          <a:bodyPr>
            <a:normAutofit/>
          </a:bodyPr>
          <a:lstStyle/>
          <a:p>
            <a:r>
              <a:rPr lang="fr-FR" sz="2000" dirty="0"/>
              <a:t>Suivant la complexité de la forme du plancher, de la planification et des capacités de préfabrication en atelier, des dalles en béton armé peuvent être fabriquées </a:t>
            </a:r>
          </a:p>
          <a:p>
            <a:pPr>
              <a:buNone/>
            </a:pPr>
            <a:r>
              <a:rPr lang="fr-FR" sz="2000" dirty="0"/>
              <a:t>• sur site en utilisant des coffrages </a:t>
            </a:r>
          </a:p>
          <a:p>
            <a:pPr>
              <a:buNone/>
            </a:pPr>
            <a:r>
              <a:rPr lang="fr-FR" sz="2000" dirty="0"/>
              <a:t>• en utilisant des éléments partiellement préfabriqués </a:t>
            </a:r>
          </a:p>
          <a:p>
            <a:pPr>
              <a:buNone/>
            </a:pPr>
            <a:r>
              <a:rPr lang="fr-FR" sz="2000" dirty="0"/>
              <a:t>• en utilisant des éléments entièrement préfabriqués</a:t>
            </a:r>
          </a:p>
        </p:txBody>
      </p:sp>
      <p:pic>
        <p:nvPicPr>
          <p:cNvPr id="4" name="Image 3" descr="Capture d’écran (1101).png"/>
          <p:cNvPicPr>
            <a:picLocks noChangeAspect="1"/>
          </p:cNvPicPr>
          <p:nvPr/>
        </p:nvPicPr>
        <p:blipFill>
          <a:blip r:embed="rId2" cstate="print"/>
          <a:srcRect l="28738" t="52801" r="31100" b="30391"/>
          <a:stretch>
            <a:fillRect/>
          </a:stretch>
        </p:blipFill>
        <p:spPr>
          <a:xfrm>
            <a:off x="899592" y="3140968"/>
            <a:ext cx="7344816" cy="172819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Dalles alvéolées en béton précontraint</a:t>
            </a:r>
          </a:p>
        </p:txBody>
      </p:sp>
      <p:sp>
        <p:nvSpPr>
          <p:cNvPr id="3" name="Espace réservé du contenu 2"/>
          <p:cNvSpPr>
            <a:spLocks noGrp="1"/>
          </p:cNvSpPr>
          <p:nvPr>
            <p:ph idx="1"/>
          </p:nvPr>
        </p:nvSpPr>
        <p:spPr/>
        <p:txBody>
          <a:bodyPr>
            <a:normAutofit/>
          </a:bodyPr>
          <a:lstStyle/>
          <a:p>
            <a:r>
              <a:rPr lang="fr-FR" sz="2000" dirty="0"/>
              <a:t>des dalles précontraintes intégrés avec une poutre en acier ont souvent été utilisées pour de grandes portées entre poutres métalliques</a:t>
            </a:r>
          </a:p>
        </p:txBody>
      </p:sp>
      <p:pic>
        <p:nvPicPr>
          <p:cNvPr id="5" name="Picture 2"/>
          <p:cNvPicPr>
            <a:picLocks noChangeAspect="1" noChangeArrowheads="1"/>
          </p:cNvPicPr>
          <p:nvPr/>
        </p:nvPicPr>
        <p:blipFill>
          <a:blip r:embed="rId3" cstate="print"/>
          <a:srcRect b="12662"/>
          <a:stretch>
            <a:fillRect/>
          </a:stretch>
        </p:blipFill>
        <p:spPr bwMode="auto">
          <a:xfrm>
            <a:off x="2555776" y="2348880"/>
            <a:ext cx="6130925" cy="2232248"/>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Utilisation des prédalles </a:t>
            </a:r>
          </a:p>
        </p:txBody>
      </p:sp>
      <p:pic>
        <p:nvPicPr>
          <p:cNvPr id="4" name="Picture 2"/>
          <p:cNvPicPr>
            <a:picLocks noGrp="1" noChangeAspect="1" noChangeArrowheads="1"/>
          </p:cNvPicPr>
          <p:nvPr>
            <p:ph idx="1"/>
          </p:nvPr>
        </p:nvPicPr>
        <p:blipFill>
          <a:blip r:embed="rId2" cstate="print"/>
          <a:srcRect b="5163"/>
          <a:stretch>
            <a:fillRect/>
          </a:stretch>
        </p:blipFill>
        <p:spPr bwMode="auto">
          <a:xfrm>
            <a:off x="3779912" y="2636912"/>
            <a:ext cx="5057378" cy="3263814"/>
          </a:xfrm>
          <a:prstGeom prst="rect">
            <a:avLst/>
          </a:prstGeom>
          <a:noFill/>
          <a:ln w="9525">
            <a:noFill/>
            <a:miter lim="800000"/>
            <a:headEnd/>
            <a:tailEnd/>
          </a:ln>
        </p:spPr>
      </p:pic>
      <p:sp>
        <p:nvSpPr>
          <p:cNvPr id="6" name="ZoneTexte 5"/>
          <p:cNvSpPr txBox="1"/>
          <p:nvPr/>
        </p:nvSpPr>
        <p:spPr>
          <a:xfrm>
            <a:off x="251520" y="1700808"/>
            <a:ext cx="8064896" cy="707886"/>
          </a:xfrm>
          <a:prstGeom prst="rect">
            <a:avLst/>
          </a:prstGeom>
          <a:noFill/>
        </p:spPr>
        <p:txBody>
          <a:bodyPr wrap="square" rtlCol="0">
            <a:spAutoFit/>
          </a:bodyPr>
          <a:lstStyle/>
          <a:p>
            <a:r>
              <a:rPr lang="fr-FR" sz="2000" dirty="0"/>
              <a:t>Pour réaliser une dalle pleine il est possible d’utiliser des prédalles en béton faible d’épaisseur qui permettent un montage rapide sans échafaudages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ADDA8D19-4B79-DC4A-BDA8-7BC7B4236DC0}"/>
              </a:ext>
            </a:extLst>
          </p:cNvPr>
          <p:cNvSpPr txBox="1">
            <a:spLocks/>
          </p:cNvSpPr>
          <p:nvPr/>
        </p:nvSpPr>
        <p:spPr>
          <a:xfrm>
            <a:off x="457200" y="188640"/>
            <a:ext cx="8507288" cy="6669360"/>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7160" indent="0" algn="just">
              <a:buClr>
                <a:schemeClr val="tx1">
                  <a:shade val="95000"/>
                </a:schemeClr>
              </a:buClr>
              <a:buNone/>
              <a:defRPr/>
            </a:pPr>
            <a:r>
              <a:rPr lang="fr-FR" b="1" dirty="0"/>
              <a:t>Généralités:</a:t>
            </a:r>
          </a:p>
          <a:p>
            <a:pPr marL="137160" indent="0" algn="just">
              <a:buClr>
                <a:schemeClr val="tx1">
                  <a:shade val="95000"/>
                </a:schemeClr>
              </a:buClr>
              <a:buNone/>
              <a:defRPr/>
            </a:pPr>
            <a:endParaRPr lang="fr-FR" b="1" dirty="0"/>
          </a:p>
          <a:p>
            <a:pPr marL="548640" indent="-411480" algn="just">
              <a:buClr>
                <a:schemeClr val="tx1">
                  <a:shade val="95000"/>
                </a:schemeClr>
              </a:buClr>
              <a:buFont typeface="Wingdings 2"/>
              <a:buChar char=""/>
              <a:defRPr/>
            </a:pPr>
            <a:r>
              <a:rPr lang="fr-FR" dirty="0"/>
              <a:t>D’une manière générale, une structure peut être </a:t>
            </a:r>
            <a:r>
              <a:rPr lang="fr-FR" dirty="0" err="1"/>
              <a:t>déﬁnie</a:t>
            </a:r>
            <a:r>
              <a:rPr lang="fr-FR" dirty="0"/>
              <a:t> comme </a:t>
            </a:r>
            <a:r>
              <a:rPr lang="fr-FR" b="1" dirty="0">
                <a:solidFill>
                  <a:srgbClr val="FF0000"/>
                </a:solidFill>
              </a:rPr>
              <a:t>mixte</a:t>
            </a:r>
            <a:r>
              <a:rPr lang="fr-FR" dirty="0"/>
              <a:t> si, au niveau de la plupart de ses éléments (poutres, poteaux, assemblages, dalles), elle associe </a:t>
            </a:r>
            <a:r>
              <a:rPr lang="fr-FR" b="1" dirty="0">
                <a:solidFill>
                  <a:srgbClr val="FF0000"/>
                </a:solidFill>
              </a:rPr>
              <a:t>deux matériaux de natures et de propriétés différentes</a:t>
            </a:r>
            <a:r>
              <a:rPr lang="fr-FR" dirty="0"/>
              <a:t>, ici l’</a:t>
            </a:r>
            <a:r>
              <a:rPr lang="fr-FR" b="1" dirty="0">
                <a:solidFill>
                  <a:srgbClr val="FFC000"/>
                </a:solidFill>
                <a:effectLst>
                  <a:glow rad="63500">
                    <a:schemeClr val="accent1">
                      <a:satMod val="175000"/>
                      <a:alpha val="40000"/>
                    </a:schemeClr>
                  </a:glow>
                  <a:outerShdw blurRad="50800" dist="38100" dir="2700000" algn="tl" rotWithShape="0">
                    <a:prstClr val="black">
                      <a:alpha val="40000"/>
                    </a:prstClr>
                  </a:outerShdw>
                </a:effectLst>
              </a:rPr>
              <a:t>acier</a:t>
            </a:r>
            <a:r>
              <a:rPr lang="fr-FR" dirty="0">
                <a:solidFill>
                  <a:srgbClr val="FFC000"/>
                </a:solidFill>
              </a:rPr>
              <a:t> </a:t>
            </a:r>
            <a:r>
              <a:rPr lang="fr-FR" dirty="0"/>
              <a:t>et le </a:t>
            </a:r>
            <a:r>
              <a:rPr lang="fr-FR" b="1" dirty="0">
                <a:solidFill>
                  <a:srgbClr val="FFC000"/>
                </a:solidFill>
                <a:effectLst>
                  <a:outerShdw blurRad="50800" dist="38100" dir="2700000" algn="tl" rotWithShape="0">
                    <a:prstClr val="black">
                      <a:alpha val="40000"/>
                    </a:prstClr>
                  </a:outerShdw>
                </a:effectLst>
              </a:rPr>
              <a:t>béton</a:t>
            </a:r>
            <a:r>
              <a:rPr lang="fr-FR" b="1" dirty="0">
                <a:solidFill>
                  <a:srgbClr val="FFC000"/>
                </a:solidFill>
              </a:rPr>
              <a:t>.</a:t>
            </a:r>
            <a:r>
              <a:rPr lang="fr-FR" dirty="0"/>
              <a:t> </a:t>
            </a:r>
          </a:p>
          <a:p>
            <a:pPr marL="137160" indent="0" algn="just">
              <a:buClr>
                <a:schemeClr val="tx1">
                  <a:shade val="95000"/>
                </a:schemeClr>
              </a:buClr>
              <a:buNone/>
              <a:defRPr/>
            </a:pPr>
            <a:r>
              <a:rPr lang="fr-FR" dirty="0"/>
              <a:t>(avec l‘objectif de tirer le meilleur parti possible de cette association, tant sur le plan du fonctionnement structural que sur celui du coût de construction).</a:t>
            </a:r>
          </a:p>
          <a:p>
            <a:pPr marL="137160" indent="0" algn="just">
              <a:buClr>
                <a:schemeClr val="tx1">
                  <a:shade val="95000"/>
                </a:schemeClr>
              </a:buClr>
              <a:buNone/>
              <a:defRPr/>
            </a:pPr>
            <a:r>
              <a:rPr lang="fr-FR" dirty="0"/>
              <a:t> </a:t>
            </a:r>
            <a:endParaRPr lang="fr-FR" b="1" dirty="0">
              <a:solidFill>
                <a:srgbClr val="FFC000"/>
              </a:solidFill>
            </a:endParaRPr>
          </a:p>
          <a:p>
            <a:pPr marL="548640" indent="-411480" algn="just">
              <a:buClr>
                <a:schemeClr val="tx1">
                  <a:shade val="95000"/>
                </a:schemeClr>
              </a:buClr>
              <a:buFont typeface="Wingdings 2"/>
              <a:buChar char=""/>
              <a:defRPr/>
            </a:pPr>
            <a:r>
              <a:rPr lang="fr-FR" dirty="0"/>
              <a:t>    Il convient en particulier de </a:t>
            </a:r>
            <a:r>
              <a:rPr lang="fr-FR" b="1" dirty="0"/>
              <a:t>distinguer les structures mixtes des </a:t>
            </a:r>
            <a:r>
              <a:rPr lang="fr-FR" b="1" dirty="0">
                <a:solidFill>
                  <a:srgbClr val="FFC000"/>
                </a:solidFill>
              </a:rPr>
              <a:t>structures hybrides</a:t>
            </a:r>
            <a:r>
              <a:rPr lang="fr-FR" dirty="0"/>
              <a:t>, parfois appelées improprement mixtes, composées d’éléments homogènes de matériaux différents, par exemple un bâtiment avec un noyau en béton armé sur lequel prend appui une charpente constituée exclusivement de poutres et poteaux en acier. </a:t>
            </a:r>
          </a:p>
          <a:p>
            <a:pPr marL="548640" indent="-411480" algn="just">
              <a:buClr>
                <a:schemeClr val="tx1">
                  <a:shade val="95000"/>
                </a:schemeClr>
              </a:buClr>
              <a:buFont typeface="Wingdings 2"/>
              <a:buChar char=""/>
              <a:defRPr/>
            </a:pPr>
            <a:endParaRPr lang="fr-FR" dirty="0"/>
          </a:p>
        </p:txBody>
      </p:sp>
    </p:spTree>
    <p:extLst>
      <p:ext uri="{BB962C8B-B14F-4D97-AF65-F5344CB8AC3E}">
        <p14:creationId xmlns:p14="http://schemas.microsoft.com/office/powerpoint/2010/main" val="3867974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Couverture en tôle profilée :</a:t>
            </a:r>
          </a:p>
        </p:txBody>
      </p:sp>
      <p:sp>
        <p:nvSpPr>
          <p:cNvPr id="3" name="Espace réservé du contenu 2"/>
          <p:cNvSpPr>
            <a:spLocks noGrp="1"/>
          </p:cNvSpPr>
          <p:nvPr>
            <p:ph idx="1"/>
          </p:nvPr>
        </p:nvSpPr>
        <p:spPr/>
        <p:txBody>
          <a:bodyPr>
            <a:normAutofit/>
          </a:bodyPr>
          <a:lstStyle/>
          <a:p>
            <a:r>
              <a:rPr lang="fr-FR" sz="2000" dirty="0"/>
              <a:t>une sous-structure de plancher mixte est constituée par une tôle en acier profilée à froid recouverte par une dalle en béton, connectée à la poutraison</a:t>
            </a:r>
          </a:p>
        </p:txBody>
      </p:sp>
      <p:pic>
        <p:nvPicPr>
          <p:cNvPr id="10242" name="Picture 2" descr="constitution d'un plancher collaborant | Download Scientific Diagram"/>
          <p:cNvPicPr>
            <a:picLocks noChangeAspect="1" noChangeArrowheads="1"/>
          </p:cNvPicPr>
          <p:nvPr/>
        </p:nvPicPr>
        <p:blipFill>
          <a:blip r:embed="rId2" cstate="print"/>
          <a:srcRect/>
          <a:stretch>
            <a:fillRect/>
          </a:stretch>
        </p:blipFill>
        <p:spPr bwMode="auto">
          <a:xfrm>
            <a:off x="755576" y="3068960"/>
            <a:ext cx="8096250" cy="2609851"/>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1556792"/>
            <a:ext cx="8229600" cy="4525963"/>
          </a:xfrm>
        </p:spPr>
        <p:txBody>
          <a:bodyPr>
            <a:normAutofit/>
          </a:bodyPr>
          <a:lstStyle/>
          <a:p>
            <a:pPr>
              <a:buNone/>
            </a:pPr>
            <a:r>
              <a:rPr lang="fr-FR" sz="2000" dirty="0"/>
              <a:t>La tôle profilée intervient à divers stades et joue plusieurs rôles : </a:t>
            </a:r>
          </a:p>
          <a:p>
            <a:r>
              <a:rPr lang="fr-FR" sz="2000" dirty="0"/>
              <a:t>Lors de la construction, elle sert de plancher de travail. </a:t>
            </a:r>
          </a:p>
          <a:p>
            <a:r>
              <a:rPr lang="fr-FR" sz="2000" dirty="0"/>
              <a:t>Lors du bétonnage, elle sert de coffrage pour le béton fluide. </a:t>
            </a:r>
          </a:p>
          <a:p>
            <a:r>
              <a:rPr lang="fr-FR" sz="2000" dirty="0"/>
              <a:t>en comportement mixte, elle joue le rôle d’armature inférieure de la dalle </a:t>
            </a:r>
          </a:p>
          <a:p>
            <a:pPr>
              <a:buNone/>
            </a:pPr>
            <a:r>
              <a:rPr lang="fr-FR" sz="2000" dirty="0"/>
              <a:t>         Les épaisseurs de tôle varient de 0,75 à 1,5 mm. Les épaisseurs les plus courantes varient de 0,75 à 1 mm, tandis que les hauteurs de profil courantes varient de 40 à 80 mm. Les tôles sont généralement protégées par une couche de zinc des deux côtés pour éviter la corrosion, Les épaisseurs de dalle mixte varient de 10 à 40 cm</a:t>
            </a:r>
          </a:p>
          <a:p>
            <a:pPr>
              <a:buNone/>
            </a:pPr>
            <a:endParaRPr lang="fr-FR" sz="2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1556792"/>
            <a:ext cx="8229600" cy="4680520"/>
          </a:xfrm>
        </p:spPr>
        <p:txBody>
          <a:bodyPr>
            <a:normAutofit/>
          </a:bodyPr>
          <a:lstStyle/>
          <a:p>
            <a:pPr>
              <a:buNone/>
            </a:pPr>
            <a:r>
              <a:rPr lang="fr-FR" sz="2000" dirty="0"/>
              <a:t>• La liaison chimique fragile et peu fiable, dès lors, elle ne doit pas être considérée dans les calculs </a:t>
            </a:r>
          </a:p>
          <a:p>
            <a:pPr>
              <a:buNone/>
            </a:pPr>
            <a:r>
              <a:rPr lang="fr-FR" sz="2000" dirty="0"/>
              <a:t>• La liaison de frottement, incapable de transférer des efforts de cisaillement important</a:t>
            </a:r>
          </a:p>
          <a:p>
            <a:pPr>
              <a:buNone/>
            </a:pPr>
            <a:r>
              <a:rPr lang="fr-FR" sz="2000" dirty="0"/>
              <a:t> • La liaison mécanique assurée par un bossage de la tôle profilée </a:t>
            </a:r>
          </a:p>
          <a:p>
            <a:pPr>
              <a:buNone/>
            </a:pPr>
            <a:r>
              <a:rPr lang="fr-FR" sz="2000" dirty="0"/>
              <a:t>• La liaison par ancrage d'extrémité tel que des boulons à tête, des cornières ou des déformations d'extrémité de la tôle, elle entraîne augmentation soudaine de la résistance métallique seule à la résistance mixte</a:t>
            </a:r>
          </a:p>
        </p:txBody>
      </p:sp>
      <p:sp>
        <p:nvSpPr>
          <p:cNvPr id="4" name="Titre 1"/>
          <p:cNvSpPr>
            <a:spLocks noGrp="1"/>
          </p:cNvSpPr>
          <p:nvPr>
            <p:ph type="title"/>
          </p:nvPr>
        </p:nvSpPr>
        <p:spPr>
          <a:xfrm>
            <a:off x="457200" y="274638"/>
            <a:ext cx="8229600" cy="1143000"/>
          </a:xfrm>
        </p:spPr>
        <p:txBody>
          <a:bodyPr>
            <a:normAutofit/>
          </a:bodyPr>
          <a:lstStyle/>
          <a:p>
            <a:r>
              <a:rPr lang="fr-FR" dirty="0"/>
              <a:t>Liaison entre l'acier et le béton: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34032" t="36047" r="36082" b="13751"/>
          <a:stretch>
            <a:fillRect/>
          </a:stretch>
        </p:blipFill>
        <p:spPr bwMode="auto">
          <a:xfrm>
            <a:off x="2051720" y="1052736"/>
            <a:ext cx="4824536" cy="4556506"/>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7" name="object 2">
            <a:extLst>
              <a:ext uri="{FF2B5EF4-FFF2-40B4-BE49-F238E27FC236}">
                <a16:creationId xmlns:a16="http://schemas.microsoft.com/office/drawing/2014/main" id="{4F0948B1-A87E-A14A-92E6-298E58B0C819}"/>
              </a:ext>
            </a:extLst>
          </p:cNvPr>
          <p:cNvGrpSpPr>
            <a:grpSpLocks/>
          </p:cNvGrpSpPr>
          <p:nvPr/>
        </p:nvGrpSpPr>
        <p:grpSpPr bwMode="auto">
          <a:xfrm>
            <a:off x="251520" y="620699"/>
            <a:ext cx="4680518" cy="2808302"/>
            <a:chOff x="39169" y="29628"/>
            <a:chExt cx="4681192" cy="3452399"/>
          </a:xfrm>
        </p:grpSpPr>
        <p:pic>
          <p:nvPicPr>
            <p:cNvPr id="39953" name="object 3">
              <a:extLst>
                <a:ext uri="{FF2B5EF4-FFF2-40B4-BE49-F238E27FC236}">
                  <a16:creationId xmlns:a16="http://schemas.microsoft.com/office/drawing/2014/main" id="{8028A5E7-2108-CB4E-8874-7C607C55B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69" y="35559"/>
              <a:ext cx="4460287" cy="344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5" name="object 5">
              <a:extLst>
                <a:ext uri="{FF2B5EF4-FFF2-40B4-BE49-F238E27FC236}">
                  <a16:creationId xmlns:a16="http://schemas.microsoft.com/office/drawing/2014/main" id="{BE4A425D-9B67-6E4E-A1F4-8B4E27C20E07}"/>
                </a:ext>
              </a:extLst>
            </p:cNvPr>
            <p:cNvSpPr>
              <a:spLocks/>
            </p:cNvSpPr>
            <p:nvPr/>
          </p:nvSpPr>
          <p:spPr bwMode="auto">
            <a:xfrm>
              <a:off x="319176" y="29628"/>
              <a:ext cx="4401185" cy="3404235"/>
            </a:xfrm>
            <a:custGeom>
              <a:avLst/>
              <a:gdLst>
                <a:gd name="T0" fmla="*/ 9334 w 4401185"/>
                <a:gd name="T1" fmla="*/ 4660 h 3404235"/>
                <a:gd name="T2" fmla="*/ 7975 w 4401185"/>
                <a:gd name="T3" fmla="*/ 1358 h 3404235"/>
                <a:gd name="T4" fmla="*/ 4673 w 4401185"/>
                <a:gd name="T5" fmla="*/ 0 h 3404235"/>
                <a:gd name="T6" fmla="*/ 1358 w 4401185"/>
                <a:gd name="T7" fmla="*/ 1358 h 3404235"/>
                <a:gd name="T8" fmla="*/ 0 w 4401185"/>
                <a:gd name="T9" fmla="*/ 4660 h 3404235"/>
                <a:gd name="T10" fmla="*/ 1358 w 4401185"/>
                <a:gd name="T11" fmla="*/ 7975 h 3404235"/>
                <a:gd name="T12" fmla="*/ 4673 w 4401185"/>
                <a:gd name="T13" fmla="*/ 9334 h 3404235"/>
                <a:gd name="T14" fmla="*/ 7975 w 4401185"/>
                <a:gd name="T15" fmla="*/ 7975 h 3404235"/>
                <a:gd name="T16" fmla="*/ 9334 w 4401185"/>
                <a:gd name="T17" fmla="*/ 4660 h 3404235"/>
                <a:gd name="T18" fmla="*/ 4400994 w 4401185"/>
                <a:gd name="T19" fmla="*/ 3399371 h 3404235"/>
                <a:gd name="T20" fmla="*/ 4399635 w 4401185"/>
                <a:gd name="T21" fmla="*/ 3396069 h 3404235"/>
                <a:gd name="T22" fmla="*/ 4396333 w 4401185"/>
                <a:gd name="T23" fmla="*/ 3394710 h 3404235"/>
                <a:gd name="T24" fmla="*/ 4393019 w 4401185"/>
                <a:gd name="T25" fmla="*/ 3396069 h 3404235"/>
                <a:gd name="T26" fmla="*/ 4391660 w 4401185"/>
                <a:gd name="T27" fmla="*/ 3399371 h 3404235"/>
                <a:gd name="T28" fmla="*/ 4393019 w 4401185"/>
                <a:gd name="T29" fmla="*/ 3402685 h 3404235"/>
                <a:gd name="T30" fmla="*/ 4396333 w 4401185"/>
                <a:gd name="T31" fmla="*/ 3404044 h 3404235"/>
                <a:gd name="T32" fmla="*/ 4399635 w 4401185"/>
                <a:gd name="T33" fmla="*/ 3402685 h 3404235"/>
                <a:gd name="T34" fmla="*/ 4400994 w 4401185"/>
                <a:gd name="T35" fmla="*/ 3399371 h 34042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401185" h="3404235">
                  <a:moveTo>
                    <a:pt x="9334" y="4660"/>
                  </a:moveTo>
                  <a:lnTo>
                    <a:pt x="7975" y="1358"/>
                  </a:lnTo>
                  <a:lnTo>
                    <a:pt x="4673" y="0"/>
                  </a:lnTo>
                  <a:lnTo>
                    <a:pt x="1358" y="1358"/>
                  </a:lnTo>
                  <a:lnTo>
                    <a:pt x="0" y="4660"/>
                  </a:lnTo>
                  <a:lnTo>
                    <a:pt x="1358" y="7975"/>
                  </a:lnTo>
                  <a:lnTo>
                    <a:pt x="4673" y="9334"/>
                  </a:lnTo>
                  <a:lnTo>
                    <a:pt x="7975" y="7975"/>
                  </a:lnTo>
                  <a:lnTo>
                    <a:pt x="9334" y="4660"/>
                  </a:lnTo>
                  <a:close/>
                </a:path>
                <a:path w="4401185" h="3404235">
                  <a:moveTo>
                    <a:pt x="4400994" y="3399371"/>
                  </a:moveTo>
                  <a:lnTo>
                    <a:pt x="4399635" y="3396069"/>
                  </a:lnTo>
                  <a:lnTo>
                    <a:pt x="4396333" y="3394710"/>
                  </a:lnTo>
                  <a:lnTo>
                    <a:pt x="4393019" y="3396069"/>
                  </a:lnTo>
                  <a:lnTo>
                    <a:pt x="4391660" y="3399371"/>
                  </a:lnTo>
                  <a:lnTo>
                    <a:pt x="4393019" y="3402685"/>
                  </a:lnTo>
                  <a:lnTo>
                    <a:pt x="4396333" y="3404044"/>
                  </a:lnTo>
                  <a:lnTo>
                    <a:pt x="4399635" y="3402685"/>
                  </a:lnTo>
                  <a:lnTo>
                    <a:pt x="4400994" y="3399371"/>
                  </a:lnTo>
                  <a:close/>
                </a:path>
              </a:pathLst>
            </a:custGeom>
            <a:solidFill>
              <a:srgbClr val="FF750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grpSp>
      <p:sp>
        <p:nvSpPr>
          <p:cNvPr id="6" name="object 6">
            <a:extLst>
              <a:ext uri="{FF2B5EF4-FFF2-40B4-BE49-F238E27FC236}">
                <a16:creationId xmlns:a16="http://schemas.microsoft.com/office/drawing/2014/main" id="{8DF31E6B-BF09-3A44-9AF9-AEA75B9F8C6B}"/>
              </a:ext>
            </a:extLst>
          </p:cNvPr>
          <p:cNvSpPr txBox="1">
            <a:spLocks noGrp="1"/>
          </p:cNvSpPr>
          <p:nvPr>
            <p:ph type="title"/>
          </p:nvPr>
        </p:nvSpPr>
        <p:spPr>
          <a:xfrm>
            <a:off x="566419" y="-25978"/>
            <a:ext cx="2682240" cy="382156"/>
          </a:xfrm>
        </p:spPr>
        <p:txBody>
          <a:bodyPr wrap="square" lIns="0" tIns="12700" rIns="0" bIns="0" rtlCol="0">
            <a:spAutoFit/>
          </a:bodyPr>
          <a:lstStyle/>
          <a:p>
            <a:pPr marL="12700">
              <a:spcBef>
                <a:spcPts val="100"/>
              </a:spcBef>
              <a:defRPr/>
            </a:pPr>
            <a:r>
              <a:rPr sz="2400" u="heavy" spc="229" dirty="0">
                <a:solidFill>
                  <a:srgbClr val="C00000"/>
                </a:solidFill>
                <a:uFill>
                  <a:solidFill>
                    <a:srgbClr val="C25700"/>
                  </a:solidFill>
                </a:uFill>
              </a:rPr>
              <a:t>Les</a:t>
            </a:r>
            <a:r>
              <a:rPr sz="2400" u="heavy" spc="105" dirty="0">
                <a:solidFill>
                  <a:srgbClr val="C00000"/>
                </a:solidFill>
                <a:uFill>
                  <a:solidFill>
                    <a:srgbClr val="C25700"/>
                  </a:solidFill>
                </a:uFill>
              </a:rPr>
              <a:t> </a:t>
            </a:r>
            <a:r>
              <a:rPr sz="2400" u="heavy" spc="265" dirty="0" err="1">
                <a:solidFill>
                  <a:srgbClr val="C00000"/>
                </a:solidFill>
                <a:uFill>
                  <a:solidFill>
                    <a:srgbClr val="C25700"/>
                  </a:solidFill>
                </a:uFill>
              </a:rPr>
              <a:t>avantages</a:t>
            </a:r>
            <a:r>
              <a:rPr sz="2400" u="heavy" spc="114" dirty="0">
                <a:solidFill>
                  <a:srgbClr val="C00000"/>
                </a:solidFill>
                <a:uFill>
                  <a:solidFill>
                    <a:srgbClr val="C25700"/>
                  </a:solidFill>
                </a:uFill>
              </a:rPr>
              <a:t> </a:t>
            </a:r>
            <a:endParaRPr sz="2400" dirty="0">
              <a:solidFill>
                <a:srgbClr val="C00000"/>
              </a:solidFill>
            </a:endParaRPr>
          </a:p>
        </p:txBody>
      </p:sp>
      <p:sp>
        <p:nvSpPr>
          <p:cNvPr id="39939" name="object 7">
            <a:extLst>
              <a:ext uri="{FF2B5EF4-FFF2-40B4-BE49-F238E27FC236}">
                <a16:creationId xmlns:a16="http://schemas.microsoft.com/office/drawing/2014/main" id="{2D0FBDC9-FD8A-CA46-B042-FA45C9BBC743}"/>
              </a:ext>
            </a:extLst>
          </p:cNvPr>
          <p:cNvSpPr txBox="1">
            <a:spLocks noChangeArrowheads="1"/>
          </p:cNvSpPr>
          <p:nvPr/>
        </p:nvSpPr>
        <p:spPr bwMode="auto">
          <a:xfrm>
            <a:off x="179512" y="548680"/>
            <a:ext cx="4536504" cy="27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ts val="100"/>
              </a:spcBef>
            </a:pPr>
            <a:endParaRPr lang="fr-FR" altLang="fr-FR" sz="2000" dirty="0">
              <a:latin typeface="Trebuchet MS" panose="020B0703020202090204" pitchFamily="34" charset="0"/>
            </a:endParaRPr>
          </a:p>
          <a:p>
            <a:r>
              <a:rPr lang="fr-FR" altLang="fr-FR" sz="2000" b="1" dirty="0">
                <a:solidFill>
                  <a:srgbClr val="252C34"/>
                </a:solidFill>
                <a:latin typeface="Trebuchet MS" panose="020B0703020202090204" pitchFamily="34" charset="0"/>
              </a:rPr>
              <a:t>Les tôles en aciers ne sont pas considérées comme un coffrage perdu, car ce genre de coffrage permet,</a:t>
            </a:r>
            <a:endParaRPr lang="fr-FR" altLang="fr-FR" sz="2000" dirty="0">
              <a:latin typeface="Trebuchet MS" panose="020B0703020202090204" pitchFamily="34" charset="0"/>
            </a:endParaRPr>
          </a:p>
          <a:p>
            <a:pPr>
              <a:spcBef>
                <a:spcPts val="13"/>
              </a:spcBef>
            </a:pPr>
            <a:r>
              <a:rPr lang="fr-FR" altLang="fr-FR" sz="2000" b="1" dirty="0">
                <a:solidFill>
                  <a:srgbClr val="252C34"/>
                </a:solidFill>
                <a:latin typeface="Trebuchet MS" panose="020B0703020202090204" pitchFamily="34" charset="0"/>
              </a:rPr>
              <a:t>en outre, une rapidité et une simplicité de montage, sécurité des ouvriers et réception de tout type de faux plafond</a:t>
            </a:r>
            <a:endParaRPr lang="fr-FR" altLang="fr-FR" sz="2000" dirty="0">
              <a:latin typeface="Trebuchet MS" panose="020B0703020202090204" pitchFamily="34" charset="0"/>
            </a:endParaRPr>
          </a:p>
        </p:txBody>
      </p:sp>
      <p:sp>
        <p:nvSpPr>
          <p:cNvPr id="14" name="object 14">
            <a:extLst>
              <a:ext uri="{FF2B5EF4-FFF2-40B4-BE49-F238E27FC236}">
                <a16:creationId xmlns:a16="http://schemas.microsoft.com/office/drawing/2014/main" id="{E69C7EF2-4AAD-FF47-B417-04FA5C113B35}"/>
              </a:ext>
            </a:extLst>
          </p:cNvPr>
          <p:cNvSpPr txBox="1"/>
          <p:nvPr/>
        </p:nvSpPr>
        <p:spPr>
          <a:xfrm>
            <a:off x="2881313" y="3542531"/>
            <a:ext cx="4198937" cy="390525"/>
          </a:xfrm>
          <a:prstGeom prst="rect">
            <a:avLst/>
          </a:prstGeom>
        </p:spPr>
        <p:txBody>
          <a:bodyPr lIns="0" tIns="12700" rIns="0" bIns="0">
            <a:spAutoFit/>
          </a:bodyPr>
          <a:lstStyle/>
          <a:p>
            <a:pPr marL="12700">
              <a:spcBef>
                <a:spcPts val="100"/>
              </a:spcBef>
              <a:defRPr/>
            </a:pPr>
            <a:r>
              <a:rPr sz="2400" b="1" u="heavy" spc="270" dirty="0">
                <a:solidFill>
                  <a:srgbClr val="C25700"/>
                </a:solidFill>
                <a:uFill>
                  <a:solidFill>
                    <a:srgbClr val="C25700"/>
                  </a:solidFill>
                </a:uFill>
                <a:latin typeface="Trebuchet MS"/>
                <a:cs typeface="Trebuchet MS"/>
              </a:rPr>
              <a:t>Les</a:t>
            </a:r>
            <a:r>
              <a:rPr sz="2400" b="1" u="heavy" spc="125" dirty="0">
                <a:solidFill>
                  <a:srgbClr val="C25700"/>
                </a:solidFill>
                <a:uFill>
                  <a:solidFill>
                    <a:srgbClr val="C25700"/>
                  </a:solidFill>
                </a:uFill>
                <a:latin typeface="Trebuchet MS"/>
                <a:cs typeface="Trebuchet MS"/>
              </a:rPr>
              <a:t> </a:t>
            </a:r>
            <a:r>
              <a:rPr sz="2400" b="1" u="heavy" spc="290" dirty="0">
                <a:solidFill>
                  <a:srgbClr val="C25700"/>
                </a:solidFill>
                <a:uFill>
                  <a:solidFill>
                    <a:srgbClr val="C25700"/>
                  </a:solidFill>
                </a:uFill>
                <a:latin typeface="Trebuchet MS"/>
                <a:cs typeface="Trebuchet MS"/>
              </a:rPr>
              <a:t>domaines</a:t>
            </a:r>
            <a:r>
              <a:rPr sz="2400" b="1" u="heavy" spc="130" dirty="0">
                <a:solidFill>
                  <a:srgbClr val="C25700"/>
                </a:solidFill>
                <a:uFill>
                  <a:solidFill>
                    <a:srgbClr val="C25700"/>
                  </a:solidFill>
                </a:uFill>
                <a:latin typeface="Trebuchet MS"/>
                <a:cs typeface="Trebuchet MS"/>
              </a:rPr>
              <a:t> </a:t>
            </a:r>
            <a:r>
              <a:rPr sz="2400" b="1" u="heavy" spc="220" dirty="0">
                <a:solidFill>
                  <a:srgbClr val="C25700"/>
                </a:solidFill>
                <a:uFill>
                  <a:solidFill>
                    <a:srgbClr val="C25700"/>
                  </a:solidFill>
                </a:uFill>
                <a:latin typeface="Trebuchet MS"/>
                <a:cs typeface="Trebuchet MS"/>
              </a:rPr>
              <a:t>d’emploi</a:t>
            </a:r>
            <a:r>
              <a:rPr sz="2400" b="1" u="heavy" spc="130" dirty="0">
                <a:solidFill>
                  <a:srgbClr val="C25700"/>
                </a:solidFill>
                <a:uFill>
                  <a:solidFill>
                    <a:srgbClr val="C25700"/>
                  </a:solidFill>
                </a:uFill>
                <a:latin typeface="Trebuchet MS"/>
                <a:cs typeface="Trebuchet MS"/>
              </a:rPr>
              <a:t> </a:t>
            </a:r>
            <a:r>
              <a:rPr sz="2400" b="1" u="heavy" spc="20" dirty="0">
                <a:solidFill>
                  <a:srgbClr val="C25700"/>
                </a:solidFill>
                <a:uFill>
                  <a:solidFill>
                    <a:srgbClr val="C25700"/>
                  </a:solidFill>
                </a:uFill>
                <a:latin typeface="Trebuchet MS"/>
                <a:cs typeface="Trebuchet MS"/>
              </a:rPr>
              <a:t>:</a:t>
            </a:r>
            <a:endParaRPr sz="2400" dirty="0">
              <a:latin typeface="Trebuchet MS"/>
              <a:cs typeface="Trebuchet MS"/>
            </a:endParaRPr>
          </a:p>
        </p:txBody>
      </p:sp>
      <p:sp>
        <p:nvSpPr>
          <p:cNvPr id="39943" name="object 15">
            <a:extLst>
              <a:ext uri="{FF2B5EF4-FFF2-40B4-BE49-F238E27FC236}">
                <a16:creationId xmlns:a16="http://schemas.microsoft.com/office/drawing/2014/main" id="{78B44519-83F7-5744-98A5-53EC1B7E726D}"/>
              </a:ext>
            </a:extLst>
          </p:cNvPr>
          <p:cNvSpPr txBox="1">
            <a:spLocks noChangeArrowheads="1"/>
          </p:cNvSpPr>
          <p:nvPr/>
        </p:nvSpPr>
        <p:spPr bwMode="auto">
          <a:xfrm>
            <a:off x="1547665" y="4071213"/>
            <a:ext cx="7228036" cy="259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ts val="100"/>
              </a:spcBef>
            </a:pPr>
            <a:r>
              <a:rPr lang="fr-FR" altLang="fr-FR" sz="2400" b="1" dirty="0">
                <a:solidFill>
                  <a:srgbClr val="252C34"/>
                </a:solidFill>
                <a:latin typeface="Trebuchet MS" panose="020B0703020202090204" pitchFamily="34" charset="0"/>
              </a:rPr>
              <a:t>Les planchers collaborant sont utilisés en étages courants et terrasses.</a:t>
            </a:r>
            <a:endParaRPr lang="fr-FR" altLang="fr-FR" sz="2400" dirty="0">
              <a:latin typeface="Trebuchet MS" panose="020B0703020202090204" pitchFamily="34" charset="0"/>
            </a:endParaRPr>
          </a:p>
          <a:p>
            <a:r>
              <a:rPr lang="fr-FR" altLang="fr-FR" sz="2400" b="1" dirty="0">
                <a:solidFill>
                  <a:srgbClr val="252C34"/>
                </a:solidFill>
                <a:latin typeface="Trebuchet MS" panose="020B0703020202090204" pitchFamily="34" charset="0"/>
              </a:rPr>
              <a:t>Pour les bâtiments industriels et les parkings, ne sont admises que les charges roulantes de faible intensité.</a:t>
            </a:r>
            <a:endParaRPr lang="fr-FR" altLang="fr-FR" sz="2400" dirty="0">
              <a:latin typeface="Trebuchet MS" panose="020B0703020202090204" pitchFamily="34" charset="0"/>
            </a:endParaRPr>
          </a:p>
          <a:p>
            <a:r>
              <a:rPr lang="fr-FR" altLang="fr-FR" sz="2400" b="1" dirty="0">
                <a:solidFill>
                  <a:srgbClr val="252C34"/>
                </a:solidFill>
                <a:latin typeface="Trebuchet MS" panose="020B0703020202090204" pitchFamily="34" charset="0"/>
              </a:rPr>
              <a:t>Les profilés ne peuvent être utilisés sur locaux humides</a:t>
            </a:r>
            <a:endParaRPr lang="fr-FR" altLang="fr-FR" sz="2400" dirty="0">
              <a:latin typeface="Trebuchet MS" panose="020B0703020202090204" pitchFamily="34" charset="0"/>
            </a:endParaRPr>
          </a:p>
        </p:txBody>
      </p:sp>
      <p:grpSp>
        <p:nvGrpSpPr>
          <p:cNvPr id="39944" name="object 16">
            <a:extLst>
              <a:ext uri="{FF2B5EF4-FFF2-40B4-BE49-F238E27FC236}">
                <a16:creationId xmlns:a16="http://schemas.microsoft.com/office/drawing/2014/main" id="{6AA20F53-3228-D940-9960-D862DF6DD288}"/>
              </a:ext>
            </a:extLst>
          </p:cNvPr>
          <p:cNvGrpSpPr>
            <a:grpSpLocks/>
          </p:cNvGrpSpPr>
          <p:nvPr/>
        </p:nvGrpSpPr>
        <p:grpSpPr bwMode="auto">
          <a:xfrm>
            <a:off x="4706938" y="260350"/>
            <a:ext cx="4200525" cy="3167063"/>
            <a:chOff x="4707602" y="260350"/>
            <a:chExt cx="4200525" cy="3167380"/>
          </a:xfrm>
        </p:grpSpPr>
        <p:pic>
          <p:nvPicPr>
            <p:cNvPr id="39945" name="object 17">
              <a:extLst>
                <a:ext uri="{FF2B5EF4-FFF2-40B4-BE49-F238E27FC236}">
                  <a16:creationId xmlns:a16="http://schemas.microsoft.com/office/drawing/2014/main" id="{C40FB177-6838-D24D-8728-473CA8661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379" y="260350"/>
              <a:ext cx="3327400" cy="3167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6" name="object 18">
              <a:extLst>
                <a:ext uri="{FF2B5EF4-FFF2-40B4-BE49-F238E27FC236}">
                  <a16:creationId xmlns:a16="http://schemas.microsoft.com/office/drawing/2014/main" id="{5AC9370F-2FE4-F242-8F72-F8C39080021E}"/>
                </a:ext>
              </a:extLst>
            </p:cNvPr>
            <p:cNvSpPr>
              <a:spLocks/>
            </p:cNvSpPr>
            <p:nvPr/>
          </p:nvSpPr>
          <p:spPr bwMode="auto">
            <a:xfrm>
              <a:off x="4715509" y="1557019"/>
              <a:ext cx="863600" cy="175260"/>
            </a:xfrm>
            <a:custGeom>
              <a:avLst/>
              <a:gdLst>
                <a:gd name="T0" fmla="*/ 775969 w 863600"/>
                <a:gd name="T1" fmla="*/ 0 h 175260"/>
                <a:gd name="T2" fmla="*/ 775969 w 863600"/>
                <a:gd name="T3" fmla="*/ 43179 h 175260"/>
                <a:gd name="T4" fmla="*/ 0 w 863600"/>
                <a:gd name="T5" fmla="*/ 43179 h 175260"/>
                <a:gd name="T6" fmla="*/ 0 w 863600"/>
                <a:gd name="T7" fmla="*/ 130809 h 175260"/>
                <a:gd name="T8" fmla="*/ 775969 w 863600"/>
                <a:gd name="T9" fmla="*/ 130809 h 175260"/>
                <a:gd name="T10" fmla="*/ 775969 w 863600"/>
                <a:gd name="T11" fmla="*/ 175259 h 175260"/>
                <a:gd name="T12" fmla="*/ 863600 w 863600"/>
                <a:gd name="T13" fmla="*/ 87629 h 175260"/>
                <a:gd name="T14" fmla="*/ 775969 w 863600"/>
                <a:gd name="T15" fmla="*/ 0 h 1752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63600" h="175260">
                  <a:moveTo>
                    <a:pt x="775969" y="0"/>
                  </a:moveTo>
                  <a:lnTo>
                    <a:pt x="775969" y="43179"/>
                  </a:lnTo>
                  <a:lnTo>
                    <a:pt x="0" y="43179"/>
                  </a:lnTo>
                  <a:lnTo>
                    <a:pt x="0" y="130809"/>
                  </a:lnTo>
                  <a:lnTo>
                    <a:pt x="775969" y="130809"/>
                  </a:lnTo>
                  <a:lnTo>
                    <a:pt x="775969" y="175259"/>
                  </a:lnTo>
                  <a:lnTo>
                    <a:pt x="863600" y="87629"/>
                  </a:lnTo>
                  <a:lnTo>
                    <a:pt x="775969" y="0"/>
                  </a:lnTo>
                  <a:close/>
                </a:path>
              </a:pathLst>
            </a:custGeom>
            <a:solidFill>
              <a:srgbClr val="FF750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sp>
          <p:nvSpPr>
            <p:cNvPr id="39947" name="object 19">
              <a:extLst>
                <a:ext uri="{FF2B5EF4-FFF2-40B4-BE49-F238E27FC236}">
                  <a16:creationId xmlns:a16="http://schemas.microsoft.com/office/drawing/2014/main" id="{47E9C379-E8A1-BE4B-B390-D9E6CE849ADC}"/>
                </a:ext>
              </a:extLst>
            </p:cNvPr>
            <p:cNvSpPr>
              <a:spLocks/>
            </p:cNvSpPr>
            <p:nvPr/>
          </p:nvSpPr>
          <p:spPr bwMode="auto">
            <a:xfrm>
              <a:off x="4715509" y="1557019"/>
              <a:ext cx="863600" cy="175260"/>
            </a:xfrm>
            <a:custGeom>
              <a:avLst/>
              <a:gdLst>
                <a:gd name="T0" fmla="*/ 0 w 863600"/>
                <a:gd name="T1" fmla="*/ 43179 h 175260"/>
                <a:gd name="T2" fmla="*/ 775969 w 863600"/>
                <a:gd name="T3" fmla="*/ 43179 h 175260"/>
                <a:gd name="T4" fmla="*/ 775969 w 863600"/>
                <a:gd name="T5" fmla="*/ 0 h 175260"/>
                <a:gd name="T6" fmla="*/ 863600 w 863600"/>
                <a:gd name="T7" fmla="*/ 87629 h 175260"/>
                <a:gd name="T8" fmla="*/ 775969 w 863600"/>
                <a:gd name="T9" fmla="*/ 175259 h 175260"/>
                <a:gd name="T10" fmla="*/ 775969 w 863600"/>
                <a:gd name="T11" fmla="*/ 130809 h 175260"/>
                <a:gd name="T12" fmla="*/ 0 w 863600"/>
                <a:gd name="T13" fmla="*/ 130809 h 175260"/>
                <a:gd name="T14" fmla="*/ 0 w 863600"/>
                <a:gd name="T15" fmla="*/ 43179 h 1752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63600" h="175260">
                  <a:moveTo>
                    <a:pt x="0" y="43179"/>
                  </a:moveTo>
                  <a:lnTo>
                    <a:pt x="775969" y="43179"/>
                  </a:lnTo>
                  <a:lnTo>
                    <a:pt x="775969" y="0"/>
                  </a:lnTo>
                  <a:lnTo>
                    <a:pt x="863600" y="87629"/>
                  </a:lnTo>
                  <a:lnTo>
                    <a:pt x="775969" y="175259"/>
                  </a:lnTo>
                  <a:lnTo>
                    <a:pt x="775969" y="130809"/>
                  </a:lnTo>
                  <a:lnTo>
                    <a:pt x="0" y="130809"/>
                  </a:lnTo>
                  <a:lnTo>
                    <a:pt x="0" y="43179"/>
                  </a:lnTo>
                  <a:close/>
                </a:path>
              </a:pathLst>
            </a:custGeom>
            <a:noFill/>
            <a:ln w="15813">
              <a:solidFill>
                <a:srgbClr val="BB5602"/>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39948" name="object 20">
              <a:extLst>
                <a:ext uri="{FF2B5EF4-FFF2-40B4-BE49-F238E27FC236}">
                  <a16:creationId xmlns:a16="http://schemas.microsoft.com/office/drawing/2014/main" id="{AA3E2D40-3DD2-C242-B6F9-35349F42C600}"/>
                </a:ext>
              </a:extLst>
            </p:cNvPr>
            <p:cNvSpPr>
              <a:spLocks/>
            </p:cNvSpPr>
            <p:nvPr/>
          </p:nvSpPr>
          <p:spPr bwMode="auto">
            <a:xfrm>
              <a:off x="4707598" y="1549120"/>
              <a:ext cx="879475" cy="191135"/>
            </a:xfrm>
            <a:custGeom>
              <a:avLst/>
              <a:gdLst>
                <a:gd name="T0" fmla="*/ 15811 w 879475"/>
                <a:gd name="T1" fmla="*/ 7899 h 191135"/>
                <a:gd name="T2" fmla="*/ 13500 w 879475"/>
                <a:gd name="T3" fmla="*/ 2311 h 191135"/>
                <a:gd name="T4" fmla="*/ 7912 w 879475"/>
                <a:gd name="T5" fmla="*/ 0 h 191135"/>
                <a:gd name="T6" fmla="*/ 2311 w 879475"/>
                <a:gd name="T7" fmla="*/ 2311 h 191135"/>
                <a:gd name="T8" fmla="*/ 0 w 879475"/>
                <a:gd name="T9" fmla="*/ 7899 h 191135"/>
                <a:gd name="T10" fmla="*/ 2311 w 879475"/>
                <a:gd name="T11" fmla="*/ 13500 h 191135"/>
                <a:gd name="T12" fmla="*/ 7912 w 879475"/>
                <a:gd name="T13" fmla="*/ 15811 h 191135"/>
                <a:gd name="T14" fmla="*/ 13500 w 879475"/>
                <a:gd name="T15" fmla="*/ 13500 h 191135"/>
                <a:gd name="T16" fmla="*/ 15811 w 879475"/>
                <a:gd name="T17" fmla="*/ 7899 h 191135"/>
                <a:gd name="T18" fmla="*/ 879411 w 879475"/>
                <a:gd name="T19" fmla="*/ 183159 h 191135"/>
                <a:gd name="T20" fmla="*/ 877100 w 879475"/>
                <a:gd name="T21" fmla="*/ 177571 h 191135"/>
                <a:gd name="T22" fmla="*/ 871512 w 879475"/>
                <a:gd name="T23" fmla="*/ 175260 h 191135"/>
                <a:gd name="T24" fmla="*/ 865911 w 879475"/>
                <a:gd name="T25" fmla="*/ 177571 h 191135"/>
                <a:gd name="T26" fmla="*/ 863600 w 879475"/>
                <a:gd name="T27" fmla="*/ 183159 h 191135"/>
                <a:gd name="T28" fmla="*/ 865911 w 879475"/>
                <a:gd name="T29" fmla="*/ 188760 h 191135"/>
                <a:gd name="T30" fmla="*/ 871512 w 879475"/>
                <a:gd name="T31" fmla="*/ 191071 h 191135"/>
                <a:gd name="T32" fmla="*/ 877100 w 879475"/>
                <a:gd name="T33" fmla="*/ 188760 h 191135"/>
                <a:gd name="T34" fmla="*/ 879411 w 879475"/>
                <a:gd name="T35" fmla="*/ 183159 h 1911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79475" h="191135">
                  <a:moveTo>
                    <a:pt x="15811" y="7899"/>
                  </a:moveTo>
                  <a:lnTo>
                    <a:pt x="13500" y="2311"/>
                  </a:lnTo>
                  <a:lnTo>
                    <a:pt x="7912" y="0"/>
                  </a:lnTo>
                  <a:lnTo>
                    <a:pt x="2311" y="2311"/>
                  </a:lnTo>
                  <a:lnTo>
                    <a:pt x="0" y="7899"/>
                  </a:lnTo>
                  <a:lnTo>
                    <a:pt x="2311" y="13500"/>
                  </a:lnTo>
                  <a:lnTo>
                    <a:pt x="7912" y="15811"/>
                  </a:lnTo>
                  <a:lnTo>
                    <a:pt x="13500" y="13500"/>
                  </a:lnTo>
                  <a:lnTo>
                    <a:pt x="15811" y="7899"/>
                  </a:lnTo>
                  <a:close/>
                </a:path>
                <a:path w="879475" h="191135">
                  <a:moveTo>
                    <a:pt x="879411" y="183159"/>
                  </a:moveTo>
                  <a:lnTo>
                    <a:pt x="877100" y="177571"/>
                  </a:lnTo>
                  <a:lnTo>
                    <a:pt x="871512" y="175260"/>
                  </a:lnTo>
                  <a:lnTo>
                    <a:pt x="865911" y="177571"/>
                  </a:lnTo>
                  <a:lnTo>
                    <a:pt x="863600" y="183159"/>
                  </a:lnTo>
                  <a:lnTo>
                    <a:pt x="865911" y="188760"/>
                  </a:lnTo>
                  <a:lnTo>
                    <a:pt x="871512" y="191071"/>
                  </a:lnTo>
                  <a:lnTo>
                    <a:pt x="877100" y="188760"/>
                  </a:lnTo>
                  <a:lnTo>
                    <a:pt x="879411" y="183159"/>
                  </a:lnTo>
                  <a:close/>
                </a:path>
              </a:pathLst>
            </a:custGeom>
            <a:solidFill>
              <a:srgbClr val="BB560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grpSp>
    </p:spTree>
    <p:extLst>
      <p:ext uri="{BB962C8B-B14F-4D97-AF65-F5344CB8AC3E}">
        <p14:creationId xmlns:p14="http://schemas.microsoft.com/office/powerpoint/2010/main" val="837104967"/>
      </p:ext>
    </p:extLst>
  </p:cSld>
  <p:clrMapOvr>
    <a:masterClrMapping/>
  </p:clrMapOvr>
  <p:transition>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poutres mixtes </a:t>
            </a:r>
          </a:p>
        </p:txBody>
      </p:sp>
      <p:sp>
        <p:nvSpPr>
          <p:cNvPr id="3" name="Espace réservé du contenu 2"/>
          <p:cNvSpPr>
            <a:spLocks noGrp="1"/>
          </p:cNvSpPr>
          <p:nvPr>
            <p:ph idx="1"/>
          </p:nvPr>
        </p:nvSpPr>
        <p:spPr>
          <a:xfrm>
            <a:off x="457200" y="1556792"/>
            <a:ext cx="8229600" cy="4525963"/>
          </a:xfrm>
        </p:spPr>
        <p:txBody>
          <a:bodyPr>
            <a:normAutofit/>
          </a:bodyPr>
          <a:lstStyle/>
          <a:p>
            <a:r>
              <a:rPr lang="fr-FR" sz="2200" dirty="0"/>
              <a:t>La forme en T est la plus classique, comme le résultat direct de l'association, par des connecteurs, de la dalle et d'un profilé en acier</a:t>
            </a:r>
          </a:p>
          <a:p>
            <a:r>
              <a:rPr lang="fr-FR" sz="2200" dirty="0"/>
              <a:t>On peut trouver des réalisations avec des poutres métalliques en caisson, éventuellement constituées d’un profilé creux laminé (de géométrie rectangulaire) cette solution peut offrir l’avantage d’une plus grande stabilité au déversement, y compris en phase de construction</a:t>
            </a:r>
          </a:p>
          <a:p>
            <a:endParaRPr lang="fr-F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a:extLst>
              <a:ext uri="{FF2B5EF4-FFF2-40B4-BE49-F238E27FC236}">
                <a16:creationId xmlns:a16="http://schemas.microsoft.com/office/drawing/2014/main" id="{930ADA74-C3E8-DD4F-AD9E-93A2A3F5D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 y="4524375"/>
            <a:ext cx="310515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2">
            <a:extLst>
              <a:ext uri="{FF2B5EF4-FFF2-40B4-BE49-F238E27FC236}">
                <a16:creationId xmlns:a16="http://schemas.microsoft.com/office/drawing/2014/main" id="{3B65AFC0-938F-A84F-831E-337AAD07C3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050" y="4029075"/>
            <a:ext cx="44672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Espace réservé du texte 3">
            <a:extLst>
              <a:ext uri="{FF2B5EF4-FFF2-40B4-BE49-F238E27FC236}">
                <a16:creationId xmlns:a16="http://schemas.microsoft.com/office/drawing/2014/main" id="{0A9516BB-DC51-5749-B9CB-EFFC5BCBA424}"/>
              </a:ext>
            </a:extLst>
          </p:cNvPr>
          <p:cNvSpPr>
            <a:spLocks noGrp="1"/>
          </p:cNvSpPr>
          <p:nvPr>
            <p:ph type="body" idx="4294967295"/>
          </p:nvPr>
        </p:nvSpPr>
        <p:spPr>
          <a:xfrm>
            <a:off x="168275" y="1152525"/>
            <a:ext cx="8975725" cy="6262688"/>
          </a:xfrm>
        </p:spPr>
        <p:txBody>
          <a:bodyPr lIns="0" tIns="0" rIns="0" bIns="0"/>
          <a:lstStyle/>
          <a:p>
            <a:pPr>
              <a:spcAft>
                <a:spcPts val="725"/>
              </a:spcAft>
              <a:buFont typeface="Wingdings 2" pitchFamily="2" charset="2"/>
              <a:buNone/>
            </a:pPr>
            <a:r>
              <a:rPr lang="fr-FR" altLang="fr-FR" dirty="0"/>
              <a:t>Une poutre mixte comporte trois composants :</a:t>
            </a:r>
          </a:p>
          <a:p>
            <a:pPr>
              <a:spcAft>
                <a:spcPts val="725"/>
              </a:spcAft>
              <a:buFont typeface="Wingdings 2" pitchFamily="2" charset="2"/>
              <a:buNone/>
            </a:pPr>
            <a:r>
              <a:rPr lang="fr-FR" altLang="fr-FR" dirty="0"/>
              <a:t> Une partie en béton, se </a:t>
            </a:r>
            <a:r>
              <a:rPr lang="fr-FR" altLang="fr-FR" dirty="0" err="1"/>
              <a:t>presentant</a:t>
            </a:r>
            <a:r>
              <a:rPr lang="fr-FR" altLang="fr-FR" dirty="0"/>
              <a:t> habituellement sous forme d'une </a:t>
            </a:r>
            <a:r>
              <a:rPr lang="fr-FR" altLang="fr-FR" dirty="0" err="1"/>
              <a:t>semlle</a:t>
            </a:r>
            <a:r>
              <a:rPr lang="fr-FR" altLang="fr-FR" dirty="0"/>
              <a:t> en béton à la partie supérieur de la section</a:t>
            </a:r>
          </a:p>
          <a:p>
            <a:pPr>
              <a:spcAft>
                <a:spcPts val="725"/>
              </a:spcAft>
              <a:buFont typeface="Wingdings 2" pitchFamily="2" charset="2"/>
              <a:buNone/>
            </a:pPr>
            <a:r>
              <a:rPr lang="fr-FR" altLang="fr-FR" dirty="0"/>
              <a:t> Un profilé en acier</a:t>
            </a:r>
          </a:p>
          <a:p>
            <a:pPr>
              <a:spcAft>
                <a:spcPts val="725"/>
              </a:spcAft>
              <a:buFont typeface="Wingdings 2" pitchFamily="2" charset="2"/>
              <a:buNone/>
            </a:pPr>
            <a:r>
              <a:rPr lang="fr-FR" altLang="fr-FR" dirty="0"/>
              <a:t> Une connexion assurée le plus souvent par des goujons connecteurs</a:t>
            </a:r>
          </a:p>
        </p:txBody>
      </p:sp>
      <p:sp>
        <p:nvSpPr>
          <p:cNvPr id="5" name="Titre 4">
            <a:extLst>
              <a:ext uri="{FF2B5EF4-FFF2-40B4-BE49-F238E27FC236}">
                <a16:creationId xmlns:a16="http://schemas.microsoft.com/office/drawing/2014/main" id="{541A4685-8A5A-5248-879E-66C469D7B909}"/>
              </a:ext>
            </a:extLst>
          </p:cNvPr>
          <p:cNvSpPr txBox="1">
            <a:spLocks noGrp="1"/>
          </p:cNvSpPr>
          <p:nvPr>
            <p:ph type="title" idx="4294967295"/>
          </p:nvPr>
        </p:nvSpPr>
        <p:spPr>
          <a:xfrm>
            <a:off x="0" y="71442"/>
            <a:ext cx="7467603" cy="1165229"/>
          </a:xfrm>
        </p:spPr>
        <p:txBody>
          <a:bodyPr lIns="0" tIns="0" rIns="0" bIns="0">
            <a:normAutofit fontScale="90000"/>
          </a:bodyPr>
          <a:lstStyle/>
          <a:p>
            <a:pPr>
              <a:defRPr/>
            </a:pPr>
            <a:r>
              <a:rPr lang="fr-FR" sz="4400" i="1" u="sng">
                <a:latin typeface="Arial"/>
              </a:rPr>
              <a:t>Poutre mixte</a:t>
            </a:r>
            <a:br>
              <a:rPr lang="fr-FR" sz="4400">
                <a:latin typeface="Arial"/>
              </a:rPr>
            </a:br>
            <a:r>
              <a:rPr lang="fr-FR" sz="3800" i="1" u="sng">
                <a:latin typeface="Arial"/>
              </a:rPr>
              <a:t>Composition</a:t>
            </a:r>
          </a:p>
        </p:txBody>
      </p:sp>
    </p:spTree>
    <p:extLst>
      <p:ext uri="{BB962C8B-B14F-4D97-AF65-F5344CB8AC3E}">
        <p14:creationId xmlns:p14="http://schemas.microsoft.com/office/powerpoint/2010/main" val="1468975148"/>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1484784"/>
            <a:ext cx="8229600" cy="3888432"/>
          </a:xfrm>
        </p:spPr>
        <p:txBody>
          <a:bodyPr>
            <a:normAutofit/>
          </a:bodyPr>
          <a:lstStyle/>
          <a:p>
            <a:r>
              <a:rPr lang="fr-FR" sz="2000" dirty="0"/>
              <a:t>poutres mixtes partiellement enrobées, c'est-à-dire consistant à remplir de béton armé les deux chambres du elle permet d'augmenter considérablement la durée de tenue à l'incendie sans avoir à protéger le profilé par une peinture intumescente, par un enduit ignifuge projeté ou encore par des panneaux isolants rapportés </a:t>
            </a:r>
          </a:p>
          <a:p>
            <a:r>
              <a:rPr lang="fr-FR" sz="2000" dirty="0"/>
              <a:t>l'enrobage partiel de béton augmente la résistance au voilement local des parois du profilé métallique et la résistance au déversement de la poutre mixte. l'enrobage partiel ne peut être envisagé qu'à partir d'une largeur de profilé de 180 à 200 mm. Le bétonnage s'effectue sur chantier ou parfois en atelier, avec remplissage d'une chambre, puis ensuite le remplissage similaire de l'autre chambre après un délai très court.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srcRect b="6834"/>
          <a:stretch>
            <a:fillRect/>
          </a:stretch>
        </p:blipFill>
        <p:spPr>
          <a:xfrm>
            <a:off x="1547664" y="692696"/>
            <a:ext cx="6164263" cy="4824536"/>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620688"/>
            <a:ext cx="8229600" cy="5544616"/>
          </a:xfrm>
        </p:spPr>
        <p:txBody>
          <a:bodyPr>
            <a:normAutofit/>
          </a:bodyPr>
          <a:lstStyle/>
          <a:p>
            <a:r>
              <a:rPr lang="fr-FR" sz="2000" dirty="0"/>
              <a:t>La solution des poutres mixtes à treillis permet de franchir sans difficulté de grandes portées tout en facilitant le passage des gaines techniques.</a:t>
            </a:r>
          </a:p>
          <a:p>
            <a:r>
              <a:rPr lang="fr-FR" sz="2000" dirty="0"/>
              <a:t>En peu aussi trouver des Poutres alvéolées avec des Ouvertures circulaires ou Rectangulaires dans </a:t>
            </a:r>
            <a:r>
              <a:rPr lang="fr-FR" sz="2000" dirty="0" err="1"/>
              <a:t>leursHauteurs</a:t>
            </a:r>
            <a:r>
              <a:rPr lang="fr-FR" sz="2000" dirty="0"/>
              <a:t> de 40 à 50 cm </a:t>
            </a:r>
          </a:p>
          <a:p>
            <a:endParaRPr lang="fr-FR" sz="2000" dirty="0"/>
          </a:p>
        </p:txBody>
      </p:sp>
      <p:pic>
        <p:nvPicPr>
          <p:cNvPr id="4" name="Image 3" descr="Capture d’écran (1107).png"/>
          <p:cNvPicPr>
            <a:picLocks noChangeAspect="1"/>
          </p:cNvPicPr>
          <p:nvPr/>
        </p:nvPicPr>
        <p:blipFill>
          <a:blip r:embed="rId2" cstate="print"/>
          <a:srcRect l="35825" t="45798" r="51575" b="37394"/>
          <a:stretch>
            <a:fillRect/>
          </a:stretch>
        </p:blipFill>
        <p:spPr>
          <a:xfrm>
            <a:off x="5796136" y="2564904"/>
            <a:ext cx="3024336" cy="2268252"/>
          </a:xfrm>
          <a:prstGeom prst="rect">
            <a:avLst/>
          </a:prstGeom>
        </p:spPr>
      </p:pic>
      <p:pic>
        <p:nvPicPr>
          <p:cNvPr id="6" name="Picture 2"/>
          <p:cNvPicPr>
            <a:picLocks noChangeAspect="1" noChangeArrowheads="1"/>
          </p:cNvPicPr>
          <p:nvPr/>
        </p:nvPicPr>
        <p:blipFill>
          <a:blip r:embed="rId3" cstate="print"/>
          <a:srcRect b="8857"/>
          <a:stretch>
            <a:fillRect/>
          </a:stretch>
        </p:blipFill>
        <p:spPr>
          <a:xfrm>
            <a:off x="0" y="2708920"/>
            <a:ext cx="5634038" cy="309634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object 2">
            <a:extLst>
              <a:ext uri="{FF2B5EF4-FFF2-40B4-BE49-F238E27FC236}">
                <a16:creationId xmlns:a16="http://schemas.microsoft.com/office/drawing/2014/main" id="{576C3C5A-6319-9846-B666-C5D994EC1A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260350"/>
            <a:ext cx="55451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ject 3">
            <a:extLst>
              <a:ext uri="{FF2B5EF4-FFF2-40B4-BE49-F238E27FC236}">
                <a16:creationId xmlns:a16="http://schemas.microsoft.com/office/drawing/2014/main" id="{D04B10A8-1F91-F640-81A5-1BD0EEC7F1AF}"/>
              </a:ext>
            </a:extLst>
          </p:cNvPr>
          <p:cNvSpPr txBox="1">
            <a:spLocks noGrp="1"/>
          </p:cNvSpPr>
          <p:nvPr>
            <p:ph type="title"/>
          </p:nvPr>
        </p:nvSpPr>
        <p:spPr>
          <a:xfrm>
            <a:off x="2091689" y="299720"/>
            <a:ext cx="5023485" cy="1000760"/>
          </a:xfrm>
        </p:spPr>
        <p:txBody>
          <a:bodyPr wrap="square" lIns="0" tIns="12700" rIns="0" bIns="0" rtlCol="0">
            <a:spAutoFit/>
          </a:bodyPr>
          <a:lstStyle/>
          <a:p>
            <a:pPr marL="1830070" marR="5080" indent="-1817370">
              <a:spcBef>
                <a:spcPts val="100"/>
              </a:spcBef>
              <a:defRPr/>
            </a:pPr>
            <a:r>
              <a:rPr sz="3200" b="0" spc="125" dirty="0">
                <a:solidFill>
                  <a:srgbClr val="FFFFFF"/>
                </a:solidFill>
                <a:latin typeface="Trebuchet MS"/>
                <a:cs typeface="Trebuchet MS"/>
              </a:rPr>
              <a:t>Définition</a:t>
            </a:r>
            <a:r>
              <a:rPr sz="3200" b="0" spc="45" dirty="0">
                <a:solidFill>
                  <a:srgbClr val="FFFFFF"/>
                </a:solidFill>
                <a:latin typeface="Trebuchet MS"/>
                <a:cs typeface="Trebuchet MS"/>
              </a:rPr>
              <a:t> </a:t>
            </a:r>
            <a:r>
              <a:rPr sz="3200" b="0" spc="270" dirty="0">
                <a:solidFill>
                  <a:srgbClr val="FFFFFF"/>
                </a:solidFill>
                <a:latin typeface="Trebuchet MS"/>
                <a:cs typeface="Trebuchet MS"/>
              </a:rPr>
              <a:t>des</a:t>
            </a:r>
            <a:r>
              <a:rPr sz="3200" b="0" spc="60" dirty="0">
                <a:solidFill>
                  <a:srgbClr val="FFFFFF"/>
                </a:solidFill>
                <a:latin typeface="Trebuchet MS"/>
                <a:cs typeface="Trebuchet MS"/>
              </a:rPr>
              <a:t> </a:t>
            </a:r>
            <a:r>
              <a:rPr sz="3200" b="0" spc="150" dirty="0">
                <a:solidFill>
                  <a:srgbClr val="FFFFFF"/>
                </a:solidFill>
                <a:latin typeface="Trebuchet MS"/>
                <a:cs typeface="Trebuchet MS"/>
              </a:rPr>
              <a:t>structures </a:t>
            </a:r>
            <a:r>
              <a:rPr sz="3200" b="0" spc="195" dirty="0">
                <a:solidFill>
                  <a:srgbClr val="FFFFFF"/>
                </a:solidFill>
                <a:latin typeface="Trebuchet MS"/>
                <a:cs typeface="Trebuchet MS"/>
              </a:rPr>
              <a:t>mixtes</a:t>
            </a:r>
            <a:endParaRPr sz="3200" dirty="0">
              <a:latin typeface="Trebuchet MS"/>
              <a:cs typeface="Trebuchet MS"/>
            </a:endParaRPr>
          </a:p>
        </p:txBody>
      </p:sp>
      <p:grpSp>
        <p:nvGrpSpPr>
          <p:cNvPr id="18435" name="object 4">
            <a:extLst>
              <a:ext uri="{FF2B5EF4-FFF2-40B4-BE49-F238E27FC236}">
                <a16:creationId xmlns:a16="http://schemas.microsoft.com/office/drawing/2014/main" id="{A95AF0D5-24A4-844A-AD93-E95AEEE54528}"/>
              </a:ext>
            </a:extLst>
          </p:cNvPr>
          <p:cNvGrpSpPr>
            <a:grpSpLocks/>
          </p:cNvGrpSpPr>
          <p:nvPr/>
        </p:nvGrpSpPr>
        <p:grpSpPr bwMode="auto">
          <a:xfrm>
            <a:off x="736600" y="1549400"/>
            <a:ext cx="8081963" cy="3327400"/>
            <a:chOff x="736282" y="1549082"/>
            <a:chExt cx="8081645" cy="3328035"/>
          </a:xfrm>
        </p:grpSpPr>
        <p:sp>
          <p:nvSpPr>
            <p:cNvPr id="18442" name="object 5">
              <a:extLst>
                <a:ext uri="{FF2B5EF4-FFF2-40B4-BE49-F238E27FC236}">
                  <a16:creationId xmlns:a16="http://schemas.microsoft.com/office/drawing/2014/main" id="{415AF86E-B85F-0A40-AC80-CDAC62B2FF79}"/>
                </a:ext>
              </a:extLst>
            </p:cNvPr>
            <p:cNvSpPr>
              <a:spLocks/>
            </p:cNvSpPr>
            <p:nvPr/>
          </p:nvSpPr>
          <p:spPr bwMode="auto">
            <a:xfrm>
              <a:off x="744219" y="1557019"/>
              <a:ext cx="8065770" cy="3312160"/>
            </a:xfrm>
            <a:custGeom>
              <a:avLst/>
              <a:gdLst>
                <a:gd name="T0" fmla="*/ 4695190 w 8065770"/>
                <a:gd name="T1" fmla="*/ 2484119 h 3312160"/>
                <a:gd name="T2" fmla="*/ 3370579 w 8065770"/>
                <a:gd name="T3" fmla="*/ 2484119 h 3312160"/>
                <a:gd name="T4" fmla="*/ 4033519 w 8065770"/>
                <a:gd name="T5" fmla="*/ 3312159 h 3312160"/>
                <a:gd name="T6" fmla="*/ 4695190 w 8065770"/>
                <a:gd name="T7" fmla="*/ 2484119 h 3312160"/>
                <a:gd name="T8" fmla="*/ 4253230 w 8065770"/>
                <a:gd name="T9" fmla="*/ 2151379 h 3312160"/>
                <a:gd name="T10" fmla="*/ 3812540 w 8065770"/>
                <a:gd name="T11" fmla="*/ 2151379 h 3312160"/>
                <a:gd name="T12" fmla="*/ 3812540 w 8065770"/>
                <a:gd name="T13" fmla="*/ 2484119 h 3312160"/>
                <a:gd name="T14" fmla="*/ 4253230 w 8065770"/>
                <a:gd name="T15" fmla="*/ 2484119 h 3312160"/>
                <a:gd name="T16" fmla="*/ 4253230 w 8065770"/>
                <a:gd name="T17" fmla="*/ 2151379 h 3312160"/>
                <a:gd name="T18" fmla="*/ 8065770 w 8065770"/>
                <a:gd name="T19" fmla="*/ 0 h 3312160"/>
                <a:gd name="T20" fmla="*/ 0 w 8065770"/>
                <a:gd name="T21" fmla="*/ 0 h 3312160"/>
                <a:gd name="T22" fmla="*/ 0 w 8065770"/>
                <a:gd name="T23" fmla="*/ 2151379 h 3312160"/>
                <a:gd name="T24" fmla="*/ 8065770 w 8065770"/>
                <a:gd name="T25" fmla="*/ 2151379 h 3312160"/>
                <a:gd name="T26" fmla="*/ 8065770 w 8065770"/>
                <a:gd name="T27" fmla="*/ 0 h 33121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065770" h="3312160">
                  <a:moveTo>
                    <a:pt x="4695190" y="2484119"/>
                  </a:moveTo>
                  <a:lnTo>
                    <a:pt x="3370579" y="2484119"/>
                  </a:lnTo>
                  <a:lnTo>
                    <a:pt x="4033519" y="3312159"/>
                  </a:lnTo>
                  <a:lnTo>
                    <a:pt x="4695190" y="2484119"/>
                  </a:lnTo>
                  <a:close/>
                </a:path>
                <a:path w="8065770" h="3312160">
                  <a:moveTo>
                    <a:pt x="4253230" y="2151379"/>
                  </a:moveTo>
                  <a:lnTo>
                    <a:pt x="3812540" y="2151379"/>
                  </a:lnTo>
                  <a:lnTo>
                    <a:pt x="3812540" y="2484119"/>
                  </a:lnTo>
                  <a:lnTo>
                    <a:pt x="4253230" y="2484119"/>
                  </a:lnTo>
                  <a:lnTo>
                    <a:pt x="4253230" y="2151379"/>
                  </a:lnTo>
                  <a:close/>
                </a:path>
                <a:path w="8065770" h="3312160">
                  <a:moveTo>
                    <a:pt x="8065770" y="0"/>
                  </a:moveTo>
                  <a:lnTo>
                    <a:pt x="0" y="0"/>
                  </a:lnTo>
                  <a:lnTo>
                    <a:pt x="0" y="2151379"/>
                  </a:lnTo>
                  <a:lnTo>
                    <a:pt x="8065770" y="2151379"/>
                  </a:lnTo>
                  <a:lnTo>
                    <a:pt x="80657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sp>
          <p:nvSpPr>
            <p:cNvPr id="18443" name="object 6">
              <a:extLst>
                <a:ext uri="{FF2B5EF4-FFF2-40B4-BE49-F238E27FC236}">
                  <a16:creationId xmlns:a16="http://schemas.microsoft.com/office/drawing/2014/main" id="{5575B76D-FC19-8F43-8E8F-B19630792398}"/>
                </a:ext>
              </a:extLst>
            </p:cNvPr>
            <p:cNvSpPr>
              <a:spLocks/>
            </p:cNvSpPr>
            <p:nvPr/>
          </p:nvSpPr>
          <p:spPr bwMode="auto">
            <a:xfrm>
              <a:off x="744219" y="1557019"/>
              <a:ext cx="8065770" cy="3312160"/>
            </a:xfrm>
            <a:custGeom>
              <a:avLst/>
              <a:gdLst>
                <a:gd name="T0" fmla="*/ 0 w 8065770"/>
                <a:gd name="T1" fmla="*/ 0 h 3312160"/>
                <a:gd name="T2" fmla="*/ 8065770 w 8065770"/>
                <a:gd name="T3" fmla="*/ 0 h 3312160"/>
                <a:gd name="T4" fmla="*/ 8065770 w 8065770"/>
                <a:gd name="T5" fmla="*/ 2151379 h 3312160"/>
                <a:gd name="T6" fmla="*/ 4253230 w 8065770"/>
                <a:gd name="T7" fmla="*/ 2151379 h 3312160"/>
                <a:gd name="T8" fmla="*/ 4253230 w 8065770"/>
                <a:gd name="T9" fmla="*/ 2484119 h 3312160"/>
                <a:gd name="T10" fmla="*/ 4695190 w 8065770"/>
                <a:gd name="T11" fmla="*/ 2484119 h 3312160"/>
                <a:gd name="T12" fmla="*/ 4033519 w 8065770"/>
                <a:gd name="T13" fmla="*/ 3312159 h 3312160"/>
                <a:gd name="T14" fmla="*/ 3370579 w 8065770"/>
                <a:gd name="T15" fmla="*/ 2484119 h 3312160"/>
                <a:gd name="T16" fmla="*/ 3812540 w 8065770"/>
                <a:gd name="T17" fmla="*/ 2484119 h 3312160"/>
                <a:gd name="T18" fmla="*/ 3812540 w 8065770"/>
                <a:gd name="T19" fmla="*/ 2151379 h 3312160"/>
                <a:gd name="T20" fmla="*/ 0 w 8065770"/>
                <a:gd name="T21" fmla="*/ 2151379 h 3312160"/>
                <a:gd name="T22" fmla="*/ 0 w 8065770"/>
                <a:gd name="T23" fmla="*/ 0 h 33121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065770" h="3312160">
                  <a:moveTo>
                    <a:pt x="0" y="0"/>
                  </a:moveTo>
                  <a:lnTo>
                    <a:pt x="8065770" y="0"/>
                  </a:lnTo>
                  <a:lnTo>
                    <a:pt x="8065770" y="2151379"/>
                  </a:lnTo>
                  <a:lnTo>
                    <a:pt x="4253230" y="2151379"/>
                  </a:lnTo>
                  <a:lnTo>
                    <a:pt x="4253230" y="2484119"/>
                  </a:lnTo>
                  <a:lnTo>
                    <a:pt x="4695190" y="2484119"/>
                  </a:lnTo>
                  <a:lnTo>
                    <a:pt x="4033519" y="3312159"/>
                  </a:lnTo>
                  <a:lnTo>
                    <a:pt x="3370579" y="2484119"/>
                  </a:lnTo>
                  <a:lnTo>
                    <a:pt x="3812540" y="2484119"/>
                  </a:lnTo>
                  <a:lnTo>
                    <a:pt x="3812540" y="2151379"/>
                  </a:lnTo>
                  <a:lnTo>
                    <a:pt x="0" y="2151379"/>
                  </a:lnTo>
                  <a:lnTo>
                    <a:pt x="0" y="0"/>
                  </a:lnTo>
                  <a:close/>
                </a:path>
              </a:pathLst>
            </a:custGeom>
            <a:noFill/>
            <a:ln w="15813">
              <a:solidFill>
                <a:srgbClr val="C7423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18444" name="object 7">
              <a:extLst>
                <a:ext uri="{FF2B5EF4-FFF2-40B4-BE49-F238E27FC236}">
                  <a16:creationId xmlns:a16="http://schemas.microsoft.com/office/drawing/2014/main" id="{6351A97D-0685-2B4A-960E-DE58ED7BBB81}"/>
                </a:ext>
              </a:extLst>
            </p:cNvPr>
            <p:cNvSpPr>
              <a:spLocks/>
            </p:cNvSpPr>
            <p:nvPr/>
          </p:nvSpPr>
          <p:spPr bwMode="auto">
            <a:xfrm>
              <a:off x="736307" y="1549120"/>
              <a:ext cx="8081645" cy="3328035"/>
            </a:xfrm>
            <a:custGeom>
              <a:avLst/>
              <a:gdLst>
                <a:gd name="T0" fmla="*/ 15811 w 8081645"/>
                <a:gd name="T1" fmla="*/ 7899 h 3328035"/>
                <a:gd name="T2" fmla="*/ 13500 w 8081645"/>
                <a:gd name="T3" fmla="*/ 2311 h 3328035"/>
                <a:gd name="T4" fmla="*/ 7912 w 8081645"/>
                <a:gd name="T5" fmla="*/ 0 h 3328035"/>
                <a:gd name="T6" fmla="*/ 2311 w 8081645"/>
                <a:gd name="T7" fmla="*/ 2311 h 3328035"/>
                <a:gd name="T8" fmla="*/ 0 w 8081645"/>
                <a:gd name="T9" fmla="*/ 7899 h 3328035"/>
                <a:gd name="T10" fmla="*/ 2311 w 8081645"/>
                <a:gd name="T11" fmla="*/ 13500 h 3328035"/>
                <a:gd name="T12" fmla="*/ 7912 w 8081645"/>
                <a:gd name="T13" fmla="*/ 15811 h 3328035"/>
                <a:gd name="T14" fmla="*/ 13500 w 8081645"/>
                <a:gd name="T15" fmla="*/ 13500 h 3328035"/>
                <a:gd name="T16" fmla="*/ 15811 w 8081645"/>
                <a:gd name="T17" fmla="*/ 7899 h 3328035"/>
                <a:gd name="T18" fmla="*/ 8081581 w 8081645"/>
                <a:gd name="T19" fmla="*/ 3320059 h 3328035"/>
                <a:gd name="T20" fmla="*/ 8079270 w 8081645"/>
                <a:gd name="T21" fmla="*/ 3314471 h 3328035"/>
                <a:gd name="T22" fmla="*/ 8073682 w 8081645"/>
                <a:gd name="T23" fmla="*/ 3312160 h 3328035"/>
                <a:gd name="T24" fmla="*/ 8068081 w 8081645"/>
                <a:gd name="T25" fmla="*/ 3314471 h 3328035"/>
                <a:gd name="T26" fmla="*/ 8065770 w 8081645"/>
                <a:gd name="T27" fmla="*/ 3320059 h 3328035"/>
                <a:gd name="T28" fmla="*/ 8068081 w 8081645"/>
                <a:gd name="T29" fmla="*/ 3325660 h 3328035"/>
                <a:gd name="T30" fmla="*/ 8073682 w 8081645"/>
                <a:gd name="T31" fmla="*/ 3327971 h 3328035"/>
                <a:gd name="T32" fmla="*/ 8079270 w 8081645"/>
                <a:gd name="T33" fmla="*/ 3325660 h 3328035"/>
                <a:gd name="T34" fmla="*/ 8081581 w 8081645"/>
                <a:gd name="T35" fmla="*/ 3320059 h 33280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1645" h="3328035">
                  <a:moveTo>
                    <a:pt x="15811" y="7899"/>
                  </a:moveTo>
                  <a:lnTo>
                    <a:pt x="13500" y="2311"/>
                  </a:lnTo>
                  <a:lnTo>
                    <a:pt x="7912" y="0"/>
                  </a:lnTo>
                  <a:lnTo>
                    <a:pt x="2311" y="2311"/>
                  </a:lnTo>
                  <a:lnTo>
                    <a:pt x="0" y="7899"/>
                  </a:lnTo>
                  <a:lnTo>
                    <a:pt x="2311" y="13500"/>
                  </a:lnTo>
                  <a:lnTo>
                    <a:pt x="7912" y="15811"/>
                  </a:lnTo>
                  <a:lnTo>
                    <a:pt x="13500" y="13500"/>
                  </a:lnTo>
                  <a:lnTo>
                    <a:pt x="15811" y="7899"/>
                  </a:lnTo>
                  <a:close/>
                </a:path>
                <a:path w="8081645" h="3328035">
                  <a:moveTo>
                    <a:pt x="8081581" y="3320059"/>
                  </a:moveTo>
                  <a:lnTo>
                    <a:pt x="8079270" y="3314471"/>
                  </a:lnTo>
                  <a:lnTo>
                    <a:pt x="8073682" y="3312160"/>
                  </a:lnTo>
                  <a:lnTo>
                    <a:pt x="8068081" y="3314471"/>
                  </a:lnTo>
                  <a:lnTo>
                    <a:pt x="8065770" y="3320059"/>
                  </a:lnTo>
                  <a:lnTo>
                    <a:pt x="8068081" y="3325660"/>
                  </a:lnTo>
                  <a:lnTo>
                    <a:pt x="8073682" y="3327971"/>
                  </a:lnTo>
                  <a:lnTo>
                    <a:pt x="8079270" y="3325660"/>
                  </a:lnTo>
                  <a:lnTo>
                    <a:pt x="8081581" y="3320059"/>
                  </a:lnTo>
                  <a:close/>
                </a:path>
              </a:pathLst>
            </a:custGeom>
            <a:solidFill>
              <a:srgbClr val="C7423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grpSp>
      <p:sp>
        <p:nvSpPr>
          <p:cNvPr id="18436" name="object 8">
            <a:extLst>
              <a:ext uri="{FF2B5EF4-FFF2-40B4-BE49-F238E27FC236}">
                <a16:creationId xmlns:a16="http://schemas.microsoft.com/office/drawing/2014/main" id="{06C22B06-ECD4-1A4F-B144-2E69C6207B8C}"/>
              </a:ext>
            </a:extLst>
          </p:cNvPr>
          <p:cNvSpPr txBox="1">
            <a:spLocks noChangeArrowheads="1"/>
          </p:cNvSpPr>
          <p:nvPr/>
        </p:nvSpPr>
        <p:spPr bwMode="auto">
          <a:xfrm>
            <a:off x="873125" y="1889125"/>
            <a:ext cx="779780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1113" indent="317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ts val="100"/>
              </a:spcBef>
            </a:pPr>
            <a:r>
              <a:rPr lang="fr-FR" altLang="fr-FR" sz="2400">
                <a:solidFill>
                  <a:srgbClr val="332D2B"/>
                </a:solidFill>
                <a:latin typeface="Comic Sans MS" panose="030F0902030302020204" pitchFamily="66" charset="0"/>
              </a:rPr>
              <a:t>Une structure peut être définie comme mixte si, au niveau de la plupart de ses éléments (poutres, poteaux, assemblages, dalles), elle associe deux matériaux de natures et de propriétés différentes.</a:t>
            </a:r>
            <a:endParaRPr lang="fr-FR" altLang="fr-FR" sz="2400">
              <a:latin typeface="Comic Sans MS" panose="030F0902030302020204" pitchFamily="66" charset="0"/>
            </a:endParaRPr>
          </a:p>
        </p:txBody>
      </p:sp>
      <p:sp>
        <p:nvSpPr>
          <p:cNvPr id="18437" name="object 9">
            <a:extLst>
              <a:ext uri="{FF2B5EF4-FFF2-40B4-BE49-F238E27FC236}">
                <a16:creationId xmlns:a16="http://schemas.microsoft.com/office/drawing/2014/main" id="{3DC1B54C-0929-1243-BE06-E2CB289D8FA0}"/>
              </a:ext>
            </a:extLst>
          </p:cNvPr>
          <p:cNvSpPr>
            <a:spLocks/>
          </p:cNvSpPr>
          <p:nvPr/>
        </p:nvSpPr>
        <p:spPr bwMode="auto">
          <a:xfrm>
            <a:off x="2260600" y="4860925"/>
            <a:ext cx="4924425" cy="1887538"/>
          </a:xfrm>
          <a:custGeom>
            <a:avLst/>
            <a:gdLst>
              <a:gd name="T0" fmla="*/ 15811 w 4924425"/>
              <a:gd name="T1" fmla="*/ 7897 h 1887854"/>
              <a:gd name="T2" fmla="*/ 13500 w 4924425"/>
              <a:gd name="T3" fmla="*/ 2311 h 1887854"/>
              <a:gd name="T4" fmla="*/ 7912 w 4924425"/>
              <a:gd name="T5" fmla="*/ 0 h 1887854"/>
              <a:gd name="T6" fmla="*/ 2311 w 4924425"/>
              <a:gd name="T7" fmla="*/ 2311 h 1887854"/>
              <a:gd name="T8" fmla="*/ 0 w 4924425"/>
              <a:gd name="T9" fmla="*/ 7897 h 1887854"/>
              <a:gd name="T10" fmla="*/ 2311 w 4924425"/>
              <a:gd name="T11" fmla="*/ 13496 h 1887854"/>
              <a:gd name="T12" fmla="*/ 7912 w 4924425"/>
              <a:gd name="T13" fmla="*/ 15805 h 1887854"/>
              <a:gd name="T14" fmla="*/ 13500 w 4924425"/>
              <a:gd name="T15" fmla="*/ 13496 h 1887854"/>
              <a:gd name="T16" fmla="*/ 15811 w 4924425"/>
              <a:gd name="T17" fmla="*/ 7897 h 1887854"/>
              <a:gd name="T18" fmla="*/ 4924361 w 4924425"/>
              <a:gd name="T19" fmla="*/ 1879249 h 1887854"/>
              <a:gd name="T20" fmla="*/ 4922050 w 4924425"/>
              <a:gd name="T21" fmla="*/ 1873663 h 1887854"/>
              <a:gd name="T22" fmla="*/ 4916462 w 4924425"/>
              <a:gd name="T23" fmla="*/ 1871354 h 1887854"/>
              <a:gd name="T24" fmla="*/ 4910861 w 4924425"/>
              <a:gd name="T25" fmla="*/ 1873663 h 1887854"/>
              <a:gd name="T26" fmla="*/ 4908550 w 4924425"/>
              <a:gd name="T27" fmla="*/ 1879249 h 1887854"/>
              <a:gd name="T28" fmla="*/ 4910861 w 4924425"/>
              <a:gd name="T29" fmla="*/ 1884848 h 1887854"/>
              <a:gd name="T30" fmla="*/ 4916462 w 4924425"/>
              <a:gd name="T31" fmla="*/ 1887159 h 1887854"/>
              <a:gd name="T32" fmla="*/ 4922050 w 4924425"/>
              <a:gd name="T33" fmla="*/ 1884848 h 1887854"/>
              <a:gd name="T34" fmla="*/ 4924361 w 4924425"/>
              <a:gd name="T35" fmla="*/ 1879249 h 1887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24425" h="1887854">
                <a:moveTo>
                  <a:pt x="15811" y="7899"/>
                </a:moveTo>
                <a:lnTo>
                  <a:pt x="13500" y="2311"/>
                </a:lnTo>
                <a:lnTo>
                  <a:pt x="7912" y="0"/>
                </a:lnTo>
                <a:lnTo>
                  <a:pt x="2311" y="2311"/>
                </a:lnTo>
                <a:lnTo>
                  <a:pt x="0" y="7899"/>
                </a:lnTo>
                <a:lnTo>
                  <a:pt x="2311" y="13500"/>
                </a:lnTo>
                <a:lnTo>
                  <a:pt x="7912" y="15811"/>
                </a:lnTo>
                <a:lnTo>
                  <a:pt x="13500" y="13500"/>
                </a:lnTo>
                <a:lnTo>
                  <a:pt x="15811" y="7899"/>
                </a:lnTo>
                <a:close/>
              </a:path>
              <a:path w="4924425" h="1887854">
                <a:moveTo>
                  <a:pt x="4924361" y="1879879"/>
                </a:moveTo>
                <a:lnTo>
                  <a:pt x="4922050" y="1874291"/>
                </a:lnTo>
                <a:lnTo>
                  <a:pt x="4916462" y="1871980"/>
                </a:lnTo>
                <a:lnTo>
                  <a:pt x="4910861" y="1874291"/>
                </a:lnTo>
                <a:lnTo>
                  <a:pt x="4908550" y="1879879"/>
                </a:lnTo>
                <a:lnTo>
                  <a:pt x="4910861" y="1885480"/>
                </a:lnTo>
                <a:lnTo>
                  <a:pt x="4916462" y="1887791"/>
                </a:lnTo>
                <a:lnTo>
                  <a:pt x="4922050" y="1885480"/>
                </a:lnTo>
                <a:lnTo>
                  <a:pt x="4924361" y="1879879"/>
                </a:lnTo>
                <a:close/>
              </a:path>
            </a:pathLst>
          </a:custGeom>
          <a:solidFill>
            <a:srgbClr val="37424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sp>
        <p:nvSpPr>
          <p:cNvPr id="18438" name="object 10">
            <a:extLst>
              <a:ext uri="{FF2B5EF4-FFF2-40B4-BE49-F238E27FC236}">
                <a16:creationId xmlns:a16="http://schemas.microsoft.com/office/drawing/2014/main" id="{F5262500-F50F-8E41-9706-05276EB895BF}"/>
              </a:ext>
            </a:extLst>
          </p:cNvPr>
          <p:cNvSpPr txBox="1">
            <a:spLocks noChangeArrowheads="1"/>
          </p:cNvSpPr>
          <p:nvPr/>
        </p:nvSpPr>
        <p:spPr bwMode="auto">
          <a:xfrm>
            <a:off x="2268538" y="4868863"/>
            <a:ext cx="4908550" cy="1871662"/>
          </a:xfrm>
          <a:prstGeom prst="rect">
            <a:avLst/>
          </a:prstGeom>
          <a:solidFill>
            <a:srgbClr val="4C5A6A"/>
          </a:solidFill>
          <a:ln w="15813">
            <a:solidFill>
              <a:srgbClr val="37424E"/>
            </a:solidFill>
            <a:miter lim="800000"/>
            <a:headEnd/>
            <a:tailEnd/>
          </a:ln>
        </p:spPr>
        <p:txBody>
          <a:bodyPr lIns="0" tIns="21590" rIns="0" bIns="0">
            <a:spAutoFit/>
          </a:bodyPr>
          <a:lstStyle>
            <a:lvl1pPr marL="88900">
              <a:tabLst>
                <a:tab pos="1401763" algn="l"/>
              </a:tabLst>
              <a:defRPr>
                <a:solidFill>
                  <a:schemeClr val="tx1"/>
                </a:solidFill>
                <a:latin typeface="Arial" panose="020B0604020202020204" pitchFamily="34" charset="0"/>
                <a:cs typeface="Arial" panose="020B0604020202020204" pitchFamily="34" charset="0"/>
              </a:defRPr>
            </a:lvl1pPr>
            <a:lvl2pPr marL="742950" indent="-285750">
              <a:tabLst>
                <a:tab pos="1401763" algn="l"/>
              </a:tabLst>
              <a:defRPr>
                <a:solidFill>
                  <a:schemeClr val="tx1"/>
                </a:solidFill>
                <a:latin typeface="Arial" panose="020B0604020202020204" pitchFamily="34" charset="0"/>
                <a:cs typeface="Arial" panose="020B0604020202020204" pitchFamily="34" charset="0"/>
              </a:defRPr>
            </a:lvl2pPr>
            <a:lvl3pPr marL="1143000" indent="-228600">
              <a:tabLst>
                <a:tab pos="1401763" algn="l"/>
              </a:tabLst>
              <a:defRPr>
                <a:solidFill>
                  <a:schemeClr val="tx1"/>
                </a:solidFill>
                <a:latin typeface="Arial" panose="020B0604020202020204" pitchFamily="34" charset="0"/>
                <a:cs typeface="Arial" panose="020B0604020202020204" pitchFamily="34" charset="0"/>
              </a:defRPr>
            </a:lvl3pPr>
            <a:lvl4pPr marL="1600200" indent="-228600">
              <a:tabLst>
                <a:tab pos="1401763" algn="l"/>
              </a:tabLst>
              <a:defRPr>
                <a:solidFill>
                  <a:schemeClr val="tx1"/>
                </a:solidFill>
                <a:latin typeface="Arial" panose="020B0604020202020204" pitchFamily="34" charset="0"/>
                <a:cs typeface="Arial" panose="020B0604020202020204" pitchFamily="34" charset="0"/>
              </a:defRPr>
            </a:lvl4pPr>
            <a:lvl5pPr marL="2057400" indent="-228600">
              <a:tabLst>
                <a:tab pos="1401763"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401763"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401763"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401763"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401763" algn="l"/>
              </a:tabLst>
              <a:defRPr>
                <a:solidFill>
                  <a:schemeClr val="tx1"/>
                </a:solidFill>
                <a:latin typeface="Arial" panose="020B0604020202020204" pitchFamily="34" charset="0"/>
                <a:cs typeface="Arial" panose="020B0604020202020204" pitchFamily="34" charset="0"/>
              </a:defRPr>
            </a:lvl9pPr>
          </a:lstStyle>
          <a:p>
            <a:pPr>
              <a:spcBef>
                <a:spcPts val="175"/>
              </a:spcBef>
            </a:pPr>
            <a:r>
              <a:rPr lang="fr-FR" altLang="fr-FR" sz="2000" b="1">
                <a:solidFill>
                  <a:srgbClr val="FFFFFF"/>
                </a:solidFill>
                <a:latin typeface="Trebuchet MS" panose="020B0703020202090204" pitchFamily="34" charset="0"/>
              </a:rPr>
              <a:t>Il existe	plusieurs types de structure mixte :</a:t>
            </a:r>
            <a:endParaRPr lang="fr-FR" altLang="fr-FR" sz="2000">
              <a:latin typeface="Trebuchet MS" panose="020B0703020202090204" pitchFamily="34" charset="0"/>
            </a:endParaRPr>
          </a:p>
          <a:p>
            <a:pPr algn="ctr"/>
            <a:r>
              <a:rPr lang="fr-FR" altLang="fr-FR" sz="2000" b="1">
                <a:solidFill>
                  <a:srgbClr val="FFFFFF"/>
                </a:solidFill>
                <a:latin typeface="Trebuchet MS" panose="020B0703020202090204" pitchFamily="34" charset="0"/>
              </a:rPr>
              <a:t>Acier / béton Bois / acier Bois / béton Bois/ Alu … etc.</a:t>
            </a:r>
            <a:endParaRPr lang="fr-FR" altLang="fr-FR" sz="2000">
              <a:latin typeface="Trebuchet MS" panose="020B0703020202090204" pitchFamily="34" charset="0"/>
            </a:endParaRPr>
          </a:p>
        </p:txBody>
      </p:sp>
      <p:grpSp>
        <p:nvGrpSpPr>
          <p:cNvPr id="18439" name="object 11">
            <a:extLst>
              <a:ext uri="{FF2B5EF4-FFF2-40B4-BE49-F238E27FC236}">
                <a16:creationId xmlns:a16="http://schemas.microsoft.com/office/drawing/2014/main" id="{351FCC05-E6ED-3B4B-BA06-C74F99C73BE2}"/>
              </a:ext>
            </a:extLst>
          </p:cNvPr>
          <p:cNvGrpSpPr>
            <a:grpSpLocks/>
          </p:cNvGrpSpPr>
          <p:nvPr/>
        </p:nvGrpSpPr>
        <p:grpSpPr bwMode="auto">
          <a:xfrm>
            <a:off x="111125" y="4054475"/>
            <a:ext cx="8883650" cy="2754313"/>
            <a:chOff x="111760" y="4055109"/>
            <a:chExt cx="8882380" cy="2753360"/>
          </a:xfrm>
        </p:grpSpPr>
        <p:pic>
          <p:nvPicPr>
            <p:cNvPr id="18440" name="object 12">
              <a:extLst>
                <a:ext uri="{FF2B5EF4-FFF2-40B4-BE49-F238E27FC236}">
                  <a16:creationId xmlns:a16="http://schemas.microsoft.com/office/drawing/2014/main" id="{6F9BEB72-4B53-BE4F-B5E1-69BD9492D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60" y="4055109"/>
              <a:ext cx="2065020" cy="275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object 13">
              <a:extLst>
                <a:ext uri="{FF2B5EF4-FFF2-40B4-BE49-F238E27FC236}">
                  <a16:creationId xmlns:a16="http://schemas.microsoft.com/office/drawing/2014/main" id="{0B25CA17-6C6F-734A-958B-2620F6A8CD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6769" y="4055109"/>
              <a:ext cx="181737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87610007"/>
      </p:ext>
    </p:extLst>
  </p:cSld>
  <p:clrMapOvr>
    <a:masterClrMapping/>
  </p:clrMapOvr>
  <p:transition>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poteaux mixtes   </a:t>
            </a:r>
          </a:p>
        </p:txBody>
      </p:sp>
      <p:pic>
        <p:nvPicPr>
          <p:cNvPr id="4" name="Picture 2"/>
          <p:cNvPicPr>
            <a:picLocks noChangeAspect="1" noChangeArrowheads="1"/>
          </p:cNvPicPr>
          <p:nvPr/>
        </p:nvPicPr>
        <p:blipFill>
          <a:blip r:embed="rId2" cstate="print"/>
          <a:srcRect b="4789"/>
          <a:stretch>
            <a:fillRect/>
          </a:stretch>
        </p:blipFill>
        <p:spPr bwMode="auto">
          <a:xfrm>
            <a:off x="4567724" y="1412776"/>
            <a:ext cx="4282668" cy="4176464"/>
          </a:xfrm>
          <a:prstGeom prst="rect">
            <a:avLst/>
          </a:prstGeom>
          <a:noFill/>
          <a:ln w="9525">
            <a:noFill/>
            <a:miter lim="800000"/>
            <a:headEnd/>
            <a:tailEnd/>
          </a:ln>
        </p:spPr>
      </p:pic>
      <p:sp>
        <p:nvSpPr>
          <p:cNvPr id="5" name="ZoneTexte 4"/>
          <p:cNvSpPr txBox="1"/>
          <p:nvPr/>
        </p:nvSpPr>
        <p:spPr>
          <a:xfrm>
            <a:off x="251520" y="1268760"/>
            <a:ext cx="4248472" cy="4401205"/>
          </a:xfrm>
          <a:prstGeom prst="rect">
            <a:avLst/>
          </a:prstGeom>
          <a:noFill/>
        </p:spPr>
        <p:txBody>
          <a:bodyPr wrap="square" rtlCol="0">
            <a:spAutoFit/>
          </a:bodyPr>
          <a:lstStyle/>
          <a:p>
            <a:r>
              <a:rPr lang="fr-FR" sz="2000" dirty="0"/>
              <a:t>Les poteaux mixtes sont généralement utilisés en présence d'efforts normaux élevés et d'un souhait de sections de faibles dimensions. Comme les poteaux mixtes peuvent être préfabriqués ou préparés en atelier, le temps de construction peut être fortement réduit par rapport à la construction sur place en béton armé. L'avantage principal des poteaux mixtes par rapport aux poteaux métalliques est la grande résistance au feu de ceux-ci sans la mise en œuvre de mesures préventives.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620688"/>
            <a:ext cx="8229600" cy="6048672"/>
          </a:xfrm>
        </p:spPr>
        <p:txBody>
          <a:bodyPr>
            <a:normAutofit/>
          </a:bodyPr>
          <a:lstStyle/>
          <a:p>
            <a:pPr algn="just">
              <a:buClr>
                <a:schemeClr val="tx1">
                  <a:shade val="95000"/>
                </a:schemeClr>
              </a:buClr>
              <a:defRPr/>
            </a:pPr>
            <a:r>
              <a:rPr lang="fr-FR" dirty="0"/>
              <a:t>    </a:t>
            </a:r>
            <a:r>
              <a:rPr lang="fr-FR" sz="2000" dirty="0"/>
              <a:t>Les plus courants présentent une section carrée ou rectangulaire, obtenue à partir d’un </a:t>
            </a:r>
            <a:r>
              <a:rPr lang="fr-FR" sz="2000" dirty="0" err="1"/>
              <a:t>proﬁlé</a:t>
            </a:r>
            <a:r>
              <a:rPr lang="fr-FR" sz="2000" dirty="0"/>
              <a:t> en acier, de type I ou H, enrobé totalement de béton ou partiellement enrobé dans les deux chambres comprises entre l’âme et les semelles</a:t>
            </a:r>
          </a:p>
          <a:p>
            <a:pPr algn="just">
              <a:buClr>
                <a:schemeClr val="tx1">
                  <a:shade val="95000"/>
                </a:schemeClr>
              </a:buClr>
              <a:defRPr/>
            </a:pPr>
            <a:r>
              <a:rPr lang="fr-FR" sz="2000" dirty="0"/>
              <a:t>    </a:t>
            </a:r>
            <a:r>
              <a:rPr lang="fr-FR" sz="2000" b="1" dirty="0"/>
              <a:t>La section cruciforme </a:t>
            </a:r>
            <a:r>
              <a:rPr lang="fr-FR" sz="2000" dirty="0"/>
              <a:t>fait appel à deux </a:t>
            </a:r>
            <a:r>
              <a:rPr lang="fr-FR" sz="2000" dirty="0" err="1"/>
              <a:t>proﬁlés</a:t>
            </a:r>
            <a:r>
              <a:rPr lang="fr-FR" sz="2000" dirty="0"/>
              <a:t>, identiques ou non, dont l’un est découpé en deux T qui sont ensuite ressoudés de part et d’autre de l’âme du second. Vu le caractère de la résistance au </a:t>
            </a:r>
            <a:r>
              <a:rPr lang="fr-FR" sz="2000" dirty="0" err="1"/>
              <a:t>ﬂambement</a:t>
            </a:r>
            <a:r>
              <a:rPr lang="fr-FR" sz="2000" dirty="0"/>
              <a:t> de ce type de poteau, utiliser dans des zones de forte sismicité. </a:t>
            </a:r>
          </a:p>
          <a:p>
            <a:pPr>
              <a:buClr>
                <a:schemeClr val="tx1">
                  <a:shade val="95000"/>
                </a:schemeClr>
              </a:buClr>
              <a:buNone/>
              <a:defRPr/>
            </a:pPr>
            <a:endParaRPr lang="fr-FR" dirty="0"/>
          </a:p>
          <a:p>
            <a:pPr algn="just">
              <a:buClr>
                <a:schemeClr val="tx1">
                  <a:shade val="95000"/>
                </a:schemeClr>
              </a:buClr>
              <a:buNone/>
              <a:defRPr/>
            </a:pPr>
            <a:endParaRPr lang="fr-FR" dirty="0"/>
          </a:p>
          <a:p>
            <a:pPr algn="just">
              <a:buClr>
                <a:schemeClr val="tx1">
                  <a:shade val="95000"/>
                </a:schemeClr>
              </a:buClr>
              <a:buNone/>
              <a:defRPr/>
            </a:pPr>
            <a:endParaRPr lang="fr-F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1" name="object 2">
            <a:extLst>
              <a:ext uri="{FF2B5EF4-FFF2-40B4-BE49-F238E27FC236}">
                <a16:creationId xmlns:a16="http://schemas.microsoft.com/office/drawing/2014/main" id="{63C5C555-36F8-6B41-A9D4-E158955D2626}"/>
              </a:ext>
            </a:extLst>
          </p:cNvPr>
          <p:cNvGrpSpPr>
            <a:grpSpLocks/>
          </p:cNvGrpSpPr>
          <p:nvPr/>
        </p:nvGrpSpPr>
        <p:grpSpPr bwMode="auto">
          <a:xfrm>
            <a:off x="523875" y="100013"/>
            <a:ext cx="8255000" cy="2625725"/>
            <a:chOff x="523302" y="100392"/>
            <a:chExt cx="8256270" cy="2625090"/>
          </a:xfrm>
        </p:grpSpPr>
        <p:pic>
          <p:nvPicPr>
            <p:cNvPr id="56336" name="object 3">
              <a:extLst>
                <a:ext uri="{FF2B5EF4-FFF2-40B4-BE49-F238E27FC236}">
                  <a16:creationId xmlns:a16="http://schemas.microsoft.com/office/drawing/2014/main" id="{9D83620D-7685-CB49-924E-3DE5015EE0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139" y="187960"/>
              <a:ext cx="8078470" cy="2448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7" name="object 4">
              <a:extLst>
                <a:ext uri="{FF2B5EF4-FFF2-40B4-BE49-F238E27FC236}">
                  <a16:creationId xmlns:a16="http://schemas.microsoft.com/office/drawing/2014/main" id="{BF80428C-FD22-F548-B00F-A2DE0EF5466B}"/>
                </a:ext>
              </a:extLst>
            </p:cNvPr>
            <p:cNvSpPr>
              <a:spLocks/>
            </p:cNvSpPr>
            <p:nvPr/>
          </p:nvSpPr>
          <p:spPr bwMode="auto">
            <a:xfrm>
              <a:off x="567689" y="144780"/>
              <a:ext cx="8167370" cy="2536190"/>
            </a:xfrm>
            <a:custGeom>
              <a:avLst/>
              <a:gdLst>
                <a:gd name="T0" fmla="*/ 0 w 8167370"/>
                <a:gd name="T1" fmla="*/ 0 h 2536190"/>
                <a:gd name="T2" fmla="*/ 8167369 w 8167370"/>
                <a:gd name="T3" fmla="*/ 0 h 2536190"/>
                <a:gd name="T4" fmla="*/ 8167369 w 8167370"/>
                <a:gd name="T5" fmla="*/ 2536190 h 2536190"/>
                <a:gd name="T6" fmla="*/ 0 w 8167370"/>
                <a:gd name="T7" fmla="*/ 2536190 h 2536190"/>
                <a:gd name="T8" fmla="*/ 0 w 8167370"/>
                <a:gd name="T9" fmla="*/ 0 h 25361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7370" h="2536190">
                  <a:moveTo>
                    <a:pt x="0" y="0"/>
                  </a:moveTo>
                  <a:lnTo>
                    <a:pt x="8167369" y="0"/>
                  </a:lnTo>
                  <a:lnTo>
                    <a:pt x="8167369" y="2536190"/>
                  </a:lnTo>
                  <a:lnTo>
                    <a:pt x="0" y="2536190"/>
                  </a:lnTo>
                  <a:lnTo>
                    <a:pt x="0" y="0"/>
                  </a:lnTo>
                  <a:close/>
                </a:path>
              </a:pathLst>
            </a:custGeom>
            <a:noFill/>
            <a:ln w="8877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grpSp>
      <p:grpSp>
        <p:nvGrpSpPr>
          <p:cNvPr id="56322" name="object 5">
            <a:extLst>
              <a:ext uri="{FF2B5EF4-FFF2-40B4-BE49-F238E27FC236}">
                <a16:creationId xmlns:a16="http://schemas.microsoft.com/office/drawing/2014/main" id="{FD089AA5-1A6F-8B40-9B71-4B413DFA12A7}"/>
              </a:ext>
            </a:extLst>
          </p:cNvPr>
          <p:cNvGrpSpPr>
            <a:grpSpLocks/>
          </p:cNvGrpSpPr>
          <p:nvPr/>
        </p:nvGrpSpPr>
        <p:grpSpPr bwMode="auto">
          <a:xfrm>
            <a:off x="0" y="2628900"/>
            <a:ext cx="8836025" cy="4184650"/>
            <a:chOff x="0" y="2628582"/>
            <a:chExt cx="8835390" cy="4185285"/>
          </a:xfrm>
        </p:grpSpPr>
        <p:sp>
          <p:nvSpPr>
            <p:cNvPr id="56328" name="object 6">
              <a:extLst>
                <a:ext uri="{FF2B5EF4-FFF2-40B4-BE49-F238E27FC236}">
                  <a16:creationId xmlns:a16="http://schemas.microsoft.com/office/drawing/2014/main" id="{591A64BC-A9FE-A847-B152-4BDE0FEDF984}"/>
                </a:ext>
              </a:extLst>
            </p:cNvPr>
            <p:cNvSpPr>
              <a:spLocks/>
            </p:cNvSpPr>
            <p:nvPr/>
          </p:nvSpPr>
          <p:spPr bwMode="auto">
            <a:xfrm>
              <a:off x="0" y="3075940"/>
              <a:ext cx="4460240" cy="364490"/>
            </a:xfrm>
            <a:custGeom>
              <a:avLst/>
              <a:gdLst>
                <a:gd name="T0" fmla="*/ 0 w 4460240"/>
                <a:gd name="T1" fmla="*/ 0 h 364489"/>
                <a:gd name="T2" fmla="*/ 4460240 w 4460240"/>
                <a:gd name="T3" fmla="*/ 0 h 364489"/>
                <a:gd name="T4" fmla="*/ 4460240 w 4460240"/>
                <a:gd name="T5" fmla="*/ 364491 h 364489"/>
                <a:gd name="T6" fmla="*/ 0 w 4460240"/>
                <a:gd name="T7" fmla="*/ 364491 h 3644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60240" h="364489">
                  <a:moveTo>
                    <a:pt x="0" y="0"/>
                  </a:moveTo>
                  <a:lnTo>
                    <a:pt x="4460240" y="0"/>
                  </a:lnTo>
                  <a:lnTo>
                    <a:pt x="4460240" y="364489"/>
                  </a:lnTo>
                  <a:lnTo>
                    <a:pt x="0" y="364489"/>
                  </a:lnTo>
                </a:path>
              </a:pathLst>
            </a:custGeom>
            <a:noFill/>
            <a:ln w="3175">
              <a:solidFill>
                <a:srgbClr val="FF750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56329" name="object 7">
              <a:extLst>
                <a:ext uri="{FF2B5EF4-FFF2-40B4-BE49-F238E27FC236}">
                  <a16:creationId xmlns:a16="http://schemas.microsoft.com/office/drawing/2014/main" id="{45DFEF6B-3C62-8745-8B05-219EC0EDCCA8}"/>
                </a:ext>
              </a:extLst>
            </p:cNvPr>
            <p:cNvSpPr>
              <a:spLocks/>
            </p:cNvSpPr>
            <p:nvPr/>
          </p:nvSpPr>
          <p:spPr bwMode="auto">
            <a:xfrm>
              <a:off x="4460240" y="3440430"/>
              <a:ext cx="0" cy="0"/>
            </a:xfrm>
            <a:custGeom>
              <a:avLst/>
              <a:gdLst>
                <a:gd name="T0" fmla="*/ 0 60000 65536"/>
                <a:gd name="T1" fmla="*/ 0 60000 65536"/>
                <a:gd name="T2" fmla="*/ 0 60000 65536"/>
              </a:gdLst>
              <a:ahLst/>
              <a:cxnLst>
                <a:cxn ang="T0">
                  <a:pos x="0" y="0"/>
                </a:cxn>
                <a:cxn ang="T1">
                  <a:pos x="0" y="0"/>
                </a:cxn>
                <a:cxn ang="T2">
                  <a:pos x="0" y="0"/>
                </a:cxn>
              </a:cxnLst>
              <a:rect l="0" t="0" r="r" b="b"/>
              <a:pathLst>
                <a:path>
                  <a:moveTo>
                    <a:pt x="0" y="0"/>
                  </a:moveTo>
                  <a:lnTo>
                    <a:pt x="0" y="0"/>
                  </a:lnTo>
                  <a:close/>
                </a:path>
              </a:pathLst>
            </a:custGeom>
            <a:solidFill>
              <a:srgbClr val="FF750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sp>
          <p:nvSpPr>
            <p:cNvPr id="56330" name="object 8">
              <a:extLst>
                <a:ext uri="{FF2B5EF4-FFF2-40B4-BE49-F238E27FC236}">
                  <a16:creationId xmlns:a16="http://schemas.microsoft.com/office/drawing/2014/main" id="{D8850A40-EDEE-3C48-98B6-5D7D10D000B9}"/>
                </a:ext>
              </a:extLst>
            </p:cNvPr>
            <p:cNvSpPr>
              <a:spLocks/>
            </p:cNvSpPr>
            <p:nvPr/>
          </p:nvSpPr>
          <p:spPr bwMode="auto">
            <a:xfrm>
              <a:off x="1979929" y="2636520"/>
              <a:ext cx="229870" cy="439420"/>
            </a:xfrm>
            <a:custGeom>
              <a:avLst/>
              <a:gdLst>
                <a:gd name="T0" fmla="*/ 172721 w 229869"/>
                <a:gd name="T1" fmla="*/ 115569 h 439419"/>
                <a:gd name="T2" fmla="*/ 57150 w 229869"/>
                <a:gd name="T3" fmla="*/ 115569 h 439419"/>
                <a:gd name="T4" fmla="*/ 57150 w 229869"/>
                <a:gd name="T5" fmla="*/ 439421 h 439419"/>
                <a:gd name="T6" fmla="*/ 172721 w 229869"/>
                <a:gd name="T7" fmla="*/ 439421 h 439419"/>
                <a:gd name="T8" fmla="*/ 172721 w 229869"/>
                <a:gd name="T9" fmla="*/ 115569 h 439419"/>
                <a:gd name="T10" fmla="*/ 114300 w 229869"/>
                <a:gd name="T11" fmla="*/ 0 h 439419"/>
                <a:gd name="T12" fmla="*/ 0 w 229869"/>
                <a:gd name="T13" fmla="*/ 115569 h 439419"/>
                <a:gd name="T14" fmla="*/ 229871 w 229869"/>
                <a:gd name="T15" fmla="*/ 115569 h 439419"/>
                <a:gd name="T16" fmla="*/ 114300 w 229869"/>
                <a:gd name="T17" fmla="*/ 0 h 4394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9869" h="439419">
                  <a:moveTo>
                    <a:pt x="172719" y="115569"/>
                  </a:moveTo>
                  <a:lnTo>
                    <a:pt x="57150" y="115569"/>
                  </a:lnTo>
                  <a:lnTo>
                    <a:pt x="57150" y="439419"/>
                  </a:lnTo>
                  <a:lnTo>
                    <a:pt x="172719" y="439419"/>
                  </a:lnTo>
                  <a:lnTo>
                    <a:pt x="172719" y="115569"/>
                  </a:lnTo>
                  <a:close/>
                </a:path>
                <a:path w="229869" h="439419">
                  <a:moveTo>
                    <a:pt x="114300" y="0"/>
                  </a:moveTo>
                  <a:lnTo>
                    <a:pt x="0" y="115569"/>
                  </a:lnTo>
                  <a:lnTo>
                    <a:pt x="229869" y="115569"/>
                  </a:lnTo>
                  <a:lnTo>
                    <a:pt x="114300" y="0"/>
                  </a:lnTo>
                  <a:close/>
                </a:path>
              </a:pathLst>
            </a:custGeom>
            <a:solidFill>
              <a:srgbClr val="FF750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sp>
          <p:nvSpPr>
            <p:cNvPr id="56331" name="object 9">
              <a:extLst>
                <a:ext uri="{FF2B5EF4-FFF2-40B4-BE49-F238E27FC236}">
                  <a16:creationId xmlns:a16="http://schemas.microsoft.com/office/drawing/2014/main" id="{E135BAB2-F241-7342-B571-D912FFC272B2}"/>
                </a:ext>
              </a:extLst>
            </p:cNvPr>
            <p:cNvSpPr>
              <a:spLocks/>
            </p:cNvSpPr>
            <p:nvPr/>
          </p:nvSpPr>
          <p:spPr bwMode="auto">
            <a:xfrm>
              <a:off x="1979929" y="2636520"/>
              <a:ext cx="229870" cy="439420"/>
            </a:xfrm>
            <a:custGeom>
              <a:avLst/>
              <a:gdLst>
                <a:gd name="T0" fmla="*/ 0 w 229869"/>
                <a:gd name="T1" fmla="*/ 115569 h 439419"/>
                <a:gd name="T2" fmla="*/ 114300 w 229869"/>
                <a:gd name="T3" fmla="*/ 0 h 439419"/>
                <a:gd name="T4" fmla="*/ 229871 w 229869"/>
                <a:gd name="T5" fmla="*/ 115569 h 439419"/>
                <a:gd name="T6" fmla="*/ 172721 w 229869"/>
                <a:gd name="T7" fmla="*/ 115569 h 439419"/>
                <a:gd name="T8" fmla="*/ 172721 w 229869"/>
                <a:gd name="T9" fmla="*/ 439421 h 439419"/>
                <a:gd name="T10" fmla="*/ 57150 w 229869"/>
                <a:gd name="T11" fmla="*/ 439421 h 439419"/>
                <a:gd name="T12" fmla="*/ 57150 w 229869"/>
                <a:gd name="T13" fmla="*/ 115569 h 439419"/>
                <a:gd name="T14" fmla="*/ 0 w 229869"/>
                <a:gd name="T15" fmla="*/ 115569 h 4394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9869" h="439419">
                  <a:moveTo>
                    <a:pt x="0" y="115569"/>
                  </a:moveTo>
                  <a:lnTo>
                    <a:pt x="114300" y="0"/>
                  </a:lnTo>
                  <a:lnTo>
                    <a:pt x="229869" y="115569"/>
                  </a:lnTo>
                  <a:lnTo>
                    <a:pt x="172719" y="115569"/>
                  </a:lnTo>
                  <a:lnTo>
                    <a:pt x="172719" y="439419"/>
                  </a:lnTo>
                  <a:lnTo>
                    <a:pt x="57150" y="439419"/>
                  </a:lnTo>
                  <a:lnTo>
                    <a:pt x="57150" y="115569"/>
                  </a:lnTo>
                  <a:lnTo>
                    <a:pt x="0" y="115569"/>
                  </a:lnTo>
                  <a:close/>
                </a:path>
              </a:pathLst>
            </a:custGeom>
            <a:noFill/>
            <a:ln w="15813">
              <a:solidFill>
                <a:srgbClr val="BB5602"/>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56332" name="object 10">
              <a:extLst>
                <a:ext uri="{FF2B5EF4-FFF2-40B4-BE49-F238E27FC236}">
                  <a16:creationId xmlns:a16="http://schemas.microsoft.com/office/drawing/2014/main" id="{6213CE31-52A8-2A4E-B9F1-5319D0425928}"/>
                </a:ext>
              </a:extLst>
            </p:cNvPr>
            <p:cNvSpPr>
              <a:spLocks/>
            </p:cNvSpPr>
            <p:nvPr/>
          </p:nvSpPr>
          <p:spPr bwMode="auto">
            <a:xfrm>
              <a:off x="1972018" y="2628620"/>
              <a:ext cx="245745" cy="455295"/>
            </a:xfrm>
            <a:custGeom>
              <a:avLst/>
              <a:gdLst>
                <a:gd name="T0" fmla="*/ 15811 w 245744"/>
                <a:gd name="T1" fmla="*/ 7899 h 455294"/>
                <a:gd name="T2" fmla="*/ 13500 w 245744"/>
                <a:gd name="T3" fmla="*/ 2311 h 455294"/>
                <a:gd name="T4" fmla="*/ 7912 w 245744"/>
                <a:gd name="T5" fmla="*/ 0 h 455294"/>
                <a:gd name="T6" fmla="*/ 2311 w 245744"/>
                <a:gd name="T7" fmla="*/ 2311 h 455294"/>
                <a:gd name="T8" fmla="*/ 0 w 245744"/>
                <a:gd name="T9" fmla="*/ 7899 h 455294"/>
                <a:gd name="T10" fmla="*/ 2311 w 245744"/>
                <a:gd name="T11" fmla="*/ 13500 h 455294"/>
                <a:gd name="T12" fmla="*/ 7912 w 245744"/>
                <a:gd name="T13" fmla="*/ 15811 h 455294"/>
                <a:gd name="T14" fmla="*/ 13500 w 245744"/>
                <a:gd name="T15" fmla="*/ 13500 h 455294"/>
                <a:gd name="T16" fmla="*/ 15811 w 245744"/>
                <a:gd name="T17" fmla="*/ 7899 h 455294"/>
                <a:gd name="T18" fmla="*/ 245683 w 245744"/>
                <a:gd name="T19" fmla="*/ 447321 h 455294"/>
                <a:gd name="T20" fmla="*/ 243372 w 245744"/>
                <a:gd name="T21" fmla="*/ 441733 h 455294"/>
                <a:gd name="T22" fmla="*/ 237784 w 245744"/>
                <a:gd name="T23" fmla="*/ 439422 h 455294"/>
                <a:gd name="T24" fmla="*/ 232183 w 245744"/>
                <a:gd name="T25" fmla="*/ 441733 h 455294"/>
                <a:gd name="T26" fmla="*/ 229872 w 245744"/>
                <a:gd name="T27" fmla="*/ 447321 h 455294"/>
                <a:gd name="T28" fmla="*/ 232183 w 245744"/>
                <a:gd name="T29" fmla="*/ 452922 h 455294"/>
                <a:gd name="T30" fmla="*/ 237784 w 245744"/>
                <a:gd name="T31" fmla="*/ 455233 h 455294"/>
                <a:gd name="T32" fmla="*/ 243372 w 245744"/>
                <a:gd name="T33" fmla="*/ 452922 h 455294"/>
                <a:gd name="T34" fmla="*/ 245683 w 245744"/>
                <a:gd name="T35" fmla="*/ 447321 h 4552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5744" h="455294">
                  <a:moveTo>
                    <a:pt x="15811" y="7899"/>
                  </a:moveTo>
                  <a:lnTo>
                    <a:pt x="13500" y="2311"/>
                  </a:lnTo>
                  <a:lnTo>
                    <a:pt x="7912" y="0"/>
                  </a:lnTo>
                  <a:lnTo>
                    <a:pt x="2311" y="2311"/>
                  </a:lnTo>
                  <a:lnTo>
                    <a:pt x="0" y="7899"/>
                  </a:lnTo>
                  <a:lnTo>
                    <a:pt x="2311" y="13500"/>
                  </a:lnTo>
                  <a:lnTo>
                    <a:pt x="7912" y="15811"/>
                  </a:lnTo>
                  <a:lnTo>
                    <a:pt x="13500" y="13500"/>
                  </a:lnTo>
                  <a:lnTo>
                    <a:pt x="15811" y="7899"/>
                  </a:lnTo>
                  <a:close/>
                </a:path>
                <a:path w="245744" h="455294">
                  <a:moveTo>
                    <a:pt x="245681" y="447319"/>
                  </a:moveTo>
                  <a:lnTo>
                    <a:pt x="243370" y="441731"/>
                  </a:lnTo>
                  <a:lnTo>
                    <a:pt x="237782" y="439420"/>
                  </a:lnTo>
                  <a:lnTo>
                    <a:pt x="232181" y="441731"/>
                  </a:lnTo>
                  <a:lnTo>
                    <a:pt x="229870" y="447319"/>
                  </a:lnTo>
                  <a:lnTo>
                    <a:pt x="232181" y="452920"/>
                  </a:lnTo>
                  <a:lnTo>
                    <a:pt x="237782" y="455231"/>
                  </a:lnTo>
                  <a:lnTo>
                    <a:pt x="243370" y="452920"/>
                  </a:lnTo>
                  <a:lnTo>
                    <a:pt x="245681" y="447319"/>
                  </a:lnTo>
                  <a:close/>
                </a:path>
              </a:pathLst>
            </a:custGeom>
            <a:solidFill>
              <a:srgbClr val="BB560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pic>
          <p:nvPicPr>
            <p:cNvPr id="56333" name="object 11">
              <a:extLst>
                <a:ext uri="{FF2B5EF4-FFF2-40B4-BE49-F238E27FC236}">
                  <a16:creationId xmlns:a16="http://schemas.microsoft.com/office/drawing/2014/main" id="{9F92F6E1-3D51-8A41-934A-8223938096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140" y="3573780"/>
              <a:ext cx="8078470" cy="315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object 12">
              <a:extLst>
                <a:ext uri="{FF2B5EF4-FFF2-40B4-BE49-F238E27FC236}">
                  <a16:creationId xmlns:a16="http://schemas.microsoft.com/office/drawing/2014/main" id="{E82F38DF-7592-8B4F-82B4-9FC696C81EF9}"/>
                </a:ext>
              </a:extLst>
            </p:cNvPr>
            <p:cNvSpPr>
              <a:spLocks/>
            </p:cNvSpPr>
            <p:nvPr/>
          </p:nvSpPr>
          <p:spPr bwMode="auto">
            <a:xfrm>
              <a:off x="567690" y="3529330"/>
              <a:ext cx="8167370" cy="3239770"/>
            </a:xfrm>
            <a:custGeom>
              <a:avLst/>
              <a:gdLst>
                <a:gd name="T0" fmla="*/ 0 w 8167370"/>
                <a:gd name="T1" fmla="*/ 0 h 3239770"/>
                <a:gd name="T2" fmla="*/ 8167369 w 8167370"/>
                <a:gd name="T3" fmla="*/ 0 h 3239770"/>
                <a:gd name="T4" fmla="*/ 8167369 w 8167370"/>
                <a:gd name="T5" fmla="*/ 3239770 h 3239770"/>
                <a:gd name="T6" fmla="*/ 0 w 8167370"/>
                <a:gd name="T7" fmla="*/ 3239770 h 3239770"/>
                <a:gd name="T8" fmla="*/ 0 w 8167370"/>
                <a:gd name="T9" fmla="*/ 0 h 32397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7370" h="3239770">
                  <a:moveTo>
                    <a:pt x="0" y="0"/>
                  </a:moveTo>
                  <a:lnTo>
                    <a:pt x="8167369" y="0"/>
                  </a:lnTo>
                  <a:lnTo>
                    <a:pt x="8167369" y="3239770"/>
                  </a:lnTo>
                  <a:lnTo>
                    <a:pt x="0" y="3239770"/>
                  </a:lnTo>
                  <a:lnTo>
                    <a:pt x="0" y="0"/>
                  </a:lnTo>
                  <a:close/>
                </a:path>
              </a:pathLst>
            </a:custGeom>
            <a:noFill/>
            <a:ln w="8877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56335" name="object 13">
              <a:extLst>
                <a:ext uri="{FF2B5EF4-FFF2-40B4-BE49-F238E27FC236}">
                  <a16:creationId xmlns:a16="http://schemas.microsoft.com/office/drawing/2014/main" id="{2B3EF963-38E4-DD4F-971C-E6D46492EF6E}"/>
                </a:ext>
              </a:extLst>
            </p:cNvPr>
            <p:cNvSpPr>
              <a:spLocks/>
            </p:cNvSpPr>
            <p:nvPr/>
          </p:nvSpPr>
          <p:spPr bwMode="auto">
            <a:xfrm>
              <a:off x="4118609" y="2856230"/>
              <a:ext cx="4716780" cy="638810"/>
            </a:xfrm>
            <a:custGeom>
              <a:avLst/>
              <a:gdLst>
                <a:gd name="T0" fmla="*/ 0 w 4716780"/>
                <a:gd name="T1" fmla="*/ 0 h 638810"/>
                <a:gd name="T2" fmla="*/ 4716780 w 4716780"/>
                <a:gd name="T3" fmla="*/ 0 h 638810"/>
                <a:gd name="T4" fmla="*/ 4716780 w 4716780"/>
                <a:gd name="T5" fmla="*/ 638810 h 638810"/>
                <a:gd name="T6" fmla="*/ 0 w 4716780"/>
                <a:gd name="T7" fmla="*/ 638810 h 638810"/>
                <a:gd name="T8" fmla="*/ 0 w 4716780"/>
                <a:gd name="T9" fmla="*/ 0 h 6388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16780" h="638810">
                  <a:moveTo>
                    <a:pt x="0" y="0"/>
                  </a:moveTo>
                  <a:lnTo>
                    <a:pt x="4716780" y="0"/>
                  </a:lnTo>
                  <a:lnTo>
                    <a:pt x="4716780" y="638810"/>
                  </a:lnTo>
                  <a:lnTo>
                    <a:pt x="0" y="638810"/>
                  </a:lnTo>
                  <a:lnTo>
                    <a:pt x="0" y="0"/>
                  </a:lnTo>
                  <a:close/>
                </a:path>
              </a:pathLst>
            </a:custGeom>
            <a:noFill/>
            <a:ln w="3175">
              <a:solidFill>
                <a:srgbClr val="FF750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grpSp>
      <p:sp>
        <p:nvSpPr>
          <p:cNvPr id="56323" name="object 14">
            <a:extLst>
              <a:ext uri="{FF2B5EF4-FFF2-40B4-BE49-F238E27FC236}">
                <a16:creationId xmlns:a16="http://schemas.microsoft.com/office/drawing/2014/main" id="{7F6445E2-45FD-A947-B5F8-0B16537F8D89}"/>
              </a:ext>
            </a:extLst>
          </p:cNvPr>
          <p:cNvSpPr txBox="1">
            <a:spLocks noChangeArrowheads="1"/>
          </p:cNvSpPr>
          <p:nvPr/>
        </p:nvSpPr>
        <p:spPr bwMode="auto">
          <a:xfrm>
            <a:off x="1588" y="2887663"/>
            <a:ext cx="8737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5405" rIns="0" bIns="0">
            <a:spAutoFit/>
          </a:bodyPr>
          <a:lstStyle>
            <a:lvl1pPr marL="50800" indent="415607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ts val="1725"/>
              </a:lnSpc>
              <a:spcBef>
                <a:spcPts val="513"/>
              </a:spcBef>
            </a:pPr>
            <a:r>
              <a:rPr lang="fr-FR" altLang="fr-FR" b="1">
                <a:solidFill>
                  <a:srgbClr val="4C5A6A"/>
                </a:solidFill>
                <a:latin typeface="Trebuchet MS" panose="020B0703020202090204" pitchFamily="34" charset="0"/>
              </a:rPr>
              <a:t>exemples sur les types de sections Poteau en béton armé en profilé</a:t>
            </a:r>
            <a:r>
              <a:rPr lang="fr-FR" altLang="fr-FR" sz="2700" b="1" baseline="-14000">
                <a:solidFill>
                  <a:srgbClr val="4C5A6A"/>
                </a:solidFill>
                <a:latin typeface="Trebuchet MS" panose="020B0703020202090204" pitchFamily="34" charset="0"/>
              </a:rPr>
              <a:t>t</a:t>
            </a:r>
            <a:r>
              <a:rPr lang="fr-FR" altLang="fr-FR" b="1">
                <a:solidFill>
                  <a:srgbClr val="4C5A6A"/>
                </a:solidFill>
                <a:latin typeface="Trebuchet MS" panose="020B0703020202090204" pitchFamily="34" charset="0"/>
              </a:rPr>
              <a:t>s</a:t>
            </a:r>
            <a:r>
              <a:rPr lang="fr-FR" altLang="fr-FR" sz="2700" b="1" baseline="-14000">
                <a:solidFill>
                  <a:srgbClr val="4C5A6A"/>
                </a:solidFill>
                <a:latin typeface="Trebuchet MS" panose="020B0703020202090204" pitchFamily="34" charset="0"/>
              </a:rPr>
              <a:t>ransversales</a:t>
            </a:r>
            <a:endParaRPr lang="fr-FR" altLang="fr-FR" sz="2700" baseline="-14000">
              <a:latin typeface="Trebuchet MS" panose="020B0703020202090204" pitchFamily="34" charset="0"/>
            </a:endParaRPr>
          </a:p>
        </p:txBody>
      </p:sp>
      <p:grpSp>
        <p:nvGrpSpPr>
          <p:cNvPr id="56324" name="object 15">
            <a:extLst>
              <a:ext uri="{FF2B5EF4-FFF2-40B4-BE49-F238E27FC236}">
                <a16:creationId xmlns:a16="http://schemas.microsoft.com/office/drawing/2014/main" id="{7C394898-62C9-2D4C-BB57-EF817AC6506F}"/>
              </a:ext>
            </a:extLst>
          </p:cNvPr>
          <p:cNvGrpSpPr>
            <a:grpSpLocks/>
          </p:cNvGrpSpPr>
          <p:nvPr/>
        </p:nvGrpSpPr>
        <p:grpSpPr bwMode="auto">
          <a:xfrm>
            <a:off x="6292850" y="3217863"/>
            <a:ext cx="192088" cy="361950"/>
            <a:chOff x="6292563" y="3217893"/>
            <a:chExt cx="192405" cy="362585"/>
          </a:xfrm>
        </p:grpSpPr>
        <p:sp>
          <p:nvSpPr>
            <p:cNvPr id="56325" name="object 16">
              <a:extLst>
                <a:ext uri="{FF2B5EF4-FFF2-40B4-BE49-F238E27FC236}">
                  <a16:creationId xmlns:a16="http://schemas.microsoft.com/office/drawing/2014/main" id="{051471AB-F2F2-FD48-AFC0-4586697F900B}"/>
                </a:ext>
              </a:extLst>
            </p:cNvPr>
            <p:cNvSpPr>
              <a:spLocks/>
            </p:cNvSpPr>
            <p:nvPr/>
          </p:nvSpPr>
          <p:spPr bwMode="auto">
            <a:xfrm>
              <a:off x="6300470" y="3225800"/>
              <a:ext cx="176530" cy="346710"/>
            </a:xfrm>
            <a:custGeom>
              <a:avLst/>
              <a:gdLst>
                <a:gd name="T0" fmla="*/ 176531 w 176529"/>
                <a:gd name="T1" fmla="*/ 259079 h 346710"/>
                <a:gd name="T2" fmla="*/ 0 w 176529"/>
                <a:gd name="T3" fmla="*/ 259079 h 346710"/>
                <a:gd name="T4" fmla="*/ 87629 w 176529"/>
                <a:gd name="T5" fmla="*/ 346710 h 346710"/>
                <a:gd name="T6" fmla="*/ 176531 w 176529"/>
                <a:gd name="T7" fmla="*/ 259079 h 346710"/>
                <a:gd name="T8" fmla="*/ 132081 w 176529"/>
                <a:gd name="T9" fmla="*/ 0 h 346710"/>
                <a:gd name="T10" fmla="*/ 43179 w 176529"/>
                <a:gd name="T11" fmla="*/ 0 h 346710"/>
                <a:gd name="T12" fmla="*/ 43179 w 176529"/>
                <a:gd name="T13" fmla="*/ 259079 h 346710"/>
                <a:gd name="T14" fmla="*/ 132081 w 176529"/>
                <a:gd name="T15" fmla="*/ 259079 h 346710"/>
                <a:gd name="T16" fmla="*/ 132081 w 176529"/>
                <a:gd name="T17" fmla="*/ 0 h 3467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529" h="346710">
                  <a:moveTo>
                    <a:pt x="176529" y="259079"/>
                  </a:moveTo>
                  <a:lnTo>
                    <a:pt x="0" y="259079"/>
                  </a:lnTo>
                  <a:lnTo>
                    <a:pt x="87629" y="346710"/>
                  </a:lnTo>
                  <a:lnTo>
                    <a:pt x="176529" y="259079"/>
                  </a:lnTo>
                  <a:close/>
                </a:path>
                <a:path w="176529" h="346710">
                  <a:moveTo>
                    <a:pt x="132079" y="0"/>
                  </a:moveTo>
                  <a:lnTo>
                    <a:pt x="43179" y="0"/>
                  </a:lnTo>
                  <a:lnTo>
                    <a:pt x="43179" y="259079"/>
                  </a:lnTo>
                  <a:lnTo>
                    <a:pt x="132079" y="259079"/>
                  </a:lnTo>
                  <a:lnTo>
                    <a:pt x="132079" y="0"/>
                  </a:lnTo>
                  <a:close/>
                </a:path>
              </a:pathLst>
            </a:custGeom>
            <a:solidFill>
              <a:srgbClr val="FF750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sp>
          <p:nvSpPr>
            <p:cNvPr id="56326" name="object 17">
              <a:extLst>
                <a:ext uri="{FF2B5EF4-FFF2-40B4-BE49-F238E27FC236}">
                  <a16:creationId xmlns:a16="http://schemas.microsoft.com/office/drawing/2014/main" id="{CB770E39-CA59-4549-8670-D39B3B5EBA34}"/>
                </a:ext>
              </a:extLst>
            </p:cNvPr>
            <p:cNvSpPr>
              <a:spLocks/>
            </p:cNvSpPr>
            <p:nvPr/>
          </p:nvSpPr>
          <p:spPr bwMode="auto">
            <a:xfrm>
              <a:off x="6300470" y="3225800"/>
              <a:ext cx="176530" cy="346710"/>
            </a:xfrm>
            <a:custGeom>
              <a:avLst/>
              <a:gdLst>
                <a:gd name="T0" fmla="*/ 0 w 176529"/>
                <a:gd name="T1" fmla="*/ 259079 h 346710"/>
                <a:gd name="T2" fmla="*/ 43179 w 176529"/>
                <a:gd name="T3" fmla="*/ 259079 h 346710"/>
                <a:gd name="T4" fmla="*/ 43179 w 176529"/>
                <a:gd name="T5" fmla="*/ 0 h 346710"/>
                <a:gd name="T6" fmla="*/ 132081 w 176529"/>
                <a:gd name="T7" fmla="*/ 0 h 346710"/>
                <a:gd name="T8" fmla="*/ 132081 w 176529"/>
                <a:gd name="T9" fmla="*/ 259079 h 346710"/>
                <a:gd name="T10" fmla="*/ 176531 w 176529"/>
                <a:gd name="T11" fmla="*/ 259079 h 346710"/>
                <a:gd name="T12" fmla="*/ 87629 w 176529"/>
                <a:gd name="T13" fmla="*/ 346710 h 346710"/>
                <a:gd name="T14" fmla="*/ 0 w 176529"/>
                <a:gd name="T15" fmla="*/ 259079 h 3467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6529" h="346710">
                  <a:moveTo>
                    <a:pt x="0" y="259079"/>
                  </a:moveTo>
                  <a:lnTo>
                    <a:pt x="43179" y="259079"/>
                  </a:lnTo>
                  <a:lnTo>
                    <a:pt x="43179" y="0"/>
                  </a:lnTo>
                  <a:lnTo>
                    <a:pt x="132079" y="0"/>
                  </a:lnTo>
                  <a:lnTo>
                    <a:pt x="132079" y="259079"/>
                  </a:lnTo>
                  <a:lnTo>
                    <a:pt x="176529" y="259079"/>
                  </a:lnTo>
                  <a:lnTo>
                    <a:pt x="87629" y="346710"/>
                  </a:lnTo>
                  <a:lnTo>
                    <a:pt x="0" y="259079"/>
                  </a:lnTo>
                  <a:close/>
                </a:path>
              </a:pathLst>
            </a:custGeom>
            <a:noFill/>
            <a:ln w="15813">
              <a:solidFill>
                <a:srgbClr val="BB5602"/>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56327" name="object 18">
              <a:extLst>
                <a:ext uri="{FF2B5EF4-FFF2-40B4-BE49-F238E27FC236}">
                  <a16:creationId xmlns:a16="http://schemas.microsoft.com/office/drawing/2014/main" id="{96AE54B6-9767-3745-9FDF-973B46EDDAC0}"/>
                </a:ext>
              </a:extLst>
            </p:cNvPr>
            <p:cNvSpPr>
              <a:spLocks/>
            </p:cNvSpPr>
            <p:nvPr/>
          </p:nvSpPr>
          <p:spPr bwMode="auto">
            <a:xfrm>
              <a:off x="6292558" y="3217900"/>
              <a:ext cx="192405" cy="362585"/>
            </a:xfrm>
            <a:custGeom>
              <a:avLst/>
              <a:gdLst>
                <a:gd name="T0" fmla="*/ 15811 w 192404"/>
                <a:gd name="T1" fmla="*/ 7899 h 362585"/>
                <a:gd name="T2" fmla="*/ 13500 w 192404"/>
                <a:gd name="T3" fmla="*/ 2311 h 362585"/>
                <a:gd name="T4" fmla="*/ 7912 w 192404"/>
                <a:gd name="T5" fmla="*/ 0 h 362585"/>
                <a:gd name="T6" fmla="*/ 2311 w 192404"/>
                <a:gd name="T7" fmla="*/ 2311 h 362585"/>
                <a:gd name="T8" fmla="*/ 0 w 192404"/>
                <a:gd name="T9" fmla="*/ 7899 h 362585"/>
                <a:gd name="T10" fmla="*/ 2311 w 192404"/>
                <a:gd name="T11" fmla="*/ 13500 h 362585"/>
                <a:gd name="T12" fmla="*/ 7912 w 192404"/>
                <a:gd name="T13" fmla="*/ 15811 h 362585"/>
                <a:gd name="T14" fmla="*/ 13500 w 192404"/>
                <a:gd name="T15" fmla="*/ 13500 h 362585"/>
                <a:gd name="T16" fmla="*/ 15811 w 192404"/>
                <a:gd name="T17" fmla="*/ 7899 h 362585"/>
                <a:gd name="T18" fmla="*/ 192343 w 192404"/>
                <a:gd name="T19" fmla="*/ 354609 h 362585"/>
                <a:gd name="T20" fmla="*/ 190032 w 192404"/>
                <a:gd name="T21" fmla="*/ 349021 h 362585"/>
                <a:gd name="T22" fmla="*/ 184444 w 192404"/>
                <a:gd name="T23" fmla="*/ 346710 h 362585"/>
                <a:gd name="T24" fmla="*/ 178843 w 192404"/>
                <a:gd name="T25" fmla="*/ 349021 h 362585"/>
                <a:gd name="T26" fmla="*/ 176532 w 192404"/>
                <a:gd name="T27" fmla="*/ 354609 h 362585"/>
                <a:gd name="T28" fmla="*/ 178843 w 192404"/>
                <a:gd name="T29" fmla="*/ 360210 h 362585"/>
                <a:gd name="T30" fmla="*/ 184444 w 192404"/>
                <a:gd name="T31" fmla="*/ 362521 h 362585"/>
                <a:gd name="T32" fmla="*/ 190032 w 192404"/>
                <a:gd name="T33" fmla="*/ 360210 h 362585"/>
                <a:gd name="T34" fmla="*/ 192343 w 192404"/>
                <a:gd name="T35" fmla="*/ 354609 h 3625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2404" h="362585">
                  <a:moveTo>
                    <a:pt x="15811" y="7899"/>
                  </a:moveTo>
                  <a:lnTo>
                    <a:pt x="13500" y="2311"/>
                  </a:lnTo>
                  <a:lnTo>
                    <a:pt x="7912" y="0"/>
                  </a:lnTo>
                  <a:lnTo>
                    <a:pt x="2311" y="2311"/>
                  </a:lnTo>
                  <a:lnTo>
                    <a:pt x="0" y="7899"/>
                  </a:lnTo>
                  <a:lnTo>
                    <a:pt x="2311" y="13500"/>
                  </a:lnTo>
                  <a:lnTo>
                    <a:pt x="7912" y="15811"/>
                  </a:lnTo>
                  <a:lnTo>
                    <a:pt x="13500" y="13500"/>
                  </a:lnTo>
                  <a:lnTo>
                    <a:pt x="15811" y="7899"/>
                  </a:lnTo>
                  <a:close/>
                </a:path>
                <a:path w="192404" h="362585">
                  <a:moveTo>
                    <a:pt x="192341" y="354609"/>
                  </a:moveTo>
                  <a:lnTo>
                    <a:pt x="190030" y="349021"/>
                  </a:lnTo>
                  <a:lnTo>
                    <a:pt x="184442" y="346710"/>
                  </a:lnTo>
                  <a:lnTo>
                    <a:pt x="178841" y="349021"/>
                  </a:lnTo>
                  <a:lnTo>
                    <a:pt x="176530" y="354609"/>
                  </a:lnTo>
                  <a:lnTo>
                    <a:pt x="178841" y="360210"/>
                  </a:lnTo>
                  <a:lnTo>
                    <a:pt x="184442" y="362521"/>
                  </a:lnTo>
                  <a:lnTo>
                    <a:pt x="190030" y="360210"/>
                  </a:lnTo>
                  <a:lnTo>
                    <a:pt x="192341" y="354609"/>
                  </a:lnTo>
                  <a:close/>
                </a:path>
              </a:pathLst>
            </a:custGeom>
            <a:solidFill>
              <a:srgbClr val="BB560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grpSp>
    </p:spTree>
    <p:extLst>
      <p:ext uri="{BB962C8B-B14F-4D97-AF65-F5344CB8AC3E}">
        <p14:creationId xmlns:p14="http://schemas.microsoft.com/office/powerpoint/2010/main" val="1690015786"/>
      </p:ext>
    </p:extLst>
  </p:cSld>
  <p:clrMapOvr>
    <a:masterClrMapping/>
  </p:clrMapOvr>
  <p:transition>
    <p:dissolv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écran (1109).png"/>
          <p:cNvPicPr>
            <a:picLocks noChangeAspect="1"/>
          </p:cNvPicPr>
          <p:nvPr/>
        </p:nvPicPr>
        <p:blipFill>
          <a:blip r:embed="rId2" cstate="print"/>
          <a:srcRect l="28738" t="23387" r="30313" b="7980"/>
          <a:stretch>
            <a:fillRect/>
          </a:stretch>
        </p:blipFill>
        <p:spPr>
          <a:xfrm>
            <a:off x="971600" y="140484"/>
            <a:ext cx="7128792" cy="671751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9739"/>
            <a:ext cx="8229600" cy="1143000"/>
          </a:xfrm>
        </p:spPr>
        <p:txBody>
          <a:bodyPr/>
          <a:lstStyle/>
          <a:p>
            <a:r>
              <a:rPr lang="fr-FR" dirty="0"/>
              <a:t>Assemblages mixtes</a:t>
            </a:r>
          </a:p>
        </p:txBody>
      </p:sp>
      <p:pic>
        <p:nvPicPr>
          <p:cNvPr id="4" name="Image 3" descr="Capture d’écran (1108).png"/>
          <p:cNvPicPr>
            <a:picLocks noChangeAspect="1"/>
          </p:cNvPicPr>
          <p:nvPr/>
        </p:nvPicPr>
        <p:blipFill>
          <a:blip r:embed="rId2" cstate="print"/>
          <a:srcRect l="13776" t="23387" r="15350" b="10781"/>
          <a:stretch>
            <a:fillRect/>
          </a:stretch>
        </p:blipFill>
        <p:spPr>
          <a:xfrm>
            <a:off x="307155" y="2519038"/>
            <a:ext cx="8279904" cy="4368624"/>
          </a:xfrm>
          <a:prstGeom prst="rect">
            <a:avLst/>
          </a:prstGeom>
        </p:spPr>
      </p:pic>
      <p:sp>
        <p:nvSpPr>
          <p:cNvPr id="5" name="ZoneTexte 4">
            <a:extLst>
              <a:ext uri="{FF2B5EF4-FFF2-40B4-BE49-F238E27FC236}">
                <a16:creationId xmlns:a16="http://schemas.microsoft.com/office/drawing/2014/main" id="{CED8F963-7BA8-FC2A-EA1A-DF5D5C9E5BFF}"/>
              </a:ext>
            </a:extLst>
          </p:cNvPr>
          <p:cNvSpPr txBox="1"/>
          <p:nvPr/>
        </p:nvSpPr>
        <p:spPr>
          <a:xfrm>
            <a:off x="305272" y="908720"/>
            <a:ext cx="8838728" cy="1938992"/>
          </a:xfrm>
          <a:prstGeom prst="rect">
            <a:avLst/>
          </a:prstGeom>
          <a:noFill/>
        </p:spPr>
        <p:txBody>
          <a:bodyPr wrap="square">
            <a:spAutoFit/>
          </a:bodyPr>
          <a:lstStyle/>
          <a:p>
            <a:r>
              <a:rPr lang="fr-FR" altLang="fr-FR" sz="2000" dirty="0">
                <a:solidFill>
                  <a:schemeClr val="tx1">
                    <a:lumMod val="85000"/>
                    <a:lumOff val="15000"/>
                  </a:schemeClr>
                </a:solidFill>
              </a:rPr>
              <a:t>Vu la variété des éléments en acier ou mixtes de types poutre et poteau, il existe nécessairement une très grande variété d’assemblages avec des composants acier et béton, qui se trouve accrue du fait des différents moyens d’attache envisageables (par boulonnage ou soudage) et des différentes conceptions de fonctionnement que l’on peut adopter dans une structure en fonction de la rigidité et de la résistance des assemblages</a:t>
            </a:r>
            <a:endParaRPr lang="fr-FR" sz="2000" dirty="0">
              <a:solidFill>
                <a:schemeClr val="tx1">
                  <a:lumMod val="85000"/>
                  <a:lumOff val="15000"/>
                </a:schemeClr>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onction de 2 IPN perpendiculaires."/>
          <p:cNvPicPr>
            <a:picLocks noChangeAspect="1" noChangeArrowheads="1"/>
          </p:cNvPicPr>
          <p:nvPr/>
        </p:nvPicPr>
        <p:blipFill>
          <a:blip r:embed="rId2" cstate="print"/>
          <a:srcRect l="5925" t="30965"/>
          <a:stretch>
            <a:fillRect/>
          </a:stretch>
        </p:blipFill>
        <p:spPr bwMode="auto">
          <a:xfrm>
            <a:off x="467544" y="188640"/>
            <a:ext cx="5716910" cy="3149700"/>
          </a:xfrm>
          <a:prstGeom prst="rect">
            <a:avLst/>
          </a:prstGeom>
          <a:noFill/>
        </p:spPr>
      </p:pic>
      <p:pic>
        <p:nvPicPr>
          <p:cNvPr id="2052" name="Picture 4" descr="LES LIAISONS EN STRUCTURES METALLIQUES"/>
          <p:cNvPicPr>
            <a:picLocks noChangeAspect="1" noChangeArrowheads="1"/>
          </p:cNvPicPr>
          <p:nvPr/>
        </p:nvPicPr>
        <p:blipFill>
          <a:blip r:embed="rId3" cstate="print"/>
          <a:srcRect/>
          <a:stretch>
            <a:fillRect/>
          </a:stretch>
        </p:blipFill>
        <p:spPr bwMode="auto">
          <a:xfrm>
            <a:off x="6156176" y="2780928"/>
            <a:ext cx="2664296" cy="2514357"/>
          </a:xfrm>
          <a:prstGeom prst="rect">
            <a:avLst/>
          </a:prstGeom>
          <a:noFill/>
        </p:spPr>
      </p:pic>
      <p:pic>
        <p:nvPicPr>
          <p:cNvPr id="2054" name="Picture 6" descr="Assemblages | Tasseau bois, Assemblages bois, Tasseau"/>
          <p:cNvPicPr>
            <a:picLocks noChangeAspect="1" noChangeArrowheads="1"/>
          </p:cNvPicPr>
          <p:nvPr/>
        </p:nvPicPr>
        <p:blipFill>
          <a:blip r:embed="rId4" cstate="print"/>
          <a:srcRect r="69657" b="47142"/>
          <a:stretch>
            <a:fillRect/>
          </a:stretch>
        </p:blipFill>
        <p:spPr bwMode="auto">
          <a:xfrm>
            <a:off x="755576" y="3356992"/>
            <a:ext cx="2650257" cy="3096344"/>
          </a:xfrm>
          <a:prstGeom prst="rect">
            <a:avLst/>
          </a:prstGeom>
          <a:noFill/>
        </p:spPr>
      </p:pic>
      <p:sp>
        <p:nvSpPr>
          <p:cNvPr id="7" name="ZoneTexte 6"/>
          <p:cNvSpPr txBox="1"/>
          <p:nvPr/>
        </p:nvSpPr>
        <p:spPr>
          <a:xfrm>
            <a:off x="6084168" y="5589240"/>
            <a:ext cx="2448272" cy="369332"/>
          </a:xfrm>
          <a:prstGeom prst="rect">
            <a:avLst/>
          </a:prstGeom>
          <a:noFill/>
        </p:spPr>
        <p:txBody>
          <a:bodyPr wrap="square" rtlCol="0">
            <a:spAutoFit/>
          </a:bodyPr>
          <a:lstStyle/>
          <a:p>
            <a:r>
              <a:rPr lang="fr-FR" dirty="0"/>
              <a:t>Par platine </a:t>
            </a:r>
          </a:p>
        </p:txBody>
      </p:sp>
      <p:sp>
        <p:nvSpPr>
          <p:cNvPr id="8" name="ZoneTexte 7"/>
          <p:cNvSpPr txBox="1"/>
          <p:nvPr/>
        </p:nvSpPr>
        <p:spPr>
          <a:xfrm>
            <a:off x="6156176" y="764704"/>
            <a:ext cx="2160240" cy="369332"/>
          </a:xfrm>
          <a:prstGeom prst="rect">
            <a:avLst/>
          </a:prstGeom>
          <a:noFill/>
        </p:spPr>
        <p:txBody>
          <a:bodyPr wrap="square" rtlCol="0">
            <a:spAutoFit/>
          </a:bodyPr>
          <a:lstStyle/>
          <a:p>
            <a:r>
              <a:rPr lang="fr-FR" dirty="0"/>
              <a:t>Par gousset  </a:t>
            </a:r>
          </a:p>
        </p:txBody>
      </p:sp>
      <p:sp>
        <p:nvSpPr>
          <p:cNvPr id="9" name="ZoneTexte 8"/>
          <p:cNvSpPr txBox="1"/>
          <p:nvPr/>
        </p:nvSpPr>
        <p:spPr>
          <a:xfrm>
            <a:off x="3491880" y="3933056"/>
            <a:ext cx="1800200" cy="369332"/>
          </a:xfrm>
          <a:prstGeom prst="rect">
            <a:avLst/>
          </a:prstGeom>
          <a:noFill/>
        </p:spPr>
        <p:txBody>
          <a:bodyPr wrap="square" rtlCol="0">
            <a:spAutoFit/>
          </a:bodyPr>
          <a:lstStyle/>
          <a:p>
            <a:r>
              <a:rPr lang="fr-FR" dirty="0"/>
              <a:t>Par tasseau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Assemblages poutres </a:t>
            </a:r>
            <a:r>
              <a:rPr lang="fr-FR" dirty="0" err="1"/>
              <a:t>poutres</a:t>
            </a:r>
            <a:endParaRPr lang="fr-FR" dirty="0"/>
          </a:p>
        </p:txBody>
      </p:sp>
      <p:pic>
        <p:nvPicPr>
          <p:cNvPr id="4" name="Picture 2"/>
          <p:cNvPicPr>
            <a:picLocks noChangeAspect="1" noChangeArrowheads="1"/>
          </p:cNvPicPr>
          <p:nvPr/>
        </p:nvPicPr>
        <p:blipFill>
          <a:blip r:embed="rId2" cstate="print"/>
          <a:srcRect/>
          <a:stretch>
            <a:fillRect/>
          </a:stretch>
        </p:blipFill>
        <p:spPr bwMode="auto">
          <a:xfrm>
            <a:off x="611560" y="1772816"/>
            <a:ext cx="8085138" cy="3743325"/>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229600" cy="1143000"/>
          </a:xfrm>
        </p:spPr>
        <p:txBody>
          <a:bodyPr/>
          <a:lstStyle/>
          <a:p>
            <a:r>
              <a:rPr lang="fr-FR" dirty="0"/>
              <a:t>Fondation structure mixte</a:t>
            </a:r>
          </a:p>
        </p:txBody>
      </p:sp>
      <p:pic>
        <p:nvPicPr>
          <p:cNvPr id="4" name="Image 3" descr="Capture d’écran (1158).png"/>
          <p:cNvPicPr>
            <a:picLocks noChangeAspect="1"/>
          </p:cNvPicPr>
          <p:nvPr/>
        </p:nvPicPr>
        <p:blipFill>
          <a:blip r:embed="rId2" cstate="print"/>
          <a:srcRect l="16137" t="13583" r="16925" b="5179"/>
          <a:stretch>
            <a:fillRect/>
          </a:stretch>
        </p:blipFill>
        <p:spPr>
          <a:xfrm>
            <a:off x="2843808" y="1484784"/>
            <a:ext cx="6015150" cy="4104456"/>
          </a:xfrm>
          <a:prstGeom prst="rect">
            <a:avLst/>
          </a:prstGeom>
        </p:spPr>
      </p:pic>
      <p:sp>
        <p:nvSpPr>
          <p:cNvPr id="5" name="ZoneTexte 4"/>
          <p:cNvSpPr txBox="1"/>
          <p:nvPr/>
        </p:nvSpPr>
        <p:spPr>
          <a:xfrm>
            <a:off x="179512" y="2276872"/>
            <a:ext cx="2448272" cy="2031325"/>
          </a:xfrm>
          <a:prstGeom prst="rect">
            <a:avLst/>
          </a:prstGeom>
          <a:noFill/>
        </p:spPr>
        <p:txBody>
          <a:bodyPr wrap="square" rtlCol="0">
            <a:spAutoFit/>
          </a:bodyPr>
          <a:lstStyle/>
          <a:p>
            <a:r>
              <a:rPr lang="fr-FR" dirty="0">
                <a:solidFill>
                  <a:srgbClr val="FF0000"/>
                </a:solidFill>
              </a:rPr>
              <a:t>Acier en attente : </a:t>
            </a:r>
            <a:r>
              <a:rPr lang="fr-FR" dirty="0"/>
              <a:t>Armature qu’on laisse dépasser d’un élément en béton afin d’assurer la liaison avec un autre élément, coulé ultérieurement.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66F017-8DFA-501B-3CE6-003D77B42E6A}"/>
              </a:ext>
            </a:extLst>
          </p:cNvPr>
          <p:cNvSpPr>
            <a:spLocks noGrp="1"/>
          </p:cNvSpPr>
          <p:nvPr>
            <p:ph type="title"/>
          </p:nvPr>
        </p:nvSpPr>
        <p:spPr>
          <a:xfrm>
            <a:off x="539552" y="2492896"/>
            <a:ext cx="8229600" cy="1143000"/>
          </a:xfrm>
        </p:spPr>
        <p:txBody>
          <a:bodyPr/>
          <a:lstStyle/>
          <a:p>
            <a:r>
              <a:rPr lang="fr-FR" dirty="0"/>
              <a:t>exemples</a:t>
            </a:r>
          </a:p>
        </p:txBody>
      </p:sp>
    </p:spTree>
    <p:extLst>
      <p:ext uri="{BB962C8B-B14F-4D97-AF65-F5344CB8AC3E}">
        <p14:creationId xmlns:p14="http://schemas.microsoft.com/office/powerpoint/2010/main" val="32602688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F0EF96-CBD5-0160-79CD-5D35E1151590}"/>
              </a:ext>
            </a:extLst>
          </p:cNvPr>
          <p:cNvSpPr>
            <a:spLocks noGrp="1"/>
          </p:cNvSpPr>
          <p:nvPr>
            <p:ph type="title" idx="4294967295"/>
          </p:nvPr>
        </p:nvSpPr>
        <p:spPr>
          <a:xfrm>
            <a:off x="0" y="274638"/>
            <a:ext cx="8229600" cy="1143000"/>
          </a:xfrm>
        </p:spPr>
        <p:txBody>
          <a:bodyPr/>
          <a:lstStyle/>
          <a:p>
            <a:r>
              <a:rPr lang="fr-FR" dirty="0"/>
              <a:t>Ex de utilisation de structure mixte</a:t>
            </a:r>
          </a:p>
        </p:txBody>
      </p:sp>
      <p:sp>
        <p:nvSpPr>
          <p:cNvPr id="9" name="Espace réservé du contenu 8">
            <a:extLst>
              <a:ext uri="{FF2B5EF4-FFF2-40B4-BE49-F238E27FC236}">
                <a16:creationId xmlns:a16="http://schemas.microsoft.com/office/drawing/2014/main" id="{CC2253A9-5330-9CF8-9F30-6EB84040C9A5}"/>
              </a:ext>
            </a:extLst>
          </p:cNvPr>
          <p:cNvSpPr>
            <a:spLocks noGrp="1"/>
          </p:cNvSpPr>
          <p:nvPr>
            <p:ph idx="4294967295"/>
          </p:nvPr>
        </p:nvSpPr>
        <p:spPr>
          <a:xfrm>
            <a:off x="0" y="1600200"/>
            <a:ext cx="8229600" cy="4525963"/>
          </a:xfrm>
        </p:spPr>
        <p:txBody>
          <a:bodyPr/>
          <a:lstStyle/>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p:txBody>
      </p:sp>
      <p:pic>
        <p:nvPicPr>
          <p:cNvPr id="7" name="Image 6">
            <a:extLst>
              <a:ext uri="{FF2B5EF4-FFF2-40B4-BE49-F238E27FC236}">
                <a16:creationId xmlns:a16="http://schemas.microsoft.com/office/drawing/2014/main" id="{E937AC8B-E512-468C-6AE5-386B4881F64A}"/>
              </a:ext>
            </a:extLst>
          </p:cNvPr>
          <p:cNvPicPr>
            <a:picLocks noChangeAspect="1"/>
          </p:cNvPicPr>
          <p:nvPr/>
        </p:nvPicPr>
        <p:blipFill>
          <a:blip r:embed="rId2"/>
          <a:stretch>
            <a:fillRect/>
          </a:stretch>
        </p:blipFill>
        <p:spPr>
          <a:xfrm>
            <a:off x="611560" y="1973463"/>
            <a:ext cx="8075240" cy="4199654"/>
          </a:xfrm>
          <a:prstGeom prst="rect">
            <a:avLst/>
          </a:prstGeom>
        </p:spPr>
      </p:pic>
    </p:spTree>
    <p:extLst>
      <p:ext uri="{BB962C8B-B14F-4D97-AF65-F5344CB8AC3E}">
        <p14:creationId xmlns:p14="http://schemas.microsoft.com/office/powerpoint/2010/main" val="3594593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object 6">
            <a:extLst>
              <a:ext uri="{FF2B5EF4-FFF2-40B4-BE49-F238E27FC236}">
                <a16:creationId xmlns:a16="http://schemas.microsoft.com/office/drawing/2014/main" id="{7E7654FE-C9B0-F04F-BF32-C0FBDB269B60}"/>
              </a:ext>
            </a:extLst>
          </p:cNvPr>
          <p:cNvSpPr txBox="1">
            <a:spLocks noChangeArrowheads="1"/>
          </p:cNvSpPr>
          <p:nvPr/>
        </p:nvSpPr>
        <p:spPr bwMode="auto">
          <a:xfrm>
            <a:off x="1763688" y="1935267"/>
            <a:ext cx="6056262" cy="206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841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ts val="100"/>
              </a:spcBef>
            </a:pPr>
            <a:r>
              <a:rPr lang="fr-FR" altLang="fr-FR" sz="4400" b="1" dirty="0">
                <a:latin typeface="+mj-lt"/>
              </a:rPr>
              <a:t>Structures mixtes</a:t>
            </a:r>
          </a:p>
          <a:p>
            <a:pPr algn="ctr">
              <a:spcBef>
                <a:spcPts val="100"/>
              </a:spcBef>
            </a:pPr>
            <a:endParaRPr lang="fr-FR" altLang="fr-FR" sz="4400" b="1" dirty="0">
              <a:latin typeface="+mj-lt"/>
            </a:endParaRPr>
          </a:p>
          <a:p>
            <a:pPr algn="ctr">
              <a:spcBef>
                <a:spcPts val="100"/>
              </a:spcBef>
            </a:pPr>
            <a:r>
              <a:rPr lang="fr-FR" altLang="fr-FR" sz="4400" b="1" dirty="0">
                <a:latin typeface="+mj-lt"/>
              </a:rPr>
              <a:t> acier/béton</a:t>
            </a:r>
            <a:endParaRPr lang="fr-FR" altLang="fr-FR" sz="4400" dirty="0">
              <a:latin typeface="+mj-lt"/>
            </a:endParaRPr>
          </a:p>
        </p:txBody>
      </p:sp>
    </p:spTree>
    <p:extLst>
      <p:ext uri="{BB962C8B-B14F-4D97-AF65-F5344CB8AC3E}">
        <p14:creationId xmlns:p14="http://schemas.microsoft.com/office/powerpoint/2010/main" val="1370218022"/>
      </p:ext>
    </p:extLst>
  </p:cSld>
  <p:clrMapOvr>
    <a:masterClrMapping/>
  </p:clrMapOvr>
  <p:transition>
    <p:dissolv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26E302B2-A2A9-4489-DFA2-4C7F7C70818E}"/>
              </a:ext>
            </a:extLst>
          </p:cNvPr>
          <p:cNvSpPr txBox="1">
            <a:spLocks/>
          </p:cNvSpPr>
          <p:nvPr/>
        </p:nvSpPr>
        <p:spPr>
          <a:xfrm>
            <a:off x="457200" y="701824"/>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dirty="0"/>
              <a:t>Dans ce exemple le client voulais une toiture avec un port a faux de 7 mètres donc l’ingénieur a choisi d’utiliser une structure mixte  </a:t>
            </a:r>
          </a:p>
        </p:txBody>
      </p:sp>
    </p:spTree>
    <p:extLst>
      <p:ext uri="{BB962C8B-B14F-4D97-AF65-F5344CB8AC3E}">
        <p14:creationId xmlns:p14="http://schemas.microsoft.com/office/powerpoint/2010/main" val="39680822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88CF65E-21D6-1BB7-7B86-36C6807285DB}"/>
              </a:ext>
            </a:extLst>
          </p:cNvPr>
          <p:cNvPicPr>
            <a:picLocks noChangeAspect="1"/>
          </p:cNvPicPr>
          <p:nvPr/>
        </p:nvPicPr>
        <p:blipFill>
          <a:blip r:embed="rId2"/>
          <a:stretch>
            <a:fillRect/>
          </a:stretch>
        </p:blipFill>
        <p:spPr>
          <a:xfrm>
            <a:off x="971600" y="1688441"/>
            <a:ext cx="2316681" cy="3481118"/>
          </a:xfrm>
          <a:prstGeom prst="rect">
            <a:avLst/>
          </a:prstGeom>
        </p:spPr>
      </p:pic>
      <p:pic>
        <p:nvPicPr>
          <p:cNvPr id="4" name="Image 3">
            <a:extLst>
              <a:ext uri="{FF2B5EF4-FFF2-40B4-BE49-F238E27FC236}">
                <a16:creationId xmlns:a16="http://schemas.microsoft.com/office/drawing/2014/main" id="{118F50B9-A910-6AB5-9AE5-31A397C3AD2B}"/>
              </a:ext>
            </a:extLst>
          </p:cNvPr>
          <p:cNvPicPr>
            <a:picLocks noChangeAspect="1"/>
          </p:cNvPicPr>
          <p:nvPr/>
        </p:nvPicPr>
        <p:blipFill>
          <a:blip r:embed="rId3"/>
          <a:stretch>
            <a:fillRect/>
          </a:stretch>
        </p:blipFill>
        <p:spPr>
          <a:xfrm>
            <a:off x="3528514" y="904991"/>
            <a:ext cx="5615485" cy="3100074"/>
          </a:xfrm>
          <a:prstGeom prst="rect">
            <a:avLst/>
          </a:prstGeom>
        </p:spPr>
      </p:pic>
    </p:spTree>
    <p:extLst>
      <p:ext uri="{BB962C8B-B14F-4D97-AF65-F5344CB8AC3E}">
        <p14:creationId xmlns:p14="http://schemas.microsoft.com/office/powerpoint/2010/main" val="30542478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chier:Wien - Millennium Tower (3).JPG — Wikipédia"/>
          <p:cNvPicPr>
            <a:picLocks noChangeAspect="1" noChangeArrowheads="1"/>
          </p:cNvPicPr>
          <p:nvPr/>
        </p:nvPicPr>
        <p:blipFill>
          <a:blip r:embed="rId2" cstate="print"/>
          <a:srcRect l="19761"/>
          <a:stretch>
            <a:fillRect/>
          </a:stretch>
        </p:blipFill>
        <p:spPr bwMode="auto">
          <a:xfrm>
            <a:off x="0" y="0"/>
            <a:ext cx="9144000" cy="6858000"/>
          </a:xfrm>
          <a:prstGeom prst="rect">
            <a:avLst/>
          </a:prstGeom>
          <a:noFill/>
        </p:spPr>
      </p:pic>
      <p:sp>
        <p:nvSpPr>
          <p:cNvPr id="2" name="Titre 1"/>
          <p:cNvSpPr>
            <a:spLocks noGrp="1"/>
          </p:cNvSpPr>
          <p:nvPr>
            <p:ph type="title"/>
          </p:nvPr>
        </p:nvSpPr>
        <p:spPr/>
        <p:txBody>
          <a:bodyPr/>
          <a:lstStyle/>
          <a:p>
            <a:r>
              <a:rPr lang="en-US" dirty="0"/>
              <a:t>tower millennium</a:t>
            </a:r>
            <a:endParaRPr lang="fr-FR" dirty="0"/>
          </a:p>
        </p:txBody>
      </p:sp>
      <p:sp>
        <p:nvSpPr>
          <p:cNvPr id="3" name="Espace réservé du contenu 2"/>
          <p:cNvSpPr>
            <a:spLocks noGrp="1"/>
          </p:cNvSpPr>
          <p:nvPr>
            <p:ph idx="1"/>
          </p:nvPr>
        </p:nvSpPr>
        <p:spPr>
          <a:xfrm>
            <a:off x="539552" y="1628800"/>
            <a:ext cx="8229600" cy="4525963"/>
          </a:xfrm>
        </p:spPr>
        <p:txBody>
          <a:bodyPr>
            <a:normAutofit fontScale="92500" lnSpcReduction="10000"/>
          </a:bodyPr>
          <a:lstStyle/>
          <a:p>
            <a:r>
              <a:rPr lang="fr-FR" dirty="0">
                <a:solidFill>
                  <a:schemeClr val="accent6">
                    <a:lumMod val="75000"/>
                  </a:schemeClr>
                </a:solidFill>
              </a:rPr>
              <a:t>Avec un plan de surface de 1300 m² et 50 étage d’une hauteur de 203 m , </a:t>
            </a:r>
            <a:r>
              <a:rPr lang="fr-FR" dirty="0" err="1">
                <a:solidFill>
                  <a:schemeClr val="accent6">
                    <a:lumMod val="75000"/>
                  </a:schemeClr>
                </a:solidFill>
              </a:rPr>
              <a:t>Millennium</a:t>
            </a:r>
            <a:r>
              <a:rPr lang="fr-FR" dirty="0">
                <a:solidFill>
                  <a:schemeClr val="accent6">
                    <a:lumMod val="75000"/>
                  </a:schemeClr>
                </a:solidFill>
              </a:rPr>
              <a:t> </a:t>
            </a:r>
            <a:r>
              <a:rPr lang="fr-FR" dirty="0" err="1">
                <a:solidFill>
                  <a:schemeClr val="accent6">
                    <a:lumMod val="75000"/>
                  </a:schemeClr>
                </a:solidFill>
              </a:rPr>
              <a:t>Tower</a:t>
            </a:r>
            <a:r>
              <a:rPr lang="fr-FR" dirty="0">
                <a:solidFill>
                  <a:schemeClr val="accent6">
                    <a:lumMod val="75000"/>
                  </a:schemeClr>
                </a:solidFill>
              </a:rPr>
              <a:t> repose sur des fondation de plus de 203.2 cm d'épaisseur, appuyé sur 151 pieux s'étendant sur 16 m dans le sous-sol. La tour se compose lui-même de deux cylindres circulaires imbriqués s'enroulant autour d'une centrale noyau qui abrite les services publics, les ascenseurs, escaliers, archives et conférence pièces. Le noyau porteur est entièrement en béton armé</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1124744"/>
            <a:ext cx="8229600" cy="4525963"/>
          </a:xfrm>
        </p:spPr>
        <p:txBody>
          <a:bodyPr/>
          <a:lstStyle/>
          <a:p>
            <a:r>
              <a:rPr lang="fr-FR" dirty="0"/>
              <a:t>les planchers de bureaux sont une construction en structure mixte soutenue par des poteaux constitués de profilés d'acier laminés enfermés dans du béton </a:t>
            </a:r>
          </a:p>
          <a:p>
            <a:r>
              <a:rPr lang="fr-FR" dirty="0"/>
              <a:t>La conception mixte maximise l’espace dans plancher disponible en limitant les diamètres des colonnes à 0.40 m</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apture d’écran (1162).png"/>
          <p:cNvPicPr>
            <a:picLocks noGrp="1" noChangeAspect="1"/>
          </p:cNvPicPr>
          <p:nvPr>
            <p:ph idx="1"/>
          </p:nvPr>
        </p:nvPicPr>
        <p:blipFill>
          <a:blip r:embed="rId2" cstate="print"/>
          <a:srcRect l="7959" t="13360" r="33004" b="7090"/>
          <a:stretch>
            <a:fillRect/>
          </a:stretch>
        </p:blipFill>
        <p:spPr>
          <a:xfrm>
            <a:off x="539552" y="404664"/>
            <a:ext cx="8013050" cy="6070493"/>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écran (1163).png"/>
          <p:cNvPicPr>
            <a:picLocks noChangeAspect="1"/>
          </p:cNvPicPr>
          <p:nvPr/>
        </p:nvPicPr>
        <p:blipFill>
          <a:blip r:embed="rId2" cstate="print"/>
          <a:srcRect l="11413" t="19185" r="36613" b="14983"/>
          <a:stretch>
            <a:fillRect/>
          </a:stretch>
        </p:blipFill>
        <p:spPr>
          <a:xfrm>
            <a:off x="395536" y="548680"/>
            <a:ext cx="7988291" cy="5688632"/>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écran (1168).png"/>
          <p:cNvPicPr>
            <a:picLocks noChangeAspect="1"/>
          </p:cNvPicPr>
          <p:nvPr/>
        </p:nvPicPr>
        <p:blipFill>
          <a:blip r:embed="rId2" cstate="print"/>
          <a:srcRect l="23225" t="16384" r="22438" b="12182"/>
          <a:stretch>
            <a:fillRect/>
          </a:stretch>
        </p:blipFill>
        <p:spPr>
          <a:xfrm>
            <a:off x="611560" y="476672"/>
            <a:ext cx="7793807" cy="576064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apture d’écran (1165).png"/>
          <p:cNvPicPr>
            <a:picLocks noChangeAspect="1"/>
          </p:cNvPicPr>
          <p:nvPr/>
        </p:nvPicPr>
        <p:blipFill>
          <a:blip r:embed="rId2" cstate="print"/>
          <a:srcRect l="16925" t="22411" r="39763" b="19811"/>
          <a:stretch>
            <a:fillRect/>
          </a:stretch>
        </p:blipFill>
        <p:spPr>
          <a:xfrm>
            <a:off x="0" y="0"/>
            <a:ext cx="9144000" cy="6858000"/>
          </a:xfrm>
          <a:prstGeom prst="rect">
            <a:avLst/>
          </a:prstGeom>
        </p:spPr>
      </p:pic>
      <p:sp>
        <p:nvSpPr>
          <p:cNvPr id="2" name="Titre 1"/>
          <p:cNvSpPr>
            <a:spLocks noGrp="1"/>
          </p:cNvSpPr>
          <p:nvPr>
            <p:ph type="title"/>
          </p:nvPr>
        </p:nvSpPr>
        <p:spPr/>
        <p:txBody>
          <a:bodyPr/>
          <a:lstStyle/>
          <a:p>
            <a:r>
              <a:rPr lang="fr-FR" dirty="0"/>
              <a:t>Hirakata T-Site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descr="Capture d’écran (1166).png"/>
          <p:cNvPicPr>
            <a:picLocks noGrp="1" noChangeAspect="1"/>
          </p:cNvPicPr>
          <p:nvPr>
            <p:ph idx="1"/>
          </p:nvPr>
        </p:nvPicPr>
        <p:blipFill>
          <a:blip r:embed="rId2" cstate="print"/>
          <a:srcRect l="41055" t="19724" r="22270" b="11863"/>
          <a:stretch>
            <a:fillRect/>
          </a:stretch>
        </p:blipFill>
        <p:spPr>
          <a:xfrm>
            <a:off x="1475656" y="260648"/>
            <a:ext cx="5561362" cy="5832648"/>
          </a:xfrm>
        </p:spPr>
      </p:pic>
      <p:sp>
        <p:nvSpPr>
          <p:cNvPr id="7" name="ZoneTexte 6"/>
          <p:cNvSpPr txBox="1"/>
          <p:nvPr/>
        </p:nvSpPr>
        <p:spPr>
          <a:xfrm>
            <a:off x="2987824" y="6237312"/>
            <a:ext cx="3888432" cy="369332"/>
          </a:xfrm>
          <a:prstGeom prst="rect">
            <a:avLst/>
          </a:prstGeom>
          <a:noFill/>
        </p:spPr>
        <p:txBody>
          <a:bodyPr wrap="square" rtlCol="0">
            <a:spAutoFit/>
          </a:bodyPr>
          <a:lstStyle/>
          <a:p>
            <a:r>
              <a:rPr lang="fr-FR" dirty="0"/>
              <a:t>Coupe transversal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écran (1164).png"/>
          <p:cNvPicPr>
            <a:picLocks noChangeAspect="1"/>
          </p:cNvPicPr>
          <p:nvPr/>
        </p:nvPicPr>
        <p:blipFill>
          <a:blip r:embed="rId2" cstate="print"/>
          <a:srcRect l="38975" t="20586" r="16138" b="16384"/>
          <a:stretch>
            <a:fillRect/>
          </a:stretch>
        </p:blipFill>
        <p:spPr>
          <a:xfrm>
            <a:off x="3397761" y="1196752"/>
            <a:ext cx="5746239" cy="4536504"/>
          </a:xfrm>
          <a:prstGeom prst="rect">
            <a:avLst/>
          </a:prstGeom>
        </p:spPr>
      </p:pic>
      <p:sp>
        <p:nvSpPr>
          <p:cNvPr id="5" name="ZoneTexte 4"/>
          <p:cNvSpPr txBox="1"/>
          <p:nvPr/>
        </p:nvSpPr>
        <p:spPr>
          <a:xfrm>
            <a:off x="323528" y="764704"/>
            <a:ext cx="2880320" cy="5078313"/>
          </a:xfrm>
          <a:prstGeom prst="rect">
            <a:avLst/>
          </a:prstGeom>
          <a:noFill/>
        </p:spPr>
        <p:txBody>
          <a:bodyPr wrap="square" rtlCol="0">
            <a:spAutoFit/>
          </a:bodyPr>
          <a:lstStyle/>
          <a:p>
            <a:br>
              <a:rPr lang="fr-FR" dirty="0"/>
            </a:br>
            <a:r>
              <a:rPr lang="fr-FR" dirty="0"/>
              <a:t>tôle d'acier ondulée un mur de résistant </a:t>
            </a:r>
            <a:r>
              <a:rPr lang="fr-FR" dirty="0" err="1"/>
              <a:t>parasésmique</a:t>
            </a:r>
            <a:r>
              <a:rPr lang="fr-FR" dirty="0"/>
              <a:t> est disposé du côté du noyau. </a:t>
            </a:r>
          </a:p>
          <a:p>
            <a:r>
              <a:rPr lang="fr-FR" dirty="0"/>
              <a:t>sur la façade, aucun élément parasismique est organisés</a:t>
            </a:r>
          </a:p>
          <a:p>
            <a:r>
              <a:rPr lang="fr-FR" dirty="0"/>
              <a:t>Donc ils ont utilisés des structures en forme de boites pour les éléments en saillis </a:t>
            </a:r>
          </a:p>
          <a:p>
            <a:r>
              <a:rPr lang="fr-FR" dirty="0"/>
              <a:t>Pour améliorer la rigidité de la boite ils ont portés les boites sur des poteaux CFT</a:t>
            </a:r>
          </a:p>
          <a:p>
            <a:pPr>
              <a:buFont typeface="Arial" pitchFamily="34" charset="0"/>
              <a:buChar char="•"/>
            </a:pPr>
            <a:r>
              <a:rPr lang="fr-FR" dirty="0"/>
              <a:t>Largeur de poteaux 300mm</a:t>
            </a:r>
          </a:p>
          <a:p>
            <a:pPr>
              <a:buFont typeface="Arial" pitchFamily="34" charset="0"/>
              <a:buChar char="•"/>
            </a:pPr>
            <a:endParaRPr lang="fr-FR" dirty="0"/>
          </a:p>
          <a:p>
            <a:endParaRPr lang="fr-FR" dirty="0"/>
          </a:p>
          <a:p>
            <a:endParaRPr lang="fr-F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object 2">
            <a:extLst>
              <a:ext uri="{FF2B5EF4-FFF2-40B4-BE49-F238E27FC236}">
                <a16:creationId xmlns:a16="http://schemas.microsoft.com/office/drawing/2014/main" id="{8DD451AD-6C8C-8B4F-8921-13F6EC707F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88640"/>
            <a:ext cx="7055368" cy="1772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ject 3">
            <a:extLst>
              <a:ext uri="{FF2B5EF4-FFF2-40B4-BE49-F238E27FC236}">
                <a16:creationId xmlns:a16="http://schemas.microsoft.com/office/drawing/2014/main" id="{F5A7289F-248D-4645-AC49-97585565D906}"/>
              </a:ext>
            </a:extLst>
          </p:cNvPr>
          <p:cNvSpPr txBox="1">
            <a:spLocks noGrp="1"/>
          </p:cNvSpPr>
          <p:nvPr>
            <p:ph type="title"/>
          </p:nvPr>
        </p:nvSpPr>
        <p:spPr>
          <a:xfrm>
            <a:off x="2299970" y="55879"/>
            <a:ext cx="4612005" cy="1488440"/>
          </a:xfrm>
        </p:spPr>
        <p:txBody>
          <a:bodyPr wrap="square" lIns="0" tIns="12700" rIns="0" bIns="0" rtlCol="0">
            <a:spAutoFit/>
          </a:bodyPr>
          <a:lstStyle/>
          <a:p>
            <a:pPr marL="12700" marR="5080" indent="-1270">
              <a:spcBef>
                <a:spcPts val="100"/>
              </a:spcBef>
              <a:defRPr/>
            </a:pPr>
            <a:r>
              <a:rPr sz="3200" spc="285" dirty="0">
                <a:solidFill>
                  <a:srgbClr val="FFFFFF"/>
                </a:solidFill>
              </a:rPr>
              <a:t>Principe</a:t>
            </a:r>
            <a:r>
              <a:rPr sz="3200" spc="150" dirty="0">
                <a:solidFill>
                  <a:srgbClr val="FFFFFF"/>
                </a:solidFill>
              </a:rPr>
              <a:t> </a:t>
            </a:r>
            <a:r>
              <a:rPr sz="3200" spc="330" dirty="0">
                <a:solidFill>
                  <a:srgbClr val="FFFFFF"/>
                </a:solidFill>
              </a:rPr>
              <a:t>de </a:t>
            </a:r>
            <a:r>
              <a:rPr sz="3200" spc="320" dirty="0">
                <a:solidFill>
                  <a:srgbClr val="FFFFFF"/>
                </a:solidFill>
              </a:rPr>
              <a:t>fonctionnement</a:t>
            </a:r>
            <a:r>
              <a:rPr sz="3200" spc="180" dirty="0">
                <a:solidFill>
                  <a:srgbClr val="FFFFFF"/>
                </a:solidFill>
              </a:rPr>
              <a:t> </a:t>
            </a:r>
            <a:r>
              <a:rPr sz="3200" spc="390" dirty="0">
                <a:solidFill>
                  <a:srgbClr val="FFFFFF"/>
                </a:solidFill>
              </a:rPr>
              <a:t>des </a:t>
            </a:r>
            <a:r>
              <a:rPr sz="3200" spc="325" dirty="0">
                <a:solidFill>
                  <a:srgbClr val="FFFFFF"/>
                </a:solidFill>
              </a:rPr>
              <a:t>structures</a:t>
            </a:r>
            <a:r>
              <a:rPr sz="3200" spc="170" dirty="0">
                <a:solidFill>
                  <a:srgbClr val="FFFFFF"/>
                </a:solidFill>
              </a:rPr>
              <a:t> </a:t>
            </a:r>
            <a:r>
              <a:rPr sz="3200" spc="335" dirty="0">
                <a:solidFill>
                  <a:srgbClr val="FFFFFF"/>
                </a:solidFill>
              </a:rPr>
              <a:t>mixtes</a:t>
            </a:r>
            <a:endParaRPr sz="3200" dirty="0"/>
          </a:p>
        </p:txBody>
      </p:sp>
      <p:grpSp>
        <p:nvGrpSpPr>
          <p:cNvPr id="19459" name="object 4">
            <a:extLst>
              <a:ext uri="{FF2B5EF4-FFF2-40B4-BE49-F238E27FC236}">
                <a16:creationId xmlns:a16="http://schemas.microsoft.com/office/drawing/2014/main" id="{464541AF-ADE8-6543-A121-3C74B96507F0}"/>
              </a:ext>
            </a:extLst>
          </p:cNvPr>
          <p:cNvGrpSpPr>
            <a:grpSpLocks/>
          </p:cNvGrpSpPr>
          <p:nvPr/>
        </p:nvGrpSpPr>
        <p:grpSpPr bwMode="auto">
          <a:xfrm>
            <a:off x="500063" y="2252663"/>
            <a:ext cx="3394075" cy="3825875"/>
            <a:chOff x="500787" y="2252117"/>
            <a:chExt cx="3394075" cy="3825875"/>
          </a:xfrm>
        </p:grpSpPr>
        <p:pic>
          <p:nvPicPr>
            <p:cNvPr id="19467" name="object 5">
              <a:extLst>
                <a:ext uri="{FF2B5EF4-FFF2-40B4-BE49-F238E27FC236}">
                  <a16:creationId xmlns:a16="http://schemas.microsoft.com/office/drawing/2014/main" id="{EFA625F5-09B8-3A4C-BE29-6192C7BAD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59" y="2256790"/>
              <a:ext cx="338455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8" name="object 6">
              <a:extLst>
                <a:ext uri="{FF2B5EF4-FFF2-40B4-BE49-F238E27FC236}">
                  <a16:creationId xmlns:a16="http://schemas.microsoft.com/office/drawing/2014/main" id="{6F94ECEE-2145-4A40-A7AF-C1A1C846A4DC}"/>
                </a:ext>
              </a:extLst>
            </p:cNvPr>
            <p:cNvSpPr>
              <a:spLocks/>
            </p:cNvSpPr>
            <p:nvPr/>
          </p:nvSpPr>
          <p:spPr bwMode="auto">
            <a:xfrm>
              <a:off x="505459" y="2256790"/>
              <a:ext cx="3384550" cy="3816350"/>
            </a:xfrm>
            <a:custGeom>
              <a:avLst/>
              <a:gdLst>
                <a:gd name="T0" fmla="*/ 0 w 3384550"/>
                <a:gd name="T1" fmla="*/ 0 h 3816350"/>
                <a:gd name="T2" fmla="*/ 2319020 w 3384550"/>
                <a:gd name="T3" fmla="*/ 0 h 3816350"/>
                <a:gd name="T4" fmla="*/ 2319020 w 3384550"/>
                <a:gd name="T5" fmla="*/ 1649730 h 3816350"/>
                <a:gd name="T6" fmla="*/ 2538729 w 3384550"/>
                <a:gd name="T7" fmla="*/ 1649730 h 3816350"/>
                <a:gd name="T8" fmla="*/ 2538729 w 3384550"/>
                <a:gd name="T9" fmla="*/ 1324610 h 3816350"/>
                <a:gd name="T10" fmla="*/ 3384550 w 3384550"/>
                <a:gd name="T11" fmla="*/ 1907540 h 3816350"/>
                <a:gd name="T12" fmla="*/ 2538729 w 3384550"/>
                <a:gd name="T13" fmla="*/ 2490470 h 3816350"/>
                <a:gd name="T14" fmla="*/ 2538729 w 3384550"/>
                <a:gd name="T15" fmla="*/ 2165350 h 3816350"/>
                <a:gd name="T16" fmla="*/ 2319020 w 3384550"/>
                <a:gd name="T17" fmla="*/ 2165350 h 3816350"/>
                <a:gd name="T18" fmla="*/ 2319020 w 3384550"/>
                <a:gd name="T19" fmla="*/ 3816350 h 3816350"/>
                <a:gd name="T20" fmla="*/ 0 w 3384550"/>
                <a:gd name="T21" fmla="*/ 3816350 h 3816350"/>
                <a:gd name="T22" fmla="*/ 0 w 3384550"/>
                <a:gd name="T23" fmla="*/ 0 h 38163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84550" h="3816350">
                  <a:moveTo>
                    <a:pt x="0" y="0"/>
                  </a:moveTo>
                  <a:lnTo>
                    <a:pt x="2319020" y="0"/>
                  </a:lnTo>
                  <a:lnTo>
                    <a:pt x="2319020" y="1649730"/>
                  </a:lnTo>
                  <a:lnTo>
                    <a:pt x="2538729" y="1649730"/>
                  </a:lnTo>
                  <a:lnTo>
                    <a:pt x="2538729" y="1324610"/>
                  </a:lnTo>
                  <a:lnTo>
                    <a:pt x="3384550" y="1907540"/>
                  </a:lnTo>
                  <a:lnTo>
                    <a:pt x="2538729" y="2490470"/>
                  </a:lnTo>
                  <a:lnTo>
                    <a:pt x="2538729" y="2165350"/>
                  </a:lnTo>
                  <a:lnTo>
                    <a:pt x="2319020" y="2165350"/>
                  </a:lnTo>
                  <a:lnTo>
                    <a:pt x="2319020" y="3816350"/>
                  </a:lnTo>
                  <a:lnTo>
                    <a:pt x="0" y="3816350"/>
                  </a:lnTo>
                  <a:lnTo>
                    <a:pt x="0" y="0"/>
                  </a:lnTo>
                  <a:close/>
                </a:path>
              </a:pathLst>
            </a:custGeom>
            <a:noFill/>
            <a:ln w="9344">
              <a:solidFill>
                <a:srgbClr val="7E7E7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19469" name="object 7">
              <a:extLst>
                <a:ext uri="{FF2B5EF4-FFF2-40B4-BE49-F238E27FC236}">
                  <a16:creationId xmlns:a16="http://schemas.microsoft.com/office/drawing/2014/main" id="{C78A0605-4390-974A-8896-8174FAA8966C}"/>
                </a:ext>
              </a:extLst>
            </p:cNvPr>
            <p:cNvSpPr>
              <a:spLocks/>
            </p:cNvSpPr>
            <p:nvPr/>
          </p:nvSpPr>
          <p:spPr bwMode="auto">
            <a:xfrm>
              <a:off x="500786" y="2252128"/>
              <a:ext cx="3394075" cy="3825875"/>
            </a:xfrm>
            <a:custGeom>
              <a:avLst/>
              <a:gdLst>
                <a:gd name="T0" fmla="*/ 9334 w 3394075"/>
                <a:gd name="T1" fmla="*/ 4660 h 3825875"/>
                <a:gd name="T2" fmla="*/ 7975 w 3394075"/>
                <a:gd name="T3" fmla="*/ 1358 h 3825875"/>
                <a:gd name="T4" fmla="*/ 4673 w 3394075"/>
                <a:gd name="T5" fmla="*/ 0 h 3825875"/>
                <a:gd name="T6" fmla="*/ 1358 w 3394075"/>
                <a:gd name="T7" fmla="*/ 1358 h 3825875"/>
                <a:gd name="T8" fmla="*/ 0 w 3394075"/>
                <a:gd name="T9" fmla="*/ 4660 h 3825875"/>
                <a:gd name="T10" fmla="*/ 1358 w 3394075"/>
                <a:gd name="T11" fmla="*/ 7975 h 3825875"/>
                <a:gd name="T12" fmla="*/ 4673 w 3394075"/>
                <a:gd name="T13" fmla="*/ 9334 h 3825875"/>
                <a:gd name="T14" fmla="*/ 7975 w 3394075"/>
                <a:gd name="T15" fmla="*/ 7975 h 3825875"/>
                <a:gd name="T16" fmla="*/ 9334 w 3394075"/>
                <a:gd name="T17" fmla="*/ 4660 h 3825875"/>
                <a:gd name="T18" fmla="*/ 3393884 w 3394075"/>
                <a:gd name="T19" fmla="*/ 3821011 h 3825875"/>
                <a:gd name="T20" fmla="*/ 3392525 w 3394075"/>
                <a:gd name="T21" fmla="*/ 3817709 h 3825875"/>
                <a:gd name="T22" fmla="*/ 3389223 w 3394075"/>
                <a:gd name="T23" fmla="*/ 3816350 h 3825875"/>
                <a:gd name="T24" fmla="*/ 3385909 w 3394075"/>
                <a:gd name="T25" fmla="*/ 3817709 h 3825875"/>
                <a:gd name="T26" fmla="*/ 3384550 w 3394075"/>
                <a:gd name="T27" fmla="*/ 3821011 h 3825875"/>
                <a:gd name="T28" fmla="*/ 3385909 w 3394075"/>
                <a:gd name="T29" fmla="*/ 3824325 h 3825875"/>
                <a:gd name="T30" fmla="*/ 3389223 w 3394075"/>
                <a:gd name="T31" fmla="*/ 3825684 h 3825875"/>
                <a:gd name="T32" fmla="*/ 3392525 w 3394075"/>
                <a:gd name="T33" fmla="*/ 3824325 h 3825875"/>
                <a:gd name="T34" fmla="*/ 3393884 w 3394075"/>
                <a:gd name="T35" fmla="*/ 3821011 h 38258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94075" h="3825875">
                  <a:moveTo>
                    <a:pt x="9334" y="4660"/>
                  </a:moveTo>
                  <a:lnTo>
                    <a:pt x="7975" y="1358"/>
                  </a:lnTo>
                  <a:lnTo>
                    <a:pt x="4673" y="0"/>
                  </a:lnTo>
                  <a:lnTo>
                    <a:pt x="1358" y="1358"/>
                  </a:lnTo>
                  <a:lnTo>
                    <a:pt x="0" y="4660"/>
                  </a:lnTo>
                  <a:lnTo>
                    <a:pt x="1358" y="7975"/>
                  </a:lnTo>
                  <a:lnTo>
                    <a:pt x="4673" y="9334"/>
                  </a:lnTo>
                  <a:lnTo>
                    <a:pt x="7975" y="7975"/>
                  </a:lnTo>
                  <a:lnTo>
                    <a:pt x="9334" y="4660"/>
                  </a:lnTo>
                  <a:close/>
                </a:path>
                <a:path w="3394075" h="3825875">
                  <a:moveTo>
                    <a:pt x="3393884" y="3821011"/>
                  </a:moveTo>
                  <a:lnTo>
                    <a:pt x="3392525" y="3817709"/>
                  </a:lnTo>
                  <a:lnTo>
                    <a:pt x="3389223" y="3816350"/>
                  </a:lnTo>
                  <a:lnTo>
                    <a:pt x="3385909" y="3817709"/>
                  </a:lnTo>
                  <a:lnTo>
                    <a:pt x="3384550" y="3821011"/>
                  </a:lnTo>
                  <a:lnTo>
                    <a:pt x="3385909" y="3824325"/>
                  </a:lnTo>
                  <a:lnTo>
                    <a:pt x="3389223" y="3825684"/>
                  </a:lnTo>
                  <a:lnTo>
                    <a:pt x="3392525" y="3824325"/>
                  </a:lnTo>
                  <a:lnTo>
                    <a:pt x="3393884" y="3821011"/>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grpSp>
      <p:sp>
        <p:nvSpPr>
          <p:cNvPr id="19460" name="object 8">
            <a:extLst>
              <a:ext uri="{FF2B5EF4-FFF2-40B4-BE49-F238E27FC236}">
                <a16:creationId xmlns:a16="http://schemas.microsoft.com/office/drawing/2014/main" id="{BE8DF4E7-C71D-8040-9650-B53B5886EB0A}"/>
              </a:ext>
            </a:extLst>
          </p:cNvPr>
          <p:cNvSpPr txBox="1">
            <a:spLocks noChangeArrowheads="1"/>
          </p:cNvSpPr>
          <p:nvPr/>
        </p:nvSpPr>
        <p:spPr bwMode="auto">
          <a:xfrm>
            <a:off x="708025" y="2232025"/>
            <a:ext cx="1912938" cy="386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1113">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ts val="100"/>
              </a:spcBef>
            </a:pPr>
            <a:r>
              <a:rPr lang="fr-FR" altLang="fr-FR" sz="2800">
                <a:solidFill>
                  <a:srgbClr val="332D2B"/>
                </a:solidFill>
                <a:latin typeface="Trebuchet MS" panose="020B0703020202090204" pitchFamily="34" charset="0"/>
              </a:rPr>
              <a:t>Ce qui est tout à fait spécifique au fonctionne ment d’un élément mixte c’est</a:t>
            </a:r>
            <a:endParaRPr lang="fr-FR" altLang="fr-FR" sz="2800">
              <a:latin typeface="Trebuchet MS" panose="020B0703020202090204" pitchFamily="34" charset="0"/>
            </a:endParaRPr>
          </a:p>
        </p:txBody>
      </p:sp>
      <p:grpSp>
        <p:nvGrpSpPr>
          <p:cNvPr id="19461" name="object 9">
            <a:extLst>
              <a:ext uri="{FF2B5EF4-FFF2-40B4-BE49-F238E27FC236}">
                <a16:creationId xmlns:a16="http://schemas.microsoft.com/office/drawing/2014/main" id="{DEDAB058-FEBB-E44B-A4D0-105A1BE3C3A4}"/>
              </a:ext>
            </a:extLst>
          </p:cNvPr>
          <p:cNvGrpSpPr>
            <a:grpSpLocks/>
          </p:cNvGrpSpPr>
          <p:nvPr/>
        </p:nvGrpSpPr>
        <p:grpSpPr bwMode="auto">
          <a:xfrm>
            <a:off x="4364038" y="2782888"/>
            <a:ext cx="3544887" cy="2763837"/>
            <a:chOff x="4363432" y="2782283"/>
            <a:chExt cx="3545204" cy="2764155"/>
          </a:xfrm>
        </p:grpSpPr>
        <p:sp>
          <p:nvSpPr>
            <p:cNvPr id="19464" name="object 10">
              <a:extLst>
                <a:ext uri="{FF2B5EF4-FFF2-40B4-BE49-F238E27FC236}">
                  <a16:creationId xmlns:a16="http://schemas.microsoft.com/office/drawing/2014/main" id="{65A475E0-D8AC-C244-AE8B-A48C217700AE}"/>
                </a:ext>
              </a:extLst>
            </p:cNvPr>
            <p:cNvSpPr>
              <a:spLocks/>
            </p:cNvSpPr>
            <p:nvPr/>
          </p:nvSpPr>
          <p:spPr bwMode="auto">
            <a:xfrm>
              <a:off x="4371339" y="2790190"/>
              <a:ext cx="3529329" cy="2748280"/>
            </a:xfrm>
            <a:custGeom>
              <a:avLst/>
              <a:gdLst>
                <a:gd name="T0" fmla="*/ 458470 w 3529329"/>
                <a:gd name="T1" fmla="*/ 0 h 2748279"/>
                <a:gd name="T2" fmla="*/ 363220 w 3529329"/>
                <a:gd name="T3" fmla="*/ 10160 h 2748279"/>
                <a:gd name="T4" fmla="*/ 271780 w 3529329"/>
                <a:gd name="T5" fmla="*/ 40639 h 2748279"/>
                <a:gd name="T6" fmla="*/ 189230 w 3529329"/>
                <a:gd name="T7" fmla="*/ 87630 h 2748279"/>
                <a:gd name="T8" fmla="*/ 118110 w 3529329"/>
                <a:gd name="T9" fmla="*/ 152400 h 2748279"/>
                <a:gd name="T10" fmla="*/ 62230 w 3529329"/>
                <a:gd name="T11" fmla="*/ 229870 h 2748279"/>
                <a:gd name="T12" fmla="*/ 22860 w 3529329"/>
                <a:gd name="T13" fmla="*/ 317500 h 2748279"/>
                <a:gd name="T14" fmla="*/ 6350 w 3529329"/>
                <a:gd name="T15" fmla="*/ 387350 h 2748279"/>
                <a:gd name="T16" fmla="*/ 0 w 3529329"/>
                <a:gd name="T17" fmla="*/ 458470 h 2748279"/>
                <a:gd name="T18" fmla="*/ 2539 w 3529329"/>
                <a:gd name="T19" fmla="*/ 2338072 h 2748279"/>
                <a:gd name="T20" fmla="*/ 22860 w 3529329"/>
                <a:gd name="T21" fmla="*/ 2432052 h 2748279"/>
                <a:gd name="T22" fmla="*/ 74930 w 3529329"/>
                <a:gd name="T23" fmla="*/ 2540002 h 2748279"/>
                <a:gd name="T24" fmla="*/ 134620 w 3529329"/>
                <a:gd name="T25" fmla="*/ 2613662 h 2748279"/>
                <a:gd name="T26" fmla="*/ 209550 w 3529329"/>
                <a:gd name="T27" fmla="*/ 2674622 h 2748279"/>
                <a:gd name="T28" fmla="*/ 271780 w 3529329"/>
                <a:gd name="T29" fmla="*/ 2708912 h 2748279"/>
                <a:gd name="T30" fmla="*/ 410210 w 3529329"/>
                <a:gd name="T31" fmla="*/ 2745742 h 2748279"/>
                <a:gd name="T32" fmla="*/ 3070860 w 3529329"/>
                <a:gd name="T33" fmla="*/ 2748282 h 2748279"/>
                <a:gd name="T34" fmla="*/ 3166110 w 3529329"/>
                <a:gd name="T35" fmla="*/ 2738122 h 2748279"/>
                <a:gd name="T36" fmla="*/ 3277869 w 3529329"/>
                <a:gd name="T37" fmla="*/ 2697482 h 2748279"/>
                <a:gd name="T38" fmla="*/ 3376930 w 3529329"/>
                <a:gd name="T39" fmla="*/ 2630172 h 2748279"/>
                <a:gd name="T40" fmla="*/ 3440430 w 3529329"/>
                <a:gd name="T41" fmla="*/ 2559052 h 2748279"/>
                <a:gd name="T42" fmla="*/ 3488690 w 3529329"/>
                <a:gd name="T43" fmla="*/ 2476502 h 2748279"/>
                <a:gd name="T44" fmla="*/ 3517900 w 3529329"/>
                <a:gd name="T45" fmla="*/ 2385062 h 2748279"/>
                <a:gd name="T46" fmla="*/ 3528060 w 3529329"/>
                <a:gd name="T47" fmla="*/ 2313942 h 2748279"/>
                <a:gd name="T48" fmla="*/ 3529330 w 3529329"/>
                <a:gd name="T49" fmla="*/ 2289812 h 2748279"/>
                <a:gd name="T50" fmla="*/ 3525519 w 3529329"/>
                <a:gd name="T51" fmla="*/ 410210 h 2748279"/>
                <a:gd name="T52" fmla="*/ 3497580 w 3529329"/>
                <a:gd name="T53" fmla="*/ 294639 h 2748279"/>
                <a:gd name="T54" fmla="*/ 3454400 w 3529329"/>
                <a:gd name="T55" fmla="*/ 209550 h 2748279"/>
                <a:gd name="T56" fmla="*/ 3394710 w 3529329"/>
                <a:gd name="T57" fmla="*/ 134620 h 2748279"/>
                <a:gd name="T58" fmla="*/ 3299460 w 3529329"/>
                <a:gd name="T59" fmla="*/ 62230 h 2748279"/>
                <a:gd name="T60" fmla="*/ 3211830 w 3529329"/>
                <a:gd name="T61" fmla="*/ 22860 h 2748279"/>
                <a:gd name="T62" fmla="*/ 3117850 w 3529329"/>
                <a:gd name="T63" fmla="*/ 2539 h 27482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529329" h="2748279">
                  <a:moveTo>
                    <a:pt x="3070860" y="0"/>
                  </a:moveTo>
                  <a:lnTo>
                    <a:pt x="458470" y="0"/>
                  </a:lnTo>
                  <a:lnTo>
                    <a:pt x="410210" y="2539"/>
                  </a:lnTo>
                  <a:lnTo>
                    <a:pt x="363220" y="10160"/>
                  </a:lnTo>
                  <a:lnTo>
                    <a:pt x="317500" y="22860"/>
                  </a:lnTo>
                  <a:lnTo>
                    <a:pt x="271780" y="40639"/>
                  </a:lnTo>
                  <a:lnTo>
                    <a:pt x="229870" y="62230"/>
                  </a:lnTo>
                  <a:lnTo>
                    <a:pt x="189230" y="87630"/>
                  </a:lnTo>
                  <a:lnTo>
                    <a:pt x="152400" y="118110"/>
                  </a:lnTo>
                  <a:lnTo>
                    <a:pt x="118110" y="152400"/>
                  </a:lnTo>
                  <a:lnTo>
                    <a:pt x="87630" y="189230"/>
                  </a:lnTo>
                  <a:lnTo>
                    <a:pt x="62230" y="229870"/>
                  </a:lnTo>
                  <a:lnTo>
                    <a:pt x="40639" y="271780"/>
                  </a:lnTo>
                  <a:lnTo>
                    <a:pt x="22860" y="317500"/>
                  </a:lnTo>
                  <a:lnTo>
                    <a:pt x="10160" y="363220"/>
                  </a:lnTo>
                  <a:lnTo>
                    <a:pt x="6350" y="387350"/>
                  </a:lnTo>
                  <a:lnTo>
                    <a:pt x="2539" y="410210"/>
                  </a:lnTo>
                  <a:lnTo>
                    <a:pt x="0" y="458470"/>
                  </a:lnTo>
                  <a:lnTo>
                    <a:pt x="0" y="2289810"/>
                  </a:lnTo>
                  <a:lnTo>
                    <a:pt x="2539" y="2338070"/>
                  </a:lnTo>
                  <a:lnTo>
                    <a:pt x="10160" y="2385060"/>
                  </a:lnTo>
                  <a:lnTo>
                    <a:pt x="22860" y="2432050"/>
                  </a:lnTo>
                  <a:lnTo>
                    <a:pt x="50800" y="2498090"/>
                  </a:lnTo>
                  <a:lnTo>
                    <a:pt x="74930" y="2540000"/>
                  </a:lnTo>
                  <a:lnTo>
                    <a:pt x="102870" y="2578100"/>
                  </a:lnTo>
                  <a:lnTo>
                    <a:pt x="134620" y="2613660"/>
                  </a:lnTo>
                  <a:lnTo>
                    <a:pt x="170180" y="2646680"/>
                  </a:lnTo>
                  <a:lnTo>
                    <a:pt x="209550" y="2674620"/>
                  </a:lnTo>
                  <a:lnTo>
                    <a:pt x="250189" y="2697480"/>
                  </a:lnTo>
                  <a:lnTo>
                    <a:pt x="271780" y="2708910"/>
                  </a:lnTo>
                  <a:lnTo>
                    <a:pt x="340360" y="2733040"/>
                  </a:lnTo>
                  <a:lnTo>
                    <a:pt x="410210" y="2745740"/>
                  </a:lnTo>
                  <a:lnTo>
                    <a:pt x="458470" y="2748280"/>
                  </a:lnTo>
                  <a:lnTo>
                    <a:pt x="3070860" y="2748280"/>
                  </a:lnTo>
                  <a:lnTo>
                    <a:pt x="3117850" y="2745740"/>
                  </a:lnTo>
                  <a:lnTo>
                    <a:pt x="3166110" y="2738120"/>
                  </a:lnTo>
                  <a:lnTo>
                    <a:pt x="3211830" y="2725420"/>
                  </a:lnTo>
                  <a:lnTo>
                    <a:pt x="3277869" y="2697480"/>
                  </a:lnTo>
                  <a:lnTo>
                    <a:pt x="3340100" y="2660650"/>
                  </a:lnTo>
                  <a:lnTo>
                    <a:pt x="3376930" y="2630170"/>
                  </a:lnTo>
                  <a:lnTo>
                    <a:pt x="3411219" y="2595880"/>
                  </a:lnTo>
                  <a:lnTo>
                    <a:pt x="3440430" y="2559050"/>
                  </a:lnTo>
                  <a:lnTo>
                    <a:pt x="3467100" y="2519680"/>
                  </a:lnTo>
                  <a:lnTo>
                    <a:pt x="3488690" y="2476500"/>
                  </a:lnTo>
                  <a:lnTo>
                    <a:pt x="3512819" y="2409190"/>
                  </a:lnTo>
                  <a:lnTo>
                    <a:pt x="3517900" y="2385060"/>
                  </a:lnTo>
                  <a:lnTo>
                    <a:pt x="3522980" y="2362200"/>
                  </a:lnTo>
                  <a:lnTo>
                    <a:pt x="3528060" y="2313940"/>
                  </a:lnTo>
                  <a:lnTo>
                    <a:pt x="3528060" y="2289810"/>
                  </a:lnTo>
                  <a:lnTo>
                    <a:pt x="3529330" y="2289810"/>
                  </a:lnTo>
                  <a:lnTo>
                    <a:pt x="3528060" y="458470"/>
                  </a:lnTo>
                  <a:lnTo>
                    <a:pt x="3525519" y="410210"/>
                  </a:lnTo>
                  <a:lnTo>
                    <a:pt x="3517900" y="363220"/>
                  </a:lnTo>
                  <a:lnTo>
                    <a:pt x="3497580" y="294639"/>
                  </a:lnTo>
                  <a:lnTo>
                    <a:pt x="3478530" y="250189"/>
                  </a:lnTo>
                  <a:lnTo>
                    <a:pt x="3454400" y="209550"/>
                  </a:lnTo>
                  <a:lnTo>
                    <a:pt x="3426460" y="170180"/>
                  </a:lnTo>
                  <a:lnTo>
                    <a:pt x="3394710" y="134620"/>
                  </a:lnTo>
                  <a:lnTo>
                    <a:pt x="3359150" y="102870"/>
                  </a:lnTo>
                  <a:lnTo>
                    <a:pt x="3299460" y="62230"/>
                  </a:lnTo>
                  <a:lnTo>
                    <a:pt x="3256280" y="40639"/>
                  </a:lnTo>
                  <a:lnTo>
                    <a:pt x="3211830" y="22860"/>
                  </a:lnTo>
                  <a:lnTo>
                    <a:pt x="3166110" y="10160"/>
                  </a:lnTo>
                  <a:lnTo>
                    <a:pt x="3117850" y="2539"/>
                  </a:lnTo>
                  <a:lnTo>
                    <a:pt x="307086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sp>
          <p:nvSpPr>
            <p:cNvPr id="19465" name="object 11">
              <a:extLst>
                <a:ext uri="{FF2B5EF4-FFF2-40B4-BE49-F238E27FC236}">
                  <a16:creationId xmlns:a16="http://schemas.microsoft.com/office/drawing/2014/main" id="{29D9F110-181E-5B46-9B1E-05B76E19CF99}"/>
                </a:ext>
              </a:extLst>
            </p:cNvPr>
            <p:cNvSpPr>
              <a:spLocks/>
            </p:cNvSpPr>
            <p:nvPr/>
          </p:nvSpPr>
          <p:spPr bwMode="auto">
            <a:xfrm>
              <a:off x="4371339" y="2790190"/>
              <a:ext cx="3529329" cy="2748280"/>
            </a:xfrm>
            <a:custGeom>
              <a:avLst/>
              <a:gdLst>
                <a:gd name="T0" fmla="*/ 1270 w 3529329"/>
                <a:gd name="T1" fmla="*/ 434339 h 2748279"/>
                <a:gd name="T2" fmla="*/ 6350 w 3529329"/>
                <a:gd name="T3" fmla="*/ 387350 h 2748279"/>
                <a:gd name="T4" fmla="*/ 16510 w 3529329"/>
                <a:gd name="T5" fmla="*/ 340360 h 2748279"/>
                <a:gd name="T6" fmla="*/ 50800 w 3529329"/>
                <a:gd name="T7" fmla="*/ 250189 h 2748279"/>
                <a:gd name="T8" fmla="*/ 102870 w 3529329"/>
                <a:gd name="T9" fmla="*/ 170180 h 2748279"/>
                <a:gd name="T10" fmla="*/ 170180 w 3529329"/>
                <a:gd name="T11" fmla="*/ 102870 h 2748279"/>
                <a:gd name="T12" fmla="*/ 250189 w 3529329"/>
                <a:gd name="T13" fmla="*/ 50800 h 2748279"/>
                <a:gd name="T14" fmla="*/ 340360 w 3529329"/>
                <a:gd name="T15" fmla="*/ 16510 h 2748279"/>
                <a:gd name="T16" fmla="*/ 387350 w 3529329"/>
                <a:gd name="T17" fmla="*/ 6350 h 2748279"/>
                <a:gd name="T18" fmla="*/ 434339 w 3529329"/>
                <a:gd name="T19" fmla="*/ 1270 h 2748279"/>
                <a:gd name="T20" fmla="*/ 3070860 w 3529329"/>
                <a:gd name="T21" fmla="*/ 0 h 2748279"/>
                <a:gd name="T22" fmla="*/ 3117850 w 3529329"/>
                <a:gd name="T23" fmla="*/ 2539 h 2748279"/>
                <a:gd name="T24" fmla="*/ 3166110 w 3529329"/>
                <a:gd name="T25" fmla="*/ 10160 h 2748279"/>
                <a:gd name="T26" fmla="*/ 3211830 w 3529329"/>
                <a:gd name="T27" fmla="*/ 22860 h 2748279"/>
                <a:gd name="T28" fmla="*/ 3256280 w 3529329"/>
                <a:gd name="T29" fmla="*/ 40639 h 2748279"/>
                <a:gd name="T30" fmla="*/ 3299460 w 3529329"/>
                <a:gd name="T31" fmla="*/ 62230 h 2748279"/>
                <a:gd name="T32" fmla="*/ 3340100 w 3529329"/>
                <a:gd name="T33" fmla="*/ 87630 h 2748279"/>
                <a:gd name="T34" fmla="*/ 3411219 w 3529329"/>
                <a:gd name="T35" fmla="*/ 152400 h 2748279"/>
                <a:gd name="T36" fmla="*/ 3467100 w 3529329"/>
                <a:gd name="T37" fmla="*/ 229870 h 2748279"/>
                <a:gd name="T38" fmla="*/ 3505200 w 3529329"/>
                <a:gd name="T39" fmla="*/ 317500 h 2748279"/>
                <a:gd name="T40" fmla="*/ 3525519 w 3529329"/>
                <a:gd name="T41" fmla="*/ 410210 h 2748279"/>
                <a:gd name="T42" fmla="*/ 3529330 w 3529329"/>
                <a:gd name="T43" fmla="*/ 2289812 h 2748279"/>
                <a:gd name="T44" fmla="*/ 3528060 w 3529329"/>
                <a:gd name="T45" fmla="*/ 2313942 h 2748279"/>
                <a:gd name="T46" fmla="*/ 3522980 w 3529329"/>
                <a:gd name="T47" fmla="*/ 2362202 h 2748279"/>
                <a:gd name="T48" fmla="*/ 3505200 w 3529329"/>
                <a:gd name="T49" fmla="*/ 2432052 h 2748279"/>
                <a:gd name="T50" fmla="*/ 3467100 w 3529329"/>
                <a:gd name="T51" fmla="*/ 2519682 h 2748279"/>
                <a:gd name="T52" fmla="*/ 3411219 w 3529329"/>
                <a:gd name="T53" fmla="*/ 2595882 h 2748279"/>
                <a:gd name="T54" fmla="*/ 3340100 w 3529329"/>
                <a:gd name="T55" fmla="*/ 2660652 h 2748279"/>
                <a:gd name="T56" fmla="*/ 3299460 w 3529329"/>
                <a:gd name="T57" fmla="*/ 2686052 h 2748279"/>
                <a:gd name="T58" fmla="*/ 3211830 w 3529329"/>
                <a:gd name="T59" fmla="*/ 2725422 h 2748279"/>
                <a:gd name="T60" fmla="*/ 3166110 w 3529329"/>
                <a:gd name="T61" fmla="*/ 2738122 h 2748279"/>
                <a:gd name="T62" fmla="*/ 3117850 w 3529329"/>
                <a:gd name="T63" fmla="*/ 2745742 h 2748279"/>
                <a:gd name="T64" fmla="*/ 3070860 w 3529329"/>
                <a:gd name="T65" fmla="*/ 2748282 h 2748279"/>
                <a:gd name="T66" fmla="*/ 434339 w 3529329"/>
                <a:gd name="T67" fmla="*/ 2747012 h 2748279"/>
                <a:gd name="T68" fmla="*/ 387350 w 3529329"/>
                <a:gd name="T69" fmla="*/ 2741932 h 2748279"/>
                <a:gd name="T70" fmla="*/ 317500 w 3529329"/>
                <a:gd name="T71" fmla="*/ 2725422 h 2748279"/>
                <a:gd name="T72" fmla="*/ 250189 w 3529329"/>
                <a:gd name="T73" fmla="*/ 2697482 h 2748279"/>
                <a:gd name="T74" fmla="*/ 189230 w 3529329"/>
                <a:gd name="T75" fmla="*/ 2660652 h 2748279"/>
                <a:gd name="T76" fmla="*/ 118110 w 3529329"/>
                <a:gd name="T77" fmla="*/ 2595882 h 2748279"/>
                <a:gd name="T78" fmla="*/ 62230 w 3529329"/>
                <a:gd name="T79" fmla="*/ 2519682 h 2748279"/>
                <a:gd name="T80" fmla="*/ 22860 w 3529329"/>
                <a:gd name="T81" fmla="*/ 2432052 h 2748279"/>
                <a:gd name="T82" fmla="*/ 2539 w 3529329"/>
                <a:gd name="T83" fmla="*/ 2338072 h 2748279"/>
                <a:gd name="T84" fmla="*/ 0 w 3529329"/>
                <a:gd name="T85" fmla="*/ 2289812 h 27482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529329" h="2748279">
                  <a:moveTo>
                    <a:pt x="0" y="458470"/>
                  </a:moveTo>
                  <a:lnTo>
                    <a:pt x="1270" y="434339"/>
                  </a:lnTo>
                  <a:lnTo>
                    <a:pt x="2539" y="410210"/>
                  </a:lnTo>
                  <a:lnTo>
                    <a:pt x="6350" y="387350"/>
                  </a:lnTo>
                  <a:lnTo>
                    <a:pt x="10160" y="363220"/>
                  </a:lnTo>
                  <a:lnTo>
                    <a:pt x="16510" y="340360"/>
                  </a:lnTo>
                  <a:lnTo>
                    <a:pt x="30480" y="294639"/>
                  </a:lnTo>
                  <a:lnTo>
                    <a:pt x="50800" y="250189"/>
                  </a:lnTo>
                  <a:lnTo>
                    <a:pt x="74930" y="209550"/>
                  </a:lnTo>
                  <a:lnTo>
                    <a:pt x="102870" y="170180"/>
                  </a:lnTo>
                  <a:lnTo>
                    <a:pt x="134620" y="134620"/>
                  </a:lnTo>
                  <a:lnTo>
                    <a:pt x="170180" y="102870"/>
                  </a:lnTo>
                  <a:lnTo>
                    <a:pt x="209550" y="74930"/>
                  </a:lnTo>
                  <a:lnTo>
                    <a:pt x="250189" y="50800"/>
                  </a:lnTo>
                  <a:lnTo>
                    <a:pt x="294639" y="30480"/>
                  </a:lnTo>
                  <a:lnTo>
                    <a:pt x="340360" y="16510"/>
                  </a:lnTo>
                  <a:lnTo>
                    <a:pt x="363220" y="10160"/>
                  </a:lnTo>
                  <a:lnTo>
                    <a:pt x="387350" y="6350"/>
                  </a:lnTo>
                  <a:lnTo>
                    <a:pt x="410210" y="2539"/>
                  </a:lnTo>
                  <a:lnTo>
                    <a:pt x="434339" y="1270"/>
                  </a:lnTo>
                  <a:lnTo>
                    <a:pt x="458470" y="0"/>
                  </a:lnTo>
                  <a:lnTo>
                    <a:pt x="3070860" y="0"/>
                  </a:lnTo>
                  <a:lnTo>
                    <a:pt x="3094990" y="1270"/>
                  </a:lnTo>
                  <a:lnTo>
                    <a:pt x="3117850" y="2539"/>
                  </a:lnTo>
                  <a:lnTo>
                    <a:pt x="3141980" y="6350"/>
                  </a:lnTo>
                  <a:lnTo>
                    <a:pt x="3166110" y="10160"/>
                  </a:lnTo>
                  <a:lnTo>
                    <a:pt x="3188969" y="16510"/>
                  </a:lnTo>
                  <a:lnTo>
                    <a:pt x="3211830" y="22860"/>
                  </a:lnTo>
                  <a:lnTo>
                    <a:pt x="3234690" y="31750"/>
                  </a:lnTo>
                  <a:lnTo>
                    <a:pt x="3256280" y="40639"/>
                  </a:lnTo>
                  <a:lnTo>
                    <a:pt x="3277869" y="50800"/>
                  </a:lnTo>
                  <a:lnTo>
                    <a:pt x="3299460" y="62230"/>
                  </a:lnTo>
                  <a:lnTo>
                    <a:pt x="3319780" y="74930"/>
                  </a:lnTo>
                  <a:lnTo>
                    <a:pt x="3340100" y="87630"/>
                  </a:lnTo>
                  <a:lnTo>
                    <a:pt x="3376930" y="118110"/>
                  </a:lnTo>
                  <a:lnTo>
                    <a:pt x="3411219" y="152400"/>
                  </a:lnTo>
                  <a:lnTo>
                    <a:pt x="3440430" y="189230"/>
                  </a:lnTo>
                  <a:lnTo>
                    <a:pt x="3467100" y="229870"/>
                  </a:lnTo>
                  <a:lnTo>
                    <a:pt x="3488690" y="271780"/>
                  </a:lnTo>
                  <a:lnTo>
                    <a:pt x="3505200" y="317500"/>
                  </a:lnTo>
                  <a:lnTo>
                    <a:pt x="3517900" y="363220"/>
                  </a:lnTo>
                  <a:lnTo>
                    <a:pt x="3525519" y="410210"/>
                  </a:lnTo>
                  <a:lnTo>
                    <a:pt x="3528060" y="458470"/>
                  </a:lnTo>
                  <a:lnTo>
                    <a:pt x="3529330" y="2289810"/>
                  </a:lnTo>
                  <a:lnTo>
                    <a:pt x="3528060" y="2289810"/>
                  </a:lnTo>
                  <a:lnTo>
                    <a:pt x="3528060" y="2313940"/>
                  </a:lnTo>
                  <a:lnTo>
                    <a:pt x="3525519" y="2338070"/>
                  </a:lnTo>
                  <a:lnTo>
                    <a:pt x="3522980" y="2362200"/>
                  </a:lnTo>
                  <a:lnTo>
                    <a:pt x="3517900" y="2385060"/>
                  </a:lnTo>
                  <a:lnTo>
                    <a:pt x="3505200" y="2432050"/>
                  </a:lnTo>
                  <a:lnTo>
                    <a:pt x="3488690" y="2476500"/>
                  </a:lnTo>
                  <a:lnTo>
                    <a:pt x="3467100" y="2519680"/>
                  </a:lnTo>
                  <a:lnTo>
                    <a:pt x="3440430" y="2559050"/>
                  </a:lnTo>
                  <a:lnTo>
                    <a:pt x="3411219" y="2595880"/>
                  </a:lnTo>
                  <a:lnTo>
                    <a:pt x="3376930" y="2630170"/>
                  </a:lnTo>
                  <a:lnTo>
                    <a:pt x="3340100" y="2660650"/>
                  </a:lnTo>
                  <a:lnTo>
                    <a:pt x="3319780" y="2673350"/>
                  </a:lnTo>
                  <a:lnTo>
                    <a:pt x="3299460" y="2686050"/>
                  </a:lnTo>
                  <a:lnTo>
                    <a:pt x="3256280" y="2707640"/>
                  </a:lnTo>
                  <a:lnTo>
                    <a:pt x="3211830" y="2725420"/>
                  </a:lnTo>
                  <a:lnTo>
                    <a:pt x="3188969" y="2731770"/>
                  </a:lnTo>
                  <a:lnTo>
                    <a:pt x="3166110" y="2738120"/>
                  </a:lnTo>
                  <a:lnTo>
                    <a:pt x="3141980" y="2741930"/>
                  </a:lnTo>
                  <a:lnTo>
                    <a:pt x="3117850" y="2745740"/>
                  </a:lnTo>
                  <a:lnTo>
                    <a:pt x="3094990" y="2747010"/>
                  </a:lnTo>
                  <a:lnTo>
                    <a:pt x="3070860" y="2748280"/>
                  </a:lnTo>
                  <a:lnTo>
                    <a:pt x="458470" y="2748280"/>
                  </a:lnTo>
                  <a:lnTo>
                    <a:pt x="434339" y="2747010"/>
                  </a:lnTo>
                  <a:lnTo>
                    <a:pt x="410210" y="2745740"/>
                  </a:lnTo>
                  <a:lnTo>
                    <a:pt x="387350" y="2741930"/>
                  </a:lnTo>
                  <a:lnTo>
                    <a:pt x="363220" y="2738120"/>
                  </a:lnTo>
                  <a:lnTo>
                    <a:pt x="317500" y="2725420"/>
                  </a:lnTo>
                  <a:lnTo>
                    <a:pt x="271780" y="2708910"/>
                  </a:lnTo>
                  <a:lnTo>
                    <a:pt x="250189" y="2697480"/>
                  </a:lnTo>
                  <a:lnTo>
                    <a:pt x="229870" y="2687320"/>
                  </a:lnTo>
                  <a:lnTo>
                    <a:pt x="189230" y="2660650"/>
                  </a:lnTo>
                  <a:lnTo>
                    <a:pt x="152400" y="2630170"/>
                  </a:lnTo>
                  <a:lnTo>
                    <a:pt x="118110" y="2595880"/>
                  </a:lnTo>
                  <a:lnTo>
                    <a:pt x="87630" y="2559050"/>
                  </a:lnTo>
                  <a:lnTo>
                    <a:pt x="62230" y="2519680"/>
                  </a:lnTo>
                  <a:lnTo>
                    <a:pt x="40639" y="2476500"/>
                  </a:lnTo>
                  <a:lnTo>
                    <a:pt x="22860" y="2432050"/>
                  </a:lnTo>
                  <a:lnTo>
                    <a:pt x="10160" y="2385060"/>
                  </a:lnTo>
                  <a:lnTo>
                    <a:pt x="2539" y="2338070"/>
                  </a:lnTo>
                  <a:lnTo>
                    <a:pt x="1270" y="2313940"/>
                  </a:lnTo>
                  <a:lnTo>
                    <a:pt x="0" y="2289810"/>
                  </a:lnTo>
                  <a:lnTo>
                    <a:pt x="0" y="458470"/>
                  </a:lnTo>
                  <a:close/>
                </a:path>
              </a:pathLst>
            </a:custGeom>
            <a:noFill/>
            <a:ln w="15813">
              <a:solidFill>
                <a:srgbClr val="FF750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19466" name="object 12">
              <a:extLst>
                <a:ext uri="{FF2B5EF4-FFF2-40B4-BE49-F238E27FC236}">
                  <a16:creationId xmlns:a16="http://schemas.microsoft.com/office/drawing/2014/main" id="{3BE1671A-8C61-A54D-A2B9-D4546E053769}"/>
                </a:ext>
              </a:extLst>
            </p:cNvPr>
            <p:cNvSpPr>
              <a:spLocks/>
            </p:cNvSpPr>
            <p:nvPr/>
          </p:nvSpPr>
          <p:spPr bwMode="auto">
            <a:xfrm>
              <a:off x="4363427" y="2782290"/>
              <a:ext cx="3545204" cy="2764155"/>
            </a:xfrm>
            <a:custGeom>
              <a:avLst/>
              <a:gdLst>
                <a:gd name="T0" fmla="*/ 15811 w 3545204"/>
                <a:gd name="T1" fmla="*/ 7899 h 2764154"/>
                <a:gd name="T2" fmla="*/ 13500 w 3545204"/>
                <a:gd name="T3" fmla="*/ 2311 h 2764154"/>
                <a:gd name="T4" fmla="*/ 7912 w 3545204"/>
                <a:gd name="T5" fmla="*/ 0 h 2764154"/>
                <a:gd name="T6" fmla="*/ 2311 w 3545204"/>
                <a:gd name="T7" fmla="*/ 2311 h 2764154"/>
                <a:gd name="T8" fmla="*/ 0 w 3545204"/>
                <a:gd name="T9" fmla="*/ 7899 h 2764154"/>
                <a:gd name="T10" fmla="*/ 2311 w 3545204"/>
                <a:gd name="T11" fmla="*/ 13500 h 2764154"/>
                <a:gd name="T12" fmla="*/ 7912 w 3545204"/>
                <a:gd name="T13" fmla="*/ 15811 h 2764154"/>
                <a:gd name="T14" fmla="*/ 13500 w 3545204"/>
                <a:gd name="T15" fmla="*/ 13500 h 2764154"/>
                <a:gd name="T16" fmla="*/ 15811 w 3545204"/>
                <a:gd name="T17" fmla="*/ 7899 h 2764154"/>
                <a:gd name="T18" fmla="*/ 3545141 w 3545204"/>
                <a:gd name="T19" fmla="*/ 2756181 h 2764154"/>
                <a:gd name="T20" fmla="*/ 3542830 w 3545204"/>
                <a:gd name="T21" fmla="*/ 2750593 h 2764154"/>
                <a:gd name="T22" fmla="*/ 3537242 w 3545204"/>
                <a:gd name="T23" fmla="*/ 2748282 h 2764154"/>
                <a:gd name="T24" fmla="*/ 3531641 w 3545204"/>
                <a:gd name="T25" fmla="*/ 2750593 h 2764154"/>
                <a:gd name="T26" fmla="*/ 3529330 w 3545204"/>
                <a:gd name="T27" fmla="*/ 2756181 h 2764154"/>
                <a:gd name="T28" fmla="*/ 3531641 w 3545204"/>
                <a:gd name="T29" fmla="*/ 2761782 h 2764154"/>
                <a:gd name="T30" fmla="*/ 3537242 w 3545204"/>
                <a:gd name="T31" fmla="*/ 2764093 h 2764154"/>
                <a:gd name="T32" fmla="*/ 3542830 w 3545204"/>
                <a:gd name="T33" fmla="*/ 2761782 h 2764154"/>
                <a:gd name="T34" fmla="*/ 3545141 w 3545204"/>
                <a:gd name="T35" fmla="*/ 2756181 h 27641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45204" h="2764154">
                  <a:moveTo>
                    <a:pt x="15811" y="7899"/>
                  </a:moveTo>
                  <a:lnTo>
                    <a:pt x="13500" y="2311"/>
                  </a:lnTo>
                  <a:lnTo>
                    <a:pt x="7912" y="0"/>
                  </a:lnTo>
                  <a:lnTo>
                    <a:pt x="2311" y="2311"/>
                  </a:lnTo>
                  <a:lnTo>
                    <a:pt x="0" y="7899"/>
                  </a:lnTo>
                  <a:lnTo>
                    <a:pt x="2311" y="13500"/>
                  </a:lnTo>
                  <a:lnTo>
                    <a:pt x="7912" y="15811"/>
                  </a:lnTo>
                  <a:lnTo>
                    <a:pt x="13500" y="13500"/>
                  </a:lnTo>
                  <a:lnTo>
                    <a:pt x="15811" y="7899"/>
                  </a:lnTo>
                  <a:close/>
                </a:path>
                <a:path w="3545204" h="2764154">
                  <a:moveTo>
                    <a:pt x="3545141" y="2756179"/>
                  </a:moveTo>
                  <a:lnTo>
                    <a:pt x="3542830" y="2750591"/>
                  </a:lnTo>
                  <a:lnTo>
                    <a:pt x="3537242" y="2748280"/>
                  </a:lnTo>
                  <a:lnTo>
                    <a:pt x="3531641" y="2750591"/>
                  </a:lnTo>
                  <a:lnTo>
                    <a:pt x="3529330" y="2756179"/>
                  </a:lnTo>
                  <a:lnTo>
                    <a:pt x="3531641" y="2761780"/>
                  </a:lnTo>
                  <a:lnTo>
                    <a:pt x="3537242" y="2764091"/>
                  </a:lnTo>
                  <a:lnTo>
                    <a:pt x="3542830" y="2761780"/>
                  </a:lnTo>
                  <a:lnTo>
                    <a:pt x="3545141" y="2756179"/>
                  </a:lnTo>
                  <a:close/>
                </a:path>
              </a:pathLst>
            </a:custGeom>
            <a:solidFill>
              <a:srgbClr val="FF750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grpSp>
      <p:sp>
        <p:nvSpPr>
          <p:cNvPr id="19462" name="object 13">
            <a:extLst>
              <a:ext uri="{FF2B5EF4-FFF2-40B4-BE49-F238E27FC236}">
                <a16:creationId xmlns:a16="http://schemas.microsoft.com/office/drawing/2014/main" id="{402E8F6B-16EF-C94A-AB7E-DBDCADB08985}"/>
              </a:ext>
            </a:extLst>
          </p:cNvPr>
          <p:cNvSpPr txBox="1">
            <a:spLocks noChangeArrowheads="1"/>
          </p:cNvSpPr>
          <p:nvPr/>
        </p:nvSpPr>
        <p:spPr bwMode="auto">
          <a:xfrm>
            <a:off x="4583113" y="2962275"/>
            <a:ext cx="1238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ts val="100"/>
              </a:spcBef>
            </a:pPr>
            <a:r>
              <a:rPr lang="fr-FR" altLang="fr-FR" sz="2200">
                <a:solidFill>
                  <a:srgbClr val="332D2B"/>
                </a:solidFill>
              </a:rPr>
              <a:t>•</a:t>
            </a:r>
            <a:endParaRPr lang="fr-FR" altLang="fr-FR" sz="2200"/>
          </a:p>
        </p:txBody>
      </p:sp>
      <p:sp>
        <p:nvSpPr>
          <p:cNvPr id="19463" name="object 14">
            <a:extLst>
              <a:ext uri="{FF2B5EF4-FFF2-40B4-BE49-F238E27FC236}">
                <a16:creationId xmlns:a16="http://schemas.microsoft.com/office/drawing/2014/main" id="{B969D6C7-F690-E74F-9D0B-18304079814E}"/>
              </a:ext>
            </a:extLst>
          </p:cNvPr>
          <p:cNvSpPr txBox="1">
            <a:spLocks noChangeArrowheads="1"/>
          </p:cNvSpPr>
          <p:nvPr/>
        </p:nvSpPr>
        <p:spPr bwMode="auto">
          <a:xfrm>
            <a:off x="4868863" y="2979738"/>
            <a:ext cx="2789237"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ts val="100"/>
              </a:spcBef>
            </a:pPr>
            <a:r>
              <a:rPr lang="fr-FR" altLang="fr-FR" sz="2200">
                <a:solidFill>
                  <a:srgbClr val="332D2B"/>
                </a:solidFill>
                <a:latin typeface="Trebuchet MS" panose="020B0703020202090204" pitchFamily="34" charset="0"/>
              </a:rPr>
              <a:t>l’association mécanique de deux matériaux, par l’intermédiaire d’une connexion située à l’interface des matériaux</a:t>
            </a:r>
            <a:endParaRPr lang="fr-FR" altLang="fr-FR" sz="2200">
              <a:latin typeface="Trebuchet MS" panose="020B0703020202090204" pitchFamily="34" charset="0"/>
            </a:endParaRPr>
          </a:p>
        </p:txBody>
      </p:sp>
    </p:spTree>
    <p:extLst>
      <p:ext uri="{BB962C8B-B14F-4D97-AF65-F5344CB8AC3E}">
        <p14:creationId xmlns:p14="http://schemas.microsoft.com/office/powerpoint/2010/main" val="353972514"/>
      </p:ext>
    </p:extLst>
  </p:cSld>
  <p:clrMapOvr>
    <a:masterClrMapping/>
  </p:clrMapOvr>
  <p:transition>
    <p:split orient="vert" dir="in"/>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0"/>
            <a:ext cx="2411760" cy="1143000"/>
          </a:xfrm>
        </p:spPr>
        <p:txBody>
          <a:bodyPr/>
          <a:lstStyle/>
          <a:p>
            <a:r>
              <a:rPr lang="fr-FR" dirty="0"/>
              <a:t>CFT :</a:t>
            </a:r>
          </a:p>
        </p:txBody>
      </p:sp>
      <p:pic>
        <p:nvPicPr>
          <p:cNvPr id="44034" name="Picture 2" descr="Reinforce concrete filled steel tube column construction. | Download  Scientific Diagram"/>
          <p:cNvPicPr>
            <a:picLocks noChangeAspect="1" noChangeArrowheads="1"/>
          </p:cNvPicPr>
          <p:nvPr/>
        </p:nvPicPr>
        <p:blipFill>
          <a:blip r:embed="rId2" cstate="print"/>
          <a:srcRect/>
          <a:stretch>
            <a:fillRect/>
          </a:stretch>
        </p:blipFill>
        <p:spPr bwMode="auto">
          <a:xfrm>
            <a:off x="4972050" y="188640"/>
            <a:ext cx="4171950" cy="3895725"/>
          </a:xfrm>
          <a:prstGeom prst="rect">
            <a:avLst/>
          </a:prstGeom>
          <a:noFill/>
        </p:spPr>
      </p:pic>
      <p:sp>
        <p:nvSpPr>
          <p:cNvPr id="7" name="ZoneTexte 6"/>
          <p:cNvSpPr txBox="1"/>
          <p:nvPr/>
        </p:nvSpPr>
        <p:spPr>
          <a:xfrm>
            <a:off x="0" y="3995678"/>
            <a:ext cx="9144000" cy="2862322"/>
          </a:xfrm>
          <a:prstGeom prst="rect">
            <a:avLst/>
          </a:prstGeom>
          <a:noFill/>
        </p:spPr>
        <p:txBody>
          <a:bodyPr wrap="square" rtlCol="0">
            <a:spAutoFit/>
          </a:bodyPr>
          <a:lstStyle/>
          <a:p>
            <a:r>
              <a:rPr lang="fr-FR" sz="2000" dirty="0"/>
              <a:t> La structure en tube d'acier rempli de béton (CFT) est une structure dans laquelle des tubes en acier circulaires ou carrés sont remplis de béton à haute résistance et utilisés comme colonnes. Elle est appelée la "quatrième structure" après la structure en acier, la structure en béton armé et la structure en béton armé à ossature d'acier, et est supérieure en termes de résistance sismique et de maniabilité. Super CFT est une technologie unique pour concevoir des colonnes avec une excellente résistance et ténacité et une petite section en remplaçant le béton rempli par des bétons à haute résistance et en insérant des barres d'armature à haute résistance à l'intérieur des tubes en acier.</a:t>
            </a:r>
          </a:p>
        </p:txBody>
      </p:sp>
      <p:pic>
        <p:nvPicPr>
          <p:cNvPr id="44037" name="Picture 5" descr="CFT Structural Technology | Our Technology | Technology | Nakano Corporation"/>
          <p:cNvPicPr>
            <a:picLocks noChangeAspect="1" noChangeArrowheads="1"/>
          </p:cNvPicPr>
          <p:nvPr/>
        </p:nvPicPr>
        <p:blipFill>
          <a:blip r:embed="rId3" cstate="print"/>
          <a:srcRect/>
          <a:stretch>
            <a:fillRect/>
          </a:stretch>
        </p:blipFill>
        <p:spPr bwMode="auto">
          <a:xfrm>
            <a:off x="323528" y="1196752"/>
            <a:ext cx="4509492" cy="2887929"/>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Immeuble Parking « DEZ </a:t>
            </a:r>
            <a:r>
              <a:rPr lang="fr-FR" dirty="0" err="1"/>
              <a:t>innsbruck</a:t>
            </a:r>
            <a:r>
              <a:rPr lang="fr-FR" dirty="0"/>
              <a:t>»</a:t>
            </a:r>
          </a:p>
        </p:txBody>
      </p:sp>
      <p:pic>
        <p:nvPicPr>
          <p:cNvPr id="52228" name="Picture 4" descr="DEZ West - Parking in Innsbruck | ParkMe"/>
          <p:cNvPicPr>
            <a:picLocks noChangeAspect="1" noChangeArrowheads="1"/>
          </p:cNvPicPr>
          <p:nvPr/>
        </p:nvPicPr>
        <p:blipFill>
          <a:blip r:embed="rId2" cstate="print"/>
          <a:srcRect/>
          <a:stretch>
            <a:fillRect/>
          </a:stretch>
        </p:blipFill>
        <p:spPr bwMode="auto">
          <a:xfrm>
            <a:off x="251520" y="1700808"/>
            <a:ext cx="8192910" cy="4608512"/>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836712"/>
            <a:ext cx="8229600" cy="4525963"/>
          </a:xfrm>
        </p:spPr>
        <p:txBody>
          <a:bodyPr/>
          <a:lstStyle/>
          <a:p>
            <a:r>
              <a:rPr lang="fr-FR" dirty="0"/>
              <a:t>4 étages</a:t>
            </a:r>
          </a:p>
          <a:p>
            <a:r>
              <a:rPr lang="fr-FR" dirty="0"/>
              <a:t>Dimensions du R.D.C 60m*30m </a:t>
            </a:r>
          </a:p>
          <a:p>
            <a:r>
              <a:rPr lang="fr-FR" dirty="0"/>
              <a:t>Portée maximum 10.58m avec une retombée de 0.26m </a:t>
            </a:r>
          </a:p>
          <a:p>
            <a:r>
              <a:rPr lang="fr-FR" dirty="0"/>
              <a:t>Utilisation de poteaux mixte avec des dalles en béton préfabriquées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écran (1169).png"/>
          <p:cNvPicPr>
            <a:picLocks noChangeAspect="1"/>
          </p:cNvPicPr>
          <p:nvPr/>
        </p:nvPicPr>
        <p:blipFill>
          <a:blip r:embed="rId2" cstate="print"/>
          <a:srcRect l="25588" t="30391" r="27950" b="17785"/>
          <a:stretch>
            <a:fillRect/>
          </a:stretch>
        </p:blipFill>
        <p:spPr>
          <a:xfrm>
            <a:off x="1115616" y="980728"/>
            <a:ext cx="6774590" cy="4248472"/>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09" name="object 2">
            <a:extLst>
              <a:ext uri="{FF2B5EF4-FFF2-40B4-BE49-F238E27FC236}">
                <a16:creationId xmlns:a16="http://schemas.microsoft.com/office/drawing/2014/main" id="{0E26B252-6272-B94D-BC07-3055506E7194}"/>
              </a:ext>
            </a:extLst>
          </p:cNvPr>
          <p:cNvGrpSpPr>
            <a:grpSpLocks/>
          </p:cNvGrpSpPr>
          <p:nvPr/>
        </p:nvGrpSpPr>
        <p:grpSpPr bwMode="auto">
          <a:xfrm>
            <a:off x="338138" y="179388"/>
            <a:ext cx="8728075" cy="1096962"/>
            <a:chOff x="337533" y="180053"/>
            <a:chExt cx="8729345" cy="1096645"/>
          </a:xfrm>
        </p:grpSpPr>
        <p:sp>
          <p:nvSpPr>
            <p:cNvPr id="68613" name="object 3">
              <a:extLst>
                <a:ext uri="{FF2B5EF4-FFF2-40B4-BE49-F238E27FC236}">
                  <a16:creationId xmlns:a16="http://schemas.microsoft.com/office/drawing/2014/main" id="{706FD08C-2D6D-E847-A9A2-E4FB27ABEBC2}"/>
                </a:ext>
              </a:extLst>
            </p:cNvPr>
            <p:cNvSpPr>
              <a:spLocks/>
            </p:cNvSpPr>
            <p:nvPr/>
          </p:nvSpPr>
          <p:spPr bwMode="auto">
            <a:xfrm>
              <a:off x="345440" y="187960"/>
              <a:ext cx="8713470" cy="1080770"/>
            </a:xfrm>
            <a:custGeom>
              <a:avLst/>
              <a:gdLst>
                <a:gd name="T0" fmla="*/ 161290 w 8713470"/>
                <a:gd name="T1" fmla="*/ 1270 h 1080770"/>
                <a:gd name="T2" fmla="*/ 142240 w 8713470"/>
                <a:gd name="T3" fmla="*/ 3810 h 1080770"/>
                <a:gd name="T4" fmla="*/ 115569 w 8713470"/>
                <a:gd name="T5" fmla="*/ 12700 h 1080770"/>
                <a:gd name="T6" fmla="*/ 97789 w 8713470"/>
                <a:gd name="T7" fmla="*/ 20320 h 1080770"/>
                <a:gd name="T8" fmla="*/ 81280 w 8713470"/>
                <a:gd name="T9" fmla="*/ 29210 h 1080770"/>
                <a:gd name="T10" fmla="*/ 66039 w 8713470"/>
                <a:gd name="T11" fmla="*/ 40640 h 1080770"/>
                <a:gd name="T12" fmla="*/ 52070 w 8713470"/>
                <a:gd name="T13" fmla="*/ 53340 h 1080770"/>
                <a:gd name="T14" fmla="*/ 6350 w 8713470"/>
                <a:gd name="T15" fmla="*/ 133350 h 1080770"/>
                <a:gd name="T16" fmla="*/ 0 w 8713470"/>
                <a:gd name="T17" fmla="*/ 909320 h 1080770"/>
                <a:gd name="T18" fmla="*/ 2539 w 8713470"/>
                <a:gd name="T19" fmla="*/ 928370 h 1080770"/>
                <a:gd name="T20" fmla="*/ 6350 w 8713470"/>
                <a:gd name="T21" fmla="*/ 946150 h 1080770"/>
                <a:gd name="T22" fmla="*/ 11430 w 8713470"/>
                <a:gd name="T23" fmla="*/ 963930 h 1080770"/>
                <a:gd name="T24" fmla="*/ 24130 w 8713470"/>
                <a:gd name="T25" fmla="*/ 989330 h 1080770"/>
                <a:gd name="T26" fmla="*/ 39370 w 8713470"/>
                <a:gd name="T27" fmla="*/ 1013460 h 1080770"/>
                <a:gd name="T28" fmla="*/ 52070 w 8713470"/>
                <a:gd name="T29" fmla="*/ 1027430 h 1080770"/>
                <a:gd name="T30" fmla="*/ 66039 w 8713470"/>
                <a:gd name="T31" fmla="*/ 1040130 h 1080770"/>
                <a:gd name="T32" fmla="*/ 90169 w 8713470"/>
                <a:gd name="T33" fmla="*/ 1055370 h 1080770"/>
                <a:gd name="T34" fmla="*/ 124460 w 8713470"/>
                <a:gd name="T35" fmla="*/ 1071880 h 1080770"/>
                <a:gd name="T36" fmla="*/ 142240 w 8713470"/>
                <a:gd name="T37" fmla="*/ 1075690 h 1080770"/>
                <a:gd name="T38" fmla="*/ 161290 w 8713470"/>
                <a:gd name="T39" fmla="*/ 1079500 h 1080770"/>
                <a:gd name="T40" fmla="*/ 180340 w 8713470"/>
                <a:gd name="T41" fmla="*/ 1080770 h 1080770"/>
                <a:gd name="T42" fmla="*/ 8550910 w 8713470"/>
                <a:gd name="T43" fmla="*/ 1078230 h 1080770"/>
                <a:gd name="T44" fmla="*/ 8569960 w 8713470"/>
                <a:gd name="T45" fmla="*/ 1075690 h 1080770"/>
                <a:gd name="T46" fmla="*/ 8614410 w 8713470"/>
                <a:gd name="T47" fmla="*/ 1060450 h 1080770"/>
                <a:gd name="T48" fmla="*/ 8630919 w 8713470"/>
                <a:gd name="T49" fmla="*/ 1050290 h 1080770"/>
                <a:gd name="T50" fmla="*/ 8652510 w 8713470"/>
                <a:gd name="T51" fmla="*/ 1033780 h 1080770"/>
                <a:gd name="T52" fmla="*/ 8666480 w 8713470"/>
                <a:gd name="T53" fmla="*/ 1019810 h 1080770"/>
                <a:gd name="T54" fmla="*/ 8682990 w 8713470"/>
                <a:gd name="T55" fmla="*/ 998220 h 1080770"/>
                <a:gd name="T56" fmla="*/ 8693150 w 8713470"/>
                <a:gd name="T57" fmla="*/ 981710 h 1080770"/>
                <a:gd name="T58" fmla="*/ 8710930 w 8713470"/>
                <a:gd name="T59" fmla="*/ 928370 h 1080770"/>
                <a:gd name="T60" fmla="*/ 8712200 w 8713470"/>
                <a:gd name="T61" fmla="*/ 909320 h 1080770"/>
                <a:gd name="T62" fmla="*/ 8713469 w 8713470"/>
                <a:gd name="T63" fmla="*/ 900430 h 1080770"/>
                <a:gd name="T64" fmla="*/ 8712200 w 8713470"/>
                <a:gd name="T65" fmla="*/ 171450 h 1080770"/>
                <a:gd name="T66" fmla="*/ 8700769 w 8713470"/>
                <a:gd name="T67" fmla="*/ 115570 h 1080770"/>
                <a:gd name="T68" fmla="*/ 8652510 w 8713470"/>
                <a:gd name="T69" fmla="*/ 46990 h 1080770"/>
                <a:gd name="T70" fmla="*/ 8587740 w 8713470"/>
                <a:gd name="T71" fmla="*/ 8890 h 1080770"/>
                <a:gd name="T72" fmla="*/ 8550910 w 8713470"/>
                <a:gd name="T73" fmla="*/ 1270 h 1080770"/>
                <a:gd name="T74" fmla="*/ 180340 w 8713470"/>
                <a:gd name="T75" fmla="*/ 0 h 1080770"/>
                <a:gd name="T76" fmla="*/ 8542019 w 8713470"/>
                <a:gd name="T77" fmla="*/ 1270 h 108077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713470" h="1080770">
                  <a:moveTo>
                    <a:pt x="8550910" y="1270"/>
                  </a:moveTo>
                  <a:lnTo>
                    <a:pt x="161290" y="1270"/>
                  </a:lnTo>
                  <a:lnTo>
                    <a:pt x="151130" y="2540"/>
                  </a:lnTo>
                  <a:lnTo>
                    <a:pt x="142240" y="3810"/>
                  </a:lnTo>
                  <a:lnTo>
                    <a:pt x="124460" y="8890"/>
                  </a:lnTo>
                  <a:lnTo>
                    <a:pt x="115569" y="12700"/>
                  </a:lnTo>
                  <a:lnTo>
                    <a:pt x="106680" y="15240"/>
                  </a:lnTo>
                  <a:lnTo>
                    <a:pt x="97789" y="20320"/>
                  </a:lnTo>
                  <a:lnTo>
                    <a:pt x="90169" y="24130"/>
                  </a:lnTo>
                  <a:lnTo>
                    <a:pt x="81280" y="29210"/>
                  </a:lnTo>
                  <a:lnTo>
                    <a:pt x="73660" y="34290"/>
                  </a:lnTo>
                  <a:lnTo>
                    <a:pt x="66039" y="40640"/>
                  </a:lnTo>
                  <a:lnTo>
                    <a:pt x="59689" y="46990"/>
                  </a:lnTo>
                  <a:lnTo>
                    <a:pt x="52070" y="53340"/>
                  </a:lnTo>
                  <a:lnTo>
                    <a:pt x="24130" y="90170"/>
                  </a:lnTo>
                  <a:lnTo>
                    <a:pt x="6350" y="133350"/>
                  </a:lnTo>
                  <a:lnTo>
                    <a:pt x="0" y="171450"/>
                  </a:lnTo>
                  <a:lnTo>
                    <a:pt x="0" y="909320"/>
                  </a:lnTo>
                  <a:lnTo>
                    <a:pt x="1270" y="918210"/>
                  </a:lnTo>
                  <a:lnTo>
                    <a:pt x="2539" y="928370"/>
                  </a:lnTo>
                  <a:lnTo>
                    <a:pt x="3810" y="937260"/>
                  </a:lnTo>
                  <a:lnTo>
                    <a:pt x="6350" y="946150"/>
                  </a:lnTo>
                  <a:lnTo>
                    <a:pt x="8889" y="956310"/>
                  </a:lnTo>
                  <a:lnTo>
                    <a:pt x="11430" y="963930"/>
                  </a:lnTo>
                  <a:lnTo>
                    <a:pt x="19050" y="981710"/>
                  </a:lnTo>
                  <a:lnTo>
                    <a:pt x="24130" y="989330"/>
                  </a:lnTo>
                  <a:lnTo>
                    <a:pt x="29210" y="998220"/>
                  </a:lnTo>
                  <a:lnTo>
                    <a:pt x="39370" y="1013460"/>
                  </a:lnTo>
                  <a:lnTo>
                    <a:pt x="45720" y="1021080"/>
                  </a:lnTo>
                  <a:lnTo>
                    <a:pt x="52070" y="1027430"/>
                  </a:lnTo>
                  <a:lnTo>
                    <a:pt x="59689" y="1033780"/>
                  </a:lnTo>
                  <a:lnTo>
                    <a:pt x="66039" y="1040130"/>
                  </a:lnTo>
                  <a:lnTo>
                    <a:pt x="81280" y="1050290"/>
                  </a:lnTo>
                  <a:lnTo>
                    <a:pt x="90169" y="1055370"/>
                  </a:lnTo>
                  <a:lnTo>
                    <a:pt x="97789" y="1060450"/>
                  </a:lnTo>
                  <a:lnTo>
                    <a:pt x="124460" y="1071880"/>
                  </a:lnTo>
                  <a:lnTo>
                    <a:pt x="133350" y="1074420"/>
                  </a:lnTo>
                  <a:lnTo>
                    <a:pt x="142240" y="1075690"/>
                  </a:lnTo>
                  <a:lnTo>
                    <a:pt x="151130" y="1078230"/>
                  </a:lnTo>
                  <a:lnTo>
                    <a:pt x="161290" y="1079500"/>
                  </a:lnTo>
                  <a:lnTo>
                    <a:pt x="180340" y="1079500"/>
                  </a:lnTo>
                  <a:lnTo>
                    <a:pt x="180340" y="1080770"/>
                  </a:lnTo>
                  <a:lnTo>
                    <a:pt x="8542019" y="1079500"/>
                  </a:lnTo>
                  <a:lnTo>
                    <a:pt x="8550910" y="1078230"/>
                  </a:lnTo>
                  <a:lnTo>
                    <a:pt x="8561069" y="1076960"/>
                  </a:lnTo>
                  <a:lnTo>
                    <a:pt x="8569960" y="1075690"/>
                  </a:lnTo>
                  <a:lnTo>
                    <a:pt x="8596630" y="1068070"/>
                  </a:lnTo>
                  <a:lnTo>
                    <a:pt x="8614410" y="1060450"/>
                  </a:lnTo>
                  <a:lnTo>
                    <a:pt x="8622030" y="1055370"/>
                  </a:lnTo>
                  <a:lnTo>
                    <a:pt x="8630919" y="1050290"/>
                  </a:lnTo>
                  <a:lnTo>
                    <a:pt x="8646160" y="1040130"/>
                  </a:lnTo>
                  <a:lnTo>
                    <a:pt x="8652510" y="1033780"/>
                  </a:lnTo>
                  <a:lnTo>
                    <a:pt x="8660130" y="1027430"/>
                  </a:lnTo>
                  <a:lnTo>
                    <a:pt x="8666480" y="1019810"/>
                  </a:lnTo>
                  <a:lnTo>
                    <a:pt x="8672830" y="1013460"/>
                  </a:lnTo>
                  <a:lnTo>
                    <a:pt x="8682990" y="998220"/>
                  </a:lnTo>
                  <a:lnTo>
                    <a:pt x="8688069" y="989330"/>
                  </a:lnTo>
                  <a:lnTo>
                    <a:pt x="8693150" y="981710"/>
                  </a:lnTo>
                  <a:lnTo>
                    <a:pt x="8700769" y="963930"/>
                  </a:lnTo>
                  <a:lnTo>
                    <a:pt x="8710930" y="928370"/>
                  </a:lnTo>
                  <a:lnTo>
                    <a:pt x="8710930" y="918210"/>
                  </a:lnTo>
                  <a:lnTo>
                    <a:pt x="8712200" y="909320"/>
                  </a:lnTo>
                  <a:lnTo>
                    <a:pt x="8712200" y="900430"/>
                  </a:lnTo>
                  <a:lnTo>
                    <a:pt x="8713469" y="900430"/>
                  </a:lnTo>
                  <a:lnTo>
                    <a:pt x="8712200" y="180340"/>
                  </a:lnTo>
                  <a:lnTo>
                    <a:pt x="8712200" y="171450"/>
                  </a:lnTo>
                  <a:lnTo>
                    <a:pt x="8710930" y="161290"/>
                  </a:lnTo>
                  <a:lnTo>
                    <a:pt x="8700769" y="115570"/>
                  </a:lnTo>
                  <a:lnTo>
                    <a:pt x="8672830" y="67310"/>
                  </a:lnTo>
                  <a:lnTo>
                    <a:pt x="8652510" y="46990"/>
                  </a:lnTo>
                  <a:lnTo>
                    <a:pt x="8646160" y="40640"/>
                  </a:lnTo>
                  <a:lnTo>
                    <a:pt x="8587740" y="8890"/>
                  </a:lnTo>
                  <a:lnTo>
                    <a:pt x="8561069" y="2540"/>
                  </a:lnTo>
                  <a:lnTo>
                    <a:pt x="8550910" y="1270"/>
                  </a:lnTo>
                  <a:close/>
                </a:path>
                <a:path w="8713470" h="1080770">
                  <a:moveTo>
                    <a:pt x="8533130" y="0"/>
                  </a:moveTo>
                  <a:lnTo>
                    <a:pt x="180340" y="0"/>
                  </a:lnTo>
                  <a:lnTo>
                    <a:pt x="170180" y="1270"/>
                  </a:lnTo>
                  <a:lnTo>
                    <a:pt x="8542019" y="1270"/>
                  </a:lnTo>
                  <a:lnTo>
                    <a:pt x="85331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sp>
          <p:nvSpPr>
            <p:cNvPr id="68614" name="object 4">
              <a:extLst>
                <a:ext uri="{FF2B5EF4-FFF2-40B4-BE49-F238E27FC236}">
                  <a16:creationId xmlns:a16="http://schemas.microsoft.com/office/drawing/2014/main" id="{EB6662C5-25DC-4244-9546-BF25FA87A8E9}"/>
                </a:ext>
              </a:extLst>
            </p:cNvPr>
            <p:cNvSpPr>
              <a:spLocks/>
            </p:cNvSpPr>
            <p:nvPr/>
          </p:nvSpPr>
          <p:spPr bwMode="auto">
            <a:xfrm>
              <a:off x="345440" y="187960"/>
              <a:ext cx="8713470" cy="1080770"/>
            </a:xfrm>
            <a:custGeom>
              <a:avLst/>
              <a:gdLst>
                <a:gd name="T0" fmla="*/ 0 w 8713470"/>
                <a:gd name="T1" fmla="*/ 171450 h 1080770"/>
                <a:gd name="T2" fmla="*/ 2539 w 8713470"/>
                <a:gd name="T3" fmla="*/ 152400 h 1080770"/>
                <a:gd name="T4" fmla="*/ 6350 w 8713470"/>
                <a:gd name="T5" fmla="*/ 133350 h 1080770"/>
                <a:gd name="T6" fmla="*/ 11430 w 8713470"/>
                <a:gd name="T7" fmla="*/ 115570 h 1080770"/>
                <a:gd name="T8" fmla="*/ 39370 w 8713470"/>
                <a:gd name="T9" fmla="*/ 67310 h 1080770"/>
                <a:gd name="T10" fmla="*/ 52070 w 8713470"/>
                <a:gd name="T11" fmla="*/ 53340 h 1080770"/>
                <a:gd name="T12" fmla="*/ 66039 w 8713470"/>
                <a:gd name="T13" fmla="*/ 40640 h 1080770"/>
                <a:gd name="T14" fmla="*/ 81280 w 8713470"/>
                <a:gd name="T15" fmla="*/ 29210 h 1080770"/>
                <a:gd name="T16" fmla="*/ 97789 w 8713470"/>
                <a:gd name="T17" fmla="*/ 20320 h 1080770"/>
                <a:gd name="T18" fmla="*/ 115569 w 8713470"/>
                <a:gd name="T19" fmla="*/ 12700 h 1080770"/>
                <a:gd name="T20" fmla="*/ 133350 w 8713470"/>
                <a:gd name="T21" fmla="*/ 6350 h 1080770"/>
                <a:gd name="T22" fmla="*/ 151130 w 8713470"/>
                <a:gd name="T23" fmla="*/ 2540 h 1080770"/>
                <a:gd name="T24" fmla="*/ 170180 w 8713470"/>
                <a:gd name="T25" fmla="*/ 1270 h 1080770"/>
                <a:gd name="T26" fmla="*/ 8533130 w 8713470"/>
                <a:gd name="T27" fmla="*/ 0 h 1080770"/>
                <a:gd name="T28" fmla="*/ 8550910 w 8713470"/>
                <a:gd name="T29" fmla="*/ 1270 h 1080770"/>
                <a:gd name="T30" fmla="*/ 8605519 w 8713470"/>
                <a:gd name="T31" fmla="*/ 16510 h 1080770"/>
                <a:gd name="T32" fmla="*/ 8652510 w 8713470"/>
                <a:gd name="T33" fmla="*/ 46990 h 1080770"/>
                <a:gd name="T34" fmla="*/ 8666480 w 8713470"/>
                <a:gd name="T35" fmla="*/ 59690 h 1080770"/>
                <a:gd name="T36" fmla="*/ 8677910 w 8713470"/>
                <a:gd name="T37" fmla="*/ 74930 h 1080770"/>
                <a:gd name="T38" fmla="*/ 8703310 w 8713470"/>
                <a:gd name="T39" fmla="*/ 124460 h 1080770"/>
                <a:gd name="T40" fmla="*/ 8708390 w 8713470"/>
                <a:gd name="T41" fmla="*/ 143510 h 1080770"/>
                <a:gd name="T42" fmla="*/ 8710930 w 8713470"/>
                <a:gd name="T43" fmla="*/ 161290 h 1080770"/>
                <a:gd name="T44" fmla="*/ 8712200 w 8713470"/>
                <a:gd name="T45" fmla="*/ 180340 h 1080770"/>
                <a:gd name="T46" fmla="*/ 8712200 w 8713470"/>
                <a:gd name="T47" fmla="*/ 900430 h 1080770"/>
                <a:gd name="T48" fmla="*/ 8710930 w 8713470"/>
                <a:gd name="T49" fmla="*/ 918210 h 1080770"/>
                <a:gd name="T50" fmla="*/ 8708390 w 8713470"/>
                <a:gd name="T51" fmla="*/ 937260 h 1080770"/>
                <a:gd name="T52" fmla="*/ 8703310 w 8713470"/>
                <a:gd name="T53" fmla="*/ 955040 h 1080770"/>
                <a:gd name="T54" fmla="*/ 8696960 w 8713470"/>
                <a:gd name="T55" fmla="*/ 972820 h 1080770"/>
                <a:gd name="T56" fmla="*/ 8688069 w 8713470"/>
                <a:gd name="T57" fmla="*/ 989330 h 1080770"/>
                <a:gd name="T58" fmla="*/ 8677910 w 8713470"/>
                <a:gd name="T59" fmla="*/ 1005840 h 1080770"/>
                <a:gd name="T60" fmla="*/ 8666480 w 8713470"/>
                <a:gd name="T61" fmla="*/ 1019810 h 1080770"/>
                <a:gd name="T62" fmla="*/ 8652510 w 8713470"/>
                <a:gd name="T63" fmla="*/ 1033780 h 1080770"/>
                <a:gd name="T64" fmla="*/ 8638540 w 8713470"/>
                <a:gd name="T65" fmla="*/ 1045210 h 1080770"/>
                <a:gd name="T66" fmla="*/ 8622030 w 8713470"/>
                <a:gd name="T67" fmla="*/ 1055370 h 1080770"/>
                <a:gd name="T68" fmla="*/ 8569960 w 8713470"/>
                <a:gd name="T69" fmla="*/ 1075690 h 1080770"/>
                <a:gd name="T70" fmla="*/ 8542019 w 8713470"/>
                <a:gd name="T71" fmla="*/ 1079500 h 1080770"/>
                <a:gd name="T72" fmla="*/ 180340 w 8713470"/>
                <a:gd name="T73" fmla="*/ 1080770 h 1080770"/>
                <a:gd name="T74" fmla="*/ 170180 w 8713470"/>
                <a:gd name="T75" fmla="*/ 1079500 h 1080770"/>
                <a:gd name="T76" fmla="*/ 151130 w 8713470"/>
                <a:gd name="T77" fmla="*/ 1078230 h 1080770"/>
                <a:gd name="T78" fmla="*/ 133350 w 8713470"/>
                <a:gd name="T79" fmla="*/ 1074420 h 1080770"/>
                <a:gd name="T80" fmla="*/ 115569 w 8713470"/>
                <a:gd name="T81" fmla="*/ 1068070 h 1080770"/>
                <a:gd name="T82" fmla="*/ 97789 w 8713470"/>
                <a:gd name="T83" fmla="*/ 1060450 h 1080770"/>
                <a:gd name="T84" fmla="*/ 81280 w 8713470"/>
                <a:gd name="T85" fmla="*/ 1050290 h 1080770"/>
                <a:gd name="T86" fmla="*/ 66039 w 8713470"/>
                <a:gd name="T87" fmla="*/ 1040130 h 1080770"/>
                <a:gd name="T88" fmla="*/ 52070 w 8713470"/>
                <a:gd name="T89" fmla="*/ 1027430 h 1080770"/>
                <a:gd name="T90" fmla="*/ 19050 w 8713470"/>
                <a:gd name="T91" fmla="*/ 981710 h 1080770"/>
                <a:gd name="T92" fmla="*/ 11430 w 8713470"/>
                <a:gd name="T93" fmla="*/ 963930 h 1080770"/>
                <a:gd name="T94" fmla="*/ 6350 w 8713470"/>
                <a:gd name="T95" fmla="*/ 946150 h 1080770"/>
                <a:gd name="T96" fmla="*/ 2539 w 8713470"/>
                <a:gd name="T97" fmla="*/ 928370 h 1080770"/>
                <a:gd name="T98" fmla="*/ 0 w 8713470"/>
                <a:gd name="T99" fmla="*/ 909320 h 1080770"/>
                <a:gd name="T100" fmla="*/ 0 w 8713470"/>
                <a:gd name="T101" fmla="*/ 180340 h 10807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8713470" h="1080770">
                  <a:moveTo>
                    <a:pt x="0" y="180340"/>
                  </a:moveTo>
                  <a:lnTo>
                    <a:pt x="0" y="171450"/>
                  </a:lnTo>
                  <a:lnTo>
                    <a:pt x="1270" y="161290"/>
                  </a:lnTo>
                  <a:lnTo>
                    <a:pt x="2539" y="152400"/>
                  </a:lnTo>
                  <a:lnTo>
                    <a:pt x="3810" y="143510"/>
                  </a:lnTo>
                  <a:lnTo>
                    <a:pt x="6350" y="133350"/>
                  </a:lnTo>
                  <a:lnTo>
                    <a:pt x="8889" y="124460"/>
                  </a:lnTo>
                  <a:lnTo>
                    <a:pt x="11430" y="115570"/>
                  </a:lnTo>
                  <a:lnTo>
                    <a:pt x="34289" y="74930"/>
                  </a:lnTo>
                  <a:lnTo>
                    <a:pt x="39370" y="67310"/>
                  </a:lnTo>
                  <a:lnTo>
                    <a:pt x="45720" y="59690"/>
                  </a:lnTo>
                  <a:lnTo>
                    <a:pt x="52070" y="53340"/>
                  </a:lnTo>
                  <a:lnTo>
                    <a:pt x="59689" y="46990"/>
                  </a:lnTo>
                  <a:lnTo>
                    <a:pt x="66039" y="40640"/>
                  </a:lnTo>
                  <a:lnTo>
                    <a:pt x="73660" y="34290"/>
                  </a:lnTo>
                  <a:lnTo>
                    <a:pt x="81280" y="29210"/>
                  </a:lnTo>
                  <a:lnTo>
                    <a:pt x="90169" y="24130"/>
                  </a:lnTo>
                  <a:lnTo>
                    <a:pt x="97789" y="20320"/>
                  </a:lnTo>
                  <a:lnTo>
                    <a:pt x="106680" y="15240"/>
                  </a:lnTo>
                  <a:lnTo>
                    <a:pt x="115569" y="12700"/>
                  </a:lnTo>
                  <a:lnTo>
                    <a:pt x="124460" y="8890"/>
                  </a:lnTo>
                  <a:lnTo>
                    <a:pt x="133350" y="6350"/>
                  </a:lnTo>
                  <a:lnTo>
                    <a:pt x="142240" y="3810"/>
                  </a:lnTo>
                  <a:lnTo>
                    <a:pt x="151130" y="2540"/>
                  </a:lnTo>
                  <a:lnTo>
                    <a:pt x="161290" y="1270"/>
                  </a:lnTo>
                  <a:lnTo>
                    <a:pt x="170180" y="1270"/>
                  </a:lnTo>
                  <a:lnTo>
                    <a:pt x="180340" y="0"/>
                  </a:lnTo>
                  <a:lnTo>
                    <a:pt x="8533130" y="0"/>
                  </a:lnTo>
                  <a:lnTo>
                    <a:pt x="8542019" y="1270"/>
                  </a:lnTo>
                  <a:lnTo>
                    <a:pt x="8550910" y="1270"/>
                  </a:lnTo>
                  <a:lnTo>
                    <a:pt x="8596630" y="12700"/>
                  </a:lnTo>
                  <a:lnTo>
                    <a:pt x="8605519" y="16510"/>
                  </a:lnTo>
                  <a:lnTo>
                    <a:pt x="8614410" y="20320"/>
                  </a:lnTo>
                  <a:lnTo>
                    <a:pt x="8652510" y="46990"/>
                  </a:lnTo>
                  <a:lnTo>
                    <a:pt x="8660130" y="53340"/>
                  </a:lnTo>
                  <a:lnTo>
                    <a:pt x="8666480" y="59690"/>
                  </a:lnTo>
                  <a:lnTo>
                    <a:pt x="8672830" y="67310"/>
                  </a:lnTo>
                  <a:lnTo>
                    <a:pt x="8677910" y="74930"/>
                  </a:lnTo>
                  <a:lnTo>
                    <a:pt x="8682990" y="82550"/>
                  </a:lnTo>
                  <a:lnTo>
                    <a:pt x="8703310" y="124460"/>
                  </a:lnTo>
                  <a:lnTo>
                    <a:pt x="8705850" y="133350"/>
                  </a:lnTo>
                  <a:lnTo>
                    <a:pt x="8708390" y="143510"/>
                  </a:lnTo>
                  <a:lnTo>
                    <a:pt x="8709660" y="152400"/>
                  </a:lnTo>
                  <a:lnTo>
                    <a:pt x="8710930" y="161290"/>
                  </a:lnTo>
                  <a:lnTo>
                    <a:pt x="8712200" y="171450"/>
                  </a:lnTo>
                  <a:lnTo>
                    <a:pt x="8712200" y="180340"/>
                  </a:lnTo>
                  <a:lnTo>
                    <a:pt x="8713469" y="900430"/>
                  </a:lnTo>
                  <a:lnTo>
                    <a:pt x="8712200" y="900430"/>
                  </a:lnTo>
                  <a:lnTo>
                    <a:pt x="8712200" y="909320"/>
                  </a:lnTo>
                  <a:lnTo>
                    <a:pt x="8710930" y="918210"/>
                  </a:lnTo>
                  <a:lnTo>
                    <a:pt x="8710930" y="928370"/>
                  </a:lnTo>
                  <a:lnTo>
                    <a:pt x="8708390" y="937260"/>
                  </a:lnTo>
                  <a:lnTo>
                    <a:pt x="8705850" y="946150"/>
                  </a:lnTo>
                  <a:lnTo>
                    <a:pt x="8703310" y="955040"/>
                  </a:lnTo>
                  <a:lnTo>
                    <a:pt x="8700769" y="963930"/>
                  </a:lnTo>
                  <a:lnTo>
                    <a:pt x="8696960" y="972820"/>
                  </a:lnTo>
                  <a:lnTo>
                    <a:pt x="8693150" y="981710"/>
                  </a:lnTo>
                  <a:lnTo>
                    <a:pt x="8688069" y="989330"/>
                  </a:lnTo>
                  <a:lnTo>
                    <a:pt x="8682990" y="998220"/>
                  </a:lnTo>
                  <a:lnTo>
                    <a:pt x="8677910" y="1005840"/>
                  </a:lnTo>
                  <a:lnTo>
                    <a:pt x="8672830" y="1013460"/>
                  </a:lnTo>
                  <a:lnTo>
                    <a:pt x="8666480" y="1019810"/>
                  </a:lnTo>
                  <a:lnTo>
                    <a:pt x="8660130" y="1027430"/>
                  </a:lnTo>
                  <a:lnTo>
                    <a:pt x="8652510" y="1033780"/>
                  </a:lnTo>
                  <a:lnTo>
                    <a:pt x="8646160" y="1040130"/>
                  </a:lnTo>
                  <a:lnTo>
                    <a:pt x="8638540" y="1045210"/>
                  </a:lnTo>
                  <a:lnTo>
                    <a:pt x="8630919" y="1050290"/>
                  </a:lnTo>
                  <a:lnTo>
                    <a:pt x="8622030" y="1055370"/>
                  </a:lnTo>
                  <a:lnTo>
                    <a:pt x="8614410" y="1060450"/>
                  </a:lnTo>
                  <a:lnTo>
                    <a:pt x="8569960" y="1075690"/>
                  </a:lnTo>
                  <a:lnTo>
                    <a:pt x="8550910" y="1078230"/>
                  </a:lnTo>
                  <a:lnTo>
                    <a:pt x="8542019" y="1079500"/>
                  </a:lnTo>
                  <a:lnTo>
                    <a:pt x="8533130" y="1079500"/>
                  </a:lnTo>
                  <a:lnTo>
                    <a:pt x="180340" y="1080770"/>
                  </a:lnTo>
                  <a:lnTo>
                    <a:pt x="180340" y="1079500"/>
                  </a:lnTo>
                  <a:lnTo>
                    <a:pt x="170180" y="1079500"/>
                  </a:lnTo>
                  <a:lnTo>
                    <a:pt x="161290" y="1079500"/>
                  </a:lnTo>
                  <a:lnTo>
                    <a:pt x="151130" y="1078230"/>
                  </a:lnTo>
                  <a:lnTo>
                    <a:pt x="142240" y="1075690"/>
                  </a:lnTo>
                  <a:lnTo>
                    <a:pt x="133350" y="1074420"/>
                  </a:lnTo>
                  <a:lnTo>
                    <a:pt x="124460" y="1071880"/>
                  </a:lnTo>
                  <a:lnTo>
                    <a:pt x="115569" y="1068070"/>
                  </a:lnTo>
                  <a:lnTo>
                    <a:pt x="106680" y="1064260"/>
                  </a:lnTo>
                  <a:lnTo>
                    <a:pt x="97789" y="1060450"/>
                  </a:lnTo>
                  <a:lnTo>
                    <a:pt x="90169" y="1055370"/>
                  </a:lnTo>
                  <a:lnTo>
                    <a:pt x="81280" y="1050290"/>
                  </a:lnTo>
                  <a:lnTo>
                    <a:pt x="73660" y="1045210"/>
                  </a:lnTo>
                  <a:lnTo>
                    <a:pt x="66039" y="1040130"/>
                  </a:lnTo>
                  <a:lnTo>
                    <a:pt x="59689" y="1033780"/>
                  </a:lnTo>
                  <a:lnTo>
                    <a:pt x="52070" y="1027430"/>
                  </a:lnTo>
                  <a:lnTo>
                    <a:pt x="24130" y="989330"/>
                  </a:lnTo>
                  <a:lnTo>
                    <a:pt x="19050" y="981710"/>
                  </a:lnTo>
                  <a:lnTo>
                    <a:pt x="15239" y="972820"/>
                  </a:lnTo>
                  <a:lnTo>
                    <a:pt x="11430" y="963930"/>
                  </a:lnTo>
                  <a:lnTo>
                    <a:pt x="8889" y="956310"/>
                  </a:lnTo>
                  <a:lnTo>
                    <a:pt x="6350" y="946150"/>
                  </a:lnTo>
                  <a:lnTo>
                    <a:pt x="3810" y="937260"/>
                  </a:lnTo>
                  <a:lnTo>
                    <a:pt x="2539" y="928370"/>
                  </a:lnTo>
                  <a:lnTo>
                    <a:pt x="1270" y="918210"/>
                  </a:lnTo>
                  <a:lnTo>
                    <a:pt x="0" y="909320"/>
                  </a:lnTo>
                  <a:lnTo>
                    <a:pt x="0" y="900430"/>
                  </a:lnTo>
                  <a:lnTo>
                    <a:pt x="0" y="180340"/>
                  </a:lnTo>
                  <a:close/>
                </a:path>
              </a:pathLst>
            </a:custGeom>
            <a:noFill/>
            <a:ln w="15813">
              <a:solidFill>
                <a:srgbClr val="C7423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68615" name="object 5">
              <a:extLst>
                <a:ext uri="{FF2B5EF4-FFF2-40B4-BE49-F238E27FC236}">
                  <a16:creationId xmlns:a16="http://schemas.microsoft.com/office/drawing/2014/main" id="{A6F37EF4-3423-AE47-8C8B-886C9192A3A3}"/>
                </a:ext>
              </a:extLst>
            </p:cNvPr>
            <p:cNvSpPr>
              <a:spLocks/>
            </p:cNvSpPr>
            <p:nvPr/>
          </p:nvSpPr>
          <p:spPr bwMode="auto">
            <a:xfrm>
              <a:off x="337527" y="180060"/>
              <a:ext cx="8729345" cy="1096645"/>
            </a:xfrm>
            <a:custGeom>
              <a:avLst/>
              <a:gdLst>
                <a:gd name="T0" fmla="*/ 15811 w 8729345"/>
                <a:gd name="T1" fmla="*/ 7899 h 1096645"/>
                <a:gd name="T2" fmla="*/ 13500 w 8729345"/>
                <a:gd name="T3" fmla="*/ 2311 h 1096645"/>
                <a:gd name="T4" fmla="*/ 7912 w 8729345"/>
                <a:gd name="T5" fmla="*/ 0 h 1096645"/>
                <a:gd name="T6" fmla="*/ 2311 w 8729345"/>
                <a:gd name="T7" fmla="*/ 2311 h 1096645"/>
                <a:gd name="T8" fmla="*/ 0 w 8729345"/>
                <a:gd name="T9" fmla="*/ 7899 h 1096645"/>
                <a:gd name="T10" fmla="*/ 2311 w 8729345"/>
                <a:gd name="T11" fmla="*/ 13500 h 1096645"/>
                <a:gd name="T12" fmla="*/ 7912 w 8729345"/>
                <a:gd name="T13" fmla="*/ 15811 h 1096645"/>
                <a:gd name="T14" fmla="*/ 13500 w 8729345"/>
                <a:gd name="T15" fmla="*/ 13500 h 1096645"/>
                <a:gd name="T16" fmla="*/ 15811 w 8729345"/>
                <a:gd name="T17" fmla="*/ 7899 h 1096645"/>
                <a:gd name="T18" fmla="*/ 8729281 w 8729345"/>
                <a:gd name="T19" fmla="*/ 1088669 h 1096645"/>
                <a:gd name="T20" fmla="*/ 8726970 w 8729345"/>
                <a:gd name="T21" fmla="*/ 1083081 h 1096645"/>
                <a:gd name="T22" fmla="*/ 8721382 w 8729345"/>
                <a:gd name="T23" fmla="*/ 1080770 h 1096645"/>
                <a:gd name="T24" fmla="*/ 8715781 w 8729345"/>
                <a:gd name="T25" fmla="*/ 1083081 h 1096645"/>
                <a:gd name="T26" fmla="*/ 8713470 w 8729345"/>
                <a:gd name="T27" fmla="*/ 1088669 h 1096645"/>
                <a:gd name="T28" fmla="*/ 8715781 w 8729345"/>
                <a:gd name="T29" fmla="*/ 1094270 h 1096645"/>
                <a:gd name="T30" fmla="*/ 8721382 w 8729345"/>
                <a:gd name="T31" fmla="*/ 1096581 h 1096645"/>
                <a:gd name="T32" fmla="*/ 8726970 w 8729345"/>
                <a:gd name="T33" fmla="*/ 1094270 h 1096645"/>
                <a:gd name="T34" fmla="*/ 8729281 w 8729345"/>
                <a:gd name="T35" fmla="*/ 1088669 h 10966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729345" h="1096645">
                  <a:moveTo>
                    <a:pt x="15811" y="7899"/>
                  </a:moveTo>
                  <a:lnTo>
                    <a:pt x="13500" y="2311"/>
                  </a:lnTo>
                  <a:lnTo>
                    <a:pt x="7912" y="0"/>
                  </a:lnTo>
                  <a:lnTo>
                    <a:pt x="2311" y="2311"/>
                  </a:lnTo>
                  <a:lnTo>
                    <a:pt x="0" y="7899"/>
                  </a:lnTo>
                  <a:lnTo>
                    <a:pt x="2311" y="13500"/>
                  </a:lnTo>
                  <a:lnTo>
                    <a:pt x="7912" y="15811"/>
                  </a:lnTo>
                  <a:lnTo>
                    <a:pt x="13500" y="13500"/>
                  </a:lnTo>
                  <a:lnTo>
                    <a:pt x="15811" y="7899"/>
                  </a:lnTo>
                  <a:close/>
                </a:path>
                <a:path w="8729345" h="1096645">
                  <a:moveTo>
                    <a:pt x="8729281" y="1088669"/>
                  </a:moveTo>
                  <a:lnTo>
                    <a:pt x="8726970" y="1083081"/>
                  </a:lnTo>
                  <a:lnTo>
                    <a:pt x="8721382" y="1080770"/>
                  </a:lnTo>
                  <a:lnTo>
                    <a:pt x="8715781" y="1083081"/>
                  </a:lnTo>
                  <a:lnTo>
                    <a:pt x="8713470" y="1088669"/>
                  </a:lnTo>
                  <a:lnTo>
                    <a:pt x="8715781" y="1094270"/>
                  </a:lnTo>
                  <a:lnTo>
                    <a:pt x="8721382" y="1096581"/>
                  </a:lnTo>
                  <a:lnTo>
                    <a:pt x="8726970" y="1094270"/>
                  </a:lnTo>
                  <a:lnTo>
                    <a:pt x="8729281" y="1088669"/>
                  </a:lnTo>
                  <a:close/>
                </a:path>
              </a:pathLst>
            </a:custGeom>
            <a:solidFill>
              <a:srgbClr val="C7423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grpSp>
      <p:sp>
        <p:nvSpPr>
          <p:cNvPr id="6" name="object 6">
            <a:extLst>
              <a:ext uri="{FF2B5EF4-FFF2-40B4-BE49-F238E27FC236}">
                <a16:creationId xmlns:a16="http://schemas.microsoft.com/office/drawing/2014/main" id="{C4890D6B-16F3-C146-BF9C-5AC4E9C88347}"/>
              </a:ext>
            </a:extLst>
          </p:cNvPr>
          <p:cNvSpPr txBox="1">
            <a:spLocks noGrp="1"/>
          </p:cNvSpPr>
          <p:nvPr>
            <p:ph type="title"/>
          </p:nvPr>
        </p:nvSpPr>
        <p:spPr>
          <a:xfrm>
            <a:off x="1485900" y="289559"/>
            <a:ext cx="6423025" cy="878840"/>
          </a:xfrm>
        </p:spPr>
        <p:txBody>
          <a:bodyPr wrap="square" lIns="0" tIns="12700" rIns="0" bIns="0" rtlCol="0">
            <a:spAutoFit/>
          </a:bodyPr>
          <a:lstStyle/>
          <a:p>
            <a:pPr marL="610235" marR="5080" indent="-598170">
              <a:spcBef>
                <a:spcPts val="100"/>
              </a:spcBef>
              <a:tabLst>
                <a:tab pos="2926715" algn="l"/>
              </a:tabLst>
              <a:defRPr/>
            </a:pPr>
            <a:r>
              <a:rPr sz="2800" spc="195" dirty="0">
                <a:solidFill>
                  <a:srgbClr val="810300"/>
                </a:solidFill>
              </a:rPr>
              <a:t>Il</a:t>
            </a:r>
            <a:r>
              <a:rPr sz="2800" spc="135" dirty="0">
                <a:solidFill>
                  <a:srgbClr val="810300"/>
                </a:solidFill>
              </a:rPr>
              <a:t> </a:t>
            </a:r>
            <a:r>
              <a:rPr sz="2800" spc="254" dirty="0">
                <a:solidFill>
                  <a:srgbClr val="810300"/>
                </a:solidFill>
              </a:rPr>
              <a:t>existe</a:t>
            </a:r>
            <a:r>
              <a:rPr sz="2800" spc="135" dirty="0">
                <a:solidFill>
                  <a:srgbClr val="810300"/>
                </a:solidFill>
              </a:rPr>
              <a:t> </a:t>
            </a:r>
            <a:r>
              <a:rPr sz="2800" spc="340" dirty="0">
                <a:solidFill>
                  <a:srgbClr val="810300"/>
                </a:solidFill>
              </a:rPr>
              <a:t>aussi</a:t>
            </a:r>
            <a:r>
              <a:rPr sz="2800" spc="135" dirty="0">
                <a:solidFill>
                  <a:srgbClr val="810300"/>
                </a:solidFill>
              </a:rPr>
              <a:t> </a:t>
            </a:r>
            <a:r>
              <a:rPr sz="2800" spc="270" dirty="0">
                <a:solidFill>
                  <a:srgbClr val="810300"/>
                </a:solidFill>
              </a:rPr>
              <a:t>d’autres</a:t>
            </a:r>
            <a:r>
              <a:rPr sz="2800" spc="140" dirty="0">
                <a:solidFill>
                  <a:srgbClr val="810300"/>
                </a:solidFill>
              </a:rPr>
              <a:t> </a:t>
            </a:r>
            <a:r>
              <a:rPr sz="2800" spc="320" dirty="0">
                <a:solidFill>
                  <a:srgbClr val="810300"/>
                </a:solidFill>
              </a:rPr>
              <a:t>types</a:t>
            </a:r>
            <a:r>
              <a:rPr sz="2800" spc="140" dirty="0">
                <a:solidFill>
                  <a:srgbClr val="810300"/>
                </a:solidFill>
              </a:rPr>
              <a:t> </a:t>
            </a:r>
            <a:r>
              <a:rPr sz="2800" spc="300" dirty="0">
                <a:solidFill>
                  <a:srgbClr val="810300"/>
                </a:solidFill>
              </a:rPr>
              <a:t>de </a:t>
            </a:r>
            <a:r>
              <a:rPr sz="2800" spc="270" dirty="0">
                <a:solidFill>
                  <a:srgbClr val="810300"/>
                </a:solidFill>
              </a:rPr>
              <a:t>structures</a:t>
            </a:r>
            <a:r>
              <a:rPr sz="2800" dirty="0">
                <a:solidFill>
                  <a:srgbClr val="810300"/>
                </a:solidFill>
              </a:rPr>
              <a:t>	</a:t>
            </a:r>
            <a:r>
              <a:rPr sz="2800" spc="300" dirty="0">
                <a:solidFill>
                  <a:srgbClr val="810300"/>
                </a:solidFill>
              </a:rPr>
              <a:t>mixtes</a:t>
            </a:r>
            <a:r>
              <a:rPr sz="2800" spc="130" dirty="0">
                <a:solidFill>
                  <a:srgbClr val="810300"/>
                </a:solidFill>
              </a:rPr>
              <a:t> </a:t>
            </a:r>
            <a:r>
              <a:rPr sz="2800" spc="240" dirty="0">
                <a:solidFill>
                  <a:srgbClr val="810300"/>
                </a:solidFill>
              </a:rPr>
              <a:t>citant</a:t>
            </a:r>
            <a:r>
              <a:rPr sz="2800" spc="135" dirty="0">
                <a:solidFill>
                  <a:srgbClr val="810300"/>
                </a:solidFill>
              </a:rPr>
              <a:t> </a:t>
            </a:r>
            <a:r>
              <a:rPr sz="2800" spc="30" dirty="0">
                <a:solidFill>
                  <a:srgbClr val="810300"/>
                </a:solidFill>
              </a:rPr>
              <a:t>:</a:t>
            </a:r>
            <a:endParaRPr sz="2800"/>
          </a:p>
        </p:txBody>
      </p:sp>
      <p:pic>
        <p:nvPicPr>
          <p:cNvPr id="68611" name="object 7">
            <a:extLst>
              <a:ext uri="{FF2B5EF4-FFF2-40B4-BE49-F238E27FC236}">
                <a16:creationId xmlns:a16="http://schemas.microsoft.com/office/drawing/2014/main" id="{1769A820-2097-CA4F-B016-0666B283DA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0363" y="1557338"/>
            <a:ext cx="6143625" cy="392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object 8">
            <a:extLst>
              <a:ext uri="{FF2B5EF4-FFF2-40B4-BE49-F238E27FC236}">
                <a16:creationId xmlns:a16="http://schemas.microsoft.com/office/drawing/2014/main" id="{2E30EA27-1236-D744-B556-8B2E75F9A186}"/>
              </a:ext>
            </a:extLst>
          </p:cNvPr>
          <p:cNvSpPr txBox="1">
            <a:spLocks noChangeArrowheads="1"/>
          </p:cNvSpPr>
          <p:nvPr/>
        </p:nvSpPr>
        <p:spPr bwMode="auto">
          <a:xfrm>
            <a:off x="1209675" y="5911850"/>
            <a:ext cx="6985000" cy="638175"/>
          </a:xfrm>
          <a:prstGeom prst="rect">
            <a:avLst/>
          </a:prstGeom>
          <a:noFill/>
          <a:ln w="3175">
            <a:solidFill>
              <a:srgbClr val="FF7504"/>
            </a:solidFill>
            <a:miter lim="800000"/>
            <a:headEnd/>
            <a:tailEnd/>
          </a:ln>
          <a:extLst>
            <a:ext uri="{909E8E84-426E-40DD-AFC4-6F175D3DCCD1}">
              <a14:hiddenFill xmlns:a14="http://schemas.microsoft.com/office/drawing/2010/main">
                <a:solidFill>
                  <a:srgbClr val="FFFFFF"/>
                </a:solidFill>
              </a14:hiddenFill>
            </a:ext>
          </a:extLst>
        </p:spPr>
        <p:txBody>
          <a:bodyPr lIns="0" tIns="44450" rIns="0" bIns="0">
            <a:spAutoFit/>
          </a:bodyPr>
          <a:lstStyle>
            <a:lvl1pPr marL="88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ts val="350"/>
              </a:spcBef>
            </a:pPr>
            <a:r>
              <a:rPr lang="fr-FR" altLang="fr-FR" b="1">
                <a:solidFill>
                  <a:srgbClr val="1B1410"/>
                </a:solidFill>
                <a:latin typeface="Trebuchet MS" panose="020B0703020202090204" pitchFamily="34" charset="0"/>
              </a:rPr>
              <a:t>la structure comprend trois parties: la structure en béton ,les pylônes en acier et la charpente en bois</a:t>
            </a:r>
            <a:endParaRPr lang="fr-FR" altLang="fr-FR">
              <a:latin typeface="Trebuchet MS" panose="020B0703020202090204" pitchFamily="34" charset="0"/>
            </a:endParaRPr>
          </a:p>
        </p:txBody>
      </p:sp>
    </p:spTree>
    <p:extLst>
      <p:ext uri="{BB962C8B-B14F-4D97-AF65-F5344CB8AC3E}">
        <p14:creationId xmlns:p14="http://schemas.microsoft.com/office/powerpoint/2010/main" val="1396831525"/>
      </p:ext>
    </p:extLst>
  </p:cSld>
  <p:clrMapOvr>
    <a:masterClrMapping/>
  </p:clrMapOvr>
  <p:transition>
    <p:dissolv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8644185C-7BB5-074A-A226-7307E6D38D7E}"/>
              </a:ext>
            </a:extLst>
          </p:cNvPr>
          <p:cNvSpPr txBox="1"/>
          <p:nvPr/>
        </p:nvSpPr>
        <p:spPr>
          <a:xfrm>
            <a:off x="1903413" y="5948363"/>
            <a:ext cx="4816475" cy="366712"/>
          </a:xfrm>
          <a:prstGeom prst="rect">
            <a:avLst/>
          </a:prstGeom>
          <a:ln w="3175">
            <a:solidFill>
              <a:srgbClr val="FF7504"/>
            </a:solidFill>
          </a:ln>
        </p:spPr>
        <p:txBody>
          <a:bodyPr lIns="0" tIns="45719" rIns="0" bIns="0">
            <a:spAutoFit/>
          </a:bodyPr>
          <a:lstStyle/>
          <a:p>
            <a:pPr marL="89535">
              <a:spcBef>
                <a:spcPts val="359"/>
              </a:spcBef>
              <a:defRPr/>
            </a:pPr>
            <a:r>
              <a:rPr b="1" spc="240" dirty="0">
                <a:solidFill>
                  <a:srgbClr val="1B1410"/>
                </a:solidFill>
                <a:latin typeface="Trebuchet MS"/>
                <a:cs typeface="Trebuchet MS"/>
              </a:rPr>
              <a:t>Maison</a:t>
            </a:r>
            <a:r>
              <a:rPr b="1" spc="75" dirty="0">
                <a:solidFill>
                  <a:srgbClr val="1B1410"/>
                </a:solidFill>
                <a:latin typeface="Trebuchet MS"/>
                <a:cs typeface="Trebuchet MS"/>
              </a:rPr>
              <a:t> </a:t>
            </a:r>
            <a:r>
              <a:rPr b="1" spc="245" dirty="0">
                <a:solidFill>
                  <a:srgbClr val="1B1410"/>
                </a:solidFill>
                <a:latin typeface="Trebuchet MS"/>
                <a:cs typeface="Trebuchet MS"/>
              </a:rPr>
              <a:t>a</a:t>
            </a:r>
            <a:r>
              <a:rPr b="1" spc="85" dirty="0">
                <a:solidFill>
                  <a:srgbClr val="1B1410"/>
                </a:solidFill>
                <a:latin typeface="Trebuchet MS"/>
                <a:cs typeface="Trebuchet MS"/>
              </a:rPr>
              <a:t> </a:t>
            </a:r>
            <a:r>
              <a:rPr b="1" spc="170" dirty="0">
                <a:solidFill>
                  <a:srgbClr val="1B1410"/>
                </a:solidFill>
                <a:latin typeface="Trebuchet MS"/>
                <a:cs typeface="Trebuchet MS"/>
              </a:rPr>
              <a:t>structure</a:t>
            </a:r>
            <a:r>
              <a:rPr b="1" spc="90" dirty="0">
                <a:solidFill>
                  <a:srgbClr val="1B1410"/>
                </a:solidFill>
                <a:latin typeface="Trebuchet MS"/>
                <a:cs typeface="Trebuchet MS"/>
              </a:rPr>
              <a:t> </a:t>
            </a:r>
            <a:r>
              <a:rPr b="1" spc="195" dirty="0">
                <a:solidFill>
                  <a:srgbClr val="1B1410"/>
                </a:solidFill>
                <a:latin typeface="Trebuchet MS"/>
                <a:cs typeface="Trebuchet MS"/>
              </a:rPr>
              <a:t>en</a:t>
            </a:r>
            <a:r>
              <a:rPr b="1" spc="90" dirty="0">
                <a:solidFill>
                  <a:srgbClr val="1B1410"/>
                </a:solidFill>
                <a:latin typeface="Trebuchet MS"/>
                <a:cs typeface="Trebuchet MS"/>
              </a:rPr>
              <a:t> </a:t>
            </a:r>
            <a:r>
              <a:rPr b="1" spc="200" dirty="0">
                <a:solidFill>
                  <a:srgbClr val="1B1410"/>
                </a:solidFill>
                <a:latin typeface="Trebuchet MS"/>
                <a:cs typeface="Trebuchet MS"/>
              </a:rPr>
              <a:t>bois</a:t>
            </a:r>
            <a:r>
              <a:rPr b="1" spc="80" dirty="0">
                <a:solidFill>
                  <a:srgbClr val="1B1410"/>
                </a:solidFill>
                <a:latin typeface="Trebuchet MS"/>
                <a:cs typeface="Trebuchet MS"/>
              </a:rPr>
              <a:t> </a:t>
            </a:r>
            <a:r>
              <a:rPr b="1" spc="165" dirty="0">
                <a:solidFill>
                  <a:srgbClr val="1B1410"/>
                </a:solidFill>
                <a:latin typeface="Trebuchet MS"/>
                <a:cs typeface="Trebuchet MS"/>
              </a:rPr>
              <a:t>et</a:t>
            </a:r>
            <a:r>
              <a:rPr b="1" spc="90" dirty="0">
                <a:solidFill>
                  <a:srgbClr val="1B1410"/>
                </a:solidFill>
                <a:latin typeface="Trebuchet MS"/>
                <a:cs typeface="Trebuchet MS"/>
              </a:rPr>
              <a:t> </a:t>
            </a:r>
            <a:r>
              <a:rPr b="1" spc="130" dirty="0">
                <a:solidFill>
                  <a:srgbClr val="1B1410"/>
                </a:solidFill>
                <a:latin typeface="Trebuchet MS"/>
                <a:cs typeface="Trebuchet MS"/>
              </a:rPr>
              <a:t>pierre</a:t>
            </a:r>
            <a:endParaRPr>
              <a:latin typeface="Trebuchet MS"/>
              <a:cs typeface="Trebuchet MS"/>
            </a:endParaRPr>
          </a:p>
        </p:txBody>
      </p:sp>
      <p:grpSp>
        <p:nvGrpSpPr>
          <p:cNvPr id="69634" name="object 3">
            <a:extLst>
              <a:ext uri="{FF2B5EF4-FFF2-40B4-BE49-F238E27FC236}">
                <a16:creationId xmlns:a16="http://schemas.microsoft.com/office/drawing/2014/main" id="{DB2C0D21-CC6F-6C42-B69C-A289BF5DC640}"/>
              </a:ext>
            </a:extLst>
          </p:cNvPr>
          <p:cNvGrpSpPr>
            <a:grpSpLocks/>
          </p:cNvGrpSpPr>
          <p:nvPr/>
        </p:nvGrpSpPr>
        <p:grpSpPr bwMode="auto">
          <a:xfrm>
            <a:off x="323850" y="981075"/>
            <a:ext cx="8712200" cy="3898900"/>
            <a:chOff x="323850" y="980439"/>
            <a:chExt cx="8712200" cy="3900170"/>
          </a:xfrm>
        </p:grpSpPr>
        <p:pic>
          <p:nvPicPr>
            <p:cNvPr id="69635" name="object 4">
              <a:extLst>
                <a:ext uri="{FF2B5EF4-FFF2-40B4-BE49-F238E27FC236}">
                  <a16:creationId xmlns:a16="http://schemas.microsoft.com/office/drawing/2014/main" id="{A21E1914-307C-C94D-A1AA-DF9305512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980439"/>
              <a:ext cx="4500880" cy="390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object 5">
              <a:extLst>
                <a:ext uri="{FF2B5EF4-FFF2-40B4-BE49-F238E27FC236}">
                  <a16:creationId xmlns:a16="http://schemas.microsoft.com/office/drawing/2014/main" id="{F572E746-8A6F-7145-9F95-BFF3DE439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120" y="980439"/>
              <a:ext cx="4392930" cy="3887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18702627"/>
      </p:ext>
    </p:extLst>
  </p:cSld>
  <p:clrMapOvr>
    <a:masterClrMapping/>
  </p:clrMapOvr>
  <p:transition>
    <p:dissolv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object 2">
            <a:extLst>
              <a:ext uri="{FF2B5EF4-FFF2-40B4-BE49-F238E27FC236}">
                <a16:creationId xmlns:a16="http://schemas.microsoft.com/office/drawing/2014/main" id="{D1705B4F-F092-2E48-80C0-40E05605F671}"/>
              </a:ext>
            </a:extLst>
          </p:cNvPr>
          <p:cNvSpPr txBox="1">
            <a:spLocks noChangeArrowheads="1"/>
          </p:cNvSpPr>
          <p:nvPr/>
        </p:nvSpPr>
        <p:spPr bwMode="auto">
          <a:xfrm>
            <a:off x="3305175" y="5157788"/>
            <a:ext cx="2665413" cy="636587"/>
          </a:xfrm>
          <a:prstGeom prst="rect">
            <a:avLst/>
          </a:prstGeom>
          <a:noFill/>
          <a:ln w="3175">
            <a:solidFill>
              <a:srgbClr val="FF7504"/>
            </a:solidFill>
            <a:miter lim="800000"/>
            <a:headEnd/>
            <a:tailEnd/>
          </a:ln>
          <a:extLst>
            <a:ext uri="{909E8E84-426E-40DD-AFC4-6F175D3DCCD1}">
              <a14:hiddenFill xmlns:a14="http://schemas.microsoft.com/office/drawing/2010/main">
                <a:solidFill>
                  <a:srgbClr val="FFFFFF"/>
                </a:solidFill>
              </a14:hiddenFill>
            </a:ext>
          </a:extLst>
        </p:spPr>
        <p:txBody>
          <a:bodyPr lIns="0" tIns="44450" rIns="0" bIns="0">
            <a:spAutoFit/>
          </a:bodyPr>
          <a:lstStyle>
            <a:lvl1pPr marL="88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ts val="350"/>
              </a:spcBef>
            </a:pPr>
            <a:r>
              <a:rPr lang="fr-FR" altLang="fr-FR" b="1">
                <a:solidFill>
                  <a:srgbClr val="1B1410"/>
                </a:solidFill>
                <a:latin typeface="Trebuchet MS" panose="020B0703020202090204" pitchFamily="34" charset="0"/>
              </a:rPr>
              <a:t>Structure en bois et métal</a:t>
            </a:r>
            <a:endParaRPr lang="fr-FR" altLang="fr-FR">
              <a:latin typeface="Trebuchet MS" panose="020B0703020202090204" pitchFamily="34" charset="0"/>
            </a:endParaRPr>
          </a:p>
        </p:txBody>
      </p:sp>
      <p:pic>
        <p:nvPicPr>
          <p:cNvPr id="70658" name="object 3">
            <a:extLst>
              <a:ext uri="{FF2B5EF4-FFF2-40B4-BE49-F238E27FC236}">
                <a16:creationId xmlns:a16="http://schemas.microsoft.com/office/drawing/2014/main" id="{A8A5BBAA-B1B1-DB49-A3D0-A49C66E95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476250"/>
            <a:ext cx="4391025" cy="392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object 4">
            <a:extLst>
              <a:ext uri="{FF2B5EF4-FFF2-40B4-BE49-F238E27FC236}">
                <a16:creationId xmlns:a16="http://schemas.microsoft.com/office/drawing/2014/main" id="{6F2956B4-0BFC-4644-8769-60105BCC11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6925" y="450850"/>
            <a:ext cx="4357688" cy="395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0119616"/>
      </p:ext>
    </p:extLst>
  </p:cSld>
  <p:clrMapOvr>
    <a:masterClrMapping/>
  </p:clrMapOvr>
  <p:transition>
    <p:dissolv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573EF08B-8C3D-984E-A967-39C143EE3188}"/>
              </a:ext>
            </a:extLst>
          </p:cNvPr>
          <p:cNvSpPr txBox="1"/>
          <p:nvPr/>
        </p:nvSpPr>
        <p:spPr>
          <a:xfrm>
            <a:off x="2339975" y="5732463"/>
            <a:ext cx="4419600" cy="366712"/>
          </a:xfrm>
          <a:prstGeom prst="rect">
            <a:avLst/>
          </a:prstGeom>
          <a:ln w="3175">
            <a:solidFill>
              <a:srgbClr val="FF7504"/>
            </a:solidFill>
          </a:ln>
        </p:spPr>
        <p:txBody>
          <a:bodyPr lIns="0" tIns="45719" rIns="0" bIns="0">
            <a:spAutoFit/>
          </a:bodyPr>
          <a:lstStyle/>
          <a:p>
            <a:pPr marL="88900">
              <a:spcBef>
                <a:spcPts val="359"/>
              </a:spcBef>
              <a:defRPr/>
            </a:pPr>
            <a:r>
              <a:rPr b="1" spc="175" dirty="0">
                <a:solidFill>
                  <a:srgbClr val="1B1410"/>
                </a:solidFill>
                <a:latin typeface="Trebuchet MS"/>
                <a:cs typeface="Trebuchet MS"/>
              </a:rPr>
              <a:t>Structure</a:t>
            </a:r>
            <a:r>
              <a:rPr b="1" spc="95" dirty="0">
                <a:solidFill>
                  <a:srgbClr val="1B1410"/>
                </a:solidFill>
                <a:latin typeface="Trebuchet MS"/>
                <a:cs typeface="Trebuchet MS"/>
              </a:rPr>
              <a:t> </a:t>
            </a:r>
            <a:r>
              <a:rPr b="1" spc="195" dirty="0">
                <a:solidFill>
                  <a:srgbClr val="1B1410"/>
                </a:solidFill>
                <a:latin typeface="Trebuchet MS"/>
                <a:cs typeface="Trebuchet MS"/>
              </a:rPr>
              <a:t>en</a:t>
            </a:r>
            <a:r>
              <a:rPr b="1" spc="105" dirty="0">
                <a:solidFill>
                  <a:srgbClr val="1B1410"/>
                </a:solidFill>
                <a:latin typeface="Trebuchet MS"/>
                <a:cs typeface="Trebuchet MS"/>
              </a:rPr>
              <a:t> </a:t>
            </a:r>
            <a:r>
              <a:rPr b="1" spc="120" dirty="0">
                <a:solidFill>
                  <a:srgbClr val="1B1410"/>
                </a:solidFill>
                <a:latin typeface="Trebuchet MS"/>
                <a:cs typeface="Trebuchet MS"/>
              </a:rPr>
              <a:t>pierre,</a:t>
            </a:r>
            <a:r>
              <a:rPr b="1" spc="95" dirty="0">
                <a:solidFill>
                  <a:srgbClr val="1B1410"/>
                </a:solidFill>
                <a:latin typeface="Trebuchet MS"/>
                <a:cs typeface="Trebuchet MS"/>
              </a:rPr>
              <a:t> </a:t>
            </a:r>
            <a:r>
              <a:rPr b="1" spc="145" dirty="0">
                <a:solidFill>
                  <a:srgbClr val="1B1410"/>
                </a:solidFill>
                <a:latin typeface="Trebuchet MS"/>
                <a:cs typeface="Trebuchet MS"/>
              </a:rPr>
              <a:t>acier</a:t>
            </a:r>
            <a:r>
              <a:rPr b="1" spc="105" dirty="0">
                <a:solidFill>
                  <a:srgbClr val="1B1410"/>
                </a:solidFill>
                <a:latin typeface="Trebuchet MS"/>
                <a:cs typeface="Trebuchet MS"/>
              </a:rPr>
              <a:t> </a:t>
            </a:r>
            <a:r>
              <a:rPr b="1" spc="160" dirty="0">
                <a:solidFill>
                  <a:srgbClr val="1B1410"/>
                </a:solidFill>
                <a:latin typeface="Trebuchet MS"/>
                <a:cs typeface="Trebuchet MS"/>
              </a:rPr>
              <a:t>et</a:t>
            </a:r>
            <a:r>
              <a:rPr b="1" spc="100" dirty="0">
                <a:solidFill>
                  <a:srgbClr val="1B1410"/>
                </a:solidFill>
                <a:latin typeface="Trebuchet MS"/>
                <a:cs typeface="Trebuchet MS"/>
              </a:rPr>
              <a:t> </a:t>
            </a:r>
            <a:r>
              <a:rPr b="1" spc="180" dirty="0">
                <a:solidFill>
                  <a:srgbClr val="1B1410"/>
                </a:solidFill>
                <a:latin typeface="Trebuchet MS"/>
                <a:cs typeface="Trebuchet MS"/>
              </a:rPr>
              <a:t>bois</a:t>
            </a:r>
            <a:endParaRPr>
              <a:latin typeface="Trebuchet MS"/>
              <a:cs typeface="Trebuchet MS"/>
            </a:endParaRPr>
          </a:p>
        </p:txBody>
      </p:sp>
      <p:pic>
        <p:nvPicPr>
          <p:cNvPr id="72706" name="object 3">
            <a:extLst>
              <a:ext uri="{FF2B5EF4-FFF2-40B4-BE49-F238E27FC236}">
                <a16:creationId xmlns:a16="http://schemas.microsoft.com/office/drawing/2014/main" id="{536EE864-53D4-3943-8A86-3B146F8ABB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213" y="981075"/>
            <a:ext cx="6715125"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6694869"/>
      </p:ext>
    </p:extLst>
  </p:cSld>
  <p:clrMapOvr>
    <a:masterClrMapping/>
  </p:clrMapOvr>
  <p:transition>
    <p:dissolv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29" name="object 2">
            <a:extLst>
              <a:ext uri="{FF2B5EF4-FFF2-40B4-BE49-F238E27FC236}">
                <a16:creationId xmlns:a16="http://schemas.microsoft.com/office/drawing/2014/main" id="{EA6CFE42-B11D-2C4C-BAED-EA450868FE4D}"/>
              </a:ext>
            </a:extLst>
          </p:cNvPr>
          <p:cNvGrpSpPr>
            <a:grpSpLocks/>
          </p:cNvGrpSpPr>
          <p:nvPr/>
        </p:nvGrpSpPr>
        <p:grpSpPr bwMode="auto">
          <a:xfrm>
            <a:off x="396875" y="333375"/>
            <a:ext cx="8496300" cy="4464050"/>
            <a:chOff x="396240" y="332740"/>
            <a:chExt cx="8496300" cy="4464050"/>
          </a:xfrm>
        </p:grpSpPr>
        <p:pic>
          <p:nvPicPr>
            <p:cNvPr id="73731" name="object 3">
              <a:extLst>
                <a:ext uri="{FF2B5EF4-FFF2-40B4-BE49-F238E27FC236}">
                  <a16:creationId xmlns:a16="http://schemas.microsoft.com/office/drawing/2014/main" id="{A604BFEF-CF4F-AB44-A5BA-7B3543859C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 y="332740"/>
              <a:ext cx="3924300" cy="4464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object 4">
              <a:extLst>
                <a:ext uri="{FF2B5EF4-FFF2-40B4-BE49-F238E27FC236}">
                  <a16:creationId xmlns:a16="http://schemas.microsoft.com/office/drawing/2014/main" id="{CB40A54A-4B2F-7648-92B9-C82163E6C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540" y="619760"/>
              <a:ext cx="4572000" cy="3700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object 5">
            <a:extLst>
              <a:ext uri="{FF2B5EF4-FFF2-40B4-BE49-F238E27FC236}">
                <a16:creationId xmlns:a16="http://schemas.microsoft.com/office/drawing/2014/main" id="{EA242270-EF83-EB48-8E7E-187C816C5C15}"/>
              </a:ext>
            </a:extLst>
          </p:cNvPr>
          <p:cNvSpPr txBox="1"/>
          <p:nvPr/>
        </p:nvSpPr>
        <p:spPr>
          <a:xfrm>
            <a:off x="2711450" y="5300663"/>
            <a:ext cx="3562350" cy="365125"/>
          </a:xfrm>
          <a:prstGeom prst="rect">
            <a:avLst/>
          </a:prstGeom>
          <a:ln w="3175">
            <a:solidFill>
              <a:srgbClr val="FF7504"/>
            </a:solidFill>
          </a:ln>
        </p:spPr>
        <p:txBody>
          <a:bodyPr lIns="0" tIns="44450" rIns="0" bIns="0">
            <a:spAutoFit/>
          </a:bodyPr>
          <a:lstStyle/>
          <a:p>
            <a:pPr marL="89535">
              <a:spcBef>
                <a:spcPts val="350"/>
              </a:spcBef>
              <a:defRPr/>
            </a:pPr>
            <a:r>
              <a:rPr b="1" spc="175" dirty="0">
                <a:solidFill>
                  <a:srgbClr val="4C5A6A"/>
                </a:solidFill>
                <a:latin typeface="Trebuchet MS"/>
                <a:cs typeface="Trebuchet MS"/>
              </a:rPr>
              <a:t>Plancher</a:t>
            </a:r>
            <a:r>
              <a:rPr b="1" spc="95" dirty="0">
                <a:solidFill>
                  <a:srgbClr val="4C5A6A"/>
                </a:solidFill>
                <a:latin typeface="Trebuchet MS"/>
                <a:cs typeface="Trebuchet MS"/>
              </a:rPr>
              <a:t> </a:t>
            </a:r>
            <a:r>
              <a:rPr b="1" spc="175" dirty="0">
                <a:solidFill>
                  <a:srgbClr val="4C5A6A"/>
                </a:solidFill>
                <a:latin typeface="Trebuchet MS"/>
                <a:cs typeface="Trebuchet MS"/>
              </a:rPr>
              <a:t>mixte</a:t>
            </a:r>
            <a:r>
              <a:rPr b="1" spc="100" dirty="0">
                <a:solidFill>
                  <a:srgbClr val="4C5A6A"/>
                </a:solidFill>
                <a:latin typeface="Trebuchet MS"/>
                <a:cs typeface="Trebuchet MS"/>
              </a:rPr>
              <a:t> </a:t>
            </a:r>
            <a:r>
              <a:rPr b="1" spc="160" dirty="0">
                <a:solidFill>
                  <a:srgbClr val="4C5A6A"/>
                </a:solidFill>
                <a:latin typeface="Trebuchet MS"/>
                <a:cs typeface="Trebuchet MS"/>
              </a:rPr>
              <a:t>bois/béton</a:t>
            </a:r>
            <a:endParaRPr>
              <a:latin typeface="Trebuchet MS"/>
              <a:cs typeface="Trebuchet MS"/>
            </a:endParaRPr>
          </a:p>
        </p:txBody>
      </p:sp>
    </p:spTree>
    <p:extLst>
      <p:ext uri="{BB962C8B-B14F-4D97-AF65-F5344CB8AC3E}">
        <p14:creationId xmlns:p14="http://schemas.microsoft.com/office/powerpoint/2010/main" val="3288015241"/>
      </p:ext>
    </p:extLst>
  </p:cSld>
  <p:clrMapOvr>
    <a:masterClrMapping/>
  </p:clrMapOvr>
  <p:transition>
    <p:dissolv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object 2">
            <a:extLst>
              <a:ext uri="{FF2B5EF4-FFF2-40B4-BE49-F238E27FC236}">
                <a16:creationId xmlns:a16="http://schemas.microsoft.com/office/drawing/2014/main" id="{59C35A76-9181-9E4E-9EE6-A33F609A71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765175"/>
            <a:ext cx="3759200"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4" name="object 3">
            <a:extLst>
              <a:ext uri="{FF2B5EF4-FFF2-40B4-BE49-F238E27FC236}">
                <a16:creationId xmlns:a16="http://schemas.microsoft.com/office/drawing/2014/main" id="{05F5E389-742D-844D-96BE-B0BE19F1D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75" y="693738"/>
            <a:ext cx="3455988"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4">
            <a:extLst>
              <a:ext uri="{FF2B5EF4-FFF2-40B4-BE49-F238E27FC236}">
                <a16:creationId xmlns:a16="http://schemas.microsoft.com/office/drawing/2014/main" id="{9B3336D8-C51F-CF45-AF68-A5407C808470}"/>
              </a:ext>
            </a:extLst>
          </p:cNvPr>
          <p:cNvSpPr txBox="1"/>
          <p:nvPr/>
        </p:nvSpPr>
        <p:spPr>
          <a:xfrm>
            <a:off x="2484438" y="5805488"/>
            <a:ext cx="4184650" cy="363537"/>
          </a:xfrm>
          <a:prstGeom prst="rect">
            <a:avLst/>
          </a:prstGeom>
          <a:ln w="3175">
            <a:solidFill>
              <a:srgbClr val="FF7504"/>
            </a:solidFill>
          </a:ln>
        </p:spPr>
        <p:txBody>
          <a:bodyPr lIns="0" tIns="44450" rIns="0" bIns="0">
            <a:spAutoFit/>
          </a:bodyPr>
          <a:lstStyle/>
          <a:p>
            <a:pPr marL="168910">
              <a:spcBef>
                <a:spcPts val="350"/>
              </a:spcBef>
              <a:defRPr/>
            </a:pPr>
            <a:r>
              <a:rPr b="1" spc="180" dirty="0">
                <a:solidFill>
                  <a:srgbClr val="1B1410"/>
                </a:solidFill>
                <a:latin typeface="Trebuchet MS"/>
                <a:cs typeface="Trebuchet MS"/>
              </a:rPr>
              <a:t>Construction</a:t>
            </a:r>
            <a:r>
              <a:rPr b="1" spc="95" dirty="0">
                <a:solidFill>
                  <a:srgbClr val="1B1410"/>
                </a:solidFill>
                <a:latin typeface="Trebuchet MS"/>
                <a:cs typeface="Trebuchet MS"/>
              </a:rPr>
              <a:t> </a:t>
            </a:r>
            <a:r>
              <a:rPr b="1" spc="175" dirty="0">
                <a:solidFill>
                  <a:srgbClr val="1B1410"/>
                </a:solidFill>
                <a:latin typeface="Trebuchet MS"/>
                <a:cs typeface="Trebuchet MS"/>
              </a:rPr>
              <a:t>mixte</a:t>
            </a:r>
            <a:r>
              <a:rPr b="1" spc="95" dirty="0">
                <a:solidFill>
                  <a:srgbClr val="1B1410"/>
                </a:solidFill>
                <a:latin typeface="Trebuchet MS"/>
                <a:cs typeface="Trebuchet MS"/>
              </a:rPr>
              <a:t> </a:t>
            </a:r>
            <a:r>
              <a:rPr b="1" spc="175" dirty="0">
                <a:solidFill>
                  <a:srgbClr val="1B1410"/>
                </a:solidFill>
                <a:latin typeface="Trebuchet MS"/>
                <a:cs typeface="Trebuchet MS"/>
              </a:rPr>
              <a:t>Bois/Béton</a:t>
            </a:r>
            <a:endParaRPr>
              <a:latin typeface="Trebuchet MS"/>
              <a:cs typeface="Trebuchet MS"/>
            </a:endParaRPr>
          </a:p>
        </p:txBody>
      </p:sp>
    </p:spTree>
    <p:extLst>
      <p:ext uri="{BB962C8B-B14F-4D97-AF65-F5344CB8AC3E}">
        <p14:creationId xmlns:p14="http://schemas.microsoft.com/office/powerpoint/2010/main" val="3815016494"/>
      </p:ext>
    </p:extLst>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5" name="object 2">
            <a:extLst>
              <a:ext uri="{FF2B5EF4-FFF2-40B4-BE49-F238E27FC236}">
                <a16:creationId xmlns:a16="http://schemas.microsoft.com/office/drawing/2014/main" id="{740597BE-E93D-E048-9AE0-15CFF5F9CAD2}"/>
              </a:ext>
            </a:extLst>
          </p:cNvPr>
          <p:cNvGrpSpPr>
            <a:grpSpLocks/>
          </p:cNvGrpSpPr>
          <p:nvPr/>
        </p:nvGrpSpPr>
        <p:grpSpPr bwMode="auto">
          <a:xfrm>
            <a:off x="3451225" y="122238"/>
            <a:ext cx="2170113" cy="1233487"/>
            <a:chOff x="3450997" y="122327"/>
            <a:chExt cx="2169795" cy="1233805"/>
          </a:xfrm>
        </p:grpSpPr>
        <p:pic>
          <p:nvPicPr>
            <p:cNvPr id="21542" name="object 3">
              <a:extLst>
                <a:ext uri="{FF2B5EF4-FFF2-40B4-BE49-F238E27FC236}">
                  <a16:creationId xmlns:a16="http://schemas.microsoft.com/office/drawing/2014/main" id="{9B85C21B-6FC3-1A41-843A-345A284C8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5669" y="129540"/>
              <a:ext cx="2160270" cy="122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43" name="object 4">
              <a:extLst>
                <a:ext uri="{FF2B5EF4-FFF2-40B4-BE49-F238E27FC236}">
                  <a16:creationId xmlns:a16="http://schemas.microsoft.com/office/drawing/2014/main" id="{BAFE605E-ED25-F74A-8507-68C473B908E7}"/>
                </a:ext>
              </a:extLst>
            </p:cNvPr>
            <p:cNvSpPr>
              <a:spLocks/>
            </p:cNvSpPr>
            <p:nvPr/>
          </p:nvSpPr>
          <p:spPr bwMode="auto">
            <a:xfrm>
              <a:off x="3450996" y="122338"/>
              <a:ext cx="2169795" cy="1233805"/>
            </a:xfrm>
            <a:custGeom>
              <a:avLst/>
              <a:gdLst>
                <a:gd name="T0" fmla="*/ 9334 w 2169795"/>
                <a:gd name="T1" fmla="*/ 4660 h 1233805"/>
                <a:gd name="T2" fmla="*/ 7975 w 2169795"/>
                <a:gd name="T3" fmla="*/ 1358 h 1233805"/>
                <a:gd name="T4" fmla="*/ 4673 w 2169795"/>
                <a:gd name="T5" fmla="*/ 0 h 1233805"/>
                <a:gd name="T6" fmla="*/ 1358 w 2169795"/>
                <a:gd name="T7" fmla="*/ 1358 h 1233805"/>
                <a:gd name="T8" fmla="*/ 0 w 2169795"/>
                <a:gd name="T9" fmla="*/ 4660 h 1233805"/>
                <a:gd name="T10" fmla="*/ 1358 w 2169795"/>
                <a:gd name="T11" fmla="*/ 7975 h 1233805"/>
                <a:gd name="T12" fmla="*/ 4673 w 2169795"/>
                <a:gd name="T13" fmla="*/ 9334 h 1233805"/>
                <a:gd name="T14" fmla="*/ 7975 w 2169795"/>
                <a:gd name="T15" fmla="*/ 7975 h 1233805"/>
                <a:gd name="T16" fmla="*/ 9334 w 2169795"/>
                <a:gd name="T17" fmla="*/ 4660 h 1233805"/>
                <a:gd name="T18" fmla="*/ 2169604 w 2169795"/>
                <a:gd name="T19" fmla="*/ 1228940 h 1233805"/>
                <a:gd name="T20" fmla="*/ 2168245 w 2169795"/>
                <a:gd name="T21" fmla="*/ 1225638 h 1233805"/>
                <a:gd name="T22" fmla="*/ 2164943 w 2169795"/>
                <a:gd name="T23" fmla="*/ 1224280 h 1233805"/>
                <a:gd name="T24" fmla="*/ 2161629 w 2169795"/>
                <a:gd name="T25" fmla="*/ 1225638 h 1233805"/>
                <a:gd name="T26" fmla="*/ 2160270 w 2169795"/>
                <a:gd name="T27" fmla="*/ 1228940 h 1233805"/>
                <a:gd name="T28" fmla="*/ 2161629 w 2169795"/>
                <a:gd name="T29" fmla="*/ 1232255 h 1233805"/>
                <a:gd name="T30" fmla="*/ 2164943 w 2169795"/>
                <a:gd name="T31" fmla="*/ 1233614 h 1233805"/>
                <a:gd name="T32" fmla="*/ 2168245 w 2169795"/>
                <a:gd name="T33" fmla="*/ 1232255 h 1233805"/>
                <a:gd name="T34" fmla="*/ 2169604 w 2169795"/>
                <a:gd name="T35" fmla="*/ 1228940 h 12338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9795" h="1233805">
                  <a:moveTo>
                    <a:pt x="9334" y="4660"/>
                  </a:moveTo>
                  <a:lnTo>
                    <a:pt x="7975" y="1358"/>
                  </a:lnTo>
                  <a:lnTo>
                    <a:pt x="4673" y="0"/>
                  </a:lnTo>
                  <a:lnTo>
                    <a:pt x="1358" y="1358"/>
                  </a:lnTo>
                  <a:lnTo>
                    <a:pt x="0" y="4660"/>
                  </a:lnTo>
                  <a:lnTo>
                    <a:pt x="1358" y="7975"/>
                  </a:lnTo>
                  <a:lnTo>
                    <a:pt x="4673" y="9334"/>
                  </a:lnTo>
                  <a:lnTo>
                    <a:pt x="7975" y="7975"/>
                  </a:lnTo>
                  <a:lnTo>
                    <a:pt x="9334" y="4660"/>
                  </a:lnTo>
                  <a:close/>
                </a:path>
                <a:path w="2169795" h="1233805">
                  <a:moveTo>
                    <a:pt x="2169604" y="1228940"/>
                  </a:moveTo>
                  <a:lnTo>
                    <a:pt x="2168245" y="1225638"/>
                  </a:lnTo>
                  <a:lnTo>
                    <a:pt x="2164943" y="1224280"/>
                  </a:lnTo>
                  <a:lnTo>
                    <a:pt x="2161629" y="1225638"/>
                  </a:lnTo>
                  <a:lnTo>
                    <a:pt x="2160270" y="1228940"/>
                  </a:lnTo>
                  <a:lnTo>
                    <a:pt x="2161629" y="1232255"/>
                  </a:lnTo>
                  <a:lnTo>
                    <a:pt x="2164943" y="1233614"/>
                  </a:lnTo>
                  <a:lnTo>
                    <a:pt x="2168245" y="1232255"/>
                  </a:lnTo>
                  <a:lnTo>
                    <a:pt x="2169604" y="1228940"/>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grpSp>
      <p:sp>
        <p:nvSpPr>
          <p:cNvPr id="21506" name="object 5">
            <a:extLst>
              <a:ext uri="{FF2B5EF4-FFF2-40B4-BE49-F238E27FC236}">
                <a16:creationId xmlns:a16="http://schemas.microsoft.com/office/drawing/2014/main" id="{F01661A5-9019-9C47-8878-712F4EBD6601}"/>
              </a:ext>
            </a:extLst>
          </p:cNvPr>
          <p:cNvSpPr txBox="1">
            <a:spLocks noChangeArrowheads="1"/>
          </p:cNvSpPr>
          <p:nvPr/>
        </p:nvSpPr>
        <p:spPr bwMode="auto">
          <a:xfrm>
            <a:off x="3455988" y="127000"/>
            <a:ext cx="2160587" cy="1223963"/>
          </a:xfrm>
          <a:prstGeom prst="rect">
            <a:avLst/>
          </a:prstGeom>
          <a:noFill/>
          <a:ln w="9344">
            <a:solidFill>
              <a:srgbClr val="7E7E7E"/>
            </a:solidFill>
            <a:miter lim="800000"/>
            <a:headEnd/>
            <a:tailEnd/>
          </a:ln>
          <a:extLst>
            <a:ext uri="{909E8E84-426E-40DD-AFC4-6F175D3DCCD1}">
              <a14:hiddenFill xmlns:a14="http://schemas.microsoft.com/office/drawing/2010/main">
                <a:solidFill>
                  <a:srgbClr val="FFFFFF"/>
                </a:solidFill>
              </a14:hiddenFill>
            </a:ext>
          </a:extLst>
        </p:spPr>
        <p:txBody>
          <a:bodyPr lIns="0" tIns="635"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fr-FR" altLang="fr-FR" sz="2100">
              <a:latin typeface="Times New Roman" panose="02020603050405020304" pitchFamily="18" charset="0"/>
              <a:cs typeface="Times New Roman" panose="02020603050405020304" pitchFamily="18" charset="0"/>
            </a:endParaRPr>
          </a:p>
          <a:p>
            <a:r>
              <a:rPr lang="fr-FR" altLang="fr-FR" sz="2000" b="1">
                <a:solidFill>
                  <a:srgbClr val="332D2B"/>
                </a:solidFill>
                <a:latin typeface="Trebuchet MS" panose="020B0703020202090204" pitchFamily="34" charset="0"/>
              </a:rPr>
              <a:t>La structure mixte</a:t>
            </a:r>
            <a:endParaRPr lang="fr-FR" altLang="fr-FR" sz="2000">
              <a:latin typeface="Trebuchet MS" panose="020B0703020202090204" pitchFamily="34" charset="0"/>
            </a:endParaRPr>
          </a:p>
        </p:txBody>
      </p:sp>
      <p:grpSp>
        <p:nvGrpSpPr>
          <p:cNvPr id="21507" name="object 6">
            <a:extLst>
              <a:ext uri="{FF2B5EF4-FFF2-40B4-BE49-F238E27FC236}">
                <a16:creationId xmlns:a16="http://schemas.microsoft.com/office/drawing/2014/main" id="{15037A18-8B43-E34D-B861-DDFDF2A4DE09}"/>
              </a:ext>
            </a:extLst>
          </p:cNvPr>
          <p:cNvGrpSpPr>
            <a:grpSpLocks/>
          </p:cNvGrpSpPr>
          <p:nvPr/>
        </p:nvGrpSpPr>
        <p:grpSpPr bwMode="auto">
          <a:xfrm>
            <a:off x="6364288" y="2892425"/>
            <a:ext cx="2176462" cy="1239838"/>
            <a:chOff x="6364922" y="2892742"/>
            <a:chExt cx="2176145" cy="1240155"/>
          </a:xfrm>
        </p:grpSpPr>
        <p:sp>
          <p:nvSpPr>
            <p:cNvPr id="21539" name="object 7">
              <a:extLst>
                <a:ext uri="{FF2B5EF4-FFF2-40B4-BE49-F238E27FC236}">
                  <a16:creationId xmlns:a16="http://schemas.microsoft.com/office/drawing/2014/main" id="{545F5E63-3151-9B4F-AA19-F0AC380D7D83}"/>
                </a:ext>
              </a:extLst>
            </p:cNvPr>
            <p:cNvSpPr>
              <a:spLocks/>
            </p:cNvSpPr>
            <p:nvPr/>
          </p:nvSpPr>
          <p:spPr bwMode="auto">
            <a:xfrm>
              <a:off x="6372859" y="2900679"/>
              <a:ext cx="2160270" cy="1224280"/>
            </a:xfrm>
            <a:custGeom>
              <a:avLst/>
              <a:gdLst>
                <a:gd name="T0" fmla="*/ 0 w 2160270"/>
                <a:gd name="T1" fmla="*/ 0 h 1224279"/>
                <a:gd name="T2" fmla="*/ 2160269 w 2160270"/>
                <a:gd name="T3" fmla="*/ 0 h 1224279"/>
                <a:gd name="T4" fmla="*/ 2160269 w 2160270"/>
                <a:gd name="T5" fmla="*/ 1224282 h 1224279"/>
                <a:gd name="T6" fmla="*/ 0 w 2160270"/>
                <a:gd name="T7" fmla="*/ 1224282 h 1224279"/>
                <a:gd name="T8" fmla="*/ 0 w 2160270"/>
                <a:gd name="T9" fmla="*/ 0 h 1224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270" h="1224279">
                  <a:moveTo>
                    <a:pt x="0" y="0"/>
                  </a:moveTo>
                  <a:lnTo>
                    <a:pt x="2160269" y="0"/>
                  </a:lnTo>
                  <a:lnTo>
                    <a:pt x="2160269" y="1224280"/>
                  </a:lnTo>
                  <a:lnTo>
                    <a:pt x="0" y="122428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sp>
          <p:nvSpPr>
            <p:cNvPr id="21540" name="object 8">
              <a:extLst>
                <a:ext uri="{FF2B5EF4-FFF2-40B4-BE49-F238E27FC236}">
                  <a16:creationId xmlns:a16="http://schemas.microsoft.com/office/drawing/2014/main" id="{BA91974E-FE54-4344-BCAD-BD05A566FDEE}"/>
                </a:ext>
              </a:extLst>
            </p:cNvPr>
            <p:cNvSpPr>
              <a:spLocks/>
            </p:cNvSpPr>
            <p:nvPr/>
          </p:nvSpPr>
          <p:spPr bwMode="auto">
            <a:xfrm>
              <a:off x="6372859" y="2900679"/>
              <a:ext cx="2160270" cy="1224280"/>
            </a:xfrm>
            <a:custGeom>
              <a:avLst/>
              <a:gdLst>
                <a:gd name="T0" fmla="*/ 0 w 2160270"/>
                <a:gd name="T1" fmla="*/ 0 h 1224279"/>
                <a:gd name="T2" fmla="*/ 2160269 w 2160270"/>
                <a:gd name="T3" fmla="*/ 0 h 1224279"/>
                <a:gd name="T4" fmla="*/ 2160269 w 2160270"/>
                <a:gd name="T5" fmla="*/ 1224282 h 1224279"/>
                <a:gd name="T6" fmla="*/ 0 w 2160270"/>
                <a:gd name="T7" fmla="*/ 1224282 h 1224279"/>
                <a:gd name="T8" fmla="*/ 0 w 2160270"/>
                <a:gd name="T9" fmla="*/ 0 h 1224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270" h="1224279">
                  <a:moveTo>
                    <a:pt x="0" y="0"/>
                  </a:moveTo>
                  <a:lnTo>
                    <a:pt x="2160269" y="0"/>
                  </a:lnTo>
                  <a:lnTo>
                    <a:pt x="2160269" y="1224280"/>
                  </a:lnTo>
                  <a:lnTo>
                    <a:pt x="0" y="1224280"/>
                  </a:lnTo>
                  <a:lnTo>
                    <a:pt x="0" y="0"/>
                  </a:lnTo>
                  <a:close/>
                </a:path>
              </a:pathLst>
            </a:custGeom>
            <a:noFill/>
            <a:ln w="15813">
              <a:solidFill>
                <a:srgbClr val="7E7E7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21541" name="object 9">
              <a:extLst>
                <a:ext uri="{FF2B5EF4-FFF2-40B4-BE49-F238E27FC236}">
                  <a16:creationId xmlns:a16="http://schemas.microsoft.com/office/drawing/2014/main" id="{A8ED85BE-E24C-164F-8E0D-50163A3F8480}"/>
                </a:ext>
              </a:extLst>
            </p:cNvPr>
            <p:cNvSpPr>
              <a:spLocks/>
            </p:cNvSpPr>
            <p:nvPr/>
          </p:nvSpPr>
          <p:spPr bwMode="auto">
            <a:xfrm>
              <a:off x="6364948" y="2892780"/>
              <a:ext cx="2176145" cy="1240155"/>
            </a:xfrm>
            <a:custGeom>
              <a:avLst/>
              <a:gdLst>
                <a:gd name="T0" fmla="*/ 15811 w 2176145"/>
                <a:gd name="T1" fmla="*/ 7899 h 1240154"/>
                <a:gd name="T2" fmla="*/ 13500 w 2176145"/>
                <a:gd name="T3" fmla="*/ 2311 h 1240154"/>
                <a:gd name="T4" fmla="*/ 7912 w 2176145"/>
                <a:gd name="T5" fmla="*/ 0 h 1240154"/>
                <a:gd name="T6" fmla="*/ 2311 w 2176145"/>
                <a:gd name="T7" fmla="*/ 2311 h 1240154"/>
                <a:gd name="T8" fmla="*/ 0 w 2176145"/>
                <a:gd name="T9" fmla="*/ 7899 h 1240154"/>
                <a:gd name="T10" fmla="*/ 2311 w 2176145"/>
                <a:gd name="T11" fmla="*/ 13500 h 1240154"/>
                <a:gd name="T12" fmla="*/ 7912 w 2176145"/>
                <a:gd name="T13" fmla="*/ 15811 h 1240154"/>
                <a:gd name="T14" fmla="*/ 13500 w 2176145"/>
                <a:gd name="T15" fmla="*/ 13500 h 1240154"/>
                <a:gd name="T16" fmla="*/ 15811 w 2176145"/>
                <a:gd name="T17" fmla="*/ 7899 h 1240154"/>
                <a:gd name="T18" fmla="*/ 2176081 w 2176145"/>
                <a:gd name="T19" fmla="*/ 1232181 h 1240154"/>
                <a:gd name="T20" fmla="*/ 2173770 w 2176145"/>
                <a:gd name="T21" fmla="*/ 1226593 h 1240154"/>
                <a:gd name="T22" fmla="*/ 2168182 w 2176145"/>
                <a:gd name="T23" fmla="*/ 1224282 h 1240154"/>
                <a:gd name="T24" fmla="*/ 2162581 w 2176145"/>
                <a:gd name="T25" fmla="*/ 1226593 h 1240154"/>
                <a:gd name="T26" fmla="*/ 2160270 w 2176145"/>
                <a:gd name="T27" fmla="*/ 1232181 h 1240154"/>
                <a:gd name="T28" fmla="*/ 2162581 w 2176145"/>
                <a:gd name="T29" fmla="*/ 1237782 h 1240154"/>
                <a:gd name="T30" fmla="*/ 2168182 w 2176145"/>
                <a:gd name="T31" fmla="*/ 1240093 h 1240154"/>
                <a:gd name="T32" fmla="*/ 2173770 w 2176145"/>
                <a:gd name="T33" fmla="*/ 1237782 h 1240154"/>
                <a:gd name="T34" fmla="*/ 2176081 w 2176145"/>
                <a:gd name="T35" fmla="*/ 1232181 h 12401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76145" h="1240154">
                  <a:moveTo>
                    <a:pt x="15811" y="7899"/>
                  </a:moveTo>
                  <a:lnTo>
                    <a:pt x="13500" y="2311"/>
                  </a:lnTo>
                  <a:lnTo>
                    <a:pt x="7912" y="0"/>
                  </a:lnTo>
                  <a:lnTo>
                    <a:pt x="2311" y="2311"/>
                  </a:lnTo>
                  <a:lnTo>
                    <a:pt x="0" y="7899"/>
                  </a:lnTo>
                  <a:lnTo>
                    <a:pt x="2311" y="13500"/>
                  </a:lnTo>
                  <a:lnTo>
                    <a:pt x="7912" y="15811"/>
                  </a:lnTo>
                  <a:lnTo>
                    <a:pt x="13500" y="13500"/>
                  </a:lnTo>
                  <a:lnTo>
                    <a:pt x="15811" y="7899"/>
                  </a:lnTo>
                  <a:close/>
                </a:path>
                <a:path w="2176145" h="1240154">
                  <a:moveTo>
                    <a:pt x="2176081" y="1232179"/>
                  </a:moveTo>
                  <a:lnTo>
                    <a:pt x="2173770" y="1226591"/>
                  </a:lnTo>
                  <a:lnTo>
                    <a:pt x="2168182" y="1224280"/>
                  </a:lnTo>
                  <a:lnTo>
                    <a:pt x="2162581" y="1226591"/>
                  </a:lnTo>
                  <a:lnTo>
                    <a:pt x="2160270" y="1232179"/>
                  </a:lnTo>
                  <a:lnTo>
                    <a:pt x="2162581" y="1237780"/>
                  </a:lnTo>
                  <a:lnTo>
                    <a:pt x="2168182" y="1240091"/>
                  </a:lnTo>
                  <a:lnTo>
                    <a:pt x="2173770" y="1237780"/>
                  </a:lnTo>
                  <a:lnTo>
                    <a:pt x="2176081" y="1232179"/>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grpSp>
      <p:sp>
        <p:nvSpPr>
          <p:cNvPr id="10" name="object 10">
            <a:extLst>
              <a:ext uri="{FF2B5EF4-FFF2-40B4-BE49-F238E27FC236}">
                <a16:creationId xmlns:a16="http://schemas.microsoft.com/office/drawing/2014/main" id="{A3F37313-31EF-2B43-9329-4B8213EE16BA}"/>
              </a:ext>
            </a:extLst>
          </p:cNvPr>
          <p:cNvSpPr txBox="1"/>
          <p:nvPr/>
        </p:nvSpPr>
        <p:spPr>
          <a:xfrm>
            <a:off x="6683375" y="3195638"/>
            <a:ext cx="1539875" cy="635000"/>
          </a:xfrm>
          <a:prstGeom prst="rect">
            <a:avLst/>
          </a:prstGeom>
        </p:spPr>
        <p:txBody>
          <a:bodyPr lIns="0" tIns="12700" rIns="0" bIns="0">
            <a:spAutoFit/>
          </a:bodyPr>
          <a:lstStyle/>
          <a:p>
            <a:pPr marL="12700">
              <a:spcBef>
                <a:spcPts val="100"/>
              </a:spcBef>
              <a:defRPr/>
            </a:pPr>
            <a:r>
              <a:rPr sz="4000" spc="285" dirty="0">
                <a:solidFill>
                  <a:srgbClr val="4C5A6A"/>
                </a:solidFill>
                <a:latin typeface="Trebuchet MS"/>
                <a:cs typeface="Trebuchet MS"/>
              </a:rPr>
              <a:t>ACIER</a:t>
            </a:r>
            <a:endParaRPr sz="4000">
              <a:latin typeface="Trebuchet MS"/>
              <a:cs typeface="Trebuchet MS"/>
            </a:endParaRPr>
          </a:p>
        </p:txBody>
      </p:sp>
      <p:sp>
        <p:nvSpPr>
          <p:cNvPr id="21509" name="object 11">
            <a:extLst>
              <a:ext uri="{FF2B5EF4-FFF2-40B4-BE49-F238E27FC236}">
                <a16:creationId xmlns:a16="http://schemas.microsoft.com/office/drawing/2014/main" id="{B95850DC-ADB8-E941-89D9-5AB682081FB9}"/>
              </a:ext>
            </a:extLst>
          </p:cNvPr>
          <p:cNvSpPr>
            <a:spLocks/>
          </p:cNvSpPr>
          <p:nvPr/>
        </p:nvSpPr>
        <p:spPr bwMode="auto">
          <a:xfrm>
            <a:off x="396875" y="2900363"/>
            <a:ext cx="2159000" cy="1223962"/>
          </a:xfrm>
          <a:custGeom>
            <a:avLst/>
            <a:gdLst>
              <a:gd name="T0" fmla="*/ 0 w 2160270"/>
              <a:gd name="T1" fmla="*/ 0 h 1224279"/>
              <a:gd name="T2" fmla="*/ 2157731 w 2160270"/>
              <a:gd name="T3" fmla="*/ 0 h 1224279"/>
              <a:gd name="T4" fmla="*/ 2157731 w 2160270"/>
              <a:gd name="T5" fmla="*/ 1223646 h 1224279"/>
              <a:gd name="T6" fmla="*/ 0 w 2160270"/>
              <a:gd name="T7" fmla="*/ 1223646 h 1224279"/>
              <a:gd name="T8" fmla="*/ 0 w 2160270"/>
              <a:gd name="T9" fmla="*/ 0 h 1224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270" h="1224279">
                <a:moveTo>
                  <a:pt x="0" y="0"/>
                </a:moveTo>
                <a:lnTo>
                  <a:pt x="2160270" y="0"/>
                </a:lnTo>
                <a:lnTo>
                  <a:pt x="2160270" y="1224280"/>
                </a:lnTo>
                <a:lnTo>
                  <a:pt x="0" y="122428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sp>
        <p:nvSpPr>
          <p:cNvPr id="12" name="object 12">
            <a:extLst>
              <a:ext uri="{FF2B5EF4-FFF2-40B4-BE49-F238E27FC236}">
                <a16:creationId xmlns:a16="http://schemas.microsoft.com/office/drawing/2014/main" id="{120A82EA-5593-1E43-A04E-219F782F034B}"/>
              </a:ext>
            </a:extLst>
          </p:cNvPr>
          <p:cNvSpPr txBox="1"/>
          <p:nvPr/>
        </p:nvSpPr>
        <p:spPr>
          <a:xfrm>
            <a:off x="396875" y="2900363"/>
            <a:ext cx="2159000" cy="1223962"/>
          </a:xfrm>
          <a:prstGeom prst="rect">
            <a:avLst/>
          </a:prstGeom>
          <a:ln w="15813">
            <a:solidFill>
              <a:srgbClr val="7E7E7E"/>
            </a:solidFill>
          </a:ln>
        </p:spPr>
        <p:txBody>
          <a:bodyPr lIns="0" tIns="307340" rIns="0" bIns="0">
            <a:spAutoFit/>
          </a:bodyPr>
          <a:lstStyle/>
          <a:p>
            <a:pPr marL="203200">
              <a:spcBef>
                <a:spcPts val="2420"/>
              </a:spcBef>
              <a:defRPr/>
            </a:pPr>
            <a:r>
              <a:rPr sz="4000" spc="345" dirty="0">
                <a:solidFill>
                  <a:srgbClr val="4C5A6A"/>
                </a:solidFill>
                <a:latin typeface="Trebuchet MS"/>
                <a:cs typeface="Trebuchet MS"/>
              </a:rPr>
              <a:t>BETON</a:t>
            </a:r>
            <a:endParaRPr sz="4000">
              <a:latin typeface="Trebuchet MS"/>
              <a:cs typeface="Trebuchet MS"/>
            </a:endParaRPr>
          </a:p>
        </p:txBody>
      </p:sp>
      <p:grpSp>
        <p:nvGrpSpPr>
          <p:cNvPr id="21511" name="object 13">
            <a:extLst>
              <a:ext uri="{FF2B5EF4-FFF2-40B4-BE49-F238E27FC236}">
                <a16:creationId xmlns:a16="http://schemas.microsoft.com/office/drawing/2014/main" id="{7C45876D-458B-E342-A430-56E07182D0AE}"/>
              </a:ext>
            </a:extLst>
          </p:cNvPr>
          <p:cNvGrpSpPr>
            <a:grpSpLocks/>
          </p:cNvGrpSpPr>
          <p:nvPr/>
        </p:nvGrpSpPr>
        <p:grpSpPr bwMode="auto">
          <a:xfrm>
            <a:off x="2551113" y="2060575"/>
            <a:ext cx="3683000" cy="2212975"/>
            <a:chOff x="2551747" y="2559367"/>
            <a:chExt cx="3682365" cy="1713864"/>
          </a:xfrm>
        </p:grpSpPr>
        <p:pic>
          <p:nvPicPr>
            <p:cNvPr id="21535" name="object 14">
              <a:extLst>
                <a:ext uri="{FF2B5EF4-FFF2-40B4-BE49-F238E27FC236}">
                  <a16:creationId xmlns:a16="http://schemas.microsoft.com/office/drawing/2014/main" id="{70BB136A-CB92-4D42-9C68-8877A39B1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6510" y="2564129"/>
              <a:ext cx="3672840" cy="1704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36" name="object 15">
              <a:extLst>
                <a:ext uri="{FF2B5EF4-FFF2-40B4-BE49-F238E27FC236}">
                  <a16:creationId xmlns:a16="http://schemas.microsoft.com/office/drawing/2014/main" id="{1F424368-6F1E-294C-9A4F-10DA5820F8D0}"/>
                </a:ext>
              </a:extLst>
            </p:cNvPr>
            <p:cNvSpPr>
              <a:spLocks/>
            </p:cNvSpPr>
            <p:nvPr/>
          </p:nvSpPr>
          <p:spPr bwMode="auto">
            <a:xfrm>
              <a:off x="2985769" y="2564129"/>
              <a:ext cx="2813050" cy="1704339"/>
            </a:xfrm>
            <a:custGeom>
              <a:avLst/>
              <a:gdLst>
                <a:gd name="T0" fmla="*/ 0 w 2813050"/>
                <a:gd name="T1" fmla="*/ 1704340 h 1704339"/>
                <a:gd name="T2" fmla="*/ 2813050 w 2813050"/>
                <a:gd name="T3" fmla="*/ 1704340 h 1704339"/>
                <a:gd name="T4" fmla="*/ 2813050 w 2813050"/>
                <a:gd name="T5" fmla="*/ 0 h 1704339"/>
                <a:gd name="T6" fmla="*/ 0 w 2813050"/>
                <a:gd name="T7" fmla="*/ 0 h 17043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13050" h="1704339">
                  <a:moveTo>
                    <a:pt x="0" y="1704340"/>
                  </a:moveTo>
                  <a:lnTo>
                    <a:pt x="2813050" y="1704340"/>
                  </a:lnTo>
                </a:path>
                <a:path w="2813050" h="1704339">
                  <a:moveTo>
                    <a:pt x="2813050" y="0"/>
                  </a:moveTo>
                  <a:lnTo>
                    <a:pt x="0" y="0"/>
                  </a:lnTo>
                </a:path>
              </a:pathLst>
            </a:custGeom>
            <a:noFill/>
            <a:ln w="3175">
              <a:solidFill>
                <a:srgbClr val="7E7E7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21537" name="object 16">
              <a:extLst>
                <a:ext uri="{FF2B5EF4-FFF2-40B4-BE49-F238E27FC236}">
                  <a16:creationId xmlns:a16="http://schemas.microsoft.com/office/drawing/2014/main" id="{3BC57C78-EAFA-F94D-B6F2-1F660FEF6611}"/>
                </a:ext>
              </a:extLst>
            </p:cNvPr>
            <p:cNvSpPr>
              <a:spLocks/>
            </p:cNvSpPr>
            <p:nvPr/>
          </p:nvSpPr>
          <p:spPr bwMode="auto">
            <a:xfrm>
              <a:off x="2556510" y="2564129"/>
              <a:ext cx="3672840" cy="1704339"/>
            </a:xfrm>
            <a:custGeom>
              <a:avLst/>
              <a:gdLst>
                <a:gd name="T0" fmla="*/ 0 w 3672840"/>
                <a:gd name="T1" fmla="*/ 852170 h 1704339"/>
                <a:gd name="T2" fmla="*/ 210819 w 3672840"/>
                <a:gd name="T3" fmla="*/ 608330 h 1704339"/>
                <a:gd name="T4" fmla="*/ 210819 w 3672840"/>
                <a:gd name="T5" fmla="*/ 810260 h 1704339"/>
                <a:gd name="T6" fmla="*/ 430529 w 3672840"/>
                <a:gd name="T7" fmla="*/ 810260 h 1704339"/>
                <a:gd name="T8" fmla="*/ 430529 w 3672840"/>
                <a:gd name="T9" fmla="*/ 0 h 1704339"/>
                <a:gd name="T10" fmla="*/ 3243579 w 3672840"/>
                <a:gd name="T11" fmla="*/ 0 h 1704339"/>
                <a:gd name="T12" fmla="*/ 3243579 w 3672840"/>
                <a:gd name="T13" fmla="*/ 810260 h 1704339"/>
                <a:gd name="T14" fmla="*/ 3463290 w 3672840"/>
                <a:gd name="T15" fmla="*/ 810260 h 1704339"/>
                <a:gd name="T16" fmla="*/ 3463290 w 3672840"/>
                <a:gd name="T17" fmla="*/ 608330 h 1704339"/>
                <a:gd name="T18" fmla="*/ 3672840 w 3672840"/>
                <a:gd name="T19" fmla="*/ 852170 h 1704339"/>
                <a:gd name="T20" fmla="*/ 3463290 w 3672840"/>
                <a:gd name="T21" fmla="*/ 1096010 h 1704339"/>
                <a:gd name="T22" fmla="*/ 3463290 w 3672840"/>
                <a:gd name="T23" fmla="*/ 892810 h 1704339"/>
                <a:gd name="T24" fmla="*/ 3243579 w 3672840"/>
                <a:gd name="T25" fmla="*/ 892810 h 1704339"/>
                <a:gd name="T26" fmla="*/ 3243579 w 3672840"/>
                <a:gd name="T27" fmla="*/ 1704340 h 1704339"/>
                <a:gd name="T28" fmla="*/ 430529 w 3672840"/>
                <a:gd name="T29" fmla="*/ 1704340 h 1704339"/>
                <a:gd name="T30" fmla="*/ 430529 w 3672840"/>
                <a:gd name="T31" fmla="*/ 892810 h 1704339"/>
                <a:gd name="T32" fmla="*/ 210819 w 3672840"/>
                <a:gd name="T33" fmla="*/ 892810 h 1704339"/>
                <a:gd name="T34" fmla="*/ 210819 w 3672840"/>
                <a:gd name="T35" fmla="*/ 1096010 h 1704339"/>
                <a:gd name="T36" fmla="*/ 0 w 3672840"/>
                <a:gd name="T37" fmla="*/ 852170 h 17043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672840" h="1704339">
                  <a:moveTo>
                    <a:pt x="0" y="852170"/>
                  </a:moveTo>
                  <a:lnTo>
                    <a:pt x="210819" y="608330"/>
                  </a:lnTo>
                  <a:lnTo>
                    <a:pt x="210819" y="810260"/>
                  </a:lnTo>
                  <a:lnTo>
                    <a:pt x="430529" y="810260"/>
                  </a:lnTo>
                  <a:lnTo>
                    <a:pt x="430529" y="0"/>
                  </a:lnTo>
                  <a:lnTo>
                    <a:pt x="3243579" y="0"/>
                  </a:lnTo>
                  <a:lnTo>
                    <a:pt x="3243579" y="810260"/>
                  </a:lnTo>
                  <a:lnTo>
                    <a:pt x="3463290" y="810260"/>
                  </a:lnTo>
                  <a:lnTo>
                    <a:pt x="3463290" y="608330"/>
                  </a:lnTo>
                  <a:lnTo>
                    <a:pt x="3672840" y="852170"/>
                  </a:lnTo>
                  <a:lnTo>
                    <a:pt x="3463290" y="1096010"/>
                  </a:lnTo>
                  <a:lnTo>
                    <a:pt x="3463290" y="892810"/>
                  </a:lnTo>
                  <a:lnTo>
                    <a:pt x="3243579" y="892810"/>
                  </a:lnTo>
                  <a:lnTo>
                    <a:pt x="3243579" y="1704340"/>
                  </a:lnTo>
                  <a:lnTo>
                    <a:pt x="430529" y="1704340"/>
                  </a:lnTo>
                  <a:lnTo>
                    <a:pt x="430529" y="892810"/>
                  </a:lnTo>
                  <a:lnTo>
                    <a:pt x="210819" y="892810"/>
                  </a:lnTo>
                  <a:lnTo>
                    <a:pt x="210819" y="1096010"/>
                  </a:lnTo>
                  <a:lnTo>
                    <a:pt x="0" y="852170"/>
                  </a:lnTo>
                  <a:close/>
                </a:path>
              </a:pathLst>
            </a:custGeom>
            <a:noFill/>
            <a:ln w="9344">
              <a:solidFill>
                <a:srgbClr val="4C5A6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21538" name="object 17">
              <a:extLst>
                <a:ext uri="{FF2B5EF4-FFF2-40B4-BE49-F238E27FC236}">
                  <a16:creationId xmlns:a16="http://schemas.microsoft.com/office/drawing/2014/main" id="{DC710A27-B53D-1742-A8ED-FDD1F29F26EC}"/>
                </a:ext>
              </a:extLst>
            </p:cNvPr>
            <p:cNvSpPr>
              <a:spLocks/>
            </p:cNvSpPr>
            <p:nvPr/>
          </p:nvSpPr>
          <p:spPr bwMode="auto">
            <a:xfrm>
              <a:off x="2551836" y="2559468"/>
              <a:ext cx="3682365" cy="1713864"/>
            </a:xfrm>
            <a:custGeom>
              <a:avLst/>
              <a:gdLst>
                <a:gd name="T0" fmla="*/ 9334 w 3682365"/>
                <a:gd name="T1" fmla="*/ 4660 h 1713864"/>
                <a:gd name="T2" fmla="*/ 7975 w 3682365"/>
                <a:gd name="T3" fmla="*/ 1358 h 1713864"/>
                <a:gd name="T4" fmla="*/ 4673 w 3682365"/>
                <a:gd name="T5" fmla="*/ 0 h 1713864"/>
                <a:gd name="T6" fmla="*/ 1358 w 3682365"/>
                <a:gd name="T7" fmla="*/ 1358 h 1713864"/>
                <a:gd name="T8" fmla="*/ 0 w 3682365"/>
                <a:gd name="T9" fmla="*/ 4660 h 1713864"/>
                <a:gd name="T10" fmla="*/ 1358 w 3682365"/>
                <a:gd name="T11" fmla="*/ 7975 h 1713864"/>
                <a:gd name="T12" fmla="*/ 4673 w 3682365"/>
                <a:gd name="T13" fmla="*/ 9334 h 1713864"/>
                <a:gd name="T14" fmla="*/ 7975 w 3682365"/>
                <a:gd name="T15" fmla="*/ 7975 h 1713864"/>
                <a:gd name="T16" fmla="*/ 9334 w 3682365"/>
                <a:gd name="T17" fmla="*/ 4660 h 1713864"/>
                <a:gd name="T18" fmla="*/ 3682174 w 3682365"/>
                <a:gd name="T19" fmla="*/ 1709000 h 1713864"/>
                <a:gd name="T20" fmla="*/ 3680815 w 3682365"/>
                <a:gd name="T21" fmla="*/ 1705698 h 1713864"/>
                <a:gd name="T22" fmla="*/ 3677513 w 3682365"/>
                <a:gd name="T23" fmla="*/ 1704340 h 1713864"/>
                <a:gd name="T24" fmla="*/ 3674199 w 3682365"/>
                <a:gd name="T25" fmla="*/ 1705698 h 1713864"/>
                <a:gd name="T26" fmla="*/ 3672840 w 3682365"/>
                <a:gd name="T27" fmla="*/ 1709000 h 1713864"/>
                <a:gd name="T28" fmla="*/ 3674199 w 3682365"/>
                <a:gd name="T29" fmla="*/ 1712315 h 1713864"/>
                <a:gd name="T30" fmla="*/ 3677513 w 3682365"/>
                <a:gd name="T31" fmla="*/ 1713674 h 1713864"/>
                <a:gd name="T32" fmla="*/ 3680815 w 3682365"/>
                <a:gd name="T33" fmla="*/ 1712315 h 1713864"/>
                <a:gd name="T34" fmla="*/ 3682174 w 3682365"/>
                <a:gd name="T35" fmla="*/ 1709000 h 17138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682365" h="1713864">
                  <a:moveTo>
                    <a:pt x="9334" y="4660"/>
                  </a:moveTo>
                  <a:lnTo>
                    <a:pt x="7975" y="1358"/>
                  </a:lnTo>
                  <a:lnTo>
                    <a:pt x="4673" y="0"/>
                  </a:lnTo>
                  <a:lnTo>
                    <a:pt x="1358" y="1358"/>
                  </a:lnTo>
                  <a:lnTo>
                    <a:pt x="0" y="4660"/>
                  </a:lnTo>
                  <a:lnTo>
                    <a:pt x="1358" y="7975"/>
                  </a:lnTo>
                  <a:lnTo>
                    <a:pt x="4673" y="9334"/>
                  </a:lnTo>
                  <a:lnTo>
                    <a:pt x="7975" y="7975"/>
                  </a:lnTo>
                  <a:lnTo>
                    <a:pt x="9334" y="4660"/>
                  </a:lnTo>
                  <a:close/>
                </a:path>
                <a:path w="3682365" h="1713864">
                  <a:moveTo>
                    <a:pt x="3682174" y="1709000"/>
                  </a:moveTo>
                  <a:lnTo>
                    <a:pt x="3680815" y="1705698"/>
                  </a:lnTo>
                  <a:lnTo>
                    <a:pt x="3677513" y="1704340"/>
                  </a:lnTo>
                  <a:lnTo>
                    <a:pt x="3674199" y="1705698"/>
                  </a:lnTo>
                  <a:lnTo>
                    <a:pt x="3672840" y="1709000"/>
                  </a:lnTo>
                  <a:lnTo>
                    <a:pt x="3674199" y="1712315"/>
                  </a:lnTo>
                  <a:lnTo>
                    <a:pt x="3677513" y="1713674"/>
                  </a:lnTo>
                  <a:lnTo>
                    <a:pt x="3680815" y="1712315"/>
                  </a:lnTo>
                  <a:lnTo>
                    <a:pt x="3682174" y="1709000"/>
                  </a:lnTo>
                  <a:close/>
                </a:path>
              </a:pathLst>
            </a:custGeom>
            <a:solidFill>
              <a:srgbClr val="4C5A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grpSp>
      <p:sp>
        <p:nvSpPr>
          <p:cNvPr id="21513" name="object 19">
            <a:extLst>
              <a:ext uri="{FF2B5EF4-FFF2-40B4-BE49-F238E27FC236}">
                <a16:creationId xmlns:a16="http://schemas.microsoft.com/office/drawing/2014/main" id="{8B6C46DE-0B4D-0F4F-9D50-E72D1B2F2AA1}"/>
              </a:ext>
            </a:extLst>
          </p:cNvPr>
          <p:cNvSpPr txBox="1">
            <a:spLocks noChangeArrowheads="1"/>
          </p:cNvSpPr>
          <p:nvPr/>
        </p:nvSpPr>
        <p:spPr bwMode="auto">
          <a:xfrm>
            <a:off x="3092450" y="2916238"/>
            <a:ext cx="2600325"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indent="444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ts val="100"/>
              </a:spcBef>
              <a:defRPr/>
            </a:pPr>
            <a:r>
              <a:rPr lang="fr-FR" sz="3200" b="1" spc="280" dirty="0">
                <a:solidFill>
                  <a:srgbClr val="332D2B"/>
                </a:solidFill>
              </a:rPr>
              <a:t>reliées</a:t>
            </a:r>
            <a:r>
              <a:rPr lang="fr-FR" sz="3200" b="1" spc="165" dirty="0">
                <a:solidFill>
                  <a:srgbClr val="332D2B"/>
                </a:solidFill>
              </a:rPr>
              <a:t> </a:t>
            </a:r>
            <a:r>
              <a:rPr lang="fr-FR" sz="3200" b="1" spc="380" dirty="0">
                <a:solidFill>
                  <a:srgbClr val="332D2B"/>
                </a:solidFill>
              </a:rPr>
              <a:t>au moyen</a:t>
            </a:r>
            <a:r>
              <a:rPr lang="fr-FR" altLang="fr-FR" sz="3200" b="1" dirty="0">
                <a:solidFill>
                  <a:srgbClr val="332D2B"/>
                </a:solidFill>
                <a:latin typeface="Trebuchet MS" panose="020B0703020202090204" pitchFamily="34" charset="0"/>
              </a:rPr>
              <a:t> des connecteurs</a:t>
            </a:r>
            <a:endParaRPr lang="fr-FR" altLang="fr-FR" sz="3200" b="1" dirty="0">
              <a:latin typeface="Trebuchet MS" panose="020B0703020202090204" pitchFamily="34" charset="0"/>
            </a:endParaRPr>
          </a:p>
        </p:txBody>
      </p:sp>
      <p:grpSp>
        <p:nvGrpSpPr>
          <p:cNvPr id="2" name="object 21">
            <a:extLst>
              <a:ext uri="{FF2B5EF4-FFF2-40B4-BE49-F238E27FC236}">
                <a16:creationId xmlns:a16="http://schemas.microsoft.com/office/drawing/2014/main" id="{59975BF0-976A-0047-816B-D3D5769728B3}"/>
              </a:ext>
            </a:extLst>
          </p:cNvPr>
          <p:cNvGrpSpPr>
            <a:grpSpLocks/>
          </p:cNvGrpSpPr>
          <p:nvPr/>
        </p:nvGrpSpPr>
        <p:grpSpPr bwMode="auto">
          <a:xfrm>
            <a:off x="822325" y="687388"/>
            <a:ext cx="7281863" cy="6005512"/>
            <a:chOff x="822097" y="687069"/>
            <a:chExt cx="7282815" cy="6005195"/>
          </a:xfrm>
        </p:grpSpPr>
        <p:sp>
          <p:nvSpPr>
            <p:cNvPr id="21515" name="object 22">
              <a:extLst>
                <a:ext uri="{FF2B5EF4-FFF2-40B4-BE49-F238E27FC236}">
                  <a16:creationId xmlns:a16="http://schemas.microsoft.com/office/drawing/2014/main" id="{97C52F04-B497-5A46-994D-6BAA108F4DE9}"/>
                </a:ext>
              </a:extLst>
            </p:cNvPr>
            <p:cNvSpPr>
              <a:spLocks/>
            </p:cNvSpPr>
            <p:nvPr/>
          </p:nvSpPr>
          <p:spPr bwMode="auto">
            <a:xfrm>
              <a:off x="1479550" y="769619"/>
              <a:ext cx="1870710" cy="2054860"/>
            </a:xfrm>
            <a:custGeom>
              <a:avLst/>
              <a:gdLst>
                <a:gd name="T0" fmla="*/ 1826133 w 1870710"/>
                <a:gd name="T1" fmla="*/ 4081 h 2054860"/>
                <a:gd name="T2" fmla="*/ 1737456 w 1870710"/>
                <a:gd name="T3" fmla="*/ 15965 h 2054860"/>
                <a:gd name="T4" fmla="*/ 1649524 w 1870710"/>
                <a:gd name="T5" fmla="*/ 32694 h 2054860"/>
                <a:gd name="T6" fmla="*/ 1562466 w 1870710"/>
                <a:gd name="T7" fmla="*/ 54132 h 2054860"/>
                <a:gd name="T8" fmla="*/ 1476409 w 1870710"/>
                <a:gd name="T9" fmla="*/ 80139 h 2054860"/>
                <a:gd name="T10" fmla="*/ 1391484 w 1870710"/>
                <a:gd name="T11" fmla="*/ 110579 h 2054860"/>
                <a:gd name="T12" fmla="*/ 1307820 w 1870710"/>
                <a:gd name="T13" fmla="*/ 145313 h 2054860"/>
                <a:gd name="T14" fmla="*/ 1225545 w 1870710"/>
                <a:gd name="T15" fmla="*/ 184203 h 2054860"/>
                <a:gd name="T16" fmla="*/ 1144789 w 1870710"/>
                <a:gd name="T17" fmla="*/ 227112 h 2054860"/>
                <a:gd name="T18" fmla="*/ 1065680 w 1870710"/>
                <a:gd name="T19" fmla="*/ 273902 h 2054860"/>
                <a:gd name="T20" fmla="*/ 988349 w 1870710"/>
                <a:gd name="T21" fmla="*/ 324434 h 2054860"/>
                <a:gd name="T22" fmla="*/ 912923 w 1870710"/>
                <a:gd name="T23" fmla="*/ 378571 h 2054860"/>
                <a:gd name="T24" fmla="*/ 839532 w 1870710"/>
                <a:gd name="T25" fmla="*/ 436174 h 2054860"/>
                <a:gd name="T26" fmla="*/ 768304 w 1870710"/>
                <a:gd name="T27" fmla="*/ 497107 h 2054860"/>
                <a:gd name="T28" fmla="*/ 699370 w 1870710"/>
                <a:gd name="T29" fmla="*/ 561231 h 2054860"/>
                <a:gd name="T30" fmla="*/ 632858 w 1870710"/>
                <a:gd name="T31" fmla="*/ 628408 h 2054860"/>
                <a:gd name="T32" fmla="*/ 568897 w 1870710"/>
                <a:gd name="T33" fmla="*/ 698500 h 2054860"/>
                <a:gd name="T34" fmla="*/ 507616 w 1870710"/>
                <a:gd name="T35" fmla="*/ 771370 h 2054860"/>
                <a:gd name="T36" fmla="*/ 449145 w 1870710"/>
                <a:gd name="T37" fmla="*/ 846879 h 2054860"/>
                <a:gd name="T38" fmla="*/ 393612 w 1870710"/>
                <a:gd name="T39" fmla="*/ 924890 h 2054860"/>
                <a:gd name="T40" fmla="*/ 341146 w 1870710"/>
                <a:gd name="T41" fmla="*/ 1005264 h 2054860"/>
                <a:gd name="T42" fmla="*/ 291876 w 1870710"/>
                <a:gd name="T43" fmla="*/ 1087865 h 2054860"/>
                <a:gd name="T44" fmla="*/ 245933 w 1870710"/>
                <a:gd name="T45" fmla="*/ 1172553 h 2054860"/>
                <a:gd name="T46" fmla="*/ 203443 w 1870710"/>
                <a:gd name="T47" fmla="*/ 1259191 h 2054860"/>
                <a:gd name="T48" fmla="*/ 164537 w 1870710"/>
                <a:gd name="T49" fmla="*/ 1347641 h 2054860"/>
                <a:gd name="T50" fmla="*/ 129344 w 1870710"/>
                <a:gd name="T51" fmla="*/ 1437766 h 2054860"/>
                <a:gd name="T52" fmla="*/ 97993 w 1870710"/>
                <a:gd name="T53" fmla="*/ 1529426 h 2054860"/>
                <a:gd name="T54" fmla="*/ 70613 w 1870710"/>
                <a:gd name="T55" fmla="*/ 1622485 h 2054860"/>
                <a:gd name="T56" fmla="*/ 47332 w 1870710"/>
                <a:gd name="T57" fmla="*/ 1716805 h 2054860"/>
                <a:gd name="T58" fmla="*/ 28280 w 1870710"/>
                <a:gd name="T59" fmla="*/ 1812247 h 2054860"/>
                <a:gd name="T60" fmla="*/ 13587 w 1870710"/>
                <a:gd name="T61" fmla="*/ 1908674 h 2054860"/>
                <a:gd name="T62" fmla="*/ 3380 w 1870710"/>
                <a:gd name="T63" fmla="*/ 2005948 h 20548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70710" h="2054860">
                  <a:moveTo>
                    <a:pt x="1870710" y="0"/>
                  </a:moveTo>
                  <a:lnTo>
                    <a:pt x="1826133" y="4081"/>
                  </a:lnTo>
                  <a:lnTo>
                    <a:pt x="1781709" y="9408"/>
                  </a:lnTo>
                  <a:lnTo>
                    <a:pt x="1737456" y="15965"/>
                  </a:lnTo>
                  <a:lnTo>
                    <a:pt x="1693389" y="23732"/>
                  </a:lnTo>
                  <a:lnTo>
                    <a:pt x="1649524" y="32694"/>
                  </a:lnTo>
                  <a:lnTo>
                    <a:pt x="1605878" y="42833"/>
                  </a:lnTo>
                  <a:lnTo>
                    <a:pt x="1562466" y="54132"/>
                  </a:lnTo>
                  <a:lnTo>
                    <a:pt x="1519304" y="66573"/>
                  </a:lnTo>
                  <a:lnTo>
                    <a:pt x="1476409" y="80139"/>
                  </a:lnTo>
                  <a:lnTo>
                    <a:pt x="1433797" y="94814"/>
                  </a:lnTo>
                  <a:lnTo>
                    <a:pt x="1391484" y="110579"/>
                  </a:lnTo>
                  <a:lnTo>
                    <a:pt x="1349486" y="127418"/>
                  </a:lnTo>
                  <a:lnTo>
                    <a:pt x="1307820" y="145313"/>
                  </a:lnTo>
                  <a:lnTo>
                    <a:pt x="1266501" y="164247"/>
                  </a:lnTo>
                  <a:lnTo>
                    <a:pt x="1225545" y="184203"/>
                  </a:lnTo>
                  <a:lnTo>
                    <a:pt x="1184969" y="205164"/>
                  </a:lnTo>
                  <a:lnTo>
                    <a:pt x="1144789" y="227112"/>
                  </a:lnTo>
                  <a:lnTo>
                    <a:pt x="1105021" y="250030"/>
                  </a:lnTo>
                  <a:lnTo>
                    <a:pt x="1065680" y="273902"/>
                  </a:lnTo>
                  <a:lnTo>
                    <a:pt x="1026784" y="298708"/>
                  </a:lnTo>
                  <a:lnTo>
                    <a:pt x="988349" y="324434"/>
                  </a:lnTo>
                  <a:lnTo>
                    <a:pt x="950389" y="351060"/>
                  </a:lnTo>
                  <a:lnTo>
                    <a:pt x="912923" y="378571"/>
                  </a:lnTo>
                  <a:lnTo>
                    <a:pt x="875965" y="406948"/>
                  </a:lnTo>
                  <a:lnTo>
                    <a:pt x="839532" y="436174"/>
                  </a:lnTo>
                  <a:lnTo>
                    <a:pt x="803639" y="466233"/>
                  </a:lnTo>
                  <a:lnTo>
                    <a:pt x="768304" y="497107"/>
                  </a:lnTo>
                  <a:lnTo>
                    <a:pt x="733543" y="528779"/>
                  </a:lnTo>
                  <a:lnTo>
                    <a:pt x="699370" y="561231"/>
                  </a:lnTo>
                  <a:lnTo>
                    <a:pt x="665803" y="594446"/>
                  </a:lnTo>
                  <a:lnTo>
                    <a:pt x="632858" y="628408"/>
                  </a:lnTo>
                  <a:lnTo>
                    <a:pt x="600551" y="663098"/>
                  </a:lnTo>
                  <a:lnTo>
                    <a:pt x="568897" y="698500"/>
                  </a:lnTo>
                  <a:lnTo>
                    <a:pt x="537914" y="734596"/>
                  </a:lnTo>
                  <a:lnTo>
                    <a:pt x="507616" y="771370"/>
                  </a:lnTo>
                  <a:lnTo>
                    <a:pt x="478021" y="808803"/>
                  </a:lnTo>
                  <a:lnTo>
                    <a:pt x="449145" y="846879"/>
                  </a:lnTo>
                  <a:lnTo>
                    <a:pt x="421003" y="885580"/>
                  </a:lnTo>
                  <a:lnTo>
                    <a:pt x="393612" y="924890"/>
                  </a:lnTo>
                  <a:lnTo>
                    <a:pt x="366987" y="964790"/>
                  </a:lnTo>
                  <a:lnTo>
                    <a:pt x="341146" y="1005264"/>
                  </a:lnTo>
                  <a:lnTo>
                    <a:pt x="316104" y="1046295"/>
                  </a:lnTo>
                  <a:lnTo>
                    <a:pt x="291876" y="1087865"/>
                  </a:lnTo>
                  <a:lnTo>
                    <a:pt x="268481" y="1129956"/>
                  </a:lnTo>
                  <a:lnTo>
                    <a:pt x="245933" y="1172553"/>
                  </a:lnTo>
                  <a:lnTo>
                    <a:pt x="224248" y="1215637"/>
                  </a:lnTo>
                  <a:lnTo>
                    <a:pt x="203443" y="1259191"/>
                  </a:lnTo>
                  <a:lnTo>
                    <a:pt x="183534" y="1303198"/>
                  </a:lnTo>
                  <a:lnTo>
                    <a:pt x="164537" y="1347641"/>
                  </a:lnTo>
                  <a:lnTo>
                    <a:pt x="146469" y="1392503"/>
                  </a:lnTo>
                  <a:lnTo>
                    <a:pt x="129344" y="1437766"/>
                  </a:lnTo>
                  <a:lnTo>
                    <a:pt x="113180" y="1483413"/>
                  </a:lnTo>
                  <a:lnTo>
                    <a:pt x="97993" y="1529426"/>
                  </a:lnTo>
                  <a:lnTo>
                    <a:pt x="83798" y="1575790"/>
                  </a:lnTo>
                  <a:lnTo>
                    <a:pt x="70613" y="1622485"/>
                  </a:lnTo>
                  <a:lnTo>
                    <a:pt x="58452" y="1669496"/>
                  </a:lnTo>
                  <a:lnTo>
                    <a:pt x="47332" y="1716805"/>
                  </a:lnTo>
                  <a:lnTo>
                    <a:pt x="37269" y="1764395"/>
                  </a:lnTo>
                  <a:lnTo>
                    <a:pt x="28280" y="1812247"/>
                  </a:lnTo>
                  <a:lnTo>
                    <a:pt x="20381" y="1860346"/>
                  </a:lnTo>
                  <a:lnTo>
                    <a:pt x="13587" y="1908674"/>
                  </a:lnTo>
                  <a:lnTo>
                    <a:pt x="7914" y="1957214"/>
                  </a:lnTo>
                  <a:lnTo>
                    <a:pt x="3380" y="2005948"/>
                  </a:lnTo>
                  <a:lnTo>
                    <a:pt x="0" y="2054859"/>
                  </a:lnTo>
                </a:path>
              </a:pathLst>
            </a:custGeom>
            <a:noFill/>
            <a:ln w="22283">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pic>
          <p:nvPicPr>
            <p:cNvPr id="21516" name="object 23">
              <a:extLst>
                <a:ext uri="{FF2B5EF4-FFF2-40B4-BE49-F238E27FC236}">
                  <a16:creationId xmlns:a16="http://schemas.microsoft.com/office/drawing/2014/main" id="{1C73556A-1926-BC40-A760-83EA3DAD75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1370" y="713739"/>
              <a:ext cx="114300" cy="11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object 24">
              <a:extLst>
                <a:ext uri="{FF2B5EF4-FFF2-40B4-BE49-F238E27FC236}">
                  <a16:creationId xmlns:a16="http://schemas.microsoft.com/office/drawing/2014/main" id="{FF925B54-3581-3A4B-A04A-E673379B36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3670" y="2811780"/>
              <a:ext cx="113030" cy="11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8" name="object 25">
              <a:extLst>
                <a:ext uri="{FF2B5EF4-FFF2-40B4-BE49-F238E27FC236}">
                  <a16:creationId xmlns:a16="http://schemas.microsoft.com/office/drawing/2014/main" id="{2FFA9D89-80BF-CC40-BD34-1CB3D81BEE80}"/>
                </a:ext>
              </a:extLst>
            </p:cNvPr>
            <p:cNvSpPr>
              <a:spLocks/>
            </p:cNvSpPr>
            <p:nvPr/>
          </p:nvSpPr>
          <p:spPr bwMode="auto">
            <a:xfrm>
              <a:off x="1479550" y="744219"/>
              <a:ext cx="1870710" cy="2054860"/>
            </a:xfrm>
            <a:custGeom>
              <a:avLst/>
              <a:gdLst>
                <a:gd name="T0" fmla="*/ 1826133 w 1870710"/>
                <a:gd name="T1" fmla="*/ 4022 h 2054860"/>
                <a:gd name="T2" fmla="*/ 1737456 w 1870710"/>
                <a:gd name="T3" fmla="*/ 15794 h 2054860"/>
                <a:gd name="T4" fmla="*/ 1649524 w 1870710"/>
                <a:gd name="T5" fmla="*/ 32420 h 2054860"/>
                <a:gd name="T6" fmla="*/ 1562466 w 1870710"/>
                <a:gd name="T7" fmla="*/ 53761 h 2054860"/>
                <a:gd name="T8" fmla="*/ 1476409 w 1870710"/>
                <a:gd name="T9" fmla="*/ 79679 h 2054860"/>
                <a:gd name="T10" fmla="*/ 1391484 w 1870710"/>
                <a:gd name="T11" fmla="*/ 110037 h 2054860"/>
                <a:gd name="T12" fmla="*/ 1307820 w 1870710"/>
                <a:gd name="T13" fmla="*/ 144696 h 2054860"/>
                <a:gd name="T14" fmla="*/ 1225545 w 1870710"/>
                <a:gd name="T15" fmla="*/ 183520 h 2054860"/>
                <a:gd name="T16" fmla="*/ 1144789 w 1870710"/>
                <a:gd name="T17" fmla="*/ 226369 h 2054860"/>
                <a:gd name="T18" fmla="*/ 1065680 w 1870710"/>
                <a:gd name="T19" fmla="*/ 273106 h 2054860"/>
                <a:gd name="T20" fmla="*/ 988349 w 1870710"/>
                <a:gd name="T21" fmla="*/ 323594 h 2054860"/>
                <a:gd name="T22" fmla="*/ 912923 w 1870710"/>
                <a:gd name="T23" fmla="*/ 377693 h 2054860"/>
                <a:gd name="T24" fmla="*/ 839532 w 1870710"/>
                <a:gd name="T25" fmla="*/ 435267 h 2054860"/>
                <a:gd name="T26" fmla="*/ 768304 w 1870710"/>
                <a:gd name="T27" fmla="*/ 496178 h 2054860"/>
                <a:gd name="T28" fmla="*/ 699370 w 1870710"/>
                <a:gd name="T29" fmla="*/ 560287 h 2054860"/>
                <a:gd name="T30" fmla="*/ 632858 w 1870710"/>
                <a:gd name="T31" fmla="*/ 627456 h 2054860"/>
                <a:gd name="T32" fmla="*/ 568897 w 1870710"/>
                <a:gd name="T33" fmla="*/ 697549 h 2054860"/>
                <a:gd name="T34" fmla="*/ 507616 w 1870710"/>
                <a:gd name="T35" fmla="*/ 770426 h 2054860"/>
                <a:gd name="T36" fmla="*/ 449145 w 1870710"/>
                <a:gd name="T37" fmla="*/ 845950 h 2054860"/>
                <a:gd name="T38" fmla="*/ 393612 w 1870710"/>
                <a:gd name="T39" fmla="*/ 923983 h 2054860"/>
                <a:gd name="T40" fmla="*/ 341146 w 1870710"/>
                <a:gd name="T41" fmla="*/ 1004387 h 2054860"/>
                <a:gd name="T42" fmla="*/ 291876 w 1870710"/>
                <a:gd name="T43" fmla="*/ 1087025 h 2054860"/>
                <a:gd name="T44" fmla="*/ 245933 w 1870710"/>
                <a:gd name="T45" fmla="*/ 1171757 h 2054860"/>
                <a:gd name="T46" fmla="*/ 203443 w 1870710"/>
                <a:gd name="T47" fmla="*/ 1258448 h 2054860"/>
                <a:gd name="T48" fmla="*/ 164537 w 1870710"/>
                <a:gd name="T49" fmla="*/ 1346957 h 2054860"/>
                <a:gd name="T50" fmla="*/ 129344 w 1870710"/>
                <a:gd name="T51" fmla="*/ 1437149 h 2054860"/>
                <a:gd name="T52" fmla="*/ 97993 w 1870710"/>
                <a:gd name="T53" fmla="*/ 1528884 h 2054860"/>
                <a:gd name="T54" fmla="*/ 70613 w 1870710"/>
                <a:gd name="T55" fmla="*/ 1622025 h 2054860"/>
                <a:gd name="T56" fmla="*/ 47332 w 1870710"/>
                <a:gd name="T57" fmla="*/ 1716434 h 2054860"/>
                <a:gd name="T58" fmla="*/ 28280 w 1870710"/>
                <a:gd name="T59" fmla="*/ 1811973 h 2054860"/>
                <a:gd name="T60" fmla="*/ 13587 w 1870710"/>
                <a:gd name="T61" fmla="*/ 1908504 h 2054860"/>
                <a:gd name="T62" fmla="*/ 3380 w 1870710"/>
                <a:gd name="T63" fmla="*/ 2005890 h 20548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70710" h="2054860">
                  <a:moveTo>
                    <a:pt x="1870710" y="0"/>
                  </a:moveTo>
                  <a:lnTo>
                    <a:pt x="1826133" y="4022"/>
                  </a:lnTo>
                  <a:lnTo>
                    <a:pt x="1781709" y="9293"/>
                  </a:lnTo>
                  <a:lnTo>
                    <a:pt x="1737456" y="15794"/>
                  </a:lnTo>
                  <a:lnTo>
                    <a:pt x="1693389" y="23509"/>
                  </a:lnTo>
                  <a:lnTo>
                    <a:pt x="1649524" y="32420"/>
                  </a:lnTo>
                  <a:lnTo>
                    <a:pt x="1605878" y="42509"/>
                  </a:lnTo>
                  <a:lnTo>
                    <a:pt x="1562466" y="53761"/>
                  </a:lnTo>
                  <a:lnTo>
                    <a:pt x="1519304" y="66156"/>
                  </a:lnTo>
                  <a:lnTo>
                    <a:pt x="1476409" y="79679"/>
                  </a:lnTo>
                  <a:lnTo>
                    <a:pt x="1433797" y="94311"/>
                  </a:lnTo>
                  <a:lnTo>
                    <a:pt x="1391484" y="110037"/>
                  </a:lnTo>
                  <a:lnTo>
                    <a:pt x="1349486" y="126837"/>
                  </a:lnTo>
                  <a:lnTo>
                    <a:pt x="1307820" y="144696"/>
                  </a:lnTo>
                  <a:lnTo>
                    <a:pt x="1266501" y="163596"/>
                  </a:lnTo>
                  <a:lnTo>
                    <a:pt x="1225545" y="183520"/>
                  </a:lnTo>
                  <a:lnTo>
                    <a:pt x="1184969" y="204450"/>
                  </a:lnTo>
                  <a:lnTo>
                    <a:pt x="1144789" y="226369"/>
                  </a:lnTo>
                  <a:lnTo>
                    <a:pt x="1105021" y="249260"/>
                  </a:lnTo>
                  <a:lnTo>
                    <a:pt x="1065680" y="273106"/>
                  </a:lnTo>
                  <a:lnTo>
                    <a:pt x="1026784" y="297890"/>
                  </a:lnTo>
                  <a:lnTo>
                    <a:pt x="988349" y="323594"/>
                  </a:lnTo>
                  <a:lnTo>
                    <a:pt x="950389" y="350201"/>
                  </a:lnTo>
                  <a:lnTo>
                    <a:pt x="912923" y="377693"/>
                  </a:lnTo>
                  <a:lnTo>
                    <a:pt x="875965" y="406055"/>
                  </a:lnTo>
                  <a:lnTo>
                    <a:pt x="839532" y="435267"/>
                  </a:lnTo>
                  <a:lnTo>
                    <a:pt x="803639" y="465314"/>
                  </a:lnTo>
                  <a:lnTo>
                    <a:pt x="768304" y="496178"/>
                  </a:lnTo>
                  <a:lnTo>
                    <a:pt x="733543" y="527841"/>
                  </a:lnTo>
                  <a:lnTo>
                    <a:pt x="699370" y="560287"/>
                  </a:lnTo>
                  <a:lnTo>
                    <a:pt x="665803" y="593498"/>
                  </a:lnTo>
                  <a:lnTo>
                    <a:pt x="632858" y="627456"/>
                  </a:lnTo>
                  <a:lnTo>
                    <a:pt x="600551" y="662146"/>
                  </a:lnTo>
                  <a:lnTo>
                    <a:pt x="568897" y="697549"/>
                  </a:lnTo>
                  <a:lnTo>
                    <a:pt x="537914" y="733648"/>
                  </a:lnTo>
                  <a:lnTo>
                    <a:pt x="507616" y="770426"/>
                  </a:lnTo>
                  <a:lnTo>
                    <a:pt x="478021" y="807866"/>
                  </a:lnTo>
                  <a:lnTo>
                    <a:pt x="449145" y="845950"/>
                  </a:lnTo>
                  <a:lnTo>
                    <a:pt x="421003" y="884661"/>
                  </a:lnTo>
                  <a:lnTo>
                    <a:pt x="393612" y="923983"/>
                  </a:lnTo>
                  <a:lnTo>
                    <a:pt x="366987" y="963897"/>
                  </a:lnTo>
                  <a:lnTo>
                    <a:pt x="341146" y="1004387"/>
                  </a:lnTo>
                  <a:lnTo>
                    <a:pt x="316104" y="1045435"/>
                  </a:lnTo>
                  <a:lnTo>
                    <a:pt x="291876" y="1087025"/>
                  </a:lnTo>
                  <a:lnTo>
                    <a:pt x="268481" y="1129138"/>
                  </a:lnTo>
                  <a:lnTo>
                    <a:pt x="245933" y="1171757"/>
                  </a:lnTo>
                  <a:lnTo>
                    <a:pt x="224248" y="1214866"/>
                  </a:lnTo>
                  <a:lnTo>
                    <a:pt x="203443" y="1258448"/>
                  </a:lnTo>
                  <a:lnTo>
                    <a:pt x="183534" y="1302484"/>
                  </a:lnTo>
                  <a:lnTo>
                    <a:pt x="164537" y="1346957"/>
                  </a:lnTo>
                  <a:lnTo>
                    <a:pt x="146469" y="1391852"/>
                  </a:lnTo>
                  <a:lnTo>
                    <a:pt x="129344" y="1437149"/>
                  </a:lnTo>
                  <a:lnTo>
                    <a:pt x="113180" y="1482832"/>
                  </a:lnTo>
                  <a:lnTo>
                    <a:pt x="97993" y="1528884"/>
                  </a:lnTo>
                  <a:lnTo>
                    <a:pt x="83798" y="1575287"/>
                  </a:lnTo>
                  <a:lnTo>
                    <a:pt x="70613" y="1622025"/>
                  </a:lnTo>
                  <a:lnTo>
                    <a:pt x="58452" y="1669080"/>
                  </a:lnTo>
                  <a:lnTo>
                    <a:pt x="47332" y="1716434"/>
                  </a:lnTo>
                  <a:lnTo>
                    <a:pt x="37269" y="1764071"/>
                  </a:lnTo>
                  <a:lnTo>
                    <a:pt x="28280" y="1811973"/>
                  </a:lnTo>
                  <a:lnTo>
                    <a:pt x="20381" y="1860123"/>
                  </a:lnTo>
                  <a:lnTo>
                    <a:pt x="13587" y="1908504"/>
                  </a:lnTo>
                  <a:lnTo>
                    <a:pt x="7914" y="1957099"/>
                  </a:lnTo>
                  <a:lnTo>
                    <a:pt x="3380" y="2005890"/>
                  </a:lnTo>
                  <a:lnTo>
                    <a:pt x="0" y="2054859"/>
                  </a:lnTo>
                </a:path>
              </a:pathLst>
            </a:custGeom>
            <a:noFill/>
            <a:ln w="22283">
              <a:solidFill>
                <a:srgbClr val="FF750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pic>
          <p:nvPicPr>
            <p:cNvPr id="21519" name="object 26">
              <a:extLst>
                <a:ext uri="{FF2B5EF4-FFF2-40B4-BE49-F238E27FC236}">
                  <a16:creationId xmlns:a16="http://schemas.microsoft.com/office/drawing/2014/main" id="{A43EFDB9-45FB-654A-9B4D-CDF8CCAAB6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1370" y="687069"/>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object 27">
              <a:extLst>
                <a:ext uri="{FF2B5EF4-FFF2-40B4-BE49-F238E27FC236}">
                  <a16:creationId xmlns:a16="http://schemas.microsoft.com/office/drawing/2014/main" id="{C1DB0C07-EBC1-F747-AB32-33C3AFC368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3670" y="2786380"/>
              <a:ext cx="11303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1" name="object 28">
              <a:extLst>
                <a:ext uri="{FF2B5EF4-FFF2-40B4-BE49-F238E27FC236}">
                  <a16:creationId xmlns:a16="http://schemas.microsoft.com/office/drawing/2014/main" id="{A7669441-4C14-A94E-9BB1-6BEBD9BF71C9}"/>
                </a:ext>
              </a:extLst>
            </p:cNvPr>
            <p:cNvSpPr>
              <a:spLocks/>
            </p:cNvSpPr>
            <p:nvPr/>
          </p:nvSpPr>
          <p:spPr bwMode="auto">
            <a:xfrm>
              <a:off x="5721350" y="769619"/>
              <a:ext cx="1728470" cy="2053589"/>
            </a:xfrm>
            <a:custGeom>
              <a:avLst/>
              <a:gdLst>
                <a:gd name="T0" fmla="*/ 0 w 1728470"/>
                <a:gd name="T1" fmla="*/ 0 h 2053589"/>
                <a:gd name="T2" fmla="*/ 42574 w 1728470"/>
                <a:gd name="T3" fmla="*/ 4470 h 2053589"/>
                <a:gd name="T4" fmla="*/ 84991 w 1728470"/>
                <a:gd name="T5" fmla="*/ 10251 h 2053589"/>
                <a:gd name="T6" fmla="*/ 127235 w 1728470"/>
                <a:gd name="T7" fmla="*/ 17323 h 2053589"/>
                <a:gd name="T8" fmla="*/ 169290 w 1728470"/>
                <a:gd name="T9" fmla="*/ 25667 h 2053589"/>
                <a:gd name="T10" fmla="*/ 211139 w 1728470"/>
                <a:gd name="T11" fmla="*/ 35266 h 2053589"/>
                <a:gd name="T12" fmla="*/ 252766 w 1728470"/>
                <a:gd name="T13" fmla="*/ 46100 h 2053589"/>
                <a:gd name="T14" fmla="*/ 294155 w 1728470"/>
                <a:gd name="T15" fmla="*/ 58151 h 2053589"/>
                <a:gd name="T16" fmla="*/ 335289 w 1728470"/>
                <a:gd name="T17" fmla="*/ 71401 h 2053589"/>
                <a:gd name="T18" fmla="*/ 376153 w 1728470"/>
                <a:gd name="T19" fmla="*/ 85830 h 2053589"/>
                <a:gd name="T20" fmla="*/ 416729 w 1728470"/>
                <a:gd name="T21" fmla="*/ 101422 h 2053589"/>
                <a:gd name="T22" fmla="*/ 457003 w 1728470"/>
                <a:gd name="T23" fmla="*/ 118156 h 2053589"/>
                <a:gd name="T24" fmla="*/ 496957 w 1728470"/>
                <a:gd name="T25" fmla="*/ 136015 h 2053589"/>
                <a:gd name="T26" fmla="*/ 536576 w 1728470"/>
                <a:gd name="T27" fmla="*/ 154979 h 2053589"/>
                <a:gd name="T28" fmla="*/ 575842 w 1728470"/>
                <a:gd name="T29" fmla="*/ 175032 h 2053589"/>
                <a:gd name="T30" fmla="*/ 614741 w 1728470"/>
                <a:gd name="T31" fmla="*/ 196153 h 2053589"/>
                <a:gd name="T32" fmla="*/ 653255 w 1728470"/>
                <a:gd name="T33" fmla="*/ 218325 h 2053589"/>
                <a:gd name="T34" fmla="*/ 691369 w 1728470"/>
                <a:gd name="T35" fmla="*/ 241528 h 2053589"/>
                <a:gd name="T36" fmla="*/ 729065 w 1728470"/>
                <a:gd name="T37" fmla="*/ 265746 h 2053589"/>
                <a:gd name="T38" fmla="*/ 766329 w 1728470"/>
                <a:gd name="T39" fmla="*/ 290958 h 2053589"/>
                <a:gd name="T40" fmla="*/ 803143 w 1728470"/>
                <a:gd name="T41" fmla="*/ 317146 h 2053589"/>
                <a:gd name="T42" fmla="*/ 839491 w 1728470"/>
                <a:gd name="T43" fmla="*/ 344292 h 2053589"/>
                <a:gd name="T44" fmla="*/ 875358 w 1728470"/>
                <a:gd name="T45" fmla="*/ 372378 h 2053589"/>
                <a:gd name="T46" fmla="*/ 910727 w 1728470"/>
                <a:gd name="T47" fmla="*/ 401385 h 2053589"/>
                <a:gd name="T48" fmla="*/ 945581 w 1728470"/>
                <a:gd name="T49" fmla="*/ 431294 h 2053589"/>
                <a:gd name="T50" fmla="*/ 979905 w 1728470"/>
                <a:gd name="T51" fmla="*/ 462087 h 2053589"/>
                <a:gd name="T52" fmla="*/ 1013682 w 1728470"/>
                <a:gd name="T53" fmla="*/ 493745 h 2053589"/>
                <a:gd name="T54" fmla="*/ 1046896 w 1728470"/>
                <a:gd name="T55" fmla="*/ 526250 h 2053589"/>
                <a:gd name="T56" fmla="*/ 1079531 w 1728470"/>
                <a:gd name="T57" fmla="*/ 559583 h 2053589"/>
                <a:gd name="T58" fmla="*/ 1111570 w 1728470"/>
                <a:gd name="T59" fmla="*/ 593727 h 2053589"/>
                <a:gd name="T60" fmla="*/ 1142998 w 1728470"/>
                <a:gd name="T61" fmla="*/ 628661 h 2053589"/>
                <a:gd name="T62" fmla="*/ 1173797 w 1728470"/>
                <a:gd name="T63" fmla="*/ 664368 h 2053589"/>
                <a:gd name="T64" fmla="*/ 1203952 w 1728470"/>
                <a:gd name="T65" fmla="*/ 700830 h 2053589"/>
                <a:gd name="T66" fmla="*/ 1233447 w 1728470"/>
                <a:gd name="T67" fmla="*/ 738027 h 2053589"/>
                <a:gd name="T68" fmla="*/ 1262265 w 1728470"/>
                <a:gd name="T69" fmla="*/ 775942 h 2053589"/>
                <a:gd name="T70" fmla="*/ 1290390 w 1728470"/>
                <a:gd name="T71" fmla="*/ 814555 h 2053589"/>
                <a:gd name="T72" fmla="*/ 1317805 w 1728470"/>
                <a:gd name="T73" fmla="*/ 853848 h 2053589"/>
                <a:gd name="T74" fmla="*/ 1344496 w 1728470"/>
                <a:gd name="T75" fmla="*/ 893803 h 2053589"/>
                <a:gd name="T76" fmla="*/ 1370444 w 1728470"/>
                <a:gd name="T77" fmla="*/ 934402 h 2053589"/>
                <a:gd name="T78" fmla="*/ 1395635 w 1728470"/>
                <a:gd name="T79" fmla="*/ 975625 h 2053589"/>
                <a:gd name="T80" fmla="*/ 1420051 w 1728470"/>
                <a:gd name="T81" fmla="*/ 1017454 h 2053589"/>
                <a:gd name="T82" fmla="*/ 1443677 w 1728470"/>
                <a:gd name="T83" fmla="*/ 1059871 h 2053589"/>
                <a:gd name="T84" fmla="*/ 1466497 w 1728470"/>
                <a:gd name="T85" fmla="*/ 1102857 h 2053589"/>
                <a:gd name="T86" fmla="*/ 1488493 w 1728470"/>
                <a:gd name="T87" fmla="*/ 1146394 h 2053589"/>
                <a:gd name="T88" fmla="*/ 1509650 w 1728470"/>
                <a:gd name="T89" fmla="*/ 1190462 h 2053589"/>
                <a:gd name="T90" fmla="*/ 1529952 w 1728470"/>
                <a:gd name="T91" fmla="*/ 1235045 h 2053589"/>
                <a:gd name="T92" fmla="*/ 1549383 w 1728470"/>
                <a:gd name="T93" fmla="*/ 1280122 h 2053589"/>
                <a:gd name="T94" fmla="*/ 1567925 w 1728470"/>
                <a:gd name="T95" fmla="*/ 1325676 h 2053589"/>
                <a:gd name="T96" fmla="*/ 1585563 w 1728470"/>
                <a:gd name="T97" fmla="*/ 1371689 h 2053589"/>
                <a:gd name="T98" fmla="*/ 1602281 w 1728470"/>
                <a:gd name="T99" fmla="*/ 1418140 h 2053589"/>
                <a:gd name="T100" fmla="*/ 1618062 w 1728470"/>
                <a:gd name="T101" fmla="*/ 1465013 h 2053589"/>
                <a:gd name="T102" fmla="*/ 1632891 w 1728470"/>
                <a:gd name="T103" fmla="*/ 1512288 h 2053589"/>
                <a:gd name="T104" fmla="*/ 1646750 w 1728470"/>
                <a:gd name="T105" fmla="*/ 1559948 h 2053589"/>
                <a:gd name="T106" fmla="*/ 1659624 w 1728470"/>
                <a:gd name="T107" fmla="*/ 1607972 h 2053589"/>
                <a:gd name="T108" fmla="*/ 1671496 w 1728470"/>
                <a:gd name="T109" fmla="*/ 1656344 h 2053589"/>
                <a:gd name="T110" fmla="*/ 1682351 w 1728470"/>
                <a:gd name="T111" fmla="*/ 1705045 h 2053589"/>
                <a:gd name="T112" fmla="*/ 1692171 w 1728470"/>
                <a:gd name="T113" fmla="*/ 1754055 h 2053589"/>
                <a:gd name="T114" fmla="*/ 1700942 w 1728470"/>
                <a:gd name="T115" fmla="*/ 1803357 h 2053589"/>
                <a:gd name="T116" fmla="*/ 1708645 w 1728470"/>
                <a:gd name="T117" fmla="*/ 1852931 h 2053589"/>
                <a:gd name="T118" fmla="*/ 1715266 w 1728470"/>
                <a:gd name="T119" fmla="*/ 1902761 h 2053589"/>
                <a:gd name="T120" fmla="*/ 1720788 w 1728470"/>
                <a:gd name="T121" fmla="*/ 1952826 h 2053589"/>
                <a:gd name="T122" fmla="*/ 1725194 w 1728470"/>
                <a:gd name="T123" fmla="*/ 2003108 h 2053589"/>
                <a:gd name="T124" fmla="*/ 1728470 w 1728470"/>
                <a:gd name="T125" fmla="*/ 2053589 h 205358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728470" h="2053589">
                  <a:moveTo>
                    <a:pt x="0" y="0"/>
                  </a:moveTo>
                  <a:lnTo>
                    <a:pt x="42574" y="4470"/>
                  </a:lnTo>
                  <a:lnTo>
                    <a:pt x="84991" y="10251"/>
                  </a:lnTo>
                  <a:lnTo>
                    <a:pt x="127235" y="17323"/>
                  </a:lnTo>
                  <a:lnTo>
                    <a:pt x="169290" y="25667"/>
                  </a:lnTo>
                  <a:lnTo>
                    <a:pt x="211139" y="35266"/>
                  </a:lnTo>
                  <a:lnTo>
                    <a:pt x="252766" y="46100"/>
                  </a:lnTo>
                  <a:lnTo>
                    <a:pt x="294155" y="58151"/>
                  </a:lnTo>
                  <a:lnTo>
                    <a:pt x="335289" y="71401"/>
                  </a:lnTo>
                  <a:lnTo>
                    <a:pt x="376153" y="85830"/>
                  </a:lnTo>
                  <a:lnTo>
                    <a:pt x="416729" y="101422"/>
                  </a:lnTo>
                  <a:lnTo>
                    <a:pt x="457003" y="118156"/>
                  </a:lnTo>
                  <a:lnTo>
                    <a:pt x="496957" y="136015"/>
                  </a:lnTo>
                  <a:lnTo>
                    <a:pt x="536576" y="154979"/>
                  </a:lnTo>
                  <a:lnTo>
                    <a:pt x="575842" y="175032"/>
                  </a:lnTo>
                  <a:lnTo>
                    <a:pt x="614741" y="196153"/>
                  </a:lnTo>
                  <a:lnTo>
                    <a:pt x="653255" y="218325"/>
                  </a:lnTo>
                  <a:lnTo>
                    <a:pt x="691369" y="241528"/>
                  </a:lnTo>
                  <a:lnTo>
                    <a:pt x="729065" y="265746"/>
                  </a:lnTo>
                  <a:lnTo>
                    <a:pt x="766329" y="290958"/>
                  </a:lnTo>
                  <a:lnTo>
                    <a:pt x="803143" y="317146"/>
                  </a:lnTo>
                  <a:lnTo>
                    <a:pt x="839491" y="344292"/>
                  </a:lnTo>
                  <a:lnTo>
                    <a:pt x="875358" y="372378"/>
                  </a:lnTo>
                  <a:lnTo>
                    <a:pt x="910727" y="401385"/>
                  </a:lnTo>
                  <a:lnTo>
                    <a:pt x="945581" y="431294"/>
                  </a:lnTo>
                  <a:lnTo>
                    <a:pt x="979905" y="462087"/>
                  </a:lnTo>
                  <a:lnTo>
                    <a:pt x="1013682" y="493745"/>
                  </a:lnTo>
                  <a:lnTo>
                    <a:pt x="1046896" y="526250"/>
                  </a:lnTo>
                  <a:lnTo>
                    <a:pt x="1079531" y="559583"/>
                  </a:lnTo>
                  <a:lnTo>
                    <a:pt x="1111570" y="593727"/>
                  </a:lnTo>
                  <a:lnTo>
                    <a:pt x="1142998" y="628661"/>
                  </a:lnTo>
                  <a:lnTo>
                    <a:pt x="1173797" y="664368"/>
                  </a:lnTo>
                  <a:lnTo>
                    <a:pt x="1203952" y="700830"/>
                  </a:lnTo>
                  <a:lnTo>
                    <a:pt x="1233447" y="738027"/>
                  </a:lnTo>
                  <a:lnTo>
                    <a:pt x="1262265" y="775942"/>
                  </a:lnTo>
                  <a:lnTo>
                    <a:pt x="1290390" y="814555"/>
                  </a:lnTo>
                  <a:lnTo>
                    <a:pt x="1317805" y="853848"/>
                  </a:lnTo>
                  <a:lnTo>
                    <a:pt x="1344496" y="893803"/>
                  </a:lnTo>
                  <a:lnTo>
                    <a:pt x="1370444" y="934402"/>
                  </a:lnTo>
                  <a:lnTo>
                    <a:pt x="1395635" y="975625"/>
                  </a:lnTo>
                  <a:lnTo>
                    <a:pt x="1420051" y="1017454"/>
                  </a:lnTo>
                  <a:lnTo>
                    <a:pt x="1443677" y="1059871"/>
                  </a:lnTo>
                  <a:lnTo>
                    <a:pt x="1466497" y="1102857"/>
                  </a:lnTo>
                  <a:lnTo>
                    <a:pt x="1488493" y="1146394"/>
                  </a:lnTo>
                  <a:lnTo>
                    <a:pt x="1509650" y="1190462"/>
                  </a:lnTo>
                  <a:lnTo>
                    <a:pt x="1529952" y="1235045"/>
                  </a:lnTo>
                  <a:lnTo>
                    <a:pt x="1549383" y="1280122"/>
                  </a:lnTo>
                  <a:lnTo>
                    <a:pt x="1567925" y="1325676"/>
                  </a:lnTo>
                  <a:lnTo>
                    <a:pt x="1585563" y="1371689"/>
                  </a:lnTo>
                  <a:lnTo>
                    <a:pt x="1602281" y="1418140"/>
                  </a:lnTo>
                  <a:lnTo>
                    <a:pt x="1618062" y="1465013"/>
                  </a:lnTo>
                  <a:lnTo>
                    <a:pt x="1632891" y="1512288"/>
                  </a:lnTo>
                  <a:lnTo>
                    <a:pt x="1646750" y="1559948"/>
                  </a:lnTo>
                  <a:lnTo>
                    <a:pt x="1659624" y="1607972"/>
                  </a:lnTo>
                  <a:lnTo>
                    <a:pt x="1671496" y="1656344"/>
                  </a:lnTo>
                  <a:lnTo>
                    <a:pt x="1682351" y="1705045"/>
                  </a:lnTo>
                  <a:lnTo>
                    <a:pt x="1692171" y="1754055"/>
                  </a:lnTo>
                  <a:lnTo>
                    <a:pt x="1700942" y="1803357"/>
                  </a:lnTo>
                  <a:lnTo>
                    <a:pt x="1708645" y="1852931"/>
                  </a:lnTo>
                  <a:lnTo>
                    <a:pt x="1715266" y="1902761"/>
                  </a:lnTo>
                  <a:lnTo>
                    <a:pt x="1720788" y="1952826"/>
                  </a:lnTo>
                  <a:lnTo>
                    <a:pt x="1725194" y="2003108"/>
                  </a:lnTo>
                  <a:lnTo>
                    <a:pt x="1728470" y="2053589"/>
                  </a:lnTo>
                </a:path>
              </a:pathLst>
            </a:custGeom>
            <a:noFill/>
            <a:ln w="22283">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pic>
          <p:nvPicPr>
            <p:cNvPr id="21522" name="object 29">
              <a:extLst>
                <a:ext uri="{FF2B5EF4-FFF2-40B4-BE49-F238E27FC236}">
                  <a16:creationId xmlns:a16="http://schemas.microsoft.com/office/drawing/2014/main" id="{CF1A8889-9952-8147-B8A3-2AE9C0F208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5939" y="713739"/>
              <a:ext cx="115570" cy="11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object 30">
              <a:extLst>
                <a:ext uri="{FF2B5EF4-FFF2-40B4-BE49-F238E27FC236}">
                  <a16:creationId xmlns:a16="http://schemas.microsoft.com/office/drawing/2014/main" id="{3588FAF3-2312-344C-89D9-8A33BE8EC7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2670" y="2811780"/>
              <a:ext cx="113029"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4" name="object 31">
              <a:extLst>
                <a:ext uri="{FF2B5EF4-FFF2-40B4-BE49-F238E27FC236}">
                  <a16:creationId xmlns:a16="http://schemas.microsoft.com/office/drawing/2014/main" id="{588B3BF8-D59E-1B48-950B-B4A7E25EE2C0}"/>
                </a:ext>
              </a:extLst>
            </p:cNvPr>
            <p:cNvSpPr>
              <a:spLocks/>
            </p:cNvSpPr>
            <p:nvPr/>
          </p:nvSpPr>
          <p:spPr bwMode="auto">
            <a:xfrm>
              <a:off x="5721350" y="744219"/>
              <a:ext cx="1728470" cy="2053589"/>
            </a:xfrm>
            <a:custGeom>
              <a:avLst/>
              <a:gdLst>
                <a:gd name="T0" fmla="*/ 0 w 1728470"/>
                <a:gd name="T1" fmla="*/ 0 h 2053589"/>
                <a:gd name="T2" fmla="*/ 42574 w 1728470"/>
                <a:gd name="T3" fmla="*/ 4470 h 2053589"/>
                <a:gd name="T4" fmla="*/ 84991 w 1728470"/>
                <a:gd name="T5" fmla="*/ 10251 h 2053589"/>
                <a:gd name="T6" fmla="*/ 127235 w 1728470"/>
                <a:gd name="T7" fmla="*/ 17323 h 2053589"/>
                <a:gd name="T8" fmla="*/ 169290 w 1728470"/>
                <a:gd name="T9" fmla="*/ 25667 h 2053589"/>
                <a:gd name="T10" fmla="*/ 211139 w 1728470"/>
                <a:gd name="T11" fmla="*/ 35266 h 2053589"/>
                <a:gd name="T12" fmla="*/ 252766 w 1728470"/>
                <a:gd name="T13" fmla="*/ 46100 h 2053589"/>
                <a:gd name="T14" fmla="*/ 294155 w 1728470"/>
                <a:gd name="T15" fmla="*/ 58151 h 2053589"/>
                <a:gd name="T16" fmla="*/ 335289 w 1728470"/>
                <a:gd name="T17" fmla="*/ 71401 h 2053589"/>
                <a:gd name="T18" fmla="*/ 376153 w 1728470"/>
                <a:gd name="T19" fmla="*/ 85830 h 2053589"/>
                <a:gd name="T20" fmla="*/ 416729 w 1728470"/>
                <a:gd name="T21" fmla="*/ 101422 h 2053589"/>
                <a:gd name="T22" fmla="*/ 457003 w 1728470"/>
                <a:gd name="T23" fmla="*/ 118156 h 2053589"/>
                <a:gd name="T24" fmla="*/ 496957 w 1728470"/>
                <a:gd name="T25" fmla="*/ 136015 h 2053589"/>
                <a:gd name="T26" fmla="*/ 536576 w 1728470"/>
                <a:gd name="T27" fmla="*/ 154979 h 2053589"/>
                <a:gd name="T28" fmla="*/ 575842 w 1728470"/>
                <a:gd name="T29" fmla="*/ 175032 h 2053589"/>
                <a:gd name="T30" fmla="*/ 614741 w 1728470"/>
                <a:gd name="T31" fmla="*/ 196153 h 2053589"/>
                <a:gd name="T32" fmla="*/ 653255 w 1728470"/>
                <a:gd name="T33" fmla="*/ 218325 h 2053589"/>
                <a:gd name="T34" fmla="*/ 691369 w 1728470"/>
                <a:gd name="T35" fmla="*/ 241528 h 2053589"/>
                <a:gd name="T36" fmla="*/ 729065 w 1728470"/>
                <a:gd name="T37" fmla="*/ 265746 h 2053589"/>
                <a:gd name="T38" fmla="*/ 766329 w 1728470"/>
                <a:gd name="T39" fmla="*/ 290958 h 2053589"/>
                <a:gd name="T40" fmla="*/ 803143 w 1728470"/>
                <a:gd name="T41" fmla="*/ 317146 h 2053589"/>
                <a:gd name="T42" fmla="*/ 839491 w 1728470"/>
                <a:gd name="T43" fmla="*/ 344292 h 2053589"/>
                <a:gd name="T44" fmla="*/ 875358 w 1728470"/>
                <a:gd name="T45" fmla="*/ 372378 h 2053589"/>
                <a:gd name="T46" fmla="*/ 910727 w 1728470"/>
                <a:gd name="T47" fmla="*/ 401385 h 2053589"/>
                <a:gd name="T48" fmla="*/ 945581 w 1728470"/>
                <a:gd name="T49" fmla="*/ 431294 h 2053589"/>
                <a:gd name="T50" fmla="*/ 979905 w 1728470"/>
                <a:gd name="T51" fmla="*/ 462087 h 2053589"/>
                <a:gd name="T52" fmla="*/ 1013682 w 1728470"/>
                <a:gd name="T53" fmla="*/ 493745 h 2053589"/>
                <a:gd name="T54" fmla="*/ 1046896 w 1728470"/>
                <a:gd name="T55" fmla="*/ 526250 h 2053589"/>
                <a:gd name="T56" fmla="*/ 1079531 w 1728470"/>
                <a:gd name="T57" fmla="*/ 559583 h 2053589"/>
                <a:gd name="T58" fmla="*/ 1111570 w 1728470"/>
                <a:gd name="T59" fmla="*/ 593727 h 2053589"/>
                <a:gd name="T60" fmla="*/ 1142998 w 1728470"/>
                <a:gd name="T61" fmla="*/ 628661 h 2053589"/>
                <a:gd name="T62" fmla="*/ 1173797 w 1728470"/>
                <a:gd name="T63" fmla="*/ 664368 h 2053589"/>
                <a:gd name="T64" fmla="*/ 1203952 w 1728470"/>
                <a:gd name="T65" fmla="*/ 700830 h 2053589"/>
                <a:gd name="T66" fmla="*/ 1233447 w 1728470"/>
                <a:gd name="T67" fmla="*/ 738027 h 2053589"/>
                <a:gd name="T68" fmla="*/ 1262265 w 1728470"/>
                <a:gd name="T69" fmla="*/ 775942 h 2053589"/>
                <a:gd name="T70" fmla="*/ 1290390 w 1728470"/>
                <a:gd name="T71" fmla="*/ 814555 h 2053589"/>
                <a:gd name="T72" fmla="*/ 1317805 w 1728470"/>
                <a:gd name="T73" fmla="*/ 853848 h 2053589"/>
                <a:gd name="T74" fmla="*/ 1344496 w 1728470"/>
                <a:gd name="T75" fmla="*/ 893803 h 2053589"/>
                <a:gd name="T76" fmla="*/ 1370444 w 1728470"/>
                <a:gd name="T77" fmla="*/ 934402 h 2053589"/>
                <a:gd name="T78" fmla="*/ 1395635 w 1728470"/>
                <a:gd name="T79" fmla="*/ 975625 h 2053589"/>
                <a:gd name="T80" fmla="*/ 1420051 w 1728470"/>
                <a:gd name="T81" fmla="*/ 1017454 h 2053589"/>
                <a:gd name="T82" fmla="*/ 1443677 w 1728470"/>
                <a:gd name="T83" fmla="*/ 1059871 h 2053589"/>
                <a:gd name="T84" fmla="*/ 1466497 w 1728470"/>
                <a:gd name="T85" fmla="*/ 1102857 h 2053589"/>
                <a:gd name="T86" fmla="*/ 1488493 w 1728470"/>
                <a:gd name="T87" fmla="*/ 1146394 h 2053589"/>
                <a:gd name="T88" fmla="*/ 1509650 w 1728470"/>
                <a:gd name="T89" fmla="*/ 1190462 h 2053589"/>
                <a:gd name="T90" fmla="*/ 1529952 w 1728470"/>
                <a:gd name="T91" fmla="*/ 1235045 h 2053589"/>
                <a:gd name="T92" fmla="*/ 1549383 w 1728470"/>
                <a:gd name="T93" fmla="*/ 1280122 h 2053589"/>
                <a:gd name="T94" fmla="*/ 1567925 w 1728470"/>
                <a:gd name="T95" fmla="*/ 1325676 h 2053589"/>
                <a:gd name="T96" fmla="*/ 1585563 w 1728470"/>
                <a:gd name="T97" fmla="*/ 1371689 h 2053589"/>
                <a:gd name="T98" fmla="*/ 1602281 w 1728470"/>
                <a:gd name="T99" fmla="*/ 1418140 h 2053589"/>
                <a:gd name="T100" fmla="*/ 1618062 w 1728470"/>
                <a:gd name="T101" fmla="*/ 1465013 h 2053589"/>
                <a:gd name="T102" fmla="*/ 1632891 w 1728470"/>
                <a:gd name="T103" fmla="*/ 1512288 h 2053589"/>
                <a:gd name="T104" fmla="*/ 1646750 w 1728470"/>
                <a:gd name="T105" fmla="*/ 1559948 h 2053589"/>
                <a:gd name="T106" fmla="*/ 1659624 w 1728470"/>
                <a:gd name="T107" fmla="*/ 1607972 h 2053589"/>
                <a:gd name="T108" fmla="*/ 1671496 w 1728470"/>
                <a:gd name="T109" fmla="*/ 1656344 h 2053589"/>
                <a:gd name="T110" fmla="*/ 1682351 w 1728470"/>
                <a:gd name="T111" fmla="*/ 1705045 h 2053589"/>
                <a:gd name="T112" fmla="*/ 1692171 w 1728470"/>
                <a:gd name="T113" fmla="*/ 1754055 h 2053589"/>
                <a:gd name="T114" fmla="*/ 1700942 w 1728470"/>
                <a:gd name="T115" fmla="*/ 1803357 h 2053589"/>
                <a:gd name="T116" fmla="*/ 1708645 w 1728470"/>
                <a:gd name="T117" fmla="*/ 1852931 h 2053589"/>
                <a:gd name="T118" fmla="*/ 1715266 w 1728470"/>
                <a:gd name="T119" fmla="*/ 1902761 h 2053589"/>
                <a:gd name="T120" fmla="*/ 1720788 w 1728470"/>
                <a:gd name="T121" fmla="*/ 1952826 h 2053589"/>
                <a:gd name="T122" fmla="*/ 1725194 w 1728470"/>
                <a:gd name="T123" fmla="*/ 2003108 h 2053589"/>
                <a:gd name="T124" fmla="*/ 1728470 w 1728470"/>
                <a:gd name="T125" fmla="*/ 2053589 h 205358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728470" h="2053589">
                  <a:moveTo>
                    <a:pt x="0" y="0"/>
                  </a:moveTo>
                  <a:lnTo>
                    <a:pt x="42574" y="4470"/>
                  </a:lnTo>
                  <a:lnTo>
                    <a:pt x="84991" y="10251"/>
                  </a:lnTo>
                  <a:lnTo>
                    <a:pt x="127235" y="17323"/>
                  </a:lnTo>
                  <a:lnTo>
                    <a:pt x="169290" y="25667"/>
                  </a:lnTo>
                  <a:lnTo>
                    <a:pt x="211139" y="35266"/>
                  </a:lnTo>
                  <a:lnTo>
                    <a:pt x="252766" y="46100"/>
                  </a:lnTo>
                  <a:lnTo>
                    <a:pt x="294155" y="58151"/>
                  </a:lnTo>
                  <a:lnTo>
                    <a:pt x="335289" y="71401"/>
                  </a:lnTo>
                  <a:lnTo>
                    <a:pt x="376153" y="85830"/>
                  </a:lnTo>
                  <a:lnTo>
                    <a:pt x="416729" y="101422"/>
                  </a:lnTo>
                  <a:lnTo>
                    <a:pt x="457003" y="118156"/>
                  </a:lnTo>
                  <a:lnTo>
                    <a:pt x="496957" y="136015"/>
                  </a:lnTo>
                  <a:lnTo>
                    <a:pt x="536576" y="154979"/>
                  </a:lnTo>
                  <a:lnTo>
                    <a:pt x="575842" y="175032"/>
                  </a:lnTo>
                  <a:lnTo>
                    <a:pt x="614741" y="196153"/>
                  </a:lnTo>
                  <a:lnTo>
                    <a:pt x="653255" y="218325"/>
                  </a:lnTo>
                  <a:lnTo>
                    <a:pt x="691369" y="241528"/>
                  </a:lnTo>
                  <a:lnTo>
                    <a:pt x="729065" y="265746"/>
                  </a:lnTo>
                  <a:lnTo>
                    <a:pt x="766329" y="290958"/>
                  </a:lnTo>
                  <a:lnTo>
                    <a:pt x="803143" y="317146"/>
                  </a:lnTo>
                  <a:lnTo>
                    <a:pt x="839491" y="344292"/>
                  </a:lnTo>
                  <a:lnTo>
                    <a:pt x="875358" y="372378"/>
                  </a:lnTo>
                  <a:lnTo>
                    <a:pt x="910727" y="401385"/>
                  </a:lnTo>
                  <a:lnTo>
                    <a:pt x="945581" y="431294"/>
                  </a:lnTo>
                  <a:lnTo>
                    <a:pt x="979905" y="462087"/>
                  </a:lnTo>
                  <a:lnTo>
                    <a:pt x="1013682" y="493745"/>
                  </a:lnTo>
                  <a:lnTo>
                    <a:pt x="1046896" y="526250"/>
                  </a:lnTo>
                  <a:lnTo>
                    <a:pt x="1079531" y="559583"/>
                  </a:lnTo>
                  <a:lnTo>
                    <a:pt x="1111570" y="593727"/>
                  </a:lnTo>
                  <a:lnTo>
                    <a:pt x="1142998" y="628661"/>
                  </a:lnTo>
                  <a:lnTo>
                    <a:pt x="1173797" y="664368"/>
                  </a:lnTo>
                  <a:lnTo>
                    <a:pt x="1203952" y="700830"/>
                  </a:lnTo>
                  <a:lnTo>
                    <a:pt x="1233447" y="738027"/>
                  </a:lnTo>
                  <a:lnTo>
                    <a:pt x="1262265" y="775942"/>
                  </a:lnTo>
                  <a:lnTo>
                    <a:pt x="1290390" y="814555"/>
                  </a:lnTo>
                  <a:lnTo>
                    <a:pt x="1317805" y="853848"/>
                  </a:lnTo>
                  <a:lnTo>
                    <a:pt x="1344496" y="893803"/>
                  </a:lnTo>
                  <a:lnTo>
                    <a:pt x="1370444" y="934402"/>
                  </a:lnTo>
                  <a:lnTo>
                    <a:pt x="1395635" y="975625"/>
                  </a:lnTo>
                  <a:lnTo>
                    <a:pt x="1420051" y="1017454"/>
                  </a:lnTo>
                  <a:lnTo>
                    <a:pt x="1443677" y="1059871"/>
                  </a:lnTo>
                  <a:lnTo>
                    <a:pt x="1466497" y="1102857"/>
                  </a:lnTo>
                  <a:lnTo>
                    <a:pt x="1488493" y="1146394"/>
                  </a:lnTo>
                  <a:lnTo>
                    <a:pt x="1509650" y="1190462"/>
                  </a:lnTo>
                  <a:lnTo>
                    <a:pt x="1529952" y="1235045"/>
                  </a:lnTo>
                  <a:lnTo>
                    <a:pt x="1549383" y="1280122"/>
                  </a:lnTo>
                  <a:lnTo>
                    <a:pt x="1567925" y="1325676"/>
                  </a:lnTo>
                  <a:lnTo>
                    <a:pt x="1585563" y="1371689"/>
                  </a:lnTo>
                  <a:lnTo>
                    <a:pt x="1602281" y="1418140"/>
                  </a:lnTo>
                  <a:lnTo>
                    <a:pt x="1618062" y="1465013"/>
                  </a:lnTo>
                  <a:lnTo>
                    <a:pt x="1632891" y="1512288"/>
                  </a:lnTo>
                  <a:lnTo>
                    <a:pt x="1646750" y="1559948"/>
                  </a:lnTo>
                  <a:lnTo>
                    <a:pt x="1659624" y="1607972"/>
                  </a:lnTo>
                  <a:lnTo>
                    <a:pt x="1671496" y="1656344"/>
                  </a:lnTo>
                  <a:lnTo>
                    <a:pt x="1682351" y="1705045"/>
                  </a:lnTo>
                  <a:lnTo>
                    <a:pt x="1692171" y="1754055"/>
                  </a:lnTo>
                  <a:lnTo>
                    <a:pt x="1700942" y="1803357"/>
                  </a:lnTo>
                  <a:lnTo>
                    <a:pt x="1708645" y="1852931"/>
                  </a:lnTo>
                  <a:lnTo>
                    <a:pt x="1715266" y="1902761"/>
                  </a:lnTo>
                  <a:lnTo>
                    <a:pt x="1720788" y="1952826"/>
                  </a:lnTo>
                  <a:lnTo>
                    <a:pt x="1725194" y="2003108"/>
                  </a:lnTo>
                  <a:lnTo>
                    <a:pt x="1728470" y="2053589"/>
                  </a:lnTo>
                </a:path>
              </a:pathLst>
            </a:custGeom>
            <a:noFill/>
            <a:ln w="22283">
              <a:solidFill>
                <a:srgbClr val="FF750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pic>
          <p:nvPicPr>
            <p:cNvPr id="21525" name="object 32">
              <a:extLst>
                <a:ext uri="{FF2B5EF4-FFF2-40B4-BE49-F238E27FC236}">
                  <a16:creationId xmlns:a16="http://schemas.microsoft.com/office/drawing/2014/main" id="{932512AD-4AEE-2D46-890E-BBFC63CE5D9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15939" y="688339"/>
              <a:ext cx="115570" cy="11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object 33">
              <a:extLst>
                <a:ext uri="{FF2B5EF4-FFF2-40B4-BE49-F238E27FC236}">
                  <a16:creationId xmlns:a16="http://schemas.microsoft.com/office/drawing/2014/main" id="{BB1DAC67-AEE1-594B-8ED3-9FEA0E5A86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92670" y="2786380"/>
              <a:ext cx="113029"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7" name="object 34">
              <a:extLst>
                <a:ext uri="{FF2B5EF4-FFF2-40B4-BE49-F238E27FC236}">
                  <a16:creationId xmlns:a16="http://schemas.microsoft.com/office/drawing/2014/main" id="{59E8BF97-54A1-AA41-B4EB-B93B885B5B87}"/>
                </a:ext>
              </a:extLst>
            </p:cNvPr>
            <p:cNvSpPr>
              <a:spLocks/>
            </p:cNvSpPr>
            <p:nvPr/>
          </p:nvSpPr>
          <p:spPr bwMode="auto">
            <a:xfrm>
              <a:off x="826770" y="4124960"/>
              <a:ext cx="7273290" cy="1912620"/>
            </a:xfrm>
            <a:custGeom>
              <a:avLst/>
              <a:gdLst>
                <a:gd name="T0" fmla="*/ 0 w 7273290"/>
                <a:gd name="T1" fmla="*/ 0 h 1912620"/>
                <a:gd name="T2" fmla="*/ 0 w 7273290"/>
                <a:gd name="T3" fmla="*/ 1896109 h 1912620"/>
                <a:gd name="T4" fmla="*/ 7273289 w 7273290"/>
                <a:gd name="T5" fmla="*/ 15239 h 1912620"/>
                <a:gd name="T6" fmla="*/ 7273289 w 7273290"/>
                <a:gd name="T7" fmla="*/ 1912620 h 19126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73290" h="1912620">
                  <a:moveTo>
                    <a:pt x="0" y="0"/>
                  </a:moveTo>
                  <a:lnTo>
                    <a:pt x="0" y="1896109"/>
                  </a:lnTo>
                </a:path>
                <a:path w="7273290" h="1912620">
                  <a:moveTo>
                    <a:pt x="7273289" y="15239"/>
                  </a:moveTo>
                  <a:lnTo>
                    <a:pt x="7273289" y="1912620"/>
                  </a:lnTo>
                </a:path>
              </a:pathLst>
            </a:custGeom>
            <a:noFill/>
            <a:ln w="9344">
              <a:solidFill>
                <a:srgbClr val="FF750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21528" name="object 35">
              <a:extLst>
                <a:ext uri="{FF2B5EF4-FFF2-40B4-BE49-F238E27FC236}">
                  <a16:creationId xmlns:a16="http://schemas.microsoft.com/office/drawing/2014/main" id="{A2B378C3-6A5B-3847-A76F-361C9F351203}"/>
                </a:ext>
              </a:extLst>
            </p:cNvPr>
            <p:cNvSpPr>
              <a:spLocks/>
            </p:cNvSpPr>
            <p:nvPr/>
          </p:nvSpPr>
          <p:spPr bwMode="auto">
            <a:xfrm>
              <a:off x="3978910" y="5589269"/>
              <a:ext cx="828040" cy="1094740"/>
            </a:xfrm>
            <a:custGeom>
              <a:avLst/>
              <a:gdLst>
                <a:gd name="T0" fmla="*/ 828041 w 828039"/>
                <a:gd name="T1" fmla="*/ 680719 h 1094740"/>
                <a:gd name="T2" fmla="*/ 0 w 828039"/>
                <a:gd name="T3" fmla="*/ 680719 h 1094740"/>
                <a:gd name="T4" fmla="*/ 414019 w 828039"/>
                <a:gd name="T5" fmla="*/ 1094739 h 1094740"/>
                <a:gd name="T6" fmla="*/ 828041 w 828039"/>
                <a:gd name="T7" fmla="*/ 680719 h 1094740"/>
                <a:gd name="T8" fmla="*/ 621031 w 828039"/>
                <a:gd name="T9" fmla="*/ 0 h 1094740"/>
                <a:gd name="T10" fmla="*/ 207010 w 828039"/>
                <a:gd name="T11" fmla="*/ 0 h 1094740"/>
                <a:gd name="T12" fmla="*/ 207010 w 828039"/>
                <a:gd name="T13" fmla="*/ 680719 h 1094740"/>
                <a:gd name="T14" fmla="*/ 621031 w 828039"/>
                <a:gd name="T15" fmla="*/ 680719 h 1094740"/>
                <a:gd name="T16" fmla="*/ 621031 w 828039"/>
                <a:gd name="T17" fmla="*/ 0 h 10947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28039" h="1094740">
                  <a:moveTo>
                    <a:pt x="828039" y="680719"/>
                  </a:moveTo>
                  <a:lnTo>
                    <a:pt x="0" y="680719"/>
                  </a:lnTo>
                  <a:lnTo>
                    <a:pt x="414019" y="1094739"/>
                  </a:lnTo>
                  <a:lnTo>
                    <a:pt x="828039" y="680719"/>
                  </a:lnTo>
                  <a:close/>
                </a:path>
                <a:path w="828039" h="1094740">
                  <a:moveTo>
                    <a:pt x="621029" y="0"/>
                  </a:moveTo>
                  <a:lnTo>
                    <a:pt x="207010" y="0"/>
                  </a:lnTo>
                  <a:lnTo>
                    <a:pt x="207010" y="680719"/>
                  </a:lnTo>
                  <a:lnTo>
                    <a:pt x="621029" y="680719"/>
                  </a:lnTo>
                  <a:lnTo>
                    <a:pt x="621029" y="0"/>
                  </a:lnTo>
                  <a:close/>
                </a:path>
              </a:pathLst>
            </a:custGeom>
            <a:solidFill>
              <a:srgbClr val="FF750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sp>
          <p:nvSpPr>
            <p:cNvPr id="21529" name="object 36">
              <a:extLst>
                <a:ext uri="{FF2B5EF4-FFF2-40B4-BE49-F238E27FC236}">
                  <a16:creationId xmlns:a16="http://schemas.microsoft.com/office/drawing/2014/main" id="{D13BE95F-D0B1-B24F-BA96-A547A0AE0790}"/>
                </a:ext>
              </a:extLst>
            </p:cNvPr>
            <p:cNvSpPr>
              <a:spLocks/>
            </p:cNvSpPr>
            <p:nvPr/>
          </p:nvSpPr>
          <p:spPr bwMode="auto">
            <a:xfrm>
              <a:off x="3978910" y="5589269"/>
              <a:ext cx="828040" cy="1094740"/>
            </a:xfrm>
            <a:custGeom>
              <a:avLst/>
              <a:gdLst>
                <a:gd name="T0" fmla="*/ 0 w 828039"/>
                <a:gd name="T1" fmla="*/ 680719 h 1094740"/>
                <a:gd name="T2" fmla="*/ 207010 w 828039"/>
                <a:gd name="T3" fmla="*/ 680719 h 1094740"/>
                <a:gd name="T4" fmla="*/ 207010 w 828039"/>
                <a:gd name="T5" fmla="*/ 0 h 1094740"/>
                <a:gd name="T6" fmla="*/ 621031 w 828039"/>
                <a:gd name="T7" fmla="*/ 0 h 1094740"/>
                <a:gd name="T8" fmla="*/ 621031 w 828039"/>
                <a:gd name="T9" fmla="*/ 680719 h 1094740"/>
                <a:gd name="T10" fmla="*/ 828041 w 828039"/>
                <a:gd name="T11" fmla="*/ 680719 h 1094740"/>
                <a:gd name="T12" fmla="*/ 414019 w 828039"/>
                <a:gd name="T13" fmla="*/ 1094739 h 1094740"/>
                <a:gd name="T14" fmla="*/ 0 w 828039"/>
                <a:gd name="T15" fmla="*/ 680719 h 10947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28039" h="1094740">
                  <a:moveTo>
                    <a:pt x="0" y="680719"/>
                  </a:moveTo>
                  <a:lnTo>
                    <a:pt x="207010" y="680719"/>
                  </a:lnTo>
                  <a:lnTo>
                    <a:pt x="207010" y="0"/>
                  </a:lnTo>
                  <a:lnTo>
                    <a:pt x="621029" y="0"/>
                  </a:lnTo>
                  <a:lnTo>
                    <a:pt x="621029" y="680719"/>
                  </a:lnTo>
                  <a:lnTo>
                    <a:pt x="828039" y="680719"/>
                  </a:lnTo>
                  <a:lnTo>
                    <a:pt x="414019" y="1094739"/>
                  </a:lnTo>
                  <a:lnTo>
                    <a:pt x="0" y="680719"/>
                  </a:lnTo>
                  <a:close/>
                </a:path>
              </a:pathLst>
            </a:custGeom>
            <a:noFill/>
            <a:ln w="15813">
              <a:solidFill>
                <a:srgbClr val="BB5602"/>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21530" name="object 37">
              <a:extLst>
                <a:ext uri="{FF2B5EF4-FFF2-40B4-BE49-F238E27FC236}">
                  <a16:creationId xmlns:a16="http://schemas.microsoft.com/office/drawing/2014/main" id="{1D668FC9-8023-2F4F-BDEF-1A5CF8E7A1D7}"/>
                </a:ext>
              </a:extLst>
            </p:cNvPr>
            <p:cNvSpPr>
              <a:spLocks/>
            </p:cNvSpPr>
            <p:nvPr/>
          </p:nvSpPr>
          <p:spPr bwMode="auto">
            <a:xfrm>
              <a:off x="3970998" y="5581370"/>
              <a:ext cx="843915" cy="1110615"/>
            </a:xfrm>
            <a:custGeom>
              <a:avLst/>
              <a:gdLst>
                <a:gd name="T0" fmla="*/ 15811 w 843914"/>
                <a:gd name="T1" fmla="*/ 7899 h 1110615"/>
                <a:gd name="T2" fmla="*/ 13500 w 843914"/>
                <a:gd name="T3" fmla="*/ 2311 h 1110615"/>
                <a:gd name="T4" fmla="*/ 7912 w 843914"/>
                <a:gd name="T5" fmla="*/ 0 h 1110615"/>
                <a:gd name="T6" fmla="*/ 2311 w 843914"/>
                <a:gd name="T7" fmla="*/ 2311 h 1110615"/>
                <a:gd name="T8" fmla="*/ 0 w 843914"/>
                <a:gd name="T9" fmla="*/ 7899 h 1110615"/>
                <a:gd name="T10" fmla="*/ 2311 w 843914"/>
                <a:gd name="T11" fmla="*/ 13500 h 1110615"/>
                <a:gd name="T12" fmla="*/ 7912 w 843914"/>
                <a:gd name="T13" fmla="*/ 15811 h 1110615"/>
                <a:gd name="T14" fmla="*/ 13500 w 843914"/>
                <a:gd name="T15" fmla="*/ 13500 h 1110615"/>
                <a:gd name="T16" fmla="*/ 15811 w 843914"/>
                <a:gd name="T17" fmla="*/ 7899 h 1110615"/>
                <a:gd name="T18" fmla="*/ 843853 w 843914"/>
                <a:gd name="T19" fmla="*/ 1102639 h 1110615"/>
                <a:gd name="T20" fmla="*/ 841542 w 843914"/>
                <a:gd name="T21" fmla="*/ 1097051 h 1110615"/>
                <a:gd name="T22" fmla="*/ 835954 w 843914"/>
                <a:gd name="T23" fmla="*/ 1094740 h 1110615"/>
                <a:gd name="T24" fmla="*/ 830353 w 843914"/>
                <a:gd name="T25" fmla="*/ 1097051 h 1110615"/>
                <a:gd name="T26" fmla="*/ 828042 w 843914"/>
                <a:gd name="T27" fmla="*/ 1102639 h 1110615"/>
                <a:gd name="T28" fmla="*/ 830353 w 843914"/>
                <a:gd name="T29" fmla="*/ 1108240 h 1110615"/>
                <a:gd name="T30" fmla="*/ 835954 w 843914"/>
                <a:gd name="T31" fmla="*/ 1110551 h 1110615"/>
                <a:gd name="T32" fmla="*/ 841542 w 843914"/>
                <a:gd name="T33" fmla="*/ 1108240 h 1110615"/>
                <a:gd name="T34" fmla="*/ 843853 w 843914"/>
                <a:gd name="T35" fmla="*/ 1102639 h 11106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43914" h="1110615">
                  <a:moveTo>
                    <a:pt x="15811" y="7899"/>
                  </a:moveTo>
                  <a:lnTo>
                    <a:pt x="13500" y="2311"/>
                  </a:lnTo>
                  <a:lnTo>
                    <a:pt x="7912" y="0"/>
                  </a:lnTo>
                  <a:lnTo>
                    <a:pt x="2311" y="2311"/>
                  </a:lnTo>
                  <a:lnTo>
                    <a:pt x="0" y="7899"/>
                  </a:lnTo>
                  <a:lnTo>
                    <a:pt x="2311" y="13500"/>
                  </a:lnTo>
                  <a:lnTo>
                    <a:pt x="7912" y="15811"/>
                  </a:lnTo>
                  <a:lnTo>
                    <a:pt x="13500" y="13500"/>
                  </a:lnTo>
                  <a:lnTo>
                    <a:pt x="15811" y="7899"/>
                  </a:lnTo>
                  <a:close/>
                </a:path>
                <a:path w="843914" h="1110615">
                  <a:moveTo>
                    <a:pt x="843851" y="1102639"/>
                  </a:moveTo>
                  <a:lnTo>
                    <a:pt x="841540" y="1097051"/>
                  </a:lnTo>
                  <a:lnTo>
                    <a:pt x="835952" y="1094740"/>
                  </a:lnTo>
                  <a:lnTo>
                    <a:pt x="830351" y="1097051"/>
                  </a:lnTo>
                  <a:lnTo>
                    <a:pt x="828040" y="1102639"/>
                  </a:lnTo>
                  <a:lnTo>
                    <a:pt x="830351" y="1108240"/>
                  </a:lnTo>
                  <a:lnTo>
                    <a:pt x="835952" y="1110551"/>
                  </a:lnTo>
                  <a:lnTo>
                    <a:pt x="841540" y="1108240"/>
                  </a:lnTo>
                  <a:lnTo>
                    <a:pt x="843851" y="1102639"/>
                  </a:lnTo>
                  <a:close/>
                </a:path>
              </a:pathLst>
            </a:custGeom>
            <a:solidFill>
              <a:srgbClr val="BB560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sp>
          <p:nvSpPr>
            <p:cNvPr id="21531" name="object 38">
              <a:extLst>
                <a:ext uri="{FF2B5EF4-FFF2-40B4-BE49-F238E27FC236}">
                  <a16:creationId xmlns:a16="http://schemas.microsoft.com/office/drawing/2014/main" id="{7411BD91-DFD6-F84B-AC1B-17122C760B91}"/>
                </a:ext>
              </a:extLst>
            </p:cNvPr>
            <p:cNvSpPr>
              <a:spLocks/>
            </p:cNvSpPr>
            <p:nvPr/>
          </p:nvSpPr>
          <p:spPr bwMode="auto">
            <a:xfrm>
              <a:off x="828040" y="6021069"/>
              <a:ext cx="3277870" cy="1270"/>
            </a:xfrm>
            <a:custGeom>
              <a:avLst/>
              <a:gdLst>
                <a:gd name="T0" fmla="*/ 0 w 3277870"/>
                <a:gd name="T1" fmla="*/ 0 h 1270"/>
                <a:gd name="T2" fmla="*/ 3277870 w 3277870"/>
                <a:gd name="T3" fmla="*/ 1269 h 1270"/>
                <a:gd name="T4" fmla="*/ 0 60000 65536"/>
                <a:gd name="T5" fmla="*/ 0 60000 65536"/>
              </a:gdLst>
              <a:ahLst/>
              <a:cxnLst>
                <a:cxn ang="T4">
                  <a:pos x="T0" y="T1"/>
                </a:cxn>
                <a:cxn ang="T5">
                  <a:pos x="T2" y="T3"/>
                </a:cxn>
              </a:cxnLst>
              <a:rect l="0" t="0" r="r" b="b"/>
              <a:pathLst>
                <a:path w="3277870" h="1270">
                  <a:moveTo>
                    <a:pt x="0" y="0"/>
                  </a:moveTo>
                  <a:lnTo>
                    <a:pt x="3277870" y="1269"/>
                  </a:lnTo>
                </a:path>
              </a:pathLst>
            </a:custGeom>
            <a:noFill/>
            <a:ln w="9344">
              <a:solidFill>
                <a:srgbClr val="FF750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pic>
          <p:nvPicPr>
            <p:cNvPr id="21532" name="object 39">
              <a:extLst>
                <a:ext uri="{FF2B5EF4-FFF2-40B4-BE49-F238E27FC236}">
                  <a16:creationId xmlns:a16="http://schemas.microsoft.com/office/drawing/2014/main" id="{E4FC02EC-10F1-CC48-A7E3-56E1449F4F3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98289" y="5965190"/>
              <a:ext cx="114300" cy="11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33" name="object 40">
              <a:extLst>
                <a:ext uri="{FF2B5EF4-FFF2-40B4-BE49-F238E27FC236}">
                  <a16:creationId xmlns:a16="http://schemas.microsoft.com/office/drawing/2014/main" id="{2F59EEF2-C0CC-3E4B-906B-D28792B75D2F}"/>
                </a:ext>
              </a:extLst>
            </p:cNvPr>
            <p:cNvSpPr>
              <a:spLocks/>
            </p:cNvSpPr>
            <p:nvPr/>
          </p:nvSpPr>
          <p:spPr bwMode="auto">
            <a:xfrm>
              <a:off x="4641850" y="6021069"/>
              <a:ext cx="3458210" cy="1270"/>
            </a:xfrm>
            <a:custGeom>
              <a:avLst/>
              <a:gdLst>
                <a:gd name="T0" fmla="*/ 3458211 w 3458209"/>
                <a:gd name="T1" fmla="*/ 0 h 1270"/>
                <a:gd name="T2" fmla="*/ 0 w 3458209"/>
                <a:gd name="T3" fmla="*/ 1269 h 1270"/>
                <a:gd name="T4" fmla="*/ 0 60000 65536"/>
                <a:gd name="T5" fmla="*/ 0 60000 65536"/>
              </a:gdLst>
              <a:ahLst/>
              <a:cxnLst>
                <a:cxn ang="T4">
                  <a:pos x="T0" y="T1"/>
                </a:cxn>
                <a:cxn ang="T5">
                  <a:pos x="T2" y="T3"/>
                </a:cxn>
              </a:cxnLst>
              <a:rect l="0" t="0" r="r" b="b"/>
              <a:pathLst>
                <a:path w="3458209" h="1270">
                  <a:moveTo>
                    <a:pt x="3458209" y="0"/>
                  </a:moveTo>
                  <a:lnTo>
                    <a:pt x="0" y="1269"/>
                  </a:lnTo>
                </a:path>
              </a:pathLst>
            </a:custGeom>
            <a:noFill/>
            <a:ln w="9344">
              <a:solidFill>
                <a:srgbClr val="FF750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pic>
          <p:nvPicPr>
            <p:cNvPr id="21534" name="object 41">
              <a:extLst>
                <a:ext uri="{FF2B5EF4-FFF2-40B4-BE49-F238E27FC236}">
                  <a16:creationId xmlns:a16="http://schemas.microsoft.com/office/drawing/2014/main" id="{2442B9CB-A0AB-3144-AA37-149DD59AB6C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35169" y="5965190"/>
              <a:ext cx="114300" cy="11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14" name="object 42">
            <a:extLst>
              <a:ext uri="{FF2B5EF4-FFF2-40B4-BE49-F238E27FC236}">
                <a16:creationId xmlns:a16="http://schemas.microsoft.com/office/drawing/2014/main" id="{B0D14470-AB51-134C-AB50-A61006CBA821}"/>
              </a:ext>
            </a:extLst>
          </p:cNvPr>
          <p:cNvSpPr txBox="1">
            <a:spLocks noChangeArrowheads="1"/>
          </p:cNvSpPr>
          <p:nvPr/>
        </p:nvSpPr>
        <p:spPr bwMode="auto">
          <a:xfrm>
            <a:off x="1296988" y="4508500"/>
            <a:ext cx="6192837" cy="936625"/>
          </a:xfrm>
          <a:prstGeom prst="rect">
            <a:avLst/>
          </a:prstGeom>
          <a:solidFill>
            <a:srgbClr val="FF7504"/>
          </a:solidFill>
          <a:ln w="15813">
            <a:solidFill>
              <a:srgbClr val="BB5602"/>
            </a:solidFill>
            <a:miter lim="800000"/>
            <a:headEnd/>
            <a:tailEnd/>
          </a:ln>
        </p:spPr>
        <p:txBody>
          <a:bodyPr lIns="0" tIns="194310" rIns="0" bIns="0">
            <a:spAutoFit/>
          </a:bodyPr>
          <a:lstStyle>
            <a:lvl1pPr marL="88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ts val="1525"/>
              </a:spcBef>
            </a:pPr>
            <a:r>
              <a:rPr lang="fr-FR" altLang="fr-FR">
                <a:solidFill>
                  <a:srgbClr val="FFFFFF"/>
                </a:solidFill>
                <a:latin typeface="Trebuchet MS" panose="020B0703020202090204" pitchFamily="34" charset="0"/>
              </a:rPr>
              <a:t>Le connecteur limite le glissement pouvant se produire entre l’acier et le béton</a:t>
            </a:r>
            <a:endParaRPr lang="fr-FR" altLang="fr-FR">
              <a:latin typeface="Trebuchet MS" panose="020B0703020202090204" pitchFamily="34" charset="0"/>
            </a:endParaRPr>
          </a:p>
        </p:txBody>
      </p:sp>
    </p:spTree>
    <p:extLst>
      <p:ext uri="{BB962C8B-B14F-4D97-AF65-F5344CB8AC3E}">
        <p14:creationId xmlns:p14="http://schemas.microsoft.com/office/powerpoint/2010/main" val="792582521"/>
      </p:ext>
    </p:extLst>
  </p:cSld>
  <p:clrMapOvr>
    <a:masterClrMapping/>
  </p:clrMapOvr>
  <p:transition>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object 2">
            <a:extLst>
              <a:ext uri="{FF2B5EF4-FFF2-40B4-BE49-F238E27FC236}">
                <a16:creationId xmlns:a16="http://schemas.microsoft.com/office/drawing/2014/main" id="{282A1576-D465-FD40-8F1D-34BF8F69D8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333375"/>
            <a:ext cx="3727450" cy="497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8" name="object 3">
            <a:extLst>
              <a:ext uri="{FF2B5EF4-FFF2-40B4-BE49-F238E27FC236}">
                <a16:creationId xmlns:a16="http://schemas.microsoft.com/office/drawing/2014/main" id="{C7869444-F5A9-8344-ABA7-7BF61A8ED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1963" y="450850"/>
            <a:ext cx="4741862" cy="355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4">
            <a:extLst>
              <a:ext uri="{FF2B5EF4-FFF2-40B4-BE49-F238E27FC236}">
                <a16:creationId xmlns:a16="http://schemas.microsoft.com/office/drawing/2014/main" id="{D6451612-25EC-0E45-8F50-3B317BAB185E}"/>
              </a:ext>
            </a:extLst>
          </p:cNvPr>
          <p:cNvSpPr txBox="1"/>
          <p:nvPr/>
        </p:nvSpPr>
        <p:spPr>
          <a:xfrm>
            <a:off x="2971800" y="5876925"/>
            <a:ext cx="3548063" cy="365125"/>
          </a:xfrm>
          <a:prstGeom prst="rect">
            <a:avLst/>
          </a:prstGeom>
          <a:ln w="3175">
            <a:solidFill>
              <a:srgbClr val="FF7504"/>
            </a:solidFill>
          </a:ln>
        </p:spPr>
        <p:txBody>
          <a:bodyPr lIns="0" tIns="44450" rIns="0" bIns="0">
            <a:spAutoFit/>
          </a:bodyPr>
          <a:lstStyle/>
          <a:p>
            <a:pPr marL="168910">
              <a:spcBef>
                <a:spcPts val="350"/>
              </a:spcBef>
              <a:defRPr/>
            </a:pPr>
            <a:r>
              <a:rPr b="1" spc="170" dirty="0">
                <a:solidFill>
                  <a:srgbClr val="1B1410"/>
                </a:solidFill>
                <a:latin typeface="Trebuchet MS"/>
                <a:cs typeface="Trebuchet MS"/>
              </a:rPr>
              <a:t>couverte</a:t>
            </a:r>
            <a:r>
              <a:rPr b="1" spc="80" dirty="0">
                <a:solidFill>
                  <a:srgbClr val="1B1410"/>
                </a:solidFill>
                <a:latin typeface="Trebuchet MS"/>
                <a:cs typeface="Trebuchet MS"/>
              </a:rPr>
              <a:t> </a:t>
            </a:r>
            <a:r>
              <a:rPr b="1" spc="175" dirty="0">
                <a:solidFill>
                  <a:srgbClr val="1B1410"/>
                </a:solidFill>
                <a:latin typeface="Trebuchet MS"/>
                <a:cs typeface="Trebuchet MS"/>
              </a:rPr>
              <a:t>mixte</a:t>
            </a:r>
            <a:r>
              <a:rPr b="1" spc="85" dirty="0">
                <a:solidFill>
                  <a:srgbClr val="1B1410"/>
                </a:solidFill>
                <a:latin typeface="Trebuchet MS"/>
                <a:cs typeface="Trebuchet MS"/>
              </a:rPr>
              <a:t> </a:t>
            </a:r>
            <a:r>
              <a:rPr b="1" spc="175" dirty="0">
                <a:solidFill>
                  <a:srgbClr val="1B1410"/>
                </a:solidFill>
                <a:latin typeface="Trebuchet MS"/>
                <a:cs typeface="Trebuchet MS"/>
              </a:rPr>
              <a:t>bois-</a:t>
            </a:r>
            <a:r>
              <a:rPr b="1" spc="125" dirty="0">
                <a:solidFill>
                  <a:srgbClr val="1B1410"/>
                </a:solidFill>
                <a:latin typeface="Trebuchet MS"/>
                <a:cs typeface="Trebuchet MS"/>
              </a:rPr>
              <a:t>acier</a:t>
            </a:r>
            <a:endParaRPr>
              <a:latin typeface="Trebuchet MS"/>
              <a:cs typeface="Trebuchet MS"/>
            </a:endParaRPr>
          </a:p>
        </p:txBody>
      </p:sp>
    </p:spTree>
    <p:extLst>
      <p:ext uri="{BB962C8B-B14F-4D97-AF65-F5344CB8AC3E}">
        <p14:creationId xmlns:p14="http://schemas.microsoft.com/office/powerpoint/2010/main" val="261835474"/>
      </p:ext>
    </p:extLst>
  </p:cSld>
  <p:clrMapOvr>
    <a:masterClrMapping/>
  </p:clrMapOvr>
  <p:transition>
    <p:dissolv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ZoneTexte 1">
            <a:extLst>
              <a:ext uri="{FF2B5EF4-FFF2-40B4-BE49-F238E27FC236}">
                <a16:creationId xmlns:a16="http://schemas.microsoft.com/office/drawing/2014/main" id="{C3A5DB85-3BC0-054E-AAE0-928802EF96C7}"/>
              </a:ext>
            </a:extLst>
          </p:cNvPr>
          <p:cNvSpPr txBox="1">
            <a:spLocks noChangeArrowheads="1"/>
          </p:cNvSpPr>
          <p:nvPr/>
        </p:nvSpPr>
        <p:spPr bwMode="auto">
          <a:xfrm>
            <a:off x="188913" y="404813"/>
            <a:ext cx="4598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a:t>Exemple 01: structure hybride</a:t>
            </a:r>
          </a:p>
        </p:txBody>
      </p:sp>
      <p:pic>
        <p:nvPicPr>
          <p:cNvPr id="77826" name="Picture 2" descr="C:\Users\acer\Desktop\structure mixte\8547.PNG">
            <a:extLst>
              <a:ext uri="{FF2B5EF4-FFF2-40B4-BE49-F238E27FC236}">
                <a16:creationId xmlns:a16="http://schemas.microsoft.com/office/drawing/2014/main" id="{30238C2F-D735-1148-92D2-55C861DF46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484313"/>
            <a:ext cx="3805238"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ZoneTexte 3">
            <a:extLst>
              <a:ext uri="{FF2B5EF4-FFF2-40B4-BE49-F238E27FC236}">
                <a16:creationId xmlns:a16="http://schemas.microsoft.com/office/drawing/2014/main" id="{F46715D6-C13E-4F42-933E-9650F06450DB}"/>
              </a:ext>
            </a:extLst>
          </p:cNvPr>
          <p:cNvSpPr txBox="1">
            <a:spLocks noChangeArrowheads="1"/>
          </p:cNvSpPr>
          <p:nvPr/>
        </p:nvSpPr>
        <p:spPr bwMode="auto">
          <a:xfrm>
            <a:off x="831850" y="5876925"/>
            <a:ext cx="2473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200"/>
              <a:t>Centre de remise en forme- Oran-</a:t>
            </a:r>
          </a:p>
        </p:txBody>
      </p:sp>
      <p:pic>
        <p:nvPicPr>
          <p:cNvPr id="77828" name="Picture 3" descr="C:\Users\acer\Desktop\structure mixte\8.jpg">
            <a:extLst>
              <a:ext uri="{FF2B5EF4-FFF2-40B4-BE49-F238E27FC236}">
                <a16:creationId xmlns:a16="http://schemas.microsoft.com/office/drawing/2014/main" id="{D0DF775C-97B7-A94F-81AF-5AE90469B1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8925" y="839788"/>
            <a:ext cx="2317750"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4" descr="C:\Users\acer\Desktop\structure mixte\received_632370518178421.jpeg">
            <a:extLst>
              <a:ext uri="{FF2B5EF4-FFF2-40B4-BE49-F238E27FC236}">
                <a16:creationId xmlns:a16="http://schemas.microsoft.com/office/drawing/2014/main" id="{C78865FC-EF4B-764D-8101-AFC351440B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7844"/>
          <a:stretch>
            <a:fillRect/>
          </a:stretch>
        </p:blipFill>
        <p:spPr bwMode="auto">
          <a:xfrm>
            <a:off x="4310063" y="2349500"/>
            <a:ext cx="2328862"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6237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C:\Users\acer\Desktop\structure mixte\received_1163453271091348.jpeg">
            <a:extLst>
              <a:ext uri="{FF2B5EF4-FFF2-40B4-BE49-F238E27FC236}">
                <a16:creationId xmlns:a16="http://schemas.microsoft.com/office/drawing/2014/main" id="{E592FCB4-D1DE-894F-B821-E59244E06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2877" b="4109"/>
          <a:stretch>
            <a:fillRect/>
          </a:stretch>
        </p:blipFill>
        <p:spPr bwMode="auto">
          <a:xfrm>
            <a:off x="5267325" y="3690938"/>
            <a:ext cx="3316288"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4" name="Picture 3" descr="C:\Users\acer\Desktop\structure mixte\received_285786666733924.jpeg">
            <a:extLst>
              <a:ext uri="{FF2B5EF4-FFF2-40B4-BE49-F238E27FC236}">
                <a16:creationId xmlns:a16="http://schemas.microsoft.com/office/drawing/2014/main" id="{17317620-A7DF-1844-B45A-B2FA1F2F30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763" y="3705225"/>
            <a:ext cx="400367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4" descr="C:\Users\acer\Desktop\structure mixte\received_598346514635251.jpeg">
            <a:extLst>
              <a:ext uri="{FF2B5EF4-FFF2-40B4-BE49-F238E27FC236}">
                <a16:creationId xmlns:a16="http://schemas.microsoft.com/office/drawing/2014/main" id="{D36C8B36-35AE-794C-8C48-9AFB7A1401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8700" y="696913"/>
            <a:ext cx="3744913"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5" descr="C:\Users\acer\Desktop\structure mixte\59674.PNG">
            <a:extLst>
              <a:ext uri="{FF2B5EF4-FFF2-40B4-BE49-F238E27FC236}">
                <a16:creationId xmlns:a16="http://schemas.microsoft.com/office/drawing/2014/main" id="{C512BE3A-7AF6-A24A-9A27-E651558C24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507" t="9473" r="2274" b="1488"/>
          <a:stretch>
            <a:fillRect/>
          </a:stretch>
        </p:blipFill>
        <p:spPr bwMode="auto">
          <a:xfrm>
            <a:off x="446088" y="541338"/>
            <a:ext cx="3216275"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cteur droit avec flèche 2">
            <a:extLst>
              <a:ext uri="{FF2B5EF4-FFF2-40B4-BE49-F238E27FC236}">
                <a16:creationId xmlns:a16="http://schemas.microsoft.com/office/drawing/2014/main" id="{A00956B7-5B36-9F4A-B41D-46455631DD9F}"/>
              </a:ext>
            </a:extLst>
          </p:cNvPr>
          <p:cNvCxnSpPr/>
          <p:nvPr/>
        </p:nvCxnSpPr>
        <p:spPr>
          <a:xfrm flipH="1" flipV="1">
            <a:off x="107950" y="541338"/>
            <a:ext cx="215900" cy="28733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9878" name="ZoneTexte 3">
            <a:extLst>
              <a:ext uri="{FF2B5EF4-FFF2-40B4-BE49-F238E27FC236}">
                <a16:creationId xmlns:a16="http://schemas.microsoft.com/office/drawing/2014/main" id="{4AF898DB-B43D-4D41-AA50-CA1085C88FBB}"/>
              </a:ext>
            </a:extLst>
          </p:cNvPr>
          <p:cNvSpPr txBox="1">
            <a:spLocks noChangeArrowheads="1"/>
          </p:cNvSpPr>
          <p:nvPr/>
        </p:nvSpPr>
        <p:spPr bwMode="auto">
          <a:xfrm>
            <a:off x="26988" y="887413"/>
            <a:ext cx="8651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200"/>
              <a:t>nord</a:t>
            </a:r>
          </a:p>
        </p:txBody>
      </p:sp>
      <p:sp>
        <p:nvSpPr>
          <p:cNvPr id="79879" name="ZoneTexte 4">
            <a:extLst>
              <a:ext uri="{FF2B5EF4-FFF2-40B4-BE49-F238E27FC236}">
                <a16:creationId xmlns:a16="http://schemas.microsoft.com/office/drawing/2014/main" id="{C38B5F75-76CF-2049-B12B-9FB5756A0752}"/>
              </a:ext>
            </a:extLst>
          </p:cNvPr>
          <p:cNvSpPr txBox="1">
            <a:spLocks noChangeArrowheads="1"/>
          </p:cNvSpPr>
          <p:nvPr/>
        </p:nvSpPr>
        <p:spPr bwMode="auto">
          <a:xfrm>
            <a:off x="3851275" y="3292475"/>
            <a:ext cx="62833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600"/>
              <a:t>Structure poteau poutre béton armé au niveau des étage</a:t>
            </a:r>
          </a:p>
        </p:txBody>
      </p:sp>
      <p:cxnSp>
        <p:nvCxnSpPr>
          <p:cNvPr id="7" name="Connecteur droit avec flèche 6">
            <a:extLst>
              <a:ext uri="{FF2B5EF4-FFF2-40B4-BE49-F238E27FC236}">
                <a16:creationId xmlns:a16="http://schemas.microsoft.com/office/drawing/2014/main" id="{AFC35473-2DCD-AC4A-BAEC-D3C7D39CFA6B}"/>
              </a:ext>
            </a:extLst>
          </p:cNvPr>
          <p:cNvCxnSpPr/>
          <p:nvPr/>
        </p:nvCxnSpPr>
        <p:spPr>
          <a:xfrm>
            <a:off x="3662363" y="1741488"/>
            <a:ext cx="503237"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9881" name="ZoneTexte 7">
            <a:extLst>
              <a:ext uri="{FF2B5EF4-FFF2-40B4-BE49-F238E27FC236}">
                <a16:creationId xmlns:a16="http://schemas.microsoft.com/office/drawing/2014/main" id="{558B0EF0-2608-2144-8F06-4E87C5AB8EFE}"/>
              </a:ext>
            </a:extLst>
          </p:cNvPr>
          <p:cNvSpPr txBox="1">
            <a:spLocks noChangeArrowheads="1"/>
          </p:cNvSpPr>
          <p:nvPr/>
        </p:nvSpPr>
        <p:spPr bwMode="auto">
          <a:xfrm>
            <a:off x="5073650" y="6435725"/>
            <a:ext cx="3654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600"/>
              <a:t>Charpente métallique au dernier étage</a:t>
            </a:r>
          </a:p>
        </p:txBody>
      </p:sp>
    </p:spTree>
    <p:extLst>
      <p:ext uri="{BB962C8B-B14F-4D97-AF65-F5344CB8AC3E}">
        <p14:creationId xmlns:p14="http://schemas.microsoft.com/office/powerpoint/2010/main" val="32327056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C:\Users\acer\Desktop\structure mixte\523647.PNG">
            <a:extLst>
              <a:ext uri="{FF2B5EF4-FFF2-40B4-BE49-F238E27FC236}">
                <a16:creationId xmlns:a16="http://schemas.microsoft.com/office/drawing/2014/main" id="{4630284F-DA61-D84E-BA4F-F13D29E73B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0" y="692150"/>
            <a:ext cx="8710613"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2" name="Picture 3" descr="C:\Users\acer\Desktop\structure mixte\85417.PNG">
            <a:extLst>
              <a:ext uri="{FF2B5EF4-FFF2-40B4-BE49-F238E27FC236}">
                <a16:creationId xmlns:a16="http://schemas.microsoft.com/office/drawing/2014/main" id="{8DD5B24D-6BCA-9643-B564-5D88DE5AF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262"/>
          <a:stretch>
            <a:fillRect/>
          </a:stretch>
        </p:blipFill>
        <p:spPr bwMode="auto">
          <a:xfrm>
            <a:off x="1403350" y="4002088"/>
            <a:ext cx="6988175"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85480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C:\Users\acer\Desktop\structure mixte\96587.PNG">
            <a:extLst>
              <a:ext uri="{FF2B5EF4-FFF2-40B4-BE49-F238E27FC236}">
                <a16:creationId xmlns:a16="http://schemas.microsoft.com/office/drawing/2014/main" id="{7C7E5998-120C-254D-BE57-EC04A8289C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489"/>
          <a:stretch>
            <a:fillRect/>
          </a:stretch>
        </p:blipFill>
        <p:spPr bwMode="auto">
          <a:xfrm>
            <a:off x="468313" y="692150"/>
            <a:ext cx="8575675"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6" name="Picture 3" descr="C:\Users\acer\Desktop\structure mixte\85236.PNG">
            <a:extLst>
              <a:ext uri="{FF2B5EF4-FFF2-40B4-BE49-F238E27FC236}">
                <a16:creationId xmlns:a16="http://schemas.microsoft.com/office/drawing/2014/main" id="{410CD618-7519-5C4B-ABA4-49EB486DC9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3341688"/>
            <a:ext cx="8853488" cy="351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85440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ZoneTexte 1">
            <a:extLst>
              <a:ext uri="{FF2B5EF4-FFF2-40B4-BE49-F238E27FC236}">
                <a16:creationId xmlns:a16="http://schemas.microsoft.com/office/drawing/2014/main" id="{A9A60D67-BD5C-FF4F-A746-441CBEB30E31}"/>
              </a:ext>
            </a:extLst>
          </p:cNvPr>
          <p:cNvSpPr txBox="1">
            <a:spLocks noChangeArrowheads="1"/>
          </p:cNvSpPr>
          <p:nvPr/>
        </p:nvSpPr>
        <p:spPr bwMode="auto">
          <a:xfrm>
            <a:off x="468313" y="476250"/>
            <a:ext cx="3887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a:t>Exemple 02: structure mixte</a:t>
            </a:r>
          </a:p>
        </p:txBody>
      </p:sp>
      <p:pic>
        <p:nvPicPr>
          <p:cNvPr id="83970" name="Picture 2" descr="C:\Users\acer\Desktop\structure mixte\solaio-lamiera-grecata-leca-cls-1800.jpg">
            <a:extLst>
              <a:ext uri="{FF2B5EF4-FFF2-40B4-BE49-F238E27FC236}">
                <a16:creationId xmlns:a16="http://schemas.microsoft.com/office/drawing/2014/main" id="{652DDC8B-1248-CF41-86DA-58CCA77E67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981075"/>
            <a:ext cx="4249738"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3" descr="C:\Users\acer\Desktop\structure mixte\soletta-lamiera-grecata-leca-cls-1800.jpg">
            <a:extLst>
              <a:ext uri="{FF2B5EF4-FFF2-40B4-BE49-F238E27FC236}">
                <a16:creationId xmlns:a16="http://schemas.microsoft.com/office/drawing/2014/main" id="{17E86228-B6EF-FC46-9E75-BAF5169732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8988" y="3429000"/>
            <a:ext cx="4365625"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4" descr="C:\Users\acer\Desktop\structure mixte\Capture.PNG8588.PNG">
            <a:extLst>
              <a:ext uri="{FF2B5EF4-FFF2-40B4-BE49-F238E27FC236}">
                <a16:creationId xmlns:a16="http://schemas.microsoft.com/office/drawing/2014/main" id="{3DAA1985-A285-A444-AB7F-B4F65DC1B9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2450" y="661988"/>
            <a:ext cx="2835275"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ZoneTexte 2">
            <a:extLst>
              <a:ext uri="{FF2B5EF4-FFF2-40B4-BE49-F238E27FC236}">
                <a16:creationId xmlns:a16="http://schemas.microsoft.com/office/drawing/2014/main" id="{B37805A3-9714-A847-A7A1-883FA2ED4AE6}"/>
              </a:ext>
            </a:extLst>
          </p:cNvPr>
          <p:cNvSpPr txBox="1">
            <a:spLocks noChangeArrowheads="1"/>
          </p:cNvSpPr>
          <p:nvPr/>
        </p:nvSpPr>
        <p:spPr bwMode="auto">
          <a:xfrm>
            <a:off x="474663" y="5210175"/>
            <a:ext cx="381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a:t>Réalisation d’une dalle collaborante dans un logement collectif</a:t>
            </a:r>
          </a:p>
        </p:txBody>
      </p:sp>
    </p:spTree>
    <p:extLst>
      <p:ext uri="{BB962C8B-B14F-4D97-AF65-F5344CB8AC3E}">
        <p14:creationId xmlns:p14="http://schemas.microsoft.com/office/powerpoint/2010/main" val="3459824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C:\Users\acer\Desktop\structure mixte\ristrutturazione-residenza-milano-lecaCLS-1600-1800-14.jpg">
            <a:extLst>
              <a:ext uri="{FF2B5EF4-FFF2-40B4-BE49-F238E27FC236}">
                <a16:creationId xmlns:a16="http://schemas.microsoft.com/office/drawing/2014/main" id="{161050E1-1769-4740-90BA-EC3B8E11C8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836613"/>
            <a:ext cx="43497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4" name="Picture 3" descr="C:\Users\acer\Desktop\structure mixte\ristrutturazione-residenza-milano-lecaCLS-1600-1800-12.jpg">
            <a:extLst>
              <a:ext uri="{FF2B5EF4-FFF2-40B4-BE49-F238E27FC236}">
                <a16:creationId xmlns:a16="http://schemas.microsoft.com/office/drawing/2014/main" id="{1DC6CD40-9E17-254D-80BA-152F4074E3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3913" y="3429000"/>
            <a:ext cx="4300537"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6" descr="C:\Users\acer\Desktop\structure mixte\ristrutturazione-residenza-milano-lecaCLS-1600-1800-8.jpg">
            <a:extLst>
              <a:ext uri="{FF2B5EF4-FFF2-40B4-BE49-F238E27FC236}">
                <a16:creationId xmlns:a16="http://schemas.microsoft.com/office/drawing/2014/main" id="{BA60CC34-7F70-7C47-992D-503A7DB430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24475" y="765175"/>
            <a:ext cx="3363913"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7" descr="C:\Users\acer\Desktop\structure mixte\ristrutturazione-residenza-milano-lecaCLS-1600-1800-13.jpg">
            <a:extLst>
              <a:ext uri="{FF2B5EF4-FFF2-40B4-BE49-F238E27FC236}">
                <a16:creationId xmlns:a16="http://schemas.microsoft.com/office/drawing/2014/main" id="{AA35AD75-B80C-DA48-A9DB-B22BEC16B7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6600" y="4202113"/>
            <a:ext cx="3241675"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8238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object 2">
            <a:extLst>
              <a:ext uri="{FF2B5EF4-FFF2-40B4-BE49-F238E27FC236}">
                <a16:creationId xmlns:a16="http://schemas.microsoft.com/office/drawing/2014/main" id="{1E5C0D91-B19D-354D-8251-59D15BA34E0B}"/>
              </a:ext>
            </a:extLst>
          </p:cNvPr>
          <p:cNvGrpSpPr>
            <a:grpSpLocks/>
          </p:cNvGrpSpPr>
          <p:nvPr/>
        </p:nvGrpSpPr>
        <p:grpSpPr bwMode="auto">
          <a:xfrm>
            <a:off x="588963" y="328613"/>
            <a:ext cx="3357562" cy="1114425"/>
            <a:chOff x="588417" y="328067"/>
            <a:chExt cx="3358515" cy="1114425"/>
          </a:xfrm>
        </p:grpSpPr>
        <p:pic>
          <p:nvPicPr>
            <p:cNvPr id="76824" name="object 3">
              <a:extLst>
                <a:ext uri="{FF2B5EF4-FFF2-40B4-BE49-F238E27FC236}">
                  <a16:creationId xmlns:a16="http://schemas.microsoft.com/office/drawing/2014/main" id="{37FC7347-2A51-2749-8C59-51E901F08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089" y="358139"/>
              <a:ext cx="334772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25" name="object 4">
              <a:extLst>
                <a:ext uri="{FF2B5EF4-FFF2-40B4-BE49-F238E27FC236}">
                  <a16:creationId xmlns:a16="http://schemas.microsoft.com/office/drawing/2014/main" id="{E86F3329-5C88-E042-B402-7D1BA6AF2E2D}"/>
                </a:ext>
              </a:extLst>
            </p:cNvPr>
            <p:cNvSpPr>
              <a:spLocks/>
            </p:cNvSpPr>
            <p:nvPr/>
          </p:nvSpPr>
          <p:spPr bwMode="auto">
            <a:xfrm>
              <a:off x="593089" y="358139"/>
              <a:ext cx="3348990" cy="1079500"/>
            </a:xfrm>
            <a:custGeom>
              <a:avLst/>
              <a:gdLst>
                <a:gd name="T0" fmla="*/ 1269 w 3348990"/>
                <a:gd name="T1" fmla="*/ 170180 h 1079500"/>
                <a:gd name="T2" fmla="*/ 2539 w 3348990"/>
                <a:gd name="T3" fmla="*/ 151130 h 1079500"/>
                <a:gd name="T4" fmla="*/ 6350 w 3348990"/>
                <a:gd name="T5" fmla="*/ 133350 h 1079500"/>
                <a:gd name="T6" fmla="*/ 12700 w 3348990"/>
                <a:gd name="T7" fmla="*/ 115570 h 1079500"/>
                <a:gd name="T8" fmla="*/ 40639 w 3348990"/>
                <a:gd name="T9" fmla="*/ 66039 h 1079500"/>
                <a:gd name="T10" fmla="*/ 53339 w 3348990"/>
                <a:gd name="T11" fmla="*/ 52070 h 1079500"/>
                <a:gd name="T12" fmla="*/ 67309 w 3348990"/>
                <a:gd name="T13" fmla="*/ 39370 h 1079500"/>
                <a:gd name="T14" fmla="*/ 82550 w 3348990"/>
                <a:gd name="T15" fmla="*/ 29210 h 1079500"/>
                <a:gd name="T16" fmla="*/ 99059 w 3348990"/>
                <a:gd name="T17" fmla="*/ 19050 h 1079500"/>
                <a:gd name="T18" fmla="*/ 115569 w 3348990"/>
                <a:gd name="T19" fmla="*/ 11430 h 1079500"/>
                <a:gd name="T20" fmla="*/ 134619 w 3348990"/>
                <a:gd name="T21" fmla="*/ 6350 h 1079500"/>
                <a:gd name="T22" fmla="*/ 152400 w 3348990"/>
                <a:gd name="T23" fmla="*/ 1270 h 1079500"/>
                <a:gd name="T24" fmla="*/ 171450 w 3348990"/>
                <a:gd name="T25" fmla="*/ 0 h 1079500"/>
                <a:gd name="T26" fmla="*/ 3168650 w 3348990"/>
                <a:gd name="T27" fmla="*/ 0 h 1079500"/>
                <a:gd name="T28" fmla="*/ 3187700 w 3348990"/>
                <a:gd name="T29" fmla="*/ 1270 h 1079500"/>
                <a:gd name="T30" fmla="*/ 3205480 w 3348990"/>
                <a:gd name="T31" fmla="*/ 3810 h 1079500"/>
                <a:gd name="T32" fmla="*/ 3224530 w 3348990"/>
                <a:gd name="T33" fmla="*/ 8889 h 1079500"/>
                <a:gd name="T34" fmla="*/ 3241040 w 3348990"/>
                <a:gd name="T35" fmla="*/ 15239 h 1079500"/>
                <a:gd name="T36" fmla="*/ 3258820 w 3348990"/>
                <a:gd name="T37" fmla="*/ 24130 h 1079500"/>
                <a:gd name="T38" fmla="*/ 3274060 w 3348990"/>
                <a:gd name="T39" fmla="*/ 34289 h 1079500"/>
                <a:gd name="T40" fmla="*/ 3289300 w 3348990"/>
                <a:gd name="T41" fmla="*/ 45720 h 1079500"/>
                <a:gd name="T42" fmla="*/ 3302000 w 3348990"/>
                <a:gd name="T43" fmla="*/ 59689 h 1079500"/>
                <a:gd name="T44" fmla="*/ 3313430 w 3348990"/>
                <a:gd name="T45" fmla="*/ 73660 h 1079500"/>
                <a:gd name="T46" fmla="*/ 3323590 w 3348990"/>
                <a:gd name="T47" fmla="*/ 90170 h 1079500"/>
                <a:gd name="T48" fmla="*/ 3332480 w 3348990"/>
                <a:gd name="T49" fmla="*/ 106680 h 1079500"/>
                <a:gd name="T50" fmla="*/ 3340100 w 3348990"/>
                <a:gd name="T51" fmla="*/ 124460 h 1079500"/>
                <a:gd name="T52" fmla="*/ 3343910 w 3348990"/>
                <a:gd name="T53" fmla="*/ 142239 h 1079500"/>
                <a:gd name="T54" fmla="*/ 3347720 w 3348990"/>
                <a:gd name="T55" fmla="*/ 161289 h 1079500"/>
                <a:gd name="T56" fmla="*/ 3347720 w 3348990"/>
                <a:gd name="T57" fmla="*/ 179070 h 1079500"/>
                <a:gd name="T58" fmla="*/ 3347720 w 3348990"/>
                <a:gd name="T59" fmla="*/ 909320 h 1079500"/>
                <a:gd name="T60" fmla="*/ 3346450 w 3348990"/>
                <a:gd name="T61" fmla="*/ 927100 h 1079500"/>
                <a:gd name="T62" fmla="*/ 3342640 w 3348990"/>
                <a:gd name="T63" fmla="*/ 946150 h 1079500"/>
                <a:gd name="T64" fmla="*/ 3336290 w 3348990"/>
                <a:gd name="T65" fmla="*/ 963930 h 1079500"/>
                <a:gd name="T66" fmla="*/ 3328670 w 3348990"/>
                <a:gd name="T67" fmla="*/ 980439 h 1079500"/>
                <a:gd name="T68" fmla="*/ 3319780 w 3348990"/>
                <a:gd name="T69" fmla="*/ 996950 h 1079500"/>
                <a:gd name="T70" fmla="*/ 3308350 w 3348990"/>
                <a:gd name="T71" fmla="*/ 1012189 h 1079500"/>
                <a:gd name="T72" fmla="*/ 3295650 w 3348990"/>
                <a:gd name="T73" fmla="*/ 1026160 h 1079500"/>
                <a:gd name="T74" fmla="*/ 3281680 w 3348990"/>
                <a:gd name="T75" fmla="*/ 1038860 h 1079500"/>
                <a:gd name="T76" fmla="*/ 3266440 w 3348990"/>
                <a:gd name="T77" fmla="*/ 1050289 h 1079500"/>
                <a:gd name="T78" fmla="*/ 3249930 w 3348990"/>
                <a:gd name="T79" fmla="*/ 1059180 h 1079500"/>
                <a:gd name="T80" fmla="*/ 3233420 w 3348990"/>
                <a:gd name="T81" fmla="*/ 1066800 h 1079500"/>
                <a:gd name="T82" fmla="*/ 3214370 w 3348990"/>
                <a:gd name="T83" fmla="*/ 1073150 h 1079500"/>
                <a:gd name="T84" fmla="*/ 3196590 w 3348990"/>
                <a:gd name="T85" fmla="*/ 1076960 h 1079500"/>
                <a:gd name="T86" fmla="*/ 3177540 w 3348990"/>
                <a:gd name="T87" fmla="*/ 1078230 h 1079500"/>
                <a:gd name="T88" fmla="*/ 180339 w 3348990"/>
                <a:gd name="T89" fmla="*/ 1079500 h 1079500"/>
                <a:gd name="T90" fmla="*/ 161289 w 3348990"/>
                <a:gd name="T91" fmla="*/ 1078230 h 1079500"/>
                <a:gd name="T92" fmla="*/ 143509 w 3348990"/>
                <a:gd name="T93" fmla="*/ 1075689 h 1079500"/>
                <a:gd name="T94" fmla="*/ 124459 w 3348990"/>
                <a:gd name="T95" fmla="*/ 1070610 h 1079500"/>
                <a:gd name="T96" fmla="*/ 107950 w 3348990"/>
                <a:gd name="T97" fmla="*/ 1064260 h 1079500"/>
                <a:gd name="T98" fmla="*/ 90169 w 3348990"/>
                <a:gd name="T99" fmla="*/ 1055370 h 1079500"/>
                <a:gd name="T100" fmla="*/ 74929 w 3348990"/>
                <a:gd name="T101" fmla="*/ 1045210 h 1079500"/>
                <a:gd name="T102" fmla="*/ 59689 w 3348990"/>
                <a:gd name="T103" fmla="*/ 1033780 h 1079500"/>
                <a:gd name="T104" fmla="*/ 46989 w 3348990"/>
                <a:gd name="T105" fmla="*/ 1019810 h 1079500"/>
                <a:gd name="T106" fmla="*/ 34289 w 3348990"/>
                <a:gd name="T107" fmla="*/ 1004570 h 1079500"/>
                <a:gd name="T108" fmla="*/ 24129 w 3348990"/>
                <a:gd name="T109" fmla="*/ 989330 h 1079500"/>
                <a:gd name="T110" fmla="*/ 5079 w 3348990"/>
                <a:gd name="T111" fmla="*/ 937260 h 1079500"/>
                <a:gd name="T112" fmla="*/ 1269 w 3348990"/>
                <a:gd name="T113" fmla="*/ 918210 h 1079500"/>
                <a:gd name="T114" fmla="*/ 0 w 3348990"/>
                <a:gd name="T115" fmla="*/ 899160 h 1079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348990" h="1079500">
                  <a:moveTo>
                    <a:pt x="0" y="179070"/>
                  </a:moveTo>
                  <a:lnTo>
                    <a:pt x="1269" y="170180"/>
                  </a:lnTo>
                  <a:lnTo>
                    <a:pt x="1269" y="161289"/>
                  </a:lnTo>
                  <a:lnTo>
                    <a:pt x="2539" y="151130"/>
                  </a:lnTo>
                  <a:lnTo>
                    <a:pt x="5079" y="142239"/>
                  </a:lnTo>
                  <a:lnTo>
                    <a:pt x="6350" y="133350"/>
                  </a:lnTo>
                  <a:lnTo>
                    <a:pt x="8889" y="124460"/>
                  </a:lnTo>
                  <a:lnTo>
                    <a:pt x="12700" y="115570"/>
                  </a:lnTo>
                  <a:lnTo>
                    <a:pt x="16509" y="106680"/>
                  </a:lnTo>
                  <a:lnTo>
                    <a:pt x="40639" y="66039"/>
                  </a:lnTo>
                  <a:lnTo>
                    <a:pt x="46989" y="59689"/>
                  </a:lnTo>
                  <a:lnTo>
                    <a:pt x="53339" y="52070"/>
                  </a:lnTo>
                  <a:lnTo>
                    <a:pt x="59689" y="45720"/>
                  </a:lnTo>
                  <a:lnTo>
                    <a:pt x="67309" y="39370"/>
                  </a:lnTo>
                  <a:lnTo>
                    <a:pt x="74929" y="34289"/>
                  </a:lnTo>
                  <a:lnTo>
                    <a:pt x="82550" y="29210"/>
                  </a:lnTo>
                  <a:lnTo>
                    <a:pt x="90169" y="24130"/>
                  </a:lnTo>
                  <a:lnTo>
                    <a:pt x="99059" y="19050"/>
                  </a:lnTo>
                  <a:lnTo>
                    <a:pt x="107950" y="15239"/>
                  </a:lnTo>
                  <a:lnTo>
                    <a:pt x="115569" y="11430"/>
                  </a:lnTo>
                  <a:lnTo>
                    <a:pt x="124459" y="8889"/>
                  </a:lnTo>
                  <a:lnTo>
                    <a:pt x="134619" y="6350"/>
                  </a:lnTo>
                  <a:lnTo>
                    <a:pt x="143509" y="3810"/>
                  </a:lnTo>
                  <a:lnTo>
                    <a:pt x="152400" y="1270"/>
                  </a:lnTo>
                  <a:lnTo>
                    <a:pt x="161289" y="1270"/>
                  </a:lnTo>
                  <a:lnTo>
                    <a:pt x="171450" y="0"/>
                  </a:lnTo>
                  <a:lnTo>
                    <a:pt x="180339" y="0"/>
                  </a:lnTo>
                  <a:lnTo>
                    <a:pt x="3168650" y="0"/>
                  </a:lnTo>
                  <a:lnTo>
                    <a:pt x="3177540" y="0"/>
                  </a:lnTo>
                  <a:lnTo>
                    <a:pt x="3187700" y="1270"/>
                  </a:lnTo>
                  <a:lnTo>
                    <a:pt x="3196590" y="1270"/>
                  </a:lnTo>
                  <a:lnTo>
                    <a:pt x="3205480" y="3810"/>
                  </a:lnTo>
                  <a:lnTo>
                    <a:pt x="3214370" y="6350"/>
                  </a:lnTo>
                  <a:lnTo>
                    <a:pt x="3224530" y="8889"/>
                  </a:lnTo>
                  <a:lnTo>
                    <a:pt x="3233420" y="11430"/>
                  </a:lnTo>
                  <a:lnTo>
                    <a:pt x="3241040" y="15239"/>
                  </a:lnTo>
                  <a:lnTo>
                    <a:pt x="3249930" y="19050"/>
                  </a:lnTo>
                  <a:lnTo>
                    <a:pt x="3258820" y="24130"/>
                  </a:lnTo>
                  <a:lnTo>
                    <a:pt x="3266440" y="29210"/>
                  </a:lnTo>
                  <a:lnTo>
                    <a:pt x="3274060" y="34289"/>
                  </a:lnTo>
                  <a:lnTo>
                    <a:pt x="3281680" y="40639"/>
                  </a:lnTo>
                  <a:lnTo>
                    <a:pt x="3289300" y="45720"/>
                  </a:lnTo>
                  <a:lnTo>
                    <a:pt x="3295650" y="52070"/>
                  </a:lnTo>
                  <a:lnTo>
                    <a:pt x="3302000" y="59689"/>
                  </a:lnTo>
                  <a:lnTo>
                    <a:pt x="3308350" y="66039"/>
                  </a:lnTo>
                  <a:lnTo>
                    <a:pt x="3313430" y="73660"/>
                  </a:lnTo>
                  <a:lnTo>
                    <a:pt x="3319780" y="81280"/>
                  </a:lnTo>
                  <a:lnTo>
                    <a:pt x="3323590" y="90170"/>
                  </a:lnTo>
                  <a:lnTo>
                    <a:pt x="3328670" y="97789"/>
                  </a:lnTo>
                  <a:lnTo>
                    <a:pt x="3332480" y="106680"/>
                  </a:lnTo>
                  <a:lnTo>
                    <a:pt x="3336290" y="115570"/>
                  </a:lnTo>
                  <a:lnTo>
                    <a:pt x="3340100" y="124460"/>
                  </a:lnTo>
                  <a:lnTo>
                    <a:pt x="3342640" y="133350"/>
                  </a:lnTo>
                  <a:lnTo>
                    <a:pt x="3343910" y="142239"/>
                  </a:lnTo>
                  <a:lnTo>
                    <a:pt x="3346450" y="151130"/>
                  </a:lnTo>
                  <a:lnTo>
                    <a:pt x="3347720" y="161289"/>
                  </a:lnTo>
                  <a:lnTo>
                    <a:pt x="3347720" y="170180"/>
                  </a:lnTo>
                  <a:lnTo>
                    <a:pt x="3347720" y="179070"/>
                  </a:lnTo>
                  <a:lnTo>
                    <a:pt x="3348990" y="899160"/>
                  </a:lnTo>
                  <a:lnTo>
                    <a:pt x="3347720" y="909320"/>
                  </a:lnTo>
                  <a:lnTo>
                    <a:pt x="3347720" y="918210"/>
                  </a:lnTo>
                  <a:lnTo>
                    <a:pt x="3346450" y="927100"/>
                  </a:lnTo>
                  <a:lnTo>
                    <a:pt x="3345180" y="937260"/>
                  </a:lnTo>
                  <a:lnTo>
                    <a:pt x="3342640" y="946150"/>
                  </a:lnTo>
                  <a:lnTo>
                    <a:pt x="3340100" y="955039"/>
                  </a:lnTo>
                  <a:lnTo>
                    <a:pt x="3336290" y="963930"/>
                  </a:lnTo>
                  <a:lnTo>
                    <a:pt x="3332480" y="972820"/>
                  </a:lnTo>
                  <a:lnTo>
                    <a:pt x="3328670" y="980439"/>
                  </a:lnTo>
                  <a:lnTo>
                    <a:pt x="3324860" y="989330"/>
                  </a:lnTo>
                  <a:lnTo>
                    <a:pt x="3319780" y="996950"/>
                  </a:lnTo>
                  <a:lnTo>
                    <a:pt x="3313430" y="1004570"/>
                  </a:lnTo>
                  <a:lnTo>
                    <a:pt x="3308350" y="1012189"/>
                  </a:lnTo>
                  <a:lnTo>
                    <a:pt x="3302000" y="1019810"/>
                  </a:lnTo>
                  <a:lnTo>
                    <a:pt x="3295650" y="1026160"/>
                  </a:lnTo>
                  <a:lnTo>
                    <a:pt x="3289300" y="1032510"/>
                  </a:lnTo>
                  <a:lnTo>
                    <a:pt x="3281680" y="1038860"/>
                  </a:lnTo>
                  <a:lnTo>
                    <a:pt x="3274060" y="1045210"/>
                  </a:lnTo>
                  <a:lnTo>
                    <a:pt x="3266440" y="1050289"/>
                  </a:lnTo>
                  <a:lnTo>
                    <a:pt x="3258820" y="1055370"/>
                  </a:lnTo>
                  <a:lnTo>
                    <a:pt x="3249930" y="1059180"/>
                  </a:lnTo>
                  <a:lnTo>
                    <a:pt x="3241040" y="1062989"/>
                  </a:lnTo>
                  <a:lnTo>
                    <a:pt x="3233420" y="1066800"/>
                  </a:lnTo>
                  <a:lnTo>
                    <a:pt x="3224530" y="1070610"/>
                  </a:lnTo>
                  <a:lnTo>
                    <a:pt x="3214370" y="1073150"/>
                  </a:lnTo>
                  <a:lnTo>
                    <a:pt x="3205480" y="1074420"/>
                  </a:lnTo>
                  <a:lnTo>
                    <a:pt x="3196590" y="1076960"/>
                  </a:lnTo>
                  <a:lnTo>
                    <a:pt x="3187700" y="1078230"/>
                  </a:lnTo>
                  <a:lnTo>
                    <a:pt x="3177540" y="1078230"/>
                  </a:lnTo>
                  <a:lnTo>
                    <a:pt x="3168650" y="1079500"/>
                  </a:lnTo>
                  <a:lnTo>
                    <a:pt x="180339" y="1079500"/>
                  </a:lnTo>
                  <a:lnTo>
                    <a:pt x="171450" y="1079500"/>
                  </a:lnTo>
                  <a:lnTo>
                    <a:pt x="161289" y="1078230"/>
                  </a:lnTo>
                  <a:lnTo>
                    <a:pt x="152400" y="1076960"/>
                  </a:lnTo>
                  <a:lnTo>
                    <a:pt x="143509" y="1075689"/>
                  </a:lnTo>
                  <a:lnTo>
                    <a:pt x="134619" y="1073150"/>
                  </a:lnTo>
                  <a:lnTo>
                    <a:pt x="124459" y="1070610"/>
                  </a:lnTo>
                  <a:lnTo>
                    <a:pt x="115569" y="1068070"/>
                  </a:lnTo>
                  <a:lnTo>
                    <a:pt x="107950" y="1064260"/>
                  </a:lnTo>
                  <a:lnTo>
                    <a:pt x="99059" y="1060450"/>
                  </a:lnTo>
                  <a:lnTo>
                    <a:pt x="90169" y="1055370"/>
                  </a:lnTo>
                  <a:lnTo>
                    <a:pt x="82550" y="1050289"/>
                  </a:lnTo>
                  <a:lnTo>
                    <a:pt x="74929" y="1045210"/>
                  </a:lnTo>
                  <a:lnTo>
                    <a:pt x="67309" y="1038860"/>
                  </a:lnTo>
                  <a:lnTo>
                    <a:pt x="59689" y="1033780"/>
                  </a:lnTo>
                  <a:lnTo>
                    <a:pt x="53339" y="1026160"/>
                  </a:lnTo>
                  <a:lnTo>
                    <a:pt x="46989" y="1019810"/>
                  </a:lnTo>
                  <a:lnTo>
                    <a:pt x="40639" y="1012189"/>
                  </a:lnTo>
                  <a:lnTo>
                    <a:pt x="34289" y="1004570"/>
                  </a:lnTo>
                  <a:lnTo>
                    <a:pt x="29209" y="996950"/>
                  </a:lnTo>
                  <a:lnTo>
                    <a:pt x="24129" y="989330"/>
                  </a:lnTo>
                  <a:lnTo>
                    <a:pt x="20319" y="980439"/>
                  </a:lnTo>
                  <a:lnTo>
                    <a:pt x="5079" y="937260"/>
                  </a:lnTo>
                  <a:lnTo>
                    <a:pt x="2539" y="927100"/>
                  </a:lnTo>
                  <a:lnTo>
                    <a:pt x="1269" y="918210"/>
                  </a:lnTo>
                  <a:lnTo>
                    <a:pt x="1269" y="909320"/>
                  </a:lnTo>
                  <a:lnTo>
                    <a:pt x="0" y="899160"/>
                  </a:lnTo>
                  <a:lnTo>
                    <a:pt x="0" y="179070"/>
                  </a:lnTo>
                  <a:close/>
                </a:path>
              </a:pathLst>
            </a:custGeom>
            <a:noFill/>
            <a:ln w="934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76826" name="object 5">
              <a:extLst>
                <a:ext uri="{FF2B5EF4-FFF2-40B4-BE49-F238E27FC236}">
                  <a16:creationId xmlns:a16="http://schemas.microsoft.com/office/drawing/2014/main" id="{A59DDE6B-2AEE-CD4E-91BB-EB7322300F5A}"/>
                </a:ext>
              </a:extLst>
            </p:cNvPr>
            <p:cNvSpPr>
              <a:spLocks/>
            </p:cNvSpPr>
            <p:nvPr/>
          </p:nvSpPr>
          <p:spPr bwMode="auto">
            <a:xfrm>
              <a:off x="588416" y="353478"/>
              <a:ext cx="3358515" cy="1089025"/>
            </a:xfrm>
            <a:custGeom>
              <a:avLst/>
              <a:gdLst>
                <a:gd name="T0" fmla="*/ 9334 w 3358515"/>
                <a:gd name="T1" fmla="*/ 4660 h 1089025"/>
                <a:gd name="T2" fmla="*/ 7975 w 3358515"/>
                <a:gd name="T3" fmla="*/ 1358 h 1089025"/>
                <a:gd name="T4" fmla="*/ 4673 w 3358515"/>
                <a:gd name="T5" fmla="*/ 0 h 1089025"/>
                <a:gd name="T6" fmla="*/ 1358 w 3358515"/>
                <a:gd name="T7" fmla="*/ 1358 h 1089025"/>
                <a:gd name="T8" fmla="*/ 0 w 3358515"/>
                <a:gd name="T9" fmla="*/ 4660 h 1089025"/>
                <a:gd name="T10" fmla="*/ 1358 w 3358515"/>
                <a:gd name="T11" fmla="*/ 7975 h 1089025"/>
                <a:gd name="T12" fmla="*/ 4673 w 3358515"/>
                <a:gd name="T13" fmla="*/ 9334 h 1089025"/>
                <a:gd name="T14" fmla="*/ 7975 w 3358515"/>
                <a:gd name="T15" fmla="*/ 7975 h 1089025"/>
                <a:gd name="T16" fmla="*/ 9334 w 3358515"/>
                <a:gd name="T17" fmla="*/ 4660 h 1089025"/>
                <a:gd name="T18" fmla="*/ 3358324 w 3358515"/>
                <a:gd name="T19" fmla="*/ 1084160 h 1089025"/>
                <a:gd name="T20" fmla="*/ 3356965 w 3358515"/>
                <a:gd name="T21" fmla="*/ 1080858 h 1089025"/>
                <a:gd name="T22" fmla="*/ 3353663 w 3358515"/>
                <a:gd name="T23" fmla="*/ 1079500 h 1089025"/>
                <a:gd name="T24" fmla="*/ 3350349 w 3358515"/>
                <a:gd name="T25" fmla="*/ 1080858 h 1089025"/>
                <a:gd name="T26" fmla="*/ 3348990 w 3358515"/>
                <a:gd name="T27" fmla="*/ 1084160 h 1089025"/>
                <a:gd name="T28" fmla="*/ 3350349 w 3358515"/>
                <a:gd name="T29" fmla="*/ 1087475 h 1089025"/>
                <a:gd name="T30" fmla="*/ 3353663 w 3358515"/>
                <a:gd name="T31" fmla="*/ 1088834 h 1089025"/>
                <a:gd name="T32" fmla="*/ 3356965 w 3358515"/>
                <a:gd name="T33" fmla="*/ 1087475 h 1089025"/>
                <a:gd name="T34" fmla="*/ 3358324 w 3358515"/>
                <a:gd name="T35" fmla="*/ 1084160 h 10890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58515" h="1089025">
                  <a:moveTo>
                    <a:pt x="9334" y="4660"/>
                  </a:moveTo>
                  <a:lnTo>
                    <a:pt x="7975" y="1358"/>
                  </a:lnTo>
                  <a:lnTo>
                    <a:pt x="4673" y="0"/>
                  </a:lnTo>
                  <a:lnTo>
                    <a:pt x="1358" y="1358"/>
                  </a:lnTo>
                  <a:lnTo>
                    <a:pt x="0" y="4660"/>
                  </a:lnTo>
                  <a:lnTo>
                    <a:pt x="1358" y="7975"/>
                  </a:lnTo>
                  <a:lnTo>
                    <a:pt x="4673" y="9334"/>
                  </a:lnTo>
                  <a:lnTo>
                    <a:pt x="7975" y="7975"/>
                  </a:lnTo>
                  <a:lnTo>
                    <a:pt x="9334" y="4660"/>
                  </a:lnTo>
                  <a:close/>
                </a:path>
                <a:path w="3358515" h="1089025">
                  <a:moveTo>
                    <a:pt x="3358324" y="1084160"/>
                  </a:moveTo>
                  <a:lnTo>
                    <a:pt x="3356965" y="1080858"/>
                  </a:lnTo>
                  <a:lnTo>
                    <a:pt x="3353663" y="1079500"/>
                  </a:lnTo>
                  <a:lnTo>
                    <a:pt x="3350349" y="1080858"/>
                  </a:lnTo>
                  <a:lnTo>
                    <a:pt x="3348990" y="1084160"/>
                  </a:lnTo>
                  <a:lnTo>
                    <a:pt x="3350349" y="1087475"/>
                  </a:lnTo>
                  <a:lnTo>
                    <a:pt x="3353663" y="1088834"/>
                  </a:lnTo>
                  <a:lnTo>
                    <a:pt x="3356965" y="1087475"/>
                  </a:lnTo>
                  <a:lnTo>
                    <a:pt x="3358324" y="1084160"/>
                  </a:lnTo>
                  <a:close/>
                </a:path>
              </a:pathLst>
            </a:custGeom>
            <a:solidFill>
              <a:srgbClr val="000000">
                <a:alpha val="2784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pic>
          <p:nvPicPr>
            <p:cNvPr id="76827" name="object 6">
              <a:extLst>
                <a:ext uri="{FF2B5EF4-FFF2-40B4-BE49-F238E27FC236}">
                  <a16:creationId xmlns:a16="http://schemas.microsoft.com/office/drawing/2014/main" id="{7F55AC2A-BFE0-2D40-BBA1-4F1A18966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089" y="332739"/>
              <a:ext cx="3347720" cy="1079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28" name="object 7">
              <a:extLst>
                <a:ext uri="{FF2B5EF4-FFF2-40B4-BE49-F238E27FC236}">
                  <a16:creationId xmlns:a16="http://schemas.microsoft.com/office/drawing/2014/main" id="{485D77F2-0358-1B4F-A4B8-1EBFFFC0C994}"/>
                </a:ext>
              </a:extLst>
            </p:cNvPr>
            <p:cNvSpPr>
              <a:spLocks/>
            </p:cNvSpPr>
            <p:nvPr/>
          </p:nvSpPr>
          <p:spPr bwMode="auto">
            <a:xfrm>
              <a:off x="593089" y="332739"/>
              <a:ext cx="3348990" cy="1079500"/>
            </a:xfrm>
            <a:custGeom>
              <a:avLst/>
              <a:gdLst>
                <a:gd name="T0" fmla="*/ 1269 w 3348990"/>
                <a:gd name="T1" fmla="*/ 170179 h 1079500"/>
                <a:gd name="T2" fmla="*/ 2539 w 3348990"/>
                <a:gd name="T3" fmla="*/ 151129 h 1079500"/>
                <a:gd name="T4" fmla="*/ 6350 w 3348990"/>
                <a:gd name="T5" fmla="*/ 133349 h 1079500"/>
                <a:gd name="T6" fmla="*/ 12700 w 3348990"/>
                <a:gd name="T7" fmla="*/ 115569 h 1079500"/>
                <a:gd name="T8" fmla="*/ 40639 w 3348990"/>
                <a:gd name="T9" fmla="*/ 66039 h 1079500"/>
                <a:gd name="T10" fmla="*/ 59689 w 3348990"/>
                <a:gd name="T11" fmla="*/ 45719 h 1079500"/>
                <a:gd name="T12" fmla="*/ 74929 w 3348990"/>
                <a:gd name="T13" fmla="*/ 34289 h 1079500"/>
                <a:gd name="T14" fmla="*/ 90169 w 3348990"/>
                <a:gd name="T15" fmla="*/ 24129 h 1079500"/>
                <a:gd name="T16" fmla="*/ 107950 w 3348990"/>
                <a:gd name="T17" fmla="*/ 15239 h 1079500"/>
                <a:gd name="T18" fmla="*/ 124459 w 3348990"/>
                <a:gd name="T19" fmla="*/ 7619 h 1079500"/>
                <a:gd name="T20" fmla="*/ 143509 w 3348990"/>
                <a:gd name="T21" fmla="*/ 3809 h 1079500"/>
                <a:gd name="T22" fmla="*/ 161289 w 3348990"/>
                <a:gd name="T23" fmla="*/ 0 h 1079500"/>
                <a:gd name="T24" fmla="*/ 180339 w 3348990"/>
                <a:gd name="T25" fmla="*/ 0 h 1079500"/>
                <a:gd name="T26" fmla="*/ 3177540 w 3348990"/>
                <a:gd name="T27" fmla="*/ 0 h 1079500"/>
                <a:gd name="T28" fmla="*/ 3196590 w 3348990"/>
                <a:gd name="T29" fmla="*/ 1269 h 1079500"/>
                <a:gd name="T30" fmla="*/ 3214370 w 3348990"/>
                <a:gd name="T31" fmla="*/ 5079 h 1079500"/>
                <a:gd name="T32" fmla="*/ 3233420 w 3348990"/>
                <a:gd name="T33" fmla="*/ 11429 h 1079500"/>
                <a:gd name="T34" fmla="*/ 3249930 w 3348990"/>
                <a:gd name="T35" fmla="*/ 19050 h 1079500"/>
                <a:gd name="T36" fmla="*/ 3266440 w 3348990"/>
                <a:gd name="T37" fmla="*/ 29209 h 1079500"/>
                <a:gd name="T38" fmla="*/ 3281680 w 3348990"/>
                <a:gd name="T39" fmla="*/ 39369 h 1079500"/>
                <a:gd name="T40" fmla="*/ 3295650 w 3348990"/>
                <a:gd name="T41" fmla="*/ 52069 h 1079500"/>
                <a:gd name="T42" fmla="*/ 3308350 w 3348990"/>
                <a:gd name="T43" fmla="*/ 66039 h 1079500"/>
                <a:gd name="T44" fmla="*/ 3319780 w 3348990"/>
                <a:gd name="T45" fmla="*/ 81279 h 1079500"/>
                <a:gd name="T46" fmla="*/ 3328670 w 3348990"/>
                <a:gd name="T47" fmla="*/ 97789 h 1079500"/>
                <a:gd name="T48" fmla="*/ 3336290 w 3348990"/>
                <a:gd name="T49" fmla="*/ 115569 h 1079500"/>
                <a:gd name="T50" fmla="*/ 3342640 w 3348990"/>
                <a:gd name="T51" fmla="*/ 133349 h 1079500"/>
                <a:gd name="T52" fmla="*/ 3346450 w 3348990"/>
                <a:gd name="T53" fmla="*/ 151129 h 1079500"/>
                <a:gd name="T54" fmla="*/ 3347720 w 3348990"/>
                <a:gd name="T55" fmla="*/ 170179 h 1079500"/>
                <a:gd name="T56" fmla="*/ 3348990 w 3348990"/>
                <a:gd name="T57" fmla="*/ 899159 h 1079500"/>
                <a:gd name="T58" fmla="*/ 3347720 w 3348990"/>
                <a:gd name="T59" fmla="*/ 918209 h 1079500"/>
                <a:gd name="T60" fmla="*/ 3345180 w 3348990"/>
                <a:gd name="T61" fmla="*/ 935989 h 1079500"/>
                <a:gd name="T62" fmla="*/ 3340100 w 3348990"/>
                <a:gd name="T63" fmla="*/ 955039 h 1079500"/>
                <a:gd name="T64" fmla="*/ 3332480 w 3348990"/>
                <a:gd name="T65" fmla="*/ 972819 h 1079500"/>
                <a:gd name="T66" fmla="*/ 3324860 w 3348990"/>
                <a:gd name="T67" fmla="*/ 989329 h 1079500"/>
                <a:gd name="T68" fmla="*/ 3313430 w 3348990"/>
                <a:gd name="T69" fmla="*/ 1004569 h 1079500"/>
                <a:gd name="T70" fmla="*/ 3302000 w 3348990"/>
                <a:gd name="T71" fmla="*/ 1019809 h 1079500"/>
                <a:gd name="T72" fmla="*/ 3289300 w 3348990"/>
                <a:gd name="T73" fmla="*/ 1032509 h 1079500"/>
                <a:gd name="T74" fmla="*/ 3274060 w 3348990"/>
                <a:gd name="T75" fmla="*/ 1045209 h 1079500"/>
                <a:gd name="T76" fmla="*/ 3258820 w 3348990"/>
                <a:gd name="T77" fmla="*/ 1054099 h 1079500"/>
                <a:gd name="T78" fmla="*/ 3241040 w 3348990"/>
                <a:gd name="T79" fmla="*/ 1062989 h 1079500"/>
                <a:gd name="T80" fmla="*/ 3224530 w 3348990"/>
                <a:gd name="T81" fmla="*/ 1070609 h 1079500"/>
                <a:gd name="T82" fmla="*/ 3205480 w 3348990"/>
                <a:gd name="T83" fmla="*/ 1074419 h 1079500"/>
                <a:gd name="T84" fmla="*/ 3187700 w 3348990"/>
                <a:gd name="T85" fmla="*/ 1078229 h 1079500"/>
                <a:gd name="T86" fmla="*/ 3168650 w 3348990"/>
                <a:gd name="T87" fmla="*/ 1078229 h 1079500"/>
                <a:gd name="T88" fmla="*/ 171450 w 3348990"/>
                <a:gd name="T89" fmla="*/ 1078229 h 1079500"/>
                <a:gd name="T90" fmla="*/ 152400 w 3348990"/>
                <a:gd name="T91" fmla="*/ 1076959 h 1079500"/>
                <a:gd name="T92" fmla="*/ 134619 w 3348990"/>
                <a:gd name="T93" fmla="*/ 1073149 h 1079500"/>
                <a:gd name="T94" fmla="*/ 115569 w 3348990"/>
                <a:gd name="T95" fmla="*/ 1066799 h 1079500"/>
                <a:gd name="T96" fmla="*/ 99059 w 3348990"/>
                <a:gd name="T97" fmla="*/ 1059179 h 1079500"/>
                <a:gd name="T98" fmla="*/ 82550 w 3348990"/>
                <a:gd name="T99" fmla="*/ 1050289 h 1079500"/>
                <a:gd name="T100" fmla="*/ 67309 w 3348990"/>
                <a:gd name="T101" fmla="*/ 1038859 h 1079500"/>
                <a:gd name="T102" fmla="*/ 53339 w 3348990"/>
                <a:gd name="T103" fmla="*/ 1026159 h 1079500"/>
                <a:gd name="T104" fmla="*/ 40639 w 3348990"/>
                <a:gd name="T105" fmla="*/ 1012189 h 1079500"/>
                <a:gd name="T106" fmla="*/ 29209 w 3348990"/>
                <a:gd name="T107" fmla="*/ 996949 h 1079500"/>
                <a:gd name="T108" fmla="*/ 20319 w 3348990"/>
                <a:gd name="T109" fmla="*/ 980439 h 1079500"/>
                <a:gd name="T110" fmla="*/ 12700 w 3348990"/>
                <a:gd name="T111" fmla="*/ 963929 h 1079500"/>
                <a:gd name="T112" fmla="*/ 6350 w 3348990"/>
                <a:gd name="T113" fmla="*/ 946149 h 1079500"/>
                <a:gd name="T114" fmla="*/ 2539 w 3348990"/>
                <a:gd name="T115" fmla="*/ 927099 h 1079500"/>
                <a:gd name="T116" fmla="*/ 1269 w 3348990"/>
                <a:gd name="T117" fmla="*/ 908049 h 1079500"/>
                <a:gd name="T118" fmla="*/ 0 w 3348990"/>
                <a:gd name="T119" fmla="*/ 179069 h 10795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48990" h="1079500">
                  <a:moveTo>
                    <a:pt x="0" y="179069"/>
                  </a:moveTo>
                  <a:lnTo>
                    <a:pt x="1269" y="170179"/>
                  </a:lnTo>
                  <a:lnTo>
                    <a:pt x="1269" y="161289"/>
                  </a:lnTo>
                  <a:lnTo>
                    <a:pt x="2539" y="151129"/>
                  </a:lnTo>
                  <a:lnTo>
                    <a:pt x="5079" y="142239"/>
                  </a:lnTo>
                  <a:lnTo>
                    <a:pt x="6350" y="133349"/>
                  </a:lnTo>
                  <a:lnTo>
                    <a:pt x="8889" y="123189"/>
                  </a:lnTo>
                  <a:lnTo>
                    <a:pt x="12700" y="115569"/>
                  </a:lnTo>
                  <a:lnTo>
                    <a:pt x="16509" y="106679"/>
                  </a:lnTo>
                  <a:lnTo>
                    <a:pt x="40639" y="66039"/>
                  </a:lnTo>
                  <a:lnTo>
                    <a:pt x="53339" y="52069"/>
                  </a:lnTo>
                  <a:lnTo>
                    <a:pt x="59689" y="45719"/>
                  </a:lnTo>
                  <a:lnTo>
                    <a:pt x="67309" y="39369"/>
                  </a:lnTo>
                  <a:lnTo>
                    <a:pt x="74929" y="34289"/>
                  </a:lnTo>
                  <a:lnTo>
                    <a:pt x="82550" y="29209"/>
                  </a:lnTo>
                  <a:lnTo>
                    <a:pt x="90169" y="24129"/>
                  </a:lnTo>
                  <a:lnTo>
                    <a:pt x="99059" y="19050"/>
                  </a:lnTo>
                  <a:lnTo>
                    <a:pt x="107950" y="15239"/>
                  </a:lnTo>
                  <a:lnTo>
                    <a:pt x="115569" y="11429"/>
                  </a:lnTo>
                  <a:lnTo>
                    <a:pt x="124459" y="7619"/>
                  </a:lnTo>
                  <a:lnTo>
                    <a:pt x="134619" y="5079"/>
                  </a:lnTo>
                  <a:lnTo>
                    <a:pt x="143509" y="3809"/>
                  </a:lnTo>
                  <a:lnTo>
                    <a:pt x="152400" y="1269"/>
                  </a:lnTo>
                  <a:lnTo>
                    <a:pt x="161289" y="0"/>
                  </a:lnTo>
                  <a:lnTo>
                    <a:pt x="171450" y="0"/>
                  </a:lnTo>
                  <a:lnTo>
                    <a:pt x="180339" y="0"/>
                  </a:lnTo>
                  <a:lnTo>
                    <a:pt x="3168650" y="0"/>
                  </a:lnTo>
                  <a:lnTo>
                    <a:pt x="3177540" y="0"/>
                  </a:lnTo>
                  <a:lnTo>
                    <a:pt x="3187700" y="0"/>
                  </a:lnTo>
                  <a:lnTo>
                    <a:pt x="3196590" y="1269"/>
                  </a:lnTo>
                  <a:lnTo>
                    <a:pt x="3205480" y="3809"/>
                  </a:lnTo>
                  <a:lnTo>
                    <a:pt x="3214370" y="5079"/>
                  </a:lnTo>
                  <a:lnTo>
                    <a:pt x="3224530" y="8889"/>
                  </a:lnTo>
                  <a:lnTo>
                    <a:pt x="3233420" y="11429"/>
                  </a:lnTo>
                  <a:lnTo>
                    <a:pt x="3241040" y="15239"/>
                  </a:lnTo>
                  <a:lnTo>
                    <a:pt x="3249930" y="19050"/>
                  </a:lnTo>
                  <a:lnTo>
                    <a:pt x="3258820" y="24129"/>
                  </a:lnTo>
                  <a:lnTo>
                    <a:pt x="3266440" y="29209"/>
                  </a:lnTo>
                  <a:lnTo>
                    <a:pt x="3274060" y="34289"/>
                  </a:lnTo>
                  <a:lnTo>
                    <a:pt x="3281680" y="39369"/>
                  </a:lnTo>
                  <a:lnTo>
                    <a:pt x="3289300" y="45719"/>
                  </a:lnTo>
                  <a:lnTo>
                    <a:pt x="3295650" y="52069"/>
                  </a:lnTo>
                  <a:lnTo>
                    <a:pt x="3302000" y="59689"/>
                  </a:lnTo>
                  <a:lnTo>
                    <a:pt x="3308350" y="66039"/>
                  </a:lnTo>
                  <a:lnTo>
                    <a:pt x="3313430" y="73659"/>
                  </a:lnTo>
                  <a:lnTo>
                    <a:pt x="3319780" y="81279"/>
                  </a:lnTo>
                  <a:lnTo>
                    <a:pt x="3323590" y="90169"/>
                  </a:lnTo>
                  <a:lnTo>
                    <a:pt x="3328670" y="97789"/>
                  </a:lnTo>
                  <a:lnTo>
                    <a:pt x="3332480" y="106679"/>
                  </a:lnTo>
                  <a:lnTo>
                    <a:pt x="3336290" y="115569"/>
                  </a:lnTo>
                  <a:lnTo>
                    <a:pt x="3340100" y="124459"/>
                  </a:lnTo>
                  <a:lnTo>
                    <a:pt x="3342640" y="133349"/>
                  </a:lnTo>
                  <a:lnTo>
                    <a:pt x="3343910" y="142239"/>
                  </a:lnTo>
                  <a:lnTo>
                    <a:pt x="3346450" y="151129"/>
                  </a:lnTo>
                  <a:lnTo>
                    <a:pt x="3347720" y="161289"/>
                  </a:lnTo>
                  <a:lnTo>
                    <a:pt x="3347720" y="170179"/>
                  </a:lnTo>
                  <a:lnTo>
                    <a:pt x="3347720" y="179069"/>
                  </a:lnTo>
                  <a:lnTo>
                    <a:pt x="3348990" y="899159"/>
                  </a:lnTo>
                  <a:lnTo>
                    <a:pt x="3347720" y="908049"/>
                  </a:lnTo>
                  <a:lnTo>
                    <a:pt x="3347720" y="918209"/>
                  </a:lnTo>
                  <a:lnTo>
                    <a:pt x="3346450" y="927099"/>
                  </a:lnTo>
                  <a:lnTo>
                    <a:pt x="3345180" y="935989"/>
                  </a:lnTo>
                  <a:lnTo>
                    <a:pt x="3342640" y="946149"/>
                  </a:lnTo>
                  <a:lnTo>
                    <a:pt x="3340100" y="955039"/>
                  </a:lnTo>
                  <a:lnTo>
                    <a:pt x="3336290" y="963929"/>
                  </a:lnTo>
                  <a:lnTo>
                    <a:pt x="3332480" y="972819"/>
                  </a:lnTo>
                  <a:lnTo>
                    <a:pt x="3328670" y="980439"/>
                  </a:lnTo>
                  <a:lnTo>
                    <a:pt x="3324860" y="989329"/>
                  </a:lnTo>
                  <a:lnTo>
                    <a:pt x="3319780" y="996949"/>
                  </a:lnTo>
                  <a:lnTo>
                    <a:pt x="3313430" y="1004569"/>
                  </a:lnTo>
                  <a:lnTo>
                    <a:pt x="3308350" y="1012189"/>
                  </a:lnTo>
                  <a:lnTo>
                    <a:pt x="3302000" y="1019809"/>
                  </a:lnTo>
                  <a:lnTo>
                    <a:pt x="3295650" y="1026159"/>
                  </a:lnTo>
                  <a:lnTo>
                    <a:pt x="3289300" y="1032509"/>
                  </a:lnTo>
                  <a:lnTo>
                    <a:pt x="3281680" y="1038859"/>
                  </a:lnTo>
                  <a:lnTo>
                    <a:pt x="3274060" y="1045209"/>
                  </a:lnTo>
                  <a:lnTo>
                    <a:pt x="3266440" y="1050289"/>
                  </a:lnTo>
                  <a:lnTo>
                    <a:pt x="3258820" y="1054099"/>
                  </a:lnTo>
                  <a:lnTo>
                    <a:pt x="3249930" y="1059179"/>
                  </a:lnTo>
                  <a:lnTo>
                    <a:pt x="3241040" y="1062989"/>
                  </a:lnTo>
                  <a:lnTo>
                    <a:pt x="3233420" y="1066799"/>
                  </a:lnTo>
                  <a:lnTo>
                    <a:pt x="3224530" y="1070609"/>
                  </a:lnTo>
                  <a:lnTo>
                    <a:pt x="3214370" y="1073149"/>
                  </a:lnTo>
                  <a:lnTo>
                    <a:pt x="3205480" y="1074419"/>
                  </a:lnTo>
                  <a:lnTo>
                    <a:pt x="3196590" y="1076959"/>
                  </a:lnTo>
                  <a:lnTo>
                    <a:pt x="3187700" y="1078229"/>
                  </a:lnTo>
                  <a:lnTo>
                    <a:pt x="3177540" y="1078229"/>
                  </a:lnTo>
                  <a:lnTo>
                    <a:pt x="3168650" y="1078229"/>
                  </a:lnTo>
                  <a:lnTo>
                    <a:pt x="180339" y="1079499"/>
                  </a:lnTo>
                  <a:lnTo>
                    <a:pt x="171450" y="1078229"/>
                  </a:lnTo>
                  <a:lnTo>
                    <a:pt x="161289" y="1078229"/>
                  </a:lnTo>
                  <a:lnTo>
                    <a:pt x="152400" y="1076959"/>
                  </a:lnTo>
                  <a:lnTo>
                    <a:pt x="143509" y="1075689"/>
                  </a:lnTo>
                  <a:lnTo>
                    <a:pt x="134619" y="1073149"/>
                  </a:lnTo>
                  <a:lnTo>
                    <a:pt x="124459" y="1070609"/>
                  </a:lnTo>
                  <a:lnTo>
                    <a:pt x="115569" y="1066799"/>
                  </a:lnTo>
                  <a:lnTo>
                    <a:pt x="107950" y="1064259"/>
                  </a:lnTo>
                  <a:lnTo>
                    <a:pt x="99059" y="1059179"/>
                  </a:lnTo>
                  <a:lnTo>
                    <a:pt x="90169" y="1055369"/>
                  </a:lnTo>
                  <a:lnTo>
                    <a:pt x="82550" y="1050289"/>
                  </a:lnTo>
                  <a:lnTo>
                    <a:pt x="74929" y="1045209"/>
                  </a:lnTo>
                  <a:lnTo>
                    <a:pt x="67309" y="1038859"/>
                  </a:lnTo>
                  <a:lnTo>
                    <a:pt x="59689" y="1032509"/>
                  </a:lnTo>
                  <a:lnTo>
                    <a:pt x="53339" y="1026159"/>
                  </a:lnTo>
                  <a:lnTo>
                    <a:pt x="46989" y="1019809"/>
                  </a:lnTo>
                  <a:lnTo>
                    <a:pt x="40639" y="1012189"/>
                  </a:lnTo>
                  <a:lnTo>
                    <a:pt x="34289" y="1004569"/>
                  </a:lnTo>
                  <a:lnTo>
                    <a:pt x="29209" y="996949"/>
                  </a:lnTo>
                  <a:lnTo>
                    <a:pt x="24129" y="989329"/>
                  </a:lnTo>
                  <a:lnTo>
                    <a:pt x="20319" y="980439"/>
                  </a:lnTo>
                  <a:lnTo>
                    <a:pt x="16509" y="972819"/>
                  </a:lnTo>
                  <a:lnTo>
                    <a:pt x="12700" y="963929"/>
                  </a:lnTo>
                  <a:lnTo>
                    <a:pt x="8889" y="955039"/>
                  </a:lnTo>
                  <a:lnTo>
                    <a:pt x="6350" y="946149"/>
                  </a:lnTo>
                  <a:lnTo>
                    <a:pt x="5079" y="935989"/>
                  </a:lnTo>
                  <a:lnTo>
                    <a:pt x="2539" y="927099"/>
                  </a:lnTo>
                  <a:lnTo>
                    <a:pt x="1269" y="918209"/>
                  </a:lnTo>
                  <a:lnTo>
                    <a:pt x="1269" y="908049"/>
                  </a:lnTo>
                  <a:lnTo>
                    <a:pt x="0" y="899159"/>
                  </a:lnTo>
                  <a:lnTo>
                    <a:pt x="0" y="179069"/>
                  </a:lnTo>
                  <a:close/>
                </a:path>
              </a:pathLst>
            </a:custGeom>
            <a:noFill/>
            <a:ln w="9344">
              <a:solidFill>
                <a:srgbClr val="7E7E7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76829" name="object 8">
              <a:extLst>
                <a:ext uri="{FF2B5EF4-FFF2-40B4-BE49-F238E27FC236}">
                  <a16:creationId xmlns:a16="http://schemas.microsoft.com/office/drawing/2014/main" id="{9408BA6B-673C-2C42-8FE0-F7230C4688D9}"/>
                </a:ext>
              </a:extLst>
            </p:cNvPr>
            <p:cNvSpPr>
              <a:spLocks/>
            </p:cNvSpPr>
            <p:nvPr/>
          </p:nvSpPr>
          <p:spPr bwMode="auto">
            <a:xfrm>
              <a:off x="588416" y="328078"/>
              <a:ext cx="3358515" cy="1089025"/>
            </a:xfrm>
            <a:custGeom>
              <a:avLst/>
              <a:gdLst>
                <a:gd name="T0" fmla="*/ 9334 w 3358515"/>
                <a:gd name="T1" fmla="*/ 4673 h 1089025"/>
                <a:gd name="T2" fmla="*/ 7975 w 3358515"/>
                <a:gd name="T3" fmla="*/ 1358 h 1089025"/>
                <a:gd name="T4" fmla="*/ 4673 w 3358515"/>
                <a:gd name="T5" fmla="*/ 0 h 1089025"/>
                <a:gd name="T6" fmla="*/ 1358 w 3358515"/>
                <a:gd name="T7" fmla="*/ 1358 h 1089025"/>
                <a:gd name="T8" fmla="*/ 0 w 3358515"/>
                <a:gd name="T9" fmla="*/ 4673 h 1089025"/>
                <a:gd name="T10" fmla="*/ 1358 w 3358515"/>
                <a:gd name="T11" fmla="*/ 7975 h 1089025"/>
                <a:gd name="T12" fmla="*/ 4673 w 3358515"/>
                <a:gd name="T13" fmla="*/ 9334 h 1089025"/>
                <a:gd name="T14" fmla="*/ 7975 w 3358515"/>
                <a:gd name="T15" fmla="*/ 7975 h 1089025"/>
                <a:gd name="T16" fmla="*/ 9334 w 3358515"/>
                <a:gd name="T17" fmla="*/ 4673 h 1089025"/>
                <a:gd name="T18" fmla="*/ 3358324 w 3358515"/>
                <a:gd name="T19" fmla="*/ 1084160 h 1089025"/>
                <a:gd name="T20" fmla="*/ 3356965 w 3358515"/>
                <a:gd name="T21" fmla="*/ 1080858 h 1089025"/>
                <a:gd name="T22" fmla="*/ 3353663 w 3358515"/>
                <a:gd name="T23" fmla="*/ 1079500 h 1089025"/>
                <a:gd name="T24" fmla="*/ 3350349 w 3358515"/>
                <a:gd name="T25" fmla="*/ 1080858 h 1089025"/>
                <a:gd name="T26" fmla="*/ 3348990 w 3358515"/>
                <a:gd name="T27" fmla="*/ 1084160 h 1089025"/>
                <a:gd name="T28" fmla="*/ 3350349 w 3358515"/>
                <a:gd name="T29" fmla="*/ 1087475 h 1089025"/>
                <a:gd name="T30" fmla="*/ 3353663 w 3358515"/>
                <a:gd name="T31" fmla="*/ 1088834 h 1089025"/>
                <a:gd name="T32" fmla="*/ 3356965 w 3358515"/>
                <a:gd name="T33" fmla="*/ 1087475 h 1089025"/>
                <a:gd name="T34" fmla="*/ 3358324 w 3358515"/>
                <a:gd name="T35" fmla="*/ 1084160 h 10890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58515" h="1089025">
                  <a:moveTo>
                    <a:pt x="9334" y="4673"/>
                  </a:moveTo>
                  <a:lnTo>
                    <a:pt x="7975" y="1358"/>
                  </a:lnTo>
                  <a:lnTo>
                    <a:pt x="4673" y="0"/>
                  </a:lnTo>
                  <a:lnTo>
                    <a:pt x="1358" y="1358"/>
                  </a:lnTo>
                  <a:lnTo>
                    <a:pt x="0" y="4673"/>
                  </a:lnTo>
                  <a:lnTo>
                    <a:pt x="1358" y="7975"/>
                  </a:lnTo>
                  <a:lnTo>
                    <a:pt x="4673" y="9334"/>
                  </a:lnTo>
                  <a:lnTo>
                    <a:pt x="7975" y="7975"/>
                  </a:lnTo>
                  <a:lnTo>
                    <a:pt x="9334" y="4673"/>
                  </a:lnTo>
                  <a:close/>
                </a:path>
                <a:path w="3358515" h="1089025">
                  <a:moveTo>
                    <a:pt x="3358324" y="1084160"/>
                  </a:moveTo>
                  <a:lnTo>
                    <a:pt x="3356965" y="1080858"/>
                  </a:lnTo>
                  <a:lnTo>
                    <a:pt x="3353663" y="1079500"/>
                  </a:lnTo>
                  <a:lnTo>
                    <a:pt x="3350349" y="1080858"/>
                  </a:lnTo>
                  <a:lnTo>
                    <a:pt x="3348990" y="1084160"/>
                  </a:lnTo>
                  <a:lnTo>
                    <a:pt x="3350349" y="1087475"/>
                  </a:lnTo>
                  <a:lnTo>
                    <a:pt x="3353663" y="1088834"/>
                  </a:lnTo>
                  <a:lnTo>
                    <a:pt x="3356965" y="1087475"/>
                  </a:lnTo>
                  <a:lnTo>
                    <a:pt x="3358324" y="1084160"/>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grpSp>
      <p:grpSp>
        <p:nvGrpSpPr>
          <p:cNvPr id="76802" name="object 9">
            <a:extLst>
              <a:ext uri="{FF2B5EF4-FFF2-40B4-BE49-F238E27FC236}">
                <a16:creationId xmlns:a16="http://schemas.microsoft.com/office/drawing/2014/main" id="{D424AC2F-5314-0841-B7EA-A237A344FBB9}"/>
              </a:ext>
            </a:extLst>
          </p:cNvPr>
          <p:cNvGrpSpPr>
            <a:grpSpLocks/>
          </p:cNvGrpSpPr>
          <p:nvPr/>
        </p:nvGrpSpPr>
        <p:grpSpPr bwMode="auto">
          <a:xfrm>
            <a:off x="534988" y="1695450"/>
            <a:ext cx="3465512" cy="4833938"/>
            <a:chOff x="535077" y="1695857"/>
            <a:chExt cx="3465195" cy="4834255"/>
          </a:xfrm>
        </p:grpSpPr>
        <p:pic>
          <p:nvPicPr>
            <p:cNvPr id="76820" name="object 10">
              <a:extLst>
                <a:ext uri="{FF2B5EF4-FFF2-40B4-BE49-F238E27FC236}">
                  <a16:creationId xmlns:a16="http://schemas.microsoft.com/office/drawing/2014/main" id="{56F86B0A-5A13-9D4B-9E39-1D74E1B3A9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49" y="1701800"/>
              <a:ext cx="3455670" cy="4823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21" name="object 11">
              <a:extLst>
                <a:ext uri="{FF2B5EF4-FFF2-40B4-BE49-F238E27FC236}">
                  <a16:creationId xmlns:a16="http://schemas.microsoft.com/office/drawing/2014/main" id="{1A0C84C5-FD9F-1E40-A224-84D7FEAC1BCE}"/>
                </a:ext>
              </a:extLst>
            </p:cNvPr>
            <p:cNvSpPr>
              <a:spLocks/>
            </p:cNvSpPr>
            <p:nvPr/>
          </p:nvSpPr>
          <p:spPr bwMode="auto">
            <a:xfrm>
              <a:off x="539749" y="2246630"/>
              <a:ext cx="2879090" cy="4278630"/>
            </a:xfrm>
            <a:custGeom>
              <a:avLst/>
              <a:gdLst>
                <a:gd name="T0" fmla="*/ 575309 w 2879090"/>
                <a:gd name="T1" fmla="*/ 4278629 h 4278630"/>
                <a:gd name="T2" fmla="*/ 2879090 w 2879090"/>
                <a:gd name="T3" fmla="*/ 4278629 h 4278630"/>
                <a:gd name="T4" fmla="*/ 0 w 2879090"/>
                <a:gd name="T5" fmla="*/ 0 h 4278630"/>
                <a:gd name="T6" fmla="*/ 0 w 2879090"/>
                <a:gd name="T7" fmla="*/ 3732529 h 42786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79090" h="4278630">
                  <a:moveTo>
                    <a:pt x="575309" y="4278629"/>
                  </a:moveTo>
                  <a:lnTo>
                    <a:pt x="2879090" y="4278629"/>
                  </a:lnTo>
                </a:path>
                <a:path w="2879090" h="4278630">
                  <a:moveTo>
                    <a:pt x="0" y="0"/>
                  </a:moveTo>
                  <a:lnTo>
                    <a:pt x="0" y="3732529"/>
                  </a:lnTo>
                </a:path>
              </a:pathLst>
            </a:custGeom>
            <a:noFill/>
            <a:ln w="3175">
              <a:solidFill>
                <a:srgbClr val="7E7E7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76822" name="object 12">
              <a:extLst>
                <a:ext uri="{FF2B5EF4-FFF2-40B4-BE49-F238E27FC236}">
                  <a16:creationId xmlns:a16="http://schemas.microsoft.com/office/drawing/2014/main" id="{E284182A-2868-0F4E-94F9-35AB6A4CE23D}"/>
                </a:ext>
              </a:extLst>
            </p:cNvPr>
            <p:cNvSpPr>
              <a:spLocks/>
            </p:cNvSpPr>
            <p:nvPr/>
          </p:nvSpPr>
          <p:spPr bwMode="auto">
            <a:xfrm>
              <a:off x="539749" y="1700530"/>
              <a:ext cx="3455670" cy="4824730"/>
            </a:xfrm>
            <a:custGeom>
              <a:avLst/>
              <a:gdLst>
                <a:gd name="T0" fmla="*/ 0 w 3455670"/>
                <a:gd name="T1" fmla="*/ 546100 h 4824730"/>
                <a:gd name="T2" fmla="*/ 7620 w 3455670"/>
                <a:gd name="T3" fmla="*/ 486410 h 4824730"/>
                <a:gd name="T4" fmla="*/ 20320 w 3455670"/>
                <a:gd name="T5" fmla="*/ 426720 h 4824730"/>
                <a:gd name="T6" fmla="*/ 62229 w 3455670"/>
                <a:gd name="T7" fmla="*/ 314960 h 4824730"/>
                <a:gd name="T8" fmla="*/ 128270 w 3455670"/>
                <a:gd name="T9" fmla="*/ 213360 h 4824730"/>
                <a:gd name="T10" fmla="*/ 213359 w 3455670"/>
                <a:gd name="T11" fmla="*/ 128270 h 4824730"/>
                <a:gd name="T12" fmla="*/ 314959 w 3455670"/>
                <a:gd name="T13" fmla="*/ 62230 h 4824730"/>
                <a:gd name="T14" fmla="*/ 426719 w 3455670"/>
                <a:gd name="T15" fmla="*/ 20320 h 4824730"/>
                <a:gd name="T16" fmla="*/ 546100 w 3455670"/>
                <a:gd name="T17" fmla="*/ 1270 h 4824730"/>
                <a:gd name="T18" fmla="*/ 2880360 w 3455670"/>
                <a:gd name="T19" fmla="*/ 0 h 4824730"/>
                <a:gd name="T20" fmla="*/ 2999740 w 3455670"/>
                <a:gd name="T21" fmla="*/ 12700 h 4824730"/>
                <a:gd name="T22" fmla="*/ 3058160 w 3455670"/>
                <a:gd name="T23" fmla="*/ 27940 h 4824730"/>
                <a:gd name="T24" fmla="*/ 3167379 w 3455670"/>
                <a:gd name="T25" fmla="*/ 77470 h 4824730"/>
                <a:gd name="T26" fmla="*/ 3242310 w 3455670"/>
                <a:gd name="T27" fmla="*/ 128270 h 4824730"/>
                <a:gd name="T28" fmla="*/ 3327400 w 3455670"/>
                <a:gd name="T29" fmla="*/ 213360 h 4824730"/>
                <a:gd name="T30" fmla="*/ 3393440 w 3455670"/>
                <a:gd name="T31" fmla="*/ 314960 h 4824730"/>
                <a:gd name="T32" fmla="*/ 3436620 w 3455670"/>
                <a:gd name="T33" fmla="*/ 426720 h 4824730"/>
                <a:gd name="T34" fmla="*/ 3454400 w 3455670"/>
                <a:gd name="T35" fmla="*/ 546100 h 4824730"/>
                <a:gd name="T36" fmla="*/ 3455670 w 3455670"/>
                <a:gd name="T37" fmla="*/ 4248150 h 4824730"/>
                <a:gd name="T38" fmla="*/ 3453129 w 3455670"/>
                <a:gd name="T39" fmla="*/ 4307840 h 4824730"/>
                <a:gd name="T40" fmla="*/ 3442970 w 3455670"/>
                <a:gd name="T41" fmla="*/ 4367530 h 4824730"/>
                <a:gd name="T42" fmla="*/ 3417570 w 3455670"/>
                <a:gd name="T43" fmla="*/ 4453890 h 4824730"/>
                <a:gd name="T44" fmla="*/ 3362960 w 3455670"/>
                <a:gd name="T45" fmla="*/ 4561840 h 4824730"/>
                <a:gd name="T46" fmla="*/ 3327400 w 3455670"/>
                <a:gd name="T47" fmla="*/ 4610100 h 4824730"/>
                <a:gd name="T48" fmla="*/ 3242310 w 3455670"/>
                <a:gd name="T49" fmla="*/ 4695190 h 4824730"/>
                <a:gd name="T50" fmla="*/ 3140710 w 3455670"/>
                <a:gd name="T51" fmla="*/ 4761230 h 4824730"/>
                <a:gd name="T52" fmla="*/ 3028950 w 3455670"/>
                <a:gd name="T53" fmla="*/ 4804410 h 4824730"/>
                <a:gd name="T54" fmla="*/ 2909570 w 3455670"/>
                <a:gd name="T55" fmla="*/ 4823460 h 4824730"/>
                <a:gd name="T56" fmla="*/ 575310 w 3455670"/>
                <a:gd name="T57" fmla="*/ 4824730 h 4824730"/>
                <a:gd name="T58" fmla="*/ 515619 w 3455670"/>
                <a:gd name="T59" fmla="*/ 4820920 h 4824730"/>
                <a:gd name="T60" fmla="*/ 397509 w 3455670"/>
                <a:gd name="T61" fmla="*/ 4795520 h 4824730"/>
                <a:gd name="T62" fmla="*/ 288290 w 3455670"/>
                <a:gd name="T63" fmla="*/ 4747260 h 4824730"/>
                <a:gd name="T64" fmla="*/ 237490 w 3455670"/>
                <a:gd name="T65" fmla="*/ 4714240 h 4824730"/>
                <a:gd name="T66" fmla="*/ 147320 w 3455670"/>
                <a:gd name="T67" fmla="*/ 4634230 h 4824730"/>
                <a:gd name="T68" fmla="*/ 92709 w 3455670"/>
                <a:gd name="T69" fmla="*/ 4561840 h 4824730"/>
                <a:gd name="T70" fmla="*/ 38100 w 3455670"/>
                <a:gd name="T71" fmla="*/ 4453890 h 4824730"/>
                <a:gd name="T72" fmla="*/ 7620 w 3455670"/>
                <a:gd name="T73" fmla="*/ 4338320 h 4824730"/>
                <a:gd name="T74" fmla="*/ 0 w 3455670"/>
                <a:gd name="T75" fmla="*/ 4248150 h 48247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55670" h="4824730">
                  <a:moveTo>
                    <a:pt x="0" y="576580"/>
                  </a:moveTo>
                  <a:lnTo>
                    <a:pt x="0" y="546100"/>
                  </a:lnTo>
                  <a:lnTo>
                    <a:pt x="2540" y="515620"/>
                  </a:lnTo>
                  <a:lnTo>
                    <a:pt x="7620" y="486410"/>
                  </a:lnTo>
                  <a:lnTo>
                    <a:pt x="12700" y="455930"/>
                  </a:lnTo>
                  <a:lnTo>
                    <a:pt x="20320" y="426720"/>
                  </a:lnTo>
                  <a:lnTo>
                    <a:pt x="38100" y="369570"/>
                  </a:lnTo>
                  <a:lnTo>
                    <a:pt x="62229" y="314960"/>
                  </a:lnTo>
                  <a:lnTo>
                    <a:pt x="92709" y="262890"/>
                  </a:lnTo>
                  <a:lnTo>
                    <a:pt x="128270" y="213360"/>
                  </a:lnTo>
                  <a:lnTo>
                    <a:pt x="168909" y="168910"/>
                  </a:lnTo>
                  <a:lnTo>
                    <a:pt x="213359" y="128270"/>
                  </a:lnTo>
                  <a:lnTo>
                    <a:pt x="262890" y="92710"/>
                  </a:lnTo>
                  <a:lnTo>
                    <a:pt x="314959" y="62230"/>
                  </a:lnTo>
                  <a:lnTo>
                    <a:pt x="369569" y="38100"/>
                  </a:lnTo>
                  <a:lnTo>
                    <a:pt x="426719" y="20320"/>
                  </a:lnTo>
                  <a:lnTo>
                    <a:pt x="486409" y="7620"/>
                  </a:lnTo>
                  <a:lnTo>
                    <a:pt x="546100" y="1270"/>
                  </a:lnTo>
                  <a:lnTo>
                    <a:pt x="575310" y="0"/>
                  </a:lnTo>
                  <a:lnTo>
                    <a:pt x="2880360" y="0"/>
                  </a:lnTo>
                  <a:lnTo>
                    <a:pt x="2940050" y="3810"/>
                  </a:lnTo>
                  <a:lnTo>
                    <a:pt x="2999740" y="12700"/>
                  </a:lnTo>
                  <a:lnTo>
                    <a:pt x="3028950" y="20320"/>
                  </a:lnTo>
                  <a:lnTo>
                    <a:pt x="3058160" y="27940"/>
                  </a:lnTo>
                  <a:lnTo>
                    <a:pt x="3114040" y="49530"/>
                  </a:lnTo>
                  <a:lnTo>
                    <a:pt x="3167379" y="77470"/>
                  </a:lnTo>
                  <a:lnTo>
                    <a:pt x="3218179" y="110490"/>
                  </a:lnTo>
                  <a:lnTo>
                    <a:pt x="3242310" y="128270"/>
                  </a:lnTo>
                  <a:lnTo>
                    <a:pt x="3286760" y="168910"/>
                  </a:lnTo>
                  <a:lnTo>
                    <a:pt x="3327400" y="213360"/>
                  </a:lnTo>
                  <a:lnTo>
                    <a:pt x="3362960" y="262890"/>
                  </a:lnTo>
                  <a:lnTo>
                    <a:pt x="3393440" y="314960"/>
                  </a:lnTo>
                  <a:lnTo>
                    <a:pt x="3417570" y="369570"/>
                  </a:lnTo>
                  <a:lnTo>
                    <a:pt x="3436620" y="426720"/>
                  </a:lnTo>
                  <a:lnTo>
                    <a:pt x="3448050" y="486410"/>
                  </a:lnTo>
                  <a:lnTo>
                    <a:pt x="3454400" y="546100"/>
                  </a:lnTo>
                  <a:lnTo>
                    <a:pt x="3455670" y="576580"/>
                  </a:lnTo>
                  <a:lnTo>
                    <a:pt x="3455670" y="4248150"/>
                  </a:lnTo>
                  <a:lnTo>
                    <a:pt x="3455670" y="4278630"/>
                  </a:lnTo>
                  <a:lnTo>
                    <a:pt x="3453129" y="4307840"/>
                  </a:lnTo>
                  <a:lnTo>
                    <a:pt x="3449320" y="4338320"/>
                  </a:lnTo>
                  <a:lnTo>
                    <a:pt x="3442970" y="4367530"/>
                  </a:lnTo>
                  <a:lnTo>
                    <a:pt x="3436620" y="4396740"/>
                  </a:lnTo>
                  <a:lnTo>
                    <a:pt x="3417570" y="4453890"/>
                  </a:lnTo>
                  <a:lnTo>
                    <a:pt x="3393440" y="4509770"/>
                  </a:lnTo>
                  <a:lnTo>
                    <a:pt x="3362960" y="4561840"/>
                  </a:lnTo>
                  <a:lnTo>
                    <a:pt x="3345179" y="4585970"/>
                  </a:lnTo>
                  <a:lnTo>
                    <a:pt x="3327400" y="4610100"/>
                  </a:lnTo>
                  <a:lnTo>
                    <a:pt x="3286760" y="4655820"/>
                  </a:lnTo>
                  <a:lnTo>
                    <a:pt x="3242310" y="4695190"/>
                  </a:lnTo>
                  <a:lnTo>
                    <a:pt x="3194050" y="4730750"/>
                  </a:lnTo>
                  <a:lnTo>
                    <a:pt x="3140710" y="4761230"/>
                  </a:lnTo>
                  <a:lnTo>
                    <a:pt x="3086100" y="4785360"/>
                  </a:lnTo>
                  <a:lnTo>
                    <a:pt x="3028950" y="4804410"/>
                  </a:lnTo>
                  <a:lnTo>
                    <a:pt x="2969260" y="4817110"/>
                  </a:lnTo>
                  <a:lnTo>
                    <a:pt x="2909570" y="4823460"/>
                  </a:lnTo>
                  <a:lnTo>
                    <a:pt x="2880360" y="4823460"/>
                  </a:lnTo>
                  <a:lnTo>
                    <a:pt x="575310" y="4824730"/>
                  </a:lnTo>
                  <a:lnTo>
                    <a:pt x="546100" y="4823460"/>
                  </a:lnTo>
                  <a:lnTo>
                    <a:pt x="515619" y="4820920"/>
                  </a:lnTo>
                  <a:lnTo>
                    <a:pt x="455930" y="4812030"/>
                  </a:lnTo>
                  <a:lnTo>
                    <a:pt x="397509" y="4795520"/>
                  </a:lnTo>
                  <a:lnTo>
                    <a:pt x="341630" y="4773930"/>
                  </a:lnTo>
                  <a:lnTo>
                    <a:pt x="288290" y="4747260"/>
                  </a:lnTo>
                  <a:lnTo>
                    <a:pt x="262890" y="4730750"/>
                  </a:lnTo>
                  <a:lnTo>
                    <a:pt x="237490" y="4714240"/>
                  </a:lnTo>
                  <a:lnTo>
                    <a:pt x="190500" y="4676140"/>
                  </a:lnTo>
                  <a:lnTo>
                    <a:pt x="147320" y="4634230"/>
                  </a:lnTo>
                  <a:lnTo>
                    <a:pt x="110490" y="4585970"/>
                  </a:lnTo>
                  <a:lnTo>
                    <a:pt x="92709" y="4561840"/>
                  </a:lnTo>
                  <a:lnTo>
                    <a:pt x="62229" y="4509770"/>
                  </a:lnTo>
                  <a:lnTo>
                    <a:pt x="38100" y="4453890"/>
                  </a:lnTo>
                  <a:lnTo>
                    <a:pt x="20320" y="4396740"/>
                  </a:lnTo>
                  <a:lnTo>
                    <a:pt x="7620" y="4338320"/>
                  </a:lnTo>
                  <a:lnTo>
                    <a:pt x="0" y="4278630"/>
                  </a:lnTo>
                  <a:lnTo>
                    <a:pt x="0" y="4248150"/>
                  </a:lnTo>
                  <a:lnTo>
                    <a:pt x="0" y="576580"/>
                  </a:lnTo>
                  <a:close/>
                </a:path>
              </a:pathLst>
            </a:custGeom>
            <a:noFill/>
            <a:ln w="9344">
              <a:solidFill>
                <a:srgbClr val="FF750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76823" name="object 13">
              <a:extLst>
                <a:ext uri="{FF2B5EF4-FFF2-40B4-BE49-F238E27FC236}">
                  <a16:creationId xmlns:a16="http://schemas.microsoft.com/office/drawing/2014/main" id="{75B77545-4CBA-5149-8922-134914972D93}"/>
                </a:ext>
              </a:extLst>
            </p:cNvPr>
            <p:cNvSpPr>
              <a:spLocks/>
            </p:cNvSpPr>
            <p:nvPr/>
          </p:nvSpPr>
          <p:spPr bwMode="auto">
            <a:xfrm>
              <a:off x="535076" y="1695868"/>
              <a:ext cx="3465195" cy="4834255"/>
            </a:xfrm>
            <a:custGeom>
              <a:avLst/>
              <a:gdLst>
                <a:gd name="T0" fmla="*/ 9334 w 3465195"/>
                <a:gd name="T1" fmla="*/ 4660 h 4834255"/>
                <a:gd name="T2" fmla="*/ 7975 w 3465195"/>
                <a:gd name="T3" fmla="*/ 1358 h 4834255"/>
                <a:gd name="T4" fmla="*/ 4673 w 3465195"/>
                <a:gd name="T5" fmla="*/ 0 h 4834255"/>
                <a:gd name="T6" fmla="*/ 1358 w 3465195"/>
                <a:gd name="T7" fmla="*/ 1358 h 4834255"/>
                <a:gd name="T8" fmla="*/ 0 w 3465195"/>
                <a:gd name="T9" fmla="*/ 4660 h 4834255"/>
                <a:gd name="T10" fmla="*/ 1358 w 3465195"/>
                <a:gd name="T11" fmla="*/ 7975 h 4834255"/>
                <a:gd name="T12" fmla="*/ 4673 w 3465195"/>
                <a:gd name="T13" fmla="*/ 9334 h 4834255"/>
                <a:gd name="T14" fmla="*/ 7975 w 3465195"/>
                <a:gd name="T15" fmla="*/ 7975 h 4834255"/>
                <a:gd name="T16" fmla="*/ 9334 w 3465195"/>
                <a:gd name="T17" fmla="*/ 4660 h 4834255"/>
                <a:gd name="T18" fmla="*/ 3465004 w 3465195"/>
                <a:gd name="T19" fmla="*/ 4829391 h 4834255"/>
                <a:gd name="T20" fmla="*/ 3463645 w 3465195"/>
                <a:gd name="T21" fmla="*/ 4826089 h 4834255"/>
                <a:gd name="T22" fmla="*/ 3460343 w 3465195"/>
                <a:gd name="T23" fmla="*/ 4824730 h 4834255"/>
                <a:gd name="T24" fmla="*/ 3457029 w 3465195"/>
                <a:gd name="T25" fmla="*/ 4826089 h 4834255"/>
                <a:gd name="T26" fmla="*/ 3455670 w 3465195"/>
                <a:gd name="T27" fmla="*/ 4829391 h 4834255"/>
                <a:gd name="T28" fmla="*/ 3457029 w 3465195"/>
                <a:gd name="T29" fmla="*/ 4832705 h 4834255"/>
                <a:gd name="T30" fmla="*/ 3460343 w 3465195"/>
                <a:gd name="T31" fmla="*/ 4834064 h 4834255"/>
                <a:gd name="T32" fmla="*/ 3463645 w 3465195"/>
                <a:gd name="T33" fmla="*/ 4832705 h 4834255"/>
                <a:gd name="T34" fmla="*/ 3465004 w 3465195"/>
                <a:gd name="T35" fmla="*/ 4829391 h 48342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65195" h="4834255">
                  <a:moveTo>
                    <a:pt x="9334" y="4660"/>
                  </a:moveTo>
                  <a:lnTo>
                    <a:pt x="7975" y="1358"/>
                  </a:lnTo>
                  <a:lnTo>
                    <a:pt x="4673" y="0"/>
                  </a:lnTo>
                  <a:lnTo>
                    <a:pt x="1358" y="1358"/>
                  </a:lnTo>
                  <a:lnTo>
                    <a:pt x="0" y="4660"/>
                  </a:lnTo>
                  <a:lnTo>
                    <a:pt x="1358" y="7975"/>
                  </a:lnTo>
                  <a:lnTo>
                    <a:pt x="4673" y="9334"/>
                  </a:lnTo>
                  <a:lnTo>
                    <a:pt x="7975" y="7975"/>
                  </a:lnTo>
                  <a:lnTo>
                    <a:pt x="9334" y="4660"/>
                  </a:lnTo>
                  <a:close/>
                </a:path>
                <a:path w="3465195" h="4834255">
                  <a:moveTo>
                    <a:pt x="3465004" y="4829391"/>
                  </a:moveTo>
                  <a:lnTo>
                    <a:pt x="3463645" y="4826089"/>
                  </a:lnTo>
                  <a:lnTo>
                    <a:pt x="3460343" y="4824730"/>
                  </a:lnTo>
                  <a:lnTo>
                    <a:pt x="3457029" y="4826089"/>
                  </a:lnTo>
                  <a:lnTo>
                    <a:pt x="3455670" y="4829391"/>
                  </a:lnTo>
                  <a:lnTo>
                    <a:pt x="3457029" y="4832705"/>
                  </a:lnTo>
                  <a:lnTo>
                    <a:pt x="3460343" y="4834064"/>
                  </a:lnTo>
                  <a:lnTo>
                    <a:pt x="3463645" y="4832705"/>
                  </a:lnTo>
                  <a:lnTo>
                    <a:pt x="3465004" y="4829391"/>
                  </a:lnTo>
                  <a:close/>
                </a:path>
              </a:pathLst>
            </a:custGeom>
            <a:solidFill>
              <a:srgbClr val="FF750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grpSp>
      <p:sp>
        <p:nvSpPr>
          <p:cNvPr id="76803" name="object 14">
            <a:extLst>
              <a:ext uri="{FF2B5EF4-FFF2-40B4-BE49-F238E27FC236}">
                <a16:creationId xmlns:a16="http://schemas.microsoft.com/office/drawing/2014/main" id="{635E357E-84E9-3B42-9CBC-C50A95C5EF50}"/>
              </a:ext>
            </a:extLst>
          </p:cNvPr>
          <p:cNvSpPr txBox="1">
            <a:spLocks noChangeArrowheads="1"/>
          </p:cNvSpPr>
          <p:nvPr/>
        </p:nvSpPr>
        <p:spPr bwMode="auto">
          <a:xfrm>
            <a:off x="760413" y="128588"/>
            <a:ext cx="3008312" cy="646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31763">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ts val="100"/>
              </a:spcBef>
            </a:pPr>
            <a:r>
              <a:rPr lang="fr-FR" altLang="fr-FR" sz="2400" b="1" dirty="0">
                <a:solidFill>
                  <a:srgbClr val="FF7504"/>
                </a:solidFill>
                <a:latin typeface="Trebuchet MS" panose="020B0703020202090204" pitchFamily="34" charset="0"/>
              </a:rPr>
              <a:t>LES AVANTAGES D’UNE CONSTRUCTION</a:t>
            </a:r>
            <a:endParaRPr lang="fr-FR" altLang="fr-FR" sz="2400" dirty="0">
              <a:latin typeface="Trebuchet MS" panose="020B0703020202090204" pitchFamily="34" charset="0"/>
            </a:endParaRPr>
          </a:p>
          <a:p>
            <a:pPr>
              <a:lnSpc>
                <a:spcPct val="97000"/>
              </a:lnSpc>
              <a:spcBef>
                <a:spcPts val="500"/>
              </a:spcBef>
              <a:buFont typeface="MS PGothic" panose="020B0600070205080204" pitchFamily="34" charset="-128"/>
              <a:buChar char="✓"/>
            </a:pPr>
            <a:r>
              <a:rPr lang="fr-FR" altLang="fr-FR" b="1" dirty="0">
                <a:solidFill>
                  <a:srgbClr val="4C5A6A"/>
                </a:solidFill>
                <a:latin typeface="Trebuchet MS" panose="020B0703020202090204" pitchFamily="34" charset="0"/>
              </a:rPr>
              <a:t>La </a:t>
            </a:r>
            <a:r>
              <a:rPr lang="fr-FR" altLang="fr-FR" b="1" dirty="0" err="1">
                <a:solidFill>
                  <a:srgbClr val="4C5A6A"/>
                </a:solidFill>
                <a:latin typeface="Trebuchet MS" panose="020B0703020202090204" pitchFamily="34" charset="0"/>
              </a:rPr>
              <a:t>ré</a:t>
            </a:r>
            <a:r>
              <a:rPr lang="fr-FR" altLang="fr-FR" sz="3600" b="1" baseline="10000" dirty="0" err="1">
                <a:solidFill>
                  <a:srgbClr val="FF7504"/>
                </a:solidFill>
                <a:latin typeface="Trebuchet MS" panose="020B0703020202090204" pitchFamily="34" charset="0"/>
              </a:rPr>
              <a:t>M</a:t>
            </a:r>
            <a:r>
              <a:rPr lang="fr-FR" altLang="fr-FR" b="1" dirty="0" err="1">
                <a:solidFill>
                  <a:srgbClr val="4C5A6A"/>
                </a:solidFill>
                <a:latin typeface="Trebuchet MS" panose="020B0703020202090204" pitchFamily="34" charset="0"/>
              </a:rPr>
              <a:t>du</a:t>
            </a:r>
            <a:r>
              <a:rPr lang="fr-FR" altLang="fr-FR" sz="3600" b="1" baseline="10000" dirty="0" err="1">
                <a:solidFill>
                  <a:srgbClr val="FF7504"/>
                </a:solidFill>
                <a:latin typeface="Trebuchet MS" panose="020B0703020202090204" pitchFamily="34" charset="0"/>
              </a:rPr>
              <a:t>I</a:t>
            </a:r>
            <a:r>
              <a:rPr lang="fr-FR" altLang="fr-FR" b="1" dirty="0" err="1">
                <a:solidFill>
                  <a:srgbClr val="4C5A6A"/>
                </a:solidFill>
                <a:latin typeface="Trebuchet MS" panose="020B0703020202090204" pitchFamily="34" charset="0"/>
              </a:rPr>
              <a:t>c</a:t>
            </a:r>
            <a:r>
              <a:rPr lang="fr-FR" altLang="fr-FR" sz="3600" b="1" baseline="10000" dirty="0" err="1">
                <a:solidFill>
                  <a:srgbClr val="FF7504"/>
                </a:solidFill>
                <a:latin typeface="Trebuchet MS" panose="020B0703020202090204" pitchFamily="34" charset="0"/>
              </a:rPr>
              <a:t>X</a:t>
            </a:r>
            <a:r>
              <a:rPr lang="fr-FR" altLang="fr-FR" b="1" dirty="0" err="1">
                <a:solidFill>
                  <a:srgbClr val="4C5A6A"/>
                </a:solidFill>
                <a:latin typeface="Trebuchet MS" panose="020B0703020202090204" pitchFamily="34" charset="0"/>
              </a:rPr>
              <a:t>ti</a:t>
            </a:r>
            <a:r>
              <a:rPr lang="fr-FR" altLang="fr-FR" sz="3600" b="1" baseline="10000" dirty="0" err="1">
                <a:solidFill>
                  <a:srgbClr val="FF7504"/>
                </a:solidFill>
                <a:latin typeface="Trebuchet MS" panose="020B0703020202090204" pitchFamily="34" charset="0"/>
              </a:rPr>
              <a:t>T</a:t>
            </a:r>
            <a:r>
              <a:rPr lang="fr-FR" altLang="fr-FR" b="1" dirty="0" err="1">
                <a:solidFill>
                  <a:srgbClr val="4C5A6A"/>
                </a:solidFill>
                <a:latin typeface="Trebuchet MS" panose="020B0703020202090204" pitchFamily="34" charset="0"/>
              </a:rPr>
              <a:t>o</a:t>
            </a:r>
            <a:r>
              <a:rPr lang="fr-FR" altLang="fr-FR" sz="3600" b="1" baseline="10000" dirty="0" err="1">
                <a:solidFill>
                  <a:srgbClr val="FF7504"/>
                </a:solidFill>
                <a:latin typeface="Trebuchet MS" panose="020B0703020202090204" pitchFamily="34" charset="0"/>
              </a:rPr>
              <a:t>E</a:t>
            </a:r>
            <a:r>
              <a:rPr lang="fr-FR" altLang="fr-FR" b="1" dirty="0" err="1">
                <a:solidFill>
                  <a:srgbClr val="4C5A6A"/>
                </a:solidFill>
                <a:latin typeface="Trebuchet MS" panose="020B0703020202090204" pitchFamily="34" charset="0"/>
              </a:rPr>
              <a:t>n</a:t>
            </a:r>
            <a:r>
              <a:rPr lang="fr-FR" altLang="fr-FR" b="1" dirty="0">
                <a:solidFill>
                  <a:srgbClr val="4C5A6A"/>
                </a:solidFill>
                <a:latin typeface="Trebuchet MS" panose="020B0703020202090204" pitchFamily="34" charset="0"/>
              </a:rPr>
              <a:t> </a:t>
            </a:r>
            <a:r>
              <a:rPr lang="fr-FR" altLang="fr-FR" sz="3600" b="1" baseline="10000" dirty="0">
                <a:solidFill>
                  <a:srgbClr val="FF7504"/>
                </a:solidFill>
                <a:latin typeface="Trebuchet MS" panose="020B0703020202090204" pitchFamily="34" charset="0"/>
              </a:rPr>
              <a:t>:</a:t>
            </a:r>
            <a:r>
              <a:rPr lang="fr-FR" altLang="fr-FR" b="1" dirty="0">
                <a:solidFill>
                  <a:srgbClr val="4C5A6A"/>
                </a:solidFill>
                <a:latin typeface="Trebuchet MS" panose="020B0703020202090204" pitchFamily="34" charset="0"/>
              </a:rPr>
              <a:t>du poids de la structure métallique</a:t>
            </a:r>
            <a:endParaRPr lang="fr-FR" altLang="fr-FR" dirty="0">
              <a:latin typeface="Trebuchet MS" panose="020B0703020202090204" pitchFamily="34" charset="0"/>
            </a:endParaRPr>
          </a:p>
          <a:p>
            <a:pPr>
              <a:buFont typeface="MS PGothic" panose="020B0600070205080204" pitchFamily="34" charset="-128"/>
              <a:buChar char="✓"/>
            </a:pPr>
            <a:r>
              <a:rPr lang="fr-FR" altLang="fr-FR" b="1" dirty="0">
                <a:solidFill>
                  <a:srgbClr val="4C5A6A"/>
                </a:solidFill>
                <a:latin typeface="Trebuchet MS" panose="020B0703020202090204" pitchFamily="34" charset="0"/>
              </a:rPr>
              <a:t>L’augmentation de la rigidité en flexion du plancher</a:t>
            </a:r>
            <a:endParaRPr lang="fr-FR" altLang="fr-FR" dirty="0">
              <a:latin typeface="Trebuchet MS" panose="020B0703020202090204" pitchFamily="34" charset="0"/>
            </a:endParaRPr>
          </a:p>
          <a:p>
            <a:pPr>
              <a:buFont typeface="MS PGothic" panose="020B0600070205080204" pitchFamily="34" charset="-128"/>
              <a:buChar char="✓"/>
            </a:pPr>
            <a:r>
              <a:rPr lang="fr-FR" altLang="fr-FR" b="1" dirty="0">
                <a:solidFill>
                  <a:srgbClr val="4C5A6A"/>
                </a:solidFill>
                <a:latin typeface="Trebuchet MS" panose="020B0703020202090204" pitchFamily="34" charset="0"/>
              </a:rPr>
              <a:t>La réduction de la hauteur des planchers</a:t>
            </a:r>
            <a:endParaRPr lang="fr-FR" altLang="fr-FR" dirty="0">
              <a:latin typeface="Trebuchet MS" panose="020B0703020202090204" pitchFamily="34" charset="0"/>
            </a:endParaRPr>
          </a:p>
          <a:p>
            <a:pPr>
              <a:buFont typeface="MS PGothic" panose="020B0600070205080204" pitchFamily="34" charset="-128"/>
              <a:buChar char="✓"/>
            </a:pPr>
            <a:r>
              <a:rPr lang="fr-FR" altLang="fr-FR" b="1" dirty="0">
                <a:solidFill>
                  <a:srgbClr val="4C5A6A"/>
                </a:solidFill>
                <a:latin typeface="Trebuchet MS" panose="020B0703020202090204" pitchFamily="34" charset="0"/>
              </a:rPr>
              <a:t>L’amélioration appréciable de la résistance à l’incendie des poutres et solives métalliques</a:t>
            </a:r>
            <a:endParaRPr lang="fr-FR" altLang="fr-FR" dirty="0">
              <a:latin typeface="Trebuchet MS" panose="020B0703020202090204" pitchFamily="34" charset="0"/>
            </a:endParaRPr>
          </a:p>
          <a:p>
            <a:pPr algn="just">
              <a:buFont typeface="MS PGothic" panose="020B0600070205080204" pitchFamily="34" charset="-128"/>
              <a:buChar char="✓"/>
            </a:pPr>
            <a:r>
              <a:rPr lang="fr-FR" altLang="fr-FR" b="1" dirty="0">
                <a:solidFill>
                  <a:srgbClr val="4C5A6A"/>
                </a:solidFill>
                <a:latin typeface="Trebuchet MS" panose="020B0703020202090204" pitchFamily="34" charset="0"/>
              </a:rPr>
              <a:t>Le monolithisme et la rigidité dans son plan d’une dalle de plancher mixte</a:t>
            </a:r>
            <a:endParaRPr lang="fr-FR" altLang="fr-FR" dirty="0">
              <a:latin typeface="Trebuchet MS" panose="020B0703020202090204" pitchFamily="34" charset="0"/>
            </a:endParaRPr>
          </a:p>
        </p:txBody>
      </p:sp>
      <p:grpSp>
        <p:nvGrpSpPr>
          <p:cNvPr id="76804" name="object 15">
            <a:extLst>
              <a:ext uri="{FF2B5EF4-FFF2-40B4-BE49-F238E27FC236}">
                <a16:creationId xmlns:a16="http://schemas.microsoft.com/office/drawing/2014/main" id="{D359AA7C-F0C0-8140-A3E6-4ABDAEF18E4B}"/>
              </a:ext>
            </a:extLst>
          </p:cNvPr>
          <p:cNvGrpSpPr>
            <a:grpSpLocks/>
          </p:cNvGrpSpPr>
          <p:nvPr/>
        </p:nvGrpSpPr>
        <p:grpSpPr bwMode="auto">
          <a:xfrm>
            <a:off x="5072063" y="333375"/>
            <a:ext cx="3355975" cy="1109663"/>
            <a:chOff x="5071517" y="333147"/>
            <a:chExt cx="3357245" cy="1109345"/>
          </a:xfrm>
        </p:grpSpPr>
        <p:pic>
          <p:nvPicPr>
            <p:cNvPr id="76812" name="object 16">
              <a:extLst>
                <a:ext uri="{FF2B5EF4-FFF2-40B4-BE49-F238E27FC236}">
                  <a16:creationId xmlns:a16="http://schemas.microsoft.com/office/drawing/2014/main" id="{FDA9D5E2-2448-234F-89D4-83C8ADE2C9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189" y="364490"/>
              <a:ext cx="3347720" cy="107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3" name="object 17">
              <a:extLst>
                <a:ext uri="{FF2B5EF4-FFF2-40B4-BE49-F238E27FC236}">
                  <a16:creationId xmlns:a16="http://schemas.microsoft.com/office/drawing/2014/main" id="{CBE62F88-EC71-9D42-80A0-CC316DC59E54}"/>
                </a:ext>
              </a:extLst>
            </p:cNvPr>
            <p:cNvSpPr>
              <a:spLocks/>
            </p:cNvSpPr>
            <p:nvPr/>
          </p:nvSpPr>
          <p:spPr bwMode="auto">
            <a:xfrm>
              <a:off x="5076189" y="524508"/>
              <a:ext cx="169545" cy="914400"/>
            </a:xfrm>
            <a:custGeom>
              <a:avLst/>
              <a:gdLst>
                <a:gd name="T0" fmla="*/ 168908 w 169545"/>
                <a:gd name="T1" fmla="*/ 914401 h 914400"/>
                <a:gd name="T2" fmla="*/ 169278 w 169545"/>
                <a:gd name="T3" fmla="*/ 914401 h 914400"/>
                <a:gd name="T4" fmla="*/ 0 w 169545"/>
                <a:gd name="T5" fmla="*/ 0 h 914400"/>
                <a:gd name="T6" fmla="*/ 0 w 169545"/>
                <a:gd name="T7" fmla="*/ 754382 h 9144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9545" h="914400">
                  <a:moveTo>
                    <a:pt x="168908" y="914401"/>
                  </a:moveTo>
                  <a:lnTo>
                    <a:pt x="169278" y="914401"/>
                  </a:lnTo>
                </a:path>
                <a:path w="169545" h="914400">
                  <a:moveTo>
                    <a:pt x="0" y="0"/>
                  </a:moveTo>
                  <a:lnTo>
                    <a:pt x="0" y="754382"/>
                  </a:lnTo>
                </a:path>
              </a:pathLst>
            </a:custGeom>
            <a:noFill/>
            <a:ln w="3175">
              <a:solidFill>
                <a:srgbClr val="FF750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76814" name="object 18">
              <a:extLst>
                <a:ext uri="{FF2B5EF4-FFF2-40B4-BE49-F238E27FC236}">
                  <a16:creationId xmlns:a16="http://schemas.microsoft.com/office/drawing/2014/main" id="{D95921F8-2F2E-8040-8FBC-A0D079C45EB5}"/>
                </a:ext>
              </a:extLst>
            </p:cNvPr>
            <p:cNvSpPr>
              <a:spLocks/>
            </p:cNvSpPr>
            <p:nvPr/>
          </p:nvSpPr>
          <p:spPr bwMode="auto">
            <a:xfrm>
              <a:off x="5076189" y="363219"/>
              <a:ext cx="3347720" cy="1074420"/>
            </a:xfrm>
            <a:custGeom>
              <a:avLst/>
              <a:gdLst>
                <a:gd name="T0" fmla="*/ 0 w 3347720"/>
                <a:gd name="T1" fmla="*/ 170179 h 1074420"/>
                <a:gd name="T2" fmla="*/ 11430 w 3347720"/>
                <a:gd name="T3" fmla="*/ 114300 h 1074420"/>
                <a:gd name="T4" fmla="*/ 19050 w 3347720"/>
                <a:gd name="T5" fmla="*/ 97789 h 1074420"/>
                <a:gd name="T6" fmla="*/ 29210 w 3347720"/>
                <a:gd name="T7" fmla="*/ 81279 h 1074420"/>
                <a:gd name="T8" fmla="*/ 39370 w 3347720"/>
                <a:gd name="T9" fmla="*/ 66039 h 1074420"/>
                <a:gd name="T10" fmla="*/ 52070 w 3347720"/>
                <a:gd name="T11" fmla="*/ 52069 h 1074420"/>
                <a:gd name="T12" fmla="*/ 66039 w 3347720"/>
                <a:gd name="T13" fmla="*/ 39369 h 1074420"/>
                <a:gd name="T14" fmla="*/ 81280 w 3347720"/>
                <a:gd name="T15" fmla="*/ 29209 h 1074420"/>
                <a:gd name="T16" fmla="*/ 151130 w 3347720"/>
                <a:gd name="T17" fmla="*/ 2539 h 1074420"/>
                <a:gd name="T18" fmla="*/ 168910 w 3347720"/>
                <a:gd name="T19" fmla="*/ 0 h 1074420"/>
                <a:gd name="T20" fmla="*/ 3168650 w 3347720"/>
                <a:gd name="T21" fmla="*/ 0 h 1074420"/>
                <a:gd name="T22" fmla="*/ 3187700 w 3347720"/>
                <a:gd name="T23" fmla="*/ 1269 h 1074420"/>
                <a:gd name="T24" fmla="*/ 3205480 w 3347720"/>
                <a:gd name="T25" fmla="*/ 3809 h 1074420"/>
                <a:gd name="T26" fmla="*/ 3224530 w 3347720"/>
                <a:gd name="T27" fmla="*/ 8889 h 1074420"/>
                <a:gd name="T28" fmla="*/ 3241040 w 3347720"/>
                <a:gd name="T29" fmla="*/ 15239 h 1074420"/>
                <a:gd name="T30" fmla="*/ 3257550 w 3347720"/>
                <a:gd name="T31" fmla="*/ 24129 h 1074420"/>
                <a:gd name="T32" fmla="*/ 3274060 w 3347720"/>
                <a:gd name="T33" fmla="*/ 34289 h 1074420"/>
                <a:gd name="T34" fmla="*/ 3288030 w 3347720"/>
                <a:gd name="T35" fmla="*/ 45719 h 1074420"/>
                <a:gd name="T36" fmla="*/ 3302000 w 3347720"/>
                <a:gd name="T37" fmla="*/ 59689 h 1074420"/>
                <a:gd name="T38" fmla="*/ 3313430 w 3347720"/>
                <a:gd name="T39" fmla="*/ 73659 h 1074420"/>
                <a:gd name="T40" fmla="*/ 3323590 w 3347720"/>
                <a:gd name="T41" fmla="*/ 90169 h 1074420"/>
                <a:gd name="T42" fmla="*/ 3332480 w 3347720"/>
                <a:gd name="T43" fmla="*/ 106679 h 1074420"/>
                <a:gd name="T44" fmla="*/ 3338830 w 3347720"/>
                <a:gd name="T45" fmla="*/ 124459 h 1074420"/>
                <a:gd name="T46" fmla="*/ 3343910 w 3347720"/>
                <a:gd name="T47" fmla="*/ 142239 h 1074420"/>
                <a:gd name="T48" fmla="*/ 3346450 w 3347720"/>
                <a:gd name="T49" fmla="*/ 160019 h 1074420"/>
                <a:gd name="T50" fmla="*/ 3347719 w 3347720"/>
                <a:gd name="T51" fmla="*/ 179069 h 1074420"/>
                <a:gd name="T52" fmla="*/ 3347719 w 3347720"/>
                <a:gd name="T53" fmla="*/ 905509 h 1074420"/>
                <a:gd name="T54" fmla="*/ 3346450 w 3347720"/>
                <a:gd name="T55" fmla="*/ 923289 h 1074420"/>
                <a:gd name="T56" fmla="*/ 3342640 w 3347720"/>
                <a:gd name="T57" fmla="*/ 942339 h 1074420"/>
                <a:gd name="T58" fmla="*/ 3318510 w 3347720"/>
                <a:gd name="T59" fmla="*/ 993139 h 1074420"/>
                <a:gd name="T60" fmla="*/ 3308350 w 3347720"/>
                <a:gd name="T61" fmla="*/ 1008379 h 1074420"/>
                <a:gd name="T62" fmla="*/ 3295650 w 3347720"/>
                <a:gd name="T63" fmla="*/ 1022350 h 1074420"/>
                <a:gd name="T64" fmla="*/ 3281680 w 3347720"/>
                <a:gd name="T65" fmla="*/ 1035050 h 1074420"/>
                <a:gd name="T66" fmla="*/ 3266440 w 3347720"/>
                <a:gd name="T67" fmla="*/ 1045209 h 1074420"/>
                <a:gd name="T68" fmla="*/ 3249930 w 3347720"/>
                <a:gd name="T69" fmla="*/ 1055369 h 1074420"/>
                <a:gd name="T70" fmla="*/ 3233419 w 3347720"/>
                <a:gd name="T71" fmla="*/ 1062989 h 1074420"/>
                <a:gd name="T72" fmla="*/ 3215640 w 3347720"/>
                <a:gd name="T73" fmla="*/ 1068069 h 1074420"/>
                <a:gd name="T74" fmla="*/ 3196590 w 3347720"/>
                <a:gd name="T75" fmla="*/ 1071879 h 1074420"/>
                <a:gd name="T76" fmla="*/ 3178810 w 3347720"/>
                <a:gd name="T77" fmla="*/ 1074419 h 1074420"/>
                <a:gd name="T78" fmla="*/ 179070 w 3347720"/>
                <a:gd name="T79" fmla="*/ 1074419 h 1074420"/>
                <a:gd name="T80" fmla="*/ 160020 w 3347720"/>
                <a:gd name="T81" fmla="*/ 1074419 h 1074420"/>
                <a:gd name="T82" fmla="*/ 142239 w 3347720"/>
                <a:gd name="T83" fmla="*/ 1070609 h 1074420"/>
                <a:gd name="T84" fmla="*/ 123189 w 3347720"/>
                <a:gd name="T85" fmla="*/ 1066800 h 1074420"/>
                <a:gd name="T86" fmla="*/ 105410 w 3347720"/>
                <a:gd name="T87" fmla="*/ 1059179 h 1074420"/>
                <a:gd name="T88" fmla="*/ 88900 w 3347720"/>
                <a:gd name="T89" fmla="*/ 1050289 h 1074420"/>
                <a:gd name="T90" fmla="*/ 73660 w 3347720"/>
                <a:gd name="T91" fmla="*/ 1041400 h 1074420"/>
                <a:gd name="T92" fmla="*/ 58420 w 3347720"/>
                <a:gd name="T93" fmla="*/ 1028700 h 1074420"/>
                <a:gd name="T94" fmla="*/ 45720 w 3347720"/>
                <a:gd name="T95" fmla="*/ 1016000 h 1074420"/>
                <a:gd name="T96" fmla="*/ 6350 w 3347720"/>
                <a:gd name="T97" fmla="*/ 942339 h 1074420"/>
                <a:gd name="T98" fmla="*/ 2539 w 3347720"/>
                <a:gd name="T99" fmla="*/ 923289 h 1074420"/>
                <a:gd name="T100" fmla="*/ 0 w 3347720"/>
                <a:gd name="T101" fmla="*/ 905509 h 1074420"/>
                <a:gd name="T102" fmla="*/ 0 w 3347720"/>
                <a:gd name="T103" fmla="*/ 179069 h 10744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47720" h="1074420">
                  <a:moveTo>
                    <a:pt x="0" y="179069"/>
                  </a:moveTo>
                  <a:lnTo>
                    <a:pt x="0" y="170179"/>
                  </a:lnTo>
                  <a:lnTo>
                    <a:pt x="1270" y="160019"/>
                  </a:lnTo>
                  <a:lnTo>
                    <a:pt x="11430" y="114300"/>
                  </a:lnTo>
                  <a:lnTo>
                    <a:pt x="15239" y="106679"/>
                  </a:lnTo>
                  <a:lnTo>
                    <a:pt x="19050" y="97789"/>
                  </a:lnTo>
                  <a:lnTo>
                    <a:pt x="24130" y="88900"/>
                  </a:lnTo>
                  <a:lnTo>
                    <a:pt x="29210" y="81279"/>
                  </a:lnTo>
                  <a:lnTo>
                    <a:pt x="34289" y="73659"/>
                  </a:lnTo>
                  <a:lnTo>
                    <a:pt x="39370" y="66039"/>
                  </a:lnTo>
                  <a:lnTo>
                    <a:pt x="45720" y="59689"/>
                  </a:lnTo>
                  <a:lnTo>
                    <a:pt x="52070" y="52069"/>
                  </a:lnTo>
                  <a:lnTo>
                    <a:pt x="58420" y="45719"/>
                  </a:lnTo>
                  <a:lnTo>
                    <a:pt x="66039" y="39369"/>
                  </a:lnTo>
                  <a:lnTo>
                    <a:pt x="73660" y="34289"/>
                  </a:lnTo>
                  <a:lnTo>
                    <a:pt x="81280" y="29209"/>
                  </a:lnTo>
                  <a:lnTo>
                    <a:pt x="123189" y="8889"/>
                  </a:lnTo>
                  <a:lnTo>
                    <a:pt x="151130" y="2539"/>
                  </a:lnTo>
                  <a:lnTo>
                    <a:pt x="160020" y="1269"/>
                  </a:lnTo>
                  <a:lnTo>
                    <a:pt x="168910" y="0"/>
                  </a:lnTo>
                  <a:lnTo>
                    <a:pt x="179070" y="0"/>
                  </a:lnTo>
                  <a:lnTo>
                    <a:pt x="3168650" y="0"/>
                  </a:lnTo>
                  <a:lnTo>
                    <a:pt x="3178810" y="0"/>
                  </a:lnTo>
                  <a:lnTo>
                    <a:pt x="3187700" y="1269"/>
                  </a:lnTo>
                  <a:lnTo>
                    <a:pt x="3196590" y="2539"/>
                  </a:lnTo>
                  <a:lnTo>
                    <a:pt x="3205480" y="3809"/>
                  </a:lnTo>
                  <a:lnTo>
                    <a:pt x="3214369" y="6350"/>
                  </a:lnTo>
                  <a:lnTo>
                    <a:pt x="3224530" y="8889"/>
                  </a:lnTo>
                  <a:lnTo>
                    <a:pt x="3233419" y="11429"/>
                  </a:lnTo>
                  <a:lnTo>
                    <a:pt x="3241040" y="15239"/>
                  </a:lnTo>
                  <a:lnTo>
                    <a:pt x="3249930" y="19050"/>
                  </a:lnTo>
                  <a:lnTo>
                    <a:pt x="3257550" y="24129"/>
                  </a:lnTo>
                  <a:lnTo>
                    <a:pt x="3266440" y="29209"/>
                  </a:lnTo>
                  <a:lnTo>
                    <a:pt x="3274060" y="34289"/>
                  </a:lnTo>
                  <a:lnTo>
                    <a:pt x="3281680" y="39369"/>
                  </a:lnTo>
                  <a:lnTo>
                    <a:pt x="3288030" y="45719"/>
                  </a:lnTo>
                  <a:lnTo>
                    <a:pt x="3295650" y="52069"/>
                  </a:lnTo>
                  <a:lnTo>
                    <a:pt x="3302000" y="59689"/>
                  </a:lnTo>
                  <a:lnTo>
                    <a:pt x="3308350" y="66039"/>
                  </a:lnTo>
                  <a:lnTo>
                    <a:pt x="3313430" y="73659"/>
                  </a:lnTo>
                  <a:lnTo>
                    <a:pt x="3318510" y="81279"/>
                  </a:lnTo>
                  <a:lnTo>
                    <a:pt x="3323590" y="90169"/>
                  </a:lnTo>
                  <a:lnTo>
                    <a:pt x="3327400" y="97789"/>
                  </a:lnTo>
                  <a:lnTo>
                    <a:pt x="3332480" y="106679"/>
                  </a:lnTo>
                  <a:lnTo>
                    <a:pt x="3335019" y="114300"/>
                  </a:lnTo>
                  <a:lnTo>
                    <a:pt x="3338830" y="124459"/>
                  </a:lnTo>
                  <a:lnTo>
                    <a:pt x="3341369" y="133350"/>
                  </a:lnTo>
                  <a:lnTo>
                    <a:pt x="3343910" y="142239"/>
                  </a:lnTo>
                  <a:lnTo>
                    <a:pt x="3345180" y="151129"/>
                  </a:lnTo>
                  <a:lnTo>
                    <a:pt x="3346450" y="160019"/>
                  </a:lnTo>
                  <a:lnTo>
                    <a:pt x="3347719" y="170179"/>
                  </a:lnTo>
                  <a:lnTo>
                    <a:pt x="3347719" y="179069"/>
                  </a:lnTo>
                  <a:lnTo>
                    <a:pt x="3347719" y="895350"/>
                  </a:lnTo>
                  <a:lnTo>
                    <a:pt x="3347719" y="905509"/>
                  </a:lnTo>
                  <a:lnTo>
                    <a:pt x="3347719" y="914400"/>
                  </a:lnTo>
                  <a:lnTo>
                    <a:pt x="3346450" y="923289"/>
                  </a:lnTo>
                  <a:lnTo>
                    <a:pt x="3343910" y="932179"/>
                  </a:lnTo>
                  <a:lnTo>
                    <a:pt x="3342640" y="942339"/>
                  </a:lnTo>
                  <a:lnTo>
                    <a:pt x="3338830" y="951229"/>
                  </a:lnTo>
                  <a:lnTo>
                    <a:pt x="3318510" y="993139"/>
                  </a:lnTo>
                  <a:lnTo>
                    <a:pt x="3313430" y="1000759"/>
                  </a:lnTo>
                  <a:lnTo>
                    <a:pt x="3308350" y="1008379"/>
                  </a:lnTo>
                  <a:lnTo>
                    <a:pt x="3302000" y="1014729"/>
                  </a:lnTo>
                  <a:lnTo>
                    <a:pt x="3295650" y="1022350"/>
                  </a:lnTo>
                  <a:lnTo>
                    <a:pt x="3289300" y="1028700"/>
                  </a:lnTo>
                  <a:lnTo>
                    <a:pt x="3281680" y="1035050"/>
                  </a:lnTo>
                  <a:lnTo>
                    <a:pt x="3274060" y="1040129"/>
                  </a:lnTo>
                  <a:lnTo>
                    <a:pt x="3266440" y="1045209"/>
                  </a:lnTo>
                  <a:lnTo>
                    <a:pt x="3258819" y="1050289"/>
                  </a:lnTo>
                  <a:lnTo>
                    <a:pt x="3249930" y="1055369"/>
                  </a:lnTo>
                  <a:lnTo>
                    <a:pt x="3241040" y="1059179"/>
                  </a:lnTo>
                  <a:lnTo>
                    <a:pt x="3233419" y="1062989"/>
                  </a:lnTo>
                  <a:lnTo>
                    <a:pt x="3224530" y="1065529"/>
                  </a:lnTo>
                  <a:lnTo>
                    <a:pt x="3215640" y="1068069"/>
                  </a:lnTo>
                  <a:lnTo>
                    <a:pt x="3205480" y="1070609"/>
                  </a:lnTo>
                  <a:lnTo>
                    <a:pt x="3196590" y="1071879"/>
                  </a:lnTo>
                  <a:lnTo>
                    <a:pt x="3187700" y="1073150"/>
                  </a:lnTo>
                  <a:lnTo>
                    <a:pt x="3178810" y="1074419"/>
                  </a:lnTo>
                  <a:lnTo>
                    <a:pt x="3168650" y="1074419"/>
                  </a:lnTo>
                  <a:lnTo>
                    <a:pt x="179070" y="1074419"/>
                  </a:lnTo>
                  <a:lnTo>
                    <a:pt x="168910" y="1074419"/>
                  </a:lnTo>
                  <a:lnTo>
                    <a:pt x="160020" y="1074419"/>
                  </a:lnTo>
                  <a:lnTo>
                    <a:pt x="151130" y="1073150"/>
                  </a:lnTo>
                  <a:lnTo>
                    <a:pt x="142239" y="1070609"/>
                  </a:lnTo>
                  <a:lnTo>
                    <a:pt x="132080" y="1069339"/>
                  </a:lnTo>
                  <a:lnTo>
                    <a:pt x="123189" y="1066800"/>
                  </a:lnTo>
                  <a:lnTo>
                    <a:pt x="114300" y="1062989"/>
                  </a:lnTo>
                  <a:lnTo>
                    <a:pt x="105410" y="1059179"/>
                  </a:lnTo>
                  <a:lnTo>
                    <a:pt x="97789" y="1055369"/>
                  </a:lnTo>
                  <a:lnTo>
                    <a:pt x="88900" y="1050289"/>
                  </a:lnTo>
                  <a:lnTo>
                    <a:pt x="81280" y="1046479"/>
                  </a:lnTo>
                  <a:lnTo>
                    <a:pt x="73660" y="1041400"/>
                  </a:lnTo>
                  <a:lnTo>
                    <a:pt x="66039" y="1035050"/>
                  </a:lnTo>
                  <a:lnTo>
                    <a:pt x="58420" y="1028700"/>
                  </a:lnTo>
                  <a:lnTo>
                    <a:pt x="52070" y="1022350"/>
                  </a:lnTo>
                  <a:lnTo>
                    <a:pt x="45720" y="1016000"/>
                  </a:lnTo>
                  <a:lnTo>
                    <a:pt x="19050" y="976629"/>
                  </a:lnTo>
                  <a:lnTo>
                    <a:pt x="6350" y="942339"/>
                  </a:lnTo>
                  <a:lnTo>
                    <a:pt x="3810" y="933450"/>
                  </a:lnTo>
                  <a:lnTo>
                    <a:pt x="2539" y="923289"/>
                  </a:lnTo>
                  <a:lnTo>
                    <a:pt x="1270" y="914400"/>
                  </a:lnTo>
                  <a:lnTo>
                    <a:pt x="0" y="905509"/>
                  </a:lnTo>
                  <a:lnTo>
                    <a:pt x="0" y="895350"/>
                  </a:lnTo>
                  <a:lnTo>
                    <a:pt x="0" y="179069"/>
                  </a:lnTo>
                  <a:close/>
                </a:path>
              </a:pathLst>
            </a:custGeom>
            <a:noFill/>
            <a:ln w="934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76815" name="object 19">
              <a:extLst>
                <a:ext uri="{FF2B5EF4-FFF2-40B4-BE49-F238E27FC236}">
                  <a16:creationId xmlns:a16="http://schemas.microsoft.com/office/drawing/2014/main" id="{576D88D1-918D-104E-9584-B863A57CB1BF}"/>
                </a:ext>
              </a:extLst>
            </p:cNvPr>
            <p:cNvSpPr>
              <a:spLocks/>
            </p:cNvSpPr>
            <p:nvPr/>
          </p:nvSpPr>
          <p:spPr bwMode="auto">
            <a:xfrm>
              <a:off x="5071516" y="358558"/>
              <a:ext cx="3357245" cy="1083945"/>
            </a:xfrm>
            <a:custGeom>
              <a:avLst/>
              <a:gdLst>
                <a:gd name="T0" fmla="*/ 9334 w 3357245"/>
                <a:gd name="T1" fmla="*/ 4660 h 1083945"/>
                <a:gd name="T2" fmla="*/ 7975 w 3357245"/>
                <a:gd name="T3" fmla="*/ 1358 h 1083945"/>
                <a:gd name="T4" fmla="*/ 4673 w 3357245"/>
                <a:gd name="T5" fmla="*/ 0 h 1083945"/>
                <a:gd name="T6" fmla="*/ 1358 w 3357245"/>
                <a:gd name="T7" fmla="*/ 1358 h 1083945"/>
                <a:gd name="T8" fmla="*/ 0 w 3357245"/>
                <a:gd name="T9" fmla="*/ 4660 h 1083945"/>
                <a:gd name="T10" fmla="*/ 1358 w 3357245"/>
                <a:gd name="T11" fmla="*/ 7975 h 1083945"/>
                <a:gd name="T12" fmla="*/ 4673 w 3357245"/>
                <a:gd name="T13" fmla="*/ 9334 h 1083945"/>
                <a:gd name="T14" fmla="*/ 7975 w 3357245"/>
                <a:gd name="T15" fmla="*/ 7975 h 1083945"/>
                <a:gd name="T16" fmla="*/ 9334 w 3357245"/>
                <a:gd name="T17" fmla="*/ 4660 h 1083945"/>
                <a:gd name="T18" fmla="*/ 3357054 w 3357245"/>
                <a:gd name="T19" fmla="*/ 1079080 h 1083945"/>
                <a:gd name="T20" fmla="*/ 3355695 w 3357245"/>
                <a:gd name="T21" fmla="*/ 1075778 h 1083945"/>
                <a:gd name="T22" fmla="*/ 3352393 w 3357245"/>
                <a:gd name="T23" fmla="*/ 1074420 h 1083945"/>
                <a:gd name="T24" fmla="*/ 3349079 w 3357245"/>
                <a:gd name="T25" fmla="*/ 1075778 h 1083945"/>
                <a:gd name="T26" fmla="*/ 3347720 w 3357245"/>
                <a:gd name="T27" fmla="*/ 1079080 h 1083945"/>
                <a:gd name="T28" fmla="*/ 3349079 w 3357245"/>
                <a:gd name="T29" fmla="*/ 1082395 h 1083945"/>
                <a:gd name="T30" fmla="*/ 3352393 w 3357245"/>
                <a:gd name="T31" fmla="*/ 1083754 h 1083945"/>
                <a:gd name="T32" fmla="*/ 3355695 w 3357245"/>
                <a:gd name="T33" fmla="*/ 1082395 h 1083945"/>
                <a:gd name="T34" fmla="*/ 3357054 w 3357245"/>
                <a:gd name="T35" fmla="*/ 1079080 h 10839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57245" h="1083945">
                  <a:moveTo>
                    <a:pt x="9334" y="4660"/>
                  </a:moveTo>
                  <a:lnTo>
                    <a:pt x="7975" y="1358"/>
                  </a:lnTo>
                  <a:lnTo>
                    <a:pt x="4673" y="0"/>
                  </a:lnTo>
                  <a:lnTo>
                    <a:pt x="1358" y="1358"/>
                  </a:lnTo>
                  <a:lnTo>
                    <a:pt x="0" y="4660"/>
                  </a:lnTo>
                  <a:lnTo>
                    <a:pt x="1358" y="7975"/>
                  </a:lnTo>
                  <a:lnTo>
                    <a:pt x="4673" y="9334"/>
                  </a:lnTo>
                  <a:lnTo>
                    <a:pt x="7975" y="7975"/>
                  </a:lnTo>
                  <a:lnTo>
                    <a:pt x="9334" y="4660"/>
                  </a:lnTo>
                  <a:close/>
                </a:path>
                <a:path w="3357245" h="1083945">
                  <a:moveTo>
                    <a:pt x="3357054" y="1079080"/>
                  </a:moveTo>
                  <a:lnTo>
                    <a:pt x="3355695" y="1075778"/>
                  </a:lnTo>
                  <a:lnTo>
                    <a:pt x="3352393" y="1074420"/>
                  </a:lnTo>
                  <a:lnTo>
                    <a:pt x="3349079" y="1075778"/>
                  </a:lnTo>
                  <a:lnTo>
                    <a:pt x="3347720" y="1079080"/>
                  </a:lnTo>
                  <a:lnTo>
                    <a:pt x="3349079" y="1082395"/>
                  </a:lnTo>
                  <a:lnTo>
                    <a:pt x="3352393" y="1083754"/>
                  </a:lnTo>
                  <a:lnTo>
                    <a:pt x="3355695" y="1082395"/>
                  </a:lnTo>
                  <a:lnTo>
                    <a:pt x="3357054" y="1079080"/>
                  </a:lnTo>
                  <a:close/>
                </a:path>
              </a:pathLst>
            </a:custGeom>
            <a:solidFill>
              <a:srgbClr val="000000">
                <a:alpha val="2784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pic>
          <p:nvPicPr>
            <p:cNvPr id="76816" name="object 20">
              <a:extLst>
                <a:ext uri="{FF2B5EF4-FFF2-40B4-BE49-F238E27FC236}">
                  <a16:creationId xmlns:a16="http://schemas.microsoft.com/office/drawing/2014/main" id="{6F6D7EE5-0BEB-574E-A6F2-ADE5ABA9F0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189" y="337820"/>
              <a:ext cx="3347720" cy="107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7" name="object 21">
              <a:extLst>
                <a:ext uri="{FF2B5EF4-FFF2-40B4-BE49-F238E27FC236}">
                  <a16:creationId xmlns:a16="http://schemas.microsoft.com/office/drawing/2014/main" id="{E5A2B616-F027-E64D-81ED-73E9EAFD4521}"/>
                </a:ext>
              </a:extLst>
            </p:cNvPr>
            <p:cNvSpPr>
              <a:spLocks/>
            </p:cNvSpPr>
            <p:nvPr/>
          </p:nvSpPr>
          <p:spPr bwMode="auto">
            <a:xfrm>
              <a:off x="5076189" y="499108"/>
              <a:ext cx="169545" cy="914400"/>
            </a:xfrm>
            <a:custGeom>
              <a:avLst/>
              <a:gdLst>
                <a:gd name="T0" fmla="*/ 168908 w 169545"/>
                <a:gd name="T1" fmla="*/ 914401 h 914400"/>
                <a:gd name="T2" fmla="*/ 169277 w 169545"/>
                <a:gd name="T3" fmla="*/ 914401 h 914400"/>
                <a:gd name="T4" fmla="*/ 0 w 169545"/>
                <a:gd name="T5" fmla="*/ 0 h 914400"/>
                <a:gd name="T6" fmla="*/ 0 w 169545"/>
                <a:gd name="T7" fmla="*/ 753112 h 9144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9545" h="914400">
                  <a:moveTo>
                    <a:pt x="168908" y="914401"/>
                  </a:moveTo>
                  <a:lnTo>
                    <a:pt x="169277" y="914401"/>
                  </a:lnTo>
                </a:path>
                <a:path w="169545" h="914400">
                  <a:moveTo>
                    <a:pt x="0" y="0"/>
                  </a:moveTo>
                  <a:lnTo>
                    <a:pt x="0" y="753112"/>
                  </a:lnTo>
                </a:path>
              </a:pathLst>
            </a:custGeom>
            <a:noFill/>
            <a:ln w="3175">
              <a:solidFill>
                <a:srgbClr val="FF750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76818" name="object 22">
              <a:extLst>
                <a:ext uri="{FF2B5EF4-FFF2-40B4-BE49-F238E27FC236}">
                  <a16:creationId xmlns:a16="http://schemas.microsoft.com/office/drawing/2014/main" id="{18FF00BF-7FAF-224F-B5AA-23BA77DD3017}"/>
                </a:ext>
              </a:extLst>
            </p:cNvPr>
            <p:cNvSpPr>
              <a:spLocks/>
            </p:cNvSpPr>
            <p:nvPr/>
          </p:nvSpPr>
          <p:spPr bwMode="auto">
            <a:xfrm>
              <a:off x="5076189" y="337819"/>
              <a:ext cx="3347720" cy="1074420"/>
            </a:xfrm>
            <a:custGeom>
              <a:avLst/>
              <a:gdLst>
                <a:gd name="T0" fmla="*/ 0 w 3347720"/>
                <a:gd name="T1" fmla="*/ 168909 h 1074420"/>
                <a:gd name="T2" fmla="*/ 11430 w 3347720"/>
                <a:gd name="T3" fmla="*/ 114300 h 1074420"/>
                <a:gd name="T4" fmla="*/ 19050 w 3347720"/>
                <a:gd name="T5" fmla="*/ 97789 h 1074420"/>
                <a:gd name="T6" fmla="*/ 29210 w 3347720"/>
                <a:gd name="T7" fmla="*/ 81279 h 1074420"/>
                <a:gd name="T8" fmla="*/ 39370 w 3347720"/>
                <a:gd name="T9" fmla="*/ 66039 h 1074420"/>
                <a:gd name="T10" fmla="*/ 52070 w 3347720"/>
                <a:gd name="T11" fmla="*/ 52069 h 1074420"/>
                <a:gd name="T12" fmla="*/ 66039 w 3347720"/>
                <a:gd name="T13" fmla="*/ 39369 h 1074420"/>
                <a:gd name="T14" fmla="*/ 81280 w 3347720"/>
                <a:gd name="T15" fmla="*/ 29209 h 1074420"/>
                <a:gd name="T16" fmla="*/ 160020 w 3347720"/>
                <a:gd name="T17" fmla="*/ 1270 h 1074420"/>
                <a:gd name="T18" fmla="*/ 179070 w 3347720"/>
                <a:gd name="T19" fmla="*/ 0 h 1074420"/>
                <a:gd name="T20" fmla="*/ 3178810 w 3347720"/>
                <a:gd name="T21" fmla="*/ 0 h 1074420"/>
                <a:gd name="T22" fmla="*/ 3196590 w 3347720"/>
                <a:gd name="T23" fmla="*/ 2539 h 1074420"/>
                <a:gd name="T24" fmla="*/ 3214369 w 3347720"/>
                <a:gd name="T25" fmla="*/ 6350 h 1074420"/>
                <a:gd name="T26" fmla="*/ 3233419 w 3347720"/>
                <a:gd name="T27" fmla="*/ 11429 h 1074420"/>
                <a:gd name="T28" fmla="*/ 3249930 w 3347720"/>
                <a:gd name="T29" fmla="*/ 19050 h 1074420"/>
                <a:gd name="T30" fmla="*/ 3266440 w 3347720"/>
                <a:gd name="T31" fmla="*/ 29209 h 1074420"/>
                <a:gd name="T32" fmla="*/ 3281680 w 3347720"/>
                <a:gd name="T33" fmla="*/ 39369 h 1074420"/>
                <a:gd name="T34" fmla="*/ 3295650 w 3347720"/>
                <a:gd name="T35" fmla="*/ 52069 h 1074420"/>
                <a:gd name="T36" fmla="*/ 3308350 w 3347720"/>
                <a:gd name="T37" fmla="*/ 66039 h 1074420"/>
                <a:gd name="T38" fmla="*/ 3318510 w 3347720"/>
                <a:gd name="T39" fmla="*/ 81279 h 1074420"/>
                <a:gd name="T40" fmla="*/ 3327400 w 3347720"/>
                <a:gd name="T41" fmla="*/ 97789 h 1074420"/>
                <a:gd name="T42" fmla="*/ 3335019 w 3347720"/>
                <a:gd name="T43" fmla="*/ 114300 h 1074420"/>
                <a:gd name="T44" fmla="*/ 3341369 w 3347720"/>
                <a:gd name="T45" fmla="*/ 132079 h 1074420"/>
                <a:gd name="T46" fmla="*/ 3345180 w 3347720"/>
                <a:gd name="T47" fmla="*/ 151129 h 1074420"/>
                <a:gd name="T48" fmla="*/ 3347719 w 3347720"/>
                <a:gd name="T49" fmla="*/ 168909 h 1074420"/>
                <a:gd name="T50" fmla="*/ 3347719 w 3347720"/>
                <a:gd name="T51" fmla="*/ 895350 h 1074420"/>
                <a:gd name="T52" fmla="*/ 3347719 w 3347720"/>
                <a:gd name="T53" fmla="*/ 914400 h 1074420"/>
                <a:gd name="T54" fmla="*/ 3343910 w 3347720"/>
                <a:gd name="T55" fmla="*/ 932179 h 1074420"/>
                <a:gd name="T56" fmla="*/ 3338830 w 3347720"/>
                <a:gd name="T57" fmla="*/ 951229 h 1074420"/>
                <a:gd name="T58" fmla="*/ 3332480 w 3347720"/>
                <a:gd name="T59" fmla="*/ 967739 h 1074420"/>
                <a:gd name="T60" fmla="*/ 3323590 w 3347720"/>
                <a:gd name="T61" fmla="*/ 984250 h 1074420"/>
                <a:gd name="T62" fmla="*/ 3313430 w 3347720"/>
                <a:gd name="T63" fmla="*/ 1000759 h 1074420"/>
                <a:gd name="T64" fmla="*/ 3302000 w 3347720"/>
                <a:gd name="T65" fmla="*/ 1014729 h 1074420"/>
                <a:gd name="T66" fmla="*/ 3289300 w 3347720"/>
                <a:gd name="T67" fmla="*/ 1028700 h 1074420"/>
                <a:gd name="T68" fmla="*/ 3274060 w 3347720"/>
                <a:gd name="T69" fmla="*/ 1040129 h 1074420"/>
                <a:gd name="T70" fmla="*/ 3258819 w 3347720"/>
                <a:gd name="T71" fmla="*/ 1050289 h 1074420"/>
                <a:gd name="T72" fmla="*/ 3241040 w 3347720"/>
                <a:gd name="T73" fmla="*/ 1059179 h 1074420"/>
                <a:gd name="T74" fmla="*/ 3224530 w 3347720"/>
                <a:gd name="T75" fmla="*/ 1065529 h 1074420"/>
                <a:gd name="T76" fmla="*/ 3205480 w 3347720"/>
                <a:gd name="T77" fmla="*/ 1070609 h 1074420"/>
                <a:gd name="T78" fmla="*/ 3187700 w 3347720"/>
                <a:gd name="T79" fmla="*/ 1073150 h 1074420"/>
                <a:gd name="T80" fmla="*/ 3168650 w 3347720"/>
                <a:gd name="T81" fmla="*/ 1074419 h 1074420"/>
                <a:gd name="T82" fmla="*/ 168910 w 3347720"/>
                <a:gd name="T83" fmla="*/ 1074419 h 1074420"/>
                <a:gd name="T84" fmla="*/ 151130 w 3347720"/>
                <a:gd name="T85" fmla="*/ 1073150 h 1074420"/>
                <a:gd name="T86" fmla="*/ 132080 w 3347720"/>
                <a:gd name="T87" fmla="*/ 1068069 h 1074420"/>
                <a:gd name="T88" fmla="*/ 114300 w 3347720"/>
                <a:gd name="T89" fmla="*/ 1062989 h 1074420"/>
                <a:gd name="T90" fmla="*/ 97789 w 3347720"/>
                <a:gd name="T91" fmla="*/ 1055369 h 1074420"/>
                <a:gd name="T92" fmla="*/ 81280 w 3347720"/>
                <a:gd name="T93" fmla="*/ 1046479 h 1074420"/>
                <a:gd name="T94" fmla="*/ 66039 w 3347720"/>
                <a:gd name="T95" fmla="*/ 1035050 h 1074420"/>
                <a:gd name="T96" fmla="*/ 52070 w 3347720"/>
                <a:gd name="T97" fmla="*/ 1022350 h 1074420"/>
                <a:gd name="T98" fmla="*/ 39370 w 3347720"/>
                <a:gd name="T99" fmla="*/ 1008379 h 1074420"/>
                <a:gd name="T100" fmla="*/ 6350 w 3347720"/>
                <a:gd name="T101" fmla="*/ 942339 h 1074420"/>
                <a:gd name="T102" fmla="*/ 2539 w 3347720"/>
                <a:gd name="T103" fmla="*/ 923289 h 1074420"/>
                <a:gd name="T104" fmla="*/ 0 w 3347720"/>
                <a:gd name="T105" fmla="*/ 905509 h 1074420"/>
                <a:gd name="T106" fmla="*/ 0 w 3347720"/>
                <a:gd name="T107" fmla="*/ 179069 h 107442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347720" h="1074420">
                  <a:moveTo>
                    <a:pt x="0" y="179069"/>
                  </a:moveTo>
                  <a:lnTo>
                    <a:pt x="0" y="168909"/>
                  </a:lnTo>
                  <a:lnTo>
                    <a:pt x="1270" y="160019"/>
                  </a:lnTo>
                  <a:lnTo>
                    <a:pt x="11430" y="114300"/>
                  </a:lnTo>
                  <a:lnTo>
                    <a:pt x="15239" y="106679"/>
                  </a:lnTo>
                  <a:lnTo>
                    <a:pt x="19050" y="97789"/>
                  </a:lnTo>
                  <a:lnTo>
                    <a:pt x="24130" y="88900"/>
                  </a:lnTo>
                  <a:lnTo>
                    <a:pt x="29210" y="81279"/>
                  </a:lnTo>
                  <a:lnTo>
                    <a:pt x="34289" y="73659"/>
                  </a:lnTo>
                  <a:lnTo>
                    <a:pt x="39370" y="66039"/>
                  </a:lnTo>
                  <a:lnTo>
                    <a:pt x="45720" y="58419"/>
                  </a:lnTo>
                  <a:lnTo>
                    <a:pt x="52070" y="52069"/>
                  </a:lnTo>
                  <a:lnTo>
                    <a:pt x="58420" y="45719"/>
                  </a:lnTo>
                  <a:lnTo>
                    <a:pt x="66039" y="39369"/>
                  </a:lnTo>
                  <a:lnTo>
                    <a:pt x="73660" y="34289"/>
                  </a:lnTo>
                  <a:lnTo>
                    <a:pt x="81280" y="29209"/>
                  </a:lnTo>
                  <a:lnTo>
                    <a:pt x="123189" y="8889"/>
                  </a:lnTo>
                  <a:lnTo>
                    <a:pt x="160020" y="1270"/>
                  </a:lnTo>
                  <a:lnTo>
                    <a:pt x="168910" y="0"/>
                  </a:lnTo>
                  <a:lnTo>
                    <a:pt x="179070" y="0"/>
                  </a:lnTo>
                  <a:lnTo>
                    <a:pt x="3168650" y="0"/>
                  </a:lnTo>
                  <a:lnTo>
                    <a:pt x="3178810" y="0"/>
                  </a:lnTo>
                  <a:lnTo>
                    <a:pt x="3187700" y="1270"/>
                  </a:lnTo>
                  <a:lnTo>
                    <a:pt x="3196590" y="2539"/>
                  </a:lnTo>
                  <a:lnTo>
                    <a:pt x="3205480" y="3809"/>
                  </a:lnTo>
                  <a:lnTo>
                    <a:pt x="3214369" y="6350"/>
                  </a:lnTo>
                  <a:lnTo>
                    <a:pt x="3224530" y="8889"/>
                  </a:lnTo>
                  <a:lnTo>
                    <a:pt x="3233419" y="11429"/>
                  </a:lnTo>
                  <a:lnTo>
                    <a:pt x="3241040" y="15239"/>
                  </a:lnTo>
                  <a:lnTo>
                    <a:pt x="3249930" y="19050"/>
                  </a:lnTo>
                  <a:lnTo>
                    <a:pt x="3257550" y="24129"/>
                  </a:lnTo>
                  <a:lnTo>
                    <a:pt x="3266440" y="29209"/>
                  </a:lnTo>
                  <a:lnTo>
                    <a:pt x="3274060" y="34289"/>
                  </a:lnTo>
                  <a:lnTo>
                    <a:pt x="3281680" y="39369"/>
                  </a:lnTo>
                  <a:lnTo>
                    <a:pt x="3288030" y="45719"/>
                  </a:lnTo>
                  <a:lnTo>
                    <a:pt x="3295650" y="52069"/>
                  </a:lnTo>
                  <a:lnTo>
                    <a:pt x="3302000" y="59689"/>
                  </a:lnTo>
                  <a:lnTo>
                    <a:pt x="3308350" y="66039"/>
                  </a:lnTo>
                  <a:lnTo>
                    <a:pt x="3313430" y="73659"/>
                  </a:lnTo>
                  <a:lnTo>
                    <a:pt x="3318510" y="81279"/>
                  </a:lnTo>
                  <a:lnTo>
                    <a:pt x="3323590" y="88900"/>
                  </a:lnTo>
                  <a:lnTo>
                    <a:pt x="3327400" y="97789"/>
                  </a:lnTo>
                  <a:lnTo>
                    <a:pt x="3332480" y="106679"/>
                  </a:lnTo>
                  <a:lnTo>
                    <a:pt x="3335019" y="114300"/>
                  </a:lnTo>
                  <a:lnTo>
                    <a:pt x="3338830" y="123189"/>
                  </a:lnTo>
                  <a:lnTo>
                    <a:pt x="3341369" y="132079"/>
                  </a:lnTo>
                  <a:lnTo>
                    <a:pt x="3343910" y="142239"/>
                  </a:lnTo>
                  <a:lnTo>
                    <a:pt x="3345180" y="151129"/>
                  </a:lnTo>
                  <a:lnTo>
                    <a:pt x="3346450" y="160019"/>
                  </a:lnTo>
                  <a:lnTo>
                    <a:pt x="3347719" y="168909"/>
                  </a:lnTo>
                  <a:lnTo>
                    <a:pt x="3347719" y="179069"/>
                  </a:lnTo>
                  <a:lnTo>
                    <a:pt x="3347719" y="895350"/>
                  </a:lnTo>
                  <a:lnTo>
                    <a:pt x="3347719" y="905509"/>
                  </a:lnTo>
                  <a:lnTo>
                    <a:pt x="3347719" y="914400"/>
                  </a:lnTo>
                  <a:lnTo>
                    <a:pt x="3346450" y="923289"/>
                  </a:lnTo>
                  <a:lnTo>
                    <a:pt x="3343910" y="932179"/>
                  </a:lnTo>
                  <a:lnTo>
                    <a:pt x="3342640" y="941069"/>
                  </a:lnTo>
                  <a:lnTo>
                    <a:pt x="3338830" y="951229"/>
                  </a:lnTo>
                  <a:lnTo>
                    <a:pt x="3336290" y="960119"/>
                  </a:lnTo>
                  <a:lnTo>
                    <a:pt x="3332480" y="967739"/>
                  </a:lnTo>
                  <a:lnTo>
                    <a:pt x="3328669" y="976629"/>
                  </a:lnTo>
                  <a:lnTo>
                    <a:pt x="3323590" y="984250"/>
                  </a:lnTo>
                  <a:lnTo>
                    <a:pt x="3318510" y="993139"/>
                  </a:lnTo>
                  <a:lnTo>
                    <a:pt x="3313430" y="1000759"/>
                  </a:lnTo>
                  <a:lnTo>
                    <a:pt x="3308350" y="1008379"/>
                  </a:lnTo>
                  <a:lnTo>
                    <a:pt x="3302000" y="1014729"/>
                  </a:lnTo>
                  <a:lnTo>
                    <a:pt x="3295650" y="1022350"/>
                  </a:lnTo>
                  <a:lnTo>
                    <a:pt x="3289300" y="1028700"/>
                  </a:lnTo>
                  <a:lnTo>
                    <a:pt x="3281680" y="1035050"/>
                  </a:lnTo>
                  <a:lnTo>
                    <a:pt x="3274060" y="1040129"/>
                  </a:lnTo>
                  <a:lnTo>
                    <a:pt x="3266440" y="1045209"/>
                  </a:lnTo>
                  <a:lnTo>
                    <a:pt x="3258819" y="1050289"/>
                  </a:lnTo>
                  <a:lnTo>
                    <a:pt x="3249930" y="1054100"/>
                  </a:lnTo>
                  <a:lnTo>
                    <a:pt x="3241040" y="1059179"/>
                  </a:lnTo>
                  <a:lnTo>
                    <a:pt x="3233419" y="1061719"/>
                  </a:lnTo>
                  <a:lnTo>
                    <a:pt x="3224530" y="1065529"/>
                  </a:lnTo>
                  <a:lnTo>
                    <a:pt x="3215640" y="1068069"/>
                  </a:lnTo>
                  <a:lnTo>
                    <a:pt x="3205480" y="1070609"/>
                  </a:lnTo>
                  <a:lnTo>
                    <a:pt x="3196590" y="1071879"/>
                  </a:lnTo>
                  <a:lnTo>
                    <a:pt x="3187700" y="1073150"/>
                  </a:lnTo>
                  <a:lnTo>
                    <a:pt x="3178810" y="1073150"/>
                  </a:lnTo>
                  <a:lnTo>
                    <a:pt x="3168650" y="1074419"/>
                  </a:lnTo>
                  <a:lnTo>
                    <a:pt x="179070" y="1074419"/>
                  </a:lnTo>
                  <a:lnTo>
                    <a:pt x="168910" y="1074419"/>
                  </a:lnTo>
                  <a:lnTo>
                    <a:pt x="160020" y="1073150"/>
                  </a:lnTo>
                  <a:lnTo>
                    <a:pt x="151130" y="1073150"/>
                  </a:lnTo>
                  <a:lnTo>
                    <a:pt x="142239" y="1070609"/>
                  </a:lnTo>
                  <a:lnTo>
                    <a:pt x="132080" y="1068069"/>
                  </a:lnTo>
                  <a:lnTo>
                    <a:pt x="123189" y="1066800"/>
                  </a:lnTo>
                  <a:lnTo>
                    <a:pt x="114300" y="1062989"/>
                  </a:lnTo>
                  <a:lnTo>
                    <a:pt x="105410" y="1059179"/>
                  </a:lnTo>
                  <a:lnTo>
                    <a:pt x="97789" y="1055369"/>
                  </a:lnTo>
                  <a:lnTo>
                    <a:pt x="88900" y="1050289"/>
                  </a:lnTo>
                  <a:lnTo>
                    <a:pt x="81280" y="1046479"/>
                  </a:lnTo>
                  <a:lnTo>
                    <a:pt x="73660" y="1040129"/>
                  </a:lnTo>
                  <a:lnTo>
                    <a:pt x="66039" y="1035050"/>
                  </a:lnTo>
                  <a:lnTo>
                    <a:pt x="58420" y="1028700"/>
                  </a:lnTo>
                  <a:lnTo>
                    <a:pt x="52070" y="1022350"/>
                  </a:lnTo>
                  <a:lnTo>
                    <a:pt x="45720" y="1016000"/>
                  </a:lnTo>
                  <a:lnTo>
                    <a:pt x="39370" y="1008379"/>
                  </a:lnTo>
                  <a:lnTo>
                    <a:pt x="15239" y="969009"/>
                  </a:lnTo>
                  <a:lnTo>
                    <a:pt x="6350" y="942339"/>
                  </a:lnTo>
                  <a:lnTo>
                    <a:pt x="3810" y="933450"/>
                  </a:lnTo>
                  <a:lnTo>
                    <a:pt x="2539" y="923289"/>
                  </a:lnTo>
                  <a:lnTo>
                    <a:pt x="1270" y="914400"/>
                  </a:lnTo>
                  <a:lnTo>
                    <a:pt x="0" y="905509"/>
                  </a:lnTo>
                  <a:lnTo>
                    <a:pt x="0" y="895350"/>
                  </a:lnTo>
                  <a:lnTo>
                    <a:pt x="0" y="179069"/>
                  </a:lnTo>
                  <a:close/>
                </a:path>
              </a:pathLst>
            </a:custGeom>
            <a:noFill/>
            <a:ln w="9344">
              <a:solidFill>
                <a:srgbClr val="7E7E7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76819" name="object 23">
              <a:extLst>
                <a:ext uri="{FF2B5EF4-FFF2-40B4-BE49-F238E27FC236}">
                  <a16:creationId xmlns:a16="http://schemas.microsoft.com/office/drawing/2014/main" id="{E7E84373-5B29-A944-A1F0-38CD0C39F569}"/>
                </a:ext>
              </a:extLst>
            </p:cNvPr>
            <p:cNvSpPr>
              <a:spLocks/>
            </p:cNvSpPr>
            <p:nvPr/>
          </p:nvSpPr>
          <p:spPr bwMode="auto">
            <a:xfrm>
              <a:off x="5071516" y="333158"/>
              <a:ext cx="3357245" cy="1083945"/>
            </a:xfrm>
            <a:custGeom>
              <a:avLst/>
              <a:gdLst>
                <a:gd name="T0" fmla="*/ 9334 w 3357245"/>
                <a:gd name="T1" fmla="*/ 4660 h 1083945"/>
                <a:gd name="T2" fmla="*/ 7975 w 3357245"/>
                <a:gd name="T3" fmla="*/ 1358 h 1083945"/>
                <a:gd name="T4" fmla="*/ 4673 w 3357245"/>
                <a:gd name="T5" fmla="*/ 0 h 1083945"/>
                <a:gd name="T6" fmla="*/ 1358 w 3357245"/>
                <a:gd name="T7" fmla="*/ 1358 h 1083945"/>
                <a:gd name="T8" fmla="*/ 0 w 3357245"/>
                <a:gd name="T9" fmla="*/ 4660 h 1083945"/>
                <a:gd name="T10" fmla="*/ 1358 w 3357245"/>
                <a:gd name="T11" fmla="*/ 7975 h 1083945"/>
                <a:gd name="T12" fmla="*/ 4673 w 3357245"/>
                <a:gd name="T13" fmla="*/ 9334 h 1083945"/>
                <a:gd name="T14" fmla="*/ 7975 w 3357245"/>
                <a:gd name="T15" fmla="*/ 7975 h 1083945"/>
                <a:gd name="T16" fmla="*/ 9334 w 3357245"/>
                <a:gd name="T17" fmla="*/ 4660 h 1083945"/>
                <a:gd name="T18" fmla="*/ 3357054 w 3357245"/>
                <a:gd name="T19" fmla="*/ 1079080 h 1083945"/>
                <a:gd name="T20" fmla="*/ 3355695 w 3357245"/>
                <a:gd name="T21" fmla="*/ 1075778 h 1083945"/>
                <a:gd name="T22" fmla="*/ 3352393 w 3357245"/>
                <a:gd name="T23" fmla="*/ 1074420 h 1083945"/>
                <a:gd name="T24" fmla="*/ 3349079 w 3357245"/>
                <a:gd name="T25" fmla="*/ 1075778 h 1083945"/>
                <a:gd name="T26" fmla="*/ 3347720 w 3357245"/>
                <a:gd name="T27" fmla="*/ 1079080 h 1083945"/>
                <a:gd name="T28" fmla="*/ 3349079 w 3357245"/>
                <a:gd name="T29" fmla="*/ 1082395 h 1083945"/>
                <a:gd name="T30" fmla="*/ 3352393 w 3357245"/>
                <a:gd name="T31" fmla="*/ 1083754 h 1083945"/>
                <a:gd name="T32" fmla="*/ 3355695 w 3357245"/>
                <a:gd name="T33" fmla="*/ 1082395 h 1083945"/>
                <a:gd name="T34" fmla="*/ 3357054 w 3357245"/>
                <a:gd name="T35" fmla="*/ 1079080 h 10839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57245" h="1083945">
                  <a:moveTo>
                    <a:pt x="9334" y="4660"/>
                  </a:moveTo>
                  <a:lnTo>
                    <a:pt x="7975" y="1358"/>
                  </a:lnTo>
                  <a:lnTo>
                    <a:pt x="4673" y="0"/>
                  </a:lnTo>
                  <a:lnTo>
                    <a:pt x="1358" y="1358"/>
                  </a:lnTo>
                  <a:lnTo>
                    <a:pt x="0" y="4660"/>
                  </a:lnTo>
                  <a:lnTo>
                    <a:pt x="1358" y="7975"/>
                  </a:lnTo>
                  <a:lnTo>
                    <a:pt x="4673" y="9334"/>
                  </a:lnTo>
                  <a:lnTo>
                    <a:pt x="7975" y="7975"/>
                  </a:lnTo>
                  <a:lnTo>
                    <a:pt x="9334" y="4660"/>
                  </a:lnTo>
                  <a:close/>
                </a:path>
                <a:path w="3357245" h="1083945">
                  <a:moveTo>
                    <a:pt x="3357054" y="1079080"/>
                  </a:moveTo>
                  <a:lnTo>
                    <a:pt x="3355695" y="1075778"/>
                  </a:lnTo>
                  <a:lnTo>
                    <a:pt x="3352393" y="1074420"/>
                  </a:lnTo>
                  <a:lnTo>
                    <a:pt x="3349079" y="1075778"/>
                  </a:lnTo>
                  <a:lnTo>
                    <a:pt x="3347720" y="1079080"/>
                  </a:lnTo>
                  <a:lnTo>
                    <a:pt x="3349079" y="1082395"/>
                  </a:lnTo>
                  <a:lnTo>
                    <a:pt x="3352393" y="1083754"/>
                  </a:lnTo>
                  <a:lnTo>
                    <a:pt x="3355695" y="1082395"/>
                  </a:lnTo>
                  <a:lnTo>
                    <a:pt x="3357054" y="1079080"/>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grpSp>
      <p:sp>
        <p:nvSpPr>
          <p:cNvPr id="24" name="object 24">
            <a:extLst>
              <a:ext uri="{FF2B5EF4-FFF2-40B4-BE49-F238E27FC236}">
                <a16:creationId xmlns:a16="http://schemas.microsoft.com/office/drawing/2014/main" id="{BF70473C-D205-1E4B-8205-EBFC38D787C4}"/>
              </a:ext>
            </a:extLst>
          </p:cNvPr>
          <p:cNvSpPr txBox="1">
            <a:spLocks noGrp="1"/>
          </p:cNvSpPr>
          <p:nvPr>
            <p:ph type="title"/>
          </p:nvPr>
        </p:nvSpPr>
        <p:spPr>
          <a:xfrm>
            <a:off x="5320029" y="0"/>
            <a:ext cx="2859405" cy="1854200"/>
          </a:xfrm>
        </p:spPr>
        <p:txBody>
          <a:bodyPr wrap="square" lIns="0" tIns="12700" rIns="0" bIns="0" rtlCol="0">
            <a:spAutoFit/>
          </a:bodyPr>
          <a:lstStyle/>
          <a:p>
            <a:pPr marL="12700" marR="5080">
              <a:spcBef>
                <a:spcPts val="100"/>
              </a:spcBef>
              <a:defRPr/>
            </a:pPr>
            <a:r>
              <a:rPr sz="2400" spc="280" dirty="0">
                <a:solidFill>
                  <a:srgbClr val="FF7504"/>
                </a:solidFill>
              </a:rPr>
              <a:t>LES </a:t>
            </a:r>
            <a:r>
              <a:rPr sz="2400" spc="310" dirty="0">
                <a:solidFill>
                  <a:srgbClr val="FF7504"/>
                </a:solidFill>
              </a:rPr>
              <a:t>INCONVENIANTS </a:t>
            </a:r>
            <a:r>
              <a:rPr sz="2400" spc="275" dirty="0">
                <a:solidFill>
                  <a:srgbClr val="FF7504"/>
                </a:solidFill>
              </a:rPr>
              <a:t>D’UNE </a:t>
            </a:r>
            <a:r>
              <a:rPr sz="2400" spc="300" dirty="0">
                <a:solidFill>
                  <a:srgbClr val="FF7504"/>
                </a:solidFill>
              </a:rPr>
              <a:t>CONSTRUCTION </a:t>
            </a:r>
            <a:r>
              <a:rPr sz="2400" spc="270" dirty="0">
                <a:solidFill>
                  <a:srgbClr val="FF7504"/>
                </a:solidFill>
              </a:rPr>
              <a:t>MIXTE:</a:t>
            </a:r>
            <a:endParaRPr sz="2400"/>
          </a:p>
        </p:txBody>
      </p:sp>
      <p:grpSp>
        <p:nvGrpSpPr>
          <p:cNvPr id="76806" name="object 25">
            <a:extLst>
              <a:ext uri="{FF2B5EF4-FFF2-40B4-BE49-F238E27FC236}">
                <a16:creationId xmlns:a16="http://schemas.microsoft.com/office/drawing/2014/main" id="{84515824-5CFF-FD46-95EF-AB3DBEC9E22A}"/>
              </a:ext>
            </a:extLst>
          </p:cNvPr>
          <p:cNvGrpSpPr>
            <a:grpSpLocks/>
          </p:cNvGrpSpPr>
          <p:nvPr/>
        </p:nvGrpSpPr>
        <p:grpSpPr bwMode="auto">
          <a:xfrm>
            <a:off x="4964113" y="1847850"/>
            <a:ext cx="3463925" cy="4833938"/>
            <a:chOff x="4963567" y="1848257"/>
            <a:chExt cx="3465195" cy="4834255"/>
          </a:xfrm>
        </p:grpSpPr>
        <p:pic>
          <p:nvPicPr>
            <p:cNvPr id="76808" name="object 26">
              <a:extLst>
                <a:ext uri="{FF2B5EF4-FFF2-40B4-BE49-F238E27FC236}">
                  <a16:creationId xmlns:a16="http://schemas.microsoft.com/office/drawing/2014/main" id="{1BD384C7-9990-3D4B-8BC7-3914A557C3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68239" y="1854200"/>
              <a:ext cx="3455670" cy="4823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9" name="object 27">
              <a:extLst>
                <a:ext uri="{FF2B5EF4-FFF2-40B4-BE49-F238E27FC236}">
                  <a16:creationId xmlns:a16="http://schemas.microsoft.com/office/drawing/2014/main" id="{5597E544-301A-A945-84C5-3B133EA8165F}"/>
                </a:ext>
              </a:extLst>
            </p:cNvPr>
            <p:cNvSpPr>
              <a:spLocks/>
            </p:cNvSpPr>
            <p:nvPr/>
          </p:nvSpPr>
          <p:spPr bwMode="auto">
            <a:xfrm>
              <a:off x="4968239" y="2400298"/>
              <a:ext cx="0" cy="3731260"/>
            </a:xfrm>
            <a:custGeom>
              <a:avLst/>
              <a:gdLst>
                <a:gd name="T0" fmla="*/ 0 h 3731260"/>
                <a:gd name="T1" fmla="*/ 3731263 h 3731260"/>
                <a:gd name="T2" fmla="*/ 0 60000 65536"/>
                <a:gd name="T3" fmla="*/ 0 60000 65536"/>
              </a:gdLst>
              <a:ahLst/>
              <a:cxnLst>
                <a:cxn ang="T2">
                  <a:pos x="0" y="T0"/>
                </a:cxn>
                <a:cxn ang="T3">
                  <a:pos x="0" y="T1"/>
                </a:cxn>
              </a:cxnLst>
              <a:rect l="0" t="0" r="r" b="b"/>
              <a:pathLst>
                <a:path h="3731260">
                  <a:moveTo>
                    <a:pt x="0" y="0"/>
                  </a:moveTo>
                  <a:lnTo>
                    <a:pt x="0" y="3731263"/>
                  </a:lnTo>
                </a:path>
              </a:pathLst>
            </a:custGeom>
            <a:noFill/>
            <a:ln w="3175">
              <a:solidFill>
                <a:srgbClr val="7E7E7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76810" name="object 28">
              <a:extLst>
                <a:ext uri="{FF2B5EF4-FFF2-40B4-BE49-F238E27FC236}">
                  <a16:creationId xmlns:a16="http://schemas.microsoft.com/office/drawing/2014/main" id="{CAFD2A7E-25E5-1D43-8442-494FAC63E369}"/>
                </a:ext>
              </a:extLst>
            </p:cNvPr>
            <p:cNvSpPr>
              <a:spLocks/>
            </p:cNvSpPr>
            <p:nvPr/>
          </p:nvSpPr>
          <p:spPr bwMode="auto">
            <a:xfrm>
              <a:off x="4968239" y="1852930"/>
              <a:ext cx="3455670" cy="4824730"/>
            </a:xfrm>
            <a:custGeom>
              <a:avLst/>
              <a:gdLst>
                <a:gd name="T0" fmla="*/ 0 w 3455670"/>
                <a:gd name="T1" fmla="*/ 546100 h 4824730"/>
                <a:gd name="T2" fmla="*/ 12700 w 3455670"/>
                <a:gd name="T3" fmla="*/ 455930 h 4824730"/>
                <a:gd name="T4" fmla="*/ 49530 w 3455670"/>
                <a:gd name="T5" fmla="*/ 341630 h 4824730"/>
                <a:gd name="T6" fmla="*/ 110489 w 3455670"/>
                <a:gd name="T7" fmla="*/ 237490 h 4824730"/>
                <a:gd name="T8" fmla="*/ 190500 w 3455670"/>
                <a:gd name="T9" fmla="*/ 148590 h 4824730"/>
                <a:gd name="T10" fmla="*/ 261620 w 3455670"/>
                <a:gd name="T11" fmla="*/ 92710 h 4824730"/>
                <a:gd name="T12" fmla="*/ 369570 w 3455670"/>
                <a:gd name="T13" fmla="*/ 38100 h 4824730"/>
                <a:gd name="T14" fmla="*/ 455930 w 3455670"/>
                <a:gd name="T15" fmla="*/ 12700 h 4824730"/>
                <a:gd name="T16" fmla="*/ 515620 w 3455670"/>
                <a:gd name="T17" fmla="*/ 3810 h 4824730"/>
                <a:gd name="T18" fmla="*/ 575310 w 3455670"/>
                <a:gd name="T19" fmla="*/ 0 h 4824730"/>
                <a:gd name="T20" fmla="*/ 2940050 w 3455670"/>
                <a:gd name="T21" fmla="*/ 3810 h 4824730"/>
                <a:gd name="T22" fmla="*/ 3058160 w 3455670"/>
                <a:gd name="T23" fmla="*/ 29210 h 4824730"/>
                <a:gd name="T24" fmla="*/ 3167380 w 3455670"/>
                <a:gd name="T25" fmla="*/ 77470 h 4824730"/>
                <a:gd name="T26" fmla="*/ 3265169 w 3455670"/>
                <a:gd name="T27" fmla="*/ 148590 h 4824730"/>
                <a:gd name="T28" fmla="*/ 3327400 w 3455670"/>
                <a:gd name="T29" fmla="*/ 213360 h 4824730"/>
                <a:gd name="T30" fmla="*/ 3362960 w 3455670"/>
                <a:gd name="T31" fmla="*/ 262890 h 4824730"/>
                <a:gd name="T32" fmla="*/ 3392169 w 3455670"/>
                <a:gd name="T33" fmla="*/ 314960 h 4824730"/>
                <a:gd name="T34" fmla="*/ 3427730 w 3455670"/>
                <a:gd name="T35" fmla="*/ 398780 h 4824730"/>
                <a:gd name="T36" fmla="*/ 3451860 w 3455670"/>
                <a:gd name="T37" fmla="*/ 515620 h 4824730"/>
                <a:gd name="T38" fmla="*/ 3455669 w 3455670"/>
                <a:gd name="T39" fmla="*/ 4248150 h 4824730"/>
                <a:gd name="T40" fmla="*/ 3453130 w 3455670"/>
                <a:gd name="T41" fmla="*/ 4307840 h 4824730"/>
                <a:gd name="T42" fmla="*/ 3427730 w 3455670"/>
                <a:gd name="T43" fmla="*/ 4425950 h 4824730"/>
                <a:gd name="T44" fmla="*/ 3378200 w 3455670"/>
                <a:gd name="T45" fmla="*/ 4536440 h 4824730"/>
                <a:gd name="T46" fmla="*/ 3308350 w 3455670"/>
                <a:gd name="T47" fmla="*/ 4632960 h 4824730"/>
                <a:gd name="T48" fmla="*/ 3218180 w 3455670"/>
                <a:gd name="T49" fmla="*/ 4714240 h 4824730"/>
                <a:gd name="T50" fmla="*/ 3167380 w 3455670"/>
                <a:gd name="T51" fmla="*/ 4747260 h 4824730"/>
                <a:gd name="T52" fmla="*/ 3058160 w 3455670"/>
                <a:gd name="T53" fmla="*/ 4795520 h 4824730"/>
                <a:gd name="T54" fmla="*/ 2940050 w 3455670"/>
                <a:gd name="T55" fmla="*/ 4820920 h 4824730"/>
                <a:gd name="T56" fmla="*/ 2880360 w 3455670"/>
                <a:gd name="T57" fmla="*/ 4823460 h 4824730"/>
                <a:gd name="T58" fmla="*/ 546100 w 3455670"/>
                <a:gd name="T59" fmla="*/ 4823460 h 4824730"/>
                <a:gd name="T60" fmla="*/ 485139 w 3455670"/>
                <a:gd name="T61" fmla="*/ 4817110 h 4824730"/>
                <a:gd name="T62" fmla="*/ 426720 w 3455670"/>
                <a:gd name="T63" fmla="*/ 4804410 h 4824730"/>
                <a:gd name="T64" fmla="*/ 341630 w 3455670"/>
                <a:gd name="T65" fmla="*/ 4775200 h 4824730"/>
                <a:gd name="T66" fmla="*/ 237489 w 3455670"/>
                <a:gd name="T67" fmla="*/ 4714240 h 4824730"/>
                <a:gd name="T68" fmla="*/ 147320 w 3455670"/>
                <a:gd name="T69" fmla="*/ 4634230 h 4824730"/>
                <a:gd name="T70" fmla="*/ 76200 w 3455670"/>
                <a:gd name="T71" fmla="*/ 4536440 h 4824730"/>
                <a:gd name="T72" fmla="*/ 27939 w 3455670"/>
                <a:gd name="T73" fmla="*/ 4425950 h 4824730"/>
                <a:gd name="T74" fmla="*/ 2539 w 3455670"/>
                <a:gd name="T75" fmla="*/ 4307840 h 4824730"/>
                <a:gd name="T76" fmla="*/ 0 w 3455670"/>
                <a:gd name="T77" fmla="*/ 4248150 h 482473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455670" h="4824730">
                  <a:moveTo>
                    <a:pt x="0" y="576580"/>
                  </a:moveTo>
                  <a:lnTo>
                    <a:pt x="0" y="546100"/>
                  </a:lnTo>
                  <a:lnTo>
                    <a:pt x="2539" y="515620"/>
                  </a:lnTo>
                  <a:lnTo>
                    <a:pt x="12700" y="455930"/>
                  </a:lnTo>
                  <a:lnTo>
                    <a:pt x="27939" y="398780"/>
                  </a:lnTo>
                  <a:lnTo>
                    <a:pt x="49530" y="341630"/>
                  </a:lnTo>
                  <a:lnTo>
                    <a:pt x="76200" y="288290"/>
                  </a:lnTo>
                  <a:lnTo>
                    <a:pt x="110489" y="237490"/>
                  </a:lnTo>
                  <a:lnTo>
                    <a:pt x="147320" y="190500"/>
                  </a:lnTo>
                  <a:lnTo>
                    <a:pt x="190500" y="148590"/>
                  </a:lnTo>
                  <a:lnTo>
                    <a:pt x="237489" y="110490"/>
                  </a:lnTo>
                  <a:lnTo>
                    <a:pt x="261620" y="92710"/>
                  </a:lnTo>
                  <a:lnTo>
                    <a:pt x="314960" y="63500"/>
                  </a:lnTo>
                  <a:lnTo>
                    <a:pt x="369570" y="38100"/>
                  </a:lnTo>
                  <a:lnTo>
                    <a:pt x="426720" y="20320"/>
                  </a:lnTo>
                  <a:lnTo>
                    <a:pt x="455930" y="12700"/>
                  </a:lnTo>
                  <a:lnTo>
                    <a:pt x="485139" y="7620"/>
                  </a:lnTo>
                  <a:lnTo>
                    <a:pt x="515620" y="3810"/>
                  </a:lnTo>
                  <a:lnTo>
                    <a:pt x="546100" y="1270"/>
                  </a:lnTo>
                  <a:lnTo>
                    <a:pt x="575310" y="0"/>
                  </a:lnTo>
                  <a:lnTo>
                    <a:pt x="2880360" y="0"/>
                  </a:lnTo>
                  <a:lnTo>
                    <a:pt x="2940050" y="3810"/>
                  </a:lnTo>
                  <a:lnTo>
                    <a:pt x="2999740" y="12700"/>
                  </a:lnTo>
                  <a:lnTo>
                    <a:pt x="3058160" y="29210"/>
                  </a:lnTo>
                  <a:lnTo>
                    <a:pt x="3114040" y="50800"/>
                  </a:lnTo>
                  <a:lnTo>
                    <a:pt x="3167380" y="77470"/>
                  </a:lnTo>
                  <a:lnTo>
                    <a:pt x="3218180" y="110490"/>
                  </a:lnTo>
                  <a:lnTo>
                    <a:pt x="3265169" y="148590"/>
                  </a:lnTo>
                  <a:lnTo>
                    <a:pt x="3307080" y="191770"/>
                  </a:lnTo>
                  <a:lnTo>
                    <a:pt x="3327400" y="213360"/>
                  </a:lnTo>
                  <a:lnTo>
                    <a:pt x="3345180" y="237490"/>
                  </a:lnTo>
                  <a:lnTo>
                    <a:pt x="3362960" y="262890"/>
                  </a:lnTo>
                  <a:lnTo>
                    <a:pt x="3378200" y="288290"/>
                  </a:lnTo>
                  <a:lnTo>
                    <a:pt x="3392169" y="314960"/>
                  </a:lnTo>
                  <a:lnTo>
                    <a:pt x="3406140" y="341630"/>
                  </a:lnTo>
                  <a:lnTo>
                    <a:pt x="3427730" y="398780"/>
                  </a:lnTo>
                  <a:lnTo>
                    <a:pt x="3442969" y="455930"/>
                  </a:lnTo>
                  <a:lnTo>
                    <a:pt x="3451860" y="515620"/>
                  </a:lnTo>
                  <a:lnTo>
                    <a:pt x="3455669" y="576580"/>
                  </a:lnTo>
                  <a:lnTo>
                    <a:pt x="3455669" y="4248150"/>
                  </a:lnTo>
                  <a:lnTo>
                    <a:pt x="3455669" y="4278630"/>
                  </a:lnTo>
                  <a:lnTo>
                    <a:pt x="3453130" y="4307840"/>
                  </a:lnTo>
                  <a:lnTo>
                    <a:pt x="3442969" y="4368800"/>
                  </a:lnTo>
                  <a:lnTo>
                    <a:pt x="3427730" y="4425950"/>
                  </a:lnTo>
                  <a:lnTo>
                    <a:pt x="3406140" y="4481830"/>
                  </a:lnTo>
                  <a:lnTo>
                    <a:pt x="3378200" y="4536440"/>
                  </a:lnTo>
                  <a:lnTo>
                    <a:pt x="3345180" y="4587240"/>
                  </a:lnTo>
                  <a:lnTo>
                    <a:pt x="3308350" y="4632960"/>
                  </a:lnTo>
                  <a:lnTo>
                    <a:pt x="3265169" y="4676140"/>
                  </a:lnTo>
                  <a:lnTo>
                    <a:pt x="3218180" y="4714240"/>
                  </a:lnTo>
                  <a:lnTo>
                    <a:pt x="3192780" y="4730750"/>
                  </a:lnTo>
                  <a:lnTo>
                    <a:pt x="3167380" y="4747260"/>
                  </a:lnTo>
                  <a:lnTo>
                    <a:pt x="3114040" y="4773930"/>
                  </a:lnTo>
                  <a:lnTo>
                    <a:pt x="3058160" y="4795520"/>
                  </a:lnTo>
                  <a:lnTo>
                    <a:pt x="2999740" y="4810760"/>
                  </a:lnTo>
                  <a:lnTo>
                    <a:pt x="2940050" y="4820920"/>
                  </a:lnTo>
                  <a:lnTo>
                    <a:pt x="2909569" y="4823460"/>
                  </a:lnTo>
                  <a:lnTo>
                    <a:pt x="2880360" y="4823460"/>
                  </a:lnTo>
                  <a:lnTo>
                    <a:pt x="575310" y="4824730"/>
                  </a:lnTo>
                  <a:lnTo>
                    <a:pt x="546100" y="4823460"/>
                  </a:lnTo>
                  <a:lnTo>
                    <a:pt x="515620" y="4820920"/>
                  </a:lnTo>
                  <a:lnTo>
                    <a:pt x="485139" y="4817110"/>
                  </a:lnTo>
                  <a:lnTo>
                    <a:pt x="455930" y="4812030"/>
                  </a:lnTo>
                  <a:lnTo>
                    <a:pt x="426720" y="4804410"/>
                  </a:lnTo>
                  <a:lnTo>
                    <a:pt x="397510" y="4796790"/>
                  </a:lnTo>
                  <a:lnTo>
                    <a:pt x="341630" y="4775200"/>
                  </a:lnTo>
                  <a:lnTo>
                    <a:pt x="288289" y="4747260"/>
                  </a:lnTo>
                  <a:lnTo>
                    <a:pt x="237489" y="4714240"/>
                  </a:lnTo>
                  <a:lnTo>
                    <a:pt x="190500" y="4676140"/>
                  </a:lnTo>
                  <a:lnTo>
                    <a:pt x="147320" y="4634230"/>
                  </a:lnTo>
                  <a:lnTo>
                    <a:pt x="110489" y="4587240"/>
                  </a:lnTo>
                  <a:lnTo>
                    <a:pt x="76200" y="4536440"/>
                  </a:lnTo>
                  <a:lnTo>
                    <a:pt x="49530" y="4483100"/>
                  </a:lnTo>
                  <a:lnTo>
                    <a:pt x="27939" y="4425950"/>
                  </a:lnTo>
                  <a:lnTo>
                    <a:pt x="12700" y="4368800"/>
                  </a:lnTo>
                  <a:lnTo>
                    <a:pt x="2539" y="4307840"/>
                  </a:lnTo>
                  <a:lnTo>
                    <a:pt x="0" y="4278630"/>
                  </a:lnTo>
                  <a:lnTo>
                    <a:pt x="0" y="4248150"/>
                  </a:lnTo>
                  <a:lnTo>
                    <a:pt x="0" y="576580"/>
                  </a:lnTo>
                  <a:close/>
                </a:path>
              </a:pathLst>
            </a:custGeom>
            <a:noFill/>
            <a:ln w="9344">
              <a:solidFill>
                <a:srgbClr val="FF750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76811" name="object 29">
              <a:extLst>
                <a:ext uri="{FF2B5EF4-FFF2-40B4-BE49-F238E27FC236}">
                  <a16:creationId xmlns:a16="http://schemas.microsoft.com/office/drawing/2014/main" id="{91CF803B-5360-BB4B-8F9B-ED639DDBEAF8}"/>
                </a:ext>
              </a:extLst>
            </p:cNvPr>
            <p:cNvSpPr>
              <a:spLocks/>
            </p:cNvSpPr>
            <p:nvPr/>
          </p:nvSpPr>
          <p:spPr bwMode="auto">
            <a:xfrm>
              <a:off x="4963566" y="1848268"/>
              <a:ext cx="3465195" cy="4834255"/>
            </a:xfrm>
            <a:custGeom>
              <a:avLst/>
              <a:gdLst>
                <a:gd name="T0" fmla="*/ 9334 w 3465195"/>
                <a:gd name="T1" fmla="*/ 4660 h 4834255"/>
                <a:gd name="T2" fmla="*/ 7975 w 3465195"/>
                <a:gd name="T3" fmla="*/ 1358 h 4834255"/>
                <a:gd name="T4" fmla="*/ 4673 w 3465195"/>
                <a:gd name="T5" fmla="*/ 0 h 4834255"/>
                <a:gd name="T6" fmla="*/ 1358 w 3465195"/>
                <a:gd name="T7" fmla="*/ 1358 h 4834255"/>
                <a:gd name="T8" fmla="*/ 0 w 3465195"/>
                <a:gd name="T9" fmla="*/ 4660 h 4834255"/>
                <a:gd name="T10" fmla="*/ 1358 w 3465195"/>
                <a:gd name="T11" fmla="*/ 7975 h 4834255"/>
                <a:gd name="T12" fmla="*/ 4673 w 3465195"/>
                <a:gd name="T13" fmla="*/ 9334 h 4834255"/>
                <a:gd name="T14" fmla="*/ 7975 w 3465195"/>
                <a:gd name="T15" fmla="*/ 7975 h 4834255"/>
                <a:gd name="T16" fmla="*/ 9334 w 3465195"/>
                <a:gd name="T17" fmla="*/ 4660 h 4834255"/>
                <a:gd name="T18" fmla="*/ 3465004 w 3465195"/>
                <a:gd name="T19" fmla="*/ 4829391 h 4834255"/>
                <a:gd name="T20" fmla="*/ 3463645 w 3465195"/>
                <a:gd name="T21" fmla="*/ 4826089 h 4834255"/>
                <a:gd name="T22" fmla="*/ 3460343 w 3465195"/>
                <a:gd name="T23" fmla="*/ 4824730 h 4834255"/>
                <a:gd name="T24" fmla="*/ 3457029 w 3465195"/>
                <a:gd name="T25" fmla="*/ 4826089 h 4834255"/>
                <a:gd name="T26" fmla="*/ 3455670 w 3465195"/>
                <a:gd name="T27" fmla="*/ 4829391 h 4834255"/>
                <a:gd name="T28" fmla="*/ 3457029 w 3465195"/>
                <a:gd name="T29" fmla="*/ 4832705 h 4834255"/>
                <a:gd name="T30" fmla="*/ 3460343 w 3465195"/>
                <a:gd name="T31" fmla="*/ 4834064 h 4834255"/>
                <a:gd name="T32" fmla="*/ 3463645 w 3465195"/>
                <a:gd name="T33" fmla="*/ 4832705 h 4834255"/>
                <a:gd name="T34" fmla="*/ 3465004 w 3465195"/>
                <a:gd name="T35" fmla="*/ 4829391 h 48342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65195" h="4834255">
                  <a:moveTo>
                    <a:pt x="9334" y="4660"/>
                  </a:moveTo>
                  <a:lnTo>
                    <a:pt x="7975" y="1358"/>
                  </a:lnTo>
                  <a:lnTo>
                    <a:pt x="4673" y="0"/>
                  </a:lnTo>
                  <a:lnTo>
                    <a:pt x="1358" y="1358"/>
                  </a:lnTo>
                  <a:lnTo>
                    <a:pt x="0" y="4660"/>
                  </a:lnTo>
                  <a:lnTo>
                    <a:pt x="1358" y="7975"/>
                  </a:lnTo>
                  <a:lnTo>
                    <a:pt x="4673" y="9334"/>
                  </a:lnTo>
                  <a:lnTo>
                    <a:pt x="7975" y="7975"/>
                  </a:lnTo>
                  <a:lnTo>
                    <a:pt x="9334" y="4660"/>
                  </a:lnTo>
                  <a:close/>
                </a:path>
                <a:path w="3465195" h="4834255">
                  <a:moveTo>
                    <a:pt x="3465004" y="4829391"/>
                  </a:moveTo>
                  <a:lnTo>
                    <a:pt x="3463645" y="4826089"/>
                  </a:lnTo>
                  <a:lnTo>
                    <a:pt x="3460343" y="4824730"/>
                  </a:lnTo>
                  <a:lnTo>
                    <a:pt x="3457029" y="4826089"/>
                  </a:lnTo>
                  <a:lnTo>
                    <a:pt x="3455670" y="4829391"/>
                  </a:lnTo>
                  <a:lnTo>
                    <a:pt x="3457029" y="4832705"/>
                  </a:lnTo>
                  <a:lnTo>
                    <a:pt x="3460343" y="4834064"/>
                  </a:lnTo>
                  <a:lnTo>
                    <a:pt x="3463645" y="4832705"/>
                  </a:lnTo>
                  <a:lnTo>
                    <a:pt x="3465004" y="4829391"/>
                  </a:lnTo>
                  <a:close/>
                </a:path>
              </a:pathLst>
            </a:custGeom>
            <a:solidFill>
              <a:srgbClr val="FF750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grpSp>
      <p:sp>
        <p:nvSpPr>
          <p:cNvPr id="76807" name="object 30">
            <a:extLst>
              <a:ext uri="{FF2B5EF4-FFF2-40B4-BE49-F238E27FC236}">
                <a16:creationId xmlns:a16="http://schemas.microsoft.com/office/drawing/2014/main" id="{840290D1-C187-8E42-852D-1706759EBF50}"/>
              </a:ext>
            </a:extLst>
          </p:cNvPr>
          <p:cNvSpPr txBox="1">
            <a:spLocks noChangeArrowheads="1"/>
          </p:cNvSpPr>
          <p:nvPr/>
        </p:nvSpPr>
        <p:spPr bwMode="auto">
          <a:xfrm>
            <a:off x="5214938" y="1908175"/>
            <a:ext cx="294322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295275" indent="-284163">
              <a:tabLst>
                <a:tab pos="295275" algn="l"/>
                <a:tab pos="296863" algn="l"/>
              </a:tabLst>
              <a:defRPr>
                <a:solidFill>
                  <a:schemeClr val="tx1"/>
                </a:solidFill>
                <a:latin typeface="Arial" panose="020B0604020202020204" pitchFamily="34" charset="0"/>
                <a:cs typeface="Arial" panose="020B0604020202020204" pitchFamily="34" charset="0"/>
              </a:defRPr>
            </a:lvl1pPr>
            <a:lvl2pPr marL="742950" indent="-285750">
              <a:tabLst>
                <a:tab pos="295275" algn="l"/>
                <a:tab pos="296863" algn="l"/>
              </a:tabLst>
              <a:defRPr>
                <a:solidFill>
                  <a:schemeClr val="tx1"/>
                </a:solidFill>
                <a:latin typeface="Arial" panose="020B0604020202020204" pitchFamily="34" charset="0"/>
                <a:cs typeface="Arial" panose="020B0604020202020204" pitchFamily="34" charset="0"/>
              </a:defRPr>
            </a:lvl2pPr>
            <a:lvl3pPr marL="1143000" indent="-228600">
              <a:tabLst>
                <a:tab pos="295275" algn="l"/>
                <a:tab pos="296863" algn="l"/>
              </a:tabLst>
              <a:defRPr>
                <a:solidFill>
                  <a:schemeClr val="tx1"/>
                </a:solidFill>
                <a:latin typeface="Arial" panose="020B0604020202020204" pitchFamily="34" charset="0"/>
                <a:cs typeface="Arial" panose="020B0604020202020204" pitchFamily="34" charset="0"/>
              </a:defRPr>
            </a:lvl3pPr>
            <a:lvl4pPr marL="1600200" indent="-228600">
              <a:tabLst>
                <a:tab pos="295275" algn="l"/>
                <a:tab pos="296863" algn="l"/>
              </a:tabLst>
              <a:defRPr>
                <a:solidFill>
                  <a:schemeClr val="tx1"/>
                </a:solidFill>
                <a:latin typeface="Arial" panose="020B0604020202020204" pitchFamily="34" charset="0"/>
                <a:cs typeface="Arial" panose="020B0604020202020204" pitchFamily="34" charset="0"/>
              </a:defRPr>
            </a:lvl4pPr>
            <a:lvl5pPr marL="2057400" indent="-228600">
              <a:tabLst>
                <a:tab pos="295275" algn="l"/>
                <a:tab pos="296863"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295275" algn="l"/>
                <a:tab pos="296863"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295275" algn="l"/>
                <a:tab pos="296863"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295275" algn="l"/>
                <a:tab pos="296863"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295275" algn="l"/>
                <a:tab pos="296863" algn="l"/>
              </a:tabLst>
              <a:defRPr>
                <a:solidFill>
                  <a:schemeClr val="tx1"/>
                </a:solidFill>
                <a:latin typeface="Arial" panose="020B0604020202020204" pitchFamily="34" charset="0"/>
                <a:cs typeface="Arial" panose="020B0604020202020204" pitchFamily="34" charset="0"/>
              </a:defRPr>
            </a:lvl9pPr>
          </a:lstStyle>
          <a:p>
            <a:pPr>
              <a:spcBef>
                <a:spcPts val="100"/>
              </a:spcBef>
              <a:buFont typeface="MS PGothic" panose="020B0600070205080204" pitchFamily="34" charset="-128"/>
              <a:buChar char="✓"/>
            </a:pPr>
            <a:r>
              <a:rPr lang="fr-FR" altLang="fr-FR" sz="1400" b="1">
                <a:solidFill>
                  <a:srgbClr val="4C5A6A"/>
                </a:solidFill>
                <a:latin typeface="Trebuchet MS" panose="020B0703020202090204" pitchFamily="34" charset="0"/>
              </a:rPr>
              <a:t>L’inconvenient principal des constructions mixtes est la nécessité de prévoir des connecteurs à l'interface entre l'acier et le béton. Un autre petit inconvénient est que les constructions mixtes sont quelque fois plus compliquées à dimensionner et à mettre en oeuvre que les autres méthodes de constructions. Cela est particulièrement vrai pour les structures où l'ossature est continue et les ponts. Néanmoins cela est largement compensé par les avantages significatifs qui peuvent être obtenus.</a:t>
            </a:r>
            <a:endParaRPr lang="fr-FR" altLang="fr-FR" sz="1400">
              <a:latin typeface="Trebuchet MS" panose="020B0703020202090204" pitchFamily="34" charset="0"/>
            </a:endParaRPr>
          </a:p>
        </p:txBody>
      </p:sp>
    </p:spTree>
    <p:extLst>
      <p:ext uri="{BB962C8B-B14F-4D97-AF65-F5344CB8AC3E}">
        <p14:creationId xmlns:p14="http://schemas.microsoft.com/office/powerpoint/2010/main" val="2214763078"/>
      </p:ext>
    </p:extLst>
  </p:cSld>
  <p:clrMapOvr>
    <a:masterClrMapping/>
  </p:clrMapOvr>
  <p:transition>
    <p:dissolv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Conclusion </a:t>
            </a:r>
          </a:p>
        </p:txBody>
      </p:sp>
      <p:sp>
        <p:nvSpPr>
          <p:cNvPr id="3" name="Espace réservé du contenu 2"/>
          <p:cNvSpPr>
            <a:spLocks noGrp="1"/>
          </p:cNvSpPr>
          <p:nvPr>
            <p:ph idx="1"/>
          </p:nvPr>
        </p:nvSpPr>
        <p:spPr/>
        <p:txBody>
          <a:bodyPr/>
          <a:lstStyle/>
          <a:p>
            <a:pPr>
              <a:buNone/>
            </a:pPr>
            <a:r>
              <a:rPr lang="fr-FR" dirty="0"/>
              <a:t>    La combinaison entre le béton et l’acier crée une structure qui permette d’avoir plus de portée et des sections avec des surfaces plus réduites grâce al bonne collaboration entre le béton armé et l’acier.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29" name="object 2">
            <a:extLst>
              <a:ext uri="{FF2B5EF4-FFF2-40B4-BE49-F238E27FC236}">
                <a16:creationId xmlns:a16="http://schemas.microsoft.com/office/drawing/2014/main" id="{DFB434E0-A9BA-964D-93C8-5DC15A4B90F9}"/>
              </a:ext>
            </a:extLst>
          </p:cNvPr>
          <p:cNvGrpSpPr>
            <a:grpSpLocks/>
          </p:cNvGrpSpPr>
          <p:nvPr/>
        </p:nvGrpSpPr>
        <p:grpSpPr bwMode="auto">
          <a:xfrm>
            <a:off x="688975" y="252413"/>
            <a:ext cx="7648575" cy="957262"/>
            <a:chOff x="689323" y="252443"/>
            <a:chExt cx="7648575" cy="956944"/>
          </a:xfrm>
        </p:grpSpPr>
        <p:sp>
          <p:nvSpPr>
            <p:cNvPr id="22559" name="object 3">
              <a:extLst>
                <a:ext uri="{FF2B5EF4-FFF2-40B4-BE49-F238E27FC236}">
                  <a16:creationId xmlns:a16="http://schemas.microsoft.com/office/drawing/2014/main" id="{AD1A6921-CAFA-2B4A-8EA1-B42EE4600581}"/>
                </a:ext>
              </a:extLst>
            </p:cNvPr>
            <p:cNvSpPr>
              <a:spLocks/>
            </p:cNvSpPr>
            <p:nvPr/>
          </p:nvSpPr>
          <p:spPr bwMode="auto">
            <a:xfrm>
              <a:off x="697229" y="260350"/>
              <a:ext cx="7632700" cy="941069"/>
            </a:xfrm>
            <a:custGeom>
              <a:avLst/>
              <a:gdLst>
                <a:gd name="T0" fmla="*/ 148589 w 7632700"/>
                <a:gd name="T1" fmla="*/ 0 h 941069"/>
                <a:gd name="T2" fmla="*/ 124460 w 7632700"/>
                <a:gd name="T3" fmla="*/ 3809 h 941069"/>
                <a:gd name="T4" fmla="*/ 100329 w 7632700"/>
                <a:gd name="T5" fmla="*/ 10159 h 941069"/>
                <a:gd name="T6" fmla="*/ 71120 w 7632700"/>
                <a:gd name="T7" fmla="*/ 25400 h 941069"/>
                <a:gd name="T8" fmla="*/ 57150 w 7632700"/>
                <a:gd name="T9" fmla="*/ 35559 h 941069"/>
                <a:gd name="T10" fmla="*/ 45720 w 7632700"/>
                <a:gd name="T11" fmla="*/ 45720 h 941069"/>
                <a:gd name="T12" fmla="*/ 34290 w 7632700"/>
                <a:gd name="T13" fmla="*/ 58420 h 941069"/>
                <a:gd name="T14" fmla="*/ 25400 w 7632700"/>
                <a:gd name="T15" fmla="*/ 71120 h 941069"/>
                <a:gd name="T16" fmla="*/ 16510 w 7632700"/>
                <a:gd name="T17" fmla="*/ 85090 h 941069"/>
                <a:gd name="T18" fmla="*/ 10160 w 7632700"/>
                <a:gd name="T19" fmla="*/ 100329 h 941069"/>
                <a:gd name="T20" fmla="*/ 5079 w 7632700"/>
                <a:gd name="T21" fmla="*/ 116839 h 941069"/>
                <a:gd name="T22" fmla="*/ 0 w 7632700"/>
                <a:gd name="T23" fmla="*/ 139700 h 941069"/>
                <a:gd name="T24" fmla="*/ 1270 w 7632700"/>
                <a:gd name="T25" fmla="*/ 808989 h 941069"/>
                <a:gd name="T26" fmla="*/ 5079 w 7632700"/>
                <a:gd name="T27" fmla="*/ 825500 h 941069"/>
                <a:gd name="T28" fmla="*/ 13970 w 7632700"/>
                <a:gd name="T29" fmla="*/ 848360 h 941069"/>
                <a:gd name="T30" fmla="*/ 20320 w 7632700"/>
                <a:gd name="T31" fmla="*/ 863600 h 941069"/>
                <a:gd name="T32" fmla="*/ 29210 w 7632700"/>
                <a:gd name="T33" fmla="*/ 876300 h 941069"/>
                <a:gd name="T34" fmla="*/ 52070 w 7632700"/>
                <a:gd name="T35" fmla="*/ 901700 h 941069"/>
                <a:gd name="T36" fmla="*/ 78740 w 7632700"/>
                <a:gd name="T37" fmla="*/ 920750 h 941069"/>
                <a:gd name="T38" fmla="*/ 92710 w 7632700"/>
                <a:gd name="T39" fmla="*/ 928370 h 941069"/>
                <a:gd name="T40" fmla="*/ 107950 w 7632700"/>
                <a:gd name="T41" fmla="*/ 934720 h 941069"/>
                <a:gd name="T42" fmla="*/ 124460 w 7632700"/>
                <a:gd name="T43" fmla="*/ 938529 h 941069"/>
                <a:gd name="T44" fmla="*/ 7491730 w 7632700"/>
                <a:gd name="T45" fmla="*/ 941070 h 941069"/>
                <a:gd name="T46" fmla="*/ 7508240 w 7632700"/>
                <a:gd name="T47" fmla="*/ 938529 h 941069"/>
                <a:gd name="T48" fmla="*/ 7523480 w 7632700"/>
                <a:gd name="T49" fmla="*/ 934720 h 941069"/>
                <a:gd name="T50" fmla="*/ 7567930 w 7632700"/>
                <a:gd name="T51" fmla="*/ 911860 h 941069"/>
                <a:gd name="T52" fmla="*/ 7602220 w 7632700"/>
                <a:gd name="T53" fmla="*/ 876300 h 941069"/>
                <a:gd name="T54" fmla="*/ 7627620 w 7632700"/>
                <a:gd name="T55" fmla="*/ 825500 h 941069"/>
                <a:gd name="T56" fmla="*/ 7631430 w 7632700"/>
                <a:gd name="T57" fmla="*/ 801370 h 941069"/>
                <a:gd name="T58" fmla="*/ 7632700 w 7632700"/>
                <a:gd name="T59" fmla="*/ 148589 h 941069"/>
                <a:gd name="T60" fmla="*/ 7628890 w 7632700"/>
                <a:gd name="T61" fmla="*/ 124460 h 941069"/>
                <a:gd name="T62" fmla="*/ 7611110 w 7632700"/>
                <a:gd name="T63" fmla="*/ 77470 h 941069"/>
                <a:gd name="T64" fmla="*/ 7580630 w 7632700"/>
                <a:gd name="T65" fmla="*/ 40640 h 941069"/>
                <a:gd name="T66" fmla="*/ 7567930 w 7632700"/>
                <a:gd name="T67" fmla="*/ 29209 h 941069"/>
                <a:gd name="T68" fmla="*/ 7553960 w 7632700"/>
                <a:gd name="T69" fmla="*/ 20320 h 941069"/>
                <a:gd name="T70" fmla="*/ 7538720 w 7632700"/>
                <a:gd name="T71" fmla="*/ 13970 h 941069"/>
                <a:gd name="T72" fmla="*/ 7508240 w 7632700"/>
                <a:gd name="T73" fmla="*/ 2540 h 941069"/>
                <a:gd name="T74" fmla="*/ 7491730 w 7632700"/>
                <a:gd name="T75" fmla="*/ 1270 h 94106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632700" h="941069">
                  <a:moveTo>
                    <a:pt x="7484110" y="0"/>
                  </a:moveTo>
                  <a:lnTo>
                    <a:pt x="148589" y="0"/>
                  </a:lnTo>
                  <a:lnTo>
                    <a:pt x="139700" y="1270"/>
                  </a:lnTo>
                  <a:lnTo>
                    <a:pt x="124460" y="3809"/>
                  </a:lnTo>
                  <a:lnTo>
                    <a:pt x="115570" y="5079"/>
                  </a:lnTo>
                  <a:lnTo>
                    <a:pt x="100329" y="10159"/>
                  </a:lnTo>
                  <a:lnTo>
                    <a:pt x="77470" y="21590"/>
                  </a:lnTo>
                  <a:lnTo>
                    <a:pt x="71120" y="25400"/>
                  </a:lnTo>
                  <a:lnTo>
                    <a:pt x="64770" y="30479"/>
                  </a:lnTo>
                  <a:lnTo>
                    <a:pt x="57150" y="35559"/>
                  </a:lnTo>
                  <a:lnTo>
                    <a:pt x="52070" y="40640"/>
                  </a:lnTo>
                  <a:lnTo>
                    <a:pt x="45720" y="45720"/>
                  </a:lnTo>
                  <a:lnTo>
                    <a:pt x="40640" y="52070"/>
                  </a:lnTo>
                  <a:lnTo>
                    <a:pt x="34290" y="58420"/>
                  </a:lnTo>
                  <a:lnTo>
                    <a:pt x="29210" y="64770"/>
                  </a:lnTo>
                  <a:lnTo>
                    <a:pt x="25400" y="71120"/>
                  </a:lnTo>
                  <a:lnTo>
                    <a:pt x="20320" y="78740"/>
                  </a:lnTo>
                  <a:lnTo>
                    <a:pt x="16510" y="85090"/>
                  </a:lnTo>
                  <a:lnTo>
                    <a:pt x="13970" y="92709"/>
                  </a:lnTo>
                  <a:lnTo>
                    <a:pt x="10160" y="100329"/>
                  </a:lnTo>
                  <a:lnTo>
                    <a:pt x="7620" y="107950"/>
                  </a:lnTo>
                  <a:lnTo>
                    <a:pt x="5079" y="116839"/>
                  </a:lnTo>
                  <a:lnTo>
                    <a:pt x="2540" y="124460"/>
                  </a:lnTo>
                  <a:lnTo>
                    <a:pt x="0" y="139700"/>
                  </a:lnTo>
                  <a:lnTo>
                    <a:pt x="0" y="801370"/>
                  </a:lnTo>
                  <a:lnTo>
                    <a:pt x="1270" y="808989"/>
                  </a:lnTo>
                  <a:lnTo>
                    <a:pt x="3810" y="817879"/>
                  </a:lnTo>
                  <a:lnTo>
                    <a:pt x="5079" y="825500"/>
                  </a:lnTo>
                  <a:lnTo>
                    <a:pt x="10160" y="840739"/>
                  </a:lnTo>
                  <a:lnTo>
                    <a:pt x="13970" y="848360"/>
                  </a:lnTo>
                  <a:lnTo>
                    <a:pt x="16510" y="855979"/>
                  </a:lnTo>
                  <a:lnTo>
                    <a:pt x="20320" y="863600"/>
                  </a:lnTo>
                  <a:lnTo>
                    <a:pt x="25400" y="869950"/>
                  </a:lnTo>
                  <a:lnTo>
                    <a:pt x="29210" y="876300"/>
                  </a:lnTo>
                  <a:lnTo>
                    <a:pt x="34290" y="883920"/>
                  </a:lnTo>
                  <a:lnTo>
                    <a:pt x="52070" y="901700"/>
                  </a:lnTo>
                  <a:lnTo>
                    <a:pt x="71120" y="916939"/>
                  </a:lnTo>
                  <a:lnTo>
                    <a:pt x="78740" y="920750"/>
                  </a:lnTo>
                  <a:lnTo>
                    <a:pt x="85090" y="924560"/>
                  </a:lnTo>
                  <a:lnTo>
                    <a:pt x="92710" y="928370"/>
                  </a:lnTo>
                  <a:lnTo>
                    <a:pt x="100329" y="930910"/>
                  </a:lnTo>
                  <a:lnTo>
                    <a:pt x="107950" y="934720"/>
                  </a:lnTo>
                  <a:lnTo>
                    <a:pt x="115570" y="935989"/>
                  </a:lnTo>
                  <a:lnTo>
                    <a:pt x="124460" y="938529"/>
                  </a:lnTo>
                  <a:lnTo>
                    <a:pt x="139700" y="941070"/>
                  </a:lnTo>
                  <a:lnTo>
                    <a:pt x="7491730" y="941070"/>
                  </a:lnTo>
                  <a:lnTo>
                    <a:pt x="7499350" y="939800"/>
                  </a:lnTo>
                  <a:lnTo>
                    <a:pt x="7508240" y="938529"/>
                  </a:lnTo>
                  <a:lnTo>
                    <a:pt x="7515860" y="935989"/>
                  </a:lnTo>
                  <a:lnTo>
                    <a:pt x="7523480" y="934720"/>
                  </a:lnTo>
                  <a:lnTo>
                    <a:pt x="7531100" y="930910"/>
                  </a:lnTo>
                  <a:lnTo>
                    <a:pt x="7567930" y="911860"/>
                  </a:lnTo>
                  <a:lnTo>
                    <a:pt x="7597140" y="883920"/>
                  </a:lnTo>
                  <a:lnTo>
                    <a:pt x="7602220" y="876300"/>
                  </a:lnTo>
                  <a:lnTo>
                    <a:pt x="7607300" y="869950"/>
                  </a:lnTo>
                  <a:lnTo>
                    <a:pt x="7627620" y="825500"/>
                  </a:lnTo>
                  <a:lnTo>
                    <a:pt x="7630160" y="808989"/>
                  </a:lnTo>
                  <a:lnTo>
                    <a:pt x="7631430" y="801370"/>
                  </a:lnTo>
                  <a:lnTo>
                    <a:pt x="7632700" y="792479"/>
                  </a:lnTo>
                  <a:lnTo>
                    <a:pt x="7632700" y="148589"/>
                  </a:lnTo>
                  <a:lnTo>
                    <a:pt x="7631430" y="139700"/>
                  </a:lnTo>
                  <a:lnTo>
                    <a:pt x="7628890" y="124460"/>
                  </a:lnTo>
                  <a:lnTo>
                    <a:pt x="7627620" y="115570"/>
                  </a:lnTo>
                  <a:lnTo>
                    <a:pt x="7611110" y="77470"/>
                  </a:lnTo>
                  <a:lnTo>
                    <a:pt x="7586980" y="45720"/>
                  </a:lnTo>
                  <a:lnTo>
                    <a:pt x="7580630" y="40640"/>
                  </a:lnTo>
                  <a:lnTo>
                    <a:pt x="7574280" y="34290"/>
                  </a:lnTo>
                  <a:lnTo>
                    <a:pt x="7567930" y="29209"/>
                  </a:lnTo>
                  <a:lnTo>
                    <a:pt x="7560310" y="25400"/>
                  </a:lnTo>
                  <a:lnTo>
                    <a:pt x="7553960" y="20320"/>
                  </a:lnTo>
                  <a:lnTo>
                    <a:pt x="7546340" y="16509"/>
                  </a:lnTo>
                  <a:lnTo>
                    <a:pt x="7538720" y="13970"/>
                  </a:lnTo>
                  <a:lnTo>
                    <a:pt x="7531100" y="10159"/>
                  </a:lnTo>
                  <a:lnTo>
                    <a:pt x="7508240" y="2540"/>
                  </a:lnTo>
                  <a:lnTo>
                    <a:pt x="7499350" y="1270"/>
                  </a:lnTo>
                  <a:lnTo>
                    <a:pt x="7491730" y="1270"/>
                  </a:lnTo>
                  <a:lnTo>
                    <a:pt x="74841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sp>
          <p:nvSpPr>
            <p:cNvPr id="22560" name="object 4">
              <a:extLst>
                <a:ext uri="{FF2B5EF4-FFF2-40B4-BE49-F238E27FC236}">
                  <a16:creationId xmlns:a16="http://schemas.microsoft.com/office/drawing/2014/main" id="{2F1FA181-75EB-DA49-9F8C-80CA02D919A1}"/>
                </a:ext>
              </a:extLst>
            </p:cNvPr>
            <p:cNvSpPr>
              <a:spLocks/>
            </p:cNvSpPr>
            <p:nvPr/>
          </p:nvSpPr>
          <p:spPr bwMode="auto">
            <a:xfrm>
              <a:off x="697229" y="260350"/>
              <a:ext cx="7632700" cy="941069"/>
            </a:xfrm>
            <a:custGeom>
              <a:avLst/>
              <a:gdLst>
                <a:gd name="T0" fmla="*/ 0 w 7632700"/>
                <a:gd name="T1" fmla="*/ 148589 h 941069"/>
                <a:gd name="T2" fmla="*/ 1270 w 7632700"/>
                <a:gd name="T3" fmla="*/ 132079 h 941069"/>
                <a:gd name="T4" fmla="*/ 5079 w 7632700"/>
                <a:gd name="T5" fmla="*/ 116839 h 941069"/>
                <a:gd name="T6" fmla="*/ 10160 w 7632700"/>
                <a:gd name="T7" fmla="*/ 100329 h 941069"/>
                <a:gd name="T8" fmla="*/ 16510 w 7632700"/>
                <a:gd name="T9" fmla="*/ 85090 h 941069"/>
                <a:gd name="T10" fmla="*/ 25400 w 7632700"/>
                <a:gd name="T11" fmla="*/ 71120 h 941069"/>
                <a:gd name="T12" fmla="*/ 34290 w 7632700"/>
                <a:gd name="T13" fmla="*/ 58420 h 941069"/>
                <a:gd name="T14" fmla="*/ 45720 w 7632700"/>
                <a:gd name="T15" fmla="*/ 45720 h 941069"/>
                <a:gd name="T16" fmla="*/ 57150 w 7632700"/>
                <a:gd name="T17" fmla="*/ 35559 h 941069"/>
                <a:gd name="T18" fmla="*/ 71120 w 7632700"/>
                <a:gd name="T19" fmla="*/ 25400 h 941069"/>
                <a:gd name="T20" fmla="*/ 85090 w 7632700"/>
                <a:gd name="T21" fmla="*/ 17779 h 941069"/>
                <a:gd name="T22" fmla="*/ 100329 w 7632700"/>
                <a:gd name="T23" fmla="*/ 10159 h 941069"/>
                <a:gd name="T24" fmla="*/ 115570 w 7632700"/>
                <a:gd name="T25" fmla="*/ 5079 h 941069"/>
                <a:gd name="T26" fmla="*/ 132079 w 7632700"/>
                <a:gd name="T27" fmla="*/ 2540 h 941069"/>
                <a:gd name="T28" fmla="*/ 148589 w 7632700"/>
                <a:gd name="T29" fmla="*/ 0 h 941069"/>
                <a:gd name="T30" fmla="*/ 7475220 w 7632700"/>
                <a:gd name="T31" fmla="*/ 0 h 941069"/>
                <a:gd name="T32" fmla="*/ 7491730 w 7632700"/>
                <a:gd name="T33" fmla="*/ 1270 h 941069"/>
                <a:gd name="T34" fmla="*/ 7508240 w 7632700"/>
                <a:gd name="T35" fmla="*/ 2540 h 941069"/>
                <a:gd name="T36" fmla="*/ 7523480 w 7632700"/>
                <a:gd name="T37" fmla="*/ 7620 h 941069"/>
                <a:gd name="T38" fmla="*/ 7538720 w 7632700"/>
                <a:gd name="T39" fmla="*/ 13970 h 941069"/>
                <a:gd name="T40" fmla="*/ 7553960 w 7632700"/>
                <a:gd name="T41" fmla="*/ 20320 h 941069"/>
                <a:gd name="T42" fmla="*/ 7567930 w 7632700"/>
                <a:gd name="T43" fmla="*/ 29209 h 941069"/>
                <a:gd name="T44" fmla="*/ 7580630 w 7632700"/>
                <a:gd name="T45" fmla="*/ 40640 h 941069"/>
                <a:gd name="T46" fmla="*/ 7592060 w 7632700"/>
                <a:gd name="T47" fmla="*/ 52070 h 941069"/>
                <a:gd name="T48" fmla="*/ 7602220 w 7632700"/>
                <a:gd name="T49" fmla="*/ 64770 h 941069"/>
                <a:gd name="T50" fmla="*/ 7611110 w 7632700"/>
                <a:gd name="T51" fmla="*/ 77470 h 941069"/>
                <a:gd name="T52" fmla="*/ 7618730 w 7632700"/>
                <a:gd name="T53" fmla="*/ 92709 h 941069"/>
                <a:gd name="T54" fmla="*/ 7625080 w 7632700"/>
                <a:gd name="T55" fmla="*/ 107950 h 941069"/>
                <a:gd name="T56" fmla="*/ 7628890 w 7632700"/>
                <a:gd name="T57" fmla="*/ 124460 h 941069"/>
                <a:gd name="T58" fmla="*/ 7631430 w 7632700"/>
                <a:gd name="T59" fmla="*/ 139700 h 941069"/>
                <a:gd name="T60" fmla="*/ 7632700 w 7632700"/>
                <a:gd name="T61" fmla="*/ 156210 h 941069"/>
                <a:gd name="T62" fmla="*/ 7632700 w 7632700"/>
                <a:gd name="T63" fmla="*/ 792479 h 941069"/>
                <a:gd name="T64" fmla="*/ 7630160 w 7632700"/>
                <a:gd name="T65" fmla="*/ 808989 h 941069"/>
                <a:gd name="T66" fmla="*/ 7627620 w 7632700"/>
                <a:gd name="T67" fmla="*/ 825500 h 941069"/>
                <a:gd name="T68" fmla="*/ 7622540 w 7632700"/>
                <a:gd name="T69" fmla="*/ 840739 h 941069"/>
                <a:gd name="T70" fmla="*/ 7614920 w 7632700"/>
                <a:gd name="T71" fmla="*/ 855979 h 941069"/>
                <a:gd name="T72" fmla="*/ 7607300 w 7632700"/>
                <a:gd name="T73" fmla="*/ 869950 h 941069"/>
                <a:gd name="T74" fmla="*/ 7597140 w 7632700"/>
                <a:gd name="T75" fmla="*/ 883920 h 941069"/>
                <a:gd name="T76" fmla="*/ 7586980 w 7632700"/>
                <a:gd name="T77" fmla="*/ 895350 h 941069"/>
                <a:gd name="T78" fmla="*/ 7574280 w 7632700"/>
                <a:gd name="T79" fmla="*/ 906779 h 941069"/>
                <a:gd name="T80" fmla="*/ 7560310 w 7632700"/>
                <a:gd name="T81" fmla="*/ 916939 h 941069"/>
                <a:gd name="T82" fmla="*/ 7546340 w 7632700"/>
                <a:gd name="T83" fmla="*/ 924560 h 941069"/>
                <a:gd name="T84" fmla="*/ 7531100 w 7632700"/>
                <a:gd name="T85" fmla="*/ 930910 h 941069"/>
                <a:gd name="T86" fmla="*/ 7515860 w 7632700"/>
                <a:gd name="T87" fmla="*/ 935989 h 941069"/>
                <a:gd name="T88" fmla="*/ 7499350 w 7632700"/>
                <a:gd name="T89" fmla="*/ 939800 h 941069"/>
                <a:gd name="T90" fmla="*/ 139700 w 7632700"/>
                <a:gd name="T91" fmla="*/ 941070 h 941069"/>
                <a:gd name="T92" fmla="*/ 124460 w 7632700"/>
                <a:gd name="T93" fmla="*/ 938529 h 941069"/>
                <a:gd name="T94" fmla="*/ 107950 w 7632700"/>
                <a:gd name="T95" fmla="*/ 934720 h 941069"/>
                <a:gd name="T96" fmla="*/ 92710 w 7632700"/>
                <a:gd name="T97" fmla="*/ 928370 h 941069"/>
                <a:gd name="T98" fmla="*/ 78740 w 7632700"/>
                <a:gd name="T99" fmla="*/ 920750 h 941069"/>
                <a:gd name="T100" fmla="*/ 64770 w 7632700"/>
                <a:gd name="T101" fmla="*/ 911860 h 941069"/>
                <a:gd name="T102" fmla="*/ 52070 w 7632700"/>
                <a:gd name="T103" fmla="*/ 901700 h 941069"/>
                <a:gd name="T104" fmla="*/ 40640 w 7632700"/>
                <a:gd name="T105" fmla="*/ 890270 h 941069"/>
                <a:gd name="T106" fmla="*/ 29210 w 7632700"/>
                <a:gd name="T107" fmla="*/ 876300 h 941069"/>
                <a:gd name="T108" fmla="*/ 20320 w 7632700"/>
                <a:gd name="T109" fmla="*/ 863600 h 941069"/>
                <a:gd name="T110" fmla="*/ 13970 w 7632700"/>
                <a:gd name="T111" fmla="*/ 848360 h 941069"/>
                <a:gd name="T112" fmla="*/ 7620 w 7632700"/>
                <a:gd name="T113" fmla="*/ 833120 h 941069"/>
                <a:gd name="T114" fmla="*/ 3810 w 7632700"/>
                <a:gd name="T115" fmla="*/ 817879 h 941069"/>
                <a:gd name="T116" fmla="*/ 0 w 7632700"/>
                <a:gd name="T117" fmla="*/ 801370 h 941069"/>
                <a:gd name="T118" fmla="*/ 0 w 7632700"/>
                <a:gd name="T119" fmla="*/ 784860 h 9410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632700" h="941069">
                  <a:moveTo>
                    <a:pt x="0" y="157479"/>
                  </a:moveTo>
                  <a:lnTo>
                    <a:pt x="0" y="148589"/>
                  </a:lnTo>
                  <a:lnTo>
                    <a:pt x="0" y="139700"/>
                  </a:lnTo>
                  <a:lnTo>
                    <a:pt x="1270" y="132079"/>
                  </a:lnTo>
                  <a:lnTo>
                    <a:pt x="2540" y="124460"/>
                  </a:lnTo>
                  <a:lnTo>
                    <a:pt x="5079" y="116839"/>
                  </a:lnTo>
                  <a:lnTo>
                    <a:pt x="7620" y="107950"/>
                  </a:lnTo>
                  <a:lnTo>
                    <a:pt x="10160" y="100329"/>
                  </a:lnTo>
                  <a:lnTo>
                    <a:pt x="13970" y="92709"/>
                  </a:lnTo>
                  <a:lnTo>
                    <a:pt x="16510" y="85090"/>
                  </a:lnTo>
                  <a:lnTo>
                    <a:pt x="20320" y="78740"/>
                  </a:lnTo>
                  <a:lnTo>
                    <a:pt x="25400" y="71120"/>
                  </a:lnTo>
                  <a:lnTo>
                    <a:pt x="29210" y="64770"/>
                  </a:lnTo>
                  <a:lnTo>
                    <a:pt x="34290" y="58420"/>
                  </a:lnTo>
                  <a:lnTo>
                    <a:pt x="40640" y="52070"/>
                  </a:lnTo>
                  <a:lnTo>
                    <a:pt x="45720" y="45720"/>
                  </a:lnTo>
                  <a:lnTo>
                    <a:pt x="52070" y="40640"/>
                  </a:lnTo>
                  <a:lnTo>
                    <a:pt x="57150" y="35559"/>
                  </a:lnTo>
                  <a:lnTo>
                    <a:pt x="64770" y="30479"/>
                  </a:lnTo>
                  <a:lnTo>
                    <a:pt x="71120" y="25400"/>
                  </a:lnTo>
                  <a:lnTo>
                    <a:pt x="77470" y="21590"/>
                  </a:lnTo>
                  <a:lnTo>
                    <a:pt x="85090" y="17779"/>
                  </a:lnTo>
                  <a:lnTo>
                    <a:pt x="92710" y="13970"/>
                  </a:lnTo>
                  <a:lnTo>
                    <a:pt x="100329" y="10159"/>
                  </a:lnTo>
                  <a:lnTo>
                    <a:pt x="107950" y="7620"/>
                  </a:lnTo>
                  <a:lnTo>
                    <a:pt x="115570" y="5079"/>
                  </a:lnTo>
                  <a:lnTo>
                    <a:pt x="124460" y="3809"/>
                  </a:lnTo>
                  <a:lnTo>
                    <a:pt x="132079" y="2540"/>
                  </a:lnTo>
                  <a:lnTo>
                    <a:pt x="139700" y="1270"/>
                  </a:lnTo>
                  <a:lnTo>
                    <a:pt x="148589" y="0"/>
                  </a:lnTo>
                  <a:lnTo>
                    <a:pt x="156210" y="0"/>
                  </a:lnTo>
                  <a:lnTo>
                    <a:pt x="7475220" y="0"/>
                  </a:lnTo>
                  <a:lnTo>
                    <a:pt x="7484110" y="0"/>
                  </a:lnTo>
                  <a:lnTo>
                    <a:pt x="7491730" y="1270"/>
                  </a:lnTo>
                  <a:lnTo>
                    <a:pt x="7499350" y="1270"/>
                  </a:lnTo>
                  <a:lnTo>
                    <a:pt x="7508240" y="2540"/>
                  </a:lnTo>
                  <a:lnTo>
                    <a:pt x="7515860" y="5079"/>
                  </a:lnTo>
                  <a:lnTo>
                    <a:pt x="7523480" y="7620"/>
                  </a:lnTo>
                  <a:lnTo>
                    <a:pt x="7531100" y="10159"/>
                  </a:lnTo>
                  <a:lnTo>
                    <a:pt x="7538720" y="13970"/>
                  </a:lnTo>
                  <a:lnTo>
                    <a:pt x="7546340" y="16509"/>
                  </a:lnTo>
                  <a:lnTo>
                    <a:pt x="7553960" y="20320"/>
                  </a:lnTo>
                  <a:lnTo>
                    <a:pt x="7560310" y="25400"/>
                  </a:lnTo>
                  <a:lnTo>
                    <a:pt x="7567930" y="29209"/>
                  </a:lnTo>
                  <a:lnTo>
                    <a:pt x="7574280" y="34290"/>
                  </a:lnTo>
                  <a:lnTo>
                    <a:pt x="7580630" y="40640"/>
                  </a:lnTo>
                  <a:lnTo>
                    <a:pt x="7586980" y="45720"/>
                  </a:lnTo>
                  <a:lnTo>
                    <a:pt x="7592060" y="52070"/>
                  </a:lnTo>
                  <a:lnTo>
                    <a:pt x="7597140" y="58420"/>
                  </a:lnTo>
                  <a:lnTo>
                    <a:pt x="7602220" y="64770"/>
                  </a:lnTo>
                  <a:lnTo>
                    <a:pt x="7607300" y="71120"/>
                  </a:lnTo>
                  <a:lnTo>
                    <a:pt x="7611110" y="77470"/>
                  </a:lnTo>
                  <a:lnTo>
                    <a:pt x="7614920" y="85090"/>
                  </a:lnTo>
                  <a:lnTo>
                    <a:pt x="7618730" y="92709"/>
                  </a:lnTo>
                  <a:lnTo>
                    <a:pt x="7622540" y="100329"/>
                  </a:lnTo>
                  <a:lnTo>
                    <a:pt x="7625080" y="107950"/>
                  </a:lnTo>
                  <a:lnTo>
                    <a:pt x="7627620" y="115570"/>
                  </a:lnTo>
                  <a:lnTo>
                    <a:pt x="7628890" y="124460"/>
                  </a:lnTo>
                  <a:lnTo>
                    <a:pt x="7630160" y="132079"/>
                  </a:lnTo>
                  <a:lnTo>
                    <a:pt x="7631430" y="139700"/>
                  </a:lnTo>
                  <a:lnTo>
                    <a:pt x="7632700" y="148589"/>
                  </a:lnTo>
                  <a:lnTo>
                    <a:pt x="7632700" y="156210"/>
                  </a:lnTo>
                  <a:lnTo>
                    <a:pt x="7632700" y="784860"/>
                  </a:lnTo>
                  <a:lnTo>
                    <a:pt x="7632700" y="792479"/>
                  </a:lnTo>
                  <a:lnTo>
                    <a:pt x="7631430" y="801370"/>
                  </a:lnTo>
                  <a:lnTo>
                    <a:pt x="7630160" y="808989"/>
                  </a:lnTo>
                  <a:lnTo>
                    <a:pt x="7628890" y="817879"/>
                  </a:lnTo>
                  <a:lnTo>
                    <a:pt x="7627620" y="825500"/>
                  </a:lnTo>
                  <a:lnTo>
                    <a:pt x="7625080" y="833120"/>
                  </a:lnTo>
                  <a:lnTo>
                    <a:pt x="7622540" y="840739"/>
                  </a:lnTo>
                  <a:lnTo>
                    <a:pt x="7618730" y="848360"/>
                  </a:lnTo>
                  <a:lnTo>
                    <a:pt x="7614920" y="855979"/>
                  </a:lnTo>
                  <a:lnTo>
                    <a:pt x="7611110" y="863600"/>
                  </a:lnTo>
                  <a:lnTo>
                    <a:pt x="7607300" y="869950"/>
                  </a:lnTo>
                  <a:lnTo>
                    <a:pt x="7602220" y="876300"/>
                  </a:lnTo>
                  <a:lnTo>
                    <a:pt x="7597140" y="883920"/>
                  </a:lnTo>
                  <a:lnTo>
                    <a:pt x="7592060" y="890270"/>
                  </a:lnTo>
                  <a:lnTo>
                    <a:pt x="7586980" y="895350"/>
                  </a:lnTo>
                  <a:lnTo>
                    <a:pt x="7580630" y="901700"/>
                  </a:lnTo>
                  <a:lnTo>
                    <a:pt x="7574280" y="906779"/>
                  </a:lnTo>
                  <a:lnTo>
                    <a:pt x="7567930" y="911860"/>
                  </a:lnTo>
                  <a:lnTo>
                    <a:pt x="7560310" y="916939"/>
                  </a:lnTo>
                  <a:lnTo>
                    <a:pt x="7553960" y="920750"/>
                  </a:lnTo>
                  <a:lnTo>
                    <a:pt x="7546340" y="924560"/>
                  </a:lnTo>
                  <a:lnTo>
                    <a:pt x="7538720" y="928370"/>
                  </a:lnTo>
                  <a:lnTo>
                    <a:pt x="7531100" y="930910"/>
                  </a:lnTo>
                  <a:lnTo>
                    <a:pt x="7523480" y="934720"/>
                  </a:lnTo>
                  <a:lnTo>
                    <a:pt x="7515860" y="935989"/>
                  </a:lnTo>
                  <a:lnTo>
                    <a:pt x="7508240" y="938529"/>
                  </a:lnTo>
                  <a:lnTo>
                    <a:pt x="7499350" y="939800"/>
                  </a:lnTo>
                  <a:lnTo>
                    <a:pt x="7491730" y="941070"/>
                  </a:lnTo>
                  <a:lnTo>
                    <a:pt x="139700" y="941070"/>
                  </a:lnTo>
                  <a:lnTo>
                    <a:pt x="132079" y="939800"/>
                  </a:lnTo>
                  <a:lnTo>
                    <a:pt x="124460" y="938529"/>
                  </a:lnTo>
                  <a:lnTo>
                    <a:pt x="115570" y="935989"/>
                  </a:lnTo>
                  <a:lnTo>
                    <a:pt x="107950" y="934720"/>
                  </a:lnTo>
                  <a:lnTo>
                    <a:pt x="100329" y="930910"/>
                  </a:lnTo>
                  <a:lnTo>
                    <a:pt x="92710" y="928370"/>
                  </a:lnTo>
                  <a:lnTo>
                    <a:pt x="85090" y="924560"/>
                  </a:lnTo>
                  <a:lnTo>
                    <a:pt x="78740" y="920750"/>
                  </a:lnTo>
                  <a:lnTo>
                    <a:pt x="71120" y="916939"/>
                  </a:lnTo>
                  <a:lnTo>
                    <a:pt x="64770" y="911860"/>
                  </a:lnTo>
                  <a:lnTo>
                    <a:pt x="58420" y="906779"/>
                  </a:lnTo>
                  <a:lnTo>
                    <a:pt x="52070" y="901700"/>
                  </a:lnTo>
                  <a:lnTo>
                    <a:pt x="45720" y="895350"/>
                  </a:lnTo>
                  <a:lnTo>
                    <a:pt x="40640" y="890270"/>
                  </a:lnTo>
                  <a:lnTo>
                    <a:pt x="34290" y="883920"/>
                  </a:lnTo>
                  <a:lnTo>
                    <a:pt x="29210" y="876300"/>
                  </a:lnTo>
                  <a:lnTo>
                    <a:pt x="25400" y="869950"/>
                  </a:lnTo>
                  <a:lnTo>
                    <a:pt x="20320" y="863600"/>
                  </a:lnTo>
                  <a:lnTo>
                    <a:pt x="16510" y="855979"/>
                  </a:lnTo>
                  <a:lnTo>
                    <a:pt x="13970" y="848360"/>
                  </a:lnTo>
                  <a:lnTo>
                    <a:pt x="10160" y="840739"/>
                  </a:lnTo>
                  <a:lnTo>
                    <a:pt x="7620" y="833120"/>
                  </a:lnTo>
                  <a:lnTo>
                    <a:pt x="5079" y="825500"/>
                  </a:lnTo>
                  <a:lnTo>
                    <a:pt x="3810" y="817879"/>
                  </a:lnTo>
                  <a:lnTo>
                    <a:pt x="1270" y="808989"/>
                  </a:lnTo>
                  <a:lnTo>
                    <a:pt x="0" y="801370"/>
                  </a:lnTo>
                  <a:lnTo>
                    <a:pt x="0" y="792479"/>
                  </a:lnTo>
                  <a:lnTo>
                    <a:pt x="0" y="784860"/>
                  </a:lnTo>
                  <a:lnTo>
                    <a:pt x="0" y="157479"/>
                  </a:lnTo>
                  <a:close/>
                </a:path>
              </a:pathLst>
            </a:custGeom>
            <a:noFill/>
            <a:ln w="15813">
              <a:solidFill>
                <a:srgbClr val="FF750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22561" name="object 5">
              <a:extLst>
                <a:ext uri="{FF2B5EF4-FFF2-40B4-BE49-F238E27FC236}">
                  <a16:creationId xmlns:a16="http://schemas.microsoft.com/office/drawing/2014/main" id="{DD5C8FBA-9C8A-7C42-A6D2-C33E24F2CEE8}"/>
                </a:ext>
              </a:extLst>
            </p:cNvPr>
            <p:cNvSpPr>
              <a:spLocks/>
            </p:cNvSpPr>
            <p:nvPr/>
          </p:nvSpPr>
          <p:spPr bwMode="auto">
            <a:xfrm>
              <a:off x="689317" y="252450"/>
              <a:ext cx="7648575" cy="956944"/>
            </a:xfrm>
            <a:custGeom>
              <a:avLst/>
              <a:gdLst>
                <a:gd name="T0" fmla="*/ 15811 w 7648575"/>
                <a:gd name="T1" fmla="*/ 7899 h 956944"/>
                <a:gd name="T2" fmla="*/ 13500 w 7648575"/>
                <a:gd name="T3" fmla="*/ 2311 h 956944"/>
                <a:gd name="T4" fmla="*/ 7912 w 7648575"/>
                <a:gd name="T5" fmla="*/ 0 h 956944"/>
                <a:gd name="T6" fmla="*/ 2311 w 7648575"/>
                <a:gd name="T7" fmla="*/ 2311 h 956944"/>
                <a:gd name="T8" fmla="*/ 0 w 7648575"/>
                <a:gd name="T9" fmla="*/ 7899 h 956944"/>
                <a:gd name="T10" fmla="*/ 2311 w 7648575"/>
                <a:gd name="T11" fmla="*/ 13500 h 956944"/>
                <a:gd name="T12" fmla="*/ 7912 w 7648575"/>
                <a:gd name="T13" fmla="*/ 15811 h 956944"/>
                <a:gd name="T14" fmla="*/ 13500 w 7648575"/>
                <a:gd name="T15" fmla="*/ 13500 h 956944"/>
                <a:gd name="T16" fmla="*/ 15811 w 7648575"/>
                <a:gd name="T17" fmla="*/ 7899 h 956944"/>
                <a:gd name="T18" fmla="*/ 7648511 w 7648575"/>
                <a:gd name="T19" fmla="*/ 948969 h 956944"/>
                <a:gd name="T20" fmla="*/ 7646200 w 7648575"/>
                <a:gd name="T21" fmla="*/ 943381 h 956944"/>
                <a:gd name="T22" fmla="*/ 7640612 w 7648575"/>
                <a:gd name="T23" fmla="*/ 941070 h 956944"/>
                <a:gd name="T24" fmla="*/ 7635011 w 7648575"/>
                <a:gd name="T25" fmla="*/ 943381 h 956944"/>
                <a:gd name="T26" fmla="*/ 7632700 w 7648575"/>
                <a:gd name="T27" fmla="*/ 948969 h 956944"/>
                <a:gd name="T28" fmla="*/ 7635011 w 7648575"/>
                <a:gd name="T29" fmla="*/ 954570 h 956944"/>
                <a:gd name="T30" fmla="*/ 7640612 w 7648575"/>
                <a:gd name="T31" fmla="*/ 956881 h 956944"/>
                <a:gd name="T32" fmla="*/ 7646200 w 7648575"/>
                <a:gd name="T33" fmla="*/ 954570 h 956944"/>
                <a:gd name="T34" fmla="*/ 7648511 w 7648575"/>
                <a:gd name="T35" fmla="*/ 948969 h 9569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648575" h="956944">
                  <a:moveTo>
                    <a:pt x="15811" y="7899"/>
                  </a:moveTo>
                  <a:lnTo>
                    <a:pt x="13500" y="2311"/>
                  </a:lnTo>
                  <a:lnTo>
                    <a:pt x="7912" y="0"/>
                  </a:lnTo>
                  <a:lnTo>
                    <a:pt x="2311" y="2311"/>
                  </a:lnTo>
                  <a:lnTo>
                    <a:pt x="0" y="7899"/>
                  </a:lnTo>
                  <a:lnTo>
                    <a:pt x="2311" y="13500"/>
                  </a:lnTo>
                  <a:lnTo>
                    <a:pt x="7912" y="15811"/>
                  </a:lnTo>
                  <a:lnTo>
                    <a:pt x="13500" y="13500"/>
                  </a:lnTo>
                  <a:lnTo>
                    <a:pt x="15811" y="7899"/>
                  </a:lnTo>
                  <a:close/>
                </a:path>
                <a:path w="7648575" h="956944">
                  <a:moveTo>
                    <a:pt x="7648511" y="948969"/>
                  </a:moveTo>
                  <a:lnTo>
                    <a:pt x="7646200" y="943381"/>
                  </a:lnTo>
                  <a:lnTo>
                    <a:pt x="7640612" y="941070"/>
                  </a:lnTo>
                  <a:lnTo>
                    <a:pt x="7635011" y="943381"/>
                  </a:lnTo>
                  <a:lnTo>
                    <a:pt x="7632700" y="948969"/>
                  </a:lnTo>
                  <a:lnTo>
                    <a:pt x="7635011" y="954570"/>
                  </a:lnTo>
                  <a:lnTo>
                    <a:pt x="7640612" y="956881"/>
                  </a:lnTo>
                  <a:lnTo>
                    <a:pt x="7646200" y="954570"/>
                  </a:lnTo>
                  <a:lnTo>
                    <a:pt x="7648511" y="948969"/>
                  </a:lnTo>
                  <a:close/>
                </a:path>
              </a:pathLst>
            </a:custGeom>
            <a:solidFill>
              <a:srgbClr val="FF750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grpSp>
      <p:sp>
        <p:nvSpPr>
          <p:cNvPr id="22530" name="object 6">
            <a:extLst>
              <a:ext uri="{FF2B5EF4-FFF2-40B4-BE49-F238E27FC236}">
                <a16:creationId xmlns:a16="http://schemas.microsoft.com/office/drawing/2014/main" id="{C77ED9E7-C840-5D4F-8E2B-35C5B9B994AF}"/>
              </a:ext>
            </a:extLst>
          </p:cNvPr>
          <p:cNvSpPr txBox="1">
            <a:spLocks noChangeArrowheads="1"/>
          </p:cNvSpPr>
          <p:nvPr/>
        </p:nvSpPr>
        <p:spPr bwMode="auto">
          <a:xfrm>
            <a:off x="1343025" y="292100"/>
            <a:ext cx="633730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indent="290513">
              <a:tabLst>
                <a:tab pos="4286250" algn="l"/>
              </a:tabLst>
              <a:defRPr>
                <a:solidFill>
                  <a:schemeClr val="tx1"/>
                </a:solidFill>
                <a:latin typeface="Arial" panose="020B0604020202020204" pitchFamily="34" charset="0"/>
                <a:cs typeface="Arial" panose="020B0604020202020204" pitchFamily="34" charset="0"/>
              </a:defRPr>
            </a:lvl1pPr>
            <a:lvl2pPr marL="742950" indent="-285750">
              <a:tabLst>
                <a:tab pos="4286250" algn="l"/>
              </a:tabLst>
              <a:defRPr>
                <a:solidFill>
                  <a:schemeClr val="tx1"/>
                </a:solidFill>
                <a:latin typeface="Arial" panose="020B0604020202020204" pitchFamily="34" charset="0"/>
                <a:cs typeface="Arial" panose="020B0604020202020204" pitchFamily="34" charset="0"/>
              </a:defRPr>
            </a:lvl2pPr>
            <a:lvl3pPr marL="1143000" indent="-228600">
              <a:tabLst>
                <a:tab pos="4286250" algn="l"/>
              </a:tabLst>
              <a:defRPr>
                <a:solidFill>
                  <a:schemeClr val="tx1"/>
                </a:solidFill>
                <a:latin typeface="Arial" panose="020B0604020202020204" pitchFamily="34" charset="0"/>
                <a:cs typeface="Arial" panose="020B0604020202020204" pitchFamily="34" charset="0"/>
              </a:defRPr>
            </a:lvl3pPr>
            <a:lvl4pPr marL="1600200" indent="-228600">
              <a:tabLst>
                <a:tab pos="4286250" algn="l"/>
              </a:tabLst>
              <a:defRPr>
                <a:solidFill>
                  <a:schemeClr val="tx1"/>
                </a:solidFill>
                <a:latin typeface="Arial" panose="020B0604020202020204" pitchFamily="34" charset="0"/>
                <a:cs typeface="Arial" panose="020B0604020202020204" pitchFamily="34" charset="0"/>
              </a:defRPr>
            </a:lvl4pPr>
            <a:lvl5pPr marL="2057400" indent="-228600">
              <a:tabLst>
                <a:tab pos="428625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28625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28625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28625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286250" algn="l"/>
              </a:tabLst>
              <a:defRPr>
                <a:solidFill>
                  <a:schemeClr val="tx1"/>
                </a:solidFill>
                <a:latin typeface="Arial" panose="020B0604020202020204" pitchFamily="34" charset="0"/>
                <a:cs typeface="Arial" panose="020B0604020202020204" pitchFamily="34" charset="0"/>
              </a:defRPr>
            </a:lvl9pPr>
          </a:lstStyle>
          <a:p>
            <a:pPr algn="ctr">
              <a:spcBef>
                <a:spcPts val="100"/>
              </a:spcBef>
            </a:pPr>
            <a:r>
              <a:rPr lang="fr-FR" altLang="fr-FR" sz="2800" b="1">
                <a:solidFill>
                  <a:srgbClr val="332D2B"/>
                </a:solidFill>
                <a:latin typeface="Trebuchet MS" panose="020B0703020202090204" pitchFamily="34" charset="0"/>
              </a:rPr>
              <a:t>favorisent un comportement homogène des deux matériaux</a:t>
            </a:r>
            <a:endParaRPr lang="fr-FR" altLang="fr-FR" sz="2800">
              <a:latin typeface="Trebuchet MS" panose="020B0703020202090204" pitchFamily="34" charset="0"/>
            </a:endParaRPr>
          </a:p>
        </p:txBody>
      </p:sp>
      <p:grpSp>
        <p:nvGrpSpPr>
          <p:cNvPr id="22531" name="object 7">
            <a:extLst>
              <a:ext uri="{FF2B5EF4-FFF2-40B4-BE49-F238E27FC236}">
                <a16:creationId xmlns:a16="http://schemas.microsoft.com/office/drawing/2014/main" id="{867F4885-253F-8146-8D3A-B482DC5B606A}"/>
              </a:ext>
            </a:extLst>
          </p:cNvPr>
          <p:cNvGrpSpPr>
            <a:grpSpLocks/>
          </p:cNvGrpSpPr>
          <p:nvPr/>
        </p:nvGrpSpPr>
        <p:grpSpPr bwMode="auto">
          <a:xfrm>
            <a:off x="706438" y="1550988"/>
            <a:ext cx="7642225" cy="1042987"/>
            <a:chOff x="706527" y="1551077"/>
            <a:chExt cx="7642225" cy="1043305"/>
          </a:xfrm>
        </p:grpSpPr>
        <p:pic>
          <p:nvPicPr>
            <p:cNvPr id="22551" name="object 8">
              <a:extLst>
                <a:ext uri="{FF2B5EF4-FFF2-40B4-BE49-F238E27FC236}">
                  <a16:creationId xmlns:a16="http://schemas.microsoft.com/office/drawing/2014/main" id="{14C2EF77-D0BB-F848-9DD9-A096CDBC04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199" y="1582420"/>
              <a:ext cx="7632700" cy="100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2" name="object 9">
              <a:extLst>
                <a:ext uri="{FF2B5EF4-FFF2-40B4-BE49-F238E27FC236}">
                  <a16:creationId xmlns:a16="http://schemas.microsoft.com/office/drawing/2014/main" id="{4EEFE915-019E-2445-BDA2-953A34C8F1A2}"/>
                </a:ext>
              </a:extLst>
            </p:cNvPr>
            <p:cNvSpPr>
              <a:spLocks/>
            </p:cNvSpPr>
            <p:nvPr/>
          </p:nvSpPr>
          <p:spPr bwMode="auto">
            <a:xfrm>
              <a:off x="711199" y="1582420"/>
              <a:ext cx="7632700" cy="855980"/>
            </a:xfrm>
            <a:custGeom>
              <a:avLst/>
              <a:gdLst>
                <a:gd name="T0" fmla="*/ 7632700 w 7632700"/>
                <a:gd name="T1" fmla="*/ 855979 h 855980"/>
                <a:gd name="T2" fmla="*/ 7632700 w 7632700"/>
                <a:gd name="T3" fmla="*/ 157479 h 855980"/>
                <a:gd name="T4" fmla="*/ 7472680 w 7632700"/>
                <a:gd name="T5" fmla="*/ 0 h 855980"/>
                <a:gd name="T6" fmla="*/ 158750 w 7632700"/>
                <a:gd name="T7" fmla="*/ 0 h 855980"/>
                <a:gd name="T8" fmla="*/ 0 w 7632700"/>
                <a:gd name="T9" fmla="*/ 149859 h 855980"/>
                <a:gd name="T10" fmla="*/ 0 w 7632700"/>
                <a:gd name="T11" fmla="*/ 855979 h 8559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632700" h="855980">
                  <a:moveTo>
                    <a:pt x="7632700" y="855979"/>
                  </a:moveTo>
                  <a:lnTo>
                    <a:pt x="7632700" y="157479"/>
                  </a:lnTo>
                </a:path>
                <a:path w="7632700" h="855980">
                  <a:moveTo>
                    <a:pt x="7472680" y="0"/>
                  </a:moveTo>
                  <a:lnTo>
                    <a:pt x="158750" y="0"/>
                  </a:lnTo>
                </a:path>
                <a:path w="7632700" h="855980">
                  <a:moveTo>
                    <a:pt x="0" y="149859"/>
                  </a:moveTo>
                  <a:lnTo>
                    <a:pt x="0" y="855979"/>
                  </a:lnTo>
                </a:path>
              </a:pathLst>
            </a:custGeom>
            <a:noFill/>
            <a:ln w="3175">
              <a:solidFill>
                <a:srgbClr val="FF750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22553" name="object 10">
              <a:extLst>
                <a:ext uri="{FF2B5EF4-FFF2-40B4-BE49-F238E27FC236}">
                  <a16:creationId xmlns:a16="http://schemas.microsoft.com/office/drawing/2014/main" id="{DAE1A548-7F00-7448-9565-5F4924B96770}"/>
                </a:ext>
              </a:extLst>
            </p:cNvPr>
            <p:cNvSpPr>
              <a:spLocks/>
            </p:cNvSpPr>
            <p:nvPr/>
          </p:nvSpPr>
          <p:spPr bwMode="auto">
            <a:xfrm>
              <a:off x="711199" y="1582420"/>
              <a:ext cx="7632700" cy="1007110"/>
            </a:xfrm>
            <a:custGeom>
              <a:avLst/>
              <a:gdLst>
                <a:gd name="T0" fmla="*/ 0 w 7632700"/>
                <a:gd name="T1" fmla="*/ 158750 h 1007110"/>
                <a:gd name="T2" fmla="*/ 2540 w 7632700"/>
                <a:gd name="T3" fmla="*/ 140969 h 1007110"/>
                <a:gd name="T4" fmla="*/ 6350 w 7632700"/>
                <a:gd name="T5" fmla="*/ 123189 h 1007110"/>
                <a:gd name="T6" fmla="*/ 11429 w 7632700"/>
                <a:gd name="T7" fmla="*/ 106679 h 1007110"/>
                <a:gd name="T8" fmla="*/ 19050 w 7632700"/>
                <a:gd name="T9" fmla="*/ 91439 h 1007110"/>
                <a:gd name="T10" fmla="*/ 26670 w 7632700"/>
                <a:gd name="T11" fmla="*/ 76200 h 1007110"/>
                <a:gd name="T12" fmla="*/ 38100 w 7632700"/>
                <a:gd name="T13" fmla="*/ 62229 h 1007110"/>
                <a:gd name="T14" fmla="*/ 49529 w 7632700"/>
                <a:gd name="T15" fmla="*/ 48259 h 1007110"/>
                <a:gd name="T16" fmla="*/ 62229 w 7632700"/>
                <a:gd name="T17" fmla="*/ 36829 h 1007110"/>
                <a:gd name="T18" fmla="*/ 76200 w 7632700"/>
                <a:gd name="T19" fmla="*/ 26669 h 1007110"/>
                <a:gd name="T20" fmla="*/ 91440 w 7632700"/>
                <a:gd name="T21" fmla="*/ 17779 h 1007110"/>
                <a:gd name="T22" fmla="*/ 107950 w 7632700"/>
                <a:gd name="T23" fmla="*/ 10159 h 1007110"/>
                <a:gd name="T24" fmla="*/ 124459 w 7632700"/>
                <a:gd name="T25" fmla="*/ 5079 h 1007110"/>
                <a:gd name="T26" fmla="*/ 142240 w 7632700"/>
                <a:gd name="T27" fmla="*/ 1269 h 1007110"/>
                <a:gd name="T28" fmla="*/ 158750 w 7632700"/>
                <a:gd name="T29" fmla="*/ 0 h 1007110"/>
                <a:gd name="T30" fmla="*/ 7482840 w 7632700"/>
                <a:gd name="T31" fmla="*/ 0 h 1007110"/>
                <a:gd name="T32" fmla="*/ 7532370 w 7632700"/>
                <a:gd name="T33" fmla="*/ 13969 h 1007110"/>
                <a:gd name="T34" fmla="*/ 7548880 w 7632700"/>
                <a:gd name="T35" fmla="*/ 21589 h 1007110"/>
                <a:gd name="T36" fmla="*/ 7562850 w 7632700"/>
                <a:gd name="T37" fmla="*/ 31750 h 1007110"/>
                <a:gd name="T38" fmla="*/ 7576820 w 7632700"/>
                <a:gd name="T39" fmla="*/ 43179 h 1007110"/>
                <a:gd name="T40" fmla="*/ 7589520 w 7632700"/>
                <a:gd name="T41" fmla="*/ 54609 h 1007110"/>
                <a:gd name="T42" fmla="*/ 7599680 w 7632700"/>
                <a:gd name="T43" fmla="*/ 68579 h 1007110"/>
                <a:gd name="T44" fmla="*/ 7609840 w 7632700"/>
                <a:gd name="T45" fmla="*/ 83819 h 1007110"/>
                <a:gd name="T46" fmla="*/ 7617459 w 7632700"/>
                <a:gd name="T47" fmla="*/ 99059 h 1007110"/>
                <a:gd name="T48" fmla="*/ 7623809 w 7632700"/>
                <a:gd name="T49" fmla="*/ 115569 h 1007110"/>
                <a:gd name="T50" fmla="*/ 7628890 w 7632700"/>
                <a:gd name="T51" fmla="*/ 132079 h 1007110"/>
                <a:gd name="T52" fmla="*/ 7631430 w 7632700"/>
                <a:gd name="T53" fmla="*/ 149859 h 1007110"/>
                <a:gd name="T54" fmla="*/ 7632700 w 7632700"/>
                <a:gd name="T55" fmla="*/ 167639 h 1007110"/>
                <a:gd name="T56" fmla="*/ 7632700 w 7632700"/>
                <a:gd name="T57" fmla="*/ 848359 h 1007110"/>
                <a:gd name="T58" fmla="*/ 7630159 w 7632700"/>
                <a:gd name="T59" fmla="*/ 866139 h 1007110"/>
                <a:gd name="T60" fmla="*/ 7627620 w 7632700"/>
                <a:gd name="T61" fmla="*/ 882650 h 1007110"/>
                <a:gd name="T62" fmla="*/ 7621270 w 7632700"/>
                <a:gd name="T63" fmla="*/ 899159 h 1007110"/>
                <a:gd name="T64" fmla="*/ 7614920 w 7632700"/>
                <a:gd name="T65" fmla="*/ 915669 h 1007110"/>
                <a:gd name="T66" fmla="*/ 7606030 w 7632700"/>
                <a:gd name="T67" fmla="*/ 930909 h 1007110"/>
                <a:gd name="T68" fmla="*/ 7595870 w 7632700"/>
                <a:gd name="T69" fmla="*/ 944879 h 1007110"/>
                <a:gd name="T70" fmla="*/ 7583170 w 7632700"/>
                <a:gd name="T71" fmla="*/ 957579 h 1007110"/>
                <a:gd name="T72" fmla="*/ 7570470 w 7632700"/>
                <a:gd name="T73" fmla="*/ 969009 h 1007110"/>
                <a:gd name="T74" fmla="*/ 7556500 w 7632700"/>
                <a:gd name="T75" fmla="*/ 979169 h 1007110"/>
                <a:gd name="T76" fmla="*/ 7541259 w 7632700"/>
                <a:gd name="T77" fmla="*/ 988059 h 1007110"/>
                <a:gd name="T78" fmla="*/ 7524750 w 7632700"/>
                <a:gd name="T79" fmla="*/ 995679 h 1007110"/>
                <a:gd name="T80" fmla="*/ 7508240 w 7632700"/>
                <a:gd name="T81" fmla="*/ 1000759 h 1007110"/>
                <a:gd name="T82" fmla="*/ 7490459 w 7632700"/>
                <a:gd name="T83" fmla="*/ 1004569 h 1007110"/>
                <a:gd name="T84" fmla="*/ 7473950 w 7632700"/>
                <a:gd name="T85" fmla="*/ 1005839 h 1007110"/>
                <a:gd name="T86" fmla="*/ 167640 w 7632700"/>
                <a:gd name="T87" fmla="*/ 1007109 h 1007110"/>
                <a:gd name="T88" fmla="*/ 149859 w 7632700"/>
                <a:gd name="T89" fmla="*/ 1005839 h 1007110"/>
                <a:gd name="T90" fmla="*/ 133350 w 7632700"/>
                <a:gd name="T91" fmla="*/ 1003300 h 1007110"/>
                <a:gd name="T92" fmla="*/ 115569 w 7632700"/>
                <a:gd name="T93" fmla="*/ 999489 h 1007110"/>
                <a:gd name="T94" fmla="*/ 99059 w 7632700"/>
                <a:gd name="T95" fmla="*/ 993139 h 1007110"/>
                <a:gd name="T96" fmla="*/ 83820 w 7632700"/>
                <a:gd name="T97" fmla="*/ 984250 h 1007110"/>
                <a:gd name="T98" fmla="*/ 69850 w 7632700"/>
                <a:gd name="T99" fmla="*/ 975359 h 1007110"/>
                <a:gd name="T100" fmla="*/ 55879 w 7632700"/>
                <a:gd name="T101" fmla="*/ 963929 h 1007110"/>
                <a:gd name="T102" fmla="*/ 43179 w 7632700"/>
                <a:gd name="T103" fmla="*/ 951229 h 1007110"/>
                <a:gd name="T104" fmla="*/ 31750 w 7632700"/>
                <a:gd name="T105" fmla="*/ 938529 h 1007110"/>
                <a:gd name="T106" fmla="*/ 22859 w 7632700"/>
                <a:gd name="T107" fmla="*/ 923289 h 1007110"/>
                <a:gd name="T108" fmla="*/ 13970 w 7632700"/>
                <a:gd name="T109" fmla="*/ 908050 h 1007110"/>
                <a:gd name="T110" fmla="*/ 8890 w 7632700"/>
                <a:gd name="T111" fmla="*/ 891539 h 1007110"/>
                <a:gd name="T112" fmla="*/ 3809 w 7632700"/>
                <a:gd name="T113" fmla="*/ 873759 h 1007110"/>
                <a:gd name="T114" fmla="*/ 1270 w 7632700"/>
                <a:gd name="T115" fmla="*/ 857250 h 1007110"/>
                <a:gd name="T116" fmla="*/ 0 w 7632700"/>
                <a:gd name="T117" fmla="*/ 839469 h 100711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632700" h="1007110">
                  <a:moveTo>
                    <a:pt x="0" y="167639"/>
                  </a:moveTo>
                  <a:lnTo>
                    <a:pt x="0" y="158750"/>
                  </a:lnTo>
                  <a:lnTo>
                    <a:pt x="1270" y="149859"/>
                  </a:lnTo>
                  <a:lnTo>
                    <a:pt x="2540" y="140969"/>
                  </a:lnTo>
                  <a:lnTo>
                    <a:pt x="3809" y="132079"/>
                  </a:lnTo>
                  <a:lnTo>
                    <a:pt x="6350" y="123189"/>
                  </a:lnTo>
                  <a:lnTo>
                    <a:pt x="8890" y="115569"/>
                  </a:lnTo>
                  <a:lnTo>
                    <a:pt x="11429" y="106679"/>
                  </a:lnTo>
                  <a:lnTo>
                    <a:pt x="13970" y="99059"/>
                  </a:lnTo>
                  <a:lnTo>
                    <a:pt x="19050" y="91439"/>
                  </a:lnTo>
                  <a:lnTo>
                    <a:pt x="22859" y="83819"/>
                  </a:lnTo>
                  <a:lnTo>
                    <a:pt x="26670" y="76200"/>
                  </a:lnTo>
                  <a:lnTo>
                    <a:pt x="31750" y="68579"/>
                  </a:lnTo>
                  <a:lnTo>
                    <a:pt x="38100" y="62229"/>
                  </a:lnTo>
                  <a:lnTo>
                    <a:pt x="43179" y="54609"/>
                  </a:lnTo>
                  <a:lnTo>
                    <a:pt x="49529" y="48259"/>
                  </a:lnTo>
                  <a:lnTo>
                    <a:pt x="55879" y="43179"/>
                  </a:lnTo>
                  <a:lnTo>
                    <a:pt x="62229" y="36829"/>
                  </a:lnTo>
                  <a:lnTo>
                    <a:pt x="69850" y="31750"/>
                  </a:lnTo>
                  <a:lnTo>
                    <a:pt x="76200" y="26669"/>
                  </a:lnTo>
                  <a:lnTo>
                    <a:pt x="83820" y="21589"/>
                  </a:lnTo>
                  <a:lnTo>
                    <a:pt x="91440" y="17779"/>
                  </a:lnTo>
                  <a:lnTo>
                    <a:pt x="99059" y="13969"/>
                  </a:lnTo>
                  <a:lnTo>
                    <a:pt x="107950" y="10159"/>
                  </a:lnTo>
                  <a:lnTo>
                    <a:pt x="115569" y="7619"/>
                  </a:lnTo>
                  <a:lnTo>
                    <a:pt x="124459" y="5079"/>
                  </a:lnTo>
                  <a:lnTo>
                    <a:pt x="133350" y="2539"/>
                  </a:lnTo>
                  <a:lnTo>
                    <a:pt x="142240" y="1269"/>
                  </a:lnTo>
                  <a:lnTo>
                    <a:pt x="149859" y="0"/>
                  </a:lnTo>
                  <a:lnTo>
                    <a:pt x="158750" y="0"/>
                  </a:lnTo>
                  <a:lnTo>
                    <a:pt x="7465059" y="0"/>
                  </a:lnTo>
                  <a:lnTo>
                    <a:pt x="7482840" y="0"/>
                  </a:lnTo>
                  <a:lnTo>
                    <a:pt x="7490459" y="1269"/>
                  </a:lnTo>
                  <a:lnTo>
                    <a:pt x="7532370" y="13969"/>
                  </a:lnTo>
                  <a:lnTo>
                    <a:pt x="7541259" y="17779"/>
                  </a:lnTo>
                  <a:lnTo>
                    <a:pt x="7548880" y="21589"/>
                  </a:lnTo>
                  <a:lnTo>
                    <a:pt x="7555230" y="26669"/>
                  </a:lnTo>
                  <a:lnTo>
                    <a:pt x="7562850" y="31750"/>
                  </a:lnTo>
                  <a:lnTo>
                    <a:pt x="7570470" y="36829"/>
                  </a:lnTo>
                  <a:lnTo>
                    <a:pt x="7576820" y="43179"/>
                  </a:lnTo>
                  <a:lnTo>
                    <a:pt x="7583170" y="48259"/>
                  </a:lnTo>
                  <a:lnTo>
                    <a:pt x="7589520" y="54609"/>
                  </a:lnTo>
                  <a:lnTo>
                    <a:pt x="7594600" y="62229"/>
                  </a:lnTo>
                  <a:lnTo>
                    <a:pt x="7599680" y="68579"/>
                  </a:lnTo>
                  <a:lnTo>
                    <a:pt x="7604759" y="76200"/>
                  </a:lnTo>
                  <a:lnTo>
                    <a:pt x="7609840" y="83819"/>
                  </a:lnTo>
                  <a:lnTo>
                    <a:pt x="7613650" y="91439"/>
                  </a:lnTo>
                  <a:lnTo>
                    <a:pt x="7617459" y="99059"/>
                  </a:lnTo>
                  <a:lnTo>
                    <a:pt x="7621270" y="106679"/>
                  </a:lnTo>
                  <a:lnTo>
                    <a:pt x="7623809" y="115569"/>
                  </a:lnTo>
                  <a:lnTo>
                    <a:pt x="7626350" y="124459"/>
                  </a:lnTo>
                  <a:lnTo>
                    <a:pt x="7628890" y="132079"/>
                  </a:lnTo>
                  <a:lnTo>
                    <a:pt x="7630159" y="140969"/>
                  </a:lnTo>
                  <a:lnTo>
                    <a:pt x="7631430" y="149859"/>
                  </a:lnTo>
                  <a:lnTo>
                    <a:pt x="7631430" y="158750"/>
                  </a:lnTo>
                  <a:lnTo>
                    <a:pt x="7632700" y="167639"/>
                  </a:lnTo>
                  <a:lnTo>
                    <a:pt x="7632700" y="839469"/>
                  </a:lnTo>
                  <a:lnTo>
                    <a:pt x="7632700" y="848359"/>
                  </a:lnTo>
                  <a:lnTo>
                    <a:pt x="7631430" y="857250"/>
                  </a:lnTo>
                  <a:lnTo>
                    <a:pt x="7630159" y="866139"/>
                  </a:lnTo>
                  <a:lnTo>
                    <a:pt x="7628890" y="873759"/>
                  </a:lnTo>
                  <a:lnTo>
                    <a:pt x="7627620" y="882650"/>
                  </a:lnTo>
                  <a:lnTo>
                    <a:pt x="7625080" y="891539"/>
                  </a:lnTo>
                  <a:lnTo>
                    <a:pt x="7621270" y="899159"/>
                  </a:lnTo>
                  <a:lnTo>
                    <a:pt x="7618730" y="906779"/>
                  </a:lnTo>
                  <a:lnTo>
                    <a:pt x="7614920" y="915669"/>
                  </a:lnTo>
                  <a:lnTo>
                    <a:pt x="7609840" y="923289"/>
                  </a:lnTo>
                  <a:lnTo>
                    <a:pt x="7606030" y="930909"/>
                  </a:lnTo>
                  <a:lnTo>
                    <a:pt x="7600950" y="937259"/>
                  </a:lnTo>
                  <a:lnTo>
                    <a:pt x="7595870" y="944879"/>
                  </a:lnTo>
                  <a:lnTo>
                    <a:pt x="7589520" y="951229"/>
                  </a:lnTo>
                  <a:lnTo>
                    <a:pt x="7583170" y="957579"/>
                  </a:lnTo>
                  <a:lnTo>
                    <a:pt x="7576820" y="963929"/>
                  </a:lnTo>
                  <a:lnTo>
                    <a:pt x="7570470" y="969009"/>
                  </a:lnTo>
                  <a:lnTo>
                    <a:pt x="7562850" y="974089"/>
                  </a:lnTo>
                  <a:lnTo>
                    <a:pt x="7556500" y="979169"/>
                  </a:lnTo>
                  <a:lnTo>
                    <a:pt x="7548880" y="984250"/>
                  </a:lnTo>
                  <a:lnTo>
                    <a:pt x="7541259" y="988059"/>
                  </a:lnTo>
                  <a:lnTo>
                    <a:pt x="7533640" y="991869"/>
                  </a:lnTo>
                  <a:lnTo>
                    <a:pt x="7524750" y="995679"/>
                  </a:lnTo>
                  <a:lnTo>
                    <a:pt x="7517130" y="998219"/>
                  </a:lnTo>
                  <a:lnTo>
                    <a:pt x="7508240" y="1000759"/>
                  </a:lnTo>
                  <a:lnTo>
                    <a:pt x="7499350" y="1003300"/>
                  </a:lnTo>
                  <a:lnTo>
                    <a:pt x="7490459" y="1004569"/>
                  </a:lnTo>
                  <a:lnTo>
                    <a:pt x="7482840" y="1005839"/>
                  </a:lnTo>
                  <a:lnTo>
                    <a:pt x="7473950" y="1005839"/>
                  </a:lnTo>
                  <a:lnTo>
                    <a:pt x="7465059" y="1007109"/>
                  </a:lnTo>
                  <a:lnTo>
                    <a:pt x="167640" y="1007109"/>
                  </a:lnTo>
                  <a:lnTo>
                    <a:pt x="158750" y="1007109"/>
                  </a:lnTo>
                  <a:lnTo>
                    <a:pt x="149859" y="1005839"/>
                  </a:lnTo>
                  <a:lnTo>
                    <a:pt x="142240" y="1005839"/>
                  </a:lnTo>
                  <a:lnTo>
                    <a:pt x="133350" y="1003300"/>
                  </a:lnTo>
                  <a:lnTo>
                    <a:pt x="124459" y="1002029"/>
                  </a:lnTo>
                  <a:lnTo>
                    <a:pt x="115569" y="999489"/>
                  </a:lnTo>
                  <a:lnTo>
                    <a:pt x="107950" y="995679"/>
                  </a:lnTo>
                  <a:lnTo>
                    <a:pt x="99059" y="993139"/>
                  </a:lnTo>
                  <a:lnTo>
                    <a:pt x="91440" y="989329"/>
                  </a:lnTo>
                  <a:lnTo>
                    <a:pt x="83820" y="984250"/>
                  </a:lnTo>
                  <a:lnTo>
                    <a:pt x="76200" y="980439"/>
                  </a:lnTo>
                  <a:lnTo>
                    <a:pt x="69850" y="975359"/>
                  </a:lnTo>
                  <a:lnTo>
                    <a:pt x="62229" y="970279"/>
                  </a:lnTo>
                  <a:lnTo>
                    <a:pt x="55879" y="963929"/>
                  </a:lnTo>
                  <a:lnTo>
                    <a:pt x="49529" y="957579"/>
                  </a:lnTo>
                  <a:lnTo>
                    <a:pt x="43179" y="951229"/>
                  </a:lnTo>
                  <a:lnTo>
                    <a:pt x="38100" y="944879"/>
                  </a:lnTo>
                  <a:lnTo>
                    <a:pt x="31750" y="938529"/>
                  </a:lnTo>
                  <a:lnTo>
                    <a:pt x="26670" y="930909"/>
                  </a:lnTo>
                  <a:lnTo>
                    <a:pt x="22859" y="923289"/>
                  </a:lnTo>
                  <a:lnTo>
                    <a:pt x="19050" y="915669"/>
                  </a:lnTo>
                  <a:lnTo>
                    <a:pt x="13970" y="908050"/>
                  </a:lnTo>
                  <a:lnTo>
                    <a:pt x="11429" y="899159"/>
                  </a:lnTo>
                  <a:lnTo>
                    <a:pt x="8890" y="891539"/>
                  </a:lnTo>
                  <a:lnTo>
                    <a:pt x="6350" y="882650"/>
                  </a:lnTo>
                  <a:lnTo>
                    <a:pt x="3809" y="873759"/>
                  </a:lnTo>
                  <a:lnTo>
                    <a:pt x="2540" y="866139"/>
                  </a:lnTo>
                  <a:lnTo>
                    <a:pt x="1270" y="857250"/>
                  </a:lnTo>
                  <a:lnTo>
                    <a:pt x="0" y="848359"/>
                  </a:lnTo>
                  <a:lnTo>
                    <a:pt x="0" y="839469"/>
                  </a:lnTo>
                  <a:lnTo>
                    <a:pt x="0" y="167639"/>
                  </a:lnTo>
                  <a:close/>
                </a:path>
              </a:pathLst>
            </a:custGeom>
            <a:noFill/>
            <a:ln w="934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22554" name="object 11">
              <a:extLst>
                <a:ext uri="{FF2B5EF4-FFF2-40B4-BE49-F238E27FC236}">
                  <a16:creationId xmlns:a16="http://schemas.microsoft.com/office/drawing/2014/main" id="{AF64A101-CD26-B045-B1E6-D3A280496748}"/>
                </a:ext>
              </a:extLst>
            </p:cNvPr>
            <p:cNvSpPr>
              <a:spLocks/>
            </p:cNvSpPr>
            <p:nvPr/>
          </p:nvSpPr>
          <p:spPr bwMode="auto">
            <a:xfrm>
              <a:off x="706526" y="1577758"/>
              <a:ext cx="7642225" cy="1016635"/>
            </a:xfrm>
            <a:custGeom>
              <a:avLst/>
              <a:gdLst>
                <a:gd name="T0" fmla="*/ 9334 w 7642225"/>
                <a:gd name="T1" fmla="*/ 4660 h 1016635"/>
                <a:gd name="T2" fmla="*/ 7975 w 7642225"/>
                <a:gd name="T3" fmla="*/ 1358 h 1016635"/>
                <a:gd name="T4" fmla="*/ 4673 w 7642225"/>
                <a:gd name="T5" fmla="*/ 0 h 1016635"/>
                <a:gd name="T6" fmla="*/ 1358 w 7642225"/>
                <a:gd name="T7" fmla="*/ 1358 h 1016635"/>
                <a:gd name="T8" fmla="*/ 0 w 7642225"/>
                <a:gd name="T9" fmla="*/ 4660 h 1016635"/>
                <a:gd name="T10" fmla="*/ 1358 w 7642225"/>
                <a:gd name="T11" fmla="*/ 7975 h 1016635"/>
                <a:gd name="T12" fmla="*/ 4673 w 7642225"/>
                <a:gd name="T13" fmla="*/ 9334 h 1016635"/>
                <a:gd name="T14" fmla="*/ 7975 w 7642225"/>
                <a:gd name="T15" fmla="*/ 7975 h 1016635"/>
                <a:gd name="T16" fmla="*/ 9334 w 7642225"/>
                <a:gd name="T17" fmla="*/ 4660 h 1016635"/>
                <a:gd name="T18" fmla="*/ 7642034 w 7642225"/>
                <a:gd name="T19" fmla="*/ 1011770 h 1016635"/>
                <a:gd name="T20" fmla="*/ 7640675 w 7642225"/>
                <a:gd name="T21" fmla="*/ 1008468 h 1016635"/>
                <a:gd name="T22" fmla="*/ 7637373 w 7642225"/>
                <a:gd name="T23" fmla="*/ 1007110 h 1016635"/>
                <a:gd name="T24" fmla="*/ 7634059 w 7642225"/>
                <a:gd name="T25" fmla="*/ 1008468 h 1016635"/>
                <a:gd name="T26" fmla="*/ 7632700 w 7642225"/>
                <a:gd name="T27" fmla="*/ 1011770 h 1016635"/>
                <a:gd name="T28" fmla="*/ 7634059 w 7642225"/>
                <a:gd name="T29" fmla="*/ 1015085 h 1016635"/>
                <a:gd name="T30" fmla="*/ 7637373 w 7642225"/>
                <a:gd name="T31" fmla="*/ 1016444 h 1016635"/>
                <a:gd name="T32" fmla="*/ 7640675 w 7642225"/>
                <a:gd name="T33" fmla="*/ 1015085 h 1016635"/>
                <a:gd name="T34" fmla="*/ 7642034 w 7642225"/>
                <a:gd name="T35" fmla="*/ 1011770 h 10166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642225" h="1016635">
                  <a:moveTo>
                    <a:pt x="9334" y="4660"/>
                  </a:moveTo>
                  <a:lnTo>
                    <a:pt x="7975" y="1358"/>
                  </a:lnTo>
                  <a:lnTo>
                    <a:pt x="4673" y="0"/>
                  </a:lnTo>
                  <a:lnTo>
                    <a:pt x="1358" y="1358"/>
                  </a:lnTo>
                  <a:lnTo>
                    <a:pt x="0" y="4660"/>
                  </a:lnTo>
                  <a:lnTo>
                    <a:pt x="1358" y="7975"/>
                  </a:lnTo>
                  <a:lnTo>
                    <a:pt x="4673" y="9334"/>
                  </a:lnTo>
                  <a:lnTo>
                    <a:pt x="7975" y="7975"/>
                  </a:lnTo>
                  <a:lnTo>
                    <a:pt x="9334" y="4660"/>
                  </a:lnTo>
                  <a:close/>
                </a:path>
                <a:path w="7642225" h="1016635">
                  <a:moveTo>
                    <a:pt x="7642034" y="1011770"/>
                  </a:moveTo>
                  <a:lnTo>
                    <a:pt x="7640675" y="1008468"/>
                  </a:lnTo>
                  <a:lnTo>
                    <a:pt x="7637373" y="1007110"/>
                  </a:lnTo>
                  <a:lnTo>
                    <a:pt x="7634059" y="1008468"/>
                  </a:lnTo>
                  <a:lnTo>
                    <a:pt x="7632700" y="1011770"/>
                  </a:lnTo>
                  <a:lnTo>
                    <a:pt x="7634059" y="1015085"/>
                  </a:lnTo>
                  <a:lnTo>
                    <a:pt x="7637373" y="1016444"/>
                  </a:lnTo>
                  <a:lnTo>
                    <a:pt x="7640675" y="1015085"/>
                  </a:lnTo>
                  <a:lnTo>
                    <a:pt x="7642034" y="1011770"/>
                  </a:lnTo>
                  <a:close/>
                </a:path>
              </a:pathLst>
            </a:custGeom>
            <a:solidFill>
              <a:srgbClr val="000000">
                <a:alpha val="2784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pic>
          <p:nvPicPr>
            <p:cNvPr id="22555" name="object 12">
              <a:extLst>
                <a:ext uri="{FF2B5EF4-FFF2-40B4-BE49-F238E27FC236}">
                  <a16:creationId xmlns:a16="http://schemas.microsoft.com/office/drawing/2014/main" id="{DD3C8A42-14B6-C74F-9F23-57957701A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199" y="1557020"/>
              <a:ext cx="7632700" cy="1007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6" name="object 13">
              <a:extLst>
                <a:ext uri="{FF2B5EF4-FFF2-40B4-BE49-F238E27FC236}">
                  <a16:creationId xmlns:a16="http://schemas.microsoft.com/office/drawing/2014/main" id="{9F714593-A50B-9B4E-A10B-E6C3306A450F}"/>
                </a:ext>
              </a:extLst>
            </p:cNvPr>
            <p:cNvSpPr>
              <a:spLocks/>
            </p:cNvSpPr>
            <p:nvPr/>
          </p:nvSpPr>
          <p:spPr bwMode="auto">
            <a:xfrm>
              <a:off x="711199" y="1706880"/>
              <a:ext cx="7632700" cy="857250"/>
            </a:xfrm>
            <a:custGeom>
              <a:avLst/>
              <a:gdLst>
                <a:gd name="T0" fmla="*/ 149859 w 7632700"/>
                <a:gd name="T1" fmla="*/ 857249 h 857250"/>
                <a:gd name="T2" fmla="*/ 7472680 w 7632700"/>
                <a:gd name="T3" fmla="*/ 857249 h 857250"/>
                <a:gd name="T4" fmla="*/ 7632700 w 7632700"/>
                <a:gd name="T5" fmla="*/ 706120 h 857250"/>
                <a:gd name="T6" fmla="*/ 7632700 w 7632700"/>
                <a:gd name="T7" fmla="*/ 7620 h 857250"/>
                <a:gd name="T8" fmla="*/ 0 w 7632700"/>
                <a:gd name="T9" fmla="*/ 0 h 857250"/>
                <a:gd name="T10" fmla="*/ 0 w 7632700"/>
                <a:gd name="T11" fmla="*/ 706120 h 8572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632700" h="857250">
                  <a:moveTo>
                    <a:pt x="149859" y="857249"/>
                  </a:moveTo>
                  <a:lnTo>
                    <a:pt x="7472680" y="857249"/>
                  </a:lnTo>
                </a:path>
                <a:path w="7632700" h="857250">
                  <a:moveTo>
                    <a:pt x="7632700" y="706120"/>
                  </a:moveTo>
                  <a:lnTo>
                    <a:pt x="7632700" y="7620"/>
                  </a:lnTo>
                </a:path>
                <a:path w="7632700" h="857250">
                  <a:moveTo>
                    <a:pt x="0" y="0"/>
                  </a:moveTo>
                  <a:lnTo>
                    <a:pt x="0" y="706120"/>
                  </a:lnTo>
                </a:path>
              </a:pathLst>
            </a:custGeom>
            <a:noFill/>
            <a:ln w="3175">
              <a:solidFill>
                <a:srgbClr val="FF750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22557" name="object 14">
              <a:extLst>
                <a:ext uri="{FF2B5EF4-FFF2-40B4-BE49-F238E27FC236}">
                  <a16:creationId xmlns:a16="http://schemas.microsoft.com/office/drawing/2014/main" id="{D6D2C1CE-0AB2-264B-9630-9E0B96618F01}"/>
                </a:ext>
              </a:extLst>
            </p:cNvPr>
            <p:cNvSpPr>
              <a:spLocks/>
            </p:cNvSpPr>
            <p:nvPr/>
          </p:nvSpPr>
          <p:spPr bwMode="auto">
            <a:xfrm>
              <a:off x="711199" y="1555750"/>
              <a:ext cx="7632700" cy="1008380"/>
            </a:xfrm>
            <a:custGeom>
              <a:avLst/>
              <a:gdLst>
                <a:gd name="T0" fmla="*/ 0 w 7632700"/>
                <a:gd name="T1" fmla="*/ 160020 h 1008380"/>
                <a:gd name="T2" fmla="*/ 2540 w 7632700"/>
                <a:gd name="T3" fmla="*/ 142239 h 1008380"/>
                <a:gd name="T4" fmla="*/ 6350 w 7632700"/>
                <a:gd name="T5" fmla="*/ 124460 h 1008380"/>
                <a:gd name="T6" fmla="*/ 11429 w 7632700"/>
                <a:gd name="T7" fmla="*/ 107950 h 1008380"/>
                <a:gd name="T8" fmla="*/ 19050 w 7632700"/>
                <a:gd name="T9" fmla="*/ 91439 h 1008380"/>
                <a:gd name="T10" fmla="*/ 26670 w 7632700"/>
                <a:gd name="T11" fmla="*/ 77470 h 1008380"/>
                <a:gd name="T12" fmla="*/ 38100 w 7632700"/>
                <a:gd name="T13" fmla="*/ 62229 h 1008380"/>
                <a:gd name="T14" fmla="*/ 49529 w 7632700"/>
                <a:gd name="T15" fmla="*/ 49529 h 1008380"/>
                <a:gd name="T16" fmla="*/ 62229 w 7632700"/>
                <a:gd name="T17" fmla="*/ 38100 h 1008380"/>
                <a:gd name="T18" fmla="*/ 76200 w 7632700"/>
                <a:gd name="T19" fmla="*/ 27939 h 1008380"/>
                <a:gd name="T20" fmla="*/ 91440 w 7632700"/>
                <a:gd name="T21" fmla="*/ 19050 h 1008380"/>
                <a:gd name="T22" fmla="*/ 107950 w 7632700"/>
                <a:gd name="T23" fmla="*/ 11429 h 1008380"/>
                <a:gd name="T24" fmla="*/ 124459 w 7632700"/>
                <a:gd name="T25" fmla="*/ 6350 h 1008380"/>
                <a:gd name="T26" fmla="*/ 142240 w 7632700"/>
                <a:gd name="T27" fmla="*/ 2539 h 1008380"/>
                <a:gd name="T28" fmla="*/ 158750 w 7632700"/>
                <a:gd name="T29" fmla="*/ 1270 h 1008380"/>
                <a:gd name="T30" fmla="*/ 7465059 w 7632700"/>
                <a:gd name="T31" fmla="*/ 0 h 1008380"/>
                <a:gd name="T32" fmla="*/ 7482840 w 7632700"/>
                <a:gd name="T33" fmla="*/ 1270 h 1008380"/>
                <a:gd name="T34" fmla="*/ 7532370 w 7632700"/>
                <a:gd name="T35" fmla="*/ 15239 h 1008380"/>
                <a:gd name="T36" fmla="*/ 7548880 w 7632700"/>
                <a:gd name="T37" fmla="*/ 22860 h 1008380"/>
                <a:gd name="T38" fmla="*/ 7562850 w 7632700"/>
                <a:gd name="T39" fmla="*/ 33020 h 1008380"/>
                <a:gd name="T40" fmla="*/ 7576820 w 7632700"/>
                <a:gd name="T41" fmla="*/ 43179 h 1008380"/>
                <a:gd name="T42" fmla="*/ 7589520 w 7632700"/>
                <a:gd name="T43" fmla="*/ 55879 h 1008380"/>
                <a:gd name="T44" fmla="*/ 7599680 w 7632700"/>
                <a:gd name="T45" fmla="*/ 69850 h 1008380"/>
                <a:gd name="T46" fmla="*/ 7609840 w 7632700"/>
                <a:gd name="T47" fmla="*/ 83820 h 1008380"/>
                <a:gd name="T48" fmla="*/ 7617459 w 7632700"/>
                <a:gd name="T49" fmla="*/ 100329 h 1008380"/>
                <a:gd name="T50" fmla="*/ 7623809 w 7632700"/>
                <a:gd name="T51" fmla="*/ 116839 h 1008380"/>
                <a:gd name="T52" fmla="*/ 7628890 w 7632700"/>
                <a:gd name="T53" fmla="*/ 133350 h 1008380"/>
                <a:gd name="T54" fmla="*/ 7631430 w 7632700"/>
                <a:gd name="T55" fmla="*/ 151129 h 1008380"/>
                <a:gd name="T56" fmla="*/ 7632700 w 7632700"/>
                <a:gd name="T57" fmla="*/ 168910 h 1008380"/>
                <a:gd name="T58" fmla="*/ 7632700 w 7632700"/>
                <a:gd name="T59" fmla="*/ 849629 h 1008380"/>
                <a:gd name="T60" fmla="*/ 7630159 w 7632700"/>
                <a:gd name="T61" fmla="*/ 866139 h 1008380"/>
                <a:gd name="T62" fmla="*/ 7627620 w 7632700"/>
                <a:gd name="T63" fmla="*/ 883920 h 1008380"/>
                <a:gd name="T64" fmla="*/ 7621270 w 7632700"/>
                <a:gd name="T65" fmla="*/ 900429 h 1008380"/>
                <a:gd name="T66" fmla="*/ 7614920 w 7632700"/>
                <a:gd name="T67" fmla="*/ 916939 h 1008380"/>
                <a:gd name="T68" fmla="*/ 7606030 w 7632700"/>
                <a:gd name="T69" fmla="*/ 930910 h 1008380"/>
                <a:gd name="T70" fmla="*/ 7595870 w 7632700"/>
                <a:gd name="T71" fmla="*/ 946150 h 1008380"/>
                <a:gd name="T72" fmla="*/ 7583170 w 7632700"/>
                <a:gd name="T73" fmla="*/ 958850 h 1008380"/>
                <a:gd name="T74" fmla="*/ 7570470 w 7632700"/>
                <a:gd name="T75" fmla="*/ 970279 h 1008380"/>
                <a:gd name="T76" fmla="*/ 7556500 w 7632700"/>
                <a:gd name="T77" fmla="*/ 980439 h 1008380"/>
                <a:gd name="T78" fmla="*/ 7541259 w 7632700"/>
                <a:gd name="T79" fmla="*/ 989329 h 1008380"/>
                <a:gd name="T80" fmla="*/ 7524750 w 7632700"/>
                <a:gd name="T81" fmla="*/ 996950 h 1008380"/>
                <a:gd name="T82" fmla="*/ 7508240 w 7632700"/>
                <a:gd name="T83" fmla="*/ 1002029 h 1008380"/>
                <a:gd name="T84" fmla="*/ 7490459 w 7632700"/>
                <a:gd name="T85" fmla="*/ 1005839 h 1008380"/>
                <a:gd name="T86" fmla="*/ 7473950 w 7632700"/>
                <a:gd name="T87" fmla="*/ 1007110 h 1008380"/>
                <a:gd name="T88" fmla="*/ 167640 w 7632700"/>
                <a:gd name="T89" fmla="*/ 1008379 h 1008380"/>
                <a:gd name="T90" fmla="*/ 149859 w 7632700"/>
                <a:gd name="T91" fmla="*/ 1007110 h 1008380"/>
                <a:gd name="T92" fmla="*/ 133350 w 7632700"/>
                <a:gd name="T93" fmla="*/ 1004570 h 1008380"/>
                <a:gd name="T94" fmla="*/ 115569 w 7632700"/>
                <a:gd name="T95" fmla="*/ 1000760 h 1008380"/>
                <a:gd name="T96" fmla="*/ 99059 w 7632700"/>
                <a:gd name="T97" fmla="*/ 994410 h 1008380"/>
                <a:gd name="T98" fmla="*/ 83820 w 7632700"/>
                <a:gd name="T99" fmla="*/ 985520 h 1008380"/>
                <a:gd name="T100" fmla="*/ 69850 w 7632700"/>
                <a:gd name="T101" fmla="*/ 976629 h 1008380"/>
                <a:gd name="T102" fmla="*/ 55879 w 7632700"/>
                <a:gd name="T103" fmla="*/ 965200 h 1008380"/>
                <a:gd name="T104" fmla="*/ 43179 w 7632700"/>
                <a:gd name="T105" fmla="*/ 952500 h 1008380"/>
                <a:gd name="T106" fmla="*/ 31750 w 7632700"/>
                <a:gd name="T107" fmla="*/ 938529 h 1008380"/>
                <a:gd name="T108" fmla="*/ 22859 w 7632700"/>
                <a:gd name="T109" fmla="*/ 924560 h 1008380"/>
                <a:gd name="T110" fmla="*/ 13970 w 7632700"/>
                <a:gd name="T111" fmla="*/ 909320 h 1008380"/>
                <a:gd name="T112" fmla="*/ 8890 w 7632700"/>
                <a:gd name="T113" fmla="*/ 892810 h 1008380"/>
                <a:gd name="T114" fmla="*/ 3809 w 7632700"/>
                <a:gd name="T115" fmla="*/ 875029 h 1008380"/>
                <a:gd name="T116" fmla="*/ 1270 w 7632700"/>
                <a:gd name="T117" fmla="*/ 858520 h 1008380"/>
                <a:gd name="T118" fmla="*/ 0 w 7632700"/>
                <a:gd name="T119" fmla="*/ 840739 h 10083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632700" h="1008380">
                  <a:moveTo>
                    <a:pt x="0" y="168910"/>
                  </a:moveTo>
                  <a:lnTo>
                    <a:pt x="0" y="160020"/>
                  </a:lnTo>
                  <a:lnTo>
                    <a:pt x="1270" y="151129"/>
                  </a:lnTo>
                  <a:lnTo>
                    <a:pt x="2540" y="142239"/>
                  </a:lnTo>
                  <a:lnTo>
                    <a:pt x="3809" y="133350"/>
                  </a:lnTo>
                  <a:lnTo>
                    <a:pt x="6350" y="124460"/>
                  </a:lnTo>
                  <a:lnTo>
                    <a:pt x="8890" y="116839"/>
                  </a:lnTo>
                  <a:lnTo>
                    <a:pt x="11429" y="107950"/>
                  </a:lnTo>
                  <a:lnTo>
                    <a:pt x="13970" y="100329"/>
                  </a:lnTo>
                  <a:lnTo>
                    <a:pt x="19050" y="91439"/>
                  </a:lnTo>
                  <a:lnTo>
                    <a:pt x="22859" y="83820"/>
                  </a:lnTo>
                  <a:lnTo>
                    <a:pt x="26670" y="77470"/>
                  </a:lnTo>
                  <a:lnTo>
                    <a:pt x="31750" y="69850"/>
                  </a:lnTo>
                  <a:lnTo>
                    <a:pt x="38100" y="62229"/>
                  </a:lnTo>
                  <a:lnTo>
                    <a:pt x="43179" y="55879"/>
                  </a:lnTo>
                  <a:lnTo>
                    <a:pt x="49529" y="49529"/>
                  </a:lnTo>
                  <a:lnTo>
                    <a:pt x="55879" y="43179"/>
                  </a:lnTo>
                  <a:lnTo>
                    <a:pt x="62229" y="38100"/>
                  </a:lnTo>
                  <a:lnTo>
                    <a:pt x="69850" y="33020"/>
                  </a:lnTo>
                  <a:lnTo>
                    <a:pt x="76200" y="27939"/>
                  </a:lnTo>
                  <a:lnTo>
                    <a:pt x="83820" y="22860"/>
                  </a:lnTo>
                  <a:lnTo>
                    <a:pt x="91440" y="19050"/>
                  </a:lnTo>
                  <a:lnTo>
                    <a:pt x="99059" y="15239"/>
                  </a:lnTo>
                  <a:lnTo>
                    <a:pt x="107950" y="11429"/>
                  </a:lnTo>
                  <a:lnTo>
                    <a:pt x="115569" y="8889"/>
                  </a:lnTo>
                  <a:lnTo>
                    <a:pt x="124459" y="6350"/>
                  </a:lnTo>
                  <a:lnTo>
                    <a:pt x="133350" y="3810"/>
                  </a:lnTo>
                  <a:lnTo>
                    <a:pt x="142240" y="2539"/>
                  </a:lnTo>
                  <a:lnTo>
                    <a:pt x="149859" y="1270"/>
                  </a:lnTo>
                  <a:lnTo>
                    <a:pt x="158750" y="1270"/>
                  </a:lnTo>
                  <a:lnTo>
                    <a:pt x="167640" y="0"/>
                  </a:lnTo>
                  <a:lnTo>
                    <a:pt x="7465059" y="0"/>
                  </a:lnTo>
                  <a:lnTo>
                    <a:pt x="7473950" y="1270"/>
                  </a:lnTo>
                  <a:lnTo>
                    <a:pt x="7482840" y="1270"/>
                  </a:lnTo>
                  <a:lnTo>
                    <a:pt x="7490459" y="2539"/>
                  </a:lnTo>
                  <a:lnTo>
                    <a:pt x="7532370" y="15239"/>
                  </a:lnTo>
                  <a:lnTo>
                    <a:pt x="7541259" y="19050"/>
                  </a:lnTo>
                  <a:lnTo>
                    <a:pt x="7548880" y="22860"/>
                  </a:lnTo>
                  <a:lnTo>
                    <a:pt x="7555230" y="27939"/>
                  </a:lnTo>
                  <a:lnTo>
                    <a:pt x="7562850" y="33020"/>
                  </a:lnTo>
                  <a:lnTo>
                    <a:pt x="7570470" y="38100"/>
                  </a:lnTo>
                  <a:lnTo>
                    <a:pt x="7576820" y="43179"/>
                  </a:lnTo>
                  <a:lnTo>
                    <a:pt x="7583170" y="49529"/>
                  </a:lnTo>
                  <a:lnTo>
                    <a:pt x="7589520" y="55879"/>
                  </a:lnTo>
                  <a:lnTo>
                    <a:pt x="7594600" y="62229"/>
                  </a:lnTo>
                  <a:lnTo>
                    <a:pt x="7599680" y="69850"/>
                  </a:lnTo>
                  <a:lnTo>
                    <a:pt x="7604759" y="77470"/>
                  </a:lnTo>
                  <a:lnTo>
                    <a:pt x="7609840" y="83820"/>
                  </a:lnTo>
                  <a:lnTo>
                    <a:pt x="7613650" y="92710"/>
                  </a:lnTo>
                  <a:lnTo>
                    <a:pt x="7617459" y="100329"/>
                  </a:lnTo>
                  <a:lnTo>
                    <a:pt x="7621270" y="107950"/>
                  </a:lnTo>
                  <a:lnTo>
                    <a:pt x="7623809" y="116839"/>
                  </a:lnTo>
                  <a:lnTo>
                    <a:pt x="7626350" y="124460"/>
                  </a:lnTo>
                  <a:lnTo>
                    <a:pt x="7628890" y="133350"/>
                  </a:lnTo>
                  <a:lnTo>
                    <a:pt x="7630159" y="142239"/>
                  </a:lnTo>
                  <a:lnTo>
                    <a:pt x="7631430" y="151129"/>
                  </a:lnTo>
                  <a:lnTo>
                    <a:pt x="7631430" y="160020"/>
                  </a:lnTo>
                  <a:lnTo>
                    <a:pt x="7632700" y="168910"/>
                  </a:lnTo>
                  <a:lnTo>
                    <a:pt x="7632700" y="840739"/>
                  </a:lnTo>
                  <a:lnTo>
                    <a:pt x="7632700" y="849629"/>
                  </a:lnTo>
                  <a:lnTo>
                    <a:pt x="7631430" y="858520"/>
                  </a:lnTo>
                  <a:lnTo>
                    <a:pt x="7630159" y="866139"/>
                  </a:lnTo>
                  <a:lnTo>
                    <a:pt x="7628890" y="875029"/>
                  </a:lnTo>
                  <a:lnTo>
                    <a:pt x="7627620" y="883920"/>
                  </a:lnTo>
                  <a:lnTo>
                    <a:pt x="7625080" y="892810"/>
                  </a:lnTo>
                  <a:lnTo>
                    <a:pt x="7621270" y="900429"/>
                  </a:lnTo>
                  <a:lnTo>
                    <a:pt x="7618730" y="908050"/>
                  </a:lnTo>
                  <a:lnTo>
                    <a:pt x="7614920" y="916939"/>
                  </a:lnTo>
                  <a:lnTo>
                    <a:pt x="7609840" y="924560"/>
                  </a:lnTo>
                  <a:lnTo>
                    <a:pt x="7606030" y="930910"/>
                  </a:lnTo>
                  <a:lnTo>
                    <a:pt x="7600950" y="938529"/>
                  </a:lnTo>
                  <a:lnTo>
                    <a:pt x="7595870" y="946150"/>
                  </a:lnTo>
                  <a:lnTo>
                    <a:pt x="7589520" y="952500"/>
                  </a:lnTo>
                  <a:lnTo>
                    <a:pt x="7583170" y="958850"/>
                  </a:lnTo>
                  <a:lnTo>
                    <a:pt x="7576820" y="965200"/>
                  </a:lnTo>
                  <a:lnTo>
                    <a:pt x="7570470" y="970279"/>
                  </a:lnTo>
                  <a:lnTo>
                    <a:pt x="7562850" y="975360"/>
                  </a:lnTo>
                  <a:lnTo>
                    <a:pt x="7556500" y="980439"/>
                  </a:lnTo>
                  <a:lnTo>
                    <a:pt x="7548880" y="985520"/>
                  </a:lnTo>
                  <a:lnTo>
                    <a:pt x="7541259" y="989329"/>
                  </a:lnTo>
                  <a:lnTo>
                    <a:pt x="7533640" y="993139"/>
                  </a:lnTo>
                  <a:lnTo>
                    <a:pt x="7524750" y="996950"/>
                  </a:lnTo>
                  <a:lnTo>
                    <a:pt x="7517130" y="999489"/>
                  </a:lnTo>
                  <a:lnTo>
                    <a:pt x="7508240" y="1002029"/>
                  </a:lnTo>
                  <a:lnTo>
                    <a:pt x="7499350" y="1004570"/>
                  </a:lnTo>
                  <a:lnTo>
                    <a:pt x="7490459" y="1005839"/>
                  </a:lnTo>
                  <a:lnTo>
                    <a:pt x="7482840" y="1007110"/>
                  </a:lnTo>
                  <a:lnTo>
                    <a:pt x="7473950" y="1007110"/>
                  </a:lnTo>
                  <a:lnTo>
                    <a:pt x="7465059" y="1008379"/>
                  </a:lnTo>
                  <a:lnTo>
                    <a:pt x="167640" y="1008379"/>
                  </a:lnTo>
                  <a:lnTo>
                    <a:pt x="158750" y="1008379"/>
                  </a:lnTo>
                  <a:lnTo>
                    <a:pt x="149859" y="1007110"/>
                  </a:lnTo>
                  <a:lnTo>
                    <a:pt x="142240" y="1005839"/>
                  </a:lnTo>
                  <a:lnTo>
                    <a:pt x="133350" y="1004570"/>
                  </a:lnTo>
                  <a:lnTo>
                    <a:pt x="124459" y="1003300"/>
                  </a:lnTo>
                  <a:lnTo>
                    <a:pt x="115569" y="1000760"/>
                  </a:lnTo>
                  <a:lnTo>
                    <a:pt x="107950" y="996950"/>
                  </a:lnTo>
                  <a:lnTo>
                    <a:pt x="99059" y="994410"/>
                  </a:lnTo>
                  <a:lnTo>
                    <a:pt x="91440" y="990600"/>
                  </a:lnTo>
                  <a:lnTo>
                    <a:pt x="83820" y="985520"/>
                  </a:lnTo>
                  <a:lnTo>
                    <a:pt x="76200" y="981710"/>
                  </a:lnTo>
                  <a:lnTo>
                    <a:pt x="69850" y="976629"/>
                  </a:lnTo>
                  <a:lnTo>
                    <a:pt x="62229" y="971550"/>
                  </a:lnTo>
                  <a:lnTo>
                    <a:pt x="55879" y="965200"/>
                  </a:lnTo>
                  <a:lnTo>
                    <a:pt x="49529" y="958850"/>
                  </a:lnTo>
                  <a:lnTo>
                    <a:pt x="43179" y="952500"/>
                  </a:lnTo>
                  <a:lnTo>
                    <a:pt x="38100" y="946150"/>
                  </a:lnTo>
                  <a:lnTo>
                    <a:pt x="31750" y="938529"/>
                  </a:lnTo>
                  <a:lnTo>
                    <a:pt x="26670" y="932179"/>
                  </a:lnTo>
                  <a:lnTo>
                    <a:pt x="22859" y="924560"/>
                  </a:lnTo>
                  <a:lnTo>
                    <a:pt x="19050" y="916939"/>
                  </a:lnTo>
                  <a:lnTo>
                    <a:pt x="13970" y="909320"/>
                  </a:lnTo>
                  <a:lnTo>
                    <a:pt x="11429" y="900429"/>
                  </a:lnTo>
                  <a:lnTo>
                    <a:pt x="8890" y="892810"/>
                  </a:lnTo>
                  <a:lnTo>
                    <a:pt x="6350" y="883920"/>
                  </a:lnTo>
                  <a:lnTo>
                    <a:pt x="3809" y="875029"/>
                  </a:lnTo>
                  <a:lnTo>
                    <a:pt x="2540" y="866139"/>
                  </a:lnTo>
                  <a:lnTo>
                    <a:pt x="1270" y="858520"/>
                  </a:lnTo>
                  <a:lnTo>
                    <a:pt x="0" y="849629"/>
                  </a:lnTo>
                  <a:lnTo>
                    <a:pt x="0" y="840739"/>
                  </a:lnTo>
                  <a:lnTo>
                    <a:pt x="0" y="168910"/>
                  </a:lnTo>
                  <a:close/>
                </a:path>
              </a:pathLst>
            </a:custGeom>
            <a:noFill/>
            <a:ln w="9344">
              <a:solidFill>
                <a:srgbClr val="FF750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22558" name="object 15">
              <a:extLst>
                <a:ext uri="{FF2B5EF4-FFF2-40B4-BE49-F238E27FC236}">
                  <a16:creationId xmlns:a16="http://schemas.microsoft.com/office/drawing/2014/main" id="{AC960A71-6700-5847-ACDF-82E6E17E5B9C}"/>
                </a:ext>
              </a:extLst>
            </p:cNvPr>
            <p:cNvSpPr>
              <a:spLocks/>
            </p:cNvSpPr>
            <p:nvPr/>
          </p:nvSpPr>
          <p:spPr bwMode="auto">
            <a:xfrm>
              <a:off x="706526" y="1551088"/>
              <a:ext cx="7642225" cy="1017905"/>
            </a:xfrm>
            <a:custGeom>
              <a:avLst/>
              <a:gdLst>
                <a:gd name="T0" fmla="*/ 9334 w 7642225"/>
                <a:gd name="T1" fmla="*/ 4660 h 1017905"/>
                <a:gd name="T2" fmla="*/ 7975 w 7642225"/>
                <a:gd name="T3" fmla="*/ 1358 h 1017905"/>
                <a:gd name="T4" fmla="*/ 4673 w 7642225"/>
                <a:gd name="T5" fmla="*/ 0 h 1017905"/>
                <a:gd name="T6" fmla="*/ 1358 w 7642225"/>
                <a:gd name="T7" fmla="*/ 1358 h 1017905"/>
                <a:gd name="T8" fmla="*/ 0 w 7642225"/>
                <a:gd name="T9" fmla="*/ 4660 h 1017905"/>
                <a:gd name="T10" fmla="*/ 1358 w 7642225"/>
                <a:gd name="T11" fmla="*/ 7975 h 1017905"/>
                <a:gd name="T12" fmla="*/ 4673 w 7642225"/>
                <a:gd name="T13" fmla="*/ 9334 h 1017905"/>
                <a:gd name="T14" fmla="*/ 7975 w 7642225"/>
                <a:gd name="T15" fmla="*/ 7975 h 1017905"/>
                <a:gd name="T16" fmla="*/ 9334 w 7642225"/>
                <a:gd name="T17" fmla="*/ 4660 h 1017905"/>
                <a:gd name="T18" fmla="*/ 7642034 w 7642225"/>
                <a:gd name="T19" fmla="*/ 1013040 h 1017905"/>
                <a:gd name="T20" fmla="*/ 7640675 w 7642225"/>
                <a:gd name="T21" fmla="*/ 1009738 h 1017905"/>
                <a:gd name="T22" fmla="*/ 7637373 w 7642225"/>
                <a:gd name="T23" fmla="*/ 1008380 h 1017905"/>
                <a:gd name="T24" fmla="*/ 7634059 w 7642225"/>
                <a:gd name="T25" fmla="*/ 1009738 h 1017905"/>
                <a:gd name="T26" fmla="*/ 7632700 w 7642225"/>
                <a:gd name="T27" fmla="*/ 1013040 h 1017905"/>
                <a:gd name="T28" fmla="*/ 7634059 w 7642225"/>
                <a:gd name="T29" fmla="*/ 1016355 h 1017905"/>
                <a:gd name="T30" fmla="*/ 7637373 w 7642225"/>
                <a:gd name="T31" fmla="*/ 1017714 h 1017905"/>
                <a:gd name="T32" fmla="*/ 7640675 w 7642225"/>
                <a:gd name="T33" fmla="*/ 1016355 h 1017905"/>
                <a:gd name="T34" fmla="*/ 7642034 w 7642225"/>
                <a:gd name="T35" fmla="*/ 1013040 h 10179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642225" h="1017905">
                  <a:moveTo>
                    <a:pt x="9334" y="4660"/>
                  </a:moveTo>
                  <a:lnTo>
                    <a:pt x="7975" y="1358"/>
                  </a:lnTo>
                  <a:lnTo>
                    <a:pt x="4673" y="0"/>
                  </a:lnTo>
                  <a:lnTo>
                    <a:pt x="1358" y="1358"/>
                  </a:lnTo>
                  <a:lnTo>
                    <a:pt x="0" y="4660"/>
                  </a:lnTo>
                  <a:lnTo>
                    <a:pt x="1358" y="7975"/>
                  </a:lnTo>
                  <a:lnTo>
                    <a:pt x="4673" y="9334"/>
                  </a:lnTo>
                  <a:lnTo>
                    <a:pt x="7975" y="7975"/>
                  </a:lnTo>
                  <a:lnTo>
                    <a:pt x="9334" y="4660"/>
                  </a:lnTo>
                  <a:close/>
                </a:path>
                <a:path w="7642225" h="1017905">
                  <a:moveTo>
                    <a:pt x="7642034" y="1013040"/>
                  </a:moveTo>
                  <a:lnTo>
                    <a:pt x="7640675" y="1009738"/>
                  </a:lnTo>
                  <a:lnTo>
                    <a:pt x="7637373" y="1008380"/>
                  </a:lnTo>
                  <a:lnTo>
                    <a:pt x="7634059" y="1009738"/>
                  </a:lnTo>
                  <a:lnTo>
                    <a:pt x="7632700" y="1013040"/>
                  </a:lnTo>
                  <a:lnTo>
                    <a:pt x="7634059" y="1016355"/>
                  </a:lnTo>
                  <a:lnTo>
                    <a:pt x="7637373" y="1017714"/>
                  </a:lnTo>
                  <a:lnTo>
                    <a:pt x="7640675" y="1016355"/>
                  </a:lnTo>
                  <a:lnTo>
                    <a:pt x="7642034" y="1013040"/>
                  </a:lnTo>
                  <a:close/>
                </a:path>
              </a:pathLst>
            </a:custGeom>
            <a:solidFill>
              <a:srgbClr val="FF750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grpSp>
      <p:sp>
        <p:nvSpPr>
          <p:cNvPr id="16" name="object 16">
            <a:extLst>
              <a:ext uri="{FF2B5EF4-FFF2-40B4-BE49-F238E27FC236}">
                <a16:creationId xmlns:a16="http://schemas.microsoft.com/office/drawing/2014/main" id="{B3CE365F-3772-B14F-A31F-3A0C6EAF7948}"/>
              </a:ext>
            </a:extLst>
          </p:cNvPr>
          <p:cNvSpPr txBox="1">
            <a:spLocks noGrp="1"/>
          </p:cNvSpPr>
          <p:nvPr>
            <p:ph type="title"/>
          </p:nvPr>
        </p:nvSpPr>
        <p:spPr>
          <a:xfrm>
            <a:off x="1271268" y="1559559"/>
            <a:ext cx="6829123" cy="1000760"/>
          </a:xfrm>
        </p:spPr>
        <p:txBody>
          <a:bodyPr wrap="square" lIns="0" tIns="12700" rIns="0" bIns="0" rtlCol="0">
            <a:spAutoFit/>
          </a:bodyPr>
          <a:lstStyle/>
          <a:p>
            <a:pPr marL="1079500" marR="5080" indent="-1066800">
              <a:spcBef>
                <a:spcPts val="100"/>
              </a:spcBef>
              <a:defRPr/>
            </a:pPr>
            <a:r>
              <a:rPr sz="3200" spc="360" dirty="0">
                <a:solidFill>
                  <a:srgbClr val="332D2B"/>
                </a:solidFill>
              </a:rPr>
              <a:t>une</a:t>
            </a:r>
            <a:r>
              <a:rPr sz="3200" spc="165" dirty="0">
                <a:solidFill>
                  <a:srgbClr val="332D2B"/>
                </a:solidFill>
              </a:rPr>
              <a:t> </a:t>
            </a:r>
            <a:r>
              <a:rPr sz="3200" spc="295" dirty="0">
                <a:solidFill>
                  <a:srgbClr val="332D2B"/>
                </a:solidFill>
              </a:rPr>
              <a:t>réduction</a:t>
            </a:r>
            <a:r>
              <a:rPr sz="3200" spc="165" dirty="0">
                <a:solidFill>
                  <a:srgbClr val="332D2B"/>
                </a:solidFill>
              </a:rPr>
              <a:t> </a:t>
            </a:r>
            <a:r>
              <a:rPr sz="3200" spc="415" dirty="0">
                <a:solidFill>
                  <a:srgbClr val="332D2B"/>
                </a:solidFill>
              </a:rPr>
              <a:t>des</a:t>
            </a:r>
            <a:r>
              <a:rPr sz="3200" spc="170" dirty="0">
                <a:solidFill>
                  <a:srgbClr val="332D2B"/>
                </a:solidFill>
              </a:rPr>
              <a:t> </a:t>
            </a:r>
            <a:r>
              <a:rPr sz="3200" spc="370" dirty="0">
                <a:solidFill>
                  <a:srgbClr val="332D2B"/>
                </a:solidFill>
              </a:rPr>
              <a:t>poids</a:t>
            </a:r>
            <a:r>
              <a:rPr sz="3200" spc="160" dirty="0">
                <a:solidFill>
                  <a:srgbClr val="332D2B"/>
                </a:solidFill>
              </a:rPr>
              <a:t> </a:t>
            </a:r>
            <a:r>
              <a:rPr sz="3200" spc="390" dirty="0">
                <a:solidFill>
                  <a:srgbClr val="332D2B"/>
                </a:solidFill>
              </a:rPr>
              <a:t>des </a:t>
            </a:r>
            <a:r>
              <a:rPr sz="3200" spc="325" dirty="0">
                <a:solidFill>
                  <a:srgbClr val="332D2B"/>
                </a:solidFill>
              </a:rPr>
              <a:t>structures</a:t>
            </a:r>
            <a:r>
              <a:rPr sz="3200" spc="165" dirty="0">
                <a:solidFill>
                  <a:srgbClr val="332D2B"/>
                </a:solidFill>
              </a:rPr>
              <a:t> </a:t>
            </a:r>
            <a:r>
              <a:rPr sz="3200" spc="350" dirty="0">
                <a:solidFill>
                  <a:srgbClr val="332D2B"/>
                </a:solidFill>
              </a:rPr>
              <a:t>en</a:t>
            </a:r>
            <a:r>
              <a:rPr sz="3200" spc="155" dirty="0">
                <a:solidFill>
                  <a:srgbClr val="332D2B"/>
                </a:solidFill>
              </a:rPr>
              <a:t> </a:t>
            </a:r>
            <a:r>
              <a:rPr sz="3200" spc="245" dirty="0">
                <a:solidFill>
                  <a:srgbClr val="332D2B"/>
                </a:solidFill>
              </a:rPr>
              <a:t>acier</a:t>
            </a:r>
            <a:endParaRPr sz="3200" dirty="0"/>
          </a:p>
        </p:txBody>
      </p:sp>
      <p:grpSp>
        <p:nvGrpSpPr>
          <p:cNvPr id="22533" name="object 17">
            <a:extLst>
              <a:ext uri="{FF2B5EF4-FFF2-40B4-BE49-F238E27FC236}">
                <a16:creationId xmlns:a16="http://schemas.microsoft.com/office/drawing/2014/main" id="{12A970AB-D609-FA4A-AEF9-07015361D06C}"/>
              </a:ext>
            </a:extLst>
          </p:cNvPr>
          <p:cNvGrpSpPr>
            <a:grpSpLocks/>
          </p:cNvGrpSpPr>
          <p:nvPr/>
        </p:nvGrpSpPr>
        <p:grpSpPr bwMode="auto">
          <a:xfrm>
            <a:off x="688975" y="2916238"/>
            <a:ext cx="7648575" cy="1025525"/>
            <a:chOff x="689323" y="2916902"/>
            <a:chExt cx="7648575" cy="1024255"/>
          </a:xfrm>
        </p:grpSpPr>
        <p:sp>
          <p:nvSpPr>
            <p:cNvPr id="22548" name="object 18">
              <a:extLst>
                <a:ext uri="{FF2B5EF4-FFF2-40B4-BE49-F238E27FC236}">
                  <a16:creationId xmlns:a16="http://schemas.microsoft.com/office/drawing/2014/main" id="{AC459940-2A3E-D141-A10C-010DEBC581C4}"/>
                </a:ext>
              </a:extLst>
            </p:cNvPr>
            <p:cNvSpPr>
              <a:spLocks/>
            </p:cNvSpPr>
            <p:nvPr/>
          </p:nvSpPr>
          <p:spPr bwMode="auto">
            <a:xfrm>
              <a:off x="697229" y="2924809"/>
              <a:ext cx="7632700" cy="1008380"/>
            </a:xfrm>
            <a:custGeom>
              <a:avLst/>
              <a:gdLst>
                <a:gd name="T0" fmla="*/ 158750 w 7632700"/>
                <a:gd name="T1" fmla="*/ 0 h 1008379"/>
                <a:gd name="T2" fmla="*/ 124460 w 7632700"/>
                <a:gd name="T3" fmla="*/ 5079 h 1008379"/>
                <a:gd name="T4" fmla="*/ 107950 w 7632700"/>
                <a:gd name="T5" fmla="*/ 11429 h 1008379"/>
                <a:gd name="T6" fmla="*/ 83820 w 7632700"/>
                <a:gd name="T7" fmla="*/ 21589 h 1008379"/>
                <a:gd name="T8" fmla="*/ 62229 w 7632700"/>
                <a:gd name="T9" fmla="*/ 36829 h 1008379"/>
                <a:gd name="T10" fmla="*/ 48260 w 7632700"/>
                <a:gd name="T11" fmla="*/ 48260 h 1008379"/>
                <a:gd name="T12" fmla="*/ 36829 w 7632700"/>
                <a:gd name="T13" fmla="*/ 62229 h 1008379"/>
                <a:gd name="T14" fmla="*/ 21590 w 7632700"/>
                <a:gd name="T15" fmla="*/ 83819 h 1008379"/>
                <a:gd name="T16" fmla="*/ 11429 w 7632700"/>
                <a:gd name="T17" fmla="*/ 107950 h 1008379"/>
                <a:gd name="T18" fmla="*/ 5079 w 7632700"/>
                <a:gd name="T19" fmla="*/ 124460 h 1008379"/>
                <a:gd name="T20" fmla="*/ 1270 w 7632700"/>
                <a:gd name="T21" fmla="*/ 140969 h 1008379"/>
                <a:gd name="T22" fmla="*/ 0 w 7632700"/>
                <a:gd name="T23" fmla="*/ 158750 h 1008379"/>
                <a:gd name="T24" fmla="*/ 1270 w 7632700"/>
                <a:gd name="T25" fmla="*/ 857252 h 1008379"/>
                <a:gd name="T26" fmla="*/ 3810 w 7632700"/>
                <a:gd name="T27" fmla="*/ 875031 h 1008379"/>
                <a:gd name="T28" fmla="*/ 7620 w 7632700"/>
                <a:gd name="T29" fmla="*/ 891541 h 1008379"/>
                <a:gd name="T30" fmla="*/ 13970 w 7632700"/>
                <a:gd name="T31" fmla="*/ 908052 h 1008379"/>
                <a:gd name="T32" fmla="*/ 21590 w 7632700"/>
                <a:gd name="T33" fmla="*/ 924561 h 1008379"/>
                <a:gd name="T34" fmla="*/ 36829 w 7632700"/>
                <a:gd name="T35" fmla="*/ 946152 h 1008379"/>
                <a:gd name="T36" fmla="*/ 48260 w 7632700"/>
                <a:gd name="T37" fmla="*/ 958852 h 1008379"/>
                <a:gd name="T38" fmla="*/ 62229 w 7632700"/>
                <a:gd name="T39" fmla="*/ 970281 h 1008379"/>
                <a:gd name="T40" fmla="*/ 107950 w 7632700"/>
                <a:gd name="T41" fmla="*/ 996952 h 1008379"/>
                <a:gd name="T42" fmla="*/ 132079 w 7632700"/>
                <a:gd name="T43" fmla="*/ 1004571 h 1008379"/>
                <a:gd name="T44" fmla="*/ 158750 w 7632700"/>
                <a:gd name="T45" fmla="*/ 1007111 h 1008379"/>
                <a:gd name="T46" fmla="*/ 7472680 w 7632700"/>
                <a:gd name="T47" fmla="*/ 1007111 h 1008379"/>
                <a:gd name="T48" fmla="*/ 7508240 w 7632700"/>
                <a:gd name="T49" fmla="*/ 1000761 h 1008379"/>
                <a:gd name="T50" fmla="*/ 7524750 w 7632700"/>
                <a:gd name="T51" fmla="*/ 995681 h 1008379"/>
                <a:gd name="T52" fmla="*/ 7541260 w 7632700"/>
                <a:gd name="T53" fmla="*/ 989331 h 1008379"/>
                <a:gd name="T54" fmla="*/ 7555230 w 7632700"/>
                <a:gd name="T55" fmla="*/ 980441 h 1008379"/>
                <a:gd name="T56" fmla="*/ 7621270 w 7632700"/>
                <a:gd name="T57" fmla="*/ 900431 h 1008379"/>
                <a:gd name="T58" fmla="*/ 7628890 w 7632700"/>
                <a:gd name="T59" fmla="*/ 875031 h 1008379"/>
                <a:gd name="T60" fmla="*/ 7632700 w 7632700"/>
                <a:gd name="T61" fmla="*/ 839471 h 1008379"/>
                <a:gd name="T62" fmla="*/ 7631430 w 7632700"/>
                <a:gd name="T63" fmla="*/ 158750 h 1008379"/>
                <a:gd name="T64" fmla="*/ 7630160 w 7632700"/>
                <a:gd name="T65" fmla="*/ 140969 h 1008379"/>
                <a:gd name="T66" fmla="*/ 7626350 w 7632700"/>
                <a:gd name="T67" fmla="*/ 124460 h 1008379"/>
                <a:gd name="T68" fmla="*/ 7620000 w 7632700"/>
                <a:gd name="T69" fmla="*/ 107950 h 1008379"/>
                <a:gd name="T70" fmla="*/ 7589520 w 7632700"/>
                <a:gd name="T71" fmla="*/ 55879 h 1008379"/>
                <a:gd name="T72" fmla="*/ 7547610 w 7632700"/>
                <a:gd name="T73" fmla="*/ 22860 h 1008379"/>
                <a:gd name="T74" fmla="*/ 7532370 w 7632700"/>
                <a:gd name="T75" fmla="*/ 13969 h 1008379"/>
                <a:gd name="T76" fmla="*/ 7515860 w 7632700"/>
                <a:gd name="T77" fmla="*/ 7619 h 1008379"/>
                <a:gd name="T78" fmla="*/ 7499350 w 7632700"/>
                <a:gd name="T79" fmla="*/ 3810 h 100837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632700" h="1008379">
                  <a:moveTo>
                    <a:pt x="7472680" y="0"/>
                  </a:moveTo>
                  <a:lnTo>
                    <a:pt x="158750" y="0"/>
                  </a:lnTo>
                  <a:lnTo>
                    <a:pt x="132079" y="3810"/>
                  </a:lnTo>
                  <a:lnTo>
                    <a:pt x="124460" y="5079"/>
                  </a:lnTo>
                  <a:lnTo>
                    <a:pt x="115570" y="7619"/>
                  </a:lnTo>
                  <a:lnTo>
                    <a:pt x="107950" y="11429"/>
                  </a:lnTo>
                  <a:lnTo>
                    <a:pt x="99060" y="13969"/>
                  </a:lnTo>
                  <a:lnTo>
                    <a:pt x="83820" y="21589"/>
                  </a:lnTo>
                  <a:lnTo>
                    <a:pt x="68579" y="31750"/>
                  </a:lnTo>
                  <a:lnTo>
                    <a:pt x="62229" y="36829"/>
                  </a:lnTo>
                  <a:lnTo>
                    <a:pt x="54610" y="43179"/>
                  </a:lnTo>
                  <a:lnTo>
                    <a:pt x="48260" y="48260"/>
                  </a:lnTo>
                  <a:lnTo>
                    <a:pt x="43179" y="55879"/>
                  </a:lnTo>
                  <a:lnTo>
                    <a:pt x="36829" y="62229"/>
                  </a:lnTo>
                  <a:lnTo>
                    <a:pt x="31750" y="68579"/>
                  </a:lnTo>
                  <a:lnTo>
                    <a:pt x="21590" y="83819"/>
                  </a:lnTo>
                  <a:lnTo>
                    <a:pt x="13970" y="99060"/>
                  </a:lnTo>
                  <a:lnTo>
                    <a:pt x="11429" y="107950"/>
                  </a:lnTo>
                  <a:lnTo>
                    <a:pt x="7620" y="115569"/>
                  </a:lnTo>
                  <a:lnTo>
                    <a:pt x="5079" y="124460"/>
                  </a:lnTo>
                  <a:lnTo>
                    <a:pt x="3810" y="132079"/>
                  </a:lnTo>
                  <a:lnTo>
                    <a:pt x="1270" y="140969"/>
                  </a:lnTo>
                  <a:lnTo>
                    <a:pt x="1270" y="149860"/>
                  </a:lnTo>
                  <a:lnTo>
                    <a:pt x="0" y="158750"/>
                  </a:lnTo>
                  <a:lnTo>
                    <a:pt x="0" y="848359"/>
                  </a:lnTo>
                  <a:lnTo>
                    <a:pt x="1270" y="857250"/>
                  </a:lnTo>
                  <a:lnTo>
                    <a:pt x="1270" y="866139"/>
                  </a:lnTo>
                  <a:lnTo>
                    <a:pt x="3810" y="875029"/>
                  </a:lnTo>
                  <a:lnTo>
                    <a:pt x="5079" y="882650"/>
                  </a:lnTo>
                  <a:lnTo>
                    <a:pt x="7620" y="891539"/>
                  </a:lnTo>
                  <a:lnTo>
                    <a:pt x="11429" y="900429"/>
                  </a:lnTo>
                  <a:lnTo>
                    <a:pt x="13970" y="908050"/>
                  </a:lnTo>
                  <a:lnTo>
                    <a:pt x="17779" y="915669"/>
                  </a:lnTo>
                  <a:lnTo>
                    <a:pt x="21590" y="924559"/>
                  </a:lnTo>
                  <a:lnTo>
                    <a:pt x="26670" y="930909"/>
                  </a:lnTo>
                  <a:lnTo>
                    <a:pt x="36829" y="946150"/>
                  </a:lnTo>
                  <a:lnTo>
                    <a:pt x="43179" y="952500"/>
                  </a:lnTo>
                  <a:lnTo>
                    <a:pt x="48260" y="958850"/>
                  </a:lnTo>
                  <a:lnTo>
                    <a:pt x="54610" y="965200"/>
                  </a:lnTo>
                  <a:lnTo>
                    <a:pt x="62229" y="970279"/>
                  </a:lnTo>
                  <a:lnTo>
                    <a:pt x="68579" y="975359"/>
                  </a:lnTo>
                  <a:lnTo>
                    <a:pt x="107950" y="996950"/>
                  </a:lnTo>
                  <a:lnTo>
                    <a:pt x="124460" y="1002029"/>
                  </a:lnTo>
                  <a:lnTo>
                    <a:pt x="132079" y="1004569"/>
                  </a:lnTo>
                  <a:lnTo>
                    <a:pt x="149860" y="1007109"/>
                  </a:lnTo>
                  <a:lnTo>
                    <a:pt x="158750" y="1007109"/>
                  </a:lnTo>
                  <a:lnTo>
                    <a:pt x="167639" y="1008379"/>
                  </a:lnTo>
                  <a:lnTo>
                    <a:pt x="7472680" y="1007109"/>
                  </a:lnTo>
                  <a:lnTo>
                    <a:pt x="7499350" y="1003300"/>
                  </a:lnTo>
                  <a:lnTo>
                    <a:pt x="7508240" y="1000759"/>
                  </a:lnTo>
                  <a:lnTo>
                    <a:pt x="7515860" y="998219"/>
                  </a:lnTo>
                  <a:lnTo>
                    <a:pt x="7524750" y="995679"/>
                  </a:lnTo>
                  <a:lnTo>
                    <a:pt x="7532370" y="993139"/>
                  </a:lnTo>
                  <a:lnTo>
                    <a:pt x="7541260" y="989329"/>
                  </a:lnTo>
                  <a:lnTo>
                    <a:pt x="7547610" y="984250"/>
                  </a:lnTo>
                  <a:lnTo>
                    <a:pt x="7555230" y="980439"/>
                  </a:lnTo>
                  <a:lnTo>
                    <a:pt x="7589520" y="951229"/>
                  </a:lnTo>
                  <a:lnTo>
                    <a:pt x="7621270" y="900429"/>
                  </a:lnTo>
                  <a:lnTo>
                    <a:pt x="7626350" y="882650"/>
                  </a:lnTo>
                  <a:lnTo>
                    <a:pt x="7628890" y="875029"/>
                  </a:lnTo>
                  <a:lnTo>
                    <a:pt x="7632700" y="848359"/>
                  </a:lnTo>
                  <a:lnTo>
                    <a:pt x="7632700" y="839469"/>
                  </a:lnTo>
                  <a:lnTo>
                    <a:pt x="7631430" y="167639"/>
                  </a:lnTo>
                  <a:lnTo>
                    <a:pt x="7631430" y="158750"/>
                  </a:lnTo>
                  <a:lnTo>
                    <a:pt x="7630160" y="149860"/>
                  </a:lnTo>
                  <a:lnTo>
                    <a:pt x="7630160" y="140969"/>
                  </a:lnTo>
                  <a:lnTo>
                    <a:pt x="7627620" y="132079"/>
                  </a:lnTo>
                  <a:lnTo>
                    <a:pt x="7626350" y="124460"/>
                  </a:lnTo>
                  <a:lnTo>
                    <a:pt x="7623810" y="115569"/>
                  </a:lnTo>
                  <a:lnTo>
                    <a:pt x="7620000" y="107950"/>
                  </a:lnTo>
                  <a:lnTo>
                    <a:pt x="7617460" y="99060"/>
                  </a:lnTo>
                  <a:lnTo>
                    <a:pt x="7589520" y="55879"/>
                  </a:lnTo>
                  <a:lnTo>
                    <a:pt x="7555230" y="26669"/>
                  </a:lnTo>
                  <a:lnTo>
                    <a:pt x="7547610" y="22860"/>
                  </a:lnTo>
                  <a:lnTo>
                    <a:pt x="7539990" y="17779"/>
                  </a:lnTo>
                  <a:lnTo>
                    <a:pt x="7532370" y="13969"/>
                  </a:lnTo>
                  <a:lnTo>
                    <a:pt x="7524750" y="11429"/>
                  </a:lnTo>
                  <a:lnTo>
                    <a:pt x="7515860" y="7619"/>
                  </a:lnTo>
                  <a:lnTo>
                    <a:pt x="7506970" y="5079"/>
                  </a:lnTo>
                  <a:lnTo>
                    <a:pt x="7499350" y="3810"/>
                  </a:lnTo>
                  <a:lnTo>
                    <a:pt x="747268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sp>
          <p:nvSpPr>
            <p:cNvPr id="22549" name="object 19">
              <a:extLst>
                <a:ext uri="{FF2B5EF4-FFF2-40B4-BE49-F238E27FC236}">
                  <a16:creationId xmlns:a16="http://schemas.microsoft.com/office/drawing/2014/main" id="{A4E9ECEC-3B0B-EB41-A5D4-12B85DF7DCFE}"/>
                </a:ext>
              </a:extLst>
            </p:cNvPr>
            <p:cNvSpPr>
              <a:spLocks/>
            </p:cNvSpPr>
            <p:nvPr/>
          </p:nvSpPr>
          <p:spPr bwMode="auto">
            <a:xfrm>
              <a:off x="697229" y="2924809"/>
              <a:ext cx="7632700" cy="1008380"/>
            </a:xfrm>
            <a:custGeom>
              <a:avLst/>
              <a:gdLst>
                <a:gd name="T0" fmla="*/ 0 w 7632700"/>
                <a:gd name="T1" fmla="*/ 158750 h 1008379"/>
                <a:gd name="T2" fmla="*/ 1270 w 7632700"/>
                <a:gd name="T3" fmla="*/ 140969 h 1008379"/>
                <a:gd name="T4" fmla="*/ 5079 w 7632700"/>
                <a:gd name="T5" fmla="*/ 124460 h 1008379"/>
                <a:gd name="T6" fmla="*/ 11429 w 7632700"/>
                <a:gd name="T7" fmla="*/ 107950 h 1008379"/>
                <a:gd name="T8" fmla="*/ 17779 w 7632700"/>
                <a:gd name="T9" fmla="*/ 91439 h 1008379"/>
                <a:gd name="T10" fmla="*/ 26670 w 7632700"/>
                <a:gd name="T11" fmla="*/ 76200 h 1008379"/>
                <a:gd name="T12" fmla="*/ 36829 w 7632700"/>
                <a:gd name="T13" fmla="*/ 62229 h 1008379"/>
                <a:gd name="T14" fmla="*/ 48260 w 7632700"/>
                <a:gd name="T15" fmla="*/ 48260 h 1008379"/>
                <a:gd name="T16" fmla="*/ 62229 w 7632700"/>
                <a:gd name="T17" fmla="*/ 36829 h 1008379"/>
                <a:gd name="T18" fmla="*/ 76200 w 7632700"/>
                <a:gd name="T19" fmla="*/ 26669 h 1008379"/>
                <a:gd name="T20" fmla="*/ 91440 w 7632700"/>
                <a:gd name="T21" fmla="*/ 17779 h 1008379"/>
                <a:gd name="T22" fmla="*/ 107950 w 7632700"/>
                <a:gd name="T23" fmla="*/ 11429 h 1008379"/>
                <a:gd name="T24" fmla="*/ 124460 w 7632700"/>
                <a:gd name="T25" fmla="*/ 5079 h 1008379"/>
                <a:gd name="T26" fmla="*/ 140970 w 7632700"/>
                <a:gd name="T27" fmla="*/ 2539 h 1008379"/>
                <a:gd name="T28" fmla="*/ 158750 w 7632700"/>
                <a:gd name="T29" fmla="*/ 0 h 1008379"/>
                <a:gd name="T30" fmla="*/ 7463790 w 7632700"/>
                <a:gd name="T31" fmla="*/ 0 h 1008379"/>
                <a:gd name="T32" fmla="*/ 7481570 w 7632700"/>
                <a:gd name="T33" fmla="*/ 1269 h 1008379"/>
                <a:gd name="T34" fmla="*/ 7532370 w 7632700"/>
                <a:gd name="T35" fmla="*/ 13969 h 1008379"/>
                <a:gd name="T36" fmla="*/ 7547610 w 7632700"/>
                <a:gd name="T37" fmla="*/ 22860 h 1008379"/>
                <a:gd name="T38" fmla="*/ 7562850 w 7632700"/>
                <a:gd name="T39" fmla="*/ 31750 h 1008379"/>
                <a:gd name="T40" fmla="*/ 7576820 w 7632700"/>
                <a:gd name="T41" fmla="*/ 43179 h 1008379"/>
                <a:gd name="T42" fmla="*/ 7589520 w 7632700"/>
                <a:gd name="T43" fmla="*/ 55879 h 1008379"/>
                <a:gd name="T44" fmla="*/ 7599680 w 7632700"/>
                <a:gd name="T45" fmla="*/ 68579 h 1008379"/>
                <a:gd name="T46" fmla="*/ 7609840 w 7632700"/>
                <a:gd name="T47" fmla="*/ 83819 h 1008379"/>
                <a:gd name="T48" fmla="*/ 7617460 w 7632700"/>
                <a:gd name="T49" fmla="*/ 99060 h 1008379"/>
                <a:gd name="T50" fmla="*/ 7623810 w 7632700"/>
                <a:gd name="T51" fmla="*/ 115569 h 1008379"/>
                <a:gd name="T52" fmla="*/ 7627620 w 7632700"/>
                <a:gd name="T53" fmla="*/ 132079 h 1008379"/>
                <a:gd name="T54" fmla="*/ 7630160 w 7632700"/>
                <a:gd name="T55" fmla="*/ 149860 h 1008379"/>
                <a:gd name="T56" fmla="*/ 7631430 w 7632700"/>
                <a:gd name="T57" fmla="*/ 167639 h 1008379"/>
                <a:gd name="T58" fmla="*/ 7632700 w 7632700"/>
                <a:gd name="T59" fmla="*/ 848361 h 1008379"/>
                <a:gd name="T60" fmla="*/ 7630160 w 7632700"/>
                <a:gd name="T61" fmla="*/ 866141 h 1008379"/>
                <a:gd name="T62" fmla="*/ 7626350 w 7632700"/>
                <a:gd name="T63" fmla="*/ 882652 h 1008379"/>
                <a:gd name="T64" fmla="*/ 7621270 w 7632700"/>
                <a:gd name="T65" fmla="*/ 900431 h 1008379"/>
                <a:gd name="T66" fmla="*/ 7613650 w 7632700"/>
                <a:gd name="T67" fmla="*/ 915671 h 1008379"/>
                <a:gd name="T68" fmla="*/ 7604760 w 7632700"/>
                <a:gd name="T69" fmla="*/ 930911 h 1008379"/>
                <a:gd name="T70" fmla="*/ 7594600 w 7632700"/>
                <a:gd name="T71" fmla="*/ 944881 h 1008379"/>
                <a:gd name="T72" fmla="*/ 7583170 w 7632700"/>
                <a:gd name="T73" fmla="*/ 957581 h 1008379"/>
                <a:gd name="T74" fmla="*/ 7570470 w 7632700"/>
                <a:gd name="T75" fmla="*/ 970281 h 1008379"/>
                <a:gd name="T76" fmla="*/ 7555230 w 7632700"/>
                <a:gd name="T77" fmla="*/ 980441 h 1008379"/>
                <a:gd name="T78" fmla="*/ 7541260 w 7632700"/>
                <a:gd name="T79" fmla="*/ 989331 h 1008379"/>
                <a:gd name="T80" fmla="*/ 7524750 w 7632700"/>
                <a:gd name="T81" fmla="*/ 995681 h 1008379"/>
                <a:gd name="T82" fmla="*/ 7508240 w 7632700"/>
                <a:gd name="T83" fmla="*/ 1000761 h 1008379"/>
                <a:gd name="T84" fmla="*/ 7490460 w 7632700"/>
                <a:gd name="T85" fmla="*/ 1004571 h 1008379"/>
                <a:gd name="T86" fmla="*/ 7472680 w 7632700"/>
                <a:gd name="T87" fmla="*/ 1007111 h 1008379"/>
                <a:gd name="T88" fmla="*/ 167639 w 7632700"/>
                <a:gd name="T89" fmla="*/ 1008381 h 1008379"/>
                <a:gd name="T90" fmla="*/ 149860 w 7632700"/>
                <a:gd name="T91" fmla="*/ 1007111 h 1008379"/>
                <a:gd name="T92" fmla="*/ 132079 w 7632700"/>
                <a:gd name="T93" fmla="*/ 1004571 h 1008379"/>
                <a:gd name="T94" fmla="*/ 115570 w 7632700"/>
                <a:gd name="T95" fmla="*/ 999491 h 1008379"/>
                <a:gd name="T96" fmla="*/ 99060 w 7632700"/>
                <a:gd name="T97" fmla="*/ 993141 h 1008379"/>
                <a:gd name="T98" fmla="*/ 83820 w 7632700"/>
                <a:gd name="T99" fmla="*/ 985521 h 1008379"/>
                <a:gd name="T100" fmla="*/ 68579 w 7632700"/>
                <a:gd name="T101" fmla="*/ 975361 h 1008379"/>
                <a:gd name="T102" fmla="*/ 54610 w 7632700"/>
                <a:gd name="T103" fmla="*/ 965202 h 1008379"/>
                <a:gd name="T104" fmla="*/ 43179 w 7632700"/>
                <a:gd name="T105" fmla="*/ 952502 h 1008379"/>
                <a:gd name="T106" fmla="*/ 31750 w 7632700"/>
                <a:gd name="T107" fmla="*/ 938531 h 1008379"/>
                <a:gd name="T108" fmla="*/ 21590 w 7632700"/>
                <a:gd name="T109" fmla="*/ 924561 h 1008379"/>
                <a:gd name="T110" fmla="*/ 13970 w 7632700"/>
                <a:gd name="T111" fmla="*/ 908052 h 1008379"/>
                <a:gd name="T112" fmla="*/ 7620 w 7632700"/>
                <a:gd name="T113" fmla="*/ 891541 h 1008379"/>
                <a:gd name="T114" fmla="*/ 3810 w 7632700"/>
                <a:gd name="T115" fmla="*/ 875031 h 1008379"/>
                <a:gd name="T116" fmla="*/ 1270 w 7632700"/>
                <a:gd name="T117" fmla="*/ 857252 h 1008379"/>
                <a:gd name="T118" fmla="*/ 0 w 7632700"/>
                <a:gd name="T119" fmla="*/ 839471 h 10083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632700" h="1008379">
                  <a:moveTo>
                    <a:pt x="0" y="167639"/>
                  </a:moveTo>
                  <a:lnTo>
                    <a:pt x="0" y="158750"/>
                  </a:lnTo>
                  <a:lnTo>
                    <a:pt x="1270" y="149860"/>
                  </a:lnTo>
                  <a:lnTo>
                    <a:pt x="1270" y="140969"/>
                  </a:lnTo>
                  <a:lnTo>
                    <a:pt x="3810" y="132079"/>
                  </a:lnTo>
                  <a:lnTo>
                    <a:pt x="5079" y="124460"/>
                  </a:lnTo>
                  <a:lnTo>
                    <a:pt x="7620" y="115569"/>
                  </a:lnTo>
                  <a:lnTo>
                    <a:pt x="11429" y="107950"/>
                  </a:lnTo>
                  <a:lnTo>
                    <a:pt x="13970" y="99060"/>
                  </a:lnTo>
                  <a:lnTo>
                    <a:pt x="17779" y="91439"/>
                  </a:lnTo>
                  <a:lnTo>
                    <a:pt x="21590" y="83819"/>
                  </a:lnTo>
                  <a:lnTo>
                    <a:pt x="26670" y="76200"/>
                  </a:lnTo>
                  <a:lnTo>
                    <a:pt x="31750" y="68579"/>
                  </a:lnTo>
                  <a:lnTo>
                    <a:pt x="36829" y="62229"/>
                  </a:lnTo>
                  <a:lnTo>
                    <a:pt x="43179" y="55879"/>
                  </a:lnTo>
                  <a:lnTo>
                    <a:pt x="48260" y="48260"/>
                  </a:lnTo>
                  <a:lnTo>
                    <a:pt x="54610" y="43179"/>
                  </a:lnTo>
                  <a:lnTo>
                    <a:pt x="62229" y="36829"/>
                  </a:lnTo>
                  <a:lnTo>
                    <a:pt x="68579" y="31750"/>
                  </a:lnTo>
                  <a:lnTo>
                    <a:pt x="76200" y="26669"/>
                  </a:lnTo>
                  <a:lnTo>
                    <a:pt x="83820" y="21589"/>
                  </a:lnTo>
                  <a:lnTo>
                    <a:pt x="91440" y="17779"/>
                  </a:lnTo>
                  <a:lnTo>
                    <a:pt x="99060" y="13969"/>
                  </a:lnTo>
                  <a:lnTo>
                    <a:pt x="107950" y="11429"/>
                  </a:lnTo>
                  <a:lnTo>
                    <a:pt x="115570" y="7619"/>
                  </a:lnTo>
                  <a:lnTo>
                    <a:pt x="124460" y="5079"/>
                  </a:lnTo>
                  <a:lnTo>
                    <a:pt x="132079" y="3810"/>
                  </a:lnTo>
                  <a:lnTo>
                    <a:pt x="140970" y="2539"/>
                  </a:lnTo>
                  <a:lnTo>
                    <a:pt x="149860" y="1269"/>
                  </a:lnTo>
                  <a:lnTo>
                    <a:pt x="158750" y="0"/>
                  </a:lnTo>
                  <a:lnTo>
                    <a:pt x="167639" y="0"/>
                  </a:lnTo>
                  <a:lnTo>
                    <a:pt x="7463790" y="0"/>
                  </a:lnTo>
                  <a:lnTo>
                    <a:pt x="7472680" y="0"/>
                  </a:lnTo>
                  <a:lnTo>
                    <a:pt x="7481570" y="1269"/>
                  </a:lnTo>
                  <a:lnTo>
                    <a:pt x="7524750" y="11429"/>
                  </a:lnTo>
                  <a:lnTo>
                    <a:pt x="7532370" y="13969"/>
                  </a:lnTo>
                  <a:lnTo>
                    <a:pt x="7539990" y="17779"/>
                  </a:lnTo>
                  <a:lnTo>
                    <a:pt x="7547610" y="22860"/>
                  </a:lnTo>
                  <a:lnTo>
                    <a:pt x="7555230" y="26669"/>
                  </a:lnTo>
                  <a:lnTo>
                    <a:pt x="7562850" y="31750"/>
                  </a:lnTo>
                  <a:lnTo>
                    <a:pt x="7569200" y="36829"/>
                  </a:lnTo>
                  <a:lnTo>
                    <a:pt x="7576820" y="43179"/>
                  </a:lnTo>
                  <a:lnTo>
                    <a:pt x="7583170" y="49529"/>
                  </a:lnTo>
                  <a:lnTo>
                    <a:pt x="7589520" y="55879"/>
                  </a:lnTo>
                  <a:lnTo>
                    <a:pt x="7594600" y="62229"/>
                  </a:lnTo>
                  <a:lnTo>
                    <a:pt x="7599680" y="68579"/>
                  </a:lnTo>
                  <a:lnTo>
                    <a:pt x="7604760" y="76200"/>
                  </a:lnTo>
                  <a:lnTo>
                    <a:pt x="7609840" y="83819"/>
                  </a:lnTo>
                  <a:lnTo>
                    <a:pt x="7613650" y="91439"/>
                  </a:lnTo>
                  <a:lnTo>
                    <a:pt x="7617460" y="99060"/>
                  </a:lnTo>
                  <a:lnTo>
                    <a:pt x="7620000" y="107950"/>
                  </a:lnTo>
                  <a:lnTo>
                    <a:pt x="7623810" y="115569"/>
                  </a:lnTo>
                  <a:lnTo>
                    <a:pt x="7626350" y="124460"/>
                  </a:lnTo>
                  <a:lnTo>
                    <a:pt x="7627620" y="132079"/>
                  </a:lnTo>
                  <a:lnTo>
                    <a:pt x="7630160" y="140969"/>
                  </a:lnTo>
                  <a:lnTo>
                    <a:pt x="7630160" y="149860"/>
                  </a:lnTo>
                  <a:lnTo>
                    <a:pt x="7631430" y="158750"/>
                  </a:lnTo>
                  <a:lnTo>
                    <a:pt x="7631430" y="167639"/>
                  </a:lnTo>
                  <a:lnTo>
                    <a:pt x="7632700" y="839469"/>
                  </a:lnTo>
                  <a:lnTo>
                    <a:pt x="7632700" y="848359"/>
                  </a:lnTo>
                  <a:lnTo>
                    <a:pt x="7631430" y="857250"/>
                  </a:lnTo>
                  <a:lnTo>
                    <a:pt x="7630160" y="866139"/>
                  </a:lnTo>
                  <a:lnTo>
                    <a:pt x="7628890" y="875029"/>
                  </a:lnTo>
                  <a:lnTo>
                    <a:pt x="7626350" y="882650"/>
                  </a:lnTo>
                  <a:lnTo>
                    <a:pt x="7623810" y="891539"/>
                  </a:lnTo>
                  <a:lnTo>
                    <a:pt x="7621270" y="900429"/>
                  </a:lnTo>
                  <a:lnTo>
                    <a:pt x="7617460" y="908050"/>
                  </a:lnTo>
                  <a:lnTo>
                    <a:pt x="7613650" y="915669"/>
                  </a:lnTo>
                  <a:lnTo>
                    <a:pt x="7609840" y="923289"/>
                  </a:lnTo>
                  <a:lnTo>
                    <a:pt x="7604760" y="930909"/>
                  </a:lnTo>
                  <a:lnTo>
                    <a:pt x="7599680" y="938529"/>
                  </a:lnTo>
                  <a:lnTo>
                    <a:pt x="7594600" y="944879"/>
                  </a:lnTo>
                  <a:lnTo>
                    <a:pt x="7589520" y="951229"/>
                  </a:lnTo>
                  <a:lnTo>
                    <a:pt x="7583170" y="957579"/>
                  </a:lnTo>
                  <a:lnTo>
                    <a:pt x="7576820" y="963929"/>
                  </a:lnTo>
                  <a:lnTo>
                    <a:pt x="7570470" y="970279"/>
                  </a:lnTo>
                  <a:lnTo>
                    <a:pt x="7562850" y="975359"/>
                  </a:lnTo>
                  <a:lnTo>
                    <a:pt x="7555230" y="980439"/>
                  </a:lnTo>
                  <a:lnTo>
                    <a:pt x="7547610" y="984250"/>
                  </a:lnTo>
                  <a:lnTo>
                    <a:pt x="7541260" y="989329"/>
                  </a:lnTo>
                  <a:lnTo>
                    <a:pt x="7532370" y="993139"/>
                  </a:lnTo>
                  <a:lnTo>
                    <a:pt x="7524750" y="995679"/>
                  </a:lnTo>
                  <a:lnTo>
                    <a:pt x="7515860" y="998219"/>
                  </a:lnTo>
                  <a:lnTo>
                    <a:pt x="7508240" y="1000759"/>
                  </a:lnTo>
                  <a:lnTo>
                    <a:pt x="7499350" y="1003300"/>
                  </a:lnTo>
                  <a:lnTo>
                    <a:pt x="7490460" y="1004569"/>
                  </a:lnTo>
                  <a:lnTo>
                    <a:pt x="7481570" y="1005839"/>
                  </a:lnTo>
                  <a:lnTo>
                    <a:pt x="7472680" y="1007109"/>
                  </a:lnTo>
                  <a:lnTo>
                    <a:pt x="7463790" y="1007109"/>
                  </a:lnTo>
                  <a:lnTo>
                    <a:pt x="167639" y="1008379"/>
                  </a:lnTo>
                  <a:lnTo>
                    <a:pt x="158750" y="1007109"/>
                  </a:lnTo>
                  <a:lnTo>
                    <a:pt x="149860" y="1007109"/>
                  </a:lnTo>
                  <a:lnTo>
                    <a:pt x="140970" y="1005839"/>
                  </a:lnTo>
                  <a:lnTo>
                    <a:pt x="132079" y="1004569"/>
                  </a:lnTo>
                  <a:lnTo>
                    <a:pt x="124460" y="1002029"/>
                  </a:lnTo>
                  <a:lnTo>
                    <a:pt x="115570" y="999489"/>
                  </a:lnTo>
                  <a:lnTo>
                    <a:pt x="107950" y="996950"/>
                  </a:lnTo>
                  <a:lnTo>
                    <a:pt x="99060" y="993139"/>
                  </a:lnTo>
                  <a:lnTo>
                    <a:pt x="91440" y="989329"/>
                  </a:lnTo>
                  <a:lnTo>
                    <a:pt x="83820" y="985519"/>
                  </a:lnTo>
                  <a:lnTo>
                    <a:pt x="76200" y="980439"/>
                  </a:lnTo>
                  <a:lnTo>
                    <a:pt x="68579" y="975359"/>
                  </a:lnTo>
                  <a:lnTo>
                    <a:pt x="62229" y="970279"/>
                  </a:lnTo>
                  <a:lnTo>
                    <a:pt x="54610" y="965200"/>
                  </a:lnTo>
                  <a:lnTo>
                    <a:pt x="48260" y="958850"/>
                  </a:lnTo>
                  <a:lnTo>
                    <a:pt x="43179" y="952500"/>
                  </a:lnTo>
                  <a:lnTo>
                    <a:pt x="36829" y="946150"/>
                  </a:lnTo>
                  <a:lnTo>
                    <a:pt x="31750" y="938529"/>
                  </a:lnTo>
                  <a:lnTo>
                    <a:pt x="26670" y="930909"/>
                  </a:lnTo>
                  <a:lnTo>
                    <a:pt x="21590" y="924559"/>
                  </a:lnTo>
                  <a:lnTo>
                    <a:pt x="17779" y="915669"/>
                  </a:lnTo>
                  <a:lnTo>
                    <a:pt x="13970" y="908050"/>
                  </a:lnTo>
                  <a:lnTo>
                    <a:pt x="11429" y="900429"/>
                  </a:lnTo>
                  <a:lnTo>
                    <a:pt x="7620" y="891539"/>
                  </a:lnTo>
                  <a:lnTo>
                    <a:pt x="5079" y="882650"/>
                  </a:lnTo>
                  <a:lnTo>
                    <a:pt x="3810" y="875029"/>
                  </a:lnTo>
                  <a:lnTo>
                    <a:pt x="1270" y="866139"/>
                  </a:lnTo>
                  <a:lnTo>
                    <a:pt x="1270" y="857250"/>
                  </a:lnTo>
                  <a:lnTo>
                    <a:pt x="0" y="848359"/>
                  </a:lnTo>
                  <a:lnTo>
                    <a:pt x="0" y="839469"/>
                  </a:lnTo>
                  <a:lnTo>
                    <a:pt x="0" y="167639"/>
                  </a:lnTo>
                  <a:close/>
                </a:path>
              </a:pathLst>
            </a:custGeom>
            <a:noFill/>
            <a:ln w="15813">
              <a:solidFill>
                <a:srgbClr val="FF750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22550" name="object 20">
              <a:extLst>
                <a:ext uri="{FF2B5EF4-FFF2-40B4-BE49-F238E27FC236}">
                  <a16:creationId xmlns:a16="http://schemas.microsoft.com/office/drawing/2014/main" id="{5998DB85-B239-2648-8FA3-EA8CBDE26BB9}"/>
                </a:ext>
              </a:extLst>
            </p:cNvPr>
            <p:cNvSpPr>
              <a:spLocks/>
            </p:cNvSpPr>
            <p:nvPr/>
          </p:nvSpPr>
          <p:spPr bwMode="auto">
            <a:xfrm>
              <a:off x="689317" y="2916910"/>
              <a:ext cx="7648575" cy="1024255"/>
            </a:xfrm>
            <a:custGeom>
              <a:avLst/>
              <a:gdLst>
                <a:gd name="T0" fmla="*/ 15811 w 7648575"/>
                <a:gd name="T1" fmla="*/ 7899 h 1024254"/>
                <a:gd name="T2" fmla="*/ 13500 w 7648575"/>
                <a:gd name="T3" fmla="*/ 2311 h 1024254"/>
                <a:gd name="T4" fmla="*/ 7912 w 7648575"/>
                <a:gd name="T5" fmla="*/ 0 h 1024254"/>
                <a:gd name="T6" fmla="*/ 2311 w 7648575"/>
                <a:gd name="T7" fmla="*/ 2311 h 1024254"/>
                <a:gd name="T8" fmla="*/ 0 w 7648575"/>
                <a:gd name="T9" fmla="*/ 7899 h 1024254"/>
                <a:gd name="T10" fmla="*/ 2311 w 7648575"/>
                <a:gd name="T11" fmla="*/ 13500 h 1024254"/>
                <a:gd name="T12" fmla="*/ 7912 w 7648575"/>
                <a:gd name="T13" fmla="*/ 15811 h 1024254"/>
                <a:gd name="T14" fmla="*/ 13500 w 7648575"/>
                <a:gd name="T15" fmla="*/ 13500 h 1024254"/>
                <a:gd name="T16" fmla="*/ 15811 w 7648575"/>
                <a:gd name="T17" fmla="*/ 7899 h 1024254"/>
                <a:gd name="T18" fmla="*/ 7648511 w 7648575"/>
                <a:gd name="T19" fmla="*/ 1016281 h 1024254"/>
                <a:gd name="T20" fmla="*/ 7646200 w 7648575"/>
                <a:gd name="T21" fmla="*/ 1010693 h 1024254"/>
                <a:gd name="T22" fmla="*/ 7640612 w 7648575"/>
                <a:gd name="T23" fmla="*/ 1008382 h 1024254"/>
                <a:gd name="T24" fmla="*/ 7635011 w 7648575"/>
                <a:gd name="T25" fmla="*/ 1010693 h 1024254"/>
                <a:gd name="T26" fmla="*/ 7632700 w 7648575"/>
                <a:gd name="T27" fmla="*/ 1016281 h 1024254"/>
                <a:gd name="T28" fmla="*/ 7635011 w 7648575"/>
                <a:gd name="T29" fmla="*/ 1021882 h 1024254"/>
                <a:gd name="T30" fmla="*/ 7640612 w 7648575"/>
                <a:gd name="T31" fmla="*/ 1024193 h 1024254"/>
                <a:gd name="T32" fmla="*/ 7646200 w 7648575"/>
                <a:gd name="T33" fmla="*/ 1021882 h 1024254"/>
                <a:gd name="T34" fmla="*/ 7648511 w 7648575"/>
                <a:gd name="T35" fmla="*/ 1016281 h 10242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648575" h="1024254">
                  <a:moveTo>
                    <a:pt x="15811" y="7899"/>
                  </a:moveTo>
                  <a:lnTo>
                    <a:pt x="13500" y="2311"/>
                  </a:lnTo>
                  <a:lnTo>
                    <a:pt x="7912" y="0"/>
                  </a:lnTo>
                  <a:lnTo>
                    <a:pt x="2311" y="2311"/>
                  </a:lnTo>
                  <a:lnTo>
                    <a:pt x="0" y="7899"/>
                  </a:lnTo>
                  <a:lnTo>
                    <a:pt x="2311" y="13500"/>
                  </a:lnTo>
                  <a:lnTo>
                    <a:pt x="7912" y="15811"/>
                  </a:lnTo>
                  <a:lnTo>
                    <a:pt x="13500" y="13500"/>
                  </a:lnTo>
                  <a:lnTo>
                    <a:pt x="15811" y="7899"/>
                  </a:lnTo>
                  <a:close/>
                </a:path>
                <a:path w="7648575" h="1024254">
                  <a:moveTo>
                    <a:pt x="7648511" y="1016279"/>
                  </a:moveTo>
                  <a:lnTo>
                    <a:pt x="7646200" y="1010691"/>
                  </a:lnTo>
                  <a:lnTo>
                    <a:pt x="7640612" y="1008380"/>
                  </a:lnTo>
                  <a:lnTo>
                    <a:pt x="7635011" y="1010691"/>
                  </a:lnTo>
                  <a:lnTo>
                    <a:pt x="7632700" y="1016279"/>
                  </a:lnTo>
                  <a:lnTo>
                    <a:pt x="7635011" y="1021880"/>
                  </a:lnTo>
                  <a:lnTo>
                    <a:pt x="7640612" y="1024191"/>
                  </a:lnTo>
                  <a:lnTo>
                    <a:pt x="7646200" y="1021880"/>
                  </a:lnTo>
                  <a:lnTo>
                    <a:pt x="7648511" y="1016279"/>
                  </a:lnTo>
                  <a:close/>
                </a:path>
              </a:pathLst>
            </a:custGeom>
            <a:solidFill>
              <a:srgbClr val="FF750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grpSp>
      <p:grpSp>
        <p:nvGrpSpPr>
          <p:cNvPr id="22534" name="object 21">
            <a:extLst>
              <a:ext uri="{FF2B5EF4-FFF2-40B4-BE49-F238E27FC236}">
                <a16:creationId xmlns:a16="http://schemas.microsoft.com/office/drawing/2014/main" id="{98773425-C6B7-5A46-ADCD-2C7422629AA9}"/>
              </a:ext>
            </a:extLst>
          </p:cNvPr>
          <p:cNvGrpSpPr>
            <a:grpSpLocks/>
          </p:cNvGrpSpPr>
          <p:nvPr/>
        </p:nvGrpSpPr>
        <p:grpSpPr bwMode="auto">
          <a:xfrm>
            <a:off x="706438" y="4214813"/>
            <a:ext cx="7642225" cy="1044575"/>
            <a:chOff x="706527" y="4215537"/>
            <a:chExt cx="7642225" cy="1043305"/>
          </a:xfrm>
        </p:grpSpPr>
        <p:pic>
          <p:nvPicPr>
            <p:cNvPr id="22540" name="object 22">
              <a:extLst>
                <a:ext uri="{FF2B5EF4-FFF2-40B4-BE49-F238E27FC236}">
                  <a16:creationId xmlns:a16="http://schemas.microsoft.com/office/drawing/2014/main" id="{14203A19-D996-094E-844A-82BA7D5B72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199" y="4246880"/>
              <a:ext cx="7632700" cy="1007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1" name="object 23">
              <a:extLst>
                <a:ext uri="{FF2B5EF4-FFF2-40B4-BE49-F238E27FC236}">
                  <a16:creationId xmlns:a16="http://schemas.microsoft.com/office/drawing/2014/main" id="{EC9C303F-E822-EF4C-8FF9-566CC1B178E6}"/>
                </a:ext>
              </a:extLst>
            </p:cNvPr>
            <p:cNvSpPr>
              <a:spLocks/>
            </p:cNvSpPr>
            <p:nvPr/>
          </p:nvSpPr>
          <p:spPr bwMode="auto">
            <a:xfrm>
              <a:off x="711199" y="4396740"/>
              <a:ext cx="7632700" cy="857250"/>
            </a:xfrm>
            <a:custGeom>
              <a:avLst/>
              <a:gdLst>
                <a:gd name="T0" fmla="*/ 149859 w 7632700"/>
                <a:gd name="T1" fmla="*/ 857249 h 857250"/>
                <a:gd name="T2" fmla="*/ 7472680 w 7632700"/>
                <a:gd name="T3" fmla="*/ 857249 h 857250"/>
                <a:gd name="T4" fmla="*/ 7632700 w 7632700"/>
                <a:gd name="T5" fmla="*/ 707390 h 857250"/>
                <a:gd name="T6" fmla="*/ 7632700 w 7632700"/>
                <a:gd name="T7" fmla="*/ 8890 h 857250"/>
                <a:gd name="T8" fmla="*/ 0 w 7632700"/>
                <a:gd name="T9" fmla="*/ 0 h 857250"/>
                <a:gd name="T10" fmla="*/ 0 w 7632700"/>
                <a:gd name="T11" fmla="*/ 707390 h 8572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632700" h="857250">
                  <a:moveTo>
                    <a:pt x="149859" y="857249"/>
                  </a:moveTo>
                  <a:lnTo>
                    <a:pt x="7472680" y="857249"/>
                  </a:lnTo>
                </a:path>
                <a:path w="7632700" h="857250">
                  <a:moveTo>
                    <a:pt x="7632700" y="707390"/>
                  </a:moveTo>
                  <a:lnTo>
                    <a:pt x="7632700" y="8890"/>
                  </a:lnTo>
                </a:path>
                <a:path w="7632700" h="857250">
                  <a:moveTo>
                    <a:pt x="0" y="0"/>
                  </a:moveTo>
                  <a:lnTo>
                    <a:pt x="0" y="707390"/>
                  </a:lnTo>
                </a:path>
              </a:pathLst>
            </a:custGeom>
            <a:noFill/>
            <a:ln w="3175">
              <a:solidFill>
                <a:srgbClr val="FF750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22542" name="object 24">
              <a:extLst>
                <a:ext uri="{FF2B5EF4-FFF2-40B4-BE49-F238E27FC236}">
                  <a16:creationId xmlns:a16="http://schemas.microsoft.com/office/drawing/2014/main" id="{DBE77BDD-9DBF-9145-B826-C9CBB7BDF51A}"/>
                </a:ext>
              </a:extLst>
            </p:cNvPr>
            <p:cNvSpPr>
              <a:spLocks/>
            </p:cNvSpPr>
            <p:nvPr/>
          </p:nvSpPr>
          <p:spPr bwMode="auto">
            <a:xfrm>
              <a:off x="711199" y="4245609"/>
              <a:ext cx="7632700" cy="1008380"/>
            </a:xfrm>
            <a:custGeom>
              <a:avLst/>
              <a:gdLst>
                <a:gd name="T0" fmla="*/ 0 w 7632700"/>
                <a:gd name="T1" fmla="*/ 160019 h 1008379"/>
                <a:gd name="T2" fmla="*/ 2540 w 7632700"/>
                <a:gd name="T3" fmla="*/ 142239 h 1008379"/>
                <a:gd name="T4" fmla="*/ 6350 w 7632700"/>
                <a:gd name="T5" fmla="*/ 124459 h 1008379"/>
                <a:gd name="T6" fmla="*/ 11429 w 7632700"/>
                <a:gd name="T7" fmla="*/ 107950 h 1008379"/>
                <a:gd name="T8" fmla="*/ 19050 w 7632700"/>
                <a:gd name="T9" fmla="*/ 91439 h 1008379"/>
                <a:gd name="T10" fmla="*/ 26670 w 7632700"/>
                <a:gd name="T11" fmla="*/ 77469 h 1008379"/>
                <a:gd name="T12" fmla="*/ 38100 w 7632700"/>
                <a:gd name="T13" fmla="*/ 63500 h 1008379"/>
                <a:gd name="T14" fmla="*/ 49529 w 7632700"/>
                <a:gd name="T15" fmla="*/ 49529 h 1008379"/>
                <a:gd name="T16" fmla="*/ 62229 w 7632700"/>
                <a:gd name="T17" fmla="*/ 38100 h 1008379"/>
                <a:gd name="T18" fmla="*/ 76200 w 7632700"/>
                <a:gd name="T19" fmla="*/ 27939 h 1008379"/>
                <a:gd name="T20" fmla="*/ 91440 w 7632700"/>
                <a:gd name="T21" fmla="*/ 19050 h 1008379"/>
                <a:gd name="T22" fmla="*/ 107950 w 7632700"/>
                <a:gd name="T23" fmla="*/ 11429 h 1008379"/>
                <a:gd name="T24" fmla="*/ 124459 w 7632700"/>
                <a:gd name="T25" fmla="*/ 6350 h 1008379"/>
                <a:gd name="T26" fmla="*/ 142240 w 7632700"/>
                <a:gd name="T27" fmla="*/ 2539 h 1008379"/>
                <a:gd name="T28" fmla="*/ 158750 w 7632700"/>
                <a:gd name="T29" fmla="*/ 1269 h 1008379"/>
                <a:gd name="T30" fmla="*/ 7465059 w 7632700"/>
                <a:gd name="T31" fmla="*/ 0 h 1008379"/>
                <a:gd name="T32" fmla="*/ 7482840 w 7632700"/>
                <a:gd name="T33" fmla="*/ 1269 h 1008379"/>
                <a:gd name="T34" fmla="*/ 7532370 w 7632700"/>
                <a:gd name="T35" fmla="*/ 15239 h 1008379"/>
                <a:gd name="T36" fmla="*/ 7548880 w 7632700"/>
                <a:gd name="T37" fmla="*/ 22859 h 1008379"/>
                <a:gd name="T38" fmla="*/ 7562850 w 7632700"/>
                <a:gd name="T39" fmla="*/ 33019 h 1008379"/>
                <a:gd name="T40" fmla="*/ 7576820 w 7632700"/>
                <a:gd name="T41" fmla="*/ 43179 h 1008379"/>
                <a:gd name="T42" fmla="*/ 7589520 w 7632700"/>
                <a:gd name="T43" fmla="*/ 55879 h 1008379"/>
                <a:gd name="T44" fmla="*/ 7599680 w 7632700"/>
                <a:gd name="T45" fmla="*/ 69850 h 1008379"/>
                <a:gd name="T46" fmla="*/ 7609840 w 7632700"/>
                <a:gd name="T47" fmla="*/ 85089 h 1008379"/>
                <a:gd name="T48" fmla="*/ 7617459 w 7632700"/>
                <a:gd name="T49" fmla="*/ 100329 h 1008379"/>
                <a:gd name="T50" fmla="*/ 7623809 w 7632700"/>
                <a:gd name="T51" fmla="*/ 116839 h 1008379"/>
                <a:gd name="T52" fmla="*/ 7628890 w 7632700"/>
                <a:gd name="T53" fmla="*/ 133350 h 1008379"/>
                <a:gd name="T54" fmla="*/ 7631430 w 7632700"/>
                <a:gd name="T55" fmla="*/ 151129 h 1008379"/>
                <a:gd name="T56" fmla="*/ 7632700 w 7632700"/>
                <a:gd name="T57" fmla="*/ 168909 h 1008379"/>
                <a:gd name="T58" fmla="*/ 7632700 w 7632700"/>
                <a:gd name="T59" fmla="*/ 849631 h 1008379"/>
                <a:gd name="T60" fmla="*/ 7630159 w 7632700"/>
                <a:gd name="T61" fmla="*/ 866141 h 1008379"/>
                <a:gd name="T62" fmla="*/ 7627620 w 7632700"/>
                <a:gd name="T63" fmla="*/ 883921 h 1008379"/>
                <a:gd name="T64" fmla="*/ 7621270 w 7632700"/>
                <a:gd name="T65" fmla="*/ 900431 h 1008379"/>
                <a:gd name="T66" fmla="*/ 7614920 w 7632700"/>
                <a:gd name="T67" fmla="*/ 916941 h 1008379"/>
                <a:gd name="T68" fmla="*/ 7606030 w 7632700"/>
                <a:gd name="T69" fmla="*/ 932181 h 1008379"/>
                <a:gd name="T70" fmla="*/ 7595870 w 7632700"/>
                <a:gd name="T71" fmla="*/ 946152 h 1008379"/>
                <a:gd name="T72" fmla="*/ 7583170 w 7632700"/>
                <a:gd name="T73" fmla="*/ 958852 h 1008379"/>
                <a:gd name="T74" fmla="*/ 7570470 w 7632700"/>
                <a:gd name="T75" fmla="*/ 970281 h 1008379"/>
                <a:gd name="T76" fmla="*/ 7556500 w 7632700"/>
                <a:gd name="T77" fmla="*/ 980441 h 1008379"/>
                <a:gd name="T78" fmla="*/ 7541259 w 7632700"/>
                <a:gd name="T79" fmla="*/ 989331 h 1008379"/>
                <a:gd name="T80" fmla="*/ 7524750 w 7632700"/>
                <a:gd name="T81" fmla="*/ 996951 h 1008379"/>
                <a:gd name="T82" fmla="*/ 7508240 w 7632700"/>
                <a:gd name="T83" fmla="*/ 1002031 h 1008379"/>
                <a:gd name="T84" fmla="*/ 7490459 w 7632700"/>
                <a:gd name="T85" fmla="*/ 1005841 h 1008379"/>
                <a:gd name="T86" fmla="*/ 7473950 w 7632700"/>
                <a:gd name="T87" fmla="*/ 1007111 h 1008379"/>
                <a:gd name="T88" fmla="*/ 167640 w 7632700"/>
                <a:gd name="T89" fmla="*/ 1008381 h 1008379"/>
                <a:gd name="T90" fmla="*/ 149859 w 7632700"/>
                <a:gd name="T91" fmla="*/ 1007111 h 1008379"/>
                <a:gd name="T92" fmla="*/ 133350 w 7632700"/>
                <a:gd name="T93" fmla="*/ 1004571 h 1008379"/>
                <a:gd name="T94" fmla="*/ 115569 w 7632700"/>
                <a:gd name="T95" fmla="*/ 1000761 h 1008379"/>
                <a:gd name="T96" fmla="*/ 99059 w 7632700"/>
                <a:gd name="T97" fmla="*/ 994411 h 1008379"/>
                <a:gd name="T98" fmla="*/ 83820 w 7632700"/>
                <a:gd name="T99" fmla="*/ 985521 h 1008379"/>
                <a:gd name="T100" fmla="*/ 69850 w 7632700"/>
                <a:gd name="T101" fmla="*/ 976631 h 1008379"/>
                <a:gd name="T102" fmla="*/ 55879 w 7632700"/>
                <a:gd name="T103" fmla="*/ 965202 h 1008379"/>
                <a:gd name="T104" fmla="*/ 43179 w 7632700"/>
                <a:gd name="T105" fmla="*/ 952502 h 1008379"/>
                <a:gd name="T106" fmla="*/ 31750 w 7632700"/>
                <a:gd name="T107" fmla="*/ 938531 h 1008379"/>
                <a:gd name="T108" fmla="*/ 22859 w 7632700"/>
                <a:gd name="T109" fmla="*/ 924561 h 1008379"/>
                <a:gd name="T110" fmla="*/ 13970 w 7632700"/>
                <a:gd name="T111" fmla="*/ 909321 h 1008379"/>
                <a:gd name="T112" fmla="*/ 8890 w 7632700"/>
                <a:gd name="T113" fmla="*/ 892811 h 1008379"/>
                <a:gd name="T114" fmla="*/ 3809 w 7632700"/>
                <a:gd name="T115" fmla="*/ 875031 h 1008379"/>
                <a:gd name="T116" fmla="*/ 1270 w 7632700"/>
                <a:gd name="T117" fmla="*/ 858521 h 1008379"/>
                <a:gd name="T118" fmla="*/ 0 w 7632700"/>
                <a:gd name="T119" fmla="*/ 840741 h 10083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632700" h="1008379">
                  <a:moveTo>
                    <a:pt x="0" y="168909"/>
                  </a:moveTo>
                  <a:lnTo>
                    <a:pt x="0" y="160019"/>
                  </a:lnTo>
                  <a:lnTo>
                    <a:pt x="1270" y="151129"/>
                  </a:lnTo>
                  <a:lnTo>
                    <a:pt x="2540" y="142239"/>
                  </a:lnTo>
                  <a:lnTo>
                    <a:pt x="3809" y="133350"/>
                  </a:lnTo>
                  <a:lnTo>
                    <a:pt x="6350" y="124459"/>
                  </a:lnTo>
                  <a:lnTo>
                    <a:pt x="8890" y="116839"/>
                  </a:lnTo>
                  <a:lnTo>
                    <a:pt x="11429" y="107950"/>
                  </a:lnTo>
                  <a:lnTo>
                    <a:pt x="13970" y="100329"/>
                  </a:lnTo>
                  <a:lnTo>
                    <a:pt x="19050" y="91439"/>
                  </a:lnTo>
                  <a:lnTo>
                    <a:pt x="22859" y="85089"/>
                  </a:lnTo>
                  <a:lnTo>
                    <a:pt x="26670" y="77469"/>
                  </a:lnTo>
                  <a:lnTo>
                    <a:pt x="31750" y="69850"/>
                  </a:lnTo>
                  <a:lnTo>
                    <a:pt x="38100" y="63500"/>
                  </a:lnTo>
                  <a:lnTo>
                    <a:pt x="43179" y="55879"/>
                  </a:lnTo>
                  <a:lnTo>
                    <a:pt x="49529" y="49529"/>
                  </a:lnTo>
                  <a:lnTo>
                    <a:pt x="55879" y="43179"/>
                  </a:lnTo>
                  <a:lnTo>
                    <a:pt x="62229" y="38100"/>
                  </a:lnTo>
                  <a:lnTo>
                    <a:pt x="69850" y="33019"/>
                  </a:lnTo>
                  <a:lnTo>
                    <a:pt x="76200" y="27939"/>
                  </a:lnTo>
                  <a:lnTo>
                    <a:pt x="83820" y="22859"/>
                  </a:lnTo>
                  <a:lnTo>
                    <a:pt x="91440" y="19050"/>
                  </a:lnTo>
                  <a:lnTo>
                    <a:pt x="99059" y="15239"/>
                  </a:lnTo>
                  <a:lnTo>
                    <a:pt x="107950" y="11429"/>
                  </a:lnTo>
                  <a:lnTo>
                    <a:pt x="115569" y="8889"/>
                  </a:lnTo>
                  <a:lnTo>
                    <a:pt x="124459" y="6350"/>
                  </a:lnTo>
                  <a:lnTo>
                    <a:pt x="133350" y="3809"/>
                  </a:lnTo>
                  <a:lnTo>
                    <a:pt x="142240" y="2539"/>
                  </a:lnTo>
                  <a:lnTo>
                    <a:pt x="149859" y="1269"/>
                  </a:lnTo>
                  <a:lnTo>
                    <a:pt x="158750" y="1269"/>
                  </a:lnTo>
                  <a:lnTo>
                    <a:pt x="167640" y="0"/>
                  </a:lnTo>
                  <a:lnTo>
                    <a:pt x="7465059" y="0"/>
                  </a:lnTo>
                  <a:lnTo>
                    <a:pt x="7473950" y="1269"/>
                  </a:lnTo>
                  <a:lnTo>
                    <a:pt x="7482840" y="1269"/>
                  </a:lnTo>
                  <a:lnTo>
                    <a:pt x="7490459" y="2539"/>
                  </a:lnTo>
                  <a:lnTo>
                    <a:pt x="7532370" y="15239"/>
                  </a:lnTo>
                  <a:lnTo>
                    <a:pt x="7541259" y="19050"/>
                  </a:lnTo>
                  <a:lnTo>
                    <a:pt x="7548880" y="22859"/>
                  </a:lnTo>
                  <a:lnTo>
                    <a:pt x="7555230" y="27939"/>
                  </a:lnTo>
                  <a:lnTo>
                    <a:pt x="7562850" y="33019"/>
                  </a:lnTo>
                  <a:lnTo>
                    <a:pt x="7570470" y="38100"/>
                  </a:lnTo>
                  <a:lnTo>
                    <a:pt x="7576820" y="43179"/>
                  </a:lnTo>
                  <a:lnTo>
                    <a:pt x="7583170" y="49529"/>
                  </a:lnTo>
                  <a:lnTo>
                    <a:pt x="7589520" y="55879"/>
                  </a:lnTo>
                  <a:lnTo>
                    <a:pt x="7594600" y="63500"/>
                  </a:lnTo>
                  <a:lnTo>
                    <a:pt x="7599680" y="69850"/>
                  </a:lnTo>
                  <a:lnTo>
                    <a:pt x="7604759" y="77469"/>
                  </a:lnTo>
                  <a:lnTo>
                    <a:pt x="7609840" y="85089"/>
                  </a:lnTo>
                  <a:lnTo>
                    <a:pt x="7613650" y="92709"/>
                  </a:lnTo>
                  <a:lnTo>
                    <a:pt x="7617459" y="100329"/>
                  </a:lnTo>
                  <a:lnTo>
                    <a:pt x="7621270" y="107950"/>
                  </a:lnTo>
                  <a:lnTo>
                    <a:pt x="7623809" y="116839"/>
                  </a:lnTo>
                  <a:lnTo>
                    <a:pt x="7626350" y="125729"/>
                  </a:lnTo>
                  <a:lnTo>
                    <a:pt x="7628890" y="133350"/>
                  </a:lnTo>
                  <a:lnTo>
                    <a:pt x="7630159" y="142239"/>
                  </a:lnTo>
                  <a:lnTo>
                    <a:pt x="7631430" y="151129"/>
                  </a:lnTo>
                  <a:lnTo>
                    <a:pt x="7631430" y="160019"/>
                  </a:lnTo>
                  <a:lnTo>
                    <a:pt x="7632700" y="168909"/>
                  </a:lnTo>
                  <a:lnTo>
                    <a:pt x="7632700" y="840739"/>
                  </a:lnTo>
                  <a:lnTo>
                    <a:pt x="7632700" y="849629"/>
                  </a:lnTo>
                  <a:lnTo>
                    <a:pt x="7631430" y="858519"/>
                  </a:lnTo>
                  <a:lnTo>
                    <a:pt x="7630159" y="866139"/>
                  </a:lnTo>
                  <a:lnTo>
                    <a:pt x="7628890" y="875029"/>
                  </a:lnTo>
                  <a:lnTo>
                    <a:pt x="7627620" y="883919"/>
                  </a:lnTo>
                  <a:lnTo>
                    <a:pt x="7625080" y="892809"/>
                  </a:lnTo>
                  <a:lnTo>
                    <a:pt x="7621270" y="900429"/>
                  </a:lnTo>
                  <a:lnTo>
                    <a:pt x="7618730" y="908050"/>
                  </a:lnTo>
                  <a:lnTo>
                    <a:pt x="7614920" y="916939"/>
                  </a:lnTo>
                  <a:lnTo>
                    <a:pt x="7609840" y="924559"/>
                  </a:lnTo>
                  <a:lnTo>
                    <a:pt x="7606030" y="932179"/>
                  </a:lnTo>
                  <a:lnTo>
                    <a:pt x="7600950" y="938529"/>
                  </a:lnTo>
                  <a:lnTo>
                    <a:pt x="7595870" y="946150"/>
                  </a:lnTo>
                  <a:lnTo>
                    <a:pt x="7589520" y="952500"/>
                  </a:lnTo>
                  <a:lnTo>
                    <a:pt x="7583170" y="958850"/>
                  </a:lnTo>
                  <a:lnTo>
                    <a:pt x="7576820" y="965200"/>
                  </a:lnTo>
                  <a:lnTo>
                    <a:pt x="7570470" y="970279"/>
                  </a:lnTo>
                  <a:lnTo>
                    <a:pt x="7562850" y="975359"/>
                  </a:lnTo>
                  <a:lnTo>
                    <a:pt x="7556500" y="980439"/>
                  </a:lnTo>
                  <a:lnTo>
                    <a:pt x="7548880" y="985519"/>
                  </a:lnTo>
                  <a:lnTo>
                    <a:pt x="7541259" y="989329"/>
                  </a:lnTo>
                  <a:lnTo>
                    <a:pt x="7533640" y="993139"/>
                  </a:lnTo>
                  <a:lnTo>
                    <a:pt x="7524750" y="996949"/>
                  </a:lnTo>
                  <a:lnTo>
                    <a:pt x="7517130" y="999489"/>
                  </a:lnTo>
                  <a:lnTo>
                    <a:pt x="7508240" y="1002029"/>
                  </a:lnTo>
                  <a:lnTo>
                    <a:pt x="7499350" y="1004569"/>
                  </a:lnTo>
                  <a:lnTo>
                    <a:pt x="7490459" y="1005839"/>
                  </a:lnTo>
                  <a:lnTo>
                    <a:pt x="7482840" y="1007109"/>
                  </a:lnTo>
                  <a:lnTo>
                    <a:pt x="7473950" y="1007109"/>
                  </a:lnTo>
                  <a:lnTo>
                    <a:pt x="7465059" y="1008379"/>
                  </a:lnTo>
                  <a:lnTo>
                    <a:pt x="167640" y="1008379"/>
                  </a:lnTo>
                  <a:lnTo>
                    <a:pt x="158750" y="1008379"/>
                  </a:lnTo>
                  <a:lnTo>
                    <a:pt x="149859" y="1007109"/>
                  </a:lnTo>
                  <a:lnTo>
                    <a:pt x="142240" y="1005839"/>
                  </a:lnTo>
                  <a:lnTo>
                    <a:pt x="133350" y="1004569"/>
                  </a:lnTo>
                  <a:lnTo>
                    <a:pt x="124459" y="1003299"/>
                  </a:lnTo>
                  <a:lnTo>
                    <a:pt x="115569" y="1000759"/>
                  </a:lnTo>
                  <a:lnTo>
                    <a:pt x="107950" y="996949"/>
                  </a:lnTo>
                  <a:lnTo>
                    <a:pt x="99059" y="994409"/>
                  </a:lnTo>
                  <a:lnTo>
                    <a:pt x="91440" y="990599"/>
                  </a:lnTo>
                  <a:lnTo>
                    <a:pt x="83820" y="985519"/>
                  </a:lnTo>
                  <a:lnTo>
                    <a:pt x="76200" y="981709"/>
                  </a:lnTo>
                  <a:lnTo>
                    <a:pt x="69850" y="976629"/>
                  </a:lnTo>
                  <a:lnTo>
                    <a:pt x="62229" y="971550"/>
                  </a:lnTo>
                  <a:lnTo>
                    <a:pt x="55879" y="965200"/>
                  </a:lnTo>
                  <a:lnTo>
                    <a:pt x="49529" y="958850"/>
                  </a:lnTo>
                  <a:lnTo>
                    <a:pt x="43179" y="952500"/>
                  </a:lnTo>
                  <a:lnTo>
                    <a:pt x="38100" y="946150"/>
                  </a:lnTo>
                  <a:lnTo>
                    <a:pt x="31750" y="938529"/>
                  </a:lnTo>
                  <a:lnTo>
                    <a:pt x="26670" y="932179"/>
                  </a:lnTo>
                  <a:lnTo>
                    <a:pt x="22859" y="924559"/>
                  </a:lnTo>
                  <a:lnTo>
                    <a:pt x="19050" y="916939"/>
                  </a:lnTo>
                  <a:lnTo>
                    <a:pt x="13970" y="909319"/>
                  </a:lnTo>
                  <a:lnTo>
                    <a:pt x="11429" y="900429"/>
                  </a:lnTo>
                  <a:lnTo>
                    <a:pt x="8890" y="892809"/>
                  </a:lnTo>
                  <a:lnTo>
                    <a:pt x="6350" y="883919"/>
                  </a:lnTo>
                  <a:lnTo>
                    <a:pt x="3809" y="875029"/>
                  </a:lnTo>
                  <a:lnTo>
                    <a:pt x="2540" y="866139"/>
                  </a:lnTo>
                  <a:lnTo>
                    <a:pt x="1270" y="858519"/>
                  </a:lnTo>
                  <a:lnTo>
                    <a:pt x="0" y="849629"/>
                  </a:lnTo>
                  <a:lnTo>
                    <a:pt x="0" y="840739"/>
                  </a:lnTo>
                  <a:lnTo>
                    <a:pt x="0" y="168909"/>
                  </a:lnTo>
                  <a:close/>
                </a:path>
              </a:pathLst>
            </a:custGeom>
            <a:noFill/>
            <a:ln w="934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22543" name="object 25">
              <a:extLst>
                <a:ext uri="{FF2B5EF4-FFF2-40B4-BE49-F238E27FC236}">
                  <a16:creationId xmlns:a16="http://schemas.microsoft.com/office/drawing/2014/main" id="{DFAF4629-F56E-C84D-89E6-21F4C1C056C1}"/>
                </a:ext>
              </a:extLst>
            </p:cNvPr>
            <p:cNvSpPr>
              <a:spLocks/>
            </p:cNvSpPr>
            <p:nvPr/>
          </p:nvSpPr>
          <p:spPr bwMode="auto">
            <a:xfrm>
              <a:off x="706526" y="4240948"/>
              <a:ext cx="7642225" cy="1017905"/>
            </a:xfrm>
            <a:custGeom>
              <a:avLst/>
              <a:gdLst>
                <a:gd name="T0" fmla="*/ 9334 w 7642225"/>
                <a:gd name="T1" fmla="*/ 4660 h 1017904"/>
                <a:gd name="T2" fmla="*/ 7975 w 7642225"/>
                <a:gd name="T3" fmla="*/ 1358 h 1017904"/>
                <a:gd name="T4" fmla="*/ 4673 w 7642225"/>
                <a:gd name="T5" fmla="*/ 0 h 1017904"/>
                <a:gd name="T6" fmla="*/ 1358 w 7642225"/>
                <a:gd name="T7" fmla="*/ 1358 h 1017904"/>
                <a:gd name="T8" fmla="*/ 0 w 7642225"/>
                <a:gd name="T9" fmla="*/ 4660 h 1017904"/>
                <a:gd name="T10" fmla="*/ 1358 w 7642225"/>
                <a:gd name="T11" fmla="*/ 7975 h 1017904"/>
                <a:gd name="T12" fmla="*/ 4673 w 7642225"/>
                <a:gd name="T13" fmla="*/ 9334 h 1017904"/>
                <a:gd name="T14" fmla="*/ 7975 w 7642225"/>
                <a:gd name="T15" fmla="*/ 7975 h 1017904"/>
                <a:gd name="T16" fmla="*/ 9334 w 7642225"/>
                <a:gd name="T17" fmla="*/ 4660 h 1017904"/>
                <a:gd name="T18" fmla="*/ 7642034 w 7642225"/>
                <a:gd name="T19" fmla="*/ 1013042 h 1017904"/>
                <a:gd name="T20" fmla="*/ 7640675 w 7642225"/>
                <a:gd name="T21" fmla="*/ 1009740 h 1017904"/>
                <a:gd name="T22" fmla="*/ 7637373 w 7642225"/>
                <a:gd name="T23" fmla="*/ 1008382 h 1017904"/>
                <a:gd name="T24" fmla="*/ 7634059 w 7642225"/>
                <a:gd name="T25" fmla="*/ 1009740 h 1017904"/>
                <a:gd name="T26" fmla="*/ 7632700 w 7642225"/>
                <a:gd name="T27" fmla="*/ 1013042 h 1017904"/>
                <a:gd name="T28" fmla="*/ 7634059 w 7642225"/>
                <a:gd name="T29" fmla="*/ 1016357 h 1017904"/>
                <a:gd name="T30" fmla="*/ 7637373 w 7642225"/>
                <a:gd name="T31" fmla="*/ 1017716 h 1017904"/>
                <a:gd name="T32" fmla="*/ 7640675 w 7642225"/>
                <a:gd name="T33" fmla="*/ 1016357 h 1017904"/>
                <a:gd name="T34" fmla="*/ 7642034 w 7642225"/>
                <a:gd name="T35" fmla="*/ 1013042 h 10179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642225" h="1017904">
                  <a:moveTo>
                    <a:pt x="9334" y="4660"/>
                  </a:moveTo>
                  <a:lnTo>
                    <a:pt x="7975" y="1358"/>
                  </a:lnTo>
                  <a:lnTo>
                    <a:pt x="4673" y="0"/>
                  </a:lnTo>
                  <a:lnTo>
                    <a:pt x="1358" y="1358"/>
                  </a:lnTo>
                  <a:lnTo>
                    <a:pt x="0" y="4660"/>
                  </a:lnTo>
                  <a:lnTo>
                    <a:pt x="1358" y="7975"/>
                  </a:lnTo>
                  <a:lnTo>
                    <a:pt x="4673" y="9334"/>
                  </a:lnTo>
                  <a:lnTo>
                    <a:pt x="7975" y="7975"/>
                  </a:lnTo>
                  <a:lnTo>
                    <a:pt x="9334" y="4660"/>
                  </a:lnTo>
                  <a:close/>
                </a:path>
                <a:path w="7642225" h="1017904">
                  <a:moveTo>
                    <a:pt x="7642034" y="1013040"/>
                  </a:moveTo>
                  <a:lnTo>
                    <a:pt x="7640675" y="1009738"/>
                  </a:lnTo>
                  <a:lnTo>
                    <a:pt x="7637373" y="1008380"/>
                  </a:lnTo>
                  <a:lnTo>
                    <a:pt x="7634059" y="1009738"/>
                  </a:lnTo>
                  <a:lnTo>
                    <a:pt x="7632700" y="1013040"/>
                  </a:lnTo>
                  <a:lnTo>
                    <a:pt x="7634059" y="1016355"/>
                  </a:lnTo>
                  <a:lnTo>
                    <a:pt x="7637373" y="1017714"/>
                  </a:lnTo>
                  <a:lnTo>
                    <a:pt x="7640675" y="1016355"/>
                  </a:lnTo>
                  <a:lnTo>
                    <a:pt x="7642034" y="1013040"/>
                  </a:lnTo>
                  <a:close/>
                </a:path>
              </a:pathLst>
            </a:custGeom>
            <a:solidFill>
              <a:srgbClr val="000000">
                <a:alpha val="2784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pic>
          <p:nvPicPr>
            <p:cNvPr id="22544" name="object 26">
              <a:extLst>
                <a:ext uri="{FF2B5EF4-FFF2-40B4-BE49-F238E27FC236}">
                  <a16:creationId xmlns:a16="http://schemas.microsoft.com/office/drawing/2014/main" id="{2FCF0CB1-EC22-6440-BD22-6B25F0176C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199" y="4221480"/>
              <a:ext cx="7632700" cy="1007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5" name="object 27">
              <a:extLst>
                <a:ext uri="{FF2B5EF4-FFF2-40B4-BE49-F238E27FC236}">
                  <a16:creationId xmlns:a16="http://schemas.microsoft.com/office/drawing/2014/main" id="{52E69DFE-673B-0E4D-9833-8719D8DBFB60}"/>
                </a:ext>
              </a:extLst>
            </p:cNvPr>
            <p:cNvSpPr>
              <a:spLocks/>
            </p:cNvSpPr>
            <p:nvPr/>
          </p:nvSpPr>
          <p:spPr bwMode="auto">
            <a:xfrm>
              <a:off x="711199" y="4371340"/>
              <a:ext cx="7632700" cy="857250"/>
            </a:xfrm>
            <a:custGeom>
              <a:avLst/>
              <a:gdLst>
                <a:gd name="T0" fmla="*/ 149859 w 7632700"/>
                <a:gd name="T1" fmla="*/ 857249 h 857250"/>
                <a:gd name="T2" fmla="*/ 7472680 w 7632700"/>
                <a:gd name="T3" fmla="*/ 857249 h 857250"/>
                <a:gd name="T4" fmla="*/ 7632700 w 7632700"/>
                <a:gd name="T5" fmla="*/ 707390 h 857250"/>
                <a:gd name="T6" fmla="*/ 7632700 w 7632700"/>
                <a:gd name="T7" fmla="*/ 8890 h 857250"/>
                <a:gd name="T8" fmla="*/ 0 w 7632700"/>
                <a:gd name="T9" fmla="*/ 0 h 857250"/>
                <a:gd name="T10" fmla="*/ 0 w 7632700"/>
                <a:gd name="T11" fmla="*/ 707390 h 8572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632700" h="857250">
                  <a:moveTo>
                    <a:pt x="149859" y="857249"/>
                  </a:moveTo>
                  <a:lnTo>
                    <a:pt x="7472680" y="857249"/>
                  </a:lnTo>
                </a:path>
                <a:path w="7632700" h="857250">
                  <a:moveTo>
                    <a:pt x="7632700" y="707390"/>
                  </a:moveTo>
                  <a:lnTo>
                    <a:pt x="7632700" y="8890"/>
                  </a:lnTo>
                </a:path>
                <a:path w="7632700" h="857250">
                  <a:moveTo>
                    <a:pt x="0" y="0"/>
                  </a:moveTo>
                  <a:lnTo>
                    <a:pt x="0" y="707390"/>
                  </a:lnTo>
                </a:path>
              </a:pathLst>
            </a:custGeom>
            <a:noFill/>
            <a:ln w="3175">
              <a:solidFill>
                <a:srgbClr val="FF750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22546" name="object 28">
              <a:extLst>
                <a:ext uri="{FF2B5EF4-FFF2-40B4-BE49-F238E27FC236}">
                  <a16:creationId xmlns:a16="http://schemas.microsoft.com/office/drawing/2014/main" id="{44F9BE34-A2ED-AC49-8528-99CB3EDA0F9C}"/>
                </a:ext>
              </a:extLst>
            </p:cNvPr>
            <p:cNvSpPr>
              <a:spLocks/>
            </p:cNvSpPr>
            <p:nvPr/>
          </p:nvSpPr>
          <p:spPr bwMode="auto">
            <a:xfrm>
              <a:off x="711199" y="4220209"/>
              <a:ext cx="7632700" cy="1008380"/>
            </a:xfrm>
            <a:custGeom>
              <a:avLst/>
              <a:gdLst>
                <a:gd name="T0" fmla="*/ 0 w 7632700"/>
                <a:gd name="T1" fmla="*/ 160019 h 1008379"/>
                <a:gd name="T2" fmla="*/ 2540 w 7632700"/>
                <a:gd name="T3" fmla="*/ 142239 h 1008379"/>
                <a:gd name="T4" fmla="*/ 6350 w 7632700"/>
                <a:gd name="T5" fmla="*/ 124459 h 1008379"/>
                <a:gd name="T6" fmla="*/ 11429 w 7632700"/>
                <a:gd name="T7" fmla="*/ 107950 h 1008379"/>
                <a:gd name="T8" fmla="*/ 19050 w 7632700"/>
                <a:gd name="T9" fmla="*/ 91439 h 1008379"/>
                <a:gd name="T10" fmla="*/ 26670 w 7632700"/>
                <a:gd name="T11" fmla="*/ 76200 h 1008379"/>
                <a:gd name="T12" fmla="*/ 38100 w 7632700"/>
                <a:gd name="T13" fmla="*/ 62229 h 1008379"/>
                <a:gd name="T14" fmla="*/ 49529 w 7632700"/>
                <a:gd name="T15" fmla="*/ 49529 h 1008379"/>
                <a:gd name="T16" fmla="*/ 62229 w 7632700"/>
                <a:gd name="T17" fmla="*/ 38100 h 1008379"/>
                <a:gd name="T18" fmla="*/ 76200 w 7632700"/>
                <a:gd name="T19" fmla="*/ 27939 h 1008379"/>
                <a:gd name="T20" fmla="*/ 91440 w 7632700"/>
                <a:gd name="T21" fmla="*/ 19050 h 1008379"/>
                <a:gd name="T22" fmla="*/ 107950 w 7632700"/>
                <a:gd name="T23" fmla="*/ 11429 h 1008379"/>
                <a:gd name="T24" fmla="*/ 124459 w 7632700"/>
                <a:gd name="T25" fmla="*/ 6350 h 1008379"/>
                <a:gd name="T26" fmla="*/ 142240 w 7632700"/>
                <a:gd name="T27" fmla="*/ 2539 h 1008379"/>
                <a:gd name="T28" fmla="*/ 158750 w 7632700"/>
                <a:gd name="T29" fmla="*/ 1269 h 1008379"/>
                <a:gd name="T30" fmla="*/ 7465059 w 7632700"/>
                <a:gd name="T31" fmla="*/ 0 h 1008379"/>
                <a:gd name="T32" fmla="*/ 7482840 w 7632700"/>
                <a:gd name="T33" fmla="*/ 1269 h 1008379"/>
                <a:gd name="T34" fmla="*/ 7532370 w 7632700"/>
                <a:gd name="T35" fmla="*/ 15239 h 1008379"/>
                <a:gd name="T36" fmla="*/ 7548880 w 7632700"/>
                <a:gd name="T37" fmla="*/ 22859 h 1008379"/>
                <a:gd name="T38" fmla="*/ 7562850 w 7632700"/>
                <a:gd name="T39" fmla="*/ 33019 h 1008379"/>
                <a:gd name="T40" fmla="*/ 7576820 w 7632700"/>
                <a:gd name="T41" fmla="*/ 43179 h 1008379"/>
                <a:gd name="T42" fmla="*/ 7589520 w 7632700"/>
                <a:gd name="T43" fmla="*/ 55879 h 1008379"/>
                <a:gd name="T44" fmla="*/ 7599680 w 7632700"/>
                <a:gd name="T45" fmla="*/ 69850 h 1008379"/>
                <a:gd name="T46" fmla="*/ 7609840 w 7632700"/>
                <a:gd name="T47" fmla="*/ 83819 h 1008379"/>
                <a:gd name="T48" fmla="*/ 7617459 w 7632700"/>
                <a:gd name="T49" fmla="*/ 100329 h 1008379"/>
                <a:gd name="T50" fmla="*/ 7623809 w 7632700"/>
                <a:gd name="T51" fmla="*/ 116839 h 1008379"/>
                <a:gd name="T52" fmla="*/ 7628890 w 7632700"/>
                <a:gd name="T53" fmla="*/ 133350 h 1008379"/>
                <a:gd name="T54" fmla="*/ 7631430 w 7632700"/>
                <a:gd name="T55" fmla="*/ 151129 h 1008379"/>
                <a:gd name="T56" fmla="*/ 7632700 w 7632700"/>
                <a:gd name="T57" fmla="*/ 167639 h 1008379"/>
                <a:gd name="T58" fmla="*/ 7632700 w 7632700"/>
                <a:gd name="T59" fmla="*/ 848361 h 1008379"/>
                <a:gd name="T60" fmla="*/ 7630159 w 7632700"/>
                <a:gd name="T61" fmla="*/ 866141 h 1008379"/>
                <a:gd name="T62" fmla="*/ 7627620 w 7632700"/>
                <a:gd name="T63" fmla="*/ 883921 h 1008379"/>
                <a:gd name="T64" fmla="*/ 7621270 w 7632700"/>
                <a:gd name="T65" fmla="*/ 900431 h 1008379"/>
                <a:gd name="T66" fmla="*/ 7614920 w 7632700"/>
                <a:gd name="T67" fmla="*/ 915671 h 1008379"/>
                <a:gd name="T68" fmla="*/ 7606030 w 7632700"/>
                <a:gd name="T69" fmla="*/ 930911 h 1008379"/>
                <a:gd name="T70" fmla="*/ 7595870 w 7632700"/>
                <a:gd name="T71" fmla="*/ 946152 h 1008379"/>
                <a:gd name="T72" fmla="*/ 7583170 w 7632700"/>
                <a:gd name="T73" fmla="*/ 958852 h 1008379"/>
                <a:gd name="T74" fmla="*/ 7570470 w 7632700"/>
                <a:gd name="T75" fmla="*/ 970281 h 1008379"/>
                <a:gd name="T76" fmla="*/ 7556500 w 7632700"/>
                <a:gd name="T77" fmla="*/ 980441 h 1008379"/>
                <a:gd name="T78" fmla="*/ 7541259 w 7632700"/>
                <a:gd name="T79" fmla="*/ 989331 h 1008379"/>
                <a:gd name="T80" fmla="*/ 7524750 w 7632700"/>
                <a:gd name="T81" fmla="*/ 996952 h 1008379"/>
                <a:gd name="T82" fmla="*/ 7508240 w 7632700"/>
                <a:gd name="T83" fmla="*/ 1002031 h 1008379"/>
                <a:gd name="T84" fmla="*/ 7490459 w 7632700"/>
                <a:gd name="T85" fmla="*/ 1005841 h 1008379"/>
                <a:gd name="T86" fmla="*/ 7473950 w 7632700"/>
                <a:gd name="T87" fmla="*/ 1007111 h 1008379"/>
                <a:gd name="T88" fmla="*/ 167640 w 7632700"/>
                <a:gd name="T89" fmla="*/ 1008381 h 1008379"/>
                <a:gd name="T90" fmla="*/ 149859 w 7632700"/>
                <a:gd name="T91" fmla="*/ 1007111 h 1008379"/>
                <a:gd name="T92" fmla="*/ 133350 w 7632700"/>
                <a:gd name="T93" fmla="*/ 1004571 h 1008379"/>
                <a:gd name="T94" fmla="*/ 115569 w 7632700"/>
                <a:gd name="T95" fmla="*/ 1000761 h 1008379"/>
                <a:gd name="T96" fmla="*/ 99059 w 7632700"/>
                <a:gd name="T97" fmla="*/ 994411 h 1008379"/>
                <a:gd name="T98" fmla="*/ 83820 w 7632700"/>
                <a:gd name="T99" fmla="*/ 985521 h 1008379"/>
                <a:gd name="T100" fmla="*/ 69850 w 7632700"/>
                <a:gd name="T101" fmla="*/ 976631 h 1008379"/>
                <a:gd name="T102" fmla="*/ 55879 w 7632700"/>
                <a:gd name="T103" fmla="*/ 965202 h 1008379"/>
                <a:gd name="T104" fmla="*/ 43179 w 7632700"/>
                <a:gd name="T105" fmla="*/ 952502 h 1008379"/>
                <a:gd name="T106" fmla="*/ 31750 w 7632700"/>
                <a:gd name="T107" fmla="*/ 938531 h 1008379"/>
                <a:gd name="T108" fmla="*/ 22859 w 7632700"/>
                <a:gd name="T109" fmla="*/ 924561 h 1008379"/>
                <a:gd name="T110" fmla="*/ 13970 w 7632700"/>
                <a:gd name="T111" fmla="*/ 909321 h 1008379"/>
                <a:gd name="T112" fmla="*/ 8890 w 7632700"/>
                <a:gd name="T113" fmla="*/ 891541 h 1008379"/>
                <a:gd name="T114" fmla="*/ 3809 w 7632700"/>
                <a:gd name="T115" fmla="*/ 875031 h 1008379"/>
                <a:gd name="T116" fmla="*/ 1270 w 7632700"/>
                <a:gd name="T117" fmla="*/ 858521 h 1008379"/>
                <a:gd name="T118" fmla="*/ 0 w 7632700"/>
                <a:gd name="T119" fmla="*/ 840741 h 10083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632700" h="1008379">
                  <a:moveTo>
                    <a:pt x="0" y="167639"/>
                  </a:moveTo>
                  <a:lnTo>
                    <a:pt x="0" y="160019"/>
                  </a:lnTo>
                  <a:lnTo>
                    <a:pt x="1270" y="151129"/>
                  </a:lnTo>
                  <a:lnTo>
                    <a:pt x="2540" y="142239"/>
                  </a:lnTo>
                  <a:lnTo>
                    <a:pt x="3809" y="133350"/>
                  </a:lnTo>
                  <a:lnTo>
                    <a:pt x="6350" y="124459"/>
                  </a:lnTo>
                  <a:lnTo>
                    <a:pt x="8890" y="116839"/>
                  </a:lnTo>
                  <a:lnTo>
                    <a:pt x="11429" y="107950"/>
                  </a:lnTo>
                  <a:lnTo>
                    <a:pt x="13970" y="100329"/>
                  </a:lnTo>
                  <a:lnTo>
                    <a:pt x="19050" y="91439"/>
                  </a:lnTo>
                  <a:lnTo>
                    <a:pt x="22859" y="83819"/>
                  </a:lnTo>
                  <a:lnTo>
                    <a:pt x="26670" y="76200"/>
                  </a:lnTo>
                  <a:lnTo>
                    <a:pt x="31750" y="69850"/>
                  </a:lnTo>
                  <a:lnTo>
                    <a:pt x="38100" y="62229"/>
                  </a:lnTo>
                  <a:lnTo>
                    <a:pt x="43179" y="55879"/>
                  </a:lnTo>
                  <a:lnTo>
                    <a:pt x="49529" y="49529"/>
                  </a:lnTo>
                  <a:lnTo>
                    <a:pt x="55879" y="43179"/>
                  </a:lnTo>
                  <a:lnTo>
                    <a:pt x="62229" y="38100"/>
                  </a:lnTo>
                  <a:lnTo>
                    <a:pt x="69850" y="33019"/>
                  </a:lnTo>
                  <a:lnTo>
                    <a:pt x="76200" y="27939"/>
                  </a:lnTo>
                  <a:lnTo>
                    <a:pt x="83820" y="22859"/>
                  </a:lnTo>
                  <a:lnTo>
                    <a:pt x="91440" y="19050"/>
                  </a:lnTo>
                  <a:lnTo>
                    <a:pt x="99059" y="15239"/>
                  </a:lnTo>
                  <a:lnTo>
                    <a:pt x="107950" y="11429"/>
                  </a:lnTo>
                  <a:lnTo>
                    <a:pt x="115569" y="8889"/>
                  </a:lnTo>
                  <a:lnTo>
                    <a:pt x="124459" y="6350"/>
                  </a:lnTo>
                  <a:lnTo>
                    <a:pt x="133350" y="3809"/>
                  </a:lnTo>
                  <a:lnTo>
                    <a:pt x="142240" y="2539"/>
                  </a:lnTo>
                  <a:lnTo>
                    <a:pt x="149859" y="1269"/>
                  </a:lnTo>
                  <a:lnTo>
                    <a:pt x="158750" y="1269"/>
                  </a:lnTo>
                  <a:lnTo>
                    <a:pt x="167640" y="0"/>
                  </a:lnTo>
                  <a:lnTo>
                    <a:pt x="7465059" y="0"/>
                  </a:lnTo>
                  <a:lnTo>
                    <a:pt x="7473950" y="1269"/>
                  </a:lnTo>
                  <a:lnTo>
                    <a:pt x="7482840" y="1269"/>
                  </a:lnTo>
                  <a:lnTo>
                    <a:pt x="7490459" y="2539"/>
                  </a:lnTo>
                  <a:lnTo>
                    <a:pt x="7532370" y="15239"/>
                  </a:lnTo>
                  <a:lnTo>
                    <a:pt x="7541259" y="19050"/>
                  </a:lnTo>
                  <a:lnTo>
                    <a:pt x="7548880" y="22859"/>
                  </a:lnTo>
                  <a:lnTo>
                    <a:pt x="7555230" y="27939"/>
                  </a:lnTo>
                  <a:lnTo>
                    <a:pt x="7562850" y="33019"/>
                  </a:lnTo>
                  <a:lnTo>
                    <a:pt x="7570470" y="38100"/>
                  </a:lnTo>
                  <a:lnTo>
                    <a:pt x="7576820" y="43179"/>
                  </a:lnTo>
                  <a:lnTo>
                    <a:pt x="7583170" y="49529"/>
                  </a:lnTo>
                  <a:lnTo>
                    <a:pt x="7589520" y="55879"/>
                  </a:lnTo>
                  <a:lnTo>
                    <a:pt x="7594600" y="62229"/>
                  </a:lnTo>
                  <a:lnTo>
                    <a:pt x="7599680" y="69850"/>
                  </a:lnTo>
                  <a:lnTo>
                    <a:pt x="7604759" y="77469"/>
                  </a:lnTo>
                  <a:lnTo>
                    <a:pt x="7609840" y="83819"/>
                  </a:lnTo>
                  <a:lnTo>
                    <a:pt x="7613650" y="92709"/>
                  </a:lnTo>
                  <a:lnTo>
                    <a:pt x="7617459" y="100329"/>
                  </a:lnTo>
                  <a:lnTo>
                    <a:pt x="7621270" y="107950"/>
                  </a:lnTo>
                  <a:lnTo>
                    <a:pt x="7623809" y="116839"/>
                  </a:lnTo>
                  <a:lnTo>
                    <a:pt x="7626350" y="124459"/>
                  </a:lnTo>
                  <a:lnTo>
                    <a:pt x="7628890" y="133350"/>
                  </a:lnTo>
                  <a:lnTo>
                    <a:pt x="7630159" y="142239"/>
                  </a:lnTo>
                  <a:lnTo>
                    <a:pt x="7631430" y="151129"/>
                  </a:lnTo>
                  <a:lnTo>
                    <a:pt x="7631430" y="160019"/>
                  </a:lnTo>
                  <a:lnTo>
                    <a:pt x="7632700" y="167639"/>
                  </a:lnTo>
                  <a:lnTo>
                    <a:pt x="7632700" y="840739"/>
                  </a:lnTo>
                  <a:lnTo>
                    <a:pt x="7632700" y="848359"/>
                  </a:lnTo>
                  <a:lnTo>
                    <a:pt x="7631430" y="858519"/>
                  </a:lnTo>
                  <a:lnTo>
                    <a:pt x="7630159" y="866139"/>
                  </a:lnTo>
                  <a:lnTo>
                    <a:pt x="7628890" y="875029"/>
                  </a:lnTo>
                  <a:lnTo>
                    <a:pt x="7627620" y="883919"/>
                  </a:lnTo>
                  <a:lnTo>
                    <a:pt x="7625080" y="891539"/>
                  </a:lnTo>
                  <a:lnTo>
                    <a:pt x="7621270" y="900429"/>
                  </a:lnTo>
                  <a:lnTo>
                    <a:pt x="7618730" y="908050"/>
                  </a:lnTo>
                  <a:lnTo>
                    <a:pt x="7614920" y="915669"/>
                  </a:lnTo>
                  <a:lnTo>
                    <a:pt x="7609840" y="924559"/>
                  </a:lnTo>
                  <a:lnTo>
                    <a:pt x="7606030" y="930909"/>
                  </a:lnTo>
                  <a:lnTo>
                    <a:pt x="7600950" y="938529"/>
                  </a:lnTo>
                  <a:lnTo>
                    <a:pt x="7595870" y="946150"/>
                  </a:lnTo>
                  <a:lnTo>
                    <a:pt x="7589520" y="952500"/>
                  </a:lnTo>
                  <a:lnTo>
                    <a:pt x="7583170" y="958850"/>
                  </a:lnTo>
                  <a:lnTo>
                    <a:pt x="7576820" y="965200"/>
                  </a:lnTo>
                  <a:lnTo>
                    <a:pt x="7570470" y="970279"/>
                  </a:lnTo>
                  <a:lnTo>
                    <a:pt x="7562850" y="975359"/>
                  </a:lnTo>
                  <a:lnTo>
                    <a:pt x="7556500" y="980439"/>
                  </a:lnTo>
                  <a:lnTo>
                    <a:pt x="7548880" y="985519"/>
                  </a:lnTo>
                  <a:lnTo>
                    <a:pt x="7541259" y="989329"/>
                  </a:lnTo>
                  <a:lnTo>
                    <a:pt x="7533640" y="993139"/>
                  </a:lnTo>
                  <a:lnTo>
                    <a:pt x="7524750" y="996950"/>
                  </a:lnTo>
                  <a:lnTo>
                    <a:pt x="7517130" y="999489"/>
                  </a:lnTo>
                  <a:lnTo>
                    <a:pt x="7508240" y="1002029"/>
                  </a:lnTo>
                  <a:lnTo>
                    <a:pt x="7499350" y="1004569"/>
                  </a:lnTo>
                  <a:lnTo>
                    <a:pt x="7490459" y="1005839"/>
                  </a:lnTo>
                  <a:lnTo>
                    <a:pt x="7482840" y="1007109"/>
                  </a:lnTo>
                  <a:lnTo>
                    <a:pt x="7473950" y="1007109"/>
                  </a:lnTo>
                  <a:lnTo>
                    <a:pt x="7465059" y="1007109"/>
                  </a:lnTo>
                  <a:lnTo>
                    <a:pt x="167640" y="1008379"/>
                  </a:lnTo>
                  <a:lnTo>
                    <a:pt x="158750" y="1008379"/>
                  </a:lnTo>
                  <a:lnTo>
                    <a:pt x="149859" y="1007109"/>
                  </a:lnTo>
                  <a:lnTo>
                    <a:pt x="142240" y="1005839"/>
                  </a:lnTo>
                  <a:lnTo>
                    <a:pt x="133350" y="1004569"/>
                  </a:lnTo>
                  <a:lnTo>
                    <a:pt x="124459" y="1003300"/>
                  </a:lnTo>
                  <a:lnTo>
                    <a:pt x="115569" y="1000759"/>
                  </a:lnTo>
                  <a:lnTo>
                    <a:pt x="107950" y="996950"/>
                  </a:lnTo>
                  <a:lnTo>
                    <a:pt x="99059" y="994409"/>
                  </a:lnTo>
                  <a:lnTo>
                    <a:pt x="91440" y="990600"/>
                  </a:lnTo>
                  <a:lnTo>
                    <a:pt x="83820" y="985519"/>
                  </a:lnTo>
                  <a:lnTo>
                    <a:pt x="76200" y="981709"/>
                  </a:lnTo>
                  <a:lnTo>
                    <a:pt x="69850" y="976629"/>
                  </a:lnTo>
                  <a:lnTo>
                    <a:pt x="62229" y="971550"/>
                  </a:lnTo>
                  <a:lnTo>
                    <a:pt x="55879" y="965200"/>
                  </a:lnTo>
                  <a:lnTo>
                    <a:pt x="49529" y="958850"/>
                  </a:lnTo>
                  <a:lnTo>
                    <a:pt x="43179" y="952500"/>
                  </a:lnTo>
                  <a:lnTo>
                    <a:pt x="38100" y="946150"/>
                  </a:lnTo>
                  <a:lnTo>
                    <a:pt x="31750" y="938529"/>
                  </a:lnTo>
                  <a:lnTo>
                    <a:pt x="26670" y="932179"/>
                  </a:lnTo>
                  <a:lnTo>
                    <a:pt x="22859" y="924559"/>
                  </a:lnTo>
                  <a:lnTo>
                    <a:pt x="19050" y="916939"/>
                  </a:lnTo>
                  <a:lnTo>
                    <a:pt x="13970" y="909319"/>
                  </a:lnTo>
                  <a:lnTo>
                    <a:pt x="11429" y="900429"/>
                  </a:lnTo>
                  <a:lnTo>
                    <a:pt x="8890" y="891539"/>
                  </a:lnTo>
                  <a:lnTo>
                    <a:pt x="6350" y="883919"/>
                  </a:lnTo>
                  <a:lnTo>
                    <a:pt x="3809" y="875029"/>
                  </a:lnTo>
                  <a:lnTo>
                    <a:pt x="2540" y="866139"/>
                  </a:lnTo>
                  <a:lnTo>
                    <a:pt x="1270" y="858519"/>
                  </a:lnTo>
                  <a:lnTo>
                    <a:pt x="0" y="848359"/>
                  </a:lnTo>
                  <a:lnTo>
                    <a:pt x="0" y="840739"/>
                  </a:lnTo>
                  <a:lnTo>
                    <a:pt x="0" y="167639"/>
                  </a:lnTo>
                  <a:close/>
                </a:path>
              </a:pathLst>
            </a:custGeom>
            <a:noFill/>
            <a:ln w="9344">
              <a:solidFill>
                <a:srgbClr val="FF750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22547" name="object 29">
              <a:extLst>
                <a:ext uri="{FF2B5EF4-FFF2-40B4-BE49-F238E27FC236}">
                  <a16:creationId xmlns:a16="http://schemas.microsoft.com/office/drawing/2014/main" id="{432732E8-8142-7F40-A4A8-0C129DC458D2}"/>
                </a:ext>
              </a:extLst>
            </p:cNvPr>
            <p:cNvSpPr>
              <a:spLocks/>
            </p:cNvSpPr>
            <p:nvPr/>
          </p:nvSpPr>
          <p:spPr bwMode="auto">
            <a:xfrm>
              <a:off x="706526" y="4215548"/>
              <a:ext cx="7642225" cy="1017905"/>
            </a:xfrm>
            <a:custGeom>
              <a:avLst/>
              <a:gdLst>
                <a:gd name="T0" fmla="*/ 9334 w 7642225"/>
                <a:gd name="T1" fmla="*/ 4660 h 1017904"/>
                <a:gd name="T2" fmla="*/ 7975 w 7642225"/>
                <a:gd name="T3" fmla="*/ 1358 h 1017904"/>
                <a:gd name="T4" fmla="*/ 4673 w 7642225"/>
                <a:gd name="T5" fmla="*/ 0 h 1017904"/>
                <a:gd name="T6" fmla="*/ 1358 w 7642225"/>
                <a:gd name="T7" fmla="*/ 1358 h 1017904"/>
                <a:gd name="T8" fmla="*/ 0 w 7642225"/>
                <a:gd name="T9" fmla="*/ 4660 h 1017904"/>
                <a:gd name="T10" fmla="*/ 1358 w 7642225"/>
                <a:gd name="T11" fmla="*/ 7975 h 1017904"/>
                <a:gd name="T12" fmla="*/ 4673 w 7642225"/>
                <a:gd name="T13" fmla="*/ 9334 h 1017904"/>
                <a:gd name="T14" fmla="*/ 7975 w 7642225"/>
                <a:gd name="T15" fmla="*/ 7975 h 1017904"/>
                <a:gd name="T16" fmla="*/ 9334 w 7642225"/>
                <a:gd name="T17" fmla="*/ 4660 h 1017904"/>
                <a:gd name="T18" fmla="*/ 7642034 w 7642225"/>
                <a:gd name="T19" fmla="*/ 1013042 h 1017904"/>
                <a:gd name="T20" fmla="*/ 7640675 w 7642225"/>
                <a:gd name="T21" fmla="*/ 1009740 h 1017904"/>
                <a:gd name="T22" fmla="*/ 7637373 w 7642225"/>
                <a:gd name="T23" fmla="*/ 1008382 h 1017904"/>
                <a:gd name="T24" fmla="*/ 7634059 w 7642225"/>
                <a:gd name="T25" fmla="*/ 1009740 h 1017904"/>
                <a:gd name="T26" fmla="*/ 7632700 w 7642225"/>
                <a:gd name="T27" fmla="*/ 1013042 h 1017904"/>
                <a:gd name="T28" fmla="*/ 7634059 w 7642225"/>
                <a:gd name="T29" fmla="*/ 1016357 h 1017904"/>
                <a:gd name="T30" fmla="*/ 7637373 w 7642225"/>
                <a:gd name="T31" fmla="*/ 1017716 h 1017904"/>
                <a:gd name="T32" fmla="*/ 7640675 w 7642225"/>
                <a:gd name="T33" fmla="*/ 1016357 h 1017904"/>
                <a:gd name="T34" fmla="*/ 7642034 w 7642225"/>
                <a:gd name="T35" fmla="*/ 1013042 h 10179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642225" h="1017904">
                  <a:moveTo>
                    <a:pt x="9334" y="4660"/>
                  </a:moveTo>
                  <a:lnTo>
                    <a:pt x="7975" y="1358"/>
                  </a:lnTo>
                  <a:lnTo>
                    <a:pt x="4673" y="0"/>
                  </a:lnTo>
                  <a:lnTo>
                    <a:pt x="1358" y="1358"/>
                  </a:lnTo>
                  <a:lnTo>
                    <a:pt x="0" y="4660"/>
                  </a:lnTo>
                  <a:lnTo>
                    <a:pt x="1358" y="7975"/>
                  </a:lnTo>
                  <a:lnTo>
                    <a:pt x="4673" y="9334"/>
                  </a:lnTo>
                  <a:lnTo>
                    <a:pt x="7975" y="7975"/>
                  </a:lnTo>
                  <a:lnTo>
                    <a:pt x="9334" y="4660"/>
                  </a:lnTo>
                  <a:close/>
                </a:path>
                <a:path w="7642225" h="1017904">
                  <a:moveTo>
                    <a:pt x="7642034" y="1013040"/>
                  </a:moveTo>
                  <a:lnTo>
                    <a:pt x="7640675" y="1009738"/>
                  </a:lnTo>
                  <a:lnTo>
                    <a:pt x="7637373" y="1008380"/>
                  </a:lnTo>
                  <a:lnTo>
                    <a:pt x="7634059" y="1009738"/>
                  </a:lnTo>
                  <a:lnTo>
                    <a:pt x="7632700" y="1013040"/>
                  </a:lnTo>
                  <a:lnTo>
                    <a:pt x="7634059" y="1016355"/>
                  </a:lnTo>
                  <a:lnTo>
                    <a:pt x="7637373" y="1017714"/>
                  </a:lnTo>
                  <a:lnTo>
                    <a:pt x="7640675" y="1016355"/>
                  </a:lnTo>
                  <a:lnTo>
                    <a:pt x="7642034" y="1013040"/>
                  </a:lnTo>
                  <a:close/>
                </a:path>
              </a:pathLst>
            </a:custGeom>
            <a:solidFill>
              <a:srgbClr val="FF750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grpSp>
      <p:grpSp>
        <p:nvGrpSpPr>
          <p:cNvPr id="22535" name="object 30">
            <a:extLst>
              <a:ext uri="{FF2B5EF4-FFF2-40B4-BE49-F238E27FC236}">
                <a16:creationId xmlns:a16="http://schemas.microsoft.com/office/drawing/2014/main" id="{83DD0AF4-E9E7-6C49-9F2D-0907D1518FED}"/>
              </a:ext>
            </a:extLst>
          </p:cNvPr>
          <p:cNvGrpSpPr>
            <a:grpSpLocks/>
          </p:cNvGrpSpPr>
          <p:nvPr/>
        </p:nvGrpSpPr>
        <p:grpSpPr bwMode="auto">
          <a:xfrm>
            <a:off x="688975" y="5508625"/>
            <a:ext cx="7648575" cy="1023938"/>
            <a:chOff x="689323" y="5508973"/>
            <a:chExt cx="7648575" cy="1024255"/>
          </a:xfrm>
        </p:grpSpPr>
        <p:sp>
          <p:nvSpPr>
            <p:cNvPr id="22537" name="object 31">
              <a:extLst>
                <a:ext uri="{FF2B5EF4-FFF2-40B4-BE49-F238E27FC236}">
                  <a16:creationId xmlns:a16="http://schemas.microsoft.com/office/drawing/2014/main" id="{A6C9250F-243E-9A44-8F72-B51A0A78B171}"/>
                </a:ext>
              </a:extLst>
            </p:cNvPr>
            <p:cNvSpPr>
              <a:spLocks/>
            </p:cNvSpPr>
            <p:nvPr/>
          </p:nvSpPr>
          <p:spPr bwMode="auto">
            <a:xfrm>
              <a:off x="697229" y="5516879"/>
              <a:ext cx="7632700" cy="1008380"/>
            </a:xfrm>
            <a:custGeom>
              <a:avLst/>
              <a:gdLst>
                <a:gd name="T0" fmla="*/ 158750 w 7632700"/>
                <a:gd name="T1" fmla="*/ 0 h 1008379"/>
                <a:gd name="T2" fmla="*/ 124460 w 7632700"/>
                <a:gd name="T3" fmla="*/ 6350 h 1008379"/>
                <a:gd name="T4" fmla="*/ 107950 w 7632700"/>
                <a:gd name="T5" fmla="*/ 11430 h 1008379"/>
                <a:gd name="T6" fmla="*/ 91440 w 7632700"/>
                <a:gd name="T7" fmla="*/ 19050 h 1008379"/>
                <a:gd name="T8" fmla="*/ 68579 w 7632700"/>
                <a:gd name="T9" fmla="*/ 31750 h 1008379"/>
                <a:gd name="T10" fmla="*/ 54610 w 7632700"/>
                <a:gd name="T11" fmla="*/ 43180 h 1008379"/>
                <a:gd name="T12" fmla="*/ 43179 w 7632700"/>
                <a:gd name="T13" fmla="*/ 55880 h 1008379"/>
                <a:gd name="T14" fmla="*/ 31750 w 7632700"/>
                <a:gd name="T15" fmla="*/ 69850 h 1008379"/>
                <a:gd name="T16" fmla="*/ 21590 w 7632700"/>
                <a:gd name="T17" fmla="*/ 83820 h 1008379"/>
                <a:gd name="T18" fmla="*/ 11429 w 7632700"/>
                <a:gd name="T19" fmla="*/ 107950 h 1008379"/>
                <a:gd name="T20" fmla="*/ 5079 w 7632700"/>
                <a:gd name="T21" fmla="*/ 124460 h 1008379"/>
                <a:gd name="T22" fmla="*/ 1270 w 7632700"/>
                <a:gd name="T23" fmla="*/ 140970 h 1008379"/>
                <a:gd name="T24" fmla="*/ 0 w 7632700"/>
                <a:gd name="T25" fmla="*/ 158750 h 1008379"/>
                <a:gd name="T26" fmla="*/ 1270 w 7632700"/>
                <a:gd name="T27" fmla="*/ 857252 h 1008379"/>
                <a:gd name="T28" fmla="*/ 3810 w 7632700"/>
                <a:gd name="T29" fmla="*/ 875032 h 1008379"/>
                <a:gd name="T30" fmla="*/ 7620 w 7632700"/>
                <a:gd name="T31" fmla="*/ 891542 h 1008379"/>
                <a:gd name="T32" fmla="*/ 13970 w 7632700"/>
                <a:gd name="T33" fmla="*/ 908052 h 1008379"/>
                <a:gd name="T34" fmla="*/ 21590 w 7632700"/>
                <a:gd name="T35" fmla="*/ 924562 h 1008379"/>
                <a:gd name="T36" fmla="*/ 36829 w 7632700"/>
                <a:gd name="T37" fmla="*/ 946152 h 1008379"/>
                <a:gd name="T38" fmla="*/ 48260 w 7632700"/>
                <a:gd name="T39" fmla="*/ 958852 h 1008379"/>
                <a:gd name="T40" fmla="*/ 62229 w 7632700"/>
                <a:gd name="T41" fmla="*/ 970282 h 1008379"/>
                <a:gd name="T42" fmla="*/ 76200 w 7632700"/>
                <a:gd name="T43" fmla="*/ 981712 h 1008379"/>
                <a:gd name="T44" fmla="*/ 107950 w 7632700"/>
                <a:gd name="T45" fmla="*/ 996952 h 1008379"/>
                <a:gd name="T46" fmla="*/ 124460 w 7632700"/>
                <a:gd name="T47" fmla="*/ 1002032 h 1008379"/>
                <a:gd name="T48" fmla="*/ 158750 w 7632700"/>
                <a:gd name="T49" fmla="*/ 1008382 h 1008379"/>
                <a:gd name="T50" fmla="*/ 7481570 w 7632700"/>
                <a:gd name="T51" fmla="*/ 1005842 h 1008379"/>
                <a:gd name="T52" fmla="*/ 7499350 w 7632700"/>
                <a:gd name="T53" fmla="*/ 1003302 h 1008379"/>
                <a:gd name="T54" fmla="*/ 7515860 w 7632700"/>
                <a:gd name="T55" fmla="*/ 999492 h 1008379"/>
                <a:gd name="T56" fmla="*/ 7532370 w 7632700"/>
                <a:gd name="T57" fmla="*/ 993142 h 1008379"/>
                <a:gd name="T58" fmla="*/ 7547610 w 7632700"/>
                <a:gd name="T59" fmla="*/ 985522 h 1008379"/>
                <a:gd name="T60" fmla="*/ 7576820 w 7632700"/>
                <a:gd name="T61" fmla="*/ 963932 h 1008379"/>
                <a:gd name="T62" fmla="*/ 7589520 w 7632700"/>
                <a:gd name="T63" fmla="*/ 952502 h 1008379"/>
                <a:gd name="T64" fmla="*/ 7599680 w 7632700"/>
                <a:gd name="T65" fmla="*/ 938532 h 1008379"/>
                <a:gd name="T66" fmla="*/ 7621270 w 7632700"/>
                <a:gd name="T67" fmla="*/ 900432 h 1008379"/>
                <a:gd name="T68" fmla="*/ 7628890 w 7632700"/>
                <a:gd name="T69" fmla="*/ 875032 h 1008379"/>
                <a:gd name="T70" fmla="*/ 7632700 w 7632700"/>
                <a:gd name="T71" fmla="*/ 839472 h 1008379"/>
                <a:gd name="T72" fmla="*/ 7631430 w 7632700"/>
                <a:gd name="T73" fmla="*/ 158750 h 1008379"/>
                <a:gd name="T74" fmla="*/ 7630160 w 7632700"/>
                <a:gd name="T75" fmla="*/ 140970 h 1008379"/>
                <a:gd name="T76" fmla="*/ 7626350 w 7632700"/>
                <a:gd name="T77" fmla="*/ 124460 h 1008379"/>
                <a:gd name="T78" fmla="*/ 7620000 w 7632700"/>
                <a:gd name="T79" fmla="*/ 107950 h 1008379"/>
                <a:gd name="T80" fmla="*/ 7613650 w 7632700"/>
                <a:gd name="T81" fmla="*/ 91440 h 1008379"/>
                <a:gd name="T82" fmla="*/ 7604760 w 7632700"/>
                <a:gd name="T83" fmla="*/ 76200 h 1008379"/>
                <a:gd name="T84" fmla="*/ 7594600 w 7632700"/>
                <a:gd name="T85" fmla="*/ 62230 h 1008379"/>
                <a:gd name="T86" fmla="*/ 7576820 w 7632700"/>
                <a:gd name="T87" fmla="*/ 43180 h 1008379"/>
                <a:gd name="T88" fmla="*/ 7562850 w 7632700"/>
                <a:gd name="T89" fmla="*/ 31750 h 1008379"/>
                <a:gd name="T90" fmla="*/ 7547610 w 7632700"/>
                <a:gd name="T91" fmla="*/ 22860 h 1008379"/>
                <a:gd name="T92" fmla="*/ 7506970 w 7632700"/>
                <a:gd name="T93" fmla="*/ 6350 h 1008379"/>
                <a:gd name="T94" fmla="*/ 7472680 w 7632700"/>
                <a:gd name="T95" fmla="*/ 0 h 10083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632700" h="1008379">
                  <a:moveTo>
                    <a:pt x="7472680" y="0"/>
                  </a:moveTo>
                  <a:lnTo>
                    <a:pt x="158750" y="0"/>
                  </a:lnTo>
                  <a:lnTo>
                    <a:pt x="132079" y="3810"/>
                  </a:lnTo>
                  <a:lnTo>
                    <a:pt x="124460" y="6350"/>
                  </a:lnTo>
                  <a:lnTo>
                    <a:pt x="115570" y="8890"/>
                  </a:lnTo>
                  <a:lnTo>
                    <a:pt x="107950" y="11430"/>
                  </a:lnTo>
                  <a:lnTo>
                    <a:pt x="99060" y="13970"/>
                  </a:lnTo>
                  <a:lnTo>
                    <a:pt x="91440" y="19050"/>
                  </a:lnTo>
                  <a:lnTo>
                    <a:pt x="76200" y="26670"/>
                  </a:lnTo>
                  <a:lnTo>
                    <a:pt x="68579" y="31750"/>
                  </a:lnTo>
                  <a:lnTo>
                    <a:pt x="62229" y="38100"/>
                  </a:lnTo>
                  <a:lnTo>
                    <a:pt x="54610" y="43180"/>
                  </a:lnTo>
                  <a:lnTo>
                    <a:pt x="48260" y="49530"/>
                  </a:lnTo>
                  <a:lnTo>
                    <a:pt x="43179" y="55880"/>
                  </a:lnTo>
                  <a:lnTo>
                    <a:pt x="36829" y="62230"/>
                  </a:lnTo>
                  <a:lnTo>
                    <a:pt x="31750" y="69850"/>
                  </a:lnTo>
                  <a:lnTo>
                    <a:pt x="26670" y="76200"/>
                  </a:lnTo>
                  <a:lnTo>
                    <a:pt x="21590" y="83820"/>
                  </a:lnTo>
                  <a:lnTo>
                    <a:pt x="13970" y="99060"/>
                  </a:lnTo>
                  <a:lnTo>
                    <a:pt x="11429" y="107950"/>
                  </a:lnTo>
                  <a:lnTo>
                    <a:pt x="7620" y="115570"/>
                  </a:lnTo>
                  <a:lnTo>
                    <a:pt x="5079" y="124460"/>
                  </a:lnTo>
                  <a:lnTo>
                    <a:pt x="3810" y="133350"/>
                  </a:lnTo>
                  <a:lnTo>
                    <a:pt x="1270" y="140970"/>
                  </a:lnTo>
                  <a:lnTo>
                    <a:pt x="1270" y="149860"/>
                  </a:lnTo>
                  <a:lnTo>
                    <a:pt x="0" y="158750"/>
                  </a:lnTo>
                  <a:lnTo>
                    <a:pt x="0" y="848360"/>
                  </a:lnTo>
                  <a:lnTo>
                    <a:pt x="1270" y="857250"/>
                  </a:lnTo>
                  <a:lnTo>
                    <a:pt x="1270" y="866140"/>
                  </a:lnTo>
                  <a:lnTo>
                    <a:pt x="3810" y="875030"/>
                  </a:lnTo>
                  <a:lnTo>
                    <a:pt x="5079" y="883920"/>
                  </a:lnTo>
                  <a:lnTo>
                    <a:pt x="7620" y="891540"/>
                  </a:lnTo>
                  <a:lnTo>
                    <a:pt x="11429" y="900430"/>
                  </a:lnTo>
                  <a:lnTo>
                    <a:pt x="13970" y="908050"/>
                  </a:lnTo>
                  <a:lnTo>
                    <a:pt x="17779" y="916940"/>
                  </a:lnTo>
                  <a:lnTo>
                    <a:pt x="21590" y="924560"/>
                  </a:lnTo>
                  <a:lnTo>
                    <a:pt x="26670" y="930910"/>
                  </a:lnTo>
                  <a:lnTo>
                    <a:pt x="36829" y="946150"/>
                  </a:lnTo>
                  <a:lnTo>
                    <a:pt x="43179" y="952500"/>
                  </a:lnTo>
                  <a:lnTo>
                    <a:pt x="48260" y="958850"/>
                  </a:lnTo>
                  <a:lnTo>
                    <a:pt x="54610" y="965200"/>
                  </a:lnTo>
                  <a:lnTo>
                    <a:pt x="62229" y="970280"/>
                  </a:lnTo>
                  <a:lnTo>
                    <a:pt x="68579" y="976630"/>
                  </a:lnTo>
                  <a:lnTo>
                    <a:pt x="76200" y="981710"/>
                  </a:lnTo>
                  <a:lnTo>
                    <a:pt x="99060" y="993140"/>
                  </a:lnTo>
                  <a:lnTo>
                    <a:pt x="107950" y="996950"/>
                  </a:lnTo>
                  <a:lnTo>
                    <a:pt x="115570" y="999490"/>
                  </a:lnTo>
                  <a:lnTo>
                    <a:pt x="124460" y="1002030"/>
                  </a:lnTo>
                  <a:lnTo>
                    <a:pt x="132079" y="1004570"/>
                  </a:lnTo>
                  <a:lnTo>
                    <a:pt x="158750" y="1008380"/>
                  </a:lnTo>
                  <a:lnTo>
                    <a:pt x="7472680" y="1007110"/>
                  </a:lnTo>
                  <a:lnTo>
                    <a:pt x="7481570" y="1005840"/>
                  </a:lnTo>
                  <a:lnTo>
                    <a:pt x="7490460" y="1005840"/>
                  </a:lnTo>
                  <a:lnTo>
                    <a:pt x="7499350" y="1003300"/>
                  </a:lnTo>
                  <a:lnTo>
                    <a:pt x="7508240" y="1002030"/>
                  </a:lnTo>
                  <a:lnTo>
                    <a:pt x="7515860" y="999490"/>
                  </a:lnTo>
                  <a:lnTo>
                    <a:pt x="7524750" y="995680"/>
                  </a:lnTo>
                  <a:lnTo>
                    <a:pt x="7532370" y="993140"/>
                  </a:lnTo>
                  <a:lnTo>
                    <a:pt x="7541260" y="989330"/>
                  </a:lnTo>
                  <a:lnTo>
                    <a:pt x="7547610" y="985520"/>
                  </a:lnTo>
                  <a:lnTo>
                    <a:pt x="7570470" y="970280"/>
                  </a:lnTo>
                  <a:lnTo>
                    <a:pt x="7576820" y="963930"/>
                  </a:lnTo>
                  <a:lnTo>
                    <a:pt x="7583170" y="958850"/>
                  </a:lnTo>
                  <a:lnTo>
                    <a:pt x="7589520" y="952500"/>
                  </a:lnTo>
                  <a:lnTo>
                    <a:pt x="7594600" y="944880"/>
                  </a:lnTo>
                  <a:lnTo>
                    <a:pt x="7599680" y="938530"/>
                  </a:lnTo>
                  <a:lnTo>
                    <a:pt x="7609840" y="923290"/>
                  </a:lnTo>
                  <a:lnTo>
                    <a:pt x="7621270" y="900430"/>
                  </a:lnTo>
                  <a:lnTo>
                    <a:pt x="7626350" y="882650"/>
                  </a:lnTo>
                  <a:lnTo>
                    <a:pt x="7628890" y="875030"/>
                  </a:lnTo>
                  <a:lnTo>
                    <a:pt x="7632700" y="848360"/>
                  </a:lnTo>
                  <a:lnTo>
                    <a:pt x="7632700" y="839470"/>
                  </a:lnTo>
                  <a:lnTo>
                    <a:pt x="7631430" y="167640"/>
                  </a:lnTo>
                  <a:lnTo>
                    <a:pt x="7631430" y="158750"/>
                  </a:lnTo>
                  <a:lnTo>
                    <a:pt x="7630160" y="149860"/>
                  </a:lnTo>
                  <a:lnTo>
                    <a:pt x="7630160" y="140970"/>
                  </a:lnTo>
                  <a:lnTo>
                    <a:pt x="7627620" y="133350"/>
                  </a:lnTo>
                  <a:lnTo>
                    <a:pt x="7626350" y="124460"/>
                  </a:lnTo>
                  <a:lnTo>
                    <a:pt x="7623810" y="115570"/>
                  </a:lnTo>
                  <a:lnTo>
                    <a:pt x="7620000" y="107950"/>
                  </a:lnTo>
                  <a:lnTo>
                    <a:pt x="7617460" y="100330"/>
                  </a:lnTo>
                  <a:lnTo>
                    <a:pt x="7613650" y="91440"/>
                  </a:lnTo>
                  <a:lnTo>
                    <a:pt x="7609840" y="83820"/>
                  </a:lnTo>
                  <a:lnTo>
                    <a:pt x="7604760" y="76200"/>
                  </a:lnTo>
                  <a:lnTo>
                    <a:pt x="7599680" y="69850"/>
                  </a:lnTo>
                  <a:lnTo>
                    <a:pt x="7594600" y="62230"/>
                  </a:lnTo>
                  <a:lnTo>
                    <a:pt x="7589520" y="55880"/>
                  </a:lnTo>
                  <a:lnTo>
                    <a:pt x="7576820" y="43180"/>
                  </a:lnTo>
                  <a:lnTo>
                    <a:pt x="7569200" y="38100"/>
                  </a:lnTo>
                  <a:lnTo>
                    <a:pt x="7562850" y="31750"/>
                  </a:lnTo>
                  <a:lnTo>
                    <a:pt x="7555230" y="27940"/>
                  </a:lnTo>
                  <a:lnTo>
                    <a:pt x="7547610" y="22860"/>
                  </a:lnTo>
                  <a:lnTo>
                    <a:pt x="7524750" y="11430"/>
                  </a:lnTo>
                  <a:lnTo>
                    <a:pt x="7506970" y="6350"/>
                  </a:lnTo>
                  <a:lnTo>
                    <a:pt x="7499350" y="3810"/>
                  </a:lnTo>
                  <a:lnTo>
                    <a:pt x="747268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sp>
          <p:nvSpPr>
            <p:cNvPr id="22538" name="object 32">
              <a:extLst>
                <a:ext uri="{FF2B5EF4-FFF2-40B4-BE49-F238E27FC236}">
                  <a16:creationId xmlns:a16="http://schemas.microsoft.com/office/drawing/2014/main" id="{93E4AA96-99D3-C943-908D-6208CDE79FBC}"/>
                </a:ext>
              </a:extLst>
            </p:cNvPr>
            <p:cNvSpPr>
              <a:spLocks/>
            </p:cNvSpPr>
            <p:nvPr/>
          </p:nvSpPr>
          <p:spPr bwMode="auto">
            <a:xfrm>
              <a:off x="697229" y="5516879"/>
              <a:ext cx="7632700" cy="1008380"/>
            </a:xfrm>
            <a:custGeom>
              <a:avLst/>
              <a:gdLst>
                <a:gd name="T0" fmla="*/ 0 w 7632700"/>
                <a:gd name="T1" fmla="*/ 158750 h 1008379"/>
                <a:gd name="T2" fmla="*/ 1270 w 7632700"/>
                <a:gd name="T3" fmla="*/ 140970 h 1008379"/>
                <a:gd name="T4" fmla="*/ 5079 w 7632700"/>
                <a:gd name="T5" fmla="*/ 124460 h 1008379"/>
                <a:gd name="T6" fmla="*/ 11429 w 7632700"/>
                <a:gd name="T7" fmla="*/ 107950 h 1008379"/>
                <a:gd name="T8" fmla="*/ 17779 w 7632700"/>
                <a:gd name="T9" fmla="*/ 91440 h 1008379"/>
                <a:gd name="T10" fmla="*/ 26670 w 7632700"/>
                <a:gd name="T11" fmla="*/ 76200 h 1008379"/>
                <a:gd name="T12" fmla="*/ 36829 w 7632700"/>
                <a:gd name="T13" fmla="*/ 62230 h 1008379"/>
                <a:gd name="T14" fmla="*/ 48260 w 7632700"/>
                <a:gd name="T15" fmla="*/ 49530 h 1008379"/>
                <a:gd name="T16" fmla="*/ 62229 w 7632700"/>
                <a:gd name="T17" fmla="*/ 38100 h 1008379"/>
                <a:gd name="T18" fmla="*/ 76200 w 7632700"/>
                <a:gd name="T19" fmla="*/ 26670 h 1008379"/>
                <a:gd name="T20" fmla="*/ 91440 w 7632700"/>
                <a:gd name="T21" fmla="*/ 19050 h 1008379"/>
                <a:gd name="T22" fmla="*/ 107950 w 7632700"/>
                <a:gd name="T23" fmla="*/ 11430 h 1008379"/>
                <a:gd name="T24" fmla="*/ 124460 w 7632700"/>
                <a:gd name="T25" fmla="*/ 6350 h 1008379"/>
                <a:gd name="T26" fmla="*/ 140970 w 7632700"/>
                <a:gd name="T27" fmla="*/ 2540 h 1008379"/>
                <a:gd name="T28" fmla="*/ 158750 w 7632700"/>
                <a:gd name="T29" fmla="*/ 0 h 1008379"/>
                <a:gd name="T30" fmla="*/ 7463790 w 7632700"/>
                <a:gd name="T31" fmla="*/ 0 h 1008379"/>
                <a:gd name="T32" fmla="*/ 7481570 w 7632700"/>
                <a:gd name="T33" fmla="*/ 1270 h 1008379"/>
                <a:gd name="T34" fmla="*/ 7499350 w 7632700"/>
                <a:gd name="T35" fmla="*/ 3810 h 1008379"/>
                <a:gd name="T36" fmla="*/ 7515860 w 7632700"/>
                <a:gd name="T37" fmla="*/ 8890 h 1008379"/>
                <a:gd name="T38" fmla="*/ 7532370 w 7632700"/>
                <a:gd name="T39" fmla="*/ 15240 h 1008379"/>
                <a:gd name="T40" fmla="*/ 7547610 w 7632700"/>
                <a:gd name="T41" fmla="*/ 22860 h 1008379"/>
                <a:gd name="T42" fmla="*/ 7562850 w 7632700"/>
                <a:gd name="T43" fmla="*/ 31750 h 1008379"/>
                <a:gd name="T44" fmla="*/ 7576820 w 7632700"/>
                <a:gd name="T45" fmla="*/ 43180 h 1008379"/>
                <a:gd name="T46" fmla="*/ 7589520 w 7632700"/>
                <a:gd name="T47" fmla="*/ 55880 h 1008379"/>
                <a:gd name="T48" fmla="*/ 7599680 w 7632700"/>
                <a:gd name="T49" fmla="*/ 69850 h 1008379"/>
                <a:gd name="T50" fmla="*/ 7609840 w 7632700"/>
                <a:gd name="T51" fmla="*/ 83820 h 1008379"/>
                <a:gd name="T52" fmla="*/ 7617460 w 7632700"/>
                <a:gd name="T53" fmla="*/ 100330 h 1008379"/>
                <a:gd name="T54" fmla="*/ 7623810 w 7632700"/>
                <a:gd name="T55" fmla="*/ 115570 h 1008379"/>
                <a:gd name="T56" fmla="*/ 7627620 w 7632700"/>
                <a:gd name="T57" fmla="*/ 133350 h 1008379"/>
                <a:gd name="T58" fmla="*/ 7630160 w 7632700"/>
                <a:gd name="T59" fmla="*/ 149860 h 1008379"/>
                <a:gd name="T60" fmla="*/ 7631430 w 7632700"/>
                <a:gd name="T61" fmla="*/ 167640 h 1008379"/>
                <a:gd name="T62" fmla="*/ 7632700 w 7632700"/>
                <a:gd name="T63" fmla="*/ 848362 h 1008379"/>
                <a:gd name="T64" fmla="*/ 7630160 w 7632700"/>
                <a:gd name="T65" fmla="*/ 866142 h 1008379"/>
                <a:gd name="T66" fmla="*/ 7626350 w 7632700"/>
                <a:gd name="T67" fmla="*/ 882652 h 1008379"/>
                <a:gd name="T68" fmla="*/ 7621270 w 7632700"/>
                <a:gd name="T69" fmla="*/ 900432 h 1008379"/>
                <a:gd name="T70" fmla="*/ 7613650 w 7632700"/>
                <a:gd name="T71" fmla="*/ 915672 h 1008379"/>
                <a:gd name="T72" fmla="*/ 7604760 w 7632700"/>
                <a:gd name="T73" fmla="*/ 930912 h 1008379"/>
                <a:gd name="T74" fmla="*/ 7594600 w 7632700"/>
                <a:gd name="T75" fmla="*/ 944882 h 1008379"/>
                <a:gd name="T76" fmla="*/ 7583170 w 7632700"/>
                <a:gd name="T77" fmla="*/ 958852 h 1008379"/>
                <a:gd name="T78" fmla="*/ 7570470 w 7632700"/>
                <a:gd name="T79" fmla="*/ 970282 h 1008379"/>
                <a:gd name="T80" fmla="*/ 7555230 w 7632700"/>
                <a:gd name="T81" fmla="*/ 980442 h 1008379"/>
                <a:gd name="T82" fmla="*/ 7541260 w 7632700"/>
                <a:gd name="T83" fmla="*/ 989332 h 1008379"/>
                <a:gd name="T84" fmla="*/ 7524750 w 7632700"/>
                <a:gd name="T85" fmla="*/ 995682 h 1008379"/>
                <a:gd name="T86" fmla="*/ 7508240 w 7632700"/>
                <a:gd name="T87" fmla="*/ 1002032 h 1008379"/>
                <a:gd name="T88" fmla="*/ 7490460 w 7632700"/>
                <a:gd name="T89" fmla="*/ 1005842 h 1008379"/>
                <a:gd name="T90" fmla="*/ 7472680 w 7632700"/>
                <a:gd name="T91" fmla="*/ 1007112 h 1008379"/>
                <a:gd name="T92" fmla="*/ 167639 w 7632700"/>
                <a:gd name="T93" fmla="*/ 1008382 h 1008379"/>
                <a:gd name="T94" fmla="*/ 149860 w 7632700"/>
                <a:gd name="T95" fmla="*/ 1007112 h 1008379"/>
                <a:gd name="T96" fmla="*/ 132079 w 7632700"/>
                <a:gd name="T97" fmla="*/ 1004572 h 1008379"/>
                <a:gd name="T98" fmla="*/ 115570 w 7632700"/>
                <a:gd name="T99" fmla="*/ 999492 h 1008379"/>
                <a:gd name="T100" fmla="*/ 99060 w 7632700"/>
                <a:gd name="T101" fmla="*/ 993142 h 1008379"/>
                <a:gd name="T102" fmla="*/ 83820 w 7632700"/>
                <a:gd name="T103" fmla="*/ 985522 h 1008379"/>
                <a:gd name="T104" fmla="*/ 68579 w 7632700"/>
                <a:gd name="T105" fmla="*/ 976632 h 1008379"/>
                <a:gd name="T106" fmla="*/ 54610 w 7632700"/>
                <a:gd name="T107" fmla="*/ 965202 h 1008379"/>
                <a:gd name="T108" fmla="*/ 43179 w 7632700"/>
                <a:gd name="T109" fmla="*/ 952502 h 1008379"/>
                <a:gd name="T110" fmla="*/ 31750 w 7632700"/>
                <a:gd name="T111" fmla="*/ 938532 h 1008379"/>
                <a:gd name="T112" fmla="*/ 21590 w 7632700"/>
                <a:gd name="T113" fmla="*/ 924562 h 1008379"/>
                <a:gd name="T114" fmla="*/ 13970 w 7632700"/>
                <a:gd name="T115" fmla="*/ 908052 h 1008379"/>
                <a:gd name="T116" fmla="*/ 7620 w 7632700"/>
                <a:gd name="T117" fmla="*/ 891542 h 1008379"/>
                <a:gd name="T118" fmla="*/ 3810 w 7632700"/>
                <a:gd name="T119" fmla="*/ 875032 h 1008379"/>
                <a:gd name="T120" fmla="*/ 1270 w 7632700"/>
                <a:gd name="T121" fmla="*/ 857252 h 1008379"/>
                <a:gd name="T122" fmla="*/ 0 w 7632700"/>
                <a:gd name="T123" fmla="*/ 839472 h 10083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632700" h="1008379">
                  <a:moveTo>
                    <a:pt x="0" y="167640"/>
                  </a:moveTo>
                  <a:lnTo>
                    <a:pt x="0" y="158750"/>
                  </a:lnTo>
                  <a:lnTo>
                    <a:pt x="1270" y="149860"/>
                  </a:lnTo>
                  <a:lnTo>
                    <a:pt x="1270" y="140970"/>
                  </a:lnTo>
                  <a:lnTo>
                    <a:pt x="3810" y="133350"/>
                  </a:lnTo>
                  <a:lnTo>
                    <a:pt x="5079" y="124460"/>
                  </a:lnTo>
                  <a:lnTo>
                    <a:pt x="7620" y="115570"/>
                  </a:lnTo>
                  <a:lnTo>
                    <a:pt x="11429" y="107950"/>
                  </a:lnTo>
                  <a:lnTo>
                    <a:pt x="13970" y="99060"/>
                  </a:lnTo>
                  <a:lnTo>
                    <a:pt x="17779" y="91440"/>
                  </a:lnTo>
                  <a:lnTo>
                    <a:pt x="21590" y="83820"/>
                  </a:lnTo>
                  <a:lnTo>
                    <a:pt x="26670" y="76200"/>
                  </a:lnTo>
                  <a:lnTo>
                    <a:pt x="31750" y="69850"/>
                  </a:lnTo>
                  <a:lnTo>
                    <a:pt x="36829" y="62230"/>
                  </a:lnTo>
                  <a:lnTo>
                    <a:pt x="43179" y="55880"/>
                  </a:lnTo>
                  <a:lnTo>
                    <a:pt x="48260" y="49530"/>
                  </a:lnTo>
                  <a:lnTo>
                    <a:pt x="54610" y="43180"/>
                  </a:lnTo>
                  <a:lnTo>
                    <a:pt x="62229" y="38100"/>
                  </a:lnTo>
                  <a:lnTo>
                    <a:pt x="68579" y="31750"/>
                  </a:lnTo>
                  <a:lnTo>
                    <a:pt x="76200" y="26670"/>
                  </a:lnTo>
                  <a:lnTo>
                    <a:pt x="83820" y="22860"/>
                  </a:lnTo>
                  <a:lnTo>
                    <a:pt x="91440" y="19050"/>
                  </a:lnTo>
                  <a:lnTo>
                    <a:pt x="99060" y="13970"/>
                  </a:lnTo>
                  <a:lnTo>
                    <a:pt x="107950" y="11430"/>
                  </a:lnTo>
                  <a:lnTo>
                    <a:pt x="115570" y="8890"/>
                  </a:lnTo>
                  <a:lnTo>
                    <a:pt x="124460" y="6350"/>
                  </a:lnTo>
                  <a:lnTo>
                    <a:pt x="132079" y="3810"/>
                  </a:lnTo>
                  <a:lnTo>
                    <a:pt x="140970" y="2540"/>
                  </a:lnTo>
                  <a:lnTo>
                    <a:pt x="149860" y="1270"/>
                  </a:lnTo>
                  <a:lnTo>
                    <a:pt x="158750" y="0"/>
                  </a:lnTo>
                  <a:lnTo>
                    <a:pt x="167639" y="0"/>
                  </a:lnTo>
                  <a:lnTo>
                    <a:pt x="7463790" y="0"/>
                  </a:lnTo>
                  <a:lnTo>
                    <a:pt x="7472680" y="0"/>
                  </a:lnTo>
                  <a:lnTo>
                    <a:pt x="7481570" y="1270"/>
                  </a:lnTo>
                  <a:lnTo>
                    <a:pt x="7490460" y="2540"/>
                  </a:lnTo>
                  <a:lnTo>
                    <a:pt x="7499350" y="3810"/>
                  </a:lnTo>
                  <a:lnTo>
                    <a:pt x="7506970" y="6350"/>
                  </a:lnTo>
                  <a:lnTo>
                    <a:pt x="7515860" y="8890"/>
                  </a:lnTo>
                  <a:lnTo>
                    <a:pt x="7524750" y="11430"/>
                  </a:lnTo>
                  <a:lnTo>
                    <a:pt x="7532370" y="15240"/>
                  </a:lnTo>
                  <a:lnTo>
                    <a:pt x="7539990" y="19050"/>
                  </a:lnTo>
                  <a:lnTo>
                    <a:pt x="7547610" y="22860"/>
                  </a:lnTo>
                  <a:lnTo>
                    <a:pt x="7555230" y="27940"/>
                  </a:lnTo>
                  <a:lnTo>
                    <a:pt x="7562850" y="31750"/>
                  </a:lnTo>
                  <a:lnTo>
                    <a:pt x="7569200" y="38100"/>
                  </a:lnTo>
                  <a:lnTo>
                    <a:pt x="7576820" y="43180"/>
                  </a:lnTo>
                  <a:lnTo>
                    <a:pt x="7583170" y="49530"/>
                  </a:lnTo>
                  <a:lnTo>
                    <a:pt x="7589520" y="55880"/>
                  </a:lnTo>
                  <a:lnTo>
                    <a:pt x="7594600" y="62230"/>
                  </a:lnTo>
                  <a:lnTo>
                    <a:pt x="7599680" y="69850"/>
                  </a:lnTo>
                  <a:lnTo>
                    <a:pt x="7604760" y="76200"/>
                  </a:lnTo>
                  <a:lnTo>
                    <a:pt x="7609840" y="83820"/>
                  </a:lnTo>
                  <a:lnTo>
                    <a:pt x="7613650" y="91440"/>
                  </a:lnTo>
                  <a:lnTo>
                    <a:pt x="7617460" y="100330"/>
                  </a:lnTo>
                  <a:lnTo>
                    <a:pt x="7620000" y="107950"/>
                  </a:lnTo>
                  <a:lnTo>
                    <a:pt x="7623810" y="115570"/>
                  </a:lnTo>
                  <a:lnTo>
                    <a:pt x="7626350" y="124460"/>
                  </a:lnTo>
                  <a:lnTo>
                    <a:pt x="7627620" y="133350"/>
                  </a:lnTo>
                  <a:lnTo>
                    <a:pt x="7630160" y="140970"/>
                  </a:lnTo>
                  <a:lnTo>
                    <a:pt x="7630160" y="149860"/>
                  </a:lnTo>
                  <a:lnTo>
                    <a:pt x="7631430" y="158750"/>
                  </a:lnTo>
                  <a:lnTo>
                    <a:pt x="7631430" y="167640"/>
                  </a:lnTo>
                  <a:lnTo>
                    <a:pt x="7632700" y="839470"/>
                  </a:lnTo>
                  <a:lnTo>
                    <a:pt x="7632700" y="848360"/>
                  </a:lnTo>
                  <a:lnTo>
                    <a:pt x="7631430" y="857250"/>
                  </a:lnTo>
                  <a:lnTo>
                    <a:pt x="7630160" y="866140"/>
                  </a:lnTo>
                  <a:lnTo>
                    <a:pt x="7628890" y="875030"/>
                  </a:lnTo>
                  <a:lnTo>
                    <a:pt x="7626350" y="882650"/>
                  </a:lnTo>
                  <a:lnTo>
                    <a:pt x="7623810" y="891540"/>
                  </a:lnTo>
                  <a:lnTo>
                    <a:pt x="7621270" y="900430"/>
                  </a:lnTo>
                  <a:lnTo>
                    <a:pt x="7617460" y="908050"/>
                  </a:lnTo>
                  <a:lnTo>
                    <a:pt x="7613650" y="915670"/>
                  </a:lnTo>
                  <a:lnTo>
                    <a:pt x="7609840" y="923290"/>
                  </a:lnTo>
                  <a:lnTo>
                    <a:pt x="7604760" y="930910"/>
                  </a:lnTo>
                  <a:lnTo>
                    <a:pt x="7599680" y="938530"/>
                  </a:lnTo>
                  <a:lnTo>
                    <a:pt x="7594600" y="944880"/>
                  </a:lnTo>
                  <a:lnTo>
                    <a:pt x="7589520" y="952500"/>
                  </a:lnTo>
                  <a:lnTo>
                    <a:pt x="7583170" y="958850"/>
                  </a:lnTo>
                  <a:lnTo>
                    <a:pt x="7576820" y="963930"/>
                  </a:lnTo>
                  <a:lnTo>
                    <a:pt x="7570470" y="970280"/>
                  </a:lnTo>
                  <a:lnTo>
                    <a:pt x="7562850" y="975360"/>
                  </a:lnTo>
                  <a:lnTo>
                    <a:pt x="7555230" y="980440"/>
                  </a:lnTo>
                  <a:lnTo>
                    <a:pt x="7547610" y="985520"/>
                  </a:lnTo>
                  <a:lnTo>
                    <a:pt x="7541260" y="989330"/>
                  </a:lnTo>
                  <a:lnTo>
                    <a:pt x="7532370" y="993140"/>
                  </a:lnTo>
                  <a:lnTo>
                    <a:pt x="7524750" y="995680"/>
                  </a:lnTo>
                  <a:lnTo>
                    <a:pt x="7515860" y="999490"/>
                  </a:lnTo>
                  <a:lnTo>
                    <a:pt x="7508240" y="1002030"/>
                  </a:lnTo>
                  <a:lnTo>
                    <a:pt x="7499350" y="1003300"/>
                  </a:lnTo>
                  <a:lnTo>
                    <a:pt x="7490460" y="1005840"/>
                  </a:lnTo>
                  <a:lnTo>
                    <a:pt x="7481570" y="1005840"/>
                  </a:lnTo>
                  <a:lnTo>
                    <a:pt x="7472680" y="1007110"/>
                  </a:lnTo>
                  <a:lnTo>
                    <a:pt x="7463790" y="1007110"/>
                  </a:lnTo>
                  <a:lnTo>
                    <a:pt x="167639" y="1008380"/>
                  </a:lnTo>
                  <a:lnTo>
                    <a:pt x="158750" y="1008380"/>
                  </a:lnTo>
                  <a:lnTo>
                    <a:pt x="149860" y="1007110"/>
                  </a:lnTo>
                  <a:lnTo>
                    <a:pt x="140970" y="1005840"/>
                  </a:lnTo>
                  <a:lnTo>
                    <a:pt x="132079" y="1004570"/>
                  </a:lnTo>
                  <a:lnTo>
                    <a:pt x="124460" y="1002030"/>
                  </a:lnTo>
                  <a:lnTo>
                    <a:pt x="115570" y="999490"/>
                  </a:lnTo>
                  <a:lnTo>
                    <a:pt x="107950" y="996950"/>
                  </a:lnTo>
                  <a:lnTo>
                    <a:pt x="99060" y="993140"/>
                  </a:lnTo>
                  <a:lnTo>
                    <a:pt x="91440" y="989330"/>
                  </a:lnTo>
                  <a:lnTo>
                    <a:pt x="83820" y="985520"/>
                  </a:lnTo>
                  <a:lnTo>
                    <a:pt x="76200" y="981710"/>
                  </a:lnTo>
                  <a:lnTo>
                    <a:pt x="68579" y="976630"/>
                  </a:lnTo>
                  <a:lnTo>
                    <a:pt x="62229" y="970280"/>
                  </a:lnTo>
                  <a:lnTo>
                    <a:pt x="54610" y="965200"/>
                  </a:lnTo>
                  <a:lnTo>
                    <a:pt x="48260" y="958850"/>
                  </a:lnTo>
                  <a:lnTo>
                    <a:pt x="43179" y="952500"/>
                  </a:lnTo>
                  <a:lnTo>
                    <a:pt x="36829" y="946150"/>
                  </a:lnTo>
                  <a:lnTo>
                    <a:pt x="31750" y="938530"/>
                  </a:lnTo>
                  <a:lnTo>
                    <a:pt x="26670" y="930910"/>
                  </a:lnTo>
                  <a:lnTo>
                    <a:pt x="21590" y="924560"/>
                  </a:lnTo>
                  <a:lnTo>
                    <a:pt x="17779" y="916940"/>
                  </a:lnTo>
                  <a:lnTo>
                    <a:pt x="13970" y="908050"/>
                  </a:lnTo>
                  <a:lnTo>
                    <a:pt x="11429" y="900430"/>
                  </a:lnTo>
                  <a:lnTo>
                    <a:pt x="7620" y="891540"/>
                  </a:lnTo>
                  <a:lnTo>
                    <a:pt x="5079" y="883920"/>
                  </a:lnTo>
                  <a:lnTo>
                    <a:pt x="3810" y="875030"/>
                  </a:lnTo>
                  <a:lnTo>
                    <a:pt x="1270" y="866140"/>
                  </a:lnTo>
                  <a:lnTo>
                    <a:pt x="1270" y="857250"/>
                  </a:lnTo>
                  <a:lnTo>
                    <a:pt x="0" y="848360"/>
                  </a:lnTo>
                  <a:lnTo>
                    <a:pt x="0" y="839470"/>
                  </a:lnTo>
                  <a:lnTo>
                    <a:pt x="0" y="167640"/>
                  </a:lnTo>
                  <a:close/>
                </a:path>
              </a:pathLst>
            </a:custGeom>
            <a:noFill/>
            <a:ln w="15813">
              <a:solidFill>
                <a:srgbClr val="FF750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fr-FR"/>
            </a:p>
          </p:txBody>
        </p:sp>
        <p:sp>
          <p:nvSpPr>
            <p:cNvPr id="22539" name="object 33">
              <a:extLst>
                <a:ext uri="{FF2B5EF4-FFF2-40B4-BE49-F238E27FC236}">
                  <a16:creationId xmlns:a16="http://schemas.microsoft.com/office/drawing/2014/main" id="{FE77CD7E-8D3B-3B4C-8AE2-D9E2927120D5}"/>
                </a:ext>
              </a:extLst>
            </p:cNvPr>
            <p:cNvSpPr>
              <a:spLocks/>
            </p:cNvSpPr>
            <p:nvPr/>
          </p:nvSpPr>
          <p:spPr bwMode="auto">
            <a:xfrm>
              <a:off x="689317" y="5508980"/>
              <a:ext cx="7648575" cy="1024255"/>
            </a:xfrm>
            <a:custGeom>
              <a:avLst/>
              <a:gdLst>
                <a:gd name="T0" fmla="*/ 15811 w 7648575"/>
                <a:gd name="T1" fmla="*/ 7899 h 1024254"/>
                <a:gd name="T2" fmla="*/ 13500 w 7648575"/>
                <a:gd name="T3" fmla="*/ 2311 h 1024254"/>
                <a:gd name="T4" fmla="*/ 7912 w 7648575"/>
                <a:gd name="T5" fmla="*/ 0 h 1024254"/>
                <a:gd name="T6" fmla="*/ 2311 w 7648575"/>
                <a:gd name="T7" fmla="*/ 2311 h 1024254"/>
                <a:gd name="T8" fmla="*/ 0 w 7648575"/>
                <a:gd name="T9" fmla="*/ 7899 h 1024254"/>
                <a:gd name="T10" fmla="*/ 2311 w 7648575"/>
                <a:gd name="T11" fmla="*/ 13500 h 1024254"/>
                <a:gd name="T12" fmla="*/ 7912 w 7648575"/>
                <a:gd name="T13" fmla="*/ 15811 h 1024254"/>
                <a:gd name="T14" fmla="*/ 13500 w 7648575"/>
                <a:gd name="T15" fmla="*/ 13500 h 1024254"/>
                <a:gd name="T16" fmla="*/ 15811 w 7648575"/>
                <a:gd name="T17" fmla="*/ 7899 h 1024254"/>
                <a:gd name="T18" fmla="*/ 7648511 w 7648575"/>
                <a:gd name="T19" fmla="*/ 1016281 h 1024254"/>
                <a:gd name="T20" fmla="*/ 7646200 w 7648575"/>
                <a:gd name="T21" fmla="*/ 1010693 h 1024254"/>
                <a:gd name="T22" fmla="*/ 7640612 w 7648575"/>
                <a:gd name="T23" fmla="*/ 1008382 h 1024254"/>
                <a:gd name="T24" fmla="*/ 7635011 w 7648575"/>
                <a:gd name="T25" fmla="*/ 1010693 h 1024254"/>
                <a:gd name="T26" fmla="*/ 7632700 w 7648575"/>
                <a:gd name="T27" fmla="*/ 1016281 h 1024254"/>
                <a:gd name="T28" fmla="*/ 7635011 w 7648575"/>
                <a:gd name="T29" fmla="*/ 1021882 h 1024254"/>
                <a:gd name="T30" fmla="*/ 7640612 w 7648575"/>
                <a:gd name="T31" fmla="*/ 1024193 h 1024254"/>
                <a:gd name="T32" fmla="*/ 7646200 w 7648575"/>
                <a:gd name="T33" fmla="*/ 1021882 h 1024254"/>
                <a:gd name="T34" fmla="*/ 7648511 w 7648575"/>
                <a:gd name="T35" fmla="*/ 1016281 h 10242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648575" h="1024254">
                  <a:moveTo>
                    <a:pt x="15811" y="7899"/>
                  </a:moveTo>
                  <a:lnTo>
                    <a:pt x="13500" y="2311"/>
                  </a:lnTo>
                  <a:lnTo>
                    <a:pt x="7912" y="0"/>
                  </a:lnTo>
                  <a:lnTo>
                    <a:pt x="2311" y="2311"/>
                  </a:lnTo>
                  <a:lnTo>
                    <a:pt x="0" y="7899"/>
                  </a:lnTo>
                  <a:lnTo>
                    <a:pt x="2311" y="13500"/>
                  </a:lnTo>
                  <a:lnTo>
                    <a:pt x="7912" y="15811"/>
                  </a:lnTo>
                  <a:lnTo>
                    <a:pt x="13500" y="13500"/>
                  </a:lnTo>
                  <a:lnTo>
                    <a:pt x="15811" y="7899"/>
                  </a:lnTo>
                  <a:close/>
                </a:path>
                <a:path w="7648575" h="1024254">
                  <a:moveTo>
                    <a:pt x="7648511" y="1016279"/>
                  </a:moveTo>
                  <a:lnTo>
                    <a:pt x="7646200" y="1010691"/>
                  </a:lnTo>
                  <a:lnTo>
                    <a:pt x="7640612" y="1008380"/>
                  </a:lnTo>
                  <a:lnTo>
                    <a:pt x="7635011" y="1010691"/>
                  </a:lnTo>
                  <a:lnTo>
                    <a:pt x="7632700" y="1016279"/>
                  </a:lnTo>
                  <a:lnTo>
                    <a:pt x="7635011" y="1021880"/>
                  </a:lnTo>
                  <a:lnTo>
                    <a:pt x="7640612" y="1024191"/>
                  </a:lnTo>
                  <a:lnTo>
                    <a:pt x="7646200" y="1021880"/>
                  </a:lnTo>
                  <a:lnTo>
                    <a:pt x="7648511" y="1016279"/>
                  </a:lnTo>
                  <a:close/>
                </a:path>
              </a:pathLst>
            </a:custGeom>
            <a:solidFill>
              <a:srgbClr val="FF750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grpSp>
      <p:sp>
        <p:nvSpPr>
          <p:cNvPr id="22536" name="object 34">
            <a:extLst>
              <a:ext uri="{FF2B5EF4-FFF2-40B4-BE49-F238E27FC236}">
                <a16:creationId xmlns:a16="http://schemas.microsoft.com/office/drawing/2014/main" id="{DFCD1277-2E6C-1343-9C6D-AE803114E601}"/>
              </a:ext>
            </a:extLst>
          </p:cNvPr>
          <p:cNvSpPr txBox="1">
            <a:spLocks noChangeArrowheads="1"/>
          </p:cNvSpPr>
          <p:nvPr/>
        </p:nvSpPr>
        <p:spPr bwMode="auto">
          <a:xfrm>
            <a:off x="1125538" y="2928938"/>
            <a:ext cx="6796087"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7556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ts val="100"/>
              </a:spcBef>
            </a:pPr>
            <a:r>
              <a:rPr lang="fr-FR" altLang="fr-FR" sz="3200" b="1">
                <a:solidFill>
                  <a:srgbClr val="332D2B"/>
                </a:solidFill>
                <a:latin typeface="Trebuchet MS" panose="020B0703020202090204" pitchFamily="34" charset="0"/>
              </a:rPr>
              <a:t>une hauteur totale des planchers réduite</a:t>
            </a:r>
            <a:endParaRPr lang="fr-FR" altLang="fr-FR" sz="3200">
              <a:latin typeface="Trebuchet MS" panose="020B0703020202090204" pitchFamily="34" charset="0"/>
            </a:endParaRPr>
          </a:p>
          <a:p>
            <a:pPr algn="ctr">
              <a:spcBef>
                <a:spcPts val="2038"/>
              </a:spcBef>
            </a:pPr>
            <a:r>
              <a:rPr lang="fr-FR" altLang="fr-FR" sz="3600" b="1">
                <a:solidFill>
                  <a:srgbClr val="332D2B"/>
                </a:solidFill>
                <a:latin typeface="Trebuchet MS" panose="020B0703020202090204" pitchFamily="34" charset="0"/>
              </a:rPr>
              <a:t>une résistance a la flexion plus élevée</a:t>
            </a:r>
            <a:endParaRPr lang="fr-FR" altLang="fr-FR" sz="3600">
              <a:latin typeface="Trebuchet MS" panose="020B0703020202090204" pitchFamily="34" charset="0"/>
            </a:endParaRPr>
          </a:p>
          <a:p>
            <a:pPr algn="ctr">
              <a:spcBef>
                <a:spcPts val="2050"/>
              </a:spcBef>
            </a:pPr>
            <a:r>
              <a:rPr lang="fr-FR" altLang="fr-FR" sz="3200" b="1">
                <a:solidFill>
                  <a:srgbClr val="332D2B"/>
                </a:solidFill>
                <a:latin typeface="Trebuchet MS" panose="020B0703020202090204" pitchFamily="34" charset="0"/>
              </a:rPr>
              <a:t>un accroissement de la résistance au feu</a:t>
            </a:r>
            <a:endParaRPr lang="fr-FR" altLang="fr-FR" sz="3200">
              <a:latin typeface="Trebuchet MS" panose="020B0703020202090204" pitchFamily="34" charset="0"/>
            </a:endParaRPr>
          </a:p>
        </p:txBody>
      </p:sp>
    </p:spTree>
    <p:extLst>
      <p:ext uri="{BB962C8B-B14F-4D97-AF65-F5344CB8AC3E}">
        <p14:creationId xmlns:p14="http://schemas.microsoft.com/office/powerpoint/2010/main" val="2351823084"/>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Pourquoi une structure mixte ?</a:t>
            </a:r>
          </a:p>
        </p:txBody>
      </p:sp>
      <p:sp>
        <p:nvSpPr>
          <p:cNvPr id="3" name="Espace réservé du contenu 2"/>
          <p:cNvSpPr>
            <a:spLocks noGrp="1"/>
          </p:cNvSpPr>
          <p:nvPr>
            <p:ph idx="1"/>
          </p:nvPr>
        </p:nvSpPr>
        <p:spPr/>
        <p:txBody>
          <a:bodyPr>
            <a:normAutofit/>
          </a:bodyPr>
          <a:lstStyle/>
          <a:p>
            <a:pPr>
              <a:buNone/>
            </a:pPr>
            <a:r>
              <a:rPr lang="fr-FR" sz="2000" b="1" dirty="0"/>
              <a:t>Aspect architectural : </a:t>
            </a:r>
          </a:p>
          <a:p>
            <a:pPr>
              <a:buNone/>
            </a:pPr>
            <a:r>
              <a:rPr lang="fr-FR" sz="2000" dirty="0"/>
              <a:t>• des portées plus importantes </a:t>
            </a:r>
          </a:p>
          <a:p>
            <a:pPr>
              <a:buNone/>
            </a:pPr>
            <a:r>
              <a:rPr lang="fr-FR" sz="2000" dirty="0"/>
              <a:t>• des dalles plus minces </a:t>
            </a:r>
          </a:p>
          <a:p>
            <a:pPr>
              <a:buNone/>
            </a:pPr>
            <a:r>
              <a:rPr lang="fr-FR" sz="2000" dirty="0"/>
              <a:t>• des poteaux plus élancés et offre une grande flexibilité et de nombreuses possibilités lors de la conception.</a:t>
            </a:r>
          </a:p>
          <a:p>
            <a:pPr>
              <a:buNone/>
            </a:pPr>
            <a:r>
              <a:rPr lang="fr-FR" sz="2000" b="1" dirty="0"/>
              <a:t>Aspects économiques :  </a:t>
            </a:r>
            <a:r>
              <a:rPr lang="fr-FR" sz="2000" dirty="0"/>
              <a:t>L'intérêt économique des structures mixtes provient de dimensions plus réduites (la rigidité plus élevée entraîne des flèches plus faibles, des portées plus grandes et des hauteurs totales plus faibles) et d'une construction plus rapide.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66EF5-E44C-AC45-8DEC-E634AA9BAC81}"/>
              </a:ext>
            </a:extLst>
          </p:cNvPr>
          <p:cNvSpPr txBox="1">
            <a:spLocks noGrp="1"/>
          </p:cNvSpPr>
          <p:nvPr>
            <p:ph type="title" idx="4294967295"/>
          </p:nvPr>
        </p:nvSpPr>
        <p:spPr>
          <a:xfrm>
            <a:off x="0" y="220663"/>
            <a:ext cx="7467603" cy="1250954"/>
          </a:xfrm>
        </p:spPr>
        <p:txBody>
          <a:bodyPr lIns="0" tIns="0" rIns="0" bIns="0">
            <a:normAutofit fontScale="90000"/>
          </a:bodyPr>
          <a:lstStyle/>
          <a:p>
            <a:pPr>
              <a:defRPr/>
            </a:pPr>
            <a:r>
              <a:rPr lang="fr-FR" sz="4400" i="1" u="sng">
                <a:latin typeface="Arial"/>
              </a:rPr>
              <a:t>Avantage d'une structure mixte</a:t>
            </a:r>
          </a:p>
        </p:txBody>
      </p:sp>
      <p:sp>
        <p:nvSpPr>
          <p:cNvPr id="26626" name="Espace réservé du texte 2">
            <a:extLst>
              <a:ext uri="{FF2B5EF4-FFF2-40B4-BE49-F238E27FC236}">
                <a16:creationId xmlns:a16="http://schemas.microsoft.com/office/drawing/2014/main" id="{EDB4CAAE-ECCE-0343-A276-902C4667FA5A}"/>
              </a:ext>
            </a:extLst>
          </p:cNvPr>
          <p:cNvSpPr>
            <a:spLocks noGrp="1"/>
          </p:cNvSpPr>
          <p:nvPr>
            <p:ph type="body" idx="4294967295"/>
          </p:nvPr>
        </p:nvSpPr>
        <p:spPr>
          <a:xfrm>
            <a:off x="0" y="1603375"/>
            <a:ext cx="7467600" cy="5037138"/>
          </a:xfrm>
        </p:spPr>
        <p:txBody>
          <a:bodyPr lIns="0" tIns="0" rIns="0" bIns="0"/>
          <a:lstStyle/>
          <a:p>
            <a:pPr>
              <a:buFont typeface="Wingdings 2" pitchFamily="2" charset="2"/>
              <a:buNone/>
            </a:pPr>
            <a:r>
              <a:rPr lang="fr-FR" altLang="fr-FR"/>
              <a:t> 	</a:t>
            </a:r>
            <a:r>
              <a:rPr lang="fr-FR" altLang="fr-FR" i="1" u="sng"/>
              <a:t>Le béton</a:t>
            </a:r>
            <a:r>
              <a:rPr lang="fr-FR" altLang="fr-FR"/>
              <a:t> est tout indiqué pour r</a:t>
            </a:r>
            <a:r>
              <a:rPr lang="fr-FR" altLang="fr-FR" i="1" u="sng"/>
              <a:t>ésister</a:t>
            </a:r>
            <a:r>
              <a:rPr lang="fr-FR" altLang="fr-FR"/>
              <a:t> a </a:t>
            </a:r>
            <a:r>
              <a:rPr lang="fr-FR" altLang="fr-FR" i="1" u="sng"/>
              <a:t>la compression</a:t>
            </a:r>
            <a:r>
              <a:rPr lang="fr-FR" altLang="fr-FR"/>
              <a:t> tandis que </a:t>
            </a:r>
            <a:r>
              <a:rPr lang="fr-FR" altLang="fr-FR" i="1" u="sng"/>
              <a:t>l'acier</a:t>
            </a:r>
            <a:r>
              <a:rPr lang="fr-FR" altLang="fr-FR"/>
              <a:t> est mieux adapté pour   transmettre des efforts de </a:t>
            </a:r>
            <a:r>
              <a:rPr lang="fr-FR" altLang="fr-FR" i="1" u="sng"/>
              <a:t>tractions</a:t>
            </a:r>
          </a:p>
          <a:p>
            <a:pPr>
              <a:buFont typeface="Wingdings 2" pitchFamily="2" charset="2"/>
              <a:buNone/>
            </a:pPr>
            <a:r>
              <a:rPr lang="fr-FR" altLang="fr-FR"/>
              <a:t> 	L’élancement des éléments en acier les rend sensibles au </a:t>
            </a:r>
            <a:r>
              <a:rPr lang="fr-FR" altLang="fr-FR" i="1" u="sng"/>
              <a:t>flambement par flexion,</a:t>
            </a:r>
            <a:r>
              <a:rPr lang="fr-FR" altLang="fr-FR"/>
              <a:t> au flambement par </a:t>
            </a:r>
            <a:r>
              <a:rPr lang="fr-FR" altLang="fr-FR" i="1" u="sng"/>
              <a:t>flexion-torsion</a:t>
            </a:r>
            <a:r>
              <a:rPr lang="fr-FR" altLang="fr-FR"/>
              <a:t> et au voilement local tandis que la présence du béton permet de limiter l'apparition de ces formes d'instabilité</a:t>
            </a:r>
          </a:p>
          <a:p>
            <a:pPr>
              <a:buFont typeface="Wingdings 2" pitchFamily="2" charset="2"/>
              <a:buNone/>
            </a:pPr>
            <a:endParaRPr lang="fr-FR" altLang="fr-FR"/>
          </a:p>
        </p:txBody>
      </p:sp>
    </p:spTree>
    <p:extLst>
      <p:ext uri="{BB962C8B-B14F-4D97-AF65-F5344CB8AC3E}">
        <p14:creationId xmlns:p14="http://schemas.microsoft.com/office/powerpoint/2010/main" val="110786513"/>
      </p:ext>
    </p:extLst>
  </p:cSld>
  <p:clrMapOvr>
    <a:masterClrMapping/>
  </p:clrMapOvr>
  <p:transition spd="slow"/>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TotalTime>
  <Words>2280</Words>
  <Application>Microsoft Office PowerPoint</Application>
  <PresentationFormat>Affichage à l'écran (4:3)</PresentationFormat>
  <Paragraphs>177</Paragraphs>
  <Slides>68</Slides>
  <Notes>7</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68</vt:i4>
      </vt:variant>
    </vt:vector>
  </HeadingPairs>
  <TitlesOfParts>
    <vt:vector size="78" baseType="lpstr">
      <vt:lpstr>MS PGothic</vt:lpstr>
      <vt:lpstr>Arial</vt:lpstr>
      <vt:lpstr>Calibri</vt:lpstr>
      <vt:lpstr>Comic Sans MS</vt:lpstr>
      <vt:lpstr>Lucida Sans Unicode</vt:lpstr>
      <vt:lpstr>Tahoma</vt:lpstr>
      <vt:lpstr>Times New Roman</vt:lpstr>
      <vt:lpstr>Trebuchet MS</vt:lpstr>
      <vt:lpstr>Wingdings 2</vt:lpstr>
      <vt:lpstr>Thème Office</vt:lpstr>
      <vt:lpstr>Structures Mixtes et Structures Hybrides   </vt:lpstr>
      <vt:lpstr>Présentation PowerPoint</vt:lpstr>
      <vt:lpstr>Définition des structures mixtes</vt:lpstr>
      <vt:lpstr>Présentation PowerPoint</vt:lpstr>
      <vt:lpstr>Principe de fonctionnement des structures mixtes</vt:lpstr>
      <vt:lpstr>Présentation PowerPoint</vt:lpstr>
      <vt:lpstr>une réduction des poids des structures en acier</vt:lpstr>
      <vt:lpstr>Pourquoi une structure mixte ?</vt:lpstr>
      <vt:lpstr>Avantage d'une structure mixte</vt:lpstr>
      <vt:lpstr>Présentation PowerPoint</vt:lpstr>
      <vt:lpstr>Présentation PowerPoint</vt:lpstr>
      <vt:lpstr>Le fonctionnement des structures mixtes</vt:lpstr>
      <vt:lpstr>Présentation PowerPoint</vt:lpstr>
      <vt:lpstr>Les types de connexion</vt:lpstr>
      <vt:lpstr>-Les dalles mixtes: </vt:lpstr>
      <vt:lpstr>Les dalles dans une structure préfabriqué </vt:lpstr>
      <vt:lpstr>Présentation PowerPoint</vt:lpstr>
      <vt:lpstr>Dalles alvéolées en béton précontraint</vt:lpstr>
      <vt:lpstr>Utilisation des prédalles </vt:lpstr>
      <vt:lpstr>Couverture en tôle profilée :</vt:lpstr>
      <vt:lpstr>Présentation PowerPoint</vt:lpstr>
      <vt:lpstr>Liaison entre l'acier et le béton:  </vt:lpstr>
      <vt:lpstr>Présentation PowerPoint</vt:lpstr>
      <vt:lpstr>Les avantages </vt:lpstr>
      <vt:lpstr>Les poutres mixtes </vt:lpstr>
      <vt:lpstr>Poutre mixte Composition</vt:lpstr>
      <vt:lpstr>Présentation PowerPoint</vt:lpstr>
      <vt:lpstr>Présentation PowerPoint</vt:lpstr>
      <vt:lpstr>Présentation PowerPoint</vt:lpstr>
      <vt:lpstr>Les poteaux mixtes   </vt:lpstr>
      <vt:lpstr>Présentation PowerPoint</vt:lpstr>
      <vt:lpstr>Présentation PowerPoint</vt:lpstr>
      <vt:lpstr>Présentation PowerPoint</vt:lpstr>
      <vt:lpstr>Assemblages mixtes</vt:lpstr>
      <vt:lpstr>Présentation PowerPoint</vt:lpstr>
      <vt:lpstr>Assemblages poutres poutres</vt:lpstr>
      <vt:lpstr>Fondation structure mixte</vt:lpstr>
      <vt:lpstr>exemples</vt:lpstr>
      <vt:lpstr>Ex de utilisation de structure mixte</vt:lpstr>
      <vt:lpstr>Présentation PowerPoint</vt:lpstr>
      <vt:lpstr>Présentation PowerPoint</vt:lpstr>
      <vt:lpstr>tower millennium</vt:lpstr>
      <vt:lpstr>Présentation PowerPoint</vt:lpstr>
      <vt:lpstr>Présentation PowerPoint</vt:lpstr>
      <vt:lpstr>Présentation PowerPoint</vt:lpstr>
      <vt:lpstr>Présentation PowerPoint</vt:lpstr>
      <vt:lpstr>Hirakata T-Site</vt:lpstr>
      <vt:lpstr>Présentation PowerPoint</vt:lpstr>
      <vt:lpstr>Présentation PowerPoint</vt:lpstr>
      <vt:lpstr>CFT :</vt:lpstr>
      <vt:lpstr>Immeuble Parking « DEZ innsbruck»</vt:lpstr>
      <vt:lpstr>Présentation PowerPoint</vt:lpstr>
      <vt:lpstr>Présentation PowerPoint</vt:lpstr>
      <vt:lpstr>Il existe aussi d’autres types de structures mixtes citant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INCONVENIANTS D’UNE CONSTRUCTION MIXTE:</vt:lpstr>
      <vt:lpstr>Conclusion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Structure mixte</dc:title>
  <dc:creator>Utilisateur Windows</dc:creator>
  <cp:lastModifiedBy>Noureddine BENZIANE</cp:lastModifiedBy>
  <cp:revision>21</cp:revision>
  <dcterms:created xsi:type="dcterms:W3CDTF">2022-10-25T22:29:17Z</dcterms:created>
  <dcterms:modified xsi:type="dcterms:W3CDTF">2023-11-28T07:53:33Z</dcterms:modified>
</cp:coreProperties>
</file>