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70" r:id="rId3"/>
    <p:sldId id="272" r:id="rId4"/>
    <p:sldId id="274" r:id="rId5"/>
    <p:sldId id="273" r:id="rId6"/>
    <p:sldId id="275" r:id="rId7"/>
    <p:sldId id="280" r:id="rId8"/>
    <p:sldId id="276" r:id="rId9"/>
    <p:sldId id="277" r:id="rId10"/>
    <p:sldId id="278" r:id="rId11"/>
    <p:sldId id="282" r:id="rId12"/>
    <p:sldId id="281" r:id="rId13"/>
    <p:sldId id="284" r:id="rId14"/>
    <p:sldId id="285" r:id="rId15"/>
    <p:sldId id="286" r:id="rId16"/>
    <p:sldId id="288" r:id="rId17"/>
    <p:sldId id="287"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574" autoAdjust="0"/>
    <p:restoredTop sz="94660"/>
  </p:normalViewPr>
  <p:slideViewPr>
    <p:cSldViewPr>
      <p:cViewPr varScale="1">
        <p:scale>
          <a:sx n="68" d="100"/>
          <a:sy n="68" d="100"/>
        </p:scale>
        <p:origin x="-15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15/10/2022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15/10/2022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sport.ta4a.us/fitness/1533-speed2.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dirty="0" smtClean="0">
                <a:solidFill>
                  <a:srgbClr val="FFFF00"/>
                </a:solidFill>
                <a:latin typeface="Aharoni" pitchFamily="2" charset="-79"/>
              </a:rPr>
              <a:t>السابعة</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357298"/>
            <a:ext cx="8686800" cy="5286412"/>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buNone/>
            </a:pPr>
            <a:endParaRPr lang="ar-SA" sz="2800" b="1" dirty="0" smtClean="0">
              <a:solidFill>
                <a:srgbClr val="FF0000"/>
              </a:solidFill>
              <a:latin typeface="Arial" pitchFamily="34" charset="0"/>
              <a:cs typeface="Arial" pitchFamily="34" charset="0"/>
            </a:endParaRPr>
          </a:p>
          <a:p>
            <a:pPr algn="r" rtl="1">
              <a:buNone/>
            </a:pPr>
            <a:endParaRPr lang="ar-SA" sz="2800" b="1" dirty="0" smtClean="0">
              <a:solidFill>
                <a:srgbClr val="FF0000"/>
              </a:solidFill>
              <a:latin typeface="Arial" pitchFamily="34" charset="0"/>
              <a:cs typeface="Arial" pitchFamily="34" charset="0"/>
            </a:endParaRPr>
          </a:p>
          <a:p>
            <a:pPr algn="r" rtl="1">
              <a:buNone/>
            </a:pPr>
            <a:endParaRPr lang="ar-SA" sz="2800" b="1" dirty="0" smtClean="0">
              <a:solidFill>
                <a:srgbClr val="FF00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أهداف المحاضرة: </a:t>
            </a:r>
            <a:r>
              <a:rPr lang="ar-SA" sz="2400" b="1" dirty="0" smtClean="0">
                <a:solidFill>
                  <a:srgbClr val="FF0000"/>
                </a:solidFill>
                <a:latin typeface="Arial" pitchFamily="34" charset="0"/>
                <a:cs typeface="Arial" pitchFamily="34" charset="0"/>
              </a:rPr>
              <a:t>- الخطط اليومية (الوحدة التدريبية).</a:t>
            </a:r>
          </a:p>
          <a:p>
            <a:pPr algn="r" rtl="1">
              <a:buNone/>
            </a:pPr>
            <a:r>
              <a:rPr lang="ar-SA" sz="2400" b="1" dirty="0" smtClean="0">
                <a:solidFill>
                  <a:srgbClr val="FF0000"/>
                </a:solidFill>
                <a:latin typeface="Arial" pitchFamily="34" charset="0"/>
                <a:cs typeface="Arial" pitchFamily="34" charset="0"/>
              </a:rPr>
              <a:t>                      - أنواع </a:t>
            </a:r>
            <a:r>
              <a:rPr lang="ar-SA" sz="2400" b="1" smtClean="0">
                <a:solidFill>
                  <a:srgbClr val="FF0000"/>
                </a:solidFill>
                <a:latin typeface="Arial" pitchFamily="34" charset="0"/>
                <a:cs typeface="Arial" pitchFamily="34" charset="0"/>
              </a:rPr>
              <a:t>الوحدة التدريبية </a:t>
            </a:r>
            <a:endParaRPr lang="ar-SA" sz="2400" b="1" dirty="0" smtClean="0">
              <a:solidFill>
                <a:srgbClr val="FF0000"/>
              </a:solidFill>
              <a:latin typeface="Arial" pitchFamily="34" charset="0"/>
              <a:cs typeface="Arial" pitchFamily="34" charset="0"/>
            </a:endParaRPr>
          </a:p>
          <a:p>
            <a:pPr algn="r" rtl="1">
              <a:buNone/>
            </a:pPr>
            <a:r>
              <a:rPr lang="ar-SA" sz="24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62500" lnSpcReduction="20000"/>
          </a:bodyPr>
          <a:lstStyle/>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buFontTx/>
              <a:buChar char="-"/>
              <a:defRPr/>
            </a:pPr>
            <a:r>
              <a:rPr lang="ar-SA" sz="4500" b="1" dirty="0" smtClean="0">
                <a:solidFill>
                  <a:srgbClr val="FF0000"/>
                </a:solidFill>
                <a:latin typeface="Traditional Arabic" pitchFamily="18" charset="-78"/>
                <a:cs typeface="Traditional Arabic" pitchFamily="18" charset="-78"/>
              </a:rPr>
              <a:t>أنواع الوحدات التدريبية تبعاً لاتجاه تأثير حمل التدريب:</a:t>
            </a:r>
          </a:p>
          <a:p>
            <a:pPr marL="448056" lvl="0" indent="-384048" algn="r" rtl="1">
              <a:spcBef>
                <a:spcPct val="20000"/>
              </a:spcBef>
              <a:buClr>
                <a:schemeClr val="accent1"/>
              </a:buClr>
              <a:buSzPct val="80000"/>
              <a:defRPr/>
            </a:pPr>
            <a:r>
              <a:rPr lang="ar-SA" sz="4000" b="1" dirty="0" smtClean="0">
                <a:solidFill>
                  <a:srgbClr val="FF0000"/>
                </a:solidFill>
                <a:latin typeface="Traditional Arabic" pitchFamily="18" charset="-78"/>
                <a:cs typeface="Traditional Arabic" pitchFamily="18" charset="-78"/>
              </a:rPr>
              <a:t>           1-وحدة التدريب ذات الاتجاه الموحد:</a:t>
            </a:r>
            <a:r>
              <a:rPr lang="ar-SA" sz="4000" b="1" dirty="0" smtClean="0">
                <a:latin typeface="Traditional Arabic" pitchFamily="18" charset="-78"/>
                <a:cs typeface="Traditional Arabic" pitchFamily="18" charset="-78"/>
              </a:rPr>
              <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يقصد بالوحدة ذات الاتجاه الموحد إن يكون التأثير المستهدف منها في اتجاه تنمية صفة واحدة، بحيث تكون جميع التمرينات المستخدمة تهدف إلى تنمية هذه الصفة، وتختلف أنواع هذه الوحدات تبعاً لاختلاف الصفات البدنية المستهدف تنميتها مثل:</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القوة المميزة بالسرعة.</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القدرات الهوائية.</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القدرات </a:t>
            </a:r>
            <a:r>
              <a:rPr lang="ar-SA" sz="4000" b="1" dirty="0" err="1" smtClean="0">
                <a:latin typeface="Traditional Arabic" pitchFamily="18" charset="-78"/>
                <a:cs typeface="Traditional Arabic" pitchFamily="18" charset="-78"/>
              </a:rPr>
              <a:t>اللاهوائية</a:t>
            </a:r>
            <a:r>
              <a:rPr lang="ar-SA" sz="4000" b="1" dirty="0" smtClean="0">
                <a:latin typeface="Traditional Arabic" pitchFamily="18" charset="-78"/>
                <a:cs typeface="Traditional Arabic" pitchFamily="18" charset="-78"/>
              </a:rPr>
              <a:t>.</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التحمل الخاص.</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التحمل العام.</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تنمية صفة الاقتصادية في الجهد.</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تحسين وظائف أجهزة الجسم خلال المنافسة.</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تنمية التحمل النفسي في مواجهة التعب.</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 تطور المهارات الفنية.</a:t>
            </a:r>
          </a:p>
          <a:p>
            <a:pPr marL="448056" lvl="0" indent="-384048" algn="r" rtl="1">
              <a:spcBef>
                <a:spcPct val="20000"/>
              </a:spcBef>
              <a:buClr>
                <a:schemeClr val="accent1"/>
              </a:buClr>
              <a:buSzPct val="80000"/>
              <a:defRPr/>
            </a:pPr>
            <a:endParaRPr lang="ar-SA" sz="40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37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70000" lnSpcReduction="20000"/>
          </a:bodyPr>
          <a:lstStyle/>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32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4600" b="1" dirty="0" smtClean="0">
                <a:solidFill>
                  <a:srgbClr val="FF0000"/>
                </a:solidFill>
                <a:latin typeface="Traditional Arabic" pitchFamily="18" charset="-78"/>
                <a:cs typeface="Traditional Arabic" pitchFamily="18" charset="-78"/>
              </a:rPr>
              <a:t>- عند التخطيط </a:t>
            </a:r>
            <a:r>
              <a:rPr lang="ar-SA" sz="4600" b="1" dirty="0" err="1" smtClean="0">
                <a:solidFill>
                  <a:srgbClr val="FF0000"/>
                </a:solidFill>
                <a:latin typeface="Traditional Arabic" pitchFamily="18" charset="-78"/>
                <a:cs typeface="Traditional Arabic" pitchFamily="18" charset="-78"/>
              </a:rPr>
              <a:t>لإستخدام</a:t>
            </a:r>
            <a:r>
              <a:rPr lang="ar-SA" sz="4600" b="1" dirty="0" smtClean="0">
                <a:solidFill>
                  <a:srgbClr val="FF0000"/>
                </a:solidFill>
                <a:latin typeface="Traditional Arabic" pitchFamily="18" charset="-78"/>
                <a:cs typeface="Traditional Arabic" pitchFamily="18" charset="-78"/>
              </a:rPr>
              <a:t> وحدات ذات </a:t>
            </a:r>
            <a:r>
              <a:rPr lang="ar-SA" sz="4600" b="1" dirty="0" err="1" smtClean="0">
                <a:solidFill>
                  <a:srgbClr val="FF0000"/>
                </a:solidFill>
                <a:latin typeface="Traditional Arabic" pitchFamily="18" charset="-78"/>
                <a:cs typeface="Traditional Arabic" pitchFamily="18" charset="-78"/>
              </a:rPr>
              <a:t>الإتجاه</a:t>
            </a:r>
            <a:r>
              <a:rPr lang="ar-SA" sz="4600" b="1" dirty="0" smtClean="0">
                <a:solidFill>
                  <a:srgbClr val="FF0000"/>
                </a:solidFill>
                <a:latin typeface="Traditional Arabic" pitchFamily="18" charset="-78"/>
                <a:cs typeface="Traditional Arabic" pitchFamily="18" charset="-78"/>
              </a:rPr>
              <a:t> الموحد يجب </a:t>
            </a:r>
            <a:r>
              <a:rPr lang="ar-SA" sz="4600" b="1" dirty="0" err="1" smtClean="0">
                <a:solidFill>
                  <a:srgbClr val="FF0000"/>
                </a:solidFill>
                <a:latin typeface="Traditional Arabic" pitchFamily="18" charset="-78"/>
                <a:cs typeface="Traditional Arabic" pitchFamily="18" charset="-78"/>
              </a:rPr>
              <a:t>مراعات</a:t>
            </a:r>
            <a:r>
              <a:rPr lang="ar-SA" sz="4600" b="1" dirty="0" smtClean="0">
                <a:solidFill>
                  <a:srgbClr val="FF0000"/>
                </a:solidFill>
                <a:latin typeface="Traditional Arabic" pitchFamily="18" charset="-78"/>
                <a:cs typeface="Traditional Arabic" pitchFamily="18" charset="-78"/>
              </a:rPr>
              <a:t> الإرشادات التالية:</a:t>
            </a:r>
            <a:endParaRPr lang="ar-SA" sz="57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4000" b="1" dirty="0" smtClean="0">
                <a:latin typeface="Traditional Arabic" pitchFamily="18" charset="-78"/>
                <a:cs typeface="Traditional Arabic" pitchFamily="18" charset="-78"/>
              </a:rPr>
              <a:t>-استخدام مبدأ التنوع وتطبيق ذلك على طرق التدريب ووسائله حيث إن هذا النوع من وحدات التدريب يؤدي إلى سرعة التعب.</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-التركيز على استخدام حجم حمل تدريبي أكثر وزيادة فاعلية التأثير الفسيولوجي من خلال مراعاة التموج ما بين الارتفاع والانخفاض في شدة الحمل والتغيير ما بين العضلات المستخدمة.</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-إمكانية استخدام هذه الوحدات لتحقيق أهداف محددة مثل زيادة قدرة الرياضي على الاقتصادية في الجهد أو لزيادة التحمل في مواجهة العمل البدني لفترة طويلة.</a:t>
            </a:r>
            <a:br>
              <a:rPr lang="ar-SA" sz="4000" b="1" dirty="0" smtClean="0">
                <a:latin typeface="Traditional Arabic" pitchFamily="18" charset="-78"/>
                <a:cs typeface="Traditional Arabic" pitchFamily="18" charset="-78"/>
              </a:rPr>
            </a:br>
            <a:r>
              <a:rPr lang="ar-SA" sz="4000" b="1" dirty="0" smtClean="0">
                <a:latin typeface="Traditional Arabic" pitchFamily="18" charset="-78"/>
                <a:cs typeface="Traditional Arabic" pitchFamily="18" charset="-78"/>
              </a:rPr>
              <a:t>-ينصح بعدم استخدام هذه الوحدات في بداية الموسم التدريبي أو مع الرياضي بعد الانقطاع لفترة عن التدريب، ويفضل في هذه الحالة الاعتماد على الوحدات ذات الاتجاه المتعدد.</a:t>
            </a:r>
            <a:br>
              <a:rPr lang="ar-SA" sz="4000" b="1" dirty="0" smtClean="0">
                <a:latin typeface="Traditional Arabic" pitchFamily="18" charset="-78"/>
                <a:cs typeface="Traditional Arabic" pitchFamily="18" charset="-78"/>
              </a:rPr>
            </a:br>
            <a:endParaRPr lang="ar-SA" sz="40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ar-SA" sz="40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37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buFontTx/>
              <a:buChar char="-"/>
              <a:defRPr/>
            </a:pPr>
            <a:r>
              <a:rPr lang="ar-SA" sz="3200" b="1" dirty="0" smtClean="0">
                <a:solidFill>
                  <a:srgbClr val="FF0000"/>
                </a:solidFill>
                <a:latin typeface="Traditional Arabic" pitchFamily="18" charset="-78"/>
                <a:cs typeface="Traditional Arabic" pitchFamily="18" charset="-78"/>
              </a:rPr>
              <a:t>أنواع الوحدات التدريبية تبعاً لاتجاه تأثير حمل التدريب:</a:t>
            </a:r>
          </a:p>
          <a:p>
            <a:pPr marL="448056" lvl="0" indent="-384048" algn="r" rtl="1">
              <a:spcBef>
                <a:spcPct val="20000"/>
              </a:spcBef>
              <a:buClr>
                <a:schemeClr val="accent1"/>
              </a:buClr>
              <a:buSzPct val="80000"/>
              <a:defRPr/>
            </a:pPr>
            <a:r>
              <a:rPr lang="ar-SA" sz="40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2-وحدة التدريب ذات الاتجاه المتعدد:</a:t>
            </a:r>
            <a:r>
              <a:rPr lang="ar-SA" sz="3200" b="1" dirty="0" smtClean="0">
                <a:latin typeface="Traditional Arabic" pitchFamily="18" charset="-78"/>
                <a:cs typeface="Traditional Arabic" pitchFamily="18" charset="-78"/>
              </a:rPr>
              <a:t/>
            </a:r>
            <a:br>
              <a:rPr lang="ar-SA" sz="3200" b="1" dirty="0" smtClean="0">
                <a:latin typeface="Traditional Arabic" pitchFamily="18" charset="-78"/>
                <a:cs typeface="Traditional Arabic" pitchFamily="18" charset="-78"/>
              </a:rPr>
            </a:br>
            <a:r>
              <a:rPr lang="ar-SA" sz="3200" dirty="0" smtClean="0"/>
              <a:t> </a:t>
            </a:r>
            <a:r>
              <a:rPr lang="ar-SA" sz="3200" b="1" dirty="0" smtClean="0">
                <a:latin typeface="Traditional Arabic" pitchFamily="18" charset="-78"/>
                <a:cs typeface="Traditional Arabic" pitchFamily="18" charset="-78"/>
              </a:rPr>
              <a:t>يقصد بوحدات التدريب ذات الاتجاه المتعدد أن تشمل الوحدة الواحدة على تنمية عدة صفات بدنية في نفس الوقت وفي إطار نفس الوحدة، وهناك طريقتان لترتيب وضع هذه التمرينات تبعاً لاختلاف أهدافها، منها طريقة الترتيب المتتالي، والطريقة الأخرى طريقة الترتيب المتوازي.</a:t>
            </a: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77500" lnSpcReduction="20000"/>
          </a:bodyPr>
          <a:lstStyle/>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3600" b="1" dirty="0" smtClean="0">
                <a:solidFill>
                  <a:srgbClr val="FF0000"/>
                </a:solidFill>
                <a:latin typeface="Traditional Arabic" pitchFamily="18" charset="-78"/>
                <a:cs typeface="Traditional Arabic" pitchFamily="18" charset="-78"/>
              </a:rPr>
              <a:t>       3-وحدة التدريب ذات الاتجاه المتعدد المتتالي:</a:t>
            </a:r>
            <a:r>
              <a:rPr lang="ar-SA" sz="3300" b="1" dirty="0" smtClean="0">
                <a:latin typeface="Traditional Arabic" pitchFamily="18" charset="-78"/>
                <a:cs typeface="Traditional Arabic" pitchFamily="18" charset="-78"/>
              </a:rPr>
              <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تنقسم هذه الوحدة إلى جزئيين أو ثلاثة أجزاء مستقلة تختلف في اتجاهاتها نحو تنمية صفات بدنية معينة، ومثال على ذلك إن يشمل الجزء الأول تمرينات تنمية </a:t>
            </a:r>
            <a:r>
              <a:rPr lang="ar-SA" sz="3300" b="1" dirty="0" smtClean="0">
                <a:latin typeface="Traditional Arabic" pitchFamily="18" charset="-78"/>
                <a:cs typeface="Traditional Arabic" pitchFamily="18" charset="-78"/>
                <a:hlinkClick r:id="rId2"/>
              </a:rPr>
              <a:t>السرعة</a:t>
            </a:r>
            <a:r>
              <a:rPr lang="ar-SA" sz="3300" b="1" dirty="0" smtClean="0">
                <a:latin typeface="Traditional Arabic" pitchFamily="18" charset="-78"/>
                <a:cs typeface="Traditional Arabic" pitchFamily="18" charset="-78"/>
              </a:rPr>
              <a:t> والجزء الثاني تمرينات التحمل </a:t>
            </a:r>
            <a:r>
              <a:rPr lang="ar-SA" sz="3300" b="1" dirty="0" err="1" smtClean="0">
                <a:latin typeface="Traditional Arabic" pitchFamily="18" charset="-78"/>
                <a:cs typeface="Traditional Arabic" pitchFamily="18" charset="-78"/>
              </a:rPr>
              <a:t>اللاهوائي</a:t>
            </a:r>
            <a:r>
              <a:rPr lang="ar-SA" sz="3300" b="1" dirty="0" smtClean="0">
                <a:latin typeface="Traditional Arabic" pitchFamily="18" charset="-78"/>
                <a:cs typeface="Traditional Arabic" pitchFamily="18" charset="-78"/>
              </a:rPr>
              <a:t> والجزء الثالث تمرينات التحمل الهوائي، ويستخدم هذا النوع عدة تشكيلات كما يلي:</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1. تمرينات تنمية مكونات السرعة يليها تمرينات تنمية التحمل </a:t>
            </a:r>
            <a:r>
              <a:rPr lang="ar-SA" sz="3300" b="1" dirty="0" err="1" smtClean="0">
                <a:latin typeface="Traditional Arabic" pitchFamily="18" charset="-78"/>
                <a:cs typeface="Traditional Arabic" pitchFamily="18" charset="-78"/>
              </a:rPr>
              <a:t>اللاهوائي</a:t>
            </a:r>
            <a:r>
              <a:rPr lang="ar-SA" sz="3300" b="1" dirty="0" smtClean="0">
                <a:latin typeface="Traditional Arabic" pitchFamily="18" charset="-78"/>
                <a:cs typeface="Traditional Arabic" pitchFamily="18" charset="-78"/>
              </a:rPr>
              <a:t>.</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2. تمرينات تنمية مكونات السرعة ويليها تمرينات التحمل الهوائي.</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3. تمرينات السرعة ويليها تنمية تمرينات التحمل الهوائي.</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4. تمرينات السرعة يليها تمرينات القوة يليها تمرينات التحمل.</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5. تمرينات تطوير المهارات الفنية مع تحسين المهارات الخططية.</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6. تمرينات تحسين التوافق يليها تمرينات زيادة التحمل التنفسي يليها تمرينات التحمل.</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7. تمرينات تحسين المهارات الفنية يليها تنمية السرعة ثم تمرينات تنمية المهارات الخططية.</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8. تمرينات تنمية السرعة يليها تمرينات تنمية المهارات الخططية يليها تنمية متكاملة.</a:t>
            </a:r>
            <a:endParaRPr lang="ar-SA" sz="33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4000" b="1" dirty="0" smtClean="0">
                <a:solidFill>
                  <a:srgbClr val="FF0000"/>
                </a:solidFill>
                <a:latin typeface="Traditional Arabic" pitchFamily="18" charset="-78"/>
                <a:cs typeface="Traditional Arabic" pitchFamily="18" charset="-78"/>
              </a:rPr>
              <a:t>           </a:t>
            </a: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85000" lnSpcReduction="20000"/>
          </a:bodyPr>
          <a:lstStyle/>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3600" b="1" dirty="0" smtClean="0">
                <a:solidFill>
                  <a:srgbClr val="FF0000"/>
                </a:solidFill>
                <a:latin typeface="Traditional Arabic" pitchFamily="18" charset="-78"/>
                <a:cs typeface="Traditional Arabic" pitchFamily="18" charset="-78"/>
              </a:rPr>
              <a:t>- </a:t>
            </a:r>
            <a:r>
              <a:rPr lang="ar-SA" sz="3300" b="1" dirty="0" smtClean="0">
                <a:solidFill>
                  <a:srgbClr val="FF0000"/>
                </a:solidFill>
                <a:latin typeface="Traditional Arabic" pitchFamily="18" charset="-78"/>
                <a:cs typeface="Traditional Arabic" pitchFamily="18" charset="-78"/>
              </a:rPr>
              <a:t>إرشادات التخطيط عند استخدام وحدات التدريب ذات الاتجاه المتعدد المتتالي:</a:t>
            </a:r>
            <a:r>
              <a:rPr lang="ar-SA" sz="3300" b="1" dirty="0" smtClean="0">
                <a:latin typeface="Traditional Arabic" pitchFamily="18" charset="-78"/>
                <a:cs typeface="Traditional Arabic" pitchFamily="18" charset="-78"/>
              </a:rPr>
              <a:t/>
            </a:r>
            <a:br>
              <a:rPr lang="ar-SA" sz="33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a:t>
            </a:r>
            <a:r>
              <a:rPr lang="ar-SA" sz="3300" b="1" dirty="0" smtClean="0">
                <a:latin typeface="Traditional Arabic" pitchFamily="18" charset="-78"/>
                <a:cs typeface="Traditional Arabic" pitchFamily="18" charset="-78"/>
              </a:rPr>
              <a:t>1-وضع تمرينات السرعة في الجزء الأول من الوحدة التدريبية يلي ذلك تمرينات التحمل بأنواعه المختلفة.</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2- عند تشكيل وحدة بهدف تنمية أنواع مختلفة من التحمل يفضل إن يتم البدء بتمرينات العمل </a:t>
            </a:r>
            <a:r>
              <a:rPr lang="ar-SA" sz="3300" b="1" dirty="0" err="1" smtClean="0">
                <a:latin typeface="Traditional Arabic" pitchFamily="18" charset="-78"/>
                <a:cs typeface="Traditional Arabic" pitchFamily="18" charset="-78"/>
              </a:rPr>
              <a:t>اللاهوائي</a:t>
            </a:r>
            <a:r>
              <a:rPr lang="ar-SA" sz="3300" b="1" dirty="0" smtClean="0">
                <a:latin typeface="Traditional Arabic" pitchFamily="18" charset="-78"/>
                <a:cs typeface="Traditional Arabic" pitchFamily="18" charset="-78"/>
              </a:rPr>
              <a:t> الفوسفاتي ثم العمل </a:t>
            </a:r>
            <a:r>
              <a:rPr lang="ar-SA" sz="3300" b="1" dirty="0" err="1" smtClean="0">
                <a:latin typeface="Traditional Arabic" pitchFamily="18" charset="-78"/>
                <a:cs typeface="Traditional Arabic" pitchFamily="18" charset="-78"/>
              </a:rPr>
              <a:t>اللاهوائي</a:t>
            </a:r>
            <a:r>
              <a:rPr lang="ar-SA" sz="3300" b="1" dirty="0" smtClean="0">
                <a:latin typeface="Traditional Arabic" pitchFamily="18" charset="-78"/>
                <a:cs typeface="Traditional Arabic" pitchFamily="18" charset="-78"/>
              </a:rPr>
              <a:t> بنظام </a:t>
            </a:r>
            <a:r>
              <a:rPr lang="ar-SA" sz="3300" b="1" dirty="0" err="1" smtClean="0">
                <a:latin typeface="Traditional Arabic" pitchFamily="18" charset="-78"/>
                <a:cs typeface="Traditional Arabic" pitchFamily="18" charset="-78"/>
              </a:rPr>
              <a:t>اللاكتيك</a:t>
            </a:r>
            <a:r>
              <a:rPr lang="ar-SA" sz="3300" b="1" dirty="0" smtClean="0">
                <a:latin typeface="Traditional Arabic" pitchFamily="18" charset="-78"/>
                <a:cs typeface="Traditional Arabic" pitchFamily="18" charset="-78"/>
              </a:rPr>
              <a:t> ثم العمل الهوائي.</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3- مراعاة وضع التمرينات التي تتطلب قدراً من التوافق بين الجهاز </a:t>
            </a:r>
            <a:r>
              <a:rPr lang="ar-SA" sz="3300" b="1" dirty="0" err="1" smtClean="0">
                <a:latin typeface="Traditional Arabic" pitchFamily="18" charset="-78"/>
                <a:cs typeface="Traditional Arabic" pitchFamily="18" charset="-78"/>
              </a:rPr>
              <a:t>العصبيفي</a:t>
            </a:r>
            <a:r>
              <a:rPr lang="ar-SA" sz="3300" b="1" dirty="0" smtClean="0">
                <a:latin typeface="Traditional Arabic" pitchFamily="18" charset="-78"/>
                <a:cs typeface="Traditional Arabic" pitchFamily="18" charset="-78"/>
              </a:rPr>
              <a:t> بداية الجرعة التدريبية.</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4- وضع تمرينات تركيز الانتباه دائماً في بداية الوحدة التدريبية لتجنب حدوث التعب وتأثيره على تركيز الانتباه عند وضعه في نهاية وحدة التدريب.</a:t>
            </a:r>
            <a:br>
              <a:rPr lang="ar-SA" sz="3300" b="1" dirty="0" smtClean="0">
                <a:latin typeface="Traditional Arabic" pitchFamily="18" charset="-78"/>
                <a:cs typeface="Traditional Arabic" pitchFamily="18" charset="-78"/>
              </a:rPr>
            </a:br>
            <a:r>
              <a:rPr lang="ar-SA" sz="3300" b="1" dirty="0" smtClean="0">
                <a:latin typeface="Traditional Arabic" pitchFamily="18" charset="-78"/>
                <a:cs typeface="Traditional Arabic" pitchFamily="18" charset="-78"/>
              </a:rPr>
              <a:t>5- يفضل إن تكون تمرينات التحمل في الأجزاء المتأخرة من وحدة التدريب بصرف النظر عن تأثير التعب، باعتبار إن التحمل أساساً هو مقاومة التعب.</a:t>
            </a:r>
            <a:endParaRPr lang="ar-SA" sz="33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4000" b="1" dirty="0" smtClean="0">
                <a:solidFill>
                  <a:srgbClr val="FF0000"/>
                </a:solidFill>
                <a:latin typeface="Traditional Arabic" pitchFamily="18" charset="-78"/>
                <a:cs typeface="Traditional Arabic" pitchFamily="18" charset="-78"/>
              </a:rPr>
              <a:t>           </a:t>
            </a: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70000" lnSpcReduction="20000"/>
          </a:bodyPr>
          <a:lstStyle/>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defRPr/>
            </a:pPr>
            <a:endParaRPr lang="ar-SA" sz="3200" dirty="0" smtClean="0"/>
          </a:p>
          <a:p>
            <a:pPr marL="448056" lvl="0" indent="-384048" algn="just" rtl="1">
              <a:spcBef>
                <a:spcPct val="20000"/>
              </a:spcBef>
              <a:buClr>
                <a:schemeClr val="accent1"/>
              </a:buClr>
              <a:buSzPct val="80000"/>
              <a:buFontTx/>
              <a:buChar char="-"/>
              <a:defRPr/>
            </a:pPr>
            <a:endParaRPr lang="ar-SA" sz="32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4600" b="1" dirty="0" smtClean="0">
                <a:solidFill>
                  <a:srgbClr val="FF0000"/>
                </a:solidFill>
                <a:latin typeface="Traditional Arabic" pitchFamily="18" charset="-78"/>
                <a:cs typeface="Traditional Arabic" pitchFamily="18" charset="-78"/>
              </a:rPr>
              <a:t>4 - وحدة التدريب ذات الاتجاه المتعدد المتوازي:</a:t>
            </a:r>
          </a:p>
          <a:p>
            <a:pPr marL="448056" lvl="0" indent="-384048" algn="r" rtl="1">
              <a:spcBef>
                <a:spcPct val="20000"/>
              </a:spcBef>
              <a:buClr>
                <a:schemeClr val="accent1"/>
              </a:buClr>
              <a:buSzPct val="80000"/>
              <a:defRPr/>
            </a:pPr>
            <a:r>
              <a:rPr lang="ar-SA" sz="3800" b="1" dirty="0" smtClean="0">
                <a:latin typeface="Traditional Arabic" pitchFamily="18" charset="-78"/>
                <a:cs typeface="Traditional Arabic" pitchFamily="18" charset="-78"/>
              </a:rPr>
              <a:t/>
            </a:r>
            <a:br>
              <a:rPr lang="ar-SA" sz="3800" b="1" dirty="0" smtClean="0">
                <a:latin typeface="Traditional Arabic" pitchFamily="18" charset="-78"/>
                <a:cs typeface="Traditional Arabic" pitchFamily="18" charset="-78"/>
              </a:rPr>
            </a:br>
            <a:r>
              <a:rPr lang="ar-SA" sz="3800" b="1" dirty="0" smtClean="0">
                <a:latin typeface="Traditional Arabic" pitchFamily="18" charset="-78"/>
                <a:cs typeface="Traditional Arabic" pitchFamily="18" charset="-78"/>
              </a:rPr>
              <a:t>- وتهدف طريقة تشكيل هذه الوحدة إلى تنمية أكثر من صفة بدنية في شكل متوازٍ، وتستخدم عادة لتنمية الصفات البدنية المندمجة مثل </a:t>
            </a:r>
            <a:r>
              <a:rPr lang="ar-SA" sz="3800" b="1" dirty="0" err="1" smtClean="0">
                <a:latin typeface="Traditional Arabic" pitchFamily="18" charset="-78"/>
                <a:cs typeface="Traditional Arabic" pitchFamily="18" charset="-78"/>
              </a:rPr>
              <a:t>القوةالمميزة</a:t>
            </a:r>
            <a:r>
              <a:rPr lang="ar-SA" sz="3800" b="1" dirty="0" smtClean="0">
                <a:latin typeface="Traditional Arabic" pitchFamily="18" charset="-78"/>
                <a:cs typeface="Traditional Arabic" pitchFamily="18" charset="-78"/>
              </a:rPr>
              <a:t> بالسرعة، التحمل </a:t>
            </a:r>
            <a:r>
              <a:rPr lang="ar-SA" sz="3800" b="1" dirty="0" err="1" smtClean="0">
                <a:latin typeface="Traditional Arabic" pitchFamily="18" charset="-78"/>
                <a:cs typeface="Traditional Arabic" pitchFamily="18" charset="-78"/>
              </a:rPr>
              <a:t>اللاهوائي</a:t>
            </a:r>
            <a:r>
              <a:rPr lang="ar-SA" sz="3800" b="1" dirty="0" smtClean="0">
                <a:latin typeface="Traditional Arabic" pitchFamily="18" charset="-78"/>
                <a:cs typeface="Traditional Arabic" pitchFamily="18" charset="-78"/>
              </a:rPr>
              <a:t> والتحمل الهوائي، تنمية تحمل السرعة، تنمية تحمل القوة، تنمية التحمل الخاص.</a:t>
            </a:r>
            <a:br>
              <a:rPr lang="ar-SA" sz="3800" b="1" dirty="0" smtClean="0">
                <a:latin typeface="Traditional Arabic" pitchFamily="18" charset="-78"/>
                <a:cs typeface="Traditional Arabic" pitchFamily="18" charset="-78"/>
              </a:rPr>
            </a:br>
            <a:r>
              <a:rPr lang="ar-SA" sz="3800" b="1" dirty="0" smtClean="0">
                <a:latin typeface="Traditional Arabic" pitchFamily="18" charset="-78"/>
                <a:cs typeface="Traditional Arabic" pitchFamily="18" charset="-78"/>
              </a:rPr>
              <a:t>-ويستخدم الترتيب المتوازي عادة في الوحدات التدريبية الأساسية خلال مراحل الإعداد الأولية، نظراً لما تتيحه هذه الطريقة من فرصة زيادة حجم حمل التدريب.</a:t>
            </a:r>
            <a:br>
              <a:rPr lang="ar-SA" sz="3800" b="1" dirty="0" smtClean="0">
                <a:latin typeface="Traditional Arabic" pitchFamily="18" charset="-78"/>
                <a:cs typeface="Traditional Arabic" pitchFamily="18" charset="-78"/>
              </a:rPr>
            </a:br>
            <a:r>
              <a:rPr lang="ar-SA" sz="3800" b="1" dirty="0" smtClean="0">
                <a:latin typeface="Traditional Arabic" pitchFamily="18" charset="-78"/>
                <a:cs typeface="Traditional Arabic" pitchFamily="18" charset="-78"/>
              </a:rPr>
              <a:t>وبصفة عامة تستخدم وحدات التدريب ذات التأثير المتعدد في بداية الموسم التدريبي، ومع الرياضيين ذوي الإعداد غير المتكامل أو بعد الانقطاع عن التدريب لفترة طويلة، كما تستخدم خلال فترات المنافسة الطويلة.</a:t>
            </a:r>
            <a:br>
              <a:rPr lang="ar-SA" sz="3800" b="1" dirty="0" smtClean="0">
                <a:latin typeface="Traditional Arabic" pitchFamily="18" charset="-78"/>
                <a:cs typeface="Traditional Arabic" pitchFamily="18" charset="-78"/>
              </a:rPr>
            </a:br>
            <a:r>
              <a:rPr lang="ar-SA" sz="3800" b="1" dirty="0" smtClean="0">
                <a:latin typeface="Traditional Arabic" pitchFamily="18" charset="-78"/>
                <a:cs typeface="Traditional Arabic" pitchFamily="18" charset="-78"/>
              </a:rPr>
              <a:t>- كما يمكن أيضاً استخدامها كنوع من التغيير لاستعادة الشفاء بين وحدات التدريب ذات الاتجاه الموحد.</a:t>
            </a:r>
            <a:endParaRPr lang="ar-SA" sz="33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4000" b="1" dirty="0" smtClean="0">
                <a:solidFill>
                  <a:srgbClr val="FF0000"/>
                </a:solidFill>
                <a:latin typeface="Traditional Arabic" pitchFamily="18" charset="-78"/>
                <a:cs typeface="Traditional Arabic" pitchFamily="18" charset="-78"/>
              </a:rPr>
              <a:t>           </a:t>
            </a: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800" b="1" dirty="0" smtClean="0">
                <a:solidFill>
                  <a:srgbClr val="FF0000"/>
                </a:solidFill>
                <a:latin typeface="Traditional Arabic" pitchFamily="18" charset="-78"/>
                <a:cs typeface="Traditional Arabic" pitchFamily="18" charset="-78"/>
              </a:rPr>
              <a:t>مراجع المحاضرة:</a:t>
            </a:r>
          </a:p>
          <a:p>
            <a:pPr marL="448056"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a:t>
            </a:r>
            <a:r>
              <a:rPr lang="ar-SA" sz="2400" b="1" dirty="0" smtClean="0">
                <a:solidFill>
                  <a:srgbClr val="FF0000"/>
                </a:solidFill>
                <a:latin typeface="Traditional Arabic" pitchFamily="18" charset="-78"/>
                <a:cs typeface="Traditional Arabic" pitchFamily="18" charset="-78"/>
              </a:rPr>
              <a:t> </a:t>
            </a:r>
            <a:r>
              <a:rPr lang="ar-DZ" sz="2800" b="1" dirty="0" smtClean="0">
                <a:latin typeface="Traditional Arabic" pitchFamily="18" charset="-78"/>
                <a:cs typeface="Traditional Arabic" pitchFamily="18" charset="-78"/>
              </a:rPr>
              <a:t>وجدي مصطفى الفتاح،محمد لطفي السد. (2002). الأسس العلمية للتدريب الرياضي للاعب والمدرب. </a:t>
            </a:r>
            <a:r>
              <a:rPr lang="ar-DZ" sz="2800" b="1" dirty="0" err="1" smtClean="0">
                <a:latin typeface="Traditional Arabic" pitchFamily="18" charset="-78"/>
                <a:cs typeface="Traditional Arabic" pitchFamily="18" charset="-78"/>
              </a:rPr>
              <a:t>المينيا</a:t>
            </a:r>
            <a:r>
              <a:rPr lang="ar-DZ" sz="2800" b="1" dirty="0" smtClean="0">
                <a:latin typeface="Traditional Arabic" pitchFamily="18" charset="-78"/>
                <a:cs typeface="Traditional Arabic" pitchFamily="18" charset="-78"/>
              </a:rPr>
              <a:t>: دار الهدى للنشر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التوزيع.</a:t>
            </a:r>
            <a:endParaRPr lang="fr-FR"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أبو العلاء أحمد عبد الفتاح " التدريب الرياضي المعاصر" دار الفكر العربي (الطبعة، مصر،الأولى) القاهر2112.</a:t>
            </a:r>
            <a:br>
              <a:rPr lang="ar-SA"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أمر الله أحمد الساطي "قواعد وأسس التدريب الرياضي وتطبيقاته" الإسكندرية منشأة المعارف، 1998.</a:t>
            </a:r>
            <a:endParaRPr lang="fr-FR"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800" b="1" dirty="0" smtClean="0">
                <a:solidFill>
                  <a:srgbClr val="FF0000"/>
                </a:solidFill>
                <a:latin typeface="Traditional Arabic" pitchFamily="18" charset="-78"/>
                <a:cs typeface="Traditional Arabic" pitchFamily="18" charset="-78"/>
              </a:rPr>
              <a:t>رابط الإلكتروني:</a:t>
            </a:r>
          </a:p>
          <a:p>
            <a:pPr rtl="1">
              <a:lnSpc>
                <a:spcPct val="150000"/>
              </a:lnSpc>
            </a:pPr>
            <a:r>
              <a:rPr lang="ar-SA" sz="2800" b="1" dirty="0" smtClean="0">
                <a:latin typeface="Traditional Arabic" pitchFamily="18" charset="-78"/>
                <a:cs typeface="Traditional Arabic" pitchFamily="18" charset="-78"/>
              </a:rPr>
              <a:t> </a:t>
            </a:r>
            <a:r>
              <a:rPr lang="fr-FR" sz="2800" b="1" dirty="0" smtClean="0">
                <a:latin typeface="Traditional Arabic" pitchFamily="18" charset="-78"/>
                <a:cs typeface="Traditional Arabic" pitchFamily="18" charset="-78"/>
              </a:rPr>
              <a:t>         </a:t>
            </a:r>
            <a:r>
              <a:rPr lang="fr-FR" sz="2400" b="1" dirty="0" smtClean="0">
                <a:latin typeface="Traditional Arabic" pitchFamily="18" charset="-78"/>
                <a:cs typeface="Traditional Arabic" pitchFamily="18" charset="-78"/>
              </a:rPr>
              <a:t>http://soccer-estduquebec.org/files/outils/Chapitre_09</a:t>
            </a:r>
          </a:p>
          <a:p>
            <a:pPr rtl="1">
              <a:lnSpc>
                <a:spcPct val="150000"/>
              </a:lnSpc>
            </a:pPr>
            <a:r>
              <a:rPr lang="fr-FR" sz="2400" b="1" dirty="0" smtClean="0">
                <a:latin typeface="Traditional Arabic" pitchFamily="18" charset="-78"/>
                <a:cs typeface="Traditional Arabic" pitchFamily="18" charset="-78"/>
              </a:rPr>
              <a:t>_Planification_dentrainement.pdf</a:t>
            </a: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3857628"/>
            <a:ext cx="3543296" cy="2597180"/>
          </a:xfrm>
        </p:spPr>
        <p:txBody>
          <a:bodyPr/>
          <a:lstStyle/>
          <a:p>
            <a:pPr algn="r" rtl="1">
              <a:buNone/>
            </a:pPr>
            <a:r>
              <a:rPr lang="ar-SA" b="1" dirty="0" smtClean="0">
                <a:solidFill>
                  <a:srgbClr val="FFFF00"/>
                </a:solidFill>
              </a:rPr>
              <a:t>السلام عليكم.........</a:t>
            </a:r>
          </a:p>
          <a:p>
            <a:pPr algn="r" rtl="1">
              <a:buNone/>
            </a:pPr>
            <a:r>
              <a:rPr lang="ar-SA" b="1" dirty="0" smtClean="0">
                <a:solidFill>
                  <a:srgbClr val="FFFF00"/>
                </a:solidFill>
              </a:rPr>
              <a:t> </a:t>
            </a:r>
          </a:p>
          <a:p>
            <a:pPr algn="r" rtl="1">
              <a:buNone/>
            </a:pPr>
            <a:r>
              <a:rPr lang="ar-SA" b="1" dirty="0" smtClean="0">
                <a:solidFill>
                  <a:srgbClr val="FFFF00"/>
                </a:solidFill>
              </a:rPr>
              <a:t>إلى المحاضرة الموالية</a:t>
            </a:r>
            <a:endParaRPr lang="fr-FR" b="1"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500" b="1" dirty="0" smtClean="0">
                <a:solidFill>
                  <a:srgbClr val="FF0000"/>
                </a:solidFill>
                <a:latin typeface="Traditional Arabic" pitchFamily="18" charset="-78"/>
                <a:cs typeface="Traditional Arabic" pitchFamily="18" charset="-78"/>
              </a:rPr>
              <a:t>-</a:t>
            </a:r>
            <a:r>
              <a:rPr lang="fr-FR" sz="3500" b="1" dirty="0" smtClean="0">
                <a:solidFill>
                  <a:srgbClr val="FF0000"/>
                </a:solidFill>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a:t>
            </a:r>
            <a:r>
              <a:rPr lang="ar-IQ" sz="3600" b="1" dirty="0" smtClean="0">
                <a:solidFill>
                  <a:srgbClr val="FF0000"/>
                </a:solidFill>
                <a:latin typeface="Traditional Arabic" pitchFamily="18" charset="-78"/>
                <a:cs typeface="Traditional Arabic" pitchFamily="18" charset="-78"/>
              </a:rPr>
              <a:t>الخطط اليوميــــة</a:t>
            </a:r>
            <a:r>
              <a:rPr lang="ar-SA" sz="3600" b="1" dirty="0" smtClean="0">
                <a:solidFill>
                  <a:srgbClr val="FF0000"/>
                </a:solidFill>
                <a:latin typeface="Traditional Arabic" pitchFamily="18" charset="-78"/>
                <a:cs typeface="Traditional Arabic" pitchFamily="18" charset="-78"/>
              </a:rPr>
              <a:t> (الوحدة التدريبية)</a:t>
            </a:r>
            <a:r>
              <a:rPr lang="ar-IQ" sz="3600" b="1" dirty="0" smtClean="0">
                <a:solidFill>
                  <a:srgbClr val="FF0000"/>
                </a:solidFill>
                <a:latin typeface="Traditional Arabic" pitchFamily="18" charset="-78"/>
                <a:cs typeface="Traditional Arabic" pitchFamily="18" charset="-78"/>
              </a:rPr>
              <a:t> :</a:t>
            </a:r>
            <a:r>
              <a:rPr lang="fr-FR" sz="3600" b="1" dirty="0" smtClean="0">
                <a:solidFill>
                  <a:srgbClr val="FF0000"/>
                </a:solidFill>
                <a:latin typeface="Traditional Arabic" pitchFamily="18" charset="-78"/>
                <a:cs typeface="Traditional Arabic" pitchFamily="18" charset="-78"/>
              </a:rPr>
              <a:t>La séance</a:t>
            </a:r>
            <a:endParaRPr lang="fr-FR" sz="3500" b="1" dirty="0" smtClean="0">
              <a:solidFill>
                <a:srgbClr val="FF0000"/>
              </a:solidFill>
              <a:latin typeface="Traditional Arabic" pitchFamily="18" charset="-78"/>
              <a:cs typeface="Traditional Arabic" pitchFamily="18" charset="-78"/>
            </a:endParaRPr>
          </a:p>
          <a:p>
            <a:pPr algn="just" rtl="1">
              <a:buFontTx/>
              <a:buChar char="-"/>
            </a:pPr>
            <a:r>
              <a:rPr lang="ar-IQ" sz="3200" b="1" dirty="0" smtClean="0">
                <a:latin typeface="Traditional Arabic" pitchFamily="18" charset="-78"/>
                <a:cs typeface="Traditional Arabic" pitchFamily="18" charset="-78"/>
              </a:rPr>
              <a:t>تعتبر الوحدة التدريبية أساس عمل التخطيط وهي</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أصغر وحدة في السلم التنظيمي للتخطيط الرياضي</a:t>
            </a:r>
            <a:r>
              <a:rPr lang="ar-SA" sz="3200" b="1" dirty="0" smtClean="0">
                <a:latin typeface="Traditional Arabic" pitchFamily="18" charset="-78"/>
                <a:cs typeface="Traditional Arabic" pitchFamily="18" charset="-78"/>
              </a:rPr>
              <a:t>.</a:t>
            </a:r>
          </a:p>
          <a:p>
            <a:pPr algn="r" rtl="1">
              <a:buFontTx/>
              <a:buChar char="-"/>
            </a:pPr>
            <a:r>
              <a:rPr lang="ar-SA" sz="3200" b="1" dirty="0" smtClean="0">
                <a:latin typeface="Traditional Arabic" pitchFamily="18" charset="-78"/>
                <a:cs typeface="Traditional Arabic" pitchFamily="18" charset="-78"/>
              </a:rPr>
              <a:t> مجموعة من الأنشطة الحركية التي تتحقق خلال بعض الأهداف التعليمية أو التطبيقية أو كلامهما معا من خلال عدد من التمرينات التي تنظم بشكل دقيق وهي اصغر جزء في البرنامج التدريبي.</a:t>
            </a:r>
          </a:p>
          <a:p>
            <a:pPr algn="r" rtl="1">
              <a:buFontTx/>
              <a:buChar char="-"/>
            </a:pPr>
            <a:r>
              <a:rPr lang="ar-SA" sz="3200" b="1" dirty="0" smtClean="0">
                <a:latin typeface="Traditional Arabic" pitchFamily="18" charset="-78"/>
                <a:cs typeface="Traditional Arabic" pitchFamily="18" charset="-78"/>
              </a:rPr>
              <a:t>تتكون الدورة الصغيرة (</a:t>
            </a:r>
            <a:r>
              <a:rPr lang="fr-FR" sz="3200" b="1" dirty="0" smtClean="0">
                <a:latin typeface="Traditional Arabic" pitchFamily="18" charset="-78"/>
                <a:cs typeface="Traditional Arabic" pitchFamily="18" charset="-78"/>
              </a:rPr>
              <a:t>Microcycle</a:t>
            </a:r>
            <a:r>
              <a:rPr lang="ar-SA" sz="3200" b="1" dirty="0" smtClean="0">
                <a:latin typeface="Traditional Arabic" pitchFamily="18" charset="-78"/>
                <a:cs typeface="Traditional Arabic" pitchFamily="18" charset="-78"/>
              </a:rPr>
              <a:t>)</a:t>
            </a:r>
            <a:r>
              <a:rPr lang="fr-FR"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من مجموعة من الوحدات التدريبية.  </a:t>
            </a:r>
            <a:r>
              <a:rPr lang="ar-IQ" sz="3200" b="1" dirty="0" smtClean="0">
                <a:latin typeface="Traditional Arabic" pitchFamily="18" charset="-78"/>
                <a:cs typeface="Traditional Arabic" pitchFamily="18" charset="-78"/>
              </a:rPr>
              <a:t> </a:t>
            </a:r>
            <a:endParaRPr lang="ar-SA" sz="3200" b="1" dirty="0" smtClean="0">
              <a:latin typeface="Traditional Arabic" pitchFamily="18" charset="-78"/>
              <a:cs typeface="Traditional Arabic" pitchFamily="18" charset="-78"/>
            </a:endParaRPr>
          </a:p>
          <a:p>
            <a:pPr algn="just" rtl="1">
              <a:buFontTx/>
              <a:buChar char="-"/>
            </a:pPr>
            <a:endParaRPr lang="ar-SA" sz="3200" b="1" dirty="0" smtClean="0">
              <a:latin typeface="Traditional Arabic" pitchFamily="18" charset="-78"/>
              <a:cs typeface="Traditional Arabic" pitchFamily="18" charset="-78"/>
            </a:endParaRPr>
          </a:p>
          <a:p>
            <a:pPr algn="just" rtl="1"/>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500" b="1" dirty="0" smtClean="0">
                <a:solidFill>
                  <a:srgbClr val="FF0000"/>
                </a:solidFill>
                <a:latin typeface="Traditional Arabic" pitchFamily="18" charset="-78"/>
                <a:cs typeface="Traditional Arabic" pitchFamily="18" charset="-78"/>
              </a:rPr>
              <a:t>-</a:t>
            </a:r>
            <a:r>
              <a:rPr lang="fr-FR" sz="3500" b="1" dirty="0" smtClean="0">
                <a:solidFill>
                  <a:srgbClr val="FF0000"/>
                </a:solidFill>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a:t>
            </a:r>
            <a:r>
              <a:rPr lang="ar-IQ" sz="3600" b="1" dirty="0" smtClean="0">
                <a:solidFill>
                  <a:srgbClr val="FF0000"/>
                </a:solidFill>
                <a:latin typeface="Traditional Arabic" pitchFamily="18" charset="-78"/>
                <a:cs typeface="Traditional Arabic" pitchFamily="18" charset="-78"/>
              </a:rPr>
              <a:t>الخطط اليوميــــة</a:t>
            </a:r>
            <a:r>
              <a:rPr lang="ar-SA" sz="3600" b="1" dirty="0" smtClean="0">
                <a:solidFill>
                  <a:srgbClr val="FF0000"/>
                </a:solidFill>
                <a:latin typeface="Traditional Arabic" pitchFamily="18" charset="-78"/>
                <a:cs typeface="Traditional Arabic" pitchFamily="18" charset="-78"/>
              </a:rPr>
              <a:t> (الوحدة التدريبية)</a:t>
            </a:r>
            <a:r>
              <a:rPr lang="ar-IQ" sz="3600" b="1" dirty="0" smtClean="0">
                <a:solidFill>
                  <a:srgbClr val="FF0000"/>
                </a:solidFill>
                <a:latin typeface="Traditional Arabic" pitchFamily="18" charset="-78"/>
                <a:cs typeface="Traditional Arabic" pitchFamily="18" charset="-78"/>
              </a:rPr>
              <a:t> :</a:t>
            </a:r>
            <a:r>
              <a:rPr lang="fr-FR" sz="3600" b="1" dirty="0" smtClean="0">
                <a:solidFill>
                  <a:srgbClr val="FF0000"/>
                </a:solidFill>
                <a:latin typeface="Traditional Arabic" pitchFamily="18" charset="-78"/>
                <a:cs typeface="Traditional Arabic" pitchFamily="18" charset="-78"/>
              </a:rPr>
              <a:t>La séance</a:t>
            </a:r>
            <a:endParaRPr lang="fr-FR" sz="3500" b="1" dirty="0" smtClean="0">
              <a:solidFill>
                <a:srgbClr val="FF0000"/>
              </a:solidFill>
              <a:latin typeface="Traditional Arabic" pitchFamily="18" charset="-78"/>
              <a:cs typeface="Traditional Arabic" pitchFamily="18" charset="-78"/>
            </a:endParaRPr>
          </a:p>
          <a:p>
            <a:pPr algn="just" rtl="1">
              <a:buFontTx/>
              <a:buChar char="-"/>
            </a:pPr>
            <a:r>
              <a:rPr lang="ar-IQ" sz="3200" b="1" dirty="0" smtClean="0">
                <a:latin typeface="Traditional Arabic" pitchFamily="18" charset="-78"/>
                <a:cs typeface="Traditional Arabic" pitchFamily="18" charset="-78"/>
              </a:rPr>
              <a:t>تتميز </a:t>
            </a:r>
            <a:r>
              <a:rPr lang="ar-SA" sz="3200" b="1" dirty="0" smtClean="0">
                <a:latin typeface="Traditional Arabic" pitchFamily="18" charset="-78"/>
                <a:cs typeface="Traditional Arabic" pitchFamily="18" charset="-78"/>
              </a:rPr>
              <a:t>الوحدة التدريبية </a:t>
            </a:r>
            <a:r>
              <a:rPr lang="ar-IQ" sz="3200" b="1" dirty="0" smtClean="0">
                <a:latin typeface="Traditional Arabic" pitchFamily="18" charset="-78"/>
                <a:cs typeface="Traditional Arabic" pitchFamily="18" charset="-78"/>
              </a:rPr>
              <a:t>بتحديد وسيلة وجرعة عل</a:t>
            </a:r>
            <a:r>
              <a:rPr lang="ar-SA" sz="3200" b="1" dirty="0" smtClean="0">
                <a:latin typeface="Traditional Arabic" pitchFamily="18" charset="-78"/>
                <a:cs typeface="Traditional Arabic" pitchFamily="18" charset="-78"/>
              </a:rPr>
              <a:t>م</a:t>
            </a:r>
            <a:r>
              <a:rPr lang="ar-IQ" sz="3200" b="1" dirty="0" err="1" smtClean="0">
                <a:latin typeface="Traditional Arabic" pitchFamily="18" charset="-78"/>
                <a:cs typeface="Traditional Arabic" pitchFamily="18" charset="-78"/>
              </a:rPr>
              <a:t>ية</a:t>
            </a:r>
            <a:r>
              <a:rPr lang="ar-IQ" sz="3200" b="1" dirty="0" smtClean="0">
                <a:latin typeface="Traditional Arabic" pitchFamily="18" charset="-78"/>
                <a:cs typeface="Traditional Arabic" pitchFamily="18" charset="-78"/>
              </a:rPr>
              <a:t> والإعداد (الإحماء) مع ترتيب وتسلسل تمرينات الجزء الرئيسي وتحديد حمل التمرينات كشدة التمرينات ودوامها وعدد مرات التكرار وفترات الراحة</a:t>
            </a:r>
            <a:r>
              <a:rPr lang="ar-SA" sz="3200" b="1" dirty="0" smtClean="0">
                <a:latin typeface="Traditional Arabic" pitchFamily="18" charset="-78"/>
                <a:cs typeface="Traditional Arabic" pitchFamily="18" charset="-78"/>
              </a:rPr>
              <a:t>.</a:t>
            </a:r>
          </a:p>
          <a:p>
            <a:pPr algn="just" rtl="1">
              <a:buFontTx/>
              <a:buChar char="-"/>
            </a:pPr>
            <a:r>
              <a:rPr lang="ar-SA"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تحديد أهم النقاط التعليمية للمهارات الحركية أو الخططية</a:t>
            </a:r>
            <a:r>
              <a:rPr lang="ar-SA" sz="3200" b="1" dirty="0" smtClean="0">
                <a:latin typeface="Traditional Arabic" pitchFamily="18" charset="-78"/>
                <a:cs typeface="Traditional Arabic" pitchFamily="18" charset="-78"/>
              </a:rPr>
              <a:t>.</a:t>
            </a:r>
          </a:p>
          <a:p>
            <a:pPr algn="just" rtl="1">
              <a:buFontTx/>
              <a:buChar char="-"/>
            </a:pPr>
            <a:r>
              <a:rPr lang="ar-IQ" sz="3200" b="1" dirty="0" smtClean="0">
                <a:latin typeface="Traditional Arabic" pitchFamily="18" charset="-78"/>
                <a:cs typeface="Traditional Arabic" pitchFamily="18" charset="-78"/>
              </a:rPr>
              <a:t>وفي حالة تدريب عدد كبير من الرياضيين يتطلب ذلك ذكر طريقة التنظيم وتوزيع المجموعات والأدوات المستخدمة وتنظيمها ومقدار الوقت لكل تمرين ولكل تكرار </a:t>
            </a:r>
            <a:r>
              <a:rPr lang="ar-IQ" sz="3200" b="1" dirty="0" err="1" smtClean="0">
                <a:latin typeface="Traditional Arabic" pitchFamily="18" charset="-78"/>
                <a:cs typeface="Traditional Arabic" pitchFamily="18" charset="-78"/>
              </a:rPr>
              <a:t>و</a:t>
            </a:r>
            <a:r>
              <a:rPr lang="ar-IQ" sz="3200" b="1" dirty="0" smtClean="0">
                <a:latin typeface="Traditional Arabic" pitchFamily="18" charset="-78"/>
                <a:cs typeface="Traditional Arabic" pitchFamily="18" charset="-78"/>
              </a:rPr>
              <a:t> عدد المجموعات</a:t>
            </a:r>
            <a:endParaRPr lang="ar-SA" sz="3200" b="1" dirty="0" smtClean="0">
              <a:latin typeface="Traditional Arabic" pitchFamily="18" charset="-78"/>
              <a:cs typeface="Traditional Arabic" pitchFamily="18" charset="-78"/>
            </a:endParaRPr>
          </a:p>
          <a:p>
            <a:pPr algn="just" rtl="1">
              <a:buFontTx/>
              <a:buChar char="-"/>
            </a:pPr>
            <a:endParaRPr lang="ar-SA" sz="3200" b="1" dirty="0" smtClean="0">
              <a:latin typeface="Traditional Arabic" pitchFamily="18" charset="-78"/>
              <a:cs typeface="Traditional Arabic" pitchFamily="18" charset="-78"/>
            </a:endParaRPr>
          </a:p>
          <a:p>
            <a:pPr algn="just" rtl="1"/>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2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500" b="1" dirty="0" smtClean="0">
                <a:solidFill>
                  <a:srgbClr val="FF0000"/>
                </a:solidFill>
                <a:latin typeface="Traditional Arabic" pitchFamily="18" charset="-78"/>
                <a:cs typeface="Traditional Arabic" pitchFamily="18" charset="-78"/>
              </a:rPr>
              <a:t>-</a:t>
            </a:r>
            <a:r>
              <a:rPr lang="fr-FR" sz="3500" b="1" dirty="0" smtClean="0">
                <a:solidFill>
                  <a:srgbClr val="FF0000"/>
                </a:solidFill>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أهداف </a:t>
            </a:r>
            <a:r>
              <a:rPr lang="ar-SA" sz="3600" b="1" dirty="0" smtClean="0">
                <a:solidFill>
                  <a:srgbClr val="FF0000"/>
                </a:solidFill>
                <a:latin typeface="Traditional Arabic" pitchFamily="18" charset="-78"/>
                <a:cs typeface="Traditional Arabic" pitchFamily="18" charset="-78"/>
              </a:rPr>
              <a:t>الوحدة التدريبية</a:t>
            </a:r>
            <a:r>
              <a:rPr lang="ar-IQ" sz="3600" b="1" dirty="0" smtClean="0">
                <a:solidFill>
                  <a:srgbClr val="FF0000"/>
                </a:solidFill>
                <a:latin typeface="Traditional Arabic" pitchFamily="18" charset="-78"/>
                <a:cs typeface="Traditional Arabic" pitchFamily="18" charset="-78"/>
              </a:rPr>
              <a:t>:</a:t>
            </a:r>
            <a:r>
              <a:rPr lang="ar-SA" sz="3600" b="1" dirty="0" smtClean="0">
                <a:solidFill>
                  <a:srgbClr val="FF0000"/>
                </a:solidFill>
                <a:latin typeface="Traditional Arabic" pitchFamily="18" charset="-78"/>
                <a:cs typeface="Traditional Arabic" pitchFamily="18" charset="-78"/>
              </a:rPr>
              <a:t> </a:t>
            </a:r>
          </a:p>
          <a:p>
            <a:pPr algn="r" rtl="1">
              <a:lnSpc>
                <a:spcPct val="120000"/>
              </a:lnSpc>
              <a:buFontTx/>
              <a:buChar char="-"/>
            </a:pPr>
            <a:r>
              <a:rPr lang="ar-SA" sz="3200" b="1" dirty="0" smtClean="0">
                <a:latin typeface="Traditional Arabic" pitchFamily="18" charset="-78"/>
                <a:cs typeface="Traditional Arabic" pitchFamily="18" charset="-78"/>
              </a:rPr>
              <a:t>تحقق وحدة التدريب اليومية واحدا </a:t>
            </a:r>
            <a:r>
              <a:rPr lang="ar-SA" sz="3200" b="1" dirty="0" err="1" smtClean="0">
                <a:latin typeface="Traditional Arabic" pitchFamily="18" charset="-78"/>
                <a:cs typeface="Traditional Arabic" pitchFamily="18" charset="-78"/>
              </a:rPr>
              <a:t>ً</a:t>
            </a:r>
            <a:r>
              <a:rPr lang="ar-SA" sz="3200" b="1" dirty="0" smtClean="0">
                <a:latin typeface="Traditional Arabic" pitchFamily="18" charset="-78"/>
                <a:cs typeface="Traditional Arabic" pitchFamily="18" charset="-78"/>
              </a:rPr>
              <a:t> أو أكثر من الأهداف الستة الرئيسية وهي</a:t>
            </a:r>
            <a:br>
              <a:rPr lang="ar-SA" sz="3200" b="1" dirty="0" smtClean="0">
                <a:latin typeface="Traditional Arabic" pitchFamily="18" charset="-78"/>
                <a:cs typeface="Traditional Arabic" pitchFamily="18" charset="-78"/>
              </a:rPr>
            </a:br>
            <a:r>
              <a:rPr lang="ar-SA" sz="3200" b="1" dirty="0" smtClean="0">
                <a:latin typeface="Traditional Arabic" pitchFamily="18" charset="-78"/>
                <a:cs typeface="Traditional Arabic" pitchFamily="18" charset="-78"/>
              </a:rPr>
              <a:t>الأهداف: - </a:t>
            </a:r>
            <a:r>
              <a:rPr lang="ar-SA" sz="3200" b="1" dirty="0" err="1" smtClean="0">
                <a:latin typeface="Traditional Arabic" pitchFamily="18" charset="-78"/>
                <a:cs typeface="Traditional Arabic" pitchFamily="18" charset="-78"/>
              </a:rPr>
              <a:t>المهارية</a:t>
            </a:r>
            <a:endParaRPr lang="ar-SA" sz="3200" b="1" dirty="0" smtClean="0">
              <a:latin typeface="Traditional Arabic" pitchFamily="18" charset="-78"/>
              <a:cs typeface="Traditional Arabic" pitchFamily="18" charset="-78"/>
            </a:endParaRPr>
          </a:p>
          <a:p>
            <a:pPr algn="r" rtl="1">
              <a:lnSpc>
                <a:spcPct val="120000"/>
              </a:lnSpc>
            </a:pPr>
            <a:r>
              <a:rPr lang="ar-SA" sz="3200" b="1" dirty="0" smtClean="0">
                <a:latin typeface="Traditional Arabic" pitchFamily="18" charset="-78"/>
                <a:cs typeface="Traditional Arabic" pitchFamily="18" charset="-78"/>
              </a:rPr>
              <a:t>            -البدنية</a:t>
            </a:r>
          </a:p>
          <a:p>
            <a:pPr algn="r" rtl="1">
              <a:lnSpc>
                <a:spcPct val="120000"/>
              </a:lnSpc>
            </a:pPr>
            <a:r>
              <a:rPr lang="ar-SA" sz="3200" b="1" dirty="0" smtClean="0">
                <a:latin typeface="Traditional Arabic" pitchFamily="18" charset="-78"/>
                <a:cs typeface="Traditional Arabic" pitchFamily="18" charset="-78"/>
              </a:rPr>
              <a:t>            -الخططية</a:t>
            </a:r>
          </a:p>
          <a:p>
            <a:pPr algn="r" rtl="1">
              <a:lnSpc>
                <a:spcPct val="120000"/>
              </a:lnSpc>
            </a:pPr>
            <a:r>
              <a:rPr lang="ar-SA" sz="3200" b="1" dirty="0" smtClean="0">
                <a:latin typeface="Traditional Arabic" pitchFamily="18" charset="-78"/>
                <a:cs typeface="Traditional Arabic" pitchFamily="18" charset="-78"/>
              </a:rPr>
              <a:t>            -النفسية</a:t>
            </a:r>
          </a:p>
          <a:p>
            <a:pPr algn="r" rtl="1">
              <a:lnSpc>
                <a:spcPct val="120000"/>
              </a:lnSpc>
            </a:pPr>
            <a:r>
              <a:rPr lang="ar-SA" sz="3200" b="1" dirty="0" smtClean="0">
                <a:latin typeface="Traditional Arabic" pitchFamily="18" charset="-78"/>
                <a:cs typeface="Traditional Arabic" pitchFamily="18" charset="-78"/>
              </a:rPr>
              <a:t>            –المعرفية</a:t>
            </a:r>
          </a:p>
          <a:p>
            <a:pPr algn="r" rtl="1">
              <a:lnSpc>
                <a:spcPct val="120000"/>
              </a:lnSpc>
            </a:pPr>
            <a:r>
              <a:rPr lang="ar-SA" sz="3200" b="1" dirty="0" smtClean="0">
                <a:latin typeface="Traditional Arabic" pitchFamily="18" charset="-78"/>
                <a:cs typeface="Traditional Arabic" pitchFamily="18" charset="-78"/>
              </a:rPr>
              <a:t>           –الأخلاقية</a:t>
            </a:r>
            <a:br>
              <a:rPr lang="ar-SA" sz="3200" b="1" dirty="0" smtClean="0">
                <a:latin typeface="Traditional Arabic" pitchFamily="18" charset="-78"/>
                <a:cs typeface="Traditional Arabic" pitchFamily="18" charset="-78"/>
              </a:rPr>
            </a:br>
            <a:endParaRPr lang="ar-SA" sz="3200" b="1" dirty="0" smtClean="0">
              <a:latin typeface="Traditional Arabic" pitchFamily="18" charset="-78"/>
              <a:cs typeface="Traditional Arabic" pitchFamily="18" charset="-78"/>
            </a:endParaRPr>
          </a:p>
          <a:p>
            <a:pPr algn="r" rtl="1">
              <a:lnSpc>
                <a:spcPct val="150000"/>
              </a:lnSpc>
            </a:pPr>
            <a:endParaRPr lang="ar-SA" sz="3600" b="1" dirty="0" smtClean="0">
              <a:solidFill>
                <a:srgbClr val="FF0000"/>
              </a:solidFill>
              <a:latin typeface="Traditional Arabic" pitchFamily="18" charset="-78"/>
              <a:cs typeface="Traditional Arabic" pitchFamily="18" charset="-78"/>
            </a:endParaRPr>
          </a:p>
          <a:p>
            <a:pPr algn="just" rtl="1">
              <a:buFontTx/>
              <a:buChar char="-"/>
            </a:pPr>
            <a:endParaRPr lang="ar-SA" sz="3200" b="1" dirty="0" smtClean="0">
              <a:latin typeface="Traditional Arabic" pitchFamily="18" charset="-78"/>
              <a:cs typeface="Traditional Arabic" pitchFamily="18" charset="-78"/>
            </a:endParaRPr>
          </a:p>
          <a:p>
            <a:pPr algn="just" rtl="1"/>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
        <p:nvSpPr>
          <p:cNvPr id="7" name="Carré corné 6"/>
          <p:cNvSpPr/>
          <p:nvPr/>
        </p:nvSpPr>
        <p:spPr>
          <a:xfrm>
            <a:off x="428596" y="4286256"/>
            <a:ext cx="3143272" cy="2071702"/>
          </a:xfrm>
          <a:prstGeom prst="foldedCorner">
            <a:avLst>
              <a:gd name="adj" fmla="val 28211"/>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SA" sz="2800" b="1" dirty="0" smtClean="0">
              <a:solidFill>
                <a:schemeClr val="bg1"/>
              </a:solidFill>
              <a:latin typeface="Traditional Arabic" pitchFamily="18" charset="-78"/>
              <a:cs typeface="Traditional Arabic" pitchFamily="18" charset="-78"/>
            </a:endParaRPr>
          </a:p>
          <a:p>
            <a:pPr algn="ctr"/>
            <a:r>
              <a:rPr lang="ar-SA" sz="2800" b="1" dirty="0" smtClean="0">
                <a:solidFill>
                  <a:schemeClr val="bg1"/>
                </a:solidFill>
                <a:latin typeface="Traditional Arabic" pitchFamily="18" charset="-78"/>
                <a:cs typeface="Traditional Arabic" pitchFamily="18" charset="-78"/>
              </a:rPr>
              <a:t>ومن المفضل ألا تزيد أهداف الوحدة التدريبية اليومية عن هدفين للناشئين وثلاثة للبالغين.</a:t>
            </a:r>
            <a:endParaRPr lang="fr-FR" dirty="0">
              <a:solidFill>
                <a:schemeClr val="bg1"/>
              </a:solidFill>
            </a:endParaRPr>
          </a:p>
        </p:txBody>
      </p:sp>
      <p:sp>
        <p:nvSpPr>
          <p:cNvPr id="9" name="Légende sans bordure 3 8"/>
          <p:cNvSpPr/>
          <p:nvPr/>
        </p:nvSpPr>
        <p:spPr>
          <a:xfrm>
            <a:off x="2571736" y="3143248"/>
            <a:ext cx="1643074" cy="571504"/>
          </a:xfrm>
          <a:prstGeom prst="callout3">
            <a:avLst>
              <a:gd name="adj1" fmla="val 18750"/>
              <a:gd name="adj2" fmla="val -831"/>
              <a:gd name="adj3" fmla="val 18750"/>
              <a:gd name="adj4" fmla="val -16667"/>
              <a:gd name="adj5" fmla="val 100000"/>
              <a:gd name="adj6" fmla="val -16667"/>
              <a:gd name="adj7" fmla="val 195759"/>
              <a:gd name="adj8" fmla="val -52854"/>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41275">
            <a:solidFill>
              <a:schemeClr val="accent1">
                <a:shade val="50000"/>
                <a:alpha val="7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bg1"/>
                </a:solidFill>
              </a:rPr>
              <a:t>ملاحظة هامة</a:t>
            </a:r>
            <a:endParaRPr lang="fr-FR" b="1"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6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2300" dirty="0" smtClean="0"/>
          </a:p>
          <a:p>
            <a:pPr algn="r" rtl="1">
              <a:buNone/>
            </a:pPr>
            <a:endParaRPr kumimoji="0" lang="ar-SA" sz="13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4300" b="1" dirty="0" smtClean="0">
                <a:solidFill>
                  <a:srgbClr val="FF0000"/>
                </a:solidFill>
                <a:latin typeface="Traditional Arabic" pitchFamily="18" charset="-78"/>
                <a:cs typeface="Traditional Arabic" pitchFamily="18" charset="-78"/>
              </a:rPr>
              <a:t>-</a:t>
            </a:r>
            <a:r>
              <a:rPr lang="fr-FR" sz="4300" b="1" dirty="0" smtClean="0">
                <a:solidFill>
                  <a:srgbClr val="FF0000"/>
                </a:solidFill>
                <a:latin typeface="Traditional Arabic" pitchFamily="18" charset="-78"/>
                <a:cs typeface="Traditional Arabic" pitchFamily="18" charset="-78"/>
              </a:rPr>
              <a:t> </a:t>
            </a:r>
            <a:r>
              <a:rPr lang="ar-SA" sz="4300" b="1" dirty="0" smtClean="0">
                <a:solidFill>
                  <a:srgbClr val="FF0000"/>
                </a:solidFill>
                <a:latin typeface="Traditional Arabic" pitchFamily="18" charset="-78"/>
                <a:cs typeface="Traditional Arabic" pitchFamily="18" charset="-78"/>
              </a:rPr>
              <a:t> أنواع الوحدات التدريبية</a:t>
            </a:r>
            <a:r>
              <a:rPr lang="ar-IQ" sz="4300" b="1" dirty="0" smtClean="0">
                <a:solidFill>
                  <a:srgbClr val="FF0000"/>
                </a:solidFill>
                <a:latin typeface="Traditional Arabic" pitchFamily="18" charset="-78"/>
                <a:cs typeface="Traditional Arabic" pitchFamily="18" charset="-78"/>
              </a:rPr>
              <a:t>:</a:t>
            </a:r>
            <a:endParaRPr lang="fr-FR" sz="4300" b="1" dirty="0" smtClean="0">
              <a:solidFill>
                <a:srgbClr val="FF0000"/>
              </a:solidFill>
              <a:latin typeface="Traditional Arabic" pitchFamily="18" charset="-78"/>
              <a:cs typeface="Traditional Arabic" pitchFamily="18" charset="-78"/>
            </a:endParaRPr>
          </a:p>
          <a:p>
            <a:pPr algn="r" rtl="1"/>
            <a:r>
              <a:rPr lang="ar-SA" sz="4300" b="1" dirty="0" smtClean="0">
                <a:solidFill>
                  <a:srgbClr val="FF0000"/>
                </a:solidFill>
                <a:latin typeface="Traditional Arabic" pitchFamily="18" charset="-78"/>
                <a:cs typeface="Traditional Arabic" pitchFamily="18" charset="-78"/>
              </a:rPr>
              <a:t>1- الوحدة التعليمية: </a:t>
            </a:r>
            <a:r>
              <a:rPr lang="ar-SA" sz="4300" b="1" dirty="0" smtClean="0">
                <a:latin typeface="Traditional Arabic" pitchFamily="18" charset="-78"/>
                <a:cs typeface="Traditional Arabic" pitchFamily="18" charset="-78"/>
              </a:rPr>
              <a:t/>
            </a:r>
            <a:br>
              <a:rPr lang="ar-SA" sz="4300" b="1" dirty="0" smtClean="0">
                <a:latin typeface="Traditional Arabic" pitchFamily="18" charset="-78"/>
                <a:cs typeface="Traditional Arabic" pitchFamily="18" charset="-78"/>
              </a:rPr>
            </a:br>
            <a:r>
              <a:rPr lang="ar-SA" sz="4300" b="1" dirty="0" smtClean="0">
                <a:latin typeface="Traditional Arabic" pitchFamily="18" charset="-78"/>
                <a:cs typeface="Traditional Arabic" pitchFamily="18" charset="-78"/>
              </a:rPr>
              <a:t>وتهدف الوحدة التعليمية إلى تعلم الرياضي خبرة جديدة مثل مختلف المهارات الأساسية أو خطط اللعب أو المكونات </a:t>
            </a:r>
            <a:r>
              <a:rPr lang="ar-SA" sz="4300" b="1" dirty="0" err="1" smtClean="0">
                <a:latin typeface="Traditional Arabic" pitchFamily="18" charset="-78"/>
                <a:cs typeface="Traditional Arabic" pitchFamily="18" charset="-78"/>
              </a:rPr>
              <a:t>المهارية</a:t>
            </a:r>
            <a:r>
              <a:rPr lang="ar-SA" sz="4300" b="1" dirty="0" smtClean="0">
                <a:latin typeface="Traditional Arabic" pitchFamily="18" charset="-78"/>
                <a:cs typeface="Traditional Arabic" pitchFamily="18" charset="-78"/>
              </a:rPr>
              <a:t> المركبة أو المعلومات النظرية في مجال التدريب أو المنافسة.</a:t>
            </a:r>
            <a:br>
              <a:rPr lang="ar-SA" sz="4300" b="1" dirty="0" smtClean="0">
                <a:latin typeface="Traditional Arabic" pitchFamily="18" charset="-78"/>
                <a:cs typeface="Traditional Arabic" pitchFamily="18" charset="-78"/>
              </a:rPr>
            </a:br>
            <a:r>
              <a:rPr lang="ar-SA" sz="4300" b="1" dirty="0" smtClean="0">
                <a:solidFill>
                  <a:srgbClr val="FF0000"/>
                </a:solidFill>
                <a:latin typeface="Traditional Arabic" pitchFamily="18" charset="-78"/>
                <a:cs typeface="Traditional Arabic" pitchFamily="18" charset="-78"/>
              </a:rPr>
              <a:t>2- الوحدة التدريبية:</a:t>
            </a:r>
            <a:r>
              <a:rPr lang="ar-SA" sz="4300" b="1" dirty="0" smtClean="0">
                <a:latin typeface="Traditional Arabic" pitchFamily="18" charset="-78"/>
                <a:cs typeface="Traditional Arabic" pitchFamily="18" charset="-78"/>
              </a:rPr>
              <a:t/>
            </a:r>
            <a:br>
              <a:rPr lang="ar-SA" sz="4300" b="1" dirty="0" smtClean="0">
                <a:latin typeface="Traditional Arabic" pitchFamily="18" charset="-78"/>
                <a:cs typeface="Traditional Arabic" pitchFamily="18" charset="-78"/>
              </a:rPr>
            </a:br>
            <a:r>
              <a:rPr lang="ar-SA" sz="4300" b="1" dirty="0" smtClean="0">
                <a:latin typeface="Traditional Arabic" pitchFamily="18" charset="-78"/>
                <a:cs typeface="Traditional Arabic" pitchFamily="18" charset="-78"/>
              </a:rPr>
              <a:t>وتهدف الوحدة التدريبية إلى تنمية مختلف جوانب الإعداد، ويمكن إن تختلف هذه الوحدات تبعا </a:t>
            </a:r>
            <a:r>
              <a:rPr lang="ar-SA" sz="4300" b="1" dirty="0" err="1" smtClean="0">
                <a:latin typeface="Traditional Arabic" pitchFamily="18" charset="-78"/>
                <a:cs typeface="Traditional Arabic" pitchFamily="18" charset="-78"/>
              </a:rPr>
              <a:t>ً</a:t>
            </a:r>
            <a:r>
              <a:rPr lang="ar-SA" sz="4300" b="1" dirty="0" smtClean="0">
                <a:latin typeface="Traditional Arabic" pitchFamily="18" charset="-78"/>
                <a:cs typeface="Traditional Arabic" pitchFamily="18" charset="-78"/>
              </a:rPr>
              <a:t> لاتجاه تأثير الأحمال البدنية المشكلة لها ما بين الوحدات </a:t>
            </a:r>
            <a:r>
              <a:rPr lang="ar-SA" sz="4300" b="1" dirty="0" smtClean="0">
                <a:solidFill>
                  <a:srgbClr val="FF0000"/>
                </a:solidFill>
                <a:latin typeface="Traditional Arabic" pitchFamily="18" charset="-78"/>
                <a:cs typeface="Traditional Arabic" pitchFamily="18" charset="-78"/>
              </a:rPr>
              <a:t>ذات الاتجاه الموحد أو المتعدد </a:t>
            </a:r>
            <a:r>
              <a:rPr lang="ar-SA" sz="4300" b="1" dirty="0" smtClean="0">
                <a:latin typeface="Traditional Arabic" pitchFamily="18" charset="-78"/>
                <a:cs typeface="Traditional Arabic" pitchFamily="18" charset="-78"/>
              </a:rPr>
              <a:t>كما تختلف أيضا </a:t>
            </a:r>
            <a:r>
              <a:rPr lang="ar-SA" sz="4300" b="1" dirty="0" err="1" smtClean="0">
                <a:latin typeface="Traditional Arabic" pitchFamily="18" charset="-78"/>
                <a:cs typeface="Traditional Arabic" pitchFamily="18" charset="-78"/>
              </a:rPr>
              <a:t>ً</a:t>
            </a:r>
            <a:r>
              <a:rPr lang="ar-SA" sz="4300" b="1" dirty="0" smtClean="0">
                <a:latin typeface="Traditional Arabic" pitchFamily="18" charset="-78"/>
                <a:cs typeface="Traditional Arabic" pitchFamily="18" charset="-78"/>
              </a:rPr>
              <a:t> تبعا لاختلاف حجم الأحمال البدنية وتستخدم هذه الوحدات على مدى واسع بهدف الإعداد البدني عند تنمية القوة والسرعة والتحمل والمرونة، وكذلك لتطوير المهارات الفنية والخططية، وتزداد الأهمية النسبية للوحدات التدريبية تبعا </a:t>
            </a:r>
            <a:r>
              <a:rPr lang="ar-SA" sz="4300" b="1" dirty="0" err="1" smtClean="0">
                <a:latin typeface="Traditional Arabic" pitchFamily="18" charset="-78"/>
                <a:cs typeface="Traditional Arabic" pitchFamily="18" charset="-78"/>
              </a:rPr>
              <a:t>ً</a:t>
            </a:r>
            <a:r>
              <a:rPr lang="ar-SA" sz="4300" b="1" dirty="0" smtClean="0">
                <a:latin typeface="Traditional Arabic" pitchFamily="18" charset="-78"/>
                <a:cs typeface="Traditional Arabic" pitchFamily="18" charset="-78"/>
              </a:rPr>
              <a:t> لارتفاع المستوى الرياضي وتطوره من مرحلة إلى أخرى، وعلى مستوى خطة التدريب الموسمية حيث يكثر استخدام الوحدات التدريبية في الفترة الثانية من مرحلة الإعداد وبداية مرحلة المنافسات.</a:t>
            </a:r>
          </a:p>
          <a:p>
            <a:pPr algn="just" rtl="1">
              <a:buFontTx/>
              <a:buChar char="-"/>
            </a:pPr>
            <a:endParaRPr lang="ar-SA" sz="3200" b="1" dirty="0" smtClean="0">
              <a:latin typeface="Traditional Arabic" pitchFamily="18" charset="-78"/>
              <a:cs typeface="Traditional Arabic" pitchFamily="18" charset="-78"/>
            </a:endParaRPr>
          </a:p>
          <a:p>
            <a:pPr algn="just" rtl="1"/>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55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r>
              <a:rPr kumimoji="0" lang="ar-SA" sz="4500" b="0" i="0" u="none" strike="noStrike" kern="1200" cap="none" spc="0" normalizeH="0" baseline="0" noProof="0" dirty="0" smtClean="0">
                <a:ln>
                  <a:noFill/>
                </a:ln>
                <a:solidFill>
                  <a:schemeClr val="dk1"/>
                </a:solidFill>
                <a:effectLst/>
                <a:uLnTx/>
                <a:uFillTx/>
                <a:latin typeface="+mn-lt"/>
                <a:ea typeface="+mn-ea"/>
                <a:cs typeface="+mn-cs"/>
              </a:rPr>
              <a:t>    </a:t>
            </a:r>
            <a:endParaRPr lang="fr-FR" sz="4500" b="1" dirty="0" smtClean="0">
              <a:solidFill>
                <a:srgbClr val="FF0000"/>
              </a:solidFill>
              <a:latin typeface="Traditional Arabic" pitchFamily="18" charset="-78"/>
              <a:cs typeface="Traditional Arabic" pitchFamily="18" charset="-78"/>
            </a:endParaRPr>
          </a:p>
          <a:p>
            <a:pPr algn="r" rtl="1"/>
            <a:r>
              <a:rPr lang="ar-SA" sz="5500" b="1" dirty="0" smtClean="0">
                <a:solidFill>
                  <a:srgbClr val="FF0000"/>
                </a:solidFill>
                <a:latin typeface="Traditional Arabic" pitchFamily="18" charset="-78"/>
                <a:cs typeface="Traditional Arabic" pitchFamily="18" charset="-78"/>
              </a:rPr>
              <a:t>3- الوحدة (التعليمية–التدريبية):</a:t>
            </a:r>
            <a:r>
              <a:rPr lang="ar-SA" sz="5500" b="1" dirty="0" smtClean="0">
                <a:latin typeface="Traditional Arabic" pitchFamily="18" charset="-78"/>
                <a:cs typeface="Traditional Arabic" pitchFamily="18" charset="-78"/>
              </a:rPr>
              <a:t/>
            </a:r>
            <a:br>
              <a:rPr lang="ar-SA" sz="5500" b="1" dirty="0" smtClean="0">
                <a:latin typeface="Traditional Arabic" pitchFamily="18" charset="-78"/>
                <a:cs typeface="Traditional Arabic" pitchFamily="18" charset="-78"/>
              </a:rPr>
            </a:br>
            <a:r>
              <a:rPr lang="ar-SA" sz="5500" b="1" dirty="0" smtClean="0">
                <a:latin typeface="Traditional Arabic" pitchFamily="18" charset="-78"/>
                <a:cs typeface="Traditional Arabic" pitchFamily="18" charset="-78"/>
              </a:rPr>
              <a:t>ويتميز العمل في هذه الوحدات بالمزج بين النوعين السابقين لتحقيق هدفين في وقت واحد مثل تعليم مهارة جديدة والتدريب عليها لتثبيتها، ويكثر استخدام هذا النوع من الوحدات التدريبية خلال المرحلة الثانية من مراحل التدريب طويل المدى، وكذلك خلال النصف الثاني من فترة الإعداد في خطة الموسم التدريبي </a:t>
            </a:r>
            <a:br>
              <a:rPr lang="ar-SA" sz="5500" b="1" dirty="0" smtClean="0">
                <a:latin typeface="Traditional Arabic" pitchFamily="18" charset="-78"/>
                <a:cs typeface="Traditional Arabic" pitchFamily="18" charset="-78"/>
              </a:rPr>
            </a:br>
            <a:r>
              <a:rPr lang="ar-SA" sz="5500" b="1" dirty="0" smtClean="0">
                <a:solidFill>
                  <a:srgbClr val="FF0000"/>
                </a:solidFill>
                <a:latin typeface="Traditional Arabic" pitchFamily="18" charset="-78"/>
                <a:cs typeface="Traditional Arabic" pitchFamily="18" charset="-78"/>
              </a:rPr>
              <a:t>4- الوحدة </a:t>
            </a:r>
            <a:r>
              <a:rPr lang="ar-SA" sz="5500" b="1" dirty="0" err="1" smtClean="0">
                <a:solidFill>
                  <a:srgbClr val="FF0000"/>
                </a:solidFill>
                <a:latin typeface="Traditional Arabic" pitchFamily="18" charset="-78"/>
                <a:cs typeface="Traditional Arabic" pitchFamily="18" charset="-78"/>
              </a:rPr>
              <a:t>الإستشفائية</a:t>
            </a:r>
            <a:r>
              <a:rPr lang="ar-SA" sz="5500" b="1" dirty="0" smtClean="0">
                <a:solidFill>
                  <a:srgbClr val="FF0000"/>
                </a:solidFill>
                <a:latin typeface="Traditional Arabic" pitchFamily="18" charset="-78"/>
                <a:cs typeface="Traditional Arabic" pitchFamily="18" charset="-78"/>
              </a:rPr>
              <a:t>:</a:t>
            </a:r>
            <a:r>
              <a:rPr lang="ar-SA" sz="5500" b="1" dirty="0" smtClean="0">
                <a:latin typeface="Traditional Arabic" pitchFamily="18" charset="-78"/>
                <a:cs typeface="Traditional Arabic" pitchFamily="18" charset="-78"/>
              </a:rPr>
              <a:t/>
            </a:r>
            <a:br>
              <a:rPr lang="ar-SA" sz="5500" b="1" dirty="0" smtClean="0">
                <a:latin typeface="Traditional Arabic" pitchFamily="18" charset="-78"/>
                <a:cs typeface="Traditional Arabic" pitchFamily="18" charset="-78"/>
              </a:rPr>
            </a:br>
            <a:r>
              <a:rPr lang="ar-SA" sz="5500" dirty="0" smtClean="0"/>
              <a:t> </a:t>
            </a:r>
            <a:r>
              <a:rPr lang="ar-SA" sz="5500" b="1" dirty="0" smtClean="0">
                <a:latin typeface="Traditional Arabic" pitchFamily="18" charset="-78"/>
                <a:cs typeface="Traditional Arabic" pitchFamily="18" charset="-78"/>
              </a:rPr>
              <a:t>تتميز الوحدة </a:t>
            </a:r>
            <a:r>
              <a:rPr lang="ar-SA" sz="5500" b="1" dirty="0" err="1" smtClean="0">
                <a:latin typeface="Traditional Arabic" pitchFamily="18" charset="-78"/>
                <a:cs typeface="Traditional Arabic" pitchFamily="18" charset="-78"/>
              </a:rPr>
              <a:t>الاستشفائية</a:t>
            </a:r>
            <a:r>
              <a:rPr lang="ar-SA" sz="5500" b="1" dirty="0" smtClean="0">
                <a:latin typeface="Traditional Arabic" pitchFamily="18" charset="-78"/>
                <a:cs typeface="Traditional Arabic" pitchFamily="18" charset="-78"/>
              </a:rPr>
              <a:t> بانخفاض حجم الحمل التدريبي وتنوعه، ويعتبر الهدف الأساسي لهذه الوحدة هو استثارة عمليات الاستشفاء للتخلص من تراكم التعب الناتج عن تنفيذ أحمال تدريبية كبيرة في وحدات سابقة، وهذا بدوره يوفر خلفية جيدة لنجاح عملية التكيف لأجهزة جسم الرياضي</a:t>
            </a:r>
          </a:p>
          <a:p>
            <a:pPr algn="just" rtl="1">
              <a:buFontTx/>
              <a:buChar char="-"/>
            </a:pPr>
            <a:endParaRPr lang="ar-SA" sz="4500" b="1" dirty="0" smtClean="0">
              <a:latin typeface="Traditional Arabic" pitchFamily="18" charset="-78"/>
              <a:cs typeface="Traditional Arabic" pitchFamily="18" charset="-78"/>
            </a:endParaRPr>
          </a:p>
          <a:p>
            <a:pPr algn="just" rtl="1"/>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fr-FR" sz="3200" dirty="0" smtClean="0">
              <a:latin typeface="Times New Roman" pitchFamily="18" charset="0"/>
              <a:cs typeface="Times New Roman" pitchFamily="18" charset="0"/>
            </a:endParaRPr>
          </a:p>
          <a:p>
            <a:pPr marL="448056" lvl="0" indent="-384048" algn="just" rtl="1">
              <a:spcBef>
                <a:spcPct val="20000"/>
              </a:spcBef>
              <a:buClr>
                <a:schemeClr val="accent1"/>
              </a:buClr>
              <a:buSzPct val="80000"/>
              <a:defRPr/>
            </a:pPr>
            <a:endParaRPr lang="fr-FR" sz="3200" dirty="0" smtClean="0">
              <a:latin typeface="Times New Roman" pitchFamily="18" charset="0"/>
              <a:cs typeface="Times New Roman" pitchFamily="18" charset="0"/>
            </a:endParaRPr>
          </a:p>
          <a:p>
            <a:pPr marL="448056" lvl="0" indent="-384048" algn="just" rtl="1">
              <a:spcBef>
                <a:spcPct val="20000"/>
              </a:spcBef>
              <a:buClr>
                <a:schemeClr val="accent1"/>
              </a:buClr>
              <a:buSzPct val="80000"/>
              <a:defRPr/>
            </a:pPr>
            <a:endParaRPr lang="ar-SA" sz="2800" b="1" smtClean="0">
              <a:solidFill>
                <a:srgbClr val="FF0000"/>
              </a:solidFill>
              <a:latin typeface="Times New Roman" pitchFamily="18" charset="0"/>
              <a:cs typeface="Times New Roman" pitchFamily="18" charset="0"/>
            </a:endParaRPr>
          </a:p>
          <a:p>
            <a:pPr marL="448056" lvl="0" indent="-384048" algn="just" rtl="1">
              <a:spcBef>
                <a:spcPct val="20000"/>
              </a:spcBef>
              <a:buClr>
                <a:schemeClr val="accent1"/>
              </a:buClr>
              <a:buSzPct val="80000"/>
              <a:defRPr/>
            </a:pPr>
            <a:r>
              <a:rPr lang="ar-SA" sz="2800" b="1" smtClean="0">
                <a:solidFill>
                  <a:srgbClr val="FF0000"/>
                </a:solidFill>
                <a:latin typeface="Times New Roman" pitchFamily="18" charset="0"/>
                <a:cs typeface="Times New Roman" pitchFamily="18" charset="0"/>
              </a:rPr>
              <a:t>متى </a:t>
            </a:r>
            <a:r>
              <a:rPr lang="ar-SA" sz="2800" b="1" dirty="0" smtClean="0">
                <a:solidFill>
                  <a:srgbClr val="FF0000"/>
                </a:solidFill>
                <a:latin typeface="Times New Roman" pitchFamily="18" charset="0"/>
                <a:cs typeface="Times New Roman" pitchFamily="18" charset="0"/>
              </a:rPr>
              <a:t>تبرمج الوحدة التدريبية </a:t>
            </a:r>
            <a:r>
              <a:rPr lang="ar-SA" sz="2800" b="1" dirty="0" err="1" smtClean="0">
                <a:solidFill>
                  <a:srgbClr val="FF0000"/>
                </a:solidFill>
                <a:latin typeface="Times New Roman" pitchFamily="18" charset="0"/>
                <a:cs typeface="Times New Roman" pitchFamily="18" charset="0"/>
              </a:rPr>
              <a:t>الإستشفائية</a:t>
            </a:r>
            <a:r>
              <a:rPr lang="ar-SA" sz="2800" b="1" dirty="0" smtClean="0">
                <a:solidFill>
                  <a:srgbClr val="FF0000"/>
                </a:solidFill>
                <a:latin typeface="Times New Roman" pitchFamily="18" charset="0"/>
                <a:cs typeface="Times New Roman" pitchFamily="18" charset="0"/>
              </a:rPr>
              <a:t> ؟؟ </a:t>
            </a:r>
          </a:p>
          <a:p>
            <a:pPr marL="448056" lvl="0" indent="-384048" algn="just" rtl="1">
              <a:spcBef>
                <a:spcPct val="20000"/>
              </a:spcBef>
              <a:buClr>
                <a:schemeClr val="accent1"/>
              </a:buClr>
              <a:buSzPct val="80000"/>
              <a:defRPr/>
            </a:pPr>
            <a:endParaRPr lang="ar-SA" sz="2800" b="1" dirty="0" smtClean="0">
              <a:solidFill>
                <a:srgbClr val="FF0000"/>
              </a:solidFill>
              <a:latin typeface="Times New Roman" pitchFamily="18" charset="0"/>
              <a:cs typeface="Times New Roman" pitchFamily="18" charset="0"/>
            </a:endParaRPr>
          </a:p>
          <a:p>
            <a:pPr marL="448056" lvl="0" indent="-384048" algn="just" rtl="1">
              <a:spcBef>
                <a:spcPct val="20000"/>
              </a:spcBef>
              <a:buClr>
                <a:schemeClr val="accent1"/>
              </a:buClr>
              <a:buSzPct val="80000"/>
              <a:buFontTx/>
              <a:buChar char="-"/>
              <a:defRPr/>
            </a:pPr>
            <a:r>
              <a:rPr lang="ar-SA" sz="2800" b="1" dirty="0" smtClean="0">
                <a:latin typeface="Times New Roman" pitchFamily="18" charset="0"/>
                <a:cs typeface="Times New Roman" pitchFamily="18" charset="0"/>
              </a:rPr>
              <a:t>يكثر استخدام وحدة الاستشفاء في فترات التدريب القصوى، وذلك بعد تنفيذ عدة وحدات تدريبية ذات أحمال كبيرة.</a:t>
            </a:r>
          </a:p>
          <a:p>
            <a:pPr marL="448056" lvl="0" indent="-384048" algn="just" rtl="1">
              <a:spcBef>
                <a:spcPct val="20000"/>
              </a:spcBef>
              <a:buClr>
                <a:schemeClr val="accent1"/>
              </a:buClr>
              <a:buSzPct val="80000"/>
              <a:buFontTx/>
              <a:buChar char="-"/>
              <a:defRPr/>
            </a:pPr>
            <a:r>
              <a:rPr lang="ar-SA" sz="2800" b="1" dirty="0" smtClean="0">
                <a:latin typeface="Times New Roman" pitchFamily="18" charset="0"/>
                <a:cs typeface="Times New Roman" pitchFamily="18" charset="0"/>
              </a:rPr>
              <a:t> في اليوم السابق للبطولة لتخليص الجسم </a:t>
            </a:r>
            <a:r>
              <a:rPr lang="ar-SA" sz="2800" b="1" dirty="0" smtClean="0">
                <a:solidFill>
                  <a:schemeClr val="bg1"/>
                </a:solidFill>
                <a:latin typeface="Times New Roman" pitchFamily="18" charset="0"/>
                <a:cs typeface="Times New Roman" pitchFamily="18" charset="0"/>
              </a:rPr>
              <a:t>من التعب </a:t>
            </a:r>
            <a:r>
              <a:rPr lang="ar-SA" sz="2800" b="1" dirty="0" smtClean="0">
                <a:latin typeface="Times New Roman" pitchFamily="18" charset="0"/>
                <a:cs typeface="Times New Roman" pitchFamily="18" charset="0"/>
              </a:rPr>
              <a:t>قبل المنافسة.</a:t>
            </a:r>
          </a:p>
          <a:p>
            <a:pPr marL="448056" lvl="0" indent="-384048" algn="just" rtl="1">
              <a:spcBef>
                <a:spcPct val="20000"/>
              </a:spcBef>
              <a:buClr>
                <a:schemeClr val="accent1"/>
              </a:buClr>
              <a:buSzPct val="80000"/>
              <a:buFontTx/>
              <a:buChar char="-"/>
              <a:defRPr/>
            </a:pPr>
            <a:r>
              <a:rPr lang="ar-SA" sz="2800" b="1" dirty="0" smtClean="0">
                <a:latin typeface="Times New Roman" pitchFamily="18" charset="0"/>
                <a:cs typeface="Times New Roman" pitchFamily="18" charset="0"/>
              </a:rPr>
              <a:t> بعد البطولة مباشرة بهدف التخلص من التعب البدني والعصبي.</a:t>
            </a:r>
          </a:p>
          <a:p>
            <a:pPr marL="448056" lvl="0" indent="-384048" algn="just" rtl="1">
              <a:spcBef>
                <a:spcPct val="20000"/>
              </a:spcBef>
              <a:buClr>
                <a:schemeClr val="accent1"/>
              </a:buClr>
              <a:buSzPct val="80000"/>
              <a:buFontTx/>
              <a:buChar char="-"/>
              <a:defRPr/>
            </a:pPr>
            <a:r>
              <a:rPr lang="ar-SA" sz="2800" b="1" dirty="0" smtClean="0">
                <a:latin typeface="Times New Roman" pitchFamily="18" charset="0"/>
                <a:cs typeface="Times New Roman" pitchFamily="18" charset="0"/>
              </a:rPr>
              <a:t> عند استخدام نظام التدريب اليومي وحدتين أو ثلاث وحدات، يجب إن تكون إحدى هذه الوحدات من نوع وحدات الاستشفاء للتخلص من التعب والوقاية من الإجهاد.</a:t>
            </a:r>
            <a:endParaRPr lang="fr-FR" sz="3600" b="1" dirty="0" smtClean="0">
              <a:latin typeface="Times New Roman" pitchFamily="18" charset="0"/>
              <a:cs typeface="Times New Roman" pitchFamily="18" charset="0"/>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40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r>
              <a:rPr kumimoji="0" lang="ar-SA" sz="5500" b="0" i="0" u="none" strike="noStrike" kern="1200" cap="none" spc="0" normalizeH="0" baseline="0" noProof="0" dirty="0" smtClean="0">
                <a:ln>
                  <a:noFill/>
                </a:ln>
                <a:solidFill>
                  <a:schemeClr val="dk1"/>
                </a:solidFill>
                <a:effectLst/>
                <a:uLnTx/>
                <a:uFillTx/>
                <a:latin typeface="+mn-lt"/>
                <a:ea typeface="+mn-ea"/>
                <a:cs typeface="+mn-cs"/>
              </a:rPr>
              <a:t>    </a:t>
            </a:r>
            <a:endParaRPr lang="fr-FR" sz="5500" b="1" dirty="0" smtClean="0">
              <a:solidFill>
                <a:srgbClr val="FF0000"/>
              </a:solidFill>
              <a:latin typeface="Traditional Arabic" pitchFamily="18" charset="-78"/>
              <a:cs typeface="Traditional Arabic" pitchFamily="18" charset="-78"/>
            </a:endParaRPr>
          </a:p>
          <a:p>
            <a:pPr algn="r" rtl="1"/>
            <a:r>
              <a:rPr lang="ar-SA" sz="7000" b="1" dirty="0" smtClean="0">
                <a:solidFill>
                  <a:srgbClr val="FF0000"/>
                </a:solidFill>
                <a:latin typeface="Traditional Arabic" pitchFamily="18" charset="-78"/>
                <a:cs typeface="Traditional Arabic" pitchFamily="18" charset="-78"/>
              </a:rPr>
              <a:t>5- الوحدة التقويمية:</a:t>
            </a:r>
            <a:r>
              <a:rPr lang="ar-SA" sz="7000" b="1" dirty="0" smtClean="0">
                <a:latin typeface="Traditional Arabic" pitchFamily="18" charset="-78"/>
                <a:cs typeface="Traditional Arabic" pitchFamily="18" charset="-78"/>
              </a:rPr>
              <a:t/>
            </a:r>
            <a:br>
              <a:rPr lang="ar-SA" sz="7000" b="1" dirty="0" smtClean="0">
                <a:latin typeface="Traditional Arabic" pitchFamily="18" charset="-78"/>
                <a:cs typeface="Traditional Arabic" pitchFamily="18" charset="-78"/>
              </a:rPr>
            </a:br>
            <a:r>
              <a:rPr lang="ar-SA" sz="7000" dirty="0" smtClean="0"/>
              <a:t> </a:t>
            </a:r>
            <a:r>
              <a:rPr lang="ar-SA" sz="7000" b="1" dirty="0" smtClean="0">
                <a:latin typeface="Traditional Arabic" pitchFamily="18" charset="-78"/>
                <a:cs typeface="Traditional Arabic" pitchFamily="18" charset="-78"/>
              </a:rPr>
              <a:t>وتهدف هذه الوحدة إلى التحكم في فاعلية عمليات إعداد الرياضي وتقويم فاعلية وسائل الإعداد البدني </a:t>
            </a:r>
            <a:r>
              <a:rPr lang="ar-SA" sz="7000" b="1" dirty="0" err="1" smtClean="0">
                <a:latin typeface="Traditional Arabic" pitchFamily="18" charset="-78"/>
                <a:cs typeface="Traditional Arabic" pitchFamily="18" charset="-78"/>
              </a:rPr>
              <a:t>والمهاري</a:t>
            </a:r>
            <a:r>
              <a:rPr lang="ar-SA" sz="7000" b="1" dirty="0" smtClean="0">
                <a:latin typeface="Traditional Arabic" pitchFamily="18" charset="-78"/>
                <a:cs typeface="Traditional Arabic" pitchFamily="18" charset="-78"/>
              </a:rPr>
              <a:t> والخططي والنفسي، وهي تحتل مكانا </a:t>
            </a:r>
            <a:r>
              <a:rPr lang="ar-SA" sz="7000" b="1" dirty="0" err="1" smtClean="0">
                <a:latin typeface="Traditional Arabic" pitchFamily="18" charset="-78"/>
                <a:cs typeface="Traditional Arabic" pitchFamily="18" charset="-78"/>
              </a:rPr>
              <a:t>ً</a:t>
            </a:r>
            <a:r>
              <a:rPr lang="ar-SA" sz="7000" b="1" dirty="0" smtClean="0">
                <a:latin typeface="Traditional Arabic" pitchFamily="18" charset="-78"/>
                <a:cs typeface="Traditional Arabic" pitchFamily="18" charset="-78"/>
              </a:rPr>
              <a:t> هاما </a:t>
            </a:r>
            <a:r>
              <a:rPr lang="ar-SA" sz="7000" b="1" dirty="0" err="1" smtClean="0">
                <a:latin typeface="Traditional Arabic" pitchFamily="18" charset="-78"/>
                <a:cs typeface="Traditional Arabic" pitchFamily="18" charset="-78"/>
              </a:rPr>
              <a:t>ً</a:t>
            </a:r>
            <a:r>
              <a:rPr lang="ar-SA" sz="7000" b="1" dirty="0" smtClean="0">
                <a:latin typeface="Traditional Arabic" pitchFamily="18" charset="-78"/>
                <a:cs typeface="Traditional Arabic" pitchFamily="18" charset="-78"/>
              </a:rPr>
              <a:t> في مراحل التدريب طويل الأمد، وكذلك في مختلف مراحل المرسم التدريبي، </a:t>
            </a:r>
            <a:r>
              <a:rPr lang="ar-SA" sz="7000" b="1" dirty="0" smtClean="0">
                <a:solidFill>
                  <a:srgbClr val="FF0000"/>
                </a:solidFill>
                <a:latin typeface="Traditional Arabic" pitchFamily="18" charset="-78"/>
                <a:cs typeface="Traditional Arabic" pitchFamily="18" charset="-78"/>
              </a:rPr>
              <a:t>وتشمل هذه الوحدات مجموعات الاختبارات والمقاييس المختلفة</a:t>
            </a:r>
            <a:r>
              <a:rPr lang="ar-SA" sz="7000" b="1" dirty="0" smtClean="0">
                <a:latin typeface="Traditional Arabic" pitchFamily="18" charset="-78"/>
                <a:cs typeface="Traditional Arabic" pitchFamily="18" charset="-78"/>
              </a:rPr>
              <a:t>،كما يمكن استخدام مجموعات للتمرينات التي تسجل نتائجها لاستخدامها عند المقارنة في جرعات تؤدى خلال مراحل الموسم التدريبي المختلفة. </a:t>
            </a:r>
            <a:br>
              <a:rPr lang="ar-SA" sz="7000" b="1" dirty="0" smtClean="0">
                <a:latin typeface="Traditional Arabic" pitchFamily="18" charset="-78"/>
                <a:cs typeface="Traditional Arabic" pitchFamily="18" charset="-78"/>
              </a:rPr>
            </a:br>
            <a:r>
              <a:rPr lang="ar-SA" sz="7000" b="1" dirty="0" smtClean="0">
                <a:solidFill>
                  <a:srgbClr val="FF0000"/>
                </a:solidFill>
                <a:latin typeface="Traditional Arabic" pitchFamily="18" charset="-78"/>
                <a:cs typeface="Traditional Arabic" pitchFamily="18" charset="-78"/>
              </a:rPr>
              <a:t>6- الوحدة النموذجية:</a:t>
            </a:r>
          </a:p>
          <a:p>
            <a:pPr algn="r" rtl="1"/>
            <a:r>
              <a:rPr lang="ar-SA" sz="7000" b="1" dirty="0" smtClean="0">
                <a:latin typeface="Traditional Arabic" pitchFamily="18" charset="-78"/>
                <a:cs typeface="Traditional Arabic" pitchFamily="18" charset="-78"/>
              </a:rPr>
              <a:t>تعتبر الوحدة النموذجية من أهم إشكال الإعداد المتكامل للرياضي للمنافسة الأساسية، ولذلك فإنها </a:t>
            </a:r>
            <a:r>
              <a:rPr lang="ar-SA" sz="7000" b="1" dirty="0" smtClean="0">
                <a:solidFill>
                  <a:srgbClr val="FF0000"/>
                </a:solidFill>
                <a:latin typeface="Traditional Arabic" pitchFamily="18" charset="-78"/>
                <a:cs typeface="Traditional Arabic" pitchFamily="18" charset="-78"/>
              </a:rPr>
              <a:t>تأخذ تشكيلا ً محددا </a:t>
            </a:r>
            <a:r>
              <a:rPr lang="ar-SA" sz="7000" b="1" dirty="0" err="1" smtClean="0">
                <a:solidFill>
                  <a:srgbClr val="FF0000"/>
                </a:solidFill>
                <a:latin typeface="Traditional Arabic" pitchFamily="18" charset="-78"/>
                <a:cs typeface="Traditional Arabic" pitchFamily="18" charset="-78"/>
              </a:rPr>
              <a:t>ً</a:t>
            </a:r>
            <a:r>
              <a:rPr lang="ar-SA" sz="7000" b="1" dirty="0" smtClean="0">
                <a:solidFill>
                  <a:srgbClr val="FF0000"/>
                </a:solidFill>
                <a:latin typeface="Traditional Arabic" pitchFamily="18" charset="-78"/>
                <a:cs typeface="Traditional Arabic" pitchFamily="18" charset="-78"/>
              </a:rPr>
              <a:t> يشابه الظروف التي تواجه اللاعب في المنافسة</a:t>
            </a:r>
            <a:r>
              <a:rPr lang="ar-SA" sz="7000" b="1" dirty="0" smtClean="0">
                <a:latin typeface="Traditional Arabic" pitchFamily="18" charset="-78"/>
                <a:cs typeface="Traditional Arabic" pitchFamily="18" charset="-78"/>
              </a:rPr>
              <a:t>، وهذا النوع من الوحدات يستخدم في الفترات التي تسبق المنافسات، وعندما يصل الرياضي إلى مستوى عال من النواحي الفنية والخططية والوظيفية، حيث تقوم الوحدات النموذجية في هذه الحالة بدور هام في التدريب على التكامل في الأداء، ولذلك فهي تناسب بصفة اكبر لاعبي الأنشطة الرياضية التي تتطلب درجة عالية من التوافق.</a:t>
            </a:r>
          </a:p>
          <a:p>
            <a:pPr algn="just" rtl="1">
              <a:buFontTx/>
              <a:buChar char="-"/>
            </a:pPr>
            <a:endParaRPr lang="ar-SA" sz="4500" b="1" dirty="0" smtClean="0">
              <a:latin typeface="Traditional Arabic" pitchFamily="18" charset="-78"/>
              <a:cs typeface="Traditional Arabic" pitchFamily="18" charset="-78"/>
            </a:endParaRPr>
          </a:p>
          <a:p>
            <a:pPr algn="just" rtl="1"/>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47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r>
              <a:rPr kumimoji="0" lang="ar-SA" sz="5500" b="0" i="0" u="none" strike="noStrike" kern="1200" cap="none" spc="0" normalizeH="0" baseline="0" noProof="0" dirty="0" smtClean="0">
                <a:ln>
                  <a:noFill/>
                </a:ln>
                <a:solidFill>
                  <a:schemeClr val="dk1"/>
                </a:solidFill>
                <a:effectLst/>
                <a:uLnTx/>
                <a:uFillTx/>
                <a:latin typeface="+mn-lt"/>
                <a:ea typeface="+mn-ea"/>
                <a:cs typeface="+mn-cs"/>
              </a:rPr>
              <a:t>    </a:t>
            </a:r>
            <a:endParaRPr lang="fr-FR" sz="5500" b="1" dirty="0" smtClean="0">
              <a:solidFill>
                <a:srgbClr val="FF0000"/>
              </a:solidFill>
              <a:latin typeface="Traditional Arabic" pitchFamily="18" charset="-78"/>
              <a:cs typeface="Traditional Arabic" pitchFamily="18" charset="-78"/>
            </a:endParaRPr>
          </a:p>
          <a:p>
            <a:pPr algn="r" rtl="1"/>
            <a:r>
              <a:rPr lang="ar-SA" sz="7000" b="1" dirty="0" smtClean="0">
                <a:solidFill>
                  <a:srgbClr val="FF0000"/>
                </a:solidFill>
                <a:latin typeface="Traditional Arabic" pitchFamily="18" charset="-78"/>
                <a:cs typeface="Traditional Arabic" pitchFamily="18" charset="-78"/>
              </a:rPr>
              <a:t>7- الوحدة الفردية:</a:t>
            </a:r>
          </a:p>
          <a:p>
            <a:pPr algn="r" rtl="1"/>
            <a:r>
              <a:rPr lang="ar-SA" sz="7000" b="1" dirty="0" smtClean="0">
                <a:latin typeface="Traditional Arabic" pitchFamily="18" charset="-78"/>
                <a:cs typeface="Traditional Arabic" pitchFamily="18" charset="-78"/>
              </a:rPr>
              <a:t>في هذه الوحدة يقوم الرياضي بالتدريب بمفرده، ويتم التدريب بطريقة فردية اعتمادا </a:t>
            </a:r>
            <a:r>
              <a:rPr lang="ar-SA" sz="7000" b="1" dirty="0" err="1" smtClean="0">
                <a:latin typeface="Traditional Arabic" pitchFamily="18" charset="-78"/>
                <a:cs typeface="Traditional Arabic" pitchFamily="18" charset="-78"/>
              </a:rPr>
              <a:t>ً</a:t>
            </a:r>
            <a:r>
              <a:rPr lang="ar-SA" sz="7000" b="1" dirty="0" smtClean="0">
                <a:latin typeface="Traditional Arabic" pitchFamily="18" charset="-78"/>
                <a:cs typeface="Traditional Arabic" pitchFamily="18" charset="-78"/>
              </a:rPr>
              <a:t> على نفسه، وتتميز هذه الطريقة بإمكانية تقنين حمل التدريب بصورة دقيقة وزيادة اعتماد اللاعب على النفس وزيادة الثقة بالنفس كما يمكن إن تساعد هذه الطريقة في تنظيم وقت الرياضي، نظرا </a:t>
            </a:r>
            <a:r>
              <a:rPr lang="ar-SA" sz="7000" b="1" dirty="0" err="1" smtClean="0">
                <a:latin typeface="Traditional Arabic" pitchFamily="18" charset="-78"/>
                <a:cs typeface="Traditional Arabic" pitchFamily="18" charset="-78"/>
              </a:rPr>
              <a:t>ً</a:t>
            </a:r>
            <a:r>
              <a:rPr lang="ar-SA" sz="7000" b="1" dirty="0" smtClean="0">
                <a:latin typeface="Traditional Arabic" pitchFamily="18" charset="-78"/>
                <a:cs typeface="Traditional Arabic" pitchFamily="18" charset="-78"/>
              </a:rPr>
              <a:t> لاختيار مواعيد التدريب التي تتناسب مع ظروفه الخاصة، غير إن من سلبيات هذه الطريقة عدم توافر عامل المنافسة الناتجة عن مشاركة الزملاء في التدريب. </a:t>
            </a:r>
            <a:br>
              <a:rPr lang="ar-SA" sz="7000" b="1" dirty="0" smtClean="0">
                <a:latin typeface="Traditional Arabic" pitchFamily="18" charset="-78"/>
                <a:cs typeface="Traditional Arabic" pitchFamily="18" charset="-78"/>
              </a:rPr>
            </a:br>
            <a:r>
              <a:rPr lang="ar-SA" sz="7000" b="1" dirty="0" smtClean="0">
                <a:solidFill>
                  <a:srgbClr val="FF0000"/>
                </a:solidFill>
                <a:latin typeface="Traditional Arabic" pitchFamily="18" charset="-78"/>
                <a:cs typeface="Traditional Arabic" pitchFamily="18" charset="-78"/>
              </a:rPr>
              <a:t>8- الوحدة العلاجية :</a:t>
            </a:r>
          </a:p>
          <a:p>
            <a:pPr algn="r" rtl="1"/>
            <a:r>
              <a:rPr lang="ar-SA" sz="7000" b="1" dirty="0" smtClean="0">
                <a:latin typeface="Traditional Arabic" pitchFamily="18" charset="-78"/>
                <a:cs typeface="Traditional Arabic" pitchFamily="18" charset="-78"/>
              </a:rPr>
              <a:t>تستخدم مع اللاعبين الذين يعودون من بعد </a:t>
            </a:r>
            <a:r>
              <a:rPr lang="ar-SA" sz="7000" b="1" dirty="0" err="1" smtClean="0">
                <a:latin typeface="Traditional Arabic" pitchFamily="18" charset="-78"/>
                <a:cs typeface="Traditional Arabic" pitchFamily="18" charset="-78"/>
              </a:rPr>
              <a:t>الاصابة</a:t>
            </a:r>
            <a:r>
              <a:rPr lang="ar-SA" sz="7000" b="1" dirty="0" smtClean="0">
                <a:latin typeface="Traditional Arabic" pitchFamily="18" charset="-78"/>
                <a:cs typeface="Traditional Arabic" pitchFamily="18" charset="-78"/>
              </a:rPr>
              <a:t> فتقوم هذه الوحدة بتأهيلهم من أجل العودة التدريجية للعب .</a:t>
            </a:r>
          </a:p>
          <a:p>
            <a:pPr algn="just" rtl="1"/>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272</TotalTime>
  <Words>591</Words>
  <PresentationFormat>Affichage à l'écran (4:3)</PresentationFormat>
  <Paragraphs>137</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Verve</vt:lpstr>
      <vt:lpstr>المحاضرة السابعة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19</cp:revision>
  <dcterms:created xsi:type="dcterms:W3CDTF">2022-05-12T21:17:19Z</dcterms:created>
  <dcterms:modified xsi:type="dcterms:W3CDTF">2022-10-15T12:44:26Z</dcterms:modified>
</cp:coreProperties>
</file>