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9" r:id="rId4"/>
    <p:sldId id="265" r:id="rId5"/>
    <p:sldId id="266" r:id="rId6"/>
    <p:sldId id="263" r:id="rId7"/>
    <p:sldId id="268" r:id="rId8"/>
    <p:sldId id="271" r:id="rId9"/>
    <p:sldId id="270" r:id="rId10"/>
    <p:sldId id="269" r:id="rId11"/>
    <p:sldId id="267" r:id="rId12"/>
    <p:sldId id="264" r:id="rId13"/>
    <p:sldId id="262" r:id="rId14"/>
    <p:sldId id="260"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647" autoAdjust="0"/>
    <p:restoredTop sz="94660"/>
  </p:normalViewPr>
  <p:slideViewPr>
    <p:cSldViewPr>
      <p:cViewPr>
        <p:scale>
          <a:sx n="90" d="100"/>
          <a:sy n="90" d="100"/>
        </p:scale>
        <p:origin x="-42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00353F-6A71-4753-8711-9467E7D9988B}" type="datetimeFigureOut">
              <a:rPr lang="fr-FR" smtClean="0"/>
              <a:pPr/>
              <a:t>15/11/2025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0B45E-C91F-4183-BEA5-785B1E430F03}" type="slidenum">
              <a:rPr lang="fr-FR" smtClean="0"/>
              <a:pPr/>
              <a:t>‹N°›</a:t>
            </a:fld>
            <a:endParaRPr lang="fr-FR"/>
          </a:p>
        </p:txBody>
      </p:sp>
    </p:spTree>
    <p:extLst>
      <p:ext uri="{BB962C8B-B14F-4D97-AF65-F5344CB8AC3E}">
        <p14:creationId xmlns:p14="http://schemas.microsoft.com/office/powerpoint/2010/main" xmlns="" val="353640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2</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11</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12</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13</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14</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3</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4</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5</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6</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7</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8</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9</a:t>
            </a:fld>
            <a:endParaRPr lang="fr-FR"/>
          </a:p>
        </p:txBody>
      </p:sp>
    </p:spTree>
    <p:extLst>
      <p:ext uri="{BB962C8B-B14F-4D97-AF65-F5344CB8AC3E}">
        <p14:creationId xmlns:p14="http://schemas.microsoft.com/office/powerpoint/2010/main" xmlns="" val="367616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140B45E-C91F-4183-BEA5-785B1E430F03}" type="slidenum">
              <a:rPr lang="fr-FR" smtClean="0"/>
              <a:pPr/>
              <a:t>10</a:t>
            </a:fld>
            <a:endParaRPr lang="fr-FR"/>
          </a:p>
        </p:txBody>
      </p:sp>
    </p:spTree>
    <p:extLst>
      <p:ext uri="{BB962C8B-B14F-4D97-AF65-F5344CB8AC3E}">
        <p14:creationId xmlns:p14="http://schemas.microsoft.com/office/powerpoint/2010/main" xmlns="" val="3676168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425076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2466357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4274479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2785641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87945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137217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363741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632214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28332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421660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92A3F9-0C66-4792-8917-B23D7ABA2E19}" type="datetimeFigureOut">
              <a:rPr lang="fr-FR" smtClean="0"/>
              <a:pPr/>
              <a:t>15/11/2025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3990802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2A3F9-0C66-4792-8917-B23D7ABA2E19}" type="datetimeFigureOut">
              <a:rPr lang="fr-FR" smtClean="0"/>
              <a:pPr/>
              <a:t>15/11/2025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75932-53A7-46D2-83A6-25AC58597B42}" type="slidenum">
              <a:rPr lang="fr-FR" smtClean="0"/>
              <a:pPr/>
              <a:t>‹N°›</a:t>
            </a:fld>
            <a:endParaRPr lang="fr-FR"/>
          </a:p>
        </p:txBody>
      </p:sp>
    </p:spTree>
    <p:extLst>
      <p:ext uri="{BB962C8B-B14F-4D97-AF65-F5344CB8AC3E}">
        <p14:creationId xmlns:p14="http://schemas.microsoft.com/office/powerpoint/2010/main" xmlns="" val="170974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microsoft.com/office/2007/relationships/hdphoto" Target="../media/hdphoto4.wdp"/><Relationship Id="rId4" Type="http://schemas.openxmlformats.org/officeDocument/2006/relationships/image" Target="../media/image28.gif"/><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5.wdp"/><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4.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4.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1.jpeg"/><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6000" r="-6000"/>
          </a:stretch>
        </a:blipFill>
        <a:effectLst/>
      </p:bgPr>
    </p:bg>
    <p:spTree>
      <p:nvGrpSpPr>
        <p:cNvPr id="1" name=""/>
        <p:cNvGrpSpPr/>
        <p:nvPr/>
      </p:nvGrpSpPr>
      <p:grpSpPr>
        <a:xfrm>
          <a:off x="0" y="0"/>
          <a:ext cx="0" cy="0"/>
          <a:chOff x="0" y="0"/>
          <a:chExt cx="0" cy="0"/>
        </a:xfrm>
      </p:grpSpPr>
      <p:pic>
        <p:nvPicPr>
          <p:cNvPr id="8" name="Picture 3" descr="Résultat de recherche d'images pour &quot;logo usto&qu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073764" y="99836"/>
            <a:ext cx="921392" cy="880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842581" y="2060848"/>
            <a:ext cx="7889259" cy="828092"/>
          </a:xfrm>
          <a:prstGeom prst="rect">
            <a:avLst/>
          </a:prstGeom>
          <a:gradFill flip="none" rotWithShape="1">
            <a:gsLst>
              <a:gs pos="68000">
                <a:schemeClr val="accent2">
                  <a:satMod val="105000"/>
                  <a:tint val="67000"/>
                  <a:alpha val="4000"/>
                  <a:lumMod val="0"/>
                  <a:lumOff val="100000"/>
                </a:schemeClr>
              </a:gs>
              <a:gs pos="15000">
                <a:schemeClr val="accent2">
                  <a:lumMod val="105000"/>
                  <a:satMod val="103000"/>
                  <a:tint val="73000"/>
                </a:schemeClr>
              </a:gs>
              <a:gs pos="100000">
                <a:schemeClr val="accent2">
                  <a:lumMod val="105000"/>
                  <a:satMod val="109000"/>
                  <a:tint val="81000"/>
                </a:schemeClr>
              </a:gs>
            </a:gsLst>
            <a:lin ang="27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t"/>
          <a:lstStyle/>
          <a:p>
            <a:pPr algn="ctr"/>
            <a:r>
              <a:rPr lang="fr-FR" sz="4000" dirty="0" err="1" smtClean="0">
                <a:solidFill>
                  <a:schemeClr val="tx1"/>
                </a:solidFill>
                <a:latin typeface="Cooper Black" panose="0208090404030B020404" pitchFamily="18" charset="0"/>
                <a:ea typeface="Calibri" panose="020F0502020204030204" pitchFamily="34" charset="0"/>
                <a:cs typeface="Arial" panose="020B0604020202020204" pitchFamily="34" charset="0"/>
              </a:rPr>
              <a:t>Sensory</a:t>
            </a:r>
            <a:r>
              <a:rPr lang="fr-FR" sz="4000" dirty="0" smtClean="0">
                <a:solidFill>
                  <a:schemeClr val="tx1"/>
                </a:solidFill>
                <a:latin typeface="Cooper Black" panose="0208090404030B020404" pitchFamily="18" charset="0"/>
                <a:ea typeface="Calibri" panose="020F0502020204030204" pitchFamily="34" charset="0"/>
                <a:cs typeface="Arial" panose="020B0604020202020204" pitchFamily="34" charset="0"/>
              </a:rPr>
              <a:t> </a:t>
            </a:r>
            <a:r>
              <a:rPr lang="fr-FR" sz="4000" dirty="0" err="1" smtClean="0">
                <a:solidFill>
                  <a:schemeClr val="tx1"/>
                </a:solidFill>
                <a:latin typeface="Cooper Black" panose="0208090404030B020404" pitchFamily="18" charset="0"/>
                <a:ea typeface="Calibri" panose="020F0502020204030204" pitchFamily="34" charset="0"/>
                <a:cs typeface="Arial" panose="020B0604020202020204" pitchFamily="34" charset="0"/>
              </a:rPr>
              <a:t>Analysis</a:t>
            </a:r>
            <a:r>
              <a:rPr lang="fr-FR" sz="4000" dirty="0" smtClean="0">
                <a:solidFill>
                  <a:schemeClr val="tx1"/>
                </a:solidFill>
                <a:latin typeface="Cooper Black" panose="0208090404030B020404" pitchFamily="18" charset="0"/>
                <a:ea typeface="Calibri" panose="020F0502020204030204" pitchFamily="34" charset="0"/>
                <a:cs typeface="Arial" panose="020B0604020202020204" pitchFamily="34" charset="0"/>
              </a:rPr>
              <a:t> Of Water</a:t>
            </a:r>
          </a:p>
          <a:p>
            <a:pPr algn="ctr"/>
            <a:endParaRPr lang="fr-FR" sz="4000" dirty="0"/>
          </a:p>
        </p:txBody>
      </p:sp>
      <p:sp>
        <p:nvSpPr>
          <p:cNvPr id="5" name="Rectangle 4"/>
          <p:cNvSpPr/>
          <p:nvPr/>
        </p:nvSpPr>
        <p:spPr>
          <a:xfrm>
            <a:off x="-18849" y="6453336"/>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effectLst>
                  <a:outerShdw blurRad="38100" dist="38100" dir="2700000" algn="tl">
                    <a:srgbClr val="000000">
                      <a:alpha val="43137"/>
                    </a:srgbClr>
                  </a:outerShdw>
                </a:effectLst>
              </a:rPr>
              <a:t>Module:</a:t>
            </a:r>
            <a:r>
              <a:rPr lang="fr-FR" sz="1600" dirty="0" smtClean="0"/>
              <a:t> </a:t>
            </a:r>
            <a:r>
              <a:rPr lang="fr-FR" sz="1600" dirty="0" smtClean="0">
                <a:effectLst>
                  <a:outerShdw blurRad="38100" dist="38100" dir="2700000" algn="tl">
                    <a:srgbClr val="000000">
                      <a:alpha val="43137"/>
                    </a:srgbClr>
                  </a:outerShdw>
                </a:effectLst>
              </a:rPr>
              <a:t>Analyse Sensorielle des Aliments  - </a:t>
            </a:r>
            <a:r>
              <a:rPr lang="fr-FR" sz="1400" dirty="0" smtClean="0">
                <a:effectLst>
                  <a:outerShdw blurRad="38100" dist="38100" dir="2700000" algn="tl">
                    <a:srgbClr val="000000">
                      <a:alpha val="43137"/>
                    </a:srgbClr>
                  </a:outerShdw>
                </a:effectLst>
              </a:rPr>
              <a:t>  </a:t>
            </a:r>
            <a:r>
              <a:rPr lang="fr-FR" sz="1600" b="1" i="1" dirty="0" smtClean="0">
                <a:effectLst>
                  <a:outerShdw blurRad="38100" dist="38100" dir="2700000" algn="tl">
                    <a:srgbClr val="000000">
                      <a:alpha val="43137"/>
                    </a:srgbClr>
                  </a:outerShdw>
                </a:effectLst>
              </a:rPr>
              <a:t>Master 2</a:t>
            </a:r>
            <a:r>
              <a:rPr lang="fr-FR" sz="1400" b="1" i="1" dirty="0" smtClean="0">
                <a:effectLst>
                  <a:outerShdw blurRad="38100" dist="38100" dir="2700000" algn="tl">
                    <a:srgbClr val="000000">
                      <a:alpha val="43137"/>
                    </a:srgbClr>
                  </a:outerShdw>
                </a:effectLst>
              </a:rPr>
              <a:t>     </a:t>
            </a:r>
            <a:r>
              <a:rPr lang="fr-FR" sz="1600" b="1" i="1" u="sng" dirty="0" smtClean="0">
                <a:effectLst>
                  <a:outerShdw blurRad="38100" dist="38100" dir="2700000" algn="tl">
                    <a:srgbClr val="000000">
                      <a:alpha val="43137"/>
                    </a:srgbClr>
                  </a:outerShdw>
                </a:effectLst>
              </a:rPr>
              <a:t>Faculté </a:t>
            </a:r>
            <a:r>
              <a:rPr lang="fr-FR" sz="1600" b="1" i="1" dirty="0" smtClean="0">
                <a:effectLst>
                  <a:outerShdw blurRad="38100" dist="38100" dir="2700000" algn="tl">
                    <a:srgbClr val="000000">
                      <a:alpha val="43137"/>
                    </a:srgbClr>
                  </a:outerShdw>
                </a:effectLst>
              </a:rPr>
              <a:t>:  SNV  </a:t>
            </a:r>
            <a:r>
              <a:rPr lang="fr-FR" b="1" i="1" u="sng" dirty="0" smtClean="0">
                <a:effectLst>
                  <a:outerShdw blurRad="38100" dist="38100" dir="2700000" algn="tl">
                    <a:srgbClr val="000000">
                      <a:alpha val="43137"/>
                    </a:srgbClr>
                  </a:outerShdw>
                </a:effectLst>
              </a:rPr>
              <a:t>Département</a:t>
            </a:r>
            <a:r>
              <a:rPr lang="fr-FR" b="1" i="1" dirty="0" smtClean="0">
                <a:effectLst>
                  <a:outerShdw blurRad="38100" dist="38100" dir="2700000" algn="tl">
                    <a:srgbClr val="000000">
                      <a:alpha val="43137"/>
                    </a:srgbClr>
                  </a:outerShdw>
                </a:effectLst>
              </a:rPr>
              <a:t> </a:t>
            </a:r>
            <a:r>
              <a:rPr lang="fr-FR" b="1" i="1" dirty="0">
                <a:effectLst>
                  <a:outerShdw blurRad="38100" dist="38100" dir="2700000" algn="tl">
                    <a:srgbClr val="000000">
                      <a:alpha val="43137"/>
                    </a:srgbClr>
                  </a:outerShdw>
                </a:effectLst>
              </a:rPr>
              <a:t>de </a:t>
            </a:r>
            <a:r>
              <a:rPr lang="fr-FR" b="1" i="1" dirty="0" smtClean="0">
                <a:effectLst>
                  <a:outerShdw blurRad="38100" dist="38100" dir="2700000" algn="tl">
                    <a:srgbClr val="000000">
                      <a:alpha val="43137"/>
                    </a:srgbClr>
                  </a:outerShdw>
                </a:effectLst>
              </a:rPr>
              <a:t>biotechnologie</a:t>
            </a:r>
            <a:endParaRPr lang="fr-FR" sz="1600" dirty="0">
              <a:effectLst>
                <a:outerShdw blurRad="38100" dist="38100" dir="2700000" algn="tl">
                  <a:srgbClr val="000000">
                    <a:alpha val="43137"/>
                  </a:srgbClr>
                </a:outerShdw>
              </a:effectLst>
            </a:endParaRPr>
          </a:p>
        </p:txBody>
      </p:sp>
      <p:sp>
        <p:nvSpPr>
          <p:cNvPr id="6" name="Rectangle 5"/>
          <p:cNvSpPr/>
          <p:nvPr/>
        </p:nvSpPr>
        <p:spPr>
          <a:xfrm>
            <a:off x="0" y="30958"/>
            <a:ext cx="9120387" cy="44468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t"/>
          <a:lstStyle/>
          <a:p>
            <a:pPr algn="ctr"/>
            <a:r>
              <a:rPr lang="fr-FR" b="1" i="1" dirty="0" smtClean="0">
                <a:effectLst>
                  <a:outerShdw blurRad="38100" dist="38100" dir="2700000" algn="tl">
                    <a:srgbClr val="000000">
                      <a:alpha val="43137"/>
                    </a:srgbClr>
                  </a:outerShdw>
                </a:effectLst>
              </a:rPr>
              <a:t>Université des Sciences et de la Technologie -Mohamed Boudiaf  (USTO- MB)</a:t>
            </a:r>
          </a:p>
          <a:p>
            <a:pPr algn="ctr"/>
            <a:endParaRPr lang="fr-FR" sz="1400" b="1" i="1" dirty="0">
              <a:effectLst>
                <a:outerShdw blurRad="38100" dist="38100" dir="2700000" algn="tl">
                  <a:srgbClr val="000000">
                    <a:alpha val="43137"/>
                  </a:srgbClr>
                </a:outerShdw>
              </a:effectLst>
            </a:endParaRPr>
          </a:p>
        </p:txBody>
      </p:sp>
      <p:pic>
        <p:nvPicPr>
          <p:cNvPr id="7" name="Picture 3" descr="Résultat de recherche d'images pour &quot;logo usto&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65" y="35722"/>
            <a:ext cx="837816" cy="8009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4000464" y="4432889"/>
            <a:ext cx="4994691" cy="985270"/>
          </a:xfrm>
          <a:prstGeom prst="rect">
            <a:avLst/>
          </a:prstGeom>
        </p:spPr>
        <p:txBody>
          <a:bodyPr wrap="square">
            <a:spAutoFit/>
          </a:bodyPr>
          <a:lstStyle/>
          <a:p>
            <a:pPr indent="449580">
              <a:lnSpc>
                <a:spcPct val="107000"/>
              </a:lnSpc>
              <a:spcAft>
                <a:spcPts val="800"/>
              </a:spcAft>
            </a:pPr>
            <a:r>
              <a:rPr lang="fr-FR"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a:t>
            </a:r>
            <a:r>
              <a:rPr lang="fr-FR" sz="2400" b="1" i="1" dirty="0" smtClean="0">
                <a:effectLst>
                  <a:outerShdw blurRad="38100" dist="38100" dir="2700000" algn="tl">
                    <a:srgbClr val="000000">
                      <a:alpha val="43137"/>
                    </a:srgbClr>
                  </a:outerShdw>
                </a:effectLst>
                <a:latin typeface="Byington" panose="02000505080000020003" pitchFamily="2" charset="0"/>
                <a:ea typeface="Calibri" panose="020F0502020204030204" pitchFamily="34" charset="0"/>
                <a:cs typeface="Arial" panose="020B0604020202020204" pitchFamily="34" charset="0"/>
              </a:rPr>
              <a:t>Dr. BELDJILALI. A</a:t>
            </a:r>
          </a:p>
          <a:p>
            <a:pPr indent="449580">
              <a:lnSpc>
                <a:spcPct val="107000"/>
              </a:lnSpc>
              <a:spcAft>
                <a:spcPts val="800"/>
              </a:spcAft>
            </a:pPr>
            <a:r>
              <a:rPr lang="fr-FR" sz="2400" b="1" i="1" dirty="0" smtClean="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(beldjilaliaf@gmail.com)</a:t>
            </a:r>
            <a:endParaRPr lang="fr-FR" sz="24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7126686" y="6084004"/>
            <a:ext cx="1986441" cy="369332"/>
          </a:xfrm>
          <a:prstGeom prst="rect">
            <a:avLst/>
          </a:prstGeom>
        </p:spPr>
        <p:txBody>
          <a:bodyPr wrap="none">
            <a:spAutoFit/>
          </a:bodyPr>
          <a:lstStyle/>
          <a:p>
            <a:r>
              <a:rPr lang="fr-FR" b="1" i="1" u="sng" dirty="0" smtClean="0">
                <a:effectLst>
                  <a:outerShdw blurRad="38100" dist="38100" dir="2700000" algn="tl">
                    <a:srgbClr val="000000">
                      <a:alpha val="43137"/>
                    </a:srgbClr>
                  </a:outerShdw>
                </a:effectLst>
              </a:rPr>
              <a:t>Année : </a:t>
            </a:r>
            <a:r>
              <a:rPr lang="fr-FR" dirty="0" smtClean="0">
                <a:effectLst>
                  <a:outerShdw blurRad="38100" dist="38100" dir="2700000" algn="tl">
                    <a:srgbClr val="000000">
                      <a:alpha val="43137"/>
                    </a:srgbClr>
                  </a:outerShdw>
                </a:effectLst>
              </a:rPr>
              <a:t>2017/2018</a:t>
            </a:r>
            <a:endParaRPr lang="fr-FR" dirty="0"/>
          </a:p>
        </p:txBody>
      </p:sp>
    </p:spTree>
    <p:extLst>
      <p:ext uri="{BB962C8B-B14F-4D97-AF65-F5344CB8AC3E}">
        <p14:creationId xmlns:p14="http://schemas.microsoft.com/office/powerpoint/2010/main" xmlns="" val="4218588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pic>
        <p:nvPicPr>
          <p:cNvPr id="10244" name="Picture 4" descr="Résultat de recherche d'images pour &quot;le toucher dessin&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4746" y="614402"/>
            <a:ext cx="648072" cy="7130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09</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7" name="Arrondir un rectangle à un seul coin 6"/>
          <p:cNvSpPr/>
          <p:nvPr/>
        </p:nvSpPr>
        <p:spPr>
          <a:xfrm>
            <a:off x="683568" y="74827"/>
            <a:ext cx="6216212" cy="532499"/>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3600" b="1" i="1" dirty="0" smtClean="0">
                <a:effectLst>
                  <a:outerShdw blurRad="38100" dist="38100" dir="2700000" algn="tl">
                    <a:srgbClr val="000000">
                      <a:alpha val="43137"/>
                    </a:srgbClr>
                  </a:outerShdw>
                </a:effectLst>
                <a:latin typeface="Times New Roman" pitchFamily="18" charset="0"/>
                <a:cs typeface="Times New Roman" pitchFamily="18" charset="0"/>
              </a:rPr>
              <a:t>L’analyse sensorielle de l’eau  </a:t>
            </a:r>
            <a:r>
              <a:rPr lang="fr-FR" sz="1600" dirty="0" smtClean="0"/>
              <a:t> </a:t>
            </a:r>
            <a:endParaRPr lang="fr-FR" sz="1600" dirty="0"/>
          </a:p>
        </p:txBody>
      </p:sp>
      <p:sp>
        <p:nvSpPr>
          <p:cNvPr id="10" name="Rectangle 9"/>
          <p:cNvSpPr/>
          <p:nvPr/>
        </p:nvSpPr>
        <p:spPr>
          <a:xfrm>
            <a:off x="55767" y="1317609"/>
            <a:ext cx="2677938" cy="323165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L’ouïe:</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dirty="0" smtClean="0">
                <a:latin typeface="Times New Roman" pitchFamily="18" charset="0"/>
                <a:cs typeface="Times New Roman" pitchFamily="18" charset="0"/>
              </a:rPr>
              <a:t>Ce sens est pour </a:t>
            </a:r>
            <a:r>
              <a:rPr lang="fr-FR" b="1" u="sng" dirty="0" smtClean="0">
                <a:latin typeface="Times New Roman" pitchFamily="18" charset="0"/>
                <a:cs typeface="Times New Roman" pitchFamily="18" charset="0"/>
              </a:rPr>
              <a:t>les eaux gazeuses et minérales</a:t>
            </a:r>
            <a:r>
              <a:rPr lang="fr-FR" dirty="0" smtClean="0">
                <a:latin typeface="Times New Roman" pitchFamily="18" charset="0"/>
                <a:cs typeface="Times New Roman" pitchFamily="18" charset="0"/>
              </a:rPr>
              <a:t>. </a:t>
            </a:r>
          </a:p>
          <a:p>
            <a:r>
              <a:rPr lang="fr-FR" dirty="0" smtClean="0">
                <a:latin typeface="Times New Roman" pitchFamily="18" charset="0"/>
                <a:cs typeface="Times New Roman" pitchFamily="18" charset="0"/>
              </a:rPr>
              <a:t>Il permet d'entendre la quantité et l’épaisseur des </a:t>
            </a:r>
            <a:r>
              <a:rPr lang="fr-FR" b="1" dirty="0" smtClean="0">
                <a:solidFill>
                  <a:srgbClr val="FF0000"/>
                </a:solidFill>
                <a:latin typeface="Times New Roman" pitchFamily="18" charset="0"/>
                <a:cs typeface="Times New Roman" pitchFamily="18" charset="0"/>
              </a:rPr>
              <a:t>bulles</a:t>
            </a:r>
            <a:r>
              <a:rPr lang="fr-FR" dirty="0" smtClean="0">
                <a:latin typeface="Times New Roman" pitchFamily="18" charset="0"/>
                <a:cs typeface="Times New Roman" pitchFamily="18" charset="0"/>
              </a:rPr>
              <a:t>. Certaines eaux comme le Perrier vont crépiter bruyamment, d’autres ne produiront qu’un léger murmure... </a:t>
            </a:r>
            <a:r>
              <a:rPr lang="fr-FR" dirty="0">
                <a:latin typeface="Times New Roman" pitchFamily="18" charset="0"/>
                <a:cs typeface="Times New Roman" pitchFamily="18" charset="0"/>
              </a:rPr>
              <a:t>et d’autres plus discrètes.</a:t>
            </a:r>
          </a:p>
        </p:txBody>
      </p:sp>
      <p:pic>
        <p:nvPicPr>
          <p:cNvPr id="10242" name="Picture 2" descr="Résultat de recherche d'images pour &quot;l'oui&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576" y="607326"/>
            <a:ext cx="720080" cy="72008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2915816" y="1297180"/>
            <a:ext cx="2677938" cy="461664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Le toucher:</a:t>
            </a:r>
            <a:r>
              <a:rPr lang="fr-FR" sz="2400" dirty="0" smtClean="0">
                <a:latin typeface="Times New Roman" pitchFamily="18" charset="0"/>
                <a:cs typeface="Times New Roman" pitchFamily="18" charset="0"/>
              </a:rPr>
              <a:t/>
            </a:r>
            <a:br>
              <a:rPr lang="fr-FR" sz="2400" dirty="0" smtClean="0">
                <a:latin typeface="Times New Roman" pitchFamily="18" charset="0"/>
                <a:cs typeface="Times New Roman" pitchFamily="18" charset="0"/>
              </a:rPr>
            </a:br>
            <a:r>
              <a:rPr lang="fr-FR" dirty="0" smtClean="0">
                <a:latin typeface="Times New Roman" pitchFamily="18" charset="0"/>
                <a:cs typeface="Times New Roman" pitchFamily="18" charset="0"/>
              </a:rPr>
              <a:t>Là encore, seules les </a:t>
            </a:r>
            <a:r>
              <a:rPr lang="fr-FR" b="1" dirty="0" smtClean="0">
                <a:latin typeface="Times New Roman" pitchFamily="18" charset="0"/>
                <a:cs typeface="Times New Roman" pitchFamily="18" charset="0"/>
              </a:rPr>
              <a:t>eaux gazeuses et minérales</a:t>
            </a:r>
            <a:r>
              <a:rPr lang="fr-FR" dirty="0" smtClean="0">
                <a:latin typeface="Times New Roman" pitchFamily="18" charset="0"/>
                <a:cs typeface="Times New Roman" pitchFamily="18" charset="0"/>
              </a:rPr>
              <a:t> vous permettront d’avoir recours à ce sens. C’est une fois la première gorgée en bouche que vous pourrez apprécier la nature des bulles, leur finesse et leur comportement. Certaines vont mousser dans toute la bouche tandis que d’autres picoteront uniquement le palais. A chacune ses impressions.</a:t>
            </a:r>
            <a:endParaRPr lang="fr-FR" dirty="0">
              <a:latin typeface="Times New Roman" pitchFamily="18" charset="0"/>
              <a:cs typeface="Times New Roman" pitchFamily="18" charset="0"/>
            </a:endParaRPr>
          </a:p>
        </p:txBody>
      </p:sp>
      <p:sp>
        <p:nvSpPr>
          <p:cNvPr id="13" name="Rectangle 12"/>
          <p:cNvSpPr/>
          <p:nvPr/>
        </p:nvSpPr>
        <p:spPr>
          <a:xfrm>
            <a:off x="5724127" y="1267998"/>
            <a:ext cx="3396259"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Le goût:</a:t>
            </a:r>
          </a:p>
          <a:p>
            <a:r>
              <a:rPr lang="fr-FR" sz="2000" dirty="0" smtClean="0">
                <a:latin typeface="Times New Roman" pitchFamily="18" charset="0"/>
                <a:cs typeface="Times New Roman" pitchFamily="18" charset="0"/>
              </a:rPr>
              <a:t>5 familles de saveurs issues de </a:t>
            </a:r>
            <a:r>
              <a:rPr lang="fr-FR" sz="2000" b="1" u="sng" dirty="0" smtClean="0">
                <a:solidFill>
                  <a:srgbClr val="FF0000"/>
                </a:solidFill>
                <a:latin typeface="Times New Roman" pitchFamily="18" charset="0"/>
                <a:cs typeface="Times New Roman" pitchFamily="18" charset="0"/>
              </a:rPr>
              <a:t>l’</a:t>
            </a:r>
            <a:r>
              <a:rPr lang="fr-FR" sz="2000" b="1" u="sng" dirty="0" err="1" smtClean="0">
                <a:solidFill>
                  <a:srgbClr val="FF0000"/>
                </a:solidFill>
                <a:latin typeface="Times New Roman" pitchFamily="18" charset="0"/>
                <a:cs typeface="Times New Roman" pitchFamily="18" charset="0"/>
              </a:rPr>
              <a:t>oenologie</a:t>
            </a:r>
            <a:r>
              <a:rPr lang="fr-FR" sz="2000" dirty="0" smtClean="0">
                <a:latin typeface="Times New Roman" pitchFamily="18" charset="0"/>
                <a:cs typeface="Times New Roman" pitchFamily="18" charset="0"/>
              </a:rPr>
              <a:t> sont utilisées en </a:t>
            </a:r>
            <a:r>
              <a:rPr lang="fr-FR" sz="2000" b="1" u="sng" dirty="0" err="1" smtClean="0">
                <a:solidFill>
                  <a:srgbClr val="00B0F0"/>
                </a:solidFill>
                <a:latin typeface="Times New Roman" pitchFamily="18" charset="0"/>
                <a:cs typeface="Times New Roman" pitchFamily="18" charset="0"/>
              </a:rPr>
              <a:t>eaunologie</a:t>
            </a:r>
            <a:r>
              <a:rPr lang="fr-FR" sz="2000" dirty="0" smtClean="0">
                <a:latin typeface="Times New Roman" pitchFamily="18" charset="0"/>
                <a:cs typeface="Times New Roman" pitchFamily="18" charset="0"/>
              </a:rPr>
              <a:t> : </a:t>
            </a:r>
            <a:r>
              <a:rPr lang="fr-FR" sz="2000" b="1" dirty="0" smtClean="0">
                <a:latin typeface="Times New Roman" pitchFamily="18" charset="0"/>
                <a:cs typeface="Times New Roman" pitchFamily="18" charset="0"/>
              </a:rPr>
              <a:t>sucrée, salée, acide amère et aromatique</a:t>
            </a:r>
            <a:r>
              <a:rPr lang="fr-FR" sz="2000"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Elles permettent de distinguer des goûts </a:t>
            </a:r>
            <a:r>
              <a:rPr lang="fr-FR" sz="2000" b="1" dirty="0" smtClean="0">
                <a:solidFill>
                  <a:srgbClr val="FF0000"/>
                </a:solidFill>
                <a:latin typeface="Times New Roman" pitchFamily="18" charset="0"/>
                <a:cs typeface="Times New Roman" pitchFamily="18" charset="0"/>
              </a:rPr>
              <a:t>métalliques, boisés, fleuris</a:t>
            </a:r>
            <a:r>
              <a:rPr lang="fr-FR" sz="2000" dirty="0" smtClean="0">
                <a:latin typeface="Times New Roman" pitchFamily="18" charset="0"/>
                <a:cs typeface="Times New Roman" pitchFamily="18" charset="0"/>
              </a:rPr>
              <a:t>... La fin de bouche a aussi son importance. Une eau dite « </a:t>
            </a:r>
            <a:r>
              <a:rPr lang="fr-FR" sz="2000" b="1" dirty="0" smtClean="0">
                <a:solidFill>
                  <a:srgbClr val="FF0000"/>
                </a:solidFill>
                <a:latin typeface="Times New Roman" pitchFamily="18" charset="0"/>
                <a:cs typeface="Times New Roman" pitchFamily="18" charset="0"/>
              </a:rPr>
              <a:t>huileuse</a:t>
            </a:r>
            <a:r>
              <a:rPr lang="fr-FR" sz="2000" dirty="0" smtClean="0">
                <a:latin typeface="Times New Roman" pitchFamily="18" charset="0"/>
                <a:cs typeface="Times New Roman" pitchFamily="18" charset="0"/>
              </a:rPr>
              <a:t> » glisse bien dans la gorge.« </a:t>
            </a:r>
            <a:r>
              <a:rPr lang="fr-FR" sz="2000" b="1" dirty="0" err="1">
                <a:solidFill>
                  <a:srgbClr val="FF0000"/>
                </a:solidFill>
                <a:latin typeface="Times New Roman" pitchFamily="18" charset="0"/>
                <a:cs typeface="Times New Roman" pitchFamily="18" charset="0"/>
              </a:rPr>
              <a:t>Astrigente</a:t>
            </a:r>
            <a:r>
              <a:rPr lang="fr-FR" sz="2000" dirty="0" smtClean="0">
                <a:latin typeface="Times New Roman" pitchFamily="18" charset="0"/>
                <a:cs typeface="Times New Roman" pitchFamily="18" charset="0"/>
              </a:rPr>
              <a:t>», elle laisse un goût et reste un peu en début de bouche.</a:t>
            </a:r>
            <a:endParaRPr lang="fr-FR" dirty="0">
              <a:latin typeface="Times New Roman" pitchFamily="18" charset="0"/>
              <a:cs typeface="Times New Roman" pitchFamily="18" charset="0"/>
            </a:endParaRPr>
          </a:p>
        </p:txBody>
      </p:sp>
      <p:pic>
        <p:nvPicPr>
          <p:cNvPr id="10246" name="Picture 6" descr="Résultat de recherche d'images pour &quot;le gout eau&quot;"/>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456812" y="585684"/>
            <a:ext cx="1212570" cy="6820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47" name="Picture 7"/>
          <p:cNvPicPr>
            <a:picLocks noChangeAspect="1" noChangeArrowheads="1"/>
          </p:cNvPicPr>
          <p:nvPr/>
        </p:nvPicPr>
        <p:blipFill>
          <a:blip r:embed="rId7">
            <a:extLst>
              <a:ext uri="{BEBA8EAE-BF5A-486C-A8C5-ECC9F3942E4B}">
                <a14:imgProps xmlns:a14="http://schemas.microsoft.com/office/drawing/2010/main" xmlns="">
                  <a14:imgLayer r:embed="rId8">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17399" y="628629"/>
            <a:ext cx="8403073" cy="5953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1"/>
          <p:cNvPicPr>
            <a:picLocks noChangeAspect="1" noChangeArrowheads="1"/>
          </p:cNvPicPr>
          <p:nvPr/>
        </p:nvPicPr>
        <p:blipFill>
          <a:blip r:embed="rId9">
            <a:extLst>
              <a:ext uri="{BEBA8EAE-BF5A-486C-A8C5-ECC9F3942E4B}">
                <a14:imgProps xmlns:a14="http://schemas.microsoft.com/office/drawing/2010/main" xmlns="">
                  <a14:imgLayer r:embed="rId10">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99244" y="702890"/>
            <a:ext cx="7711193" cy="5285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721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additive="base">
                                        <p:cTn id="11" dur="500" fill="hold"/>
                                        <p:tgtEl>
                                          <p:spTgt spid="10242"/>
                                        </p:tgtEl>
                                        <p:attrNameLst>
                                          <p:attrName>ppt_x</p:attrName>
                                        </p:attrNameLst>
                                      </p:cBhvr>
                                      <p:tavLst>
                                        <p:tav tm="0">
                                          <p:val>
                                            <p:strVal val="#ppt_x"/>
                                          </p:val>
                                        </p:tav>
                                        <p:tav tm="100000">
                                          <p:val>
                                            <p:strVal val="#ppt_x"/>
                                          </p:val>
                                        </p:tav>
                                      </p:tavLst>
                                    </p:anim>
                                    <p:anim calcmode="lin" valueType="num">
                                      <p:cBhvr additive="base">
                                        <p:cTn id="12"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anim calcmode="lin" valueType="num">
                                      <p:cBhvr additive="base">
                                        <p:cTn id="21" dur="500" fill="hold"/>
                                        <p:tgtEl>
                                          <p:spTgt spid="10244"/>
                                        </p:tgtEl>
                                        <p:attrNameLst>
                                          <p:attrName>ppt_x</p:attrName>
                                        </p:attrNameLst>
                                      </p:cBhvr>
                                      <p:tavLst>
                                        <p:tav tm="0">
                                          <p:val>
                                            <p:strVal val="#ppt_x"/>
                                          </p:val>
                                        </p:tav>
                                        <p:tav tm="100000">
                                          <p:val>
                                            <p:strVal val="#ppt_x"/>
                                          </p:val>
                                        </p:tav>
                                      </p:tavLst>
                                    </p:anim>
                                    <p:anim calcmode="lin" valueType="num">
                                      <p:cBhvr additive="base">
                                        <p:cTn id="22"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46"/>
                                        </p:tgtEl>
                                        <p:attrNameLst>
                                          <p:attrName>style.visibility</p:attrName>
                                        </p:attrNameLst>
                                      </p:cBhvr>
                                      <p:to>
                                        <p:strVal val="visible"/>
                                      </p:to>
                                    </p:set>
                                    <p:anim calcmode="lin" valueType="num">
                                      <p:cBhvr additive="base">
                                        <p:cTn id="31" dur="500" fill="hold"/>
                                        <p:tgtEl>
                                          <p:spTgt spid="10246"/>
                                        </p:tgtEl>
                                        <p:attrNameLst>
                                          <p:attrName>ppt_x</p:attrName>
                                        </p:attrNameLst>
                                      </p:cBhvr>
                                      <p:tavLst>
                                        <p:tav tm="0">
                                          <p:val>
                                            <p:strVal val="#ppt_x"/>
                                          </p:val>
                                        </p:tav>
                                        <p:tav tm="100000">
                                          <p:val>
                                            <p:strVal val="#ppt_x"/>
                                          </p:val>
                                        </p:tav>
                                      </p:tavLst>
                                    </p:anim>
                                    <p:anim calcmode="lin" valueType="num">
                                      <p:cBhvr additive="base">
                                        <p:cTn id="32" dur="500" fill="hold"/>
                                        <p:tgtEl>
                                          <p:spTgt spid="102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7"/>
                                        </p:tgtEl>
                                        <p:attrNameLst>
                                          <p:attrName>style.visibility</p:attrName>
                                        </p:attrNameLst>
                                      </p:cBhvr>
                                      <p:to>
                                        <p:strVal val="visible"/>
                                      </p:to>
                                    </p:set>
                                    <p:anim calcmode="lin" valueType="num">
                                      <p:cBhvr additive="base">
                                        <p:cTn id="37" dur="500" fill="hold"/>
                                        <p:tgtEl>
                                          <p:spTgt spid="10247"/>
                                        </p:tgtEl>
                                        <p:attrNameLst>
                                          <p:attrName>ppt_x</p:attrName>
                                        </p:attrNameLst>
                                      </p:cBhvr>
                                      <p:tavLst>
                                        <p:tav tm="0">
                                          <p:val>
                                            <p:strVal val="#ppt_x"/>
                                          </p:val>
                                        </p:tav>
                                        <p:tav tm="100000">
                                          <p:val>
                                            <p:strVal val="#ppt_x"/>
                                          </p:val>
                                        </p:tav>
                                      </p:tavLst>
                                    </p:anim>
                                    <p:anim calcmode="lin" valueType="num">
                                      <p:cBhvr additive="base">
                                        <p:cTn id="38"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4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10</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7" name="Rectangle 6"/>
          <p:cNvSpPr/>
          <p:nvPr/>
        </p:nvSpPr>
        <p:spPr>
          <a:xfrm>
            <a:off x="1187624" y="764704"/>
            <a:ext cx="5976664" cy="523220"/>
          </a:xfrm>
          <a:prstGeom prst="rect">
            <a:avLst/>
          </a:prstGeom>
          <a:solidFill>
            <a:schemeClr val="accent5">
              <a:lumMod val="60000"/>
              <a:lumOff val="40000"/>
            </a:schemeClr>
          </a:solidFill>
          <a:ln>
            <a:solidFill>
              <a:schemeClr val="tx1"/>
            </a:solidFill>
          </a:ln>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La qualité organoleptique de l’eau </a:t>
            </a:r>
            <a:endParaRPr lang="fr-FR" sz="3600" b="1" dirty="0" smtClean="0">
              <a:ln w="11430"/>
              <a:solidFill>
                <a:schemeClr val="tx1"/>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Arrondir un rectangle à un seul coin 8"/>
          <p:cNvSpPr/>
          <p:nvPr/>
        </p:nvSpPr>
        <p:spPr>
          <a:xfrm>
            <a:off x="661425" y="0"/>
            <a:ext cx="6216212" cy="532499"/>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3600" b="1" i="1" dirty="0" smtClean="0">
                <a:effectLst>
                  <a:outerShdw blurRad="38100" dist="38100" dir="2700000" algn="tl">
                    <a:srgbClr val="000000">
                      <a:alpha val="43137"/>
                    </a:srgbClr>
                  </a:outerShdw>
                </a:effectLst>
                <a:latin typeface="Times New Roman" pitchFamily="18" charset="0"/>
                <a:cs typeface="Times New Roman" pitchFamily="18" charset="0"/>
              </a:rPr>
              <a:t>L’analyse sensorielle de l’eau  </a:t>
            </a:r>
            <a:r>
              <a:rPr lang="fr-FR" sz="1600" dirty="0" smtClean="0"/>
              <a:t> </a:t>
            </a:r>
            <a:endParaRPr lang="fr-FR" sz="1600" dirty="0"/>
          </a:p>
        </p:txBody>
      </p:sp>
      <p:sp>
        <p:nvSpPr>
          <p:cNvPr id="6" name="Rectangle 5"/>
          <p:cNvSpPr/>
          <p:nvPr/>
        </p:nvSpPr>
        <p:spPr>
          <a:xfrm>
            <a:off x="357369" y="1475581"/>
            <a:ext cx="8580835" cy="237626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Arial" pitchFamily="34" charset="0"/>
              <a:buChar char="•"/>
            </a:pPr>
            <a:r>
              <a:rPr lang="fr-FR" sz="2000" dirty="0" smtClean="0">
                <a:latin typeface="Times New Roman" pitchFamily="18" charset="0"/>
                <a:cs typeface="Times New Roman" pitchFamily="18" charset="0"/>
              </a:rPr>
              <a:t>l'étiquette pour les eaux minérales: </a:t>
            </a:r>
            <a:r>
              <a:rPr lang="fr-FR" sz="2000" dirty="0">
                <a:latin typeface="Times New Roman" pitchFamily="18" charset="0"/>
                <a:cs typeface="Times New Roman" pitchFamily="18" charset="0"/>
              </a:rPr>
              <a:t>le résidu </a:t>
            </a:r>
            <a:r>
              <a:rPr lang="fr-FR" sz="2000" dirty="0" smtClean="0">
                <a:latin typeface="Times New Roman" pitchFamily="18" charset="0"/>
                <a:cs typeface="Times New Roman" pitchFamily="18" charset="0"/>
              </a:rPr>
              <a:t>sec (</a:t>
            </a:r>
            <a:r>
              <a:rPr lang="fr-FR" sz="2000" dirty="0">
                <a:latin typeface="Times New Roman" pitchFamily="18" charset="0"/>
                <a:cs typeface="Times New Roman" pitchFamily="18" charset="0"/>
              </a:rPr>
              <a:t>exprime le taux de minéraux recueillis </a:t>
            </a:r>
            <a:r>
              <a:rPr lang="fr-FR" sz="2000" dirty="0" smtClean="0">
                <a:latin typeface="Times New Roman" pitchFamily="18" charset="0"/>
                <a:cs typeface="Times New Roman" pitchFamily="18" charset="0"/>
              </a:rPr>
              <a:t>après évaporation </a:t>
            </a:r>
            <a:r>
              <a:rPr lang="fr-FR" sz="2000" dirty="0">
                <a:latin typeface="Times New Roman" pitchFamily="18" charset="0"/>
                <a:cs typeface="Times New Roman" pitchFamily="18" charset="0"/>
              </a:rPr>
              <a:t>d'une eau </a:t>
            </a:r>
            <a:r>
              <a:rPr lang="fr-FR" sz="2000" dirty="0" smtClean="0">
                <a:latin typeface="Times New Roman" pitchFamily="18" charset="0"/>
                <a:cs typeface="Times New Roman" pitchFamily="18" charset="0"/>
              </a:rPr>
              <a:t>portée </a:t>
            </a:r>
            <a:r>
              <a:rPr lang="fr-FR" sz="2000" dirty="0">
                <a:latin typeface="Times New Roman" pitchFamily="18" charset="0"/>
                <a:cs typeface="Times New Roman" pitchFamily="18" charset="0"/>
              </a:rPr>
              <a:t>a </a:t>
            </a:r>
            <a:r>
              <a:rPr lang="fr-FR" sz="2000" dirty="0" smtClean="0">
                <a:latin typeface="Times New Roman" pitchFamily="18" charset="0"/>
                <a:cs typeface="Times New Roman" pitchFamily="18" charset="0"/>
              </a:rPr>
              <a:t>ébullition)</a:t>
            </a:r>
          </a:p>
          <a:p>
            <a:pPr marL="457200" indent="-457200">
              <a:buFont typeface="+mj-lt"/>
              <a:buAutoNum type="arabicPeriod"/>
            </a:pPr>
            <a:r>
              <a:rPr lang="fr-FR" sz="2000" b="1" dirty="0" smtClean="0">
                <a:solidFill>
                  <a:srgbClr val="FF0000"/>
                </a:solidFill>
                <a:latin typeface="Times New Roman" pitchFamily="18" charset="0"/>
                <a:cs typeface="Times New Roman" pitchFamily="18" charset="0"/>
              </a:rPr>
              <a:t>Inférieur à 50 mg </a:t>
            </a:r>
            <a:r>
              <a:rPr lang="fr-FR" sz="2000" dirty="0" smtClean="0">
                <a:latin typeface="Times New Roman" pitchFamily="18" charset="0"/>
                <a:cs typeface="Times New Roman" pitchFamily="18" charset="0"/>
              </a:rPr>
              <a:t>= eau très faiblement minéralisée.</a:t>
            </a:r>
          </a:p>
          <a:p>
            <a:pPr marL="457200" indent="-457200">
              <a:buFont typeface="+mj-lt"/>
              <a:buAutoNum type="arabicPeriod"/>
            </a:pPr>
            <a:r>
              <a:rPr lang="fr-FR" sz="2000" b="1" dirty="0" smtClean="0">
                <a:solidFill>
                  <a:srgbClr val="FF0000"/>
                </a:solidFill>
                <a:latin typeface="Times New Roman" pitchFamily="18" charset="0"/>
                <a:cs typeface="Times New Roman" pitchFamily="18" charset="0"/>
              </a:rPr>
              <a:t>Inférieur  </a:t>
            </a:r>
            <a:r>
              <a:rPr lang="fr-FR" sz="2000" b="1" dirty="0">
                <a:solidFill>
                  <a:srgbClr val="FF0000"/>
                </a:solidFill>
                <a:latin typeface="Times New Roman" pitchFamily="18" charset="0"/>
                <a:cs typeface="Times New Roman" pitchFamily="18" charset="0"/>
              </a:rPr>
              <a:t>à 500mg </a:t>
            </a:r>
            <a:r>
              <a:rPr lang="fr-FR" sz="2000" dirty="0" smtClean="0">
                <a:latin typeface="Times New Roman" pitchFamily="18" charset="0"/>
                <a:cs typeface="Times New Roman" pitchFamily="18" charset="0"/>
              </a:rPr>
              <a:t>= eau faiblement minéralisée.</a:t>
            </a:r>
          </a:p>
          <a:p>
            <a:pPr marL="457200" indent="-457200">
              <a:buFont typeface="+mj-lt"/>
              <a:buAutoNum type="arabicPeriod"/>
            </a:pPr>
            <a:r>
              <a:rPr lang="fr-FR" sz="2000" b="1" dirty="0">
                <a:solidFill>
                  <a:srgbClr val="FF0000"/>
                </a:solidFill>
                <a:latin typeface="Times New Roman" pitchFamily="18" charset="0"/>
                <a:cs typeface="Times New Roman" pitchFamily="18" charset="0"/>
              </a:rPr>
              <a:t>500 à 1500 mg </a:t>
            </a:r>
            <a:r>
              <a:rPr lang="fr-FR" sz="2000" dirty="0" smtClean="0">
                <a:latin typeface="Times New Roman" pitchFamily="18" charset="0"/>
                <a:cs typeface="Times New Roman" pitchFamily="18" charset="0"/>
              </a:rPr>
              <a:t>=  eau moyennement minéralisées.</a:t>
            </a:r>
          </a:p>
          <a:p>
            <a:pPr marL="457200" indent="-457200">
              <a:buFont typeface="+mj-lt"/>
              <a:buAutoNum type="arabicPeriod"/>
            </a:pPr>
            <a:r>
              <a:rPr lang="fr-FR" sz="2000" b="1" dirty="0">
                <a:solidFill>
                  <a:srgbClr val="FF0000"/>
                </a:solidFill>
                <a:latin typeface="Times New Roman" pitchFamily="18" charset="0"/>
                <a:cs typeface="Times New Roman" pitchFamily="18" charset="0"/>
              </a:rPr>
              <a:t>Supérieur à 1500 mg </a:t>
            </a:r>
            <a:r>
              <a:rPr lang="fr-FR" sz="2000" dirty="0" smtClean="0">
                <a:latin typeface="Times New Roman" pitchFamily="18" charset="0"/>
                <a:cs typeface="Times New Roman" pitchFamily="18" charset="0"/>
              </a:rPr>
              <a:t>= eau fortement minéralisée.</a:t>
            </a:r>
          </a:p>
          <a:p>
            <a:pPr marL="457200" indent="-457200">
              <a:buFont typeface="+mj-lt"/>
              <a:buAutoNum type="arabicPeriod"/>
            </a:pPr>
            <a:r>
              <a:rPr lang="fr-FR" sz="2000" b="1" dirty="0">
                <a:solidFill>
                  <a:srgbClr val="FF0000"/>
                </a:solidFill>
                <a:latin typeface="Times New Roman" pitchFamily="18" charset="0"/>
                <a:cs typeface="Times New Roman" pitchFamily="18" charset="0"/>
              </a:rPr>
              <a:t>Inférieur à 150 mg </a:t>
            </a:r>
            <a:r>
              <a:rPr lang="fr-FR" sz="2000" dirty="0" smtClean="0">
                <a:latin typeface="Times New Roman" pitchFamily="18" charset="0"/>
                <a:cs typeface="Times New Roman" pitchFamily="18" charset="0"/>
              </a:rPr>
              <a:t>= eau neutre ( eau de référence) </a:t>
            </a:r>
            <a:endParaRPr lang="fr-FR" sz="2000" dirty="0">
              <a:latin typeface="Times New Roman" pitchFamily="18" charset="0"/>
              <a:cs typeface="Times New Roman" pitchFamily="18" charset="0"/>
            </a:endParaRPr>
          </a:p>
        </p:txBody>
      </p:sp>
      <p:pic>
        <p:nvPicPr>
          <p:cNvPr id="13" name="Picture 1"/>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61425" y="1124744"/>
            <a:ext cx="8136903" cy="55228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p:nvSpPr>
        <p:spPr>
          <a:xfrm>
            <a:off x="564484" y="1196752"/>
            <a:ext cx="8373720" cy="524247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342900" indent="-342900">
              <a:buFont typeface="Wingdings" pitchFamily="2" charset="2"/>
              <a:buChar char="ü"/>
            </a:pPr>
            <a:r>
              <a:rPr lang="fr-FR" sz="2000" dirty="0" smtClean="0">
                <a:latin typeface="Times New Roman" pitchFamily="18" charset="0"/>
                <a:cs typeface="Times New Roman" pitchFamily="18" charset="0"/>
              </a:rPr>
              <a:t>Plus il y a de minéraux en diversité et en quantité, plus les saveurs seront perceptibles. </a:t>
            </a:r>
          </a:p>
          <a:p>
            <a:pPr marL="342900" indent="-342900">
              <a:buFont typeface="Wingdings" pitchFamily="2" charset="2"/>
              <a:buChar char="ü"/>
            </a:pPr>
            <a:r>
              <a:rPr lang="fr-FR" sz="2000" dirty="0" smtClean="0">
                <a:latin typeface="Times New Roman" pitchFamily="18" charset="0"/>
                <a:cs typeface="Times New Roman" pitchFamily="18" charset="0"/>
              </a:rPr>
              <a:t>Une eau faiblement minéralisée sera donc particulièrement douce à la dégustation et aura un goût neutre. </a:t>
            </a:r>
          </a:p>
          <a:p>
            <a:pPr marL="342900" indent="-342900">
              <a:buFont typeface="Wingdings" pitchFamily="2" charset="2"/>
              <a:buChar char="ü"/>
            </a:pPr>
            <a:r>
              <a:rPr lang="fr-FR" sz="2000" dirty="0" smtClean="0">
                <a:latin typeface="Times New Roman" pitchFamily="18" charset="0"/>
                <a:cs typeface="Times New Roman" pitchFamily="18" charset="0"/>
              </a:rPr>
              <a:t>le </a:t>
            </a:r>
            <a:r>
              <a:rPr lang="fr-FR" sz="2000" b="1" dirty="0" smtClean="0">
                <a:latin typeface="Times New Roman" pitchFamily="18" charset="0"/>
                <a:cs typeface="Times New Roman" pitchFamily="18" charset="0"/>
              </a:rPr>
              <a:t>calcium </a:t>
            </a:r>
            <a:r>
              <a:rPr lang="fr-FR" sz="2000" dirty="0" smtClean="0">
                <a:latin typeface="Times New Roman" pitchFamily="18" charset="0"/>
                <a:cs typeface="Times New Roman" pitchFamily="18" charset="0"/>
              </a:rPr>
              <a:t>confère des </a:t>
            </a:r>
            <a:r>
              <a:rPr lang="fr-FR" sz="2000" b="1" dirty="0" smtClean="0">
                <a:solidFill>
                  <a:srgbClr val="FF0000"/>
                </a:solidFill>
                <a:latin typeface="Times New Roman" pitchFamily="18" charset="0"/>
                <a:cs typeface="Times New Roman" pitchFamily="18" charset="0"/>
              </a:rPr>
              <a:t>saveurs aux accents </a:t>
            </a:r>
            <a:r>
              <a:rPr lang="fr-FR" sz="2000" b="1" u="sng" dirty="0" smtClean="0">
                <a:solidFill>
                  <a:srgbClr val="FF0000"/>
                </a:solidFill>
                <a:latin typeface="Times New Roman" pitchFamily="18" charset="0"/>
                <a:cs typeface="Times New Roman" pitchFamily="18" charset="0"/>
              </a:rPr>
              <a:t>terreux</a:t>
            </a:r>
            <a:r>
              <a:rPr lang="fr-FR" sz="2000" b="1" dirty="0" smtClean="0">
                <a:solidFill>
                  <a:srgbClr val="FF0000"/>
                </a:solidFill>
                <a:latin typeface="Times New Roman" pitchFamily="18" charset="0"/>
                <a:cs typeface="Times New Roman" pitchFamily="18" charset="0"/>
              </a:rPr>
              <a:t> et </a:t>
            </a:r>
            <a:r>
              <a:rPr lang="fr-FR" sz="2000" b="1" u="sng" dirty="0" smtClean="0">
                <a:solidFill>
                  <a:srgbClr val="FF0000"/>
                </a:solidFill>
                <a:latin typeface="Times New Roman" pitchFamily="18" charset="0"/>
                <a:cs typeface="Times New Roman" pitchFamily="18" charset="0"/>
              </a:rPr>
              <a:t>secs</a:t>
            </a:r>
            <a:r>
              <a:rPr lang="fr-FR" sz="2000" b="1"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rPr>
              <a:t> </a:t>
            </a:r>
          </a:p>
          <a:p>
            <a:pPr marL="342900" indent="-342900">
              <a:buFont typeface="Wingdings" pitchFamily="2" charset="2"/>
              <a:buChar char="ü"/>
            </a:pPr>
            <a:r>
              <a:rPr lang="fr-FR" sz="2000" dirty="0" smtClean="0">
                <a:latin typeface="Times New Roman" pitchFamily="18" charset="0"/>
                <a:cs typeface="Times New Roman" pitchFamily="18" charset="0"/>
              </a:rPr>
              <a:t>Une eau riche en </a:t>
            </a:r>
            <a:r>
              <a:rPr lang="fr-FR" sz="2000" b="1" dirty="0" smtClean="0">
                <a:latin typeface="Times New Roman" pitchFamily="18" charset="0"/>
                <a:cs typeface="Times New Roman" pitchFamily="18" charset="0"/>
              </a:rPr>
              <a:t>sodium</a:t>
            </a:r>
            <a:r>
              <a:rPr lang="fr-FR" sz="2000" dirty="0" smtClean="0">
                <a:latin typeface="Times New Roman" pitchFamily="18" charset="0"/>
                <a:cs typeface="Times New Roman" pitchFamily="18" charset="0"/>
              </a:rPr>
              <a:t> se démarquera par un </a:t>
            </a:r>
            <a:r>
              <a:rPr lang="fr-FR" sz="2000" b="1" u="sng" dirty="0" smtClean="0">
                <a:solidFill>
                  <a:srgbClr val="FF0000"/>
                </a:solidFill>
                <a:latin typeface="Times New Roman" pitchFamily="18" charset="0"/>
                <a:cs typeface="Times New Roman" pitchFamily="18" charset="0"/>
              </a:rPr>
              <a:t>goût iodé</a:t>
            </a:r>
            <a:r>
              <a:rPr lang="fr-FR" sz="2000" b="1" dirty="0" smtClean="0">
                <a:latin typeface="Times New Roman" pitchFamily="18" charset="0"/>
                <a:cs typeface="Times New Roman" pitchFamily="18" charset="0"/>
              </a:rPr>
              <a:t>.</a:t>
            </a:r>
          </a:p>
          <a:p>
            <a:pPr marL="342900" indent="-342900">
              <a:buFont typeface="Wingdings" pitchFamily="2" charset="2"/>
              <a:buChar char="ü"/>
            </a:pPr>
            <a:r>
              <a:rPr lang="fr-FR" sz="2000" dirty="0" smtClean="0">
                <a:latin typeface="Times New Roman" pitchFamily="18" charset="0"/>
                <a:cs typeface="Times New Roman" pitchFamily="18" charset="0"/>
              </a:rPr>
              <a:t>Une eau riche en </a:t>
            </a:r>
            <a:r>
              <a:rPr lang="fr-FR" sz="2000" b="1" dirty="0" smtClean="0">
                <a:latin typeface="Times New Roman" pitchFamily="18" charset="0"/>
                <a:cs typeface="Times New Roman" pitchFamily="18" charset="0"/>
              </a:rPr>
              <a:t>magnésium</a:t>
            </a:r>
            <a:r>
              <a:rPr lang="fr-FR" sz="2000" dirty="0" smtClean="0">
                <a:latin typeface="Times New Roman" pitchFamily="18" charset="0"/>
                <a:cs typeface="Times New Roman" pitchFamily="18" charset="0"/>
              </a:rPr>
              <a:t> dévoilera des </a:t>
            </a:r>
            <a:r>
              <a:rPr lang="fr-FR" sz="2000" b="1" u="sng" dirty="0" smtClean="0">
                <a:solidFill>
                  <a:srgbClr val="FF0000"/>
                </a:solidFill>
                <a:latin typeface="Times New Roman" pitchFamily="18" charset="0"/>
                <a:cs typeface="Times New Roman" pitchFamily="18" charset="0"/>
              </a:rPr>
              <a:t>notes épicées</a:t>
            </a:r>
            <a:r>
              <a:rPr lang="fr-FR" sz="2000" dirty="0" smtClean="0">
                <a:latin typeface="Times New Roman" pitchFamily="18" charset="0"/>
                <a:cs typeface="Times New Roman" pitchFamily="18" charset="0"/>
              </a:rPr>
              <a:t> tandis qu’une eau riche en </a:t>
            </a:r>
            <a:r>
              <a:rPr lang="fr-FR" sz="2000" b="1" dirty="0" smtClean="0">
                <a:latin typeface="Times New Roman" pitchFamily="18" charset="0"/>
                <a:cs typeface="Times New Roman" pitchFamily="18" charset="0"/>
              </a:rPr>
              <a:t>sulfates</a:t>
            </a:r>
            <a:r>
              <a:rPr lang="fr-FR" sz="2000" dirty="0" smtClean="0">
                <a:latin typeface="Times New Roman" pitchFamily="18" charset="0"/>
                <a:cs typeface="Times New Roman" pitchFamily="18" charset="0"/>
              </a:rPr>
              <a:t> aura une légère pointe d’</a:t>
            </a:r>
            <a:r>
              <a:rPr lang="fr-FR" sz="2000" b="1" u="sng" dirty="0" smtClean="0">
                <a:solidFill>
                  <a:srgbClr val="FF0000"/>
                </a:solidFill>
                <a:latin typeface="Times New Roman" pitchFamily="18" charset="0"/>
                <a:cs typeface="Times New Roman" pitchFamily="18" charset="0"/>
              </a:rPr>
              <a:t>amertume</a:t>
            </a:r>
            <a:endParaRPr lang="fr-FR" sz="2000" u="sng" dirty="0">
              <a:solidFill>
                <a:srgbClr val="FF0000"/>
              </a:solidFill>
              <a:latin typeface="Times New Roman" pitchFamily="18" charset="0"/>
              <a:cs typeface="Times New Roman" pitchFamily="18" charset="0"/>
            </a:endParaRPr>
          </a:p>
        </p:txBody>
      </p:sp>
      <p:pic>
        <p:nvPicPr>
          <p:cNvPr id="12295" name="Picture 7" descr="Résultat de recherche d'images pour &quot;eau riche en sulfate&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67744" y="3680257"/>
            <a:ext cx="4313169" cy="26187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10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295"/>
                                        </p:tgtEl>
                                        <p:attrNameLst>
                                          <p:attrName>style.visibility</p:attrName>
                                        </p:attrNameLst>
                                      </p:cBhvr>
                                      <p:to>
                                        <p:strVal val="visible"/>
                                      </p:to>
                                    </p:set>
                                    <p:animEffect transition="in" filter="fade">
                                      <p:cBhvr>
                                        <p:cTn id="30"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11</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10" name="Arrondir un rectangle à un seul coin 9"/>
          <p:cNvSpPr/>
          <p:nvPr/>
        </p:nvSpPr>
        <p:spPr>
          <a:xfrm>
            <a:off x="480857" y="530099"/>
            <a:ext cx="8187049" cy="810669"/>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2800" b="1" i="1" dirty="0" smtClean="0">
                <a:effectLst>
                  <a:outerShdw blurRad="38100" dist="38100" dir="2700000" algn="tl">
                    <a:srgbClr val="000000">
                      <a:alpha val="43137"/>
                    </a:srgbClr>
                  </a:outerShdw>
                </a:effectLst>
                <a:latin typeface="Times New Roman" pitchFamily="18" charset="0"/>
                <a:cs typeface="Times New Roman" pitchFamily="18" charset="0"/>
              </a:rPr>
              <a:t>Paramètres affectant la qualité organoleptique des eaux </a:t>
            </a:r>
            <a:endParaRPr lang="fr-FR" sz="1200" dirty="0"/>
          </a:p>
        </p:txBody>
      </p:sp>
      <p:sp>
        <p:nvSpPr>
          <p:cNvPr id="11" name="Rectangle 10"/>
          <p:cNvSpPr/>
          <p:nvPr/>
        </p:nvSpPr>
        <p:spPr>
          <a:xfrm>
            <a:off x="107504" y="1700809"/>
            <a:ext cx="8560401" cy="792088"/>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itchFamily="2" charset="2"/>
              <a:buChar char="Ø"/>
            </a:pPr>
            <a:r>
              <a:rPr lang="fr-FR" sz="2400" dirty="0" smtClean="0">
                <a:latin typeface="Times New Roman" pitchFamily="18" charset="0"/>
                <a:cs typeface="Times New Roman" pitchFamily="18" charset="0"/>
              </a:rPr>
              <a:t>Les paramètres organoleptique de l’eau : </a:t>
            </a:r>
            <a:r>
              <a:rPr lang="fr-FR" sz="2400" b="1" dirty="0" smtClean="0">
                <a:solidFill>
                  <a:srgbClr val="FF0000"/>
                </a:solidFill>
                <a:latin typeface="Times New Roman" pitchFamily="18" charset="0"/>
                <a:cs typeface="Times New Roman" pitchFamily="18" charset="0"/>
              </a:rPr>
              <a:t>la couleur, la turbidité , température, goût et odeur. </a:t>
            </a:r>
            <a:endParaRPr lang="fr-FR" sz="2400" b="1" dirty="0">
              <a:solidFill>
                <a:srgbClr val="FF0000"/>
              </a:solidFill>
              <a:latin typeface="Times New Roman" pitchFamily="18" charset="0"/>
              <a:cs typeface="Times New Roman" pitchFamily="18" charset="0"/>
            </a:endParaRPr>
          </a:p>
        </p:txBody>
      </p:sp>
      <p:sp>
        <p:nvSpPr>
          <p:cNvPr id="13" name="Rectangle 12"/>
          <p:cNvSpPr/>
          <p:nvPr/>
        </p:nvSpPr>
        <p:spPr>
          <a:xfrm>
            <a:off x="109561" y="2780928"/>
            <a:ext cx="8560401" cy="208823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lstStyle/>
          <a:p>
            <a:pPr marL="285750" indent="-285750">
              <a:buFont typeface="Wingdings" pitchFamily="2" charset="2"/>
              <a:buChar char="Ø"/>
            </a:pPr>
            <a:r>
              <a:rPr lang="fr-FR" sz="2400" dirty="0">
                <a:latin typeface="Times New Roman" pitchFamily="18" charset="0"/>
                <a:cs typeface="Times New Roman" pitchFamily="18" charset="0"/>
              </a:rPr>
              <a:t>Ammonium (NH4 +), Nitrates et Nitrites :( NO3 - et NO2), Matières organiques, Fer et manganèse, Phosphates, Gaz dissous, Sulfates: (SO4 2- ), Chlore : ( Cl2), pH, Solvants chlorés, Phénols et dérivés, Hydrocarbures, Pesticides ou herbicides, Impuretés de nature </a:t>
            </a:r>
            <a:r>
              <a:rPr lang="fr-FR" sz="2400" dirty="0" smtClean="0">
                <a:latin typeface="Times New Roman" pitchFamily="18" charset="0"/>
                <a:cs typeface="Times New Roman" pitchFamily="18" charset="0"/>
              </a:rPr>
              <a:t>biologiques. </a:t>
            </a:r>
            <a:endParaRPr lang="fr-FR"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67624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1547664" y="1711039"/>
            <a:ext cx="6827510" cy="2308324"/>
          </a:xfrm>
          <a:prstGeom prst="rect">
            <a:avLst/>
          </a:prstGeom>
        </p:spPr>
        <p:txBody>
          <a:bodyPr wrap="none">
            <a:spAutoFit/>
          </a:bodyPr>
          <a:lstStyle/>
          <a:p>
            <a:pPr algn="ctr"/>
            <a:r>
              <a:rPr lang="fr-FR" sz="7200" b="1" i="1" dirty="0" smtClean="0">
                <a:effectLst>
                  <a:outerShdw blurRad="38100" dist="38100" dir="2700000" algn="tl">
                    <a:srgbClr val="000000">
                      <a:alpha val="43137"/>
                    </a:srgbClr>
                  </a:outerShdw>
                </a:effectLst>
                <a:latin typeface="Times New Roman" pitchFamily="18" charset="0"/>
                <a:cs typeface="Times New Roman" pitchFamily="18" charset="0"/>
              </a:rPr>
              <a:t>Merci pour votre </a:t>
            </a:r>
          </a:p>
          <a:p>
            <a:pPr algn="ctr"/>
            <a:r>
              <a:rPr lang="fr-FR" sz="7200" b="1" i="1" dirty="0" smtClean="0">
                <a:effectLst>
                  <a:outerShdw blurRad="38100" dist="38100" dir="2700000" algn="tl">
                    <a:srgbClr val="000000">
                      <a:alpha val="43137"/>
                    </a:srgbClr>
                  </a:outerShdw>
                </a:effectLst>
                <a:latin typeface="Times New Roman" pitchFamily="18" charset="0"/>
                <a:cs typeface="Times New Roman" pitchFamily="18" charset="0"/>
              </a:rPr>
              <a:t>Attention </a:t>
            </a:r>
            <a:endParaRPr lang="fr-FR" sz="72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6805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a:effectLst>
                  <a:outerShdw blurRad="38100" dist="38100" dir="2700000" algn="tl">
                    <a:srgbClr val="000000">
                      <a:alpha val="43137"/>
                    </a:srgbClr>
                  </a:outerShdw>
                </a:effectLst>
                <a:latin typeface="Times New Roman" pitchFamily="18" charset="0"/>
                <a:cs typeface="Times New Roman" pitchFamily="18" charset="0"/>
              </a:rPr>
              <a:t>01</a:t>
            </a: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2627784" y="153498"/>
            <a:ext cx="3600400"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Introduction</a:t>
            </a:r>
            <a:r>
              <a:rPr lang="fr-FR" dirty="0" smtClean="0"/>
              <a:t> </a:t>
            </a:r>
            <a:endParaRPr lang="fr-FR" dirty="0"/>
          </a:p>
        </p:txBody>
      </p:sp>
      <p:sp>
        <p:nvSpPr>
          <p:cNvPr id="8" name="Rectangle 7"/>
          <p:cNvSpPr/>
          <p:nvPr/>
        </p:nvSpPr>
        <p:spPr>
          <a:xfrm>
            <a:off x="179512" y="903359"/>
            <a:ext cx="5666769" cy="646331"/>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D’où provient l’eau?</a:t>
            </a:r>
          </a:p>
        </p:txBody>
      </p:sp>
    </p:spTree>
    <p:extLst>
      <p:ext uri="{BB962C8B-B14F-4D97-AF65-F5344CB8AC3E}">
        <p14:creationId xmlns:p14="http://schemas.microsoft.com/office/powerpoint/2010/main" xmlns="" val="425216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a:effectLst>
                  <a:outerShdw blurRad="38100" dist="38100" dir="2700000" algn="tl">
                    <a:srgbClr val="000000">
                      <a:alpha val="43137"/>
                    </a:srgbClr>
                  </a:outerShdw>
                </a:effectLst>
                <a:latin typeface="Times New Roman" pitchFamily="18" charset="0"/>
                <a:cs typeface="Times New Roman" pitchFamily="18" charset="0"/>
              </a:rPr>
              <a:t>01</a:t>
            </a: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2627784" y="153498"/>
            <a:ext cx="3600400"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Introduction</a:t>
            </a:r>
            <a:r>
              <a:rPr lang="fr-FR" dirty="0" smtClean="0"/>
              <a:t> </a:t>
            </a:r>
            <a:endParaRPr lang="fr-FR" dirty="0"/>
          </a:p>
        </p:txBody>
      </p:sp>
      <p:sp>
        <p:nvSpPr>
          <p:cNvPr id="7" name="Rectangle 6"/>
          <p:cNvSpPr/>
          <p:nvPr/>
        </p:nvSpPr>
        <p:spPr>
          <a:xfrm>
            <a:off x="235298" y="1693147"/>
            <a:ext cx="4536825"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3600" b="1" dirty="0" smtClean="0">
                <a:latin typeface="Times New Roman" pitchFamily="18" charset="0"/>
                <a:cs typeface="Times New Roman" pitchFamily="18" charset="0"/>
              </a:rPr>
              <a:t>L’eau:</a:t>
            </a:r>
          </a:p>
          <a:p>
            <a:r>
              <a:rPr lang="fr-FR" sz="2800" dirty="0"/>
              <a:t> </a:t>
            </a:r>
            <a:r>
              <a:rPr lang="fr-FR" sz="2800" dirty="0" smtClean="0">
                <a:latin typeface="Times New Roman" pitchFamily="18" charset="0"/>
                <a:cs typeface="Times New Roman" pitchFamily="18" charset="0"/>
              </a:rPr>
              <a:t>on </a:t>
            </a:r>
            <a:r>
              <a:rPr lang="fr-FR" sz="2800" dirty="0">
                <a:latin typeface="Times New Roman" pitchFamily="18" charset="0"/>
                <a:cs typeface="Times New Roman" pitchFamily="18" charset="0"/>
              </a:rPr>
              <a:t>peut aussi appeler </a:t>
            </a:r>
            <a:r>
              <a:rPr lang="fr-FR" sz="2800" b="1" i="1" dirty="0">
                <a:solidFill>
                  <a:srgbClr val="FF0000"/>
                </a:solidFill>
                <a:latin typeface="Times New Roman" pitchFamily="18" charset="0"/>
                <a:cs typeface="Times New Roman" pitchFamily="18" charset="0"/>
              </a:rPr>
              <a:t>oxyde de </a:t>
            </a:r>
            <a:r>
              <a:rPr lang="fr-FR" sz="2800" b="1" i="1" dirty="0" smtClean="0">
                <a:solidFill>
                  <a:srgbClr val="FF0000"/>
                </a:solidFill>
                <a:latin typeface="Times New Roman" pitchFamily="18" charset="0"/>
                <a:cs typeface="Times New Roman" pitchFamily="18" charset="0"/>
              </a:rPr>
              <a:t>dihydrogène,</a:t>
            </a:r>
            <a:r>
              <a:rPr lang="fr-FR" sz="2800" i="1" dirty="0" smtClean="0">
                <a:latin typeface="Times New Roman" pitchFamily="18" charset="0"/>
                <a:cs typeface="Times New Roman" pitchFamily="18" charset="0"/>
              </a:rPr>
              <a:t> </a:t>
            </a:r>
            <a:r>
              <a:rPr lang="fr-FR" sz="2800" dirty="0" smtClean="0">
                <a:latin typeface="Times New Roman" pitchFamily="18" charset="0"/>
                <a:cs typeface="Times New Roman" pitchFamily="18" charset="0"/>
              </a:rPr>
              <a:t>est un liquide </a:t>
            </a:r>
            <a:r>
              <a:rPr lang="fr-FR" sz="2800" b="1" dirty="0">
                <a:solidFill>
                  <a:srgbClr val="00B0F0"/>
                </a:solidFill>
                <a:latin typeface="Times New Roman" pitchFamily="18" charset="0"/>
                <a:cs typeface="Times New Roman" pitchFamily="18" charset="0"/>
              </a:rPr>
              <a:t>inodore</a:t>
            </a:r>
            <a:r>
              <a:rPr lang="fr-FR" sz="2800" dirty="0">
                <a:latin typeface="Times New Roman" pitchFamily="18" charset="0"/>
                <a:cs typeface="Times New Roman" pitchFamily="18" charset="0"/>
              </a:rPr>
              <a:t>, </a:t>
            </a:r>
            <a:r>
              <a:rPr lang="fr-FR" sz="2800" b="1" dirty="0">
                <a:solidFill>
                  <a:srgbClr val="00B050"/>
                </a:solidFill>
                <a:latin typeface="Times New Roman" pitchFamily="18" charset="0"/>
                <a:cs typeface="Times New Roman" pitchFamily="18" charset="0"/>
              </a:rPr>
              <a:t>insipide</a:t>
            </a:r>
            <a:r>
              <a:rPr lang="fr-FR" sz="2800" dirty="0">
                <a:latin typeface="Times New Roman" pitchFamily="18" charset="0"/>
                <a:cs typeface="Times New Roman" pitchFamily="18" charset="0"/>
              </a:rPr>
              <a:t> et </a:t>
            </a:r>
            <a:r>
              <a:rPr lang="fr-FR" sz="2800" b="1" dirty="0">
                <a:solidFill>
                  <a:srgbClr val="00B0F0"/>
                </a:solidFill>
                <a:latin typeface="Times New Roman" pitchFamily="18" charset="0"/>
                <a:cs typeface="Times New Roman" pitchFamily="18" charset="0"/>
              </a:rPr>
              <a:t>incolore </a:t>
            </a:r>
            <a:r>
              <a:rPr lang="fr-FR" sz="2800" dirty="0">
                <a:latin typeface="Times New Roman" pitchFamily="18" charset="0"/>
                <a:cs typeface="Times New Roman" pitchFamily="18" charset="0"/>
              </a:rPr>
              <a:t>constitué d'hydrogène et d'oxygène. Forme des cours d'eau, des lacs et des mers. </a:t>
            </a:r>
            <a:r>
              <a:rPr lang="fr-FR" sz="28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L'eau(H2O)</a:t>
            </a:r>
            <a:r>
              <a:rPr lang="fr-FR" sz="2800" dirty="0">
                <a:latin typeface="Times New Roman" pitchFamily="18" charset="0"/>
                <a:cs typeface="Times New Roman" pitchFamily="18" charset="0"/>
              </a:rPr>
              <a:t> un élément essentiel pour toutes les matières vivante</a:t>
            </a:r>
          </a:p>
        </p:txBody>
      </p:sp>
      <p:pic>
        <p:nvPicPr>
          <p:cNvPr id="1026" name="Picture 2" descr="Résultat de recherche d'images pour &quot;l'eau définition simple&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32040" y="1693146"/>
            <a:ext cx="4111298" cy="44001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92062" y="1693147"/>
            <a:ext cx="5492172"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800" dirty="0"/>
              <a:t> </a:t>
            </a:r>
            <a:r>
              <a:rPr lang="fr-FR" sz="4000" dirty="0">
                <a:latin typeface="Times New Roman" pitchFamily="18" charset="0"/>
                <a:cs typeface="Times New Roman" pitchFamily="18" charset="0"/>
              </a:rPr>
              <a:t>C’</a:t>
            </a:r>
            <a:r>
              <a:rPr lang="fr-FR" sz="4000" dirty="0" smtClean="0">
                <a:latin typeface="Times New Roman" pitchFamily="18" charset="0"/>
                <a:cs typeface="Times New Roman" pitchFamily="18" charset="0"/>
              </a:rPr>
              <a:t>est </a:t>
            </a:r>
            <a:r>
              <a:rPr lang="fr-FR" sz="4000" dirty="0">
                <a:latin typeface="Times New Roman" pitchFamily="18" charset="0"/>
                <a:cs typeface="Times New Roman" pitchFamily="18" charset="0"/>
              </a:rPr>
              <a:t>une eau que l’on peut boire sans risque pour la santé</a:t>
            </a:r>
            <a:r>
              <a:rPr lang="fr-FR" sz="4000" dirty="0" smtClean="0"/>
              <a:t>.</a:t>
            </a:r>
            <a:r>
              <a:rPr lang="fr-FR" sz="4000" dirty="0"/>
              <a:t> Mais d'autres paramètres sont pris en compte, comme son goût et ses apports en sels minéraux.</a:t>
            </a:r>
            <a:endParaRPr lang="fr-FR" sz="4000" dirty="0">
              <a:latin typeface="Times New Roman" pitchFamily="18" charset="0"/>
              <a:cs typeface="Times New Roman" pitchFamily="18" charset="0"/>
            </a:endParaRPr>
          </a:p>
        </p:txBody>
      </p:sp>
      <p:sp>
        <p:nvSpPr>
          <p:cNvPr id="8" name="Rectangle 7"/>
          <p:cNvSpPr/>
          <p:nvPr/>
        </p:nvSpPr>
        <p:spPr>
          <a:xfrm>
            <a:off x="4764" y="914196"/>
            <a:ext cx="5666769" cy="646331"/>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Qu’est ce une eau potable?</a:t>
            </a:r>
          </a:p>
        </p:txBody>
      </p:sp>
      <p:pic>
        <p:nvPicPr>
          <p:cNvPr id="1028" name="Picture 4" descr="Image associé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71533" y="1693146"/>
            <a:ext cx="3224534" cy="411211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31187" y="1569271"/>
            <a:ext cx="5492172" cy="480131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800" dirty="0"/>
              <a:t> </a:t>
            </a:r>
            <a:r>
              <a:rPr lang="fr-FR" sz="3400" dirty="0">
                <a:latin typeface="Times New Roman" pitchFamily="18" charset="0"/>
                <a:cs typeface="Times New Roman" pitchFamily="18" charset="0"/>
              </a:rPr>
              <a:t>Elle ne doit donc pas contenir de </a:t>
            </a:r>
            <a:r>
              <a:rPr lang="fr-FR" sz="3400" b="1" dirty="0">
                <a:solidFill>
                  <a:srgbClr val="00B0F0"/>
                </a:solidFill>
                <a:latin typeface="Times New Roman" pitchFamily="18" charset="0"/>
                <a:cs typeface="Times New Roman" pitchFamily="18" charset="0"/>
              </a:rPr>
              <a:t>bactéries</a:t>
            </a:r>
            <a:r>
              <a:rPr lang="fr-FR" sz="3400" dirty="0">
                <a:latin typeface="Times New Roman" pitchFamily="18" charset="0"/>
                <a:cs typeface="Times New Roman" pitchFamily="18" charset="0"/>
              </a:rPr>
              <a:t>, </a:t>
            </a:r>
            <a:r>
              <a:rPr lang="fr-FR" sz="3400" b="1" dirty="0">
                <a:solidFill>
                  <a:srgbClr val="00B0F0"/>
                </a:solidFill>
                <a:latin typeface="Times New Roman" pitchFamily="18" charset="0"/>
                <a:cs typeface="Times New Roman" pitchFamily="18" charset="0"/>
              </a:rPr>
              <a:t>virus </a:t>
            </a:r>
            <a:r>
              <a:rPr lang="fr-FR" sz="3400" dirty="0">
                <a:latin typeface="Times New Roman" pitchFamily="18" charset="0"/>
                <a:cs typeface="Times New Roman" pitchFamily="18" charset="0"/>
              </a:rPr>
              <a:t>ou </a:t>
            </a:r>
            <a:r>
              <a:rPr lang="fr-FR" sz="3400" b="1" dirty="0">
                <a:solidFill>
                  <a:srgbClr val="00B0F0"/>
                </a:solidFill>
                <a:latin typeface="Times New Roman" pitchFamily="18" charset="0"/>
                <a:cs typeface="Times New Roman" pitchFamily="18" charset="0"/>
              </a:rPr>
              <a:t>parasites</a:t>
            </a:r>
            <a:r>
              <a:rPr lang="fr-FR" sz="3400" dirty="0">
                <a:latin typeface="Times New Roman" pitchFamily="18" charset="0"/>
                <a:cs typeface="Times New Roman" pitchFamily="18" charset="0"/>
              </a:rPr>
              <a:t>, ni dépasser une certaine quantité de substances chimiques (</a:t>
            </a:r>
            <a:r>
              <a:rPr lang="fr-FR" sz="3400" b="1" dirty="0">
                <a:solidFill>
                  <a:srgbClr val="00B0F0"/>
                </a:solidFill>
                <a:latin typeface="Times New Roman" pitchFamily="18" charset="0"/>
                <a:cs typeface="Times New Roman" pitchFamily="18" charset="0"/>
              </a:rPr>
              <a:t>nitrates, phosphates, métaux lourds, hydrocarbures ou pesticides</a:t>
            </a:r>
            <a:r>
              <a:rPr lang="fr-FR" sz="3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276776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 calcmode="lin" valueType="num">
                                      <p:cBhvr additive="base">
                                        <p:cTn id="37" dur="500" fill="hold"/>
                                        <p:tgtEl>
                                          <p:spTgt spid="1028"/>
                                        </p:tgtEl>
                                        <p:attrNameLst>
                                          <p:attrName>ppt_x</p:attrName>
                                        </p:attrNameLst>
                                      </p:cBhvr>
                                      <p:tavLst>
                                        <p:tav tm="0">
                                          <p:val>
                                            <p:strVal val="#ppt_x"/>
                                          </p:val>
                                        </p:tav>
                                        <p:tav tm="100000">
                                          <p:val>
                                            <p:strVal val="#ppt_x"/>
                                          </p:val>
                                        </p:tav>
                                      </p:tavLst>
                                    </p:anim>
                                    <p:anim calcmode="lin" valueType="num">
                                      <p:cBhvr additive="base">
                                        <p:cTn id="3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9" grpId="0" animBg="1"/>
      <p:bldP spid="9" grpId="1" animBg="1"/>
      <p:bldP spid="8" grpId="0" animBg="1"/>
      <p:bldP spid="12" grpId="0" animBg="1"/>
      <p:bldP spid="1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02</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1403648" y="48576"/>
            <a:ext cx="5472608"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Généralités sur les eaux </a:t>
            </a:r>
            <a:endParaRPr lang="fr-FR" dirty="0"/>
          </a:p>
        </p:txBody>
      </p:sp>
      <p:sp>
        <p:nvSpPr>
          <p:cNvPr id="8" name="Rectangle 7"/>
          <p:cNvSpPr/>
          <p:nvPr/>
        </p:nvSpPr>
        <p:spPr>
          <a:xfrm>
            <a:off x="179512" y="903359"/>
            <a:ext cx="5666769" cy="646331"/>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D’où provient l’eau?</a:t>
            </a:r>
          </a:p>
        </p:txBody>
      </p:sp>
      <p:pic>
        <p:nvPicPr>
          <p:cNvPr id="2050" name="Picture 2"/>
          <p:cNvPicPr>
            <a:picLocks noChangeAspect="1" noChangeArrowheads="1"/>
          </p:cNvPicPr>
          <p:nvPr/>
        </p:nvPicPr>
        <p:blipFill>
          <a:blip r:embed="rId4">
            <a:extLst>
              <a:ext uri="{BEBA8EAE-BF5A-486C-A8C5-ECC9F3942E4B}">
                <a14:imgProps xmlns:a14="http://schemas.microsoft.com/office/drawing/2010/main" xmlns="">
                  <a14:imgLayer r:embed="rId5">
                    <a14:imgEffect>
                      <a14:sharpenSoften amount="50000"/>
                    </a14:imgEffect>
                    <a14:imgEffect>
                      <a14:colorTemperature colorTemp="5300"/>
                    </a14:imgEffect>
                  </a14:imgLayer>
                </a14:imgProps>
              </a:ext>
              <a:ext uri="{28A0092B-C50C-407E-A947-70E740481C1C}">
                <a14:useLocalDpi xmlns:a14="http://schemas.microsoft.com/office/drawing/2010/main" xmlns="" val="0"/>
              </a:ext>
            </a:extLst>
          </a:blip>
          <a:srcRect/>
          <a:stretch>
            <a:fillRect/>
          </a:stretch>
        </p:blipFill>
        <p:spPr bwMode="auto">
          <a:xfrm>
            <a:off x="235298" y="1700808"/>
            <a:ext cx="8729190" cy="4545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Ellipse 5"/>
          <p:cNvSpPr/>
          <p:nvPr/>
        </p:nvSpPr>
        <p:spPr>
          <a:xfrm>
            <a:off x="2051720" y="3789040"/>
            <a:ext cx="1609248" cy="5760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4" name="Ellipse 13"/>
          <p:cNvSpPr/>
          <p:nvPr/>
        </p:nvSpPr>
        <p:spPr>
          <a:xfrm>
            <a:off x="4641065" y="2132856"/>
            <a:ext cx="1609248" cy="57606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257566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pic>
        <p:nvPicPr>
          <p:cNvPr id="4098" name="Picture 2" descr="Image associé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52320" y="342801"/>
            <a:ext cx="1585900" cy="1120299"/>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03</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1530724" y="37943"/>
            <a:ext cx="5328592"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Généralités sur les eaux </a:t>
            </a:r>
            <a:endParaRPr lang="fr-FR" sz="4000" dirty="0"/>
          </a:p>
        </p:txBody>
      </p:sp>
      <p:sp>
        <p:nvSpPr>
          <p:cNvPr id="8" name="Rectangle 7"/>
          <p:cNvSpPr/>
          <p:nvPr/>
        </p:nvSpPr>
        <p:spPr>
          <a:xfrm>
            <a:off x="356369" y="902951"/>
            <a:ext cx="7308303" cy="523220"/>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r-FR"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D’où vient l’eau destinée à la consommation ?</a:t>
            </a:r>
          </a:p>
        </p:txBody>
      </p:sp>
      <p:sp>
        <p:nvSpPr>
          <p:cNvPr id="7" name="Rectangle avec flèche vers le bas 6"/>
          <p:cNvSpPr/>
          <p:nvPr/>
        </p:nvSpPr>
        <p:spPr>
          <a:xfrm>
            <a:off x="3275856" y="1587692"/>
            <a:ext cx="3203848" cy="1152129"/>
          </a:xfrm>
          <a:prstGeom prst="downArrow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b="1" dirty="0" smtClean="0">
                <a:effectLst>
                  <a:outerShdw blurRad="38100" dist="38100" dir="2700000" algn="tl">
                    <a:srgbClr val="000000">
                      <a:alpha val="43137"/>
                    </a:srgbClr>
                  </a:outerShdw>
                </a:effectLst>
                <a:latin typeface="Times New Roman" pitchFamily="18" charset="0"/>
                <a:cs typeface="Times New Roman" pitchFamily="18" charset="0"/>
              </a:rPr>
              <a:t>Deux origines </a:t>
            </a:r>
            <a:endParaRPr lang="fr-FR"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Organigramme : Alternative 8"/>
          <p:cNvSpPr/>
          <p:nvPr/>
        </p:nvSpPr>
        <p:spPr>
          <a:xfrm>
            <a:off x="36408" y="2564904"/>
            <a:ext cx="4211960" cy="576064"/>
          </a:xfrm>
          <a:prstGeom prst="flowChartAlternateProcess">
            <a:avLst/>
          </a:prstGeom>
          <a:solidFill>
            <a:schemeClr val="accent5">
              <a:lumMod val="20000"/>
              <a:lumOff val="8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r-FR" sz="3200" b="1" dirty="0" smtClean="0">
                <a:effectLst>
                  <a:outerShdw blurRad="38100" dist="38100" dir="2700000" algn="tl">
                    <a:srgbClr val="000000">
                      <a:alpha val="43137"/>
                    </a:srgbClr>
                  </a:outerShdw>
                </a:effectLst>
                <a:latin typeface="Times New Roman" pitchFamily="18" charset="0"/>
                <a:cs typeface="Times New Roman" pitchFamily="18" charset="0"/>
              </a:rPr>
              <a:t>Sous- sol (souterraine)  </a:t>
            </a:r>
            <a:endParaRPr lang="fr-FR"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Organigramme : Alternative 10"/>
          <p:cNvSpPr/>
          <p:nvPr/>
        </p:nvSpPr>
        <p:spPr>
          <a:xfrm>
            <a:off x="5355286" y="2582790"/>
            <a:ext cx="3227517" cy="576064"/>
          </a:xfrm>
          <a:prstGeom prst="flowChartAlternateProcess">
            <a:avLst/>
          </a:prstGeom>
          <a:solidFill>
            <a:schemeClr val="accent5">
              <a:lumMod val="20000"/>
              <a:lumOff val="80000"/>
            </a:schemeClr>
          </a:solidFill>
          <a:ln>
            <a:solidFill>
              <a:schemeClr val="tx2">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r-FR" sz="3200" b="1" dirty="0" smtClean="0">
                <a:effectLst>
                  <a:outerShdw blurRad="38100" dist="38100" dir="2700000" algn="tl">
                    <a:srgbClr val="000000">
                      <a:alpha val="43137"/>
                    </a:srgbClr>
                  </a:outerShdw>
                </a:effectLst>
                <a:latin typeface="Times New Roman" pitchFamily="18" charset="0"/>
                <a:cs typeface="Times New Roman" pitchFamily="18" charset="0"/>
              </a:rPr>
              <a:t>Eaux de surface</a:t>
            </a:r>
            <a:endParaRPr lang="fr-FR"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00" name="Picture 4" descr="Résultat de recherche d'images pour &quot;nappes phréatiques schéma&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8745" y="3657923"/>
            <a:ext cx="5220613" cy="257938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39382" y="3073148"/>
            <a:ext cx="4613764" cy="584775"/>
          </a:xfrm>
          <a:prstGeom prst="rect">
            <a:avLst/>
          </a:prstGeom>
        </p:spPr>
        <p:txBody>
          <a:bodyPr wrap="none">
            <a:spAutoFit/>
          </a:bodyPr>
          <a:lstStyle/>
          <a:p>
            <a:pPr marL="457200" indent="-457200">
              <a:buFont typeface="Wingdings" pitchFamily="2" charset="2"/>
              <a:buChar char="Ø"/>
            </a:pPr>
            <a:r>
              <a:rPr lang="fr-FR" sz="32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les nappes phréatiques</a:t>
            </a:r>
            <a:endParaRPr lang="fr-FR" sz="3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02" name="Picture 6" descr="Résultat de recherche d'images pour &quot;fleuve&quot;"/>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04500" y="3501008"/>
            <a:ext cx="2667000" cy="200025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p:cNvSpPr/>
          <p:nvPr/>
        </p:nvSpPr>
        <p:spPr>
          <a:xfrm>
            <a:off x="6400646" y="3180869"/>
            <a:ext cx="1274708" cy="369332"/>
          </a:xfrm>
          <a:prstGeom prst="rect">
            <a:avLst/>
          </a:prstGeom>
        </p:spPr>
        <p:txBody>
          <a:bodyPr wrap="none">
            <a:spAutoFit/>
          </a:bodyPr>
          <a:lstStyle/>
          <a:p>
            <a:pPr marL="285750" indent="-285750">
              <a:buFont typeface="Wingdings" pitchFamily="2" charset="2"/>
              <a:buChar char="Ø"/>
            </a:pPr>
            <a:r>
              <a:rPr lang="fr-FR" b="1" dirty="0" smtClean="0">
                <a:effectLst>
                  <a:outerShdw blurRad="38100" dist="38100" dir="2700000" algn="tl">
                    <a:srgbClr val="000000">
                      <a:alpha val="43137"/>
                    </a:srgbClr>
                  </a:outerShdw>
                </a:effectLst>
                <a:latin typeface="Times New Roman" pitchFamily="18" charset="0"/>
                <a:cs typeface="Times New Roman" pitchFamily="18" charset="0"/>
              </a:rPr>
              <a:t>Fleuves </a:t>
            </a:r>
            <a:endParaRPr lang="fr-FR" b="1" dirty="0"/>
          </a:p>
        </p:txBody>
      </p:sp>
      <p:sp>
        <p:nvSpPr>
          <p:cNvPr id="13" name="AutoShape 8" descr="Résultat de recherche d'images pour &quot;riviér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AutoShape 10" descr="Résultat de recherche d'images pour &quot;riviér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8" name="Picture 12" descr="Résultat de recherche d'images pour &quot;riviére&quot;"/>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871438" y="3725336"/>
            <a:ext cx="2373832" cy="1775923"/>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14"/>
          <p:cNvSpPr/>
          <p:nvPr/>
        </p:nvSpPr>
        <p:spPr>
          <a:xfrm>
            <a:off x="6404323" y="3410132"/>
            <a:ext cx="1334661" cy="369332"/>
          </a:xfrm>
          <a:prstGeom prst="rect">
            <a:avLst/>
          </a:prstGeom>
        </p:spPr>
        <p:txBody>
          <a:bodyPr wrap="none">
            <a:spAutoFit/>
          </a:bodyPr>
          <a:lstStyle/>
          <a:p>
            <a:pPr marL="285750" indent="-285750">
              <a:buFont typeface="Wingdings" pitchFamily="2" charset="2"/>
              <a:buChar char="Ø"/>
            </a:pPr>
            <a:r>
              <a:rPr lang="fr-FR" b="1" dirty="0" smtClean="0">
                <a:effectLst>
                  <a:outerShdw blurRad="38100" dist="38100" dir="2700000" algn="tl">
                    <a:srgbClr val="000000">
                      <a:alpha val="43137"/>
                    </a:srgbClr>
                  </a:outerShdw>
                </a:effectLst>
                <a:latin typeface="Times New Roman" pitchFamily="18" charset="0"/>
                <a:cs typeface="Times New Roman" pitchFamily="18" charset="0"/>
              </a:rPr>
              <a:t>Rivières </a:t>
            </a:r>
            <a:endParaRPr lang="fr-FR"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10" name="Picture 14" descr="Résultat de recherche d'images pour &quot;barrages&quot;"/>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295916" y="4151311"/>
            <a:ext cx="3799244" cy="2086001"/>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6228184" y="3788517"/>
            <a:ext cx="1806905" cy="369332"/>
          </a:xfrm>
          <a:prstGeom prst="rect">
            <a:avLst/>
          </a:prstGeom>
        </p:spPr>
        <p:txBody>
          <a:bodyPr wrap="none">
            <a:spAutoFit/>
          </a:bodyPr>
          <a:lstStyle/>
          <a:p>
            <a:pPr marL="285750" indent="-285750">
              <a:buFont typeface="Wingdings" pitchFamily="2" charset="2"/>
              <a:buChar char="Ø"/>
            </a:pPr>
            <a:r>
              <a:rPr lang="fr-FR" b="1" dirty="0">
                <a:effectLst>
                  <a:outerShdw blurRad="38100" dist="38100" dir="2700000" algn="tl">
                    <a:srgbClr val="000000">
                      <a:alpha val="43137"/>
                    </a:srgbClr>
                  </a:outerShdw>
                </a:effectLst>
                <a:latin typeface="Times New Roman" pitchFamily="18" charset="0"/>
                <a:cs typeface="Times New Roman" pitchFamily="18" charset="0"/>
              </a:rPr>
              <a:t>Les </a:t>
            </a:r>
            <a:r>
              <a:rPr lang="fr-FR" b="1" dirty="0" smtClean="0">
                <a:effectLst>
                  <a:outerShdw blurRad="38100" dist="38100" dir="2700000" algn="tl">
                    <a:srgbClr val="000000">
                      <a:alpha val="43137"/>
                    </a:srgbClr>
                  </a:outerShdw>
                </a:effectLst>
                <a:latin typeface="Times New Roman" pitchFamily="18" charset="0"/>
                <a:cs typeface="Times New Roman" pitchFamily="18" charset="0"/>
              </a:rPr>
              <a:t>barrages </a:t>
            </a:r>
            <a:endParaRPr lang="fr-FR"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112" name="Picture 16" descr="Résultat de recherche d'images pour &quot;lac&quot;"/>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704470" y="3736999"/>
            <a:ext cx="3333750" cy="2500313"/>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6778465" y="3356004"/>
            <a:ext cx="960519" cy="369332"/>
          </a:xfrm>
          <a:prstGeom prst="rect">
            <a:avLst/>
          </a:prstGeom>
        </p:spPr>
        <p:txBody>
          <a:bodyPr wrap="none">
            <a:spAutoFit/>
          </a:bodyPr>
          <a:lstStyle/>
          <a:p>
            <a:pPr marL="285750" indent="-285750">
              <a:buFont typeface="Wingdings" pitchFamily="2" charset="2"/>
              <a:buChar char="Ø"/>
            </a:pPr>
            <a:r>
              <a:rPr lang="fr-FR" b="1" dirty="0">
                <a:effectLst>
                  <a:outerShdw blurRad="38100" dist="38100" dir="2700000" algn="tl">
                    <a:srgbClr val="000000">
                      <a:alpha val="43137"/>
                    </a:srgbClr>
                  </a:outerShdw>
                </a:effectLst>
                <a:latin typeface="Times New Roman" pitchFamily="18" charset="0"/>
                <a:cs typeface="Times New Roman" pitchFamily="18" charset="0"/>
              </a:rPr>
              <a:t>Lac  </a:t>
            </a:r>
          </a:p>
        </p:txBody>
      </p:sp>
    </p:spTree>
    <p:extLst>
      <p:ext uri="{BB962C8B-B14F-4D97-AF65-F5344CB8AC3E}">
        <p14:creationId xmlns:p14="http://schemas.microsoft.com/office/powerpoint/2010/main" xmlns="" val="229482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fade">
                                      <p:cBhvr>
                                        <p:cTn id="30" dur="1000"/>
                                        <p:tgtEl>
                                          <p:spTgt spid="4100"/>
                                        </p:tgtEl>
                                      </p:cBhvr>
                                    </p:animEffect>
                                    <p:anim calcmode="lin" valueType="num">
                                      <p:cBhvr>
                                        <p:cTn id="31" dur="1000" fill="hold"/>
                                        <p:tgtEl>
                                          <p:spTgt spid="4100"/>
                                        </p:tgtEl>
                                        <p:attrNameLst>
                                          <p:attrName>ppt_x</p:attrName>
                                        </p:attrNameLst>
                                      </p:cBhvr>
                                      <p:tavLst>
                                        <p:tav tm="0">
                                          <p:val>
                                            <p:strVal val="#ppt_x"/>
                                          </p:val>
                                        </p:tav>
                                        <p:tav tm="100000">
                                          <p:val>
                                            <p:strVal val="#ppt_x"/>
                                          </p:val>
                                        </p:tav>
                                      </p:tavLst>
                                    </p:anim>
                                    <p:anim calcmode="lin" valueType="num">
                                      <p:cBhvr>
                                        <p:cTn id="3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nodeType="withEffect">
                                  <p:stCondLst>
                                    <p:cond delay="0"/>
                                  </p:stCondLst>
                                  <p:childTnLst>
                                    <p:set>
                                      <p:cBhvr>
                                        <p:cTn id="46" dur="1" fill="hold">
                                          <p:stCondLst>
                                            <p:cond delay="0"/>
                                          </p:stCondLst>
                                        </p:cTn>
                                        <p:tgtEl>
                                          <p:spTgt spid="4102"/>
                                        </p:tgtEl>
                                        <p:attrNameLst>
                                          <p:attrName>style.visibility</p:attrName>
                                        </p:attrNameLst>
                                      </p:cBhvr>
                                      <p:to>
                                        <p:strVal val="visible"/>
                                      </p:to>
                                    </p:set>
                                    <p:animEffect transition="in" filter="fade">
                                      <p:cBhvr>
                                        <p:cTn id="47" dur="500"/>
                                        <p:tgtEl>
                                          <p:spTgt spid="410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2"/>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410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4108"/>
                                        </p:tgtEl>
                                        <p:attrNameLst>
                                          <p:attrName>style.visibility</p:attrName>
                                        </p:attrNameLst>
                                      </p:cBhvr>
                                      <p:to>
                                        <p:strVal val="visible"/>
                                      </p:to>
                                    </p:set>
                                    <p:anim calcmode="lin" valueType="num">
                                      <p:cBhvr additive="base">
                                        <p:cTn id="62" dur="500" fill="hold"/>
                                        <p:tgtEl>
                                          <p:spTgt spid="4108"/>
                                        </p:tgtEl>
                                        <p:attrNameLst>
                                          <p:attrName>ppt_x</p:attrName>
                                        </p:attrNameLst>
                                      </p:cBhvr>
                                      <p:tavLst>
                                        <p:tav tm="0">
                                          <p:val>
                                            <p:strVal val="#ppt_x"/>
                                          </p:val>
                                        </p:tav>
                                        <p:tav tm="100000">
                                          <p:val>
                                            <p:strVal val="#ppt_x"/>
                                          </p:val>
                                        </p:tav>
                                      </p:tavLst>
                                    </p:anim>
                                    <p:anim calcmode="lin" valueType="num">
                                      <p:cBhvr additive="base">
                                        <p:cTn id="63" dur="500" fill="hold"/>
                                        <p:tgtEl>
                                          <p:spTgt spid="410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5"/>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410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10"/>
                                        </p:tgtEl>
                                        <p:attrNameLst>
                                          <p:attrName>style.visibility</p:attrName>
                                        </p:attrNameLst>
                                      </p:cBhvr>
                                      <p:to>
                                        <p:strVal val="visible"/>
                                      </p:to>
                                    </p:set>
                                    <p:anim calcmode="lin" valueType="num">
                                      <p:cBhvr additive="base">
                                        <p:cTn id="78" dur="500" fill="hold"/>
                                        <p:tgtEl>
                                          <p:spTgt spid="4110"/>
                                        </p:tgtEl>
                                        <p:attrNameLst>
                                          <p:attrName>ppt_x</p:attrName>
                                        </p:attrNameLst>
                                      </p:cBhvr>
                                      <p:tavLst>
                                        <p:tav tm="0">
                                          <p:val>
                                            <p:strVal val="#ppt_x"/>
                                          </p:val>
                                        </p:tav>
                                        <p:tav tm="100000">
                                          <p:val>
                                            <p:strVal val="#ppt_x"/>
                                          </p:val>
                                        </p:tav>
                                      </p:tavLst>
                                    </p:anim>
                                    <p:anim calcmode="lin" valueType="num">
                                      <p:cBhvr additive="base">
                                        <p:cTn id="79" dur="500" fill="hold"/>
                                        <p:tgtEl>
                                          <p:spTgt spid="411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6"/>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411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par>
                                <p:cTn id="91" presetID="10" presetClass="entr" presetSubtype="0" fill="hold" nodeType="withEffect">
                                  <p:stCondLst>
                                    <p:cond delay="0"/>
                                  </p:stCondLst>
                                  <p:childTnLst>
                                    <p:set>
                                      <p:cBhvr>
                                        <p:cTn id="92" dur="1" fill="hold">
                                          <p:stCondLst>
                                            <p:cond delay="0"/>
                                          </p:stCondLst>
                                        </p:cTn>
                                        <p:tgtEl>
                                          <p:spTgt spid="4112"/>
                                        </p:tgtEl>
                                        <p:attrNameLst>
                                          <p:attrName>style.visibility</p:attrName>
                                        </p:attrNameLst>
                                      </p:cBhvr>
                                      <p:to>
                                        <p:strVal val="visible"/>
                                      </p:to>
                                    </p:set>
                                    <p:animEffect transition="in" filter="fade">
                                      <p:cBhvr>
                                        <p:cTn id="93"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P spid="11" grpId="0" animBg="1"/>
      <p:bldP spid="10" grpId="0"/>
      <p:bldP spid="12" grpId="0"/>
      <p:bldP spid="12" grpId="1"/>
      <p:bldP spid="15" grpId="0"/>
      <p:bldP spid="15" grpId="1"/>
      <p:bldP spid="16" grpId="0"/>
      <p:bldP spid="16" grpId="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04</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8" name="Rectangle 7"/>
          <p:cNvSpPr/>
          <p:nvPr/>
        </p:nvSpPr>
        <p:spPr>
          <a:xfrm>
            <a:off x="2440528" y="839429"/>
            <a:ext cx="4084561" cy="646331"/>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Cycle de l’eau </a:t>
            </a:r>
          </a:p>
        </p:txBody>
      </p:sp>
      <p:pic>
        <p:nvPicPr>
          <p:cNvPr id="3076" name="Picture 4" descr="Résultat de recherche d'images pour &quot;grand cycle de l'eau&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64" y="1707094"/>
            <a:ext cx="8671692" cy="4484794"/>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Résultat de recherche d'images pour &quot;grand cycle de l'eau&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131" y="1530767"/>
            <a:ext cx="8963357" cy="477855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Arrondir un rectangle à un seul coin 9"/>
          <p:cNvSpPr/>
          <p:nvPr/>
        </p:nvSpPr>
        <p:spPr>
          <a:xfrm>
            <a:off x="1530724" y="37943"/>
            <a:ext cx="5328592"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Généralités sur les eaux </a:t>
            </a:r>
            <a:endParaRPr lang="fr-FR" sz="4000" dirty="0"/>
          </a:p>
        </p:txBody>
      </p:sp>
    </p:spTree>
    <p:extLst>
      <p:ext uri="{BB962C8B-B14F-4D97-AF65-F5344CB8AC3E}">
        <p14:creationId xmlns:p14="http://schemas.microsoft.com/office/powerpoint/2010/main" xmlns="" val="152972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0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pic>
        <p:nvPicPr>
          <p:cNvPr id="6150" name="Picture 6" descr="Image associé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22083" y="256336"/>
            <a:ext cx="1351980" cy="101521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05</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8" name="Rectangle 7"/>
          <p:cNvSpPr/>
          <p:nvPr/>
        </p:nvSpPr>
        <p:spPr>
          <a:xfrm>
            <a:off x="50337" y="477145"/>
            <a:ext cx="7637644" cy="646331"/>
          </a:xfrm>
          <a:prstGeom prst="rect">
            <a:avLst/>
          </a:prstGeom>
          <a:solidFill>
            <a:schemeClr val="accent5">
              <a:lumMod val="60000"/>
              <a:lumOff val="40000"/>
            </a:schemeClr>
          </a:solidFill>
        </p:spPr>
        <p:style>
          <a:lnRef idx="0">
            <a:schemeClr val="accent5"/>
          </a:lnRef>
          <a:fillRef idx="3">
            <a:schemeClr val="accent5"/>
          </a:fillRef>
          <a:effectRef idx="3">
            <a:schemeClr val="accent5"/>
          </a:effectRef>
          <a:fontRef idx="minor">
            <a:schemeClr val="lt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Quels sont les différents types d’eaux? </a:t>
            </a:r>
          </a:p>
        </p:txBody>
      </p:sp>
      <p:sp>
        <p:nvSpPr>
          <p:cNvPr id="7" name="Arrondir un rectangle à un seul coin 6"/>
          <p:cNvSpPr/>
          <p:nvPr/>
        </p:nvSpPr>
        <p:spPr>
          <a:xfrm>
            <a:off x="1530799" y="33292"/>
            <a:ext cx="5328592" cy="438729"/>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3200" b="1" i="1" dirty="0" smtClean="0">
                <a:effectLst>
                  <a:outerShdw blurRad="38100" dist="38100" dir="2700000" algn="tl">
                    <a:srgbClr val="000000">
                      <a:alpha val="43137"/>
                    </a:srgbClr>
                  </a:outerShdw>
                </a:effectLst>
                <a:latin typeface="Times New Roman" pitchFamily="18" charset="0"/>
                <a:cs typeface="Times New Roman" pitchFamily="18" charset="0"/>
              </a:rPr>
              <a:t>Généralités sur les eaux </a:t>
            </a:r>
            <a:endParaRPr lang="fr-FR" sz="3200" dirty="0"/>
          </a:p>
        </p:txBody>
      </p:sp>
      <p:sp>
        <p:nvSpPr>
          <p:cNvPr id="6" name="AutoShape 2" descr="Résultat de recherche d'images pour &quot;question d'e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4" descr="Résultat de recherche d'images pour &quot;question d'eau&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Rectangle 19"/>
          <p:cNvSpPr/>
          <p:nvPr/>
        </p:nvSpPr>
        <p:spPr>
          <a:xfrm>
            <a:off x="214383" y="1267870"/>
            <a:ext cx="8964812" cy="519701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514350" indent="-514350">
              <a:buFont typeface="+mj-lt"/>
              <a:buAutoNum type="arabicPeriod"/>
            </a:pPr>
            <a:r>
              <a:rPr lang="fr-FR" sz="2800" dirty="0" smtClean="0">
                <a:solidFill>
                  <a:schemeClr val="tx1"/>
                </a:solidFill>
                <a:latin typeface="Times New Roman" pitchFamily="18" charset="0"/>
                <a:cs typeface="Times New Roman" pitchFamily="18" charset="0"/>
              </a:rPr>
              <a:t>L’eau distribuée via les réseaux publics.</a:t>
            </a:r>
          </a:p>
          <a:p>
            <a:endParaRPr lang="fr-FR" sz="2800" dirty="0" smtClean="0">
              <a:solidFill>
                <a:schemeClr val="tx1"/>
              </a:solidFill>
              <a:latin typeface="Times New Roman" pitchFamily="18" charset="0"/>
              <a:cs typeface="Times New Roman" pitchFamily="18" charset="0"/>
            </a:endParaRPr>
          </a:p>
          <a:p>
            <a:endParaRPr lang="fr-FR" sz="2800" dirty="0" smtClean="0">
              <a:solidFill>
                <a:schemeClr val="tx1"/>
              </a:solidFill>
              <a:latin typeface="Times New Roman" pitchFamily="18" charset="0"/>
              <a:cs typeface="Times New Roman" pitchFamily="18" charset="0"/>
            </a:endParaRPr>
          </a:p>
          <a:p>
            <a:endParaRPr lang="fr-FR" sz="2800" dirty="0">
              <a:solidFill>
                <a:schemeClr val="tx1"/>
              </a:solidFill>
              <a:latin typeface="Times New Roman" pitchFamily="18" charset="0"/>
              <a:cs typeface="Times New Roman" pitchFamily="18" charset="0"/>
            </a:endParaRPr>
          </a:p>
          <a:p>
            <a:pPr marL="514350" indent="-514350">
              <a:buFont typeface="+mj-lt"/>
              <a:buAutoNum type="arabicPeriod" startAt="2"/>
            </a:pPr>
            <a:r>
              <a:rPr lang="fr-FR" sz="2800" dirty="0" smtClean="0">
                <a:solidFill>
                  <a:schemeClr val="tx1"/>
                </a:solidFill>
                <a:latin typeface="Times New Roman" pitchFamily="18" charset="0"/>
                <a:cs typeface="Times New Roman" pitchFamily="18" charset="0"/>
              </a:rPr>
              <a:t>Les eaux conditionnées    </a:t>
            </a:r>
          </a:p>
          <a:p>
            <a:endParaRPr lang="fr-FR" sz="2800" dirty="0">
              <a:solidFill>
                <a:schemeClr val="tx1"/>
              </a:solidFill>
              <a:latin typeface="Times New Roman" pitchFamily="18" charset="0"/>
              <a:cs typeface="Times New Roman" pitchFamily="18" charset="0"/>
            </a:endParaRPr>
          </a:p>
          <a:p>
            <a:endParaRPr lang="fr-FR" sz="2800" dirty="0" smtClean="0">
              <a:solidFill>
                <a:schemeClr val="tx1"/>
              </a:solidFill>
              <a:latin typeface="Times New Roman" pitchFamily="18" charset="0"/>
              <a:cs typeface="Times New Roman" pitchFamily="18" charset="0"/>
            </a:endParaRPr>
          </a:p>
          <a:p>
            <a:endParaRPr lang="fr-FR" sz="2800" dirty="0" smtClean="0">
              <a:solidFill>
                <a:schemeClr val="tx1"/>
              </a:solidFill>
              <a:latin typeface="Times New Roman" pitchFamily="18" charset="0"/>
              <a:cs typeface="Times New Roman" pitchFamily="18" charset="0"/>
            </a:endParaRPr>
          </a:p>
          <a:p>
            <a:endParaRPr lang="fr-FR" sz="2800" dirty="0" smtClean="0">
              <a:solidFill>
                <a:schemeClr val="tx1"/>
              </a:solidFill>
              <a:latin typeface="Times New Roman" pitchFamily="18" charset="0"/>
              <a:cs typeface="Times New Roman" pitchFamily="18" charset="0"/>
            </a:endParaRPr>
          </a:p>
          <a:p>
            <a:pPr marL="514350" indent="-514350">
              <a:buFont typeface="+mj-lt"/>
              <a:buAutoNum type="arabicPeriod" startAt="3"/>
            </a:pPr>
            <a:r>
              <a:rPr lang="fr-FR" sz="2800" dirty="0" smtClean="0">
                <a:solidFill>
                  <a:schemeClr val="tx1"/>
                </a:solidFill>
                <a:latin typeface="Times New Roman" pitchFamily="18" charset="0"/>
                <a:cs typeface="Times New Roman" pitchFamily="18" charset="0"/>
              </a:rPr>
              <a:t>Les eaux de puits.     </a:t>
            </a:r>
          </a:p>
          <a:p>
            <a:pPr marL="342900" indent="-342900">
              <a:buFont typeface="+mj-lt"/>
              <a:buAutoNum type="arabicPeriod" startAt="3"/>
            </a:pPr>
            <a:endParaRPr lang="fr-FR" dirty="0" smtClean="0">
              <a:solidFill>
                <a:schemeClr val="tx1"/>
              </a:solidFill>
              <a:latin typeface="Times New Roman" pitchFamily="18" charset="0"/>
              <a:cs typeface="Times New Roman" pitchFamily="18" charset="0"/>
            </a:endParaRPr>
          </a:p>
          <a:p>
            <a:pPr marL="342900" indent="-342900">
              <a:buFont typeface="+mj-lt"/>
              <a:buAutoNum type="arabicPeriod" startAt="3"/>
            </a:pPr>
            <a:endParaRPr lang="fr-FR" dirty="0" smtClean="0">
              <a:solidFill>
                <a:schemeClr val="tx1"/>
              </a:solidFill>
              <a:latin typeface="Times New Roman" pitchFamily="18" charset="0"/>
              <a:cs typeface="Times New Roman" pitchFamily="18" charset="0"/>
            </a:endParaRPr>
          </a:p>
        </p:txBody>
      </p:sp>
      <p:pic>
        <p:nvPicPr>
          <p:cNvPr id="6152" name="Picture 8" descr="Résultat de recherche d'images pour &quot;eau de robinet&quo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40400" y="1267870"/>
            <a:ext cx="2131373" cy="1420084"/>
          </a:xfrm>
          <a:prstGeom prst="rect">
            <a:avLst/>
          </a:prstGeom>
          <a:noFill/>
          <a:extLst>
            <a:ext uri="{909E8E84-426E-40DD-AFC4-6F175D3DCCD1}">
              <a14:hiddenFill xmlns:a14="http://schemas.microsoft.com/office/drawing/2010/main" xmlns="">
                <a:solidFill>
                  <a:srgbClr val="FFFFFF"/>
                </a:solidFill>
              </a14:hiddenFill>
            </a:ext>
          </a:extLst>
        </p:spPr>
      </p:pic>
      <p:sp>
        <p:nvSpPr>
          <p:cNvPr id="22" name="Ellipse 21"/>
          <p:cNvSpPr/>
          <p:nvPr/>
        </p:nvSpPr>
        <p:spPr>
          <a:xfrm>
            <a:off x="4750657" y="2895510"/>
            <a:ext cx="2773671" cy="67750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atin typeface="Times New Roman" pitchFamily="18" charset="0"/>
                <a:cs typeface="Times New Roman" pitchFamily="18" charset="0"/>
              </a:rPr>
              <a:t>Une eau de source</a:t>
            </a:r>
            <a:endParaRPr lang="fr-FR" dirty="0">
              <a:latin typeface="Times New Roman" pitchFamily="18" charset="0"/>
              <a:cs typeface="Times New Roman" pitchFamily="18" charset="0"/>
            </a:endParaRPr>
          </a:p>
        </p:txBody>
      </p:sp>
      <p:sp>
        <p:nvSpPr>
          <p:cNvPr id="17" name="Ellipse 16"/>
          <p:cNvSpPr/>
          <p:nvPr/>
        </p:nvSpPr>
        <p:spPr>
          <a:xfrm>
            <a:off x="4745303" y="3704405"/>
            <a:ext cx="2682980" cy="699806"/>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dirty="0" smtClean="0">
                <a:latin typeface="Times New Roman" pitchFamily="18" charset="0"/>
                <a:cs typeface="Times New Roman" pitchFamily="18" charset="0"/>
              </a:rPr>
              <a:t>Une eau minérale</a:t>
            </a:r>
            <a:endParaRPr lang="fr-FR" dirty="0">
              <a:latin typeface="Times New Roman" pitchFamily="18" charset="0"/>
              <a:cs typeface="Times New Roman" pitchFamily="18" charset="0"/>
            </a:endParaRPr>
          </a:p>
        </p:txBody>
      </p:sp>
      <p:cxnSp>
        <p:nvCxnSpPr>
          <p:cNvPr id="23" name="Connecteur droit avec flèche 22"/>
          <p:cNvCxnSpPr/>
          <p:nvPr/>
        </p:nvCxnSpPr>
        <p:spPr>
          <a:xfrm flipV="1">
            <a:off x="4142752" y="3182276"/>
            <a:ext cx="607905" cy="2214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4169905" y="3403746"/>
            <a:ext cx="468076" cy="6013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40" name="Image 39" descr="Image associée"/>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03825" y="2882494"/>
            <a:ext cx="1378196" cy="792088"/>
          </a:xfrm>
          <a:prstGeom prst="rect">
            <a:avLst/>
          </a:prstGeom>
          <a:noFill/>
          <a:ln>
            <a:noFill/>
          </a:ln>
        </p:spPr>
      </p:pic>
      <p:pic>
        <p:nvPicPr>
          <p:cNvPr id="49" name="Image 48" descr="Résultat de recherche d'images pour &quot;eau minéral&quot;"/>
          <p:cNvPicPr/>
          <p:nvPr/>
        </p:nvPicPr>
        <p:blipFill>
          <a:blip r:embed="rId7">
            <a:extLst>
              <a:ext uri="{28A0092B-C50C-407E-A947-70E740481C1C}">
                <a14:useLocalDpi xmlns:a14="http://schemas.microsoft.com/office/drawing/2010/main" xmlns="" val="0"/>
              </a:ext>
            </a:extLst>
          </a:blip>
          <a:srcRect/>
          <a:stretch>
            <a:fillRect/>
          </a:stretch>
        </p:blipFill>
        <p:spPr bwMode="auto">
          <a:xfrm>
            <a:off x="7428283" y="4054308"/>
            <a:ext cx="1692104" cy="1246900"/>
          </a:xfrm>
          <a:prstGeom prst="rect">
            <a:avLst/>
          </a:prstGeom>
          <a:noFill/>
          <a:ln>
            <a:noFill/>
          </a:ln>
        </p:spPr>
      </p:pic>
      <p:pic>
        <p:nvPicPr>
          <p:cNvPr id="50" name="Image 49" descr="Résultat de recherche d'images pour &quot;eau de puits&quot;"/>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822413" y="4869160"/>
            <a:ext cx="1917700" cy="1278890"/>
          </a:xfrm>
          <a:prstGeom prst="rect">
            <a:avLst/>
          </a:prstGeom>
          <a:noFill/>
          <a:ln>
            <a:noFill/>
          </a:ln>
        </p:spPr>
      </p:pic>
    </p:spTree>
    <p:extLst>
      <p:ext uri="{BB962C8B-B14F-4D97-AF65-F5344CB8AC3E}">
        <p14:creationId xmlns:p14="http://schemas.microsoft.com/office/powerpoint/2010/main" xmlns="" val="4187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50"/>
                                        </p:tgtEl>
                                        <p:attrNameLst>
                                          <p:attrName>style.visibility</p:attrName>
                                        </p:attrNameLst>
                                      </p:cBhvr>
                                      <p:to>
                                        <p:strVal val="visible"/>
                                      </p:to>
                                    </p:set>
                                    <p:anim calcmode="lin" valueType="num">
                                      <p:cBhvr additive="base">
                                        <p:cTn id="11" dur="500" fill="hold"/>
                                        <p:tgtEl>
                                          <p:spTgt spid="6150"/>
                                        </p:tgtEl>
                                        <p:attrNameLst>
                                          <p:attrName>ppt_x</p:attrName>
                                        </p:attrNameLst>
                                      </p:cBhvr>
                                      <p:tavLst>
                                        <p:tav tm="0">
                                          <p:val>
                                            <p:strVal val="#ppt_x"/>
                                          </p:val>
                                        </p:tav>
                                        <p:tav tm="100000">
                                          <p:val>
                                            <p:strVal val="#ppt_x"/>
                                          </p:val>
                                        </p:tav>
                                      </p:tavLst>
                                    </p:anim>
                                    <p:anim calcmode="lin" valueType="num">
                                      <p:cBhvr additive="base">
                                        <p:cTn id="12"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nodeType="withEffect">
                                  <p:stCondLst>
                                    <p:cond delay="0"/>
                                  </p:stCondLst>
                                  <p:childTnLst>
                                    <p:set>
                                      <p:cBhvr>
                                        <p:cTn id="19" dur="1" fill="hold">
                                          <p:stCondLst>
                                            <p:cond delay="0"/>
                                          </p:stCondLst>
                                        </p:cTn>
                                        <p:tgtEl>
                                          <p:spTgt spid="6152"/>
                                        </p:tgtEl>
                                        <p:attrNameLst>
                                          <p:attrName>style.visibility</p:attrName>
                                        </p:attrNameLst>
                                      </p:cBhvr>
                                      <p:to>
                                        <p:strVal val="visible"/>
                                      </p:to>
                                    </p:set>
                                    <p:animEffect transition="in" filter="fade">
                                      <p:cBhvr>
                                        <p:cTn id="20" dur="500"/>
                                        <p:tgtEl>
                                          <p:spTgt spid="61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4" end="4"/>
                                            </p:txEl>
                                          </p:spTgt>
                                        </p:tgtEl>
                                        <p:attrNameLst>
                                          <p:attrName>style.visibility</p:attrName>
                                        </p:attrNameLst>
                                      </p:cBhvr>
                                      <p:to>
                                        <p:strVal val="visible"/>
                                      </p:to>
                                    </p:set>
                                    <p:animEffect transition="in" filter="fade">
                                      <p:cBhvr>
                                        <p:cTn id="30" dur="500"/>
                                        <p:tgtEl>
                                          <p:spTgt spid="2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fill="hold"/>
                                        <p:tgtEl>
                                          <p:spTgt spid="40"/>
                                        </p:tgtEl>
                                        <p:attrNameLst>
                                          <p:attrName>ppt_x</p:attrName>
                                        </p:attrNameLst>
                                      </p:cBhvr>
                                      <p:tavLst>
                                        <p:tav tm="0">
                                          <p:val>
                                            <p:strVal val="#ppt_x"/>
                                          </p:val>
                                        </p:tav>
                                        <p:tav tm="100000">
                                          <p:val>
                                            <p:strVal val="#ppt_x"/>
                                          </p:val>
                                        </p:tav>
                                      </p:tavLst>
                                    </p:anim>
                                    <p:anim calcmode="lin" valueType="num">
                                      <p:cBhvr additive="base">
                                        <p:cTn id="4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ppt_x"/>
                                          </p:val>
                                        </p:tav>
                                        <p:tav tm="100000">
                                          <p:val>
                                            <p:strVal val="#ppt_x"/>
                                          </p:val>
                                        </p:tav>
                                      </p:tavLst>
                                    </p:anim>
                                    <p:anim calcmode="lin" valueType="num">
                                      <p:cBhvr additive="base">
                                        <p:cTn id="5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0">
                                            <p:txEl>
                                              <p:pRg st="9" end="9"/>
                                            </p:txEl>
                                          </p:spTgt>
                                        </p:tgtEl>
                                        <p:attrNameLst>
                                          <p:attrName>style.visibility</p:attrName>
                                        </p:attrNameLst>
                                      </p:cBhvr>
                                      <p:to>
                                        <p:strVal val="visible"/>
                                      </p:to>
                                    </p:set>
                                    <p:animEffect transition="in" filter="fade">
                                      <p:cBhvr>
                                        <p:cTn id="63" dur="500"/>
                                        <p:tgtEl>
                                          <p:spTgt spid="20">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fade">
                                      <p:cBhvr>
                                        <p:cTn id="6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animBg="1"/>
      <p:bldP spid="22"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06</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2627784" y="153498"/>
            <a:ext cx="3600400"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L’</a:t>
            </a:r>
            <a:r>
              <a:rPr lang="fr-FR" sz="4000" b="1" i="1" dirty="0" err="1" smtClean="0">
                <a:effectLst>
                  <a:outerShdw blurRad="38100" dist="38100" dir="2700000" algn="tl">
                    <a:srgbClr val="000000">
                      <a:alpha val="43137"/>
                    </a:srgbClr>
                  </a:outerShdw>
                </a:effectLst>
                <a:latin typeface="Times New Roman" pitchFamily="18" charset="0"/>
                <a:cs typeface="Times New Roman" pitchFamily="18" charset="0"/>
              </a:rPr>
              <a:t>Eaunologie</a:t>
            </a: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dirty="0" smtClean="0"/>
              <a:t> </a:t>
            </a:r>
            <a:endParaRPr lang="fr-FR" dirty="0"/>
          </a:p>
        </p:txBody>
      </p:sp>
      <p:sp>
        <p:nvSpPr>
          <p:cNvPr id="6" name="Rectangle 5"/>
          <p:cNvSpPr/>
          <p:nvPr/>
        </p:nvSpPr>
        <p:spPr>
          <a:xfrm>
            <a:off x="221807" y="940729"/>
            <a:ext cx="8657181"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2800" b="1" dirty="0">
                <a:effectLst>
                  <a:outerShdw blurRad="38100" dist="38100" dir="2700000" algn="tl">
                    <a:srgbClr val="000000">
                      <a:alpha val="43137"/>
                    </a:srgbClr>
                  </a:outerShdw>
                </a:effectLst>
                <a:latin typeface="Times New Roman" pitchFamily="18" charset="0"/>
                <a:cs typeface="Times New Roman" pitchFamily="18" charset="0"/>
              </a:rPr>
              <a:t>Comment déterminer le goût d’un produit qui –par sa définition même - ne présente pas de goût particulier ?</a:t>
            </a:r>
          </a:p>
        </p:txBody>
      </p:sp>
      <p:pic>
        <p:nvPicPr>
          <p:cNvPr id="11266" name="Picture 2" descr="Image associé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16416" y="1364645"/>
            <a:ext cx="668115" cy="6480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53197" y="2204864"/>
            <a:ext cx="3434521" cy="7920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fr-FR"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a:t>
            </a:r>
            <a:r>
              <a:rPr lang="fr-FR"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Eaunologie</a:t>
            </a:r>
            <a:r>
              <a:rPr lang="fr-FR"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Rectangle 8"/>
          <p:cNvSpPr/>
          <p:nvPr/>
        </p:nvSpPr>
        <p:spPr>
          <a:xfrm>
            <a:off x="3384582" y="1877633"/>
            <a:ext cx="827471" cy="1446550"/>
          </a:xfrm>
          <a:prstGeom prst="rect">
            <a:avLst/>
          </a:prstGeom>
        </p:spPr>
        <p:txBody>
          <a:bodyPr wrap="none">
            <a:spAutoFit/>
          </a:bodyPr>
          <a:lstStyle/>
          <a:p>
            <a:r>
              <a:rPr lang="fr-FR" sz="8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8800" dirty="0"/>
          </a:p>
        </p:txBody>
      </p:sp>
      <p:sp>
        <p:nvSpPr>
          <p:cNvPr id="12" name="Rectangle 11"/>
          <p:cNvSpPr/>
          <p:nvPr/>
        </p:nvSpPr>
        <p:spPr>
          <a:xfrm>
            <a:off x="4193646" y="2298268"/>
            <a:ext cx="4950353" cy="7706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Science de dégustation de l’eau </a:t>
            </a:r>
            <a:endParaRPr lang="fr-FR" sz="2800" dirty="0" smtClean="0"/>
          </a:p>
          <a:p>
            <a:endParaRPr lang="fr-FR"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3" name="Rectangle 12"/>
          <p:cNvSpPr/>
          <p:nvPr/>
        </p:nvSpPr>
        <p:spPr>
          <a:xfrm>
            <a:off x="53197" y="3149352"/>
            <a:ext cx="3434521" cy="79208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fr-FR"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L’œnologie:</a:t>
            </a:r>
            <a:endParaRPr lang="fr-FR"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3384582" y="2815982"/>
            <a:ext cx="827471" cy="1446550"/>
          </a:xfrm>
          <a:prstGeom prst="rect">
            <a:avLst/>
          </a:prstGeom>
        </p:spPr>
        <p:txBody>
          <a:bodyPr wrap="none">
            <a:spAutoFit/>
          </a:bodyPr>
          <a:lstStyle/>
          <a:p>
            <a:r>
              <a:rPr lang="fr-FR" sz="8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fr-FR" sz="8800" dirty="0"/>
          </a:p>
        </p:txBody>
      </p:sp>
      <p:sp>
        <p:nvSpPr>
          <p:cNvPr id="15" name="Rectangle 14"/>
          <p:cNvSpPr/>
          <p:nvPr/>
        </p:nvSpPr>
        <p:spPr>
          <a:xfrm>
            <a:off x="4170915" y="3165295"/>
            <a:ext cx="4950353" cy="77069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Science de dégustation du vin</a:t>
            </a:r>
            <a:endParaRPr lang="fr-FR" sz="2800" dirty="0" smtClean="0"/>
          </a:p>
          <a:p>
            <a:endParaRPr lang="fr-FR"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Rectangle 10"/>
          <p:cNvSpPr/>
          <p:nvPr/>
        </p:nvSpPr>
        <p:spPr>
          <a:xfrm>
            <a:off x="40787" y="3124880"/>
            <a:ext cx="9067189" cy="2536368"/>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p>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Le </a:t>
            </a:r>
            <a:r>
              <a:rPr lang="fr-FR" sz="2800" dirty="0">
                <a:effectLst>
                  <a:outerShdw blurRad="38100" dist="38100" dir="2700000" algn="tl">
                    <a:srgbClr val="000000">
                      <a:alpha val="43137"/>
                    </a:srgbClr>
                  </a:outerShdw>
                </a:effectLst>
                <a:latin typeface="Times New Roman" pitchFamily="18" charset="0"/>
                <a:cs typeface="Times New Roman" pitchFamily="18" charset="0"/>
              </a:rPr>
              <a:t>terme « </a:t>
            </a:r>
            <a:r>
              <a:rPr lang="fr-FR" sz="2800" b="1" dirty="0" err="1">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eaunologie</a:t>
            </a:r>
            <a:r>
              <a:rPr lang="fr-FR" sz="2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 </a:t>
            </a:r>
            <a:r>
              <a:rPr lang="fr-FR" sz="2800" dirty="0">
                <a:effectLst>
                  <a:outerShdw blurRad="38100" dist="38100" dir="2700000" algn="tl">
                    <a:srgbClr val="000000">
                      <a:alpha val="43137"/>
                    </a:srgbClr>
                  </a:outerShdw>
                </a:effectLst>
                <a:latin typeface="Times New Roman" pitchFamily="18" charset="0"/>
                <a:cs typeface="Times New Roman" pitchFamily="18" charset="0"/>
              </a:rPr>
              <a:t>» a été forgé par un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sommelier. En  </a:t>
            </a:r>
            <a:r>
              <a:rPr lang="fr-FR" sz="2800" dirty="0">
                <a:effectLst>
                  <a:outerShdw blurRad="38100" dist="38100" dir="2700000" algn="tl">
                    <a:srgbClr val="000000">
                      <a:alpha val="43137"/>
                    </a:srgbClr>
                  </a:outerShdw>
                </a:effectLst>
                <a:latin typeface="Times New Roman" pitchFamily="18" charset="0"/>
                <a:cs typeface="Times New Roman" pitchFamily="18" charset="0"/>
              </a:rPr>
              <a:t>2006 </a:t>
            </a:r>
            <a:r>
              <a:rPr lang="fr-FR" sz="2800"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Dominique </a:t>
            </a:r>
            <a:r>
              <a:rPr lang="fr-FR" sz="2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Laporte</a:t>
            </a:r>
            <a:r>
              <a:rPr lang="fr-FR" sz="2800" dirty="0">
                <a:effectLst>
                  <a:outerShdw blurRad="38100" dist="38100" dir="2700000" algn="tl">
                    <a:srgbClr val="000000">
                      <a:alpha val="43137"/>
                    </a:srgbClr>
                  </a:outerShdw>
                </a:effectLst>
                <a:latin typeface="Times New Roman" pitchFamily="18" charset="0"/>
                <a:cs typeface="Times New Roman" pitchFamily="18" charset="0"/>
              </a:rPr>
              <a:t> invente le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mot. </a:t>
            </a:r>
            <a:r>
              <a:rPr lang="fr-FR" sz="2800" dirty="0">
                <a:effectLst>
                  <a:outerShdw blurRad="38100" dist="38100" dir="2700000" algn="tl">
                    <a:srgbClr val="000000">
                      <a:alpha val="43137"/>
                    </a:srgbClr>
                  </a:outerShdw>
                </a:effectLst>
                <a:latin typeface="Times New Roman" pitchFamily="18" charset="0"/>
                <a:cs typeface="Times New Roman" pitchFamily="18" charset="0"/>
              </a:rPr>
              <a:t>À l’époque, il collabore avec Badoit et propose des cours de dégustation d’eau gazeuse, avec pour objectif de donner à sentir aux consommateurs les qualités </a:t>
            </a:r>
            <a:r>
              <a:rPr lang="fr-FR" sz="2800" dirty="0" smtClean="0">
                <a:effectLst>
                  <a:outerShdw blurRad="38100" dist="38100" dir="2700000" algn="tl">
                    <a:srgbClr val="000000">
                      <a:alpha val="43137"/>
                    </a:srgbClr>
                  </a:outerShdw>
                </a:effectLst>
                <a:latin typeface="Times New Roman" pitchFamily="18" charset="0"/>
                <a:cs typeface="Times New Roman" pitchFamily="18" charset="0"/>
              </a:rPr>
              <a:t>organoleptiques.</a:t>
            </a:r>
            <a:endParaRPr lang="fr-FR"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235298" y="3158084"/>
            <a:ext cx="8643690" cy="1351036"/>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t"/>
          <a:lstStyle/>
          <a:p>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L’ensemble </a:t>
            </a:r>
            <a:r>
              <a:rPr lang="fr-FR" sz="2800" b="1" dirty="0">
                <a:effectLst>
                  <a:outerShdw blurRad="38100" dist="38100" dir="2700000" algn="tl">
                    <a:srgbClr val="000000">
                      <a:alpha val="43137"/>
                    </a:srgbClr>
                  </a:outerShdw>
                </a:effectLst>
                <a:latin typeface="Times New Roman" pitchFamily="18" charset="0"/>
                <a:cs typeface="Times New Roman" pitchFamily="18" charset="0"/>
              </a:rPr>
              <a:t>de techniques de dégustation de l’eau qui commence à avoir de nombreux adeptes. </a:t>
            </a:r>
          </a:p>
          <a:p>
            <a:endParaRPr lang="fr-FR"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5697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1"/>
                                        </p:tgtEl>
                                        <p:attrNameLst>
                                          <p:attrName>style.visibility</p:attrName>
                                        </p:attrNameLst>
                                      </p:cBhvr>
                                      <p:to>
                                        <p:strVal val="hidden"/>
                                      </p:to>
                                    </p:se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2" grpId="0" animBg="1"/>
      <p:bldP spid="13" grpId="0" animBg="1"/>
      <p:bldP spid="13" grpId="1" animBg="1"/>
      <p:bldP spid="14" grpId="0"/>
      <p:bldP spid="14" grpId="1"/>
      <p:bldP spid="15" grpId="0" animBg="1"/>
      <p:bldP spid="15" grpId="1" animBg="1"/>
      <p:bldP spid="11" grpId="0" animBg="1"/>
      <p:bldP spid="11" grpId="1"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07</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2627784" y="153498"/>
            <a:ext cx="3600400" cy="720080"/>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L’</a:t>
            </a:r>
            <a:r>
              <a:rPr lang="fr-FR" sz="4000" b="1" i="1" dirty="0" err="1" smtClean="0">
                <a:effectLst>
                  <a:outerShdw blurRad="38100" dist="38100" dir="2700000" algn="tl">
                    <a:srgbClr val="000000">
                      <a:alpha val="43137"/>
                    </a:srgbClr>
                  </a:outerShdw>
                </a:effectLst>
                <a:latin typeface="Times New Roman" pitchFamily="18" charset="0"/>
                <a:cs typeface="Times New Roman" pitchFamily="18" charset="0"/>
              </a:rPr>
              <a:t>Eaunologie</a:t>
            </a:r>
            <a:r>
              <a:rPr lang="fr-FR" sz="40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dirty="0" smtClean="0"/>
              <a:t> </a:t>
            </a:r>
            <a:endParaRPr lang="fr-FR" dirty="0"/>
          </a:p>
        </p:txBody>
      </p:sp>
      <p:sp>
        <p:nvSpPr>
          <p:cNvPr id="6" name="Rectangle 5"/>
          <p:cNvSpPr/>
          <p:nvPr/>
        </p:nvSpPr>
        <p:spPr>
          <a:xfrm>
            <a:off x="235298" y="940730"/>
            <a:ext cx="8657181"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fr-FR" sz="2800" b="1" dirty="0">
                <a:effectLst>
                  <a:outerShdw blurRad="38100" dist="38100" dir="2700000" algn="tl">
                    <a:srgbClr val="000000">
                      <a:alpha val="43137"/>
                    </a:srgbClr>
                  </a:outerShdw>
                </a:effectLst>
                <a:latin typeface="Times New Roman" pitchFamily="18" charset="0"/>
                <a:cs typeface="Times New Roman" pitchFamily="18" charset="0"/>
              </a:rPr>
              <a:t>Comment déterminer le goût d’un produit qui –par sa définition même - ne présente pas de goût particulier ?</a:t>
            </a:r>
          </a:p>
        </p:txBody>
      </p:sp>
      <p:pic>
        <p:nvPicPr>
          <p:cNvPr id="11266" name="Picture 2" descr="Image associé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16416" y="1364645"/>
            <a:ext cx="668115" cy="6480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235298" y="2034558"/>
            <a:ext cx="4572000" cy="2954655"/>
          </a:xfrm>
          <a:prstGeom prst="rect">
            <a:avLst/>
          </a:prstGeom>
          <a:solidFill>
            <a:schemeClr val="bg2"/>
          </a:solidFill>
        </p:spPr>
        <p:txBody>
          <a:bodyPr>
            <a:spAutoFit/>
          </a:bodyPr>
          <a:lstStyle/>
          <a:p>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Tout comme le vin, les eaux présentent des saveurs incroyables et insoupçonnées en fonction de leur provenance (qu'elles soient minérales ou de source) , de la répartition et de quantité des minéraux et des oligoéléments </a:t>
            </a:r>
            <a:endParaRPr lang="fr-FR" dirty="0" smtClean="0"/>
          </a:p>
          <a:p>
            <a:endParaRPr lang="fr-FR" dirty="0"/>
          </a:p>
        </p:txBody>
      </p:sp>
      <p:pic>
        <p:nvPicPr>
          <p:cNvPr id="13314" name="Picture 2" descr="Résultat de recherche d'images pour &quot;eaunologue&quot;"/>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83561" y="2034558"/>
            <a:ext cx="3808918" cy="2856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60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fade">
                                      <p:cBhvr>
                                        <p:cTn id="18"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3000"/>
            <a:lum/>
          </a:blip>
          <a:srcRect/>
          <a:stretch>
            <a:fillRect l="-10000" r="-10000"/>
          </a:stretch>
        </a:blipFill>
        <a:effectLst/>
      </p:bgPr>
    </p:bg>
    <p:spTree>
      <p:nvGrpSpPr>
        <p:cNvPr id="1" name=""/>
        <p:cNvGrpSpPr/>
        <p:nvPr/>
      </p:nvGrpSpPr>
      <p:grpSpPr>
        <a:xfrm>
          <a:off x="0" y="0"/>
          <a:ext cx="0" cy="0"/>
          <a:chOff x="0" y="0"/>
          <a:chExt cx="0" cy="0"/>
        </a:xfrm>
      </p:grpSpPr>
      <p:pic>
        <p:nvPicPr>
          <p:cNvPr id="14344" name="Picture 8" descr="Résultat de recherche d'images pour &quot;l'odorat&quo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21758" y="2125490"/>
            <a:ext cx="792087" cy="57105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197" y="0"/>
            <a:ext cx="364202" cy="307777"/>
          </a:xfrm>
          <a:prstGeom prst="rect">
            <a:avLst/>
          </a:prstGeom>
        </p:spPr>
        <p:txBody>
          <a:bodyPr wrap="none">
            <a:spAutoFit/>
          </a:bodyPr>
          <a:lstStyle/>
          <a:p>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08</a:t>
            </a:r>
            <a:endParaRPr lang="fr-FR" sz="14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764" y="6439223"/>
            <a:ext cx="9139236" cy="416723"/>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rtlCol="0" anchor="ctr"/>
          <a:lstStyle/>
          <a:p>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Module:</a:t>
            </a:r>
            <a:r>
              <a:rPr lang="fr-FR" sz="1600" dirty="0" smtClean="0">
                <a:latin typeface="Times New Roman" pitchFamily="18" charset="0"/>
                <a:cs typeface="Times New Roman" pitchFamily="18" charset="0"/>
              </a:rPr>
              <a:t> </a:t>
            </a:r>
            <a:r>
              <a:rPr lang="fr-FR" sz="1600"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des Aliments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Master </a:t>
            </a:r>
            <a:r>
              <a:rPr lang="fr-FR" sz="1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QPSA</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Faculté </a:t>
            </a:r>
            <a:r>
              <a:rPr lang="fr-FR" sz="1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SNV</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b="1"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Département</a:t>
            </a:r>
            <a:r>
              <a:rPr lang="fr-FR" sz="1600" b="1" i="1"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1600" i="1" dirty="0">
                <a:effectLst>
                  <a:outerShdw blurRad="38100" dist="38100" dir="2700000" algn="tl">
                    <a:srgbClr val="000000">
                      <a:alpha val="43137"/>
                    </a:srgbClr>
                  </a:outerShdw>
                </a:effectLst>
                <a:latin typeface="Times New Roman" pitchFamily="18" charset="0"/>
                <a:cs typeface="Times New Roman" pitchFamily="18" charset="0"/>
              </a:rPr>
              <a:t>de </a:t>
            </a:r>
            <a:r>
              <a:rPr lang="fr-FR" sz="1600" i="1" dirty="0" smtClean="0">
                <a:effectLst>
                  <a:outerShdw blurRad="38100" dist="38100" dir="2700000" algn="tl">
                    <a:srgbClr val="000000">
                      <a:alpha val="43137"/>
                    </a:srgbClr>
                  </a:outerShdw>
                </a:effectLst>
                <a:latin typeface="Times New Roman" pitchFamily="18" charset="0"/>
                <a:cs typeface="Times New Roman" pitchFamily="18" charset="0"/>
              </a:rPr>
              <a:t>biotechnologie</a:t>
            </a:r>
            <a:endParaRPr lang="fr-FR" sz="1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6827772" y="33301"/>
            <a:ext cx="2292615" cy="307777"/>
          </a:xfrm>
          <a:prstGeom prst="rect">
            <a:avLst/>
          </a:prstGeom>
        </p:spPr>
        <p:txBody>
          <a:bodyPr wrap="none">
            <a:spAutoFit/>
          </a:bodyPr>
          <a:lstStyle/>
          <a:p>
            <a:pPr algn="r"/>
            <a:r>
              <a:rPr lang="fr-FR" sz="1400" b="1" i="1" dirty="0" smtClean="0">
                <a:effectLst>
                  <a:outerShdw blurRad="38100" dist="38100" dir="2700000" algn="tl">
                    <a:srgbClr val="000000">
                      <a:alpha val="43137"/>
                    </a:srgbClr>
                  </a:outerShdw>
                </a:effectLst>
                <a:latin typeface="Times New Roman" pitchFamily="18" charset="0"/>
                <a:cs typeface="Times New Roman" pitchFamily="18" charset="0"/>
              </a:rPr>
              <a:t>Analyse sensorielle de l’eau </a:t>
            </a:r>
            <a:endParaRPr lang="fr-FR" sz="1400" b="1" i="1" dirty="0">
              <a:latin typeface="Times New Roman" pitchFamily="18" charset="0"/>
              <a:cs typeface="Times New Roman" pitchFamily="18" charset="0"/>
            </a:endParaRPr>
          </a:p>
        </p:txBody>
      </p:sp>
      <p:sp>
        <p:nvSpPr>
          <p:cNvPr id="3" name="Arrondir un rectangle à un seul coin 2"/>
          <p:cNvSpPr/>
          <p:nvPr/>
        </p:nvSpPr>
        <p:spPr>
          <a:xfrm>
            <a:off x="683568" y="74827"/>
            <a:ext cx="6216212" cy="532499"/>
          </a:xfrm>
          <a:prstGeom prst="round1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r-FR" sz="3600" b="1" i="1" dirty="0" smtClean="0">
                <a:effectLst>
                  <a:outerShdw blurRad="38100" dist="38100" dir="2700000" algn="tl">
                    <a:srgbClr val="000000">
                      <a:alpha val="43137"/>
                    </a:srgbClr>
                  </a:outerShdw>
                </a:effectLst>
                <a:latin typeface="Times New Roman" pitchFamily="18" charset="0"/>
                <a:cs typeface="Times New Roman" pitchFamily="18" charset="0"/>
              </a:rPr>
              <a:t>L’analyse sensorielle de l’eau  </a:t>
            </a:r>
            <a:r>
              <a:rPr lang="fr-FR" sz="1600" dirty="0" smtClean="0"/>
              <a:t> </a:t>
            </a:r>
            <a:endParaRPr lang="fr-FR" sz="1600" dirty="0"/>
          </a:p>
        </p:txBody>
      </p:sp>
      <p:sp>
        <p:nvSpPr>
          <p:cNvPr id="6" name="Rectangle 5"/>
          <p:cNvSpPr/>
          <p:nvPr/>
        </p:nvSpPr>
        <p:spPr>
          <a:xfrm>
            <a:off x="80844" y="825786"/>
            <a:ext cx="4072534"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800" b="1" dirty="0">
                <a:effectLst>
                  <a:outerShdw blurRad="38100" dist="38100" dir="2700000" algn="tl">
                    <a:srgbClr val="000000">
                      <a:alpha val="43137"/>
                    </a:srgbClr>
                  </a:outerShdw>
                </a:effectLst>
                <a:latin typeface="Times New Roman" pitchFamily="18" charset="0"/>
                <a:cs typeface="Times New Roman" pitchFamily="18" charset="0"/>
              </a:rPr>
              <a:t>Comment </a:t>
            </a:r>
            <a:r>
              <a:rPr lang="fr-FR" sz="2800" b="1" dirty="0" smtClean="0">
                <a:effectLst>
                  <a:outerShdw blurRad="38100" dist="38100" dir="2700000" algn="tl">
                    <a:srgbClr val="000000">
                      <a:alpha val="43137"/>
                    </a:srgbClr>
                  </a:outerShdw>
                </a:effectLst>
                <a:latin typeface="Times New Roman" pitchFamily="18" charset="0"/>
                <a:cs typeface="Times New Roman" pitchFamily="18" charset="0"/>
              </a:rPr>
              <a:t>goûter l’eau</a:t>
            </a:r>
            <a:endParaRPr lang="fr-FR" sz="28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1266" name="Picture 2" descr="Image associé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57616" y="763360"/>
            <a:ext cx="668115" cy="64807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219023" y="1424083"/>
            <a:ext cx="8600496"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2400" dirty="0">
                <a:effectLst>
                  <a:outerShdw blurRad="38100" dist="38100" dir="2700000" algn="tl">
                    <a:srgbClr val="000000">
                      <a:alpha val="43137"/>
                    </a:srgbClr>
                  </a:outerShdw>
                </a:effectLst>
                <a:latin typeface="Times New Roman" pitchFamily="18" charset="0"/>
                <a:cs typeface="Times New Roman" pitchFamily="18" charset="0"/>
              </a:rPr>
              <a:t>La méthodologie de dégustation de </a:t>
            </a:r>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l’eau </a:t>
            </a:r>
            <a:r>
              <a:rPr lang="fr-FR" sz="2400" dirty="0">
                <a:effectLst>
                  <a:outerShdw blurRad="38100" dist="38100" dir="2700000" algn="tl">
                    <a:srgbClr val="000000">
                      <a:alpha val="43137"/>
                    </a:srgbClr>
                  </a:outerShdw>
                </a:effectLst>
                <a:latin typeface="Times New Roman" pitchFamily="18" charset="0"/>
                <a:cs typeface="Times New Roman" pitchFamily="18" charset="0"/>
              </a:rPr>
              <a:t>s’appuie sur </a:t>
            </a:r>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une</a:t>
            </a:r>
          </a:p>
          <a:p>
            <a:r>
              <a:rPr lang="fr-FR" sz="2400" dirty="0">
                <a:effectLst>
                  <a:outerShdw blurRad="38100" dist="38100" dir="2700000" algn="tl">
                    <a:srgbClr val="000000">
                      <a:alpha val="43137"/>
                    </a:srgbClr>
                  </a:outerShdw>
                </a:effectLst>
                <a:latin typeface="Times New Roman" pitchFamily="18" charset="0"/>
                <a:cs typeface="Times New Roman" pitchFamily="18" charset="0"/>
              </a:rPr>
              <a:t> </a:t>
            </a:r>
            <a:r>
              <a:rPr lang="fr-FR" sz="2400" b="1" dirty="0">
                <a:effectLst>
                  <a:outerShdw blurRad="38100" dist="38100" dir="2700000" algn="tl">
                    <a:srgbClr val="000000">
                      <a:alpha val="43137"/>
                    </a:srgbClr>
                  </a:outerShdw>
                </a:effectLst>
                <a:latin typeface="Times New Roman" pitchFamily="18" charset="0"/>
                <a:cs typeface="Times New Roman" pitchFamily="18" charset="0"/>
              </a:rPr>
              <a:t>analyse sensorielle</a:t>
            </a:r>
            <a:r>
              <a:rPr lang="fr-FR" sz="2400" dirty="0">
                <a:effectLst>
                  <a:outerShdw blurRad="38100" dist="38100" dir="2700000" algn="tl">
                    <a:srgbClr val="000000">
                      <a:alpha val="43137"/>
                    </a:srgbClr>
                  </a:outerShdw>
                </a:effectLst>
                <a:latin typeface="Times New Roman" pitchFamily="18" charset="0"/>
                <a:cs typeface="Times New Roman" pitchFamily="18" charset="0"/>
              </a:rPr>
              <a:t> et aborde l’eau selon différents critères :</a:t>
            </a:r>
          </a:p>
        </p:txBody>
      </p:sp>
      <p:sp>
        <p:nvSpPr>
          <p:cNvPr id="9" name="Rectangle 8"/>
          <p:cNvSpPr/>
          <p:nvPr/>
        </p:nvSpPr>
        <p:spPr>
          <a:xfrm>
            <a:off x="68456" y="2852936"/>
            <a:ext cx="236723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Réalisation des </a:t>
            </a:r>
            <a:r>
              <a:rPr lang="fr-FR" sz="2400" dirty="0">
                <a:effectLst>
                  <a:outerShdw blurRad="38100" dist="38100" dir="2700000" algn="tl">
                    <a:srgbClr val="000000">
                      <a:alpha val="43137"/>
                    </a:srgbClr>
                  </a:outerShdw>
                </a:effectLst>
                <a:latin typeface="Times New Roman" pitchFamily="18" charset="0"/>
                <a:cs typeface="Times New Roman" pitchFamily="18" charset="0"/>
              </a:rPr>
              <a:t>dilutions (2 à 12°C et 3 à 25°C) par addition de volumes d'eau de référence.</a:t>
            </a:r>
          </a:p>
        </p:txBody>
      </p:sp>
      <p:cxnSp>
        <p:nvCxnSpPr>
          <p:cNvPr id="11" name="Connecteur droit avec flèche 10"/>
          <p:cNvCxnSpPr/>
          <p:nvPr/>
        </p:nvCxnSpPr>
        <p:spPr>
          <a:xfrm flipH="1">
            <a:off x="1547664" y="2255080"/>
            <a:ext cx="1512168" cy="52584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468284" y="2708920"/>
            <a:ext cx="4601216"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u="sng"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La vue:</a:t>
            </a:r>
          </a:p>
          <a:p>
            <a:r>
              <a:rPr lang="fr-FR" dirty="0">
                <a:effectLst>
                  <a:outerShdw blurRad="38100" dist="38100" dir="2700000" algn="tl">
                    <a:srgbClr val="000000">
                      <a:alpha val="43137"/>
                    </a:srgbClr>
                  </a:outerShdw>
                </a:effectLst>
                <a:latin typeface="Times New Roman" pitchFamily="18" charset="0"/>
                <a:cs typeface="Times New Roman" pitchFamily="18" charset="0"/>
              </a:rPr>
              <a:t>Observation d’eau </a:t>
            </a:r>
            <a:r>
              <a:rPr lang="fr-FR" dirty="0" smtClean="0">
                <a:effectLst>
                  <a:outerShdw blurRad="38100" dist="38100" dir="2700000" algn="tl">
                    <a:srgbClr val="000000">
                      <a:alpha val="43137"/>
                    </a:srgbClr>
                  </a:outerShdw>
                </a:effectLst>
                <a:latin typeface="Times New Roman" pitchFamily="18" charset="0"/>
                <a:cs typeface="Times New Roman" pitchFamily="18" charset="0"/>
              </a:rPr>
              <a:t>minérale: il faut un </a:t>
            </a:r>
            <a:r>
              <a:rPr lang="fr-FR"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verre à pied</a:t>
            </a:r>
            <a:r>
              <a:rPr lang="fr-FR"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a:p>
            <a:r>
              <a:rPr lang="fr-FR" dirty="0" smtClean="0">
                <a:effectLst>
                  <a:outerShdw blurRad="38100" dist="38100" dir="2700000" algn="tl">
                    <a:srgbClr val="000000">
                      <a:alpha val="43137"/>
                    </a:srgbClr>
                  </a:outerShdw>
                </a:effectLst>
                <a:latin typeface="Times New Roman" pitchFamily="18" charset="0"/>
                <a:cs typeface="Times New Roman" pitchFamily="18" charset="0"/>
              </a:rPr>
              <a:t>Selon </a:t>
            </a:r>
            <a:r>
              <a:rPr lang="fr-FR" dirty="0">
                <a:effectLst>
                  <a:outerShdw blurRad="38100" dist="38100" dir="2700000" algn="tl">
                    <a:srgbClr val="000000">
                      <a:alpha val="43137"/>
                    </a:srgbClr>
                  </a:outerShdw>
                </a:effectLst>
                <a:latin typeface="Times New Roman" pitchFamily="18" charset="0"/>
                <a:cs typeface="Times New Roman" pitchFamily="18" charset="0"/>
              </a:rPr>
              <a:t>la nature de la terre dont elle est issue, une eau sera plus ou moins </a:t>
            </a:r>
            <a:r>
              <a:rPr lang="fr-FR" b="1" u="sng"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mate</a:t>
            </a:r>
            <a:r>
              <a:rPr lang="fr-FR" dirty="0">
                <a:effectLst>
                  <a:outerShdw blurRad="38100" dist="38100" dir="2700000" algn="tl">
                    <a:srgbClr val="000000">
                      <a:alpha val="43137"/>
                    </a:srgbClr>
                  </a:outerShdw>
                </a:effectLst>
                <a:latin typeface="Times New Roman" pitchFamily="18" charset="0"/>
                <a:cs typeface="Times New Roman" pitchFamily="18" charset="0"/>
              </a:rPr>
              <a:t> ou </a:t>
            </a:r>
            <a:r>
              <a:rPr lang="fr-FR" b="1" u="sng"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brillante</a:t>
            </a:r>
            <a:r>
              <a:rPr lang="fr-FR" dirty="0">
                <a:effectLst>
                  <a:outerShdw blurRad="38100" dist="38100" dir="2700000" algn="tl">
                    <a:srgbClr val="000000">
                      <a:alpha val="43137"/>
                    </a:srgbClr>
                  </a:outerShdw>
                </a:effectLst>
                <a:latin typeface="Times New Roman" pitchFamily="18" charset="0"/>
                <a:cs typeface="Times New Roman" pitchFamily="18" charset="0"/>
              </a:rPr>
              <a:t>, </a:t>
            </a:r>
            <a:r>
              <a:rPr lang="fr-FR" dirty="0" smtClean="0">
                <a:effectLst>
                  <a:outerShdw blurRad="38100" dist="38100" dir="2700000" algn="tl">
                    <a:srgbClr val="000000">
                      <a:alpha val="43137"/>
                    </a:srgbClr>
                  </a:outerShdw>
                </a:effectLst>
                <a:latin typeface="Times New Roman" pitchFamily="18" charset="0"/>
                <a:cs typeface="Times New Roman" pitchFamily="18" charset="0"/>
              </a:rPr>
              <a:t>voire </a:t>
            </a:r>
            <a:r>
              <a:rPr lang="fr-FR" b="1" u="sng"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l</a:t>
            </a:r>
            <a:r>
              <a:rPr lang="fr-FR" b="1" u="sng"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umineuse</a:t>
            </a:r>
            <a:r>
              <a:rPr lang="fr-FR" dirty="0" smtClean="0">
                <a:effectLst>
                  <a:outerShdw blurRad="38100" dist="38100" dir="2700000" algn="tl">
                    <a:srgbClr val="000000">
                      <a:alpha val="43137"/>
                    </a:srgbClr>
                  </a:outerShdw>
                </a:effectLst>
                <a:latin typeface="Times New Roman" pitchFamily="18" charset="0"/>
                <a:cs typeface="Times New Roman" pitchFamily="18" charset="0"/>
              </a:rPr>
              <a:t>.</a:t>
            </a:r>
          </a:p>
          <a:p>
            <a:r>
              <a:rPr lang="fr-FR" dirty="0">
                <a:effectLst>
                  <a:outerShdw blurRad="38100" dist="38100" dir="2700000" algn="tl">
                    <a:srgbClr val="000000">
                      <a:alpha val="43137"/>
                    </a:srgbClr>
                  </a:outerShdw>
                </a:effectLst>
                <a:latin typeface="Times New Roman" pitchFamily="18" charset="0"/>
                <a:cs typeface="Times New Roman" pitchFamily="18" charset="0"/>
              </a:rPr>
              <a:t>Le cordon d’eau qui se forme tout autour du verre s’appelle le </a:t>
            </a:r>
            <a:r>
              <a:rPr lang="fr-FR" b="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ménisque.</a:t>
            </a:r>
            <a:r>
              <a:rPr lang="fr-FR"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r>
            <a:br>
              <a:rPr lang="fr-FR"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fr-FR" dirty="0">
                <a:effectLst>
                  <a:outerShdw blurRad="38100" dist="38100" dir="2700000" algn="tl">
                    <a:srgbClr val="000000">
                      <a:alpha val="43137"/>
                    </a:srgbClr>
                  </a:outerShdw>
                </a:effectLst>
                <a:latin typeface="Times New Roman" pitchFamily="18" charset="0"/>
                <a:cs typeface="Times New Roman" pitchFamily="18" charset="0"/>
              </a:rPr>
              <a:t>Son épaisseur donne déjà des indications sur la </a:t>
            </a:r>
            <a:r>
              <a:rPr lang="fr-FR"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fr-FR" b="1" dirty="0">
                <a:solidFill>
                  <a:srgbClr val="00B050"/>
                </a:solidFill>
                <a:latin typeface="Times New Roman" pitchFamily="18" charset="0"/>
                <a:cs typeface="Times New Roman" pitchFamily="18" charset="0"/>
              </a:rPr>
              <a:t>texture</a:t>
            </a:r>
            <a:r>
              <a:rPr lang="fr-FR"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fr-FR" dirty="0">
                <a:effectLst>
                  <a:outerShdw blurRad="38100" dist="38100" dir="2700000" algn="tl">
                    <a:srgbClr val="000000">
                      <a:alpha val="43137"/>
                    </a:srgbClr>
                  </a:outerShdw>
                </a:effectLst>
                <a:latin typeface="Times New Roman" pitchFamily="18" charset="0"/>
                <a:cs typeface="Times New Roman" pitchFamily="18" charset="0"/>
              </a:rPr>
              <a:t>» de l’eau. </a:t>
            </a:r>
            <a:r>
              <a:rPr lang="fr-FR"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Fin</a:t>
            </a:r>
            <a:r>
              <a:rPr lang="fr-FR" dirty="0">
                <a:effectLst>
                  <a:outerShdw blurRad="38100" dist="38100" dir="2700000" algn="tl">
                    <a:srgbClr val="000000">
                      <a:alpha val="43137"/>
                    </a:srgbClr>
                  </a:outerShdw>
                </a:effectLst>
                <a:latin typeface="Times New Roman" pitchFamily="18" charset="0"/>
                <a:cs typeface="Times New Roman" pitchFamily="18" charset="0"/>
              </a:rPr>
              <a:t>, il caractérise une </a:t>
            </a:r>
            <a:r>
              <a:rPr lang="fr-FR"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eau légère</a:t>
            </a:r>
            <a:r>
              <a:rPr lang="fr-FR" dirty="0">
                <a:effectLst>
                  <a:outerShdw blurRad="38100" dist="38100" dir="2700000" algn="tl">
                    <a:srgbClr val="000000">
                      <a:alpha val="43137"/>
                    </a:srgbClr>
                  </a:outerShdw>
                </a:effectLst>
                <a:latin typeface="Times New Roman" pitchFamily="18" charset="0"/>
                <a:cs typeface="Times New Roman" pitchFamily="18" charset="0"/>
              </a:rPr>
              <a:t>, qui glisse toute seule. </a:t>
            </a:r>
            <a:r>
              <a:rPr lang="fr-FR" b="1" i="1" u="sng"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Epais</a:t>
            </a:r>
            <a:r>
              <a:rPr lang="fr-FR" dirty="0">
                <a:effectLst>
                  <a:outerShdw blurRad="38100" dist="38100" dir="2700000" algn="tl">
                    <a:srgbClr val="000000">
                      <a:alpha val="43137"/>
                    </a:srgbClr>
                  </a:outerShdw>
                </a:effectLst>
                <a:latin typeface="Times New Roman" pitchFamily="18" charset="0"/>
                <a:cs typeface="Times New Roman" pitchFamily="18" charset="0"/>
              </a:rPr>
              <a:t>, il signale une eau plus épaisse, « </a:t>
            </a:r>
            <a:r>
              <a:rPr lang="fr-FR" b="1" i="1" u="sng"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grasse </a:t>
            </a:r>
            <a:r>
              <a:rPr lang="fr-FR" dirty="0">
                <a:effectLst>
                  <a:outerShdw blurRad="38100" dist="38100" dir="2700000" algn="tl">
                    <a:srgbClr val="000000">
                      <a:alpha val="43137"/>
                    </a:srgbClr>
                  </a:outerShdw>
                </a:effectLst>
                <a:latin typeface="Times New Roman" pitchFamily="18" charset="0"/>
                <a:cs typeface="Times New Roman" pitchFamily="18" charset="0"/>
              </a:rPr>
              <a:t>» ou encore dense en bouche</a:t>
            </a:r>
            <a:r>
              <a:rPr lang="fr-FR"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fr-FR"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38" name="Picture 2" descr="Image associé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35298" y="5256858"/>
            <a:ext cx="1886348" cy="102596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5" name="Connecteur droit avec flèche 14"/>
          <p:cNvCxnSpPr/>
          <p:nvPr/>
        </p:nvCxnSpPr>
        <p:spPr>
          <a:xfrm>
            <a:off x="5652120" y="2255080"/>
            <a:ext cx="1872208" cy="39867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0" name="Picture 4" descr="Image associé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43004" y="2127195"/>
            <a:ext cx="872587" cy="581725"/>
          </a:xfrm>
          <a:prstGeom prst="rect">
            <a:avLst/>
          </a:prstGeom>
          <a:noFill/>
          <a:extLst>
            <a:ext uri="{909E8E84-426E-40DD-AFC4-6F175D3DCCD1}">
              <a14:hiddenFill xmlns:a14="http://schemas.microsoft.com/office/drawing/2010/main" xmlns="">
                <a:solidFill>
                  <a:srgbClr val="FFFFFF"/>
                </a:solidFill>
              </a14:hiddenFill>
            </a:ext>
          </a:extLst>
        </p:spPr>
      </p:pic>
      <p:pic>
        <p:nvPicPr>
          <p:cNvPr id="14342" name="Picture 6" descr="Image associé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93011" y="3889937"/>
            <a:ext cx="1762742" cy="1762742"/>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p:cNvSpPr/>
          <p:nvPr/>
        </p:nvSpPr>
        <p:spPr>
          <a:xfrm>
            <a:off x="7164288" y="2708920"/>
            <a:ext cx="1956099" cy="44627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u="sng"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L’odorat:</a:t>
            </a:r>
          </a:p>
          <a:p>
            <a:r>
              <a:rPr lang="fr-FR" sz="2000" dirty="0" smtClean="0">
                <a:effectLst>
                  <a:outerShdw blurRad="38100" dist="38100" dir="2700000" algn="tl">
                    <a:srgbClr val="000000">
                      <a:alpha val="43137"/>
                    </a:srgbClr>
                  </a:outerShdw>
                </a:effectLst>
                <a:latin typeface="Times New Roman" pitchFamily="18" charset="0"/>
                <a:cs typeface="Times New Roman" pitchFamily="18" charset="0"/>
              </a:rPr>
              <a:t>L’odeur de l’eau varie selon son origine:</a:t>
            </a:r>
            <a:r>
              <a:rPr lang="fr-FR" sz="2000" dirty="0" smtClean="0">
                <a:latin typeface="Times New Roman" pitchFamily="18" charset="0"/>
                <a:cs typeface="Times New Roman" pitchFamily="18" charset="0"/>
              </a:rPr>
              <a:t> </a:t>
            </a:r>
            <a:r>
              <a:rPr lang="fr-FR" sz="2000" b="1" dirty="0" smtClean="0">
                <a:solidFill>
                  <a:srgbClr val="0070C0"/>
                </a:solidFill>
                <a:latin typeface="Times New Roman" pitchFamily="18" charset="0"/>
                <a:cs typeface="Times New Roman" pitchFamily="18" charset="0"/>
              </a:rPr>
              <a:t>végétale, fruitée, boisée, terreuse, métallique, minérale ou même animale, l’eau peut avoir plus d’un parfum.</a:t>
            </a:r>
            <a:endParaRPr lang="fr-FR" sz="20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fr-FR" sz="20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21" name="Connecteur droit avec flèche 20"/>
          <p:cNvCxnSpPr/>
          <p:nvPr/>
        </p:nvCxnSpPr>
        <p:spPr>
          <a:xfrm>
            <a:off x="3961346" y="2293786"/>
            <a:ext cx="0" cy="41513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345" name="Picture 9"/>
          <p:cNvPicPr>
            <a:picLocks noChangeAspect="1" noChangeArrowheads="1"/>
          </p:cNvPicPr>
          <p:nvPr/>
        </p:nvPicPr>
        <p:blipFill>
          <a:blip r:embed="rId9">
            <a:extLst>
              <a:ext uri="{BEBA8EAE-BF5A-486C-A8C5-ECC9F3942E4B}">
                <a14:imgProps xmlns:a14="http://schemas.microsoft.com/office/drawing/2010/main" xmlns="">
                  <a14:imgLayer r:embed="rId10">
                    <a14:imgEffect>
                      <a14:sharpenSoften amount="50000"/>
                    </a14:imgEffect>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235298" y="1391997"/>
            <a:ext cx="8402120" cy="5018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6390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4338"/>
                                        </p:tgtEl>
                                        <p:attrNameLst>
                                          <p:attrName>style.visibility</p:attrName>
                                        </p:attrNameLst>
                                      </p:cBhvr>
                                      <p:to>
                                        <p:strVal val="visible"/>
                                      </p:to>
                                    </p:set>
                                    <p:animEffect transition="in" filter="fade">
                                      <p:cBhvr>
                                        <p:cTn id="23" dur="500"/>
                                        <p:tgtEl>
                                          <p:spTgt spid="14338"/>
                                        </p:tgtEl>
                                      </p:cBhvr>
                                    </p:animEffect>
                                  </p:childTnLst>
                                </p:cTn>
                              </p:par>
                              <p:par>
                                <p:cTn id="24" presetID="10" presetClass="entr" presetSubtype="0" fill="hold" nodeType="withEffect">
                                  <p:stCondLst>
                                    <p:cond delay="0"/>
                                  </p:stCondLst>
                                  <p:childTnLst>
                                    <p:set>
                                      <p:cBhvr>
                                        <p:cTn id="25" dur="1" fill="hold">
                                          <p:stCondLst>
                                            <p:cond delay="0"/>
                                          </p:stCondLst>
                                        </p:cTn>
                                        <p:tgtEl>
                                          <p:spTgt spid="14340"/>
                                        </p:tgtEl>
                                        <p:attrNameLst>
                                          <p:attrName>style.visibility</p:attrName>
                                        </p:attrNameLst>
                                      </p:cBhvr>
                                      <p:to>
                                        <p:strVal val="visible"/>
                                      </p:to>
                                    </p:set>
                                    <p:animEffect transition="in" filter="fade">
                                      <p:cBhvr>
                                        <p:cTn id="26" dur="500"/>
                                        <p:tgtEl>
                                          <p:spTgt spid="1434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additive="base">
                                        <p:cTn id="3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342"/>
                                        </p:tgtEl>
                                        <p:attrNameLst>
                                          <p:attrName>style.visibility</p:attrName>
                                        </p:attrNameLst>
                                      </p:cBhvr>
                                      <p:to>
                                        <p:strVal val="visible"/>
                                      </p:to>
                                    </p:set>
                                    <p:animEffect transition="in" filter="barn(inVertical)">
                                      <p:cBhvr>
                                        <p:cTn id="37" dur="500"/>
                                        <p:tgtEl>
                                          <p:spTgt spid="1434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434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xEl>
                                              <p:pRg st="2" end="2"/>
                                            </p:txEl>
                                          </p:spTgt>
                                        </p:tgtEl>
                                        <p:attrNameLst>
                                          <p:attrName>style.visibility</p:attrName>
                                        </p:attrNameLst>
                                      </p:cBhvr>
                                      <p:to>
                                        <p:strVal val="visible"/>
                                      </p:to>
                                    </p:set>
                                    <p:animEffect transition="in" filter="fade">
                                      <p:cBhvr>
                                        <p:cTn id="46" dur="500"/>
                                        <p:tgtEl>
                                          <p:spTgt spid="13">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xEl>
                                              <p:pRg st="3" end="3"/>
                                            </p:txEl>
                                          </p:spTgt>
                                        </p:tgtEl>
                                        <p:attrNameLst>
                                          <p:attrName>style.visibility</p:attrName>
                                        </p:attrNameLst>
                                      </p:cBhvr>
                                      <p:to>
                                        <p:strVal val="visible"/>
                                      </p:to>
                                    </p:set>
                                    <p:animEffect transition="in" filter="fade">
                                      <p:cBhvr>
                                        <p:cTn id="51" dur="500"/>
                                        <p:tgtEl>
                                          <p:spTgt spid="13">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nodeType="withEffect">
                                  <p:stCondLst>
                                    <p:cond delay="0"/>
                                  </p:stCondLst>
                                  <p:childTnLst>
                                    <p:set>
                                      <p:cBhvr>
                                        <p:cTn id="66" dur="1" fill="hold">
                                          <p:stCondLst>
                                            <p:cond delay="0"/>
                                          </p:stCondLst>
                                        </p:cTn>
                                        <p:tgtEl>
                                          <p:spTgt spid="14344"/>
                                        </p:tgtEl>
                                        <p:attrNameLst>
                                          <p:attrName>style.visibility</p:attrName>
                                        </p:attrNameLst>
                                      </p:cBhvr>
                                      <p:to>
                                        <p:strVal val="visible"/>
                                      </p:to>
                                    </p:set>
                                    <p:animEffect transition="in" filter="fade">
                                      <p:cBhvr>
                                        <p:cTn id="67" dur="500"/>
                                        <p:tgtEl>
                                          <p:spTgt spid="14344"/>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4345"/>
                                        </p:tgtEl>
                                        <p:attrNameLst>
                                          <p:attrName>style.visibility</p:attrName>
                                        </p:attrNameLst>
                                      </p:cBhvr>
                                      <p:to>
                                        <p:strVal val="visible"/>
                                      </p:to>
                                    </p:set>
                                    <p:anim calcmode="lin" valueType="num">
                                      <p:cBhvr additive="base">
                                        <p:cTn id="72" dur="500" fill="hold"/>
                                        <p:tgtEl>
                                          <p:spTgt spid="14345"/>
                                        </p:tgtEl>
                                        <p:attrNameLst>
                                          <p:attrName>ppt_x</p:attrName>
                                        </p:attrNameLst>
                                      </p:cBhvr>
                                      <p:tavLst>
                                        <p:tav tm="0">
                                          <p:val>
                                            <p:strVal val="#ppt_x"/>
                                          </p:val>
                                        </p:tav>
                                        <p:tav tm="100000">
                                          <p:val>
                                            <p:strVal val="#ppt_x"/>
                                          </p:val>
                                        </p:tav>
                                      </p:tavLst>
                                    </p:anim>
                                    <p:anim calcmode="lin" valueType="num">
                                      <p:cBhvr additive="base">
                                        <p:cTn id="73"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2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6693</TotalTime>
  <Words>846</Words>
  <Application>Microsoft Office PowerPoint</Application>
  <PresentationFormat>Affichage à l'écran (4:3)</PresentationFormat>
  <Paragraphs>142</Paragraphs>
  <Slides>14</Slides>
  <Notes>13</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Lenovo</cp:lastModifiedBy>
  <cp:revision>57</cp:revision>
  <dcterms:created xsi:type="dcterms:W3CDTF">2017-10-17T16:17:39Z</dcterms:created>
  <dcterms:modified xsi:type="dcterms:W3CDTF">2025-11-15T18:51:48Z</dcterms:modified>
</cp:coreProperties>
</file>