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0" r:id="rId2"/>
    <p:sldId id="261" r:id="rId3"/>
    <p:sldId id="274" r:id="rId4"/>
    <p:sldId id="262" r:id="rId5"/>
    <p:sldId id="275" r:id="rId6"/>
    <p:sldId id="276" r:id="rId7"/>
    <p:sldId id="277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A94A8-D442-4B6A-A375-486FAE0F519B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10DB9-FCC1-47DC-B201-E26BD5BFA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80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F7C85F-4D8A-4BA8-AF73-FF17DA09110E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F7C85F-4D8A-4BA8-AF73-FF17DA09110E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F7C85F-4D8A-4BA8-AF73-FF17DA09110E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4800" b="1" dirty="0" smtClean="0"/>
              <a:t>Chapitre</a:t>
            </a:r>
            <a:r>
              <a:rPr lang="en-US" sz="4800" b="1" dirty="0" smtClean="0"/>
              <a:t> 2:</a:t>
            </a:r>
          </a:p>
          <a:p>
            <a:pPr algn="ctr">
              <a:defRPr/>
            </a:pPr>
            <a:endParaRPr lang="en-US" sz="4800" b="1" dirty="0"/>
          </a:p>
          <a:p>
            <a:pPr algn="ctr">
              <a:defRPr/>
            </a:pPr>
            <a:endParaRPr lang="en-US" sz="4800" b="1" dirty="0" smtClean="0"/>
          </a:p>
          <a:p>
            <a:pPr algn="ctr">
              <a:defRPr/>
            </a:pPr>
            <a:r>
              <a:rPr lang="en-US" sz="4800" b="1" dirty="0" smtClean="0"/>
              <a:t>Les VLAN</a:t>
            </a:r>
          </a:p>
          <a:p>
            <a:pPr algn="ctr">
              <a:defRPr/>
            </a:pPr>
            <a:r>
              <a:rPr lang="en-US" sz="4800" b="1" dirty="0" smtClean="0"/>
              <a:t>(Virtual LAN )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429327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1190"/>
            <a:ext cx="5756565" cy="6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fr-FR" sz="2600" b="1" dirty="0" smtClean="0">
                <a:solidFill>
                  <a:srgbClr val="C00000"/>
                </a:solidFill>
                <a:effectLst/>
              </a:rPr>
              <a:t>Principe du VLAN</a:t>
            </a:r>
            <a:endParaRPr lang="fr-FR" sz="1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7563" y="1019199"/>
            <a:ext cx="9132195" cy="52181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Tahoma" pitchFamily="34" charset="0"/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5566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31127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11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42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14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686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58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30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r-FR" sz="2200" b="1" kern="0" dirty="0" smtClean="0">
                <a:solidFill>
                  <a:srgbClr val="00B050"/>
                </a:solidFill>
                <a:effectLst/>
                <a:latin typeface="+mj-lt"/>
              </a:rPr>
              <a:t>Avantages d’un VLAN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900" b="1" kern="0" dirty="0" smtClean="0">
                <a:solidFill>
                  <a:schemeClr val="tx1"/>
                </a:solidFill>
                <a:effectLst/>
                <a:latin typeface="+mj-lt"/>
              </a:rPr>
              <a:t>Sécurité</a:t>
            </a:r>
            <a:r>
              <a:rPr lang="fr-FR" sz="1900" kern="0" dirty="0" smtClean="0">
                <a:solidFill>
                  <a:schemeClr val="tx1"/>
                </a:solidFill>
                <a:effectLst/>
                <a:latin typeface="+mj-lt"/>
              </a:rPr>
              <a:t> : les groupes contenant des données sensibles sont séparés du reste du réseau, ce qui diminue les risques de violation de confidentialité</a:t>
            </a:r>
            <a:r>
              <a:rPr lang="ar-MA" sz="1900" kern="0" dirty="0" smtClean="0">
                <a:solidFill>
                  <a:schemeClr val="tx1"/>
                </a:solidFill>
                <a:effectLst/>
                <a:latin typeface="+mj-lt"/>
              </a:rPr>
              <a:t>,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900" b="1" kern="0" dirty="0" smtClean="0">
                <a:solidFill>
                  <a:schemeClr val="tx1"/>
                </a:solidFill>
                <a:effectLst/>
                <a:latin typeface="+mj-lt"/>
              </a:rPr>
              <a:t>Réduction des coûts</a:t>
            </a:r>
            <a:r>
              <a:rPr lang="fr-FR" sz="1900" kern="0" dirty="0" smtClean="0">
                <a:solidFill>
                  <a:schemeClr val="tx1"/>
                </a:solidFill>
                <a:effectLst/>
                <a:latin typeface="+mj-lt"/>
              </a:rPr>
              <a:t> : des économies sont réalisées grâce à l’utilisation plus efficace de la bande passante et des liaisons ascendantes existante.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900" b="1" kern="0" dirty="0" smtClean="0">
                <a:solidFill>
                  <a:schemeClr val="tx1"/>
                </a:solidFill>
                <a:effectLst/>
                <a:latin typeface="+mj-lt"/>
              </a:rPr>
              <a:t>Meilleures performances</a:t>
            </a:r>
            <a:r>
              <a:rPr lang="fr-FR" sz="1900" kern="0" dirty="0" smtClean="0">
                <a:solidFill>
                  <a:schemeClr val="tx1"/>
                </a:solidFill>
                <a:effectLst/>
                <a:latin typeface="+mj-lt"/>
              </a:rPr>
              <a:t> : le fait de diviser des réseaux linéaires de couche 2 en plusieurs groupes de travail logiques (domaines de diffusion) réduit la quantité de trafic inutile sur le réseau et augmente les performances.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900" b="1" kern="0" dirty="0" smtClean="0">
                <a:solidFill>
                  <a:schemeClr val="tx1"/>
                </a:solidFill>
                <a:effectLst/>
                <a:latin typeface="+mj-lt"/>
              </a:rPr>
              <a:t>Atténuation des tempêtes de diffusion</a:t>
            </a:r>
            <a:r>
              <a:rPr lang="fr-FR" sz="1900" kern="0" dirty="0" smtClean="0">
                <a:solidFill>
                  <a:schemeClr val="tx1"/>
                </a:solidFill>
                <a:effectLst/>
                <a:latin typeface="+mj-lt"/>
              </a:rPr>
              <a:t> : le fait de diviser un réseau en plusieurs réseaux VLAN réduit le nombre de périphériques susceptibles de participer à une tempête de diffusion.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900" b="1" kern="0" dirty="0" smtClean="0">
                <a:solidFill>
                  <a:schemeClr val="tx1"/>
                </a:solidFill>
                <a:effectLst/>
                <a:latin typeface="+mj-lt"/>
              </a:rPr>
              <a:t>Efficacité accrue du personnel informatique</a:t>
            </a:r>
            <a:r>
              <a:rPr lang="fr-FR" sz="1900" kern="0" dirty="0" smtClean="0">
                <a:solidFill>
                  <a:schemeClr val="tx1"/>
                </a:solidFill>
                <a:effectLst/>
                <a:latin typeface="+mj-lt"/>
              </a:rPr>
              <a:t> : les VLAN facilitent la gestion du réseau, car les utilisateurs ayant des besoins réseau similaires partagent le même VLAN.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900" b="1" kern="0" dirty="0" smtClean="0">
                <a:solidFill>
                  <a:schemeClr val="tx1"/>
                </a:solidFill>
                <a:effectLst/>
                <a:latin typeface="+mj-lt"/>
              </a:rPr>
              <a:t>Gestion simplifiée de projets ou d’applications</a:t>
            </a:r>
            <a:r>
              <a:rPr lang="fr-FR" sz="1900" kern="0" dirty="0" smtClean="0">
                <a:solidFill>
                  <a:schemeClr val="tx1"/>
                </a:solidFill>
                <a:effectLst/>
                <a:latin typeface="+mj-lt"/>
              </a:rPr>
              <a:t> : La séparation des fonctions facilite la gestion d’un projet ou l’utilisation d’une application </a:t>
            </a:r>
          </a:p>
          <a:p>
            <a:pPr lvl="2"/>
            <a:r>
              <a:rPr lang="fr-FR" sz="1900" dirty="0">
                <a:solidFill>
                  <a:schemeClr val="tx1"/>
                </a:solidFill>
                <a:effectLst/>
              </a:rPr>
              <a:t>Déplacer facilement des stations de travail sur le LAN </a:t>
            </a:r>
          </a:p>
          <a:p>
            <a:pPr lvl="2"/>
            <a:r>
              <a:rPr lang="fr-FR" sz="1900" dirty="0">
                <a:solidFill>
                  <a:schemeClr val="tx1"/>
                </a:solidFill>
                <a:effectLst/>
              </a:rPr>
              <a:t>Ajouter facilement des stations de travail au LAN </a:t>
            </a:r>
          </a:p>
          <a:p>
            <a:pPr lvl="2"/>
            <a:r>
              <a:rPr lang="fr-FR" sz="1900" dirty="0">
                <a:solidFill>
                  <a:schemeClr val="tx1"/>
                </a:solidFill>
                <a:effectLst/>
              </a:rPr>
              <a:t>Modifier facilement la configuration LAN </a:t>
            </a:r>
            <a:endParaRPr lang="fr-FR" sz="19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828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579123"/>
            <a:ext cx="5220073" cy="616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Aft>
                <a:spcPts val="1000"/>
              </a:spcAft>
              <a:buFont typeface="+mj-lt"/>
              <a:buAutoNum type="arabicPeriod" startAt="2"/>
            </a:pPr>
            <a:r>
              <a:rPr lang="fr-FR" sz="2600" b="1" dirty="0" err="1" smtClean="0">
                <a:solidFill>
                  <a:srgbClr val="C00000"/>
                </a:solidFill>
              </a:rPr>
              <a:t>Trunking</a:t>
            </a:r>
            <a:r>
              <a:rPr lang="fr-FR" sz="2600" b="1" dirty="0" smtClean="0">
                <a:solidFill>
                  <a:srgbClr val="C00000"/>
                </a:solidFill>
              </a:rPr>
              <a:t> (agrégation)</a:t>
            </a:r>
            <a:endParaRPr lang="fr-FR" sz="2600" b="1" dirty="0">
              <a:solidFill>
                <a:srgbClr val="C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Permet à un commutateur 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transmettre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autre commutateur via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un seul port,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trafic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plusieurs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VLAN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Différents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trafics isolés (de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différents</a:t>
            </a:r>
          </a:p>
          <a:p>
            <a:pPr algn="l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VLAN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doivent emprunter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un seul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câble: </a:t>
            </a:r>
          </a:p>
          <a:p>
            <a:pPr algn="l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plusieurs trafics logiques sur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une liaison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physique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n'appartient pas à un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réseau</a:t>
            </a:r>
          </a:p>
          <a:p>
            <a:pPr algn="l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virtuel spécifique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; c'est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plutôt un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conduit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pour plusieurs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VLAN.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Afin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d’identifier l’appartenance des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trames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aux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VLAN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utilise un système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d’étiquetage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(ou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encapsulation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sur ce lien.</a:t>
            </a:r>
          </a:p>
          <a:p>
            <a:pPr algn="l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en existe deux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protocoles :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• ISL (Inter Switch Link)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 protocole </a:t>
            </a:r>
          </a:p>
          <a:p>
            <a:pPr algn="l">
              <a:spcAft>
                <a:spcPts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propriétaire   Cisco.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• 802.1q qui est un standard de l’IEEE. </a:t>
            </a:r>
            <a:br>
              <a:rPr lang="fr-FR" sz="2000" b="1" dirty="0">
                <a:latin typeface="Times New Roman" pitchFamily="18" charset="0"/>
                <a:cs typeface="Times New Roman" pitchFamily="18" charset="0"/>
              </a:rPr>
            </a:br>
            <a:endParaRPr lang="fr-FR" sz="20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19190"/>
            <a:ext cx="388125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73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62068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Aft>
                <a:spcPts val="1000"/>
              </a:spcAft>
              <a:buFont typeface="+mj-lt"/>
              <a:buAutoNum type="arabicPeriod" startAt="2"/>
            </a:pPr>
            <a:r>
              <a:rPr lang="fr-FR" sz="2600" b="1" dirty="0" err="1" smtClean="0">
                <a:solidFill>
                  <a:srgbClr val="C00000"/>
                </a:solidFill>
              </a:rPr>
              <a:t>Trunking</a:t>
            </a:r>
            <a:r>
              <a:rPr lang="fr-FR" sz="2600" b="1" dirty="0" smtClean="0">
                <a:solidFill>
                  <a:srgbClr val="C00000"/>
                </a:solidFill>
              </a:rPr>
              <a:t> (agrégation)</a:t>
            </a:r>
            <a:endParaRPr lang="fr-FR" sz="26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13131"/>
            <a:ext cx="28825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200" b="1" dirty="0">
                <a:solidFill>
                  <a:srgbClr val="00B050"/>
                </a:solidFill>
              </a:rPr>
              <a:t>Protocole 802.1q</a:t>
            </a:r>
            <a:endParaRPr lang="fr-FR" sz="2200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4" y="1797437"/>
            <a:ext cx="4875126" cy="292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" y="4876800"/>
            <a:ext cx="8968146" cy="169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25008" y="1752600"/>
            <a:ext cx="3795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La norme 802.1Q introduisent quatre octets supplémentaires</a:t>
            </a:r>
            <a:br>
              <a:rPr lang="fr-FR" sz="2000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dans la trame MAC. Ils permettent d’identifier les VLAN (</a:t>
            </a:r>
            <a:r>
              <a:rPr lang="fr-FR" sz="2000" b="1" i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VLAN </a:t>
            </a:r>
            <a:r>
              <a:rPr lang="fr-FR" sz="2000" b="1" i="1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tagging</a:t>
            </a:r>
            <a:r>
              <a:rPr lang="fr-FR" sz="2000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de gérer </a:t>
            </a:r>
            <a:r>
              <a:rPr lang="fr-FR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les  </a:t>
            </a:r>
            <a:r>
              <a:rPr lang="fr-FR" sz="2000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niveaux de </a:t>
            </a:r>
            <a:r>
              <a:rPr lang="fr-FR" sz="20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priorité (</a:t>
            </a:r>
            <a:r>
              <a:rPr lang="fr-FR" sz="2000" b="1" i="1" dirty="0" err="1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fr-FR" sz="2000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fr-F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9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62068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Aft>
                <a:spcPts val="1000"/>
              </a:spcAft>
              <a:buFont typeface="+mj-lt"/>
              <a:buAutoNum type="arabicPeriod" startAt="2"/>
            </a:pPr>
            <a:r>
              <a:rPr lang="fr-FR" sz="2600" b="1" dirty="0" err="1" smtClean="0">
                <a:solidFill>
                  <a:srgbClr val="C00000"/>
                </a:solidFill>
              </a:rPr>
              <a:t>Trunking</a:t>
            </a:r>
            <a:r>
              <a:rPr lang="fr-FR" sz="2600" b="1" dirty="0" smtClean="0">
                <a:solidFill>
                  <a:srgbClr val="C00000"/>
                </a:solidFill>
              </a:rPr>
              <a:t> (agrégation)</a:t>
            </a:r>
            <a:endParaRPr lang="fr-FR" sz="26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" y="1819656"/>
            <a:ext cx="8608256" cy="229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114" y="4192476"/>
            <a:ext cx="882987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200" b="1" dirty="0"/>
              <a:t>Commandes associées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switchport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mode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     o Depuis le mode de configuration  spécifique du port, active le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trunking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# show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         o Permet de vérifier la configuration du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trunking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.  </a:t>
            </a:r>
            <a:br>
              <a:rPr lang="fr-FR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113131"/>
            <a:ext cx="28825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200" b="1" dirty="0">
                <a:solidFill>
                  <a:srgbClr val="00B050"/>
                </a:solidFill>
              </a:rPr>
              <a:t>Protocole 802.1q</a:t>
            </a:r>
            <a:endParaRPr lang="fr-FR" sz="2200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5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62068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Aft>
                <a:spcPts val="1000"/>
              </a:spcAft>
              <a:buFont typeface="+mj-lt"/>
              <a:buAutoNum type="arabicPeriod" startAt="2"/>
            </a:pPr>
            <a:r>
              <a:rPr lang="fr-FR" sz="2600" b="1" dirty="0" err="1" smtClean="0">
                <a:solidFill>
                  <a:srgbClr val="C00000"/>
                </a:solidFill>
              </a:rPr>
              <a:t>Trunking</a:t>
            </a:r>
            <a:r>
              <a:rPr lang="fr-FR" sz="2600" b="1" dirty="0" smtClean="0">
                <a:solidFill>
                  <a:srgbClr val="C00000"/>
                </a:solidFill>
              </a:rPr>
              <a:t> (agrégation)</a:t>
            </a:r>
            <a:endParaRPr lang="fr-FR" sz="26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76200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Aft>
                <a:spcPts val="0"/>
              </a:spcAft>
              <a:buFont typeface="+mj-lt"/>
              <a:buAutoNum type="arabicPeriod" startAt="2"/>
            </a:pP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Aft>
                <a:spcPts val="0"/>
              </a:spcAft>
              <a:buFont typeface="Wingdings" pitchFamily="2" charset="2"/>
              <a:buChar char="q"/>
            </a:pPr>
            <a:r>
              <a:rPr lang="fr-FR" sz="26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Types de ports</a:t>
            </a:r>
          </a:p>
          <a:p>
            <a:pPr algn="l">
              <a:spcAft>
                <a:spcPts val="0"/>
              </a:spcAft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Les deux types de ports possibles au sein d’un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environnement VLAN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sont les ports d’accès et les ports de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liaison.</a:t>
            </a:r>
          </a:p>
          <a:p>
            <a:pPr marL="342900" indent="-342900" algn="l">
              <a:spcAft>
                <a:spcPts val="0"/>
              </a:spcAft>
              <a:buFont typeface="Wingdings" pitchFamily="2" charset="2"/>
              <a:buChar char="Ø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Ports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d’accès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untagged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) :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Par lesquels une trame entre et ressort d’un réseau VLAN.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Lorsqu’un port d’accès reçoit une trame, celle-ci ne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comporte pas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d’étiquette VLAN……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Aft>
                <a:spcPts val="0"/>
              </a:spcAft>
              <a:buFont typeface="Wingdings" pitchFamily="2" charset="2"/>
              <a:buChar char="Ø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Ports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de liaison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Port 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tagged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 (étiqueté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La différence entre les ports d’accès et de liaison est que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les ports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de liaison ne retirent pas l’étiquette VLAN de la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trame lorsqu’ils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l’envoient.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spcAft>
                <a:spcPts val="0"/>
              </a:spcAft>
            </a:pP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spcAft>
                <a:spcPts val="0"/>
              </a:spcAft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spcAft>
                <a:spcPts val="0"/>
              </a:spcAft>
            </a:pPr>
            <a:endParaRPr lang="fr-FR" sz="2000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98939"/>
            <a:ext cx="8668072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402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8748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Il sert à la propagation de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création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suppression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modification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de VLAN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sur tous les 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Switchs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 d’un réseau à partir d’un seul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Switch (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serveur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C’est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un protocole propriétaire Cisco. De part sa simplicité et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sa puissance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, l’IEEE a sorti un protocole similaire afin de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permettre cette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fonctionnalité entre 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Switchs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 de constructeurs différents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: GVRP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(GARP </a:t>
            </a:r>
            <a:r>
              <a:rPr lang="fr-FR" sz="2000" i="1" dirty="0">
                <a:effectLst/>
                <a:latin typeface="Times New Roman" pitchFamily="18" charset="0"/>
                <a:cs typeface="Times New Roman" pitchFamily="18" charset="0"/>
              </a:rPr>
              <a:t>VLAN Registration Protocol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). La norme est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IEEE 802.1ak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Le Switch possède 3 modes VTP: client, transparent ou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server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VTP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Server: Switch qui crée les annonces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VTP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VTP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Client: Switch qui reçoit, se synchronise et propage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les annonces VTP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VTP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Transparent: Switch qui ne traite pas les annonces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VTP,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Ils permet à l’administrateur de faire toute modification sur les</a:t>
            </a:r>
            <a:b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VLANs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local uniquement </a:t>
            </a: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Swtichs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 doivent avoir un même nom de domaine VTP,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pour qu’ils  s’échangent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des MAJ. De plus, il est possible de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configurer un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mot de passe pour le domaine……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 VTP minimise les problèmes provoqués par des configurations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incorrectes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ou incohérentes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62068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000"/>
              </a:spcAft>
            </a:pPr>
            <a:r>
              <a:rPr lang="fr-FR" sz="2600" b="1" dirty="0" smtClean="0">
                <a:solidFill>
                  <a:srgbClr val="C00000"/>
                </a:solidFill>
              </a:rPr>
              <a:t>3. VTP(VLAN </a:t>
            </a:r>
            <a:r>
              <a:rPr lang="fr-FR" sz="2600" b="1" dirty="0" err="1" smtClean="0">
                <a:solidFill>
                  <a:srgbClr val="C00000"/>
                </a:solidFill>
              </a:rPr>
              <a:t>Trunking</a:t>
            </a:r>
            <a:r>
              <a:rPr lang="fr-FR" sz="2600" b="1" dirty="0" smtClean="0">
                <a:solidFill>
                  <a:srgbClr val="C00000"/>
                </a:solidFill>
              </a:rPr>
              <a:t> Protocol)</a:t>
            </a:r>
            <a:endParaRPr lang="fr-FR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8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62068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000"/>
              </a:spcAft>
            </a:pPr>
            <a:r>
              <a:rPr lang="fr-FR" sz="2600" b="1" dirty="0" smtClean="0">
                <a:solidFill>
                  <a:srgbClr val="C00000"/>
                </a:solidFill>
              </a:rPr>
              <a:t>3. VTP(VLAN </a:t>
            </a:r>
            <a:r>
              <a:rPr lang="fr-FR" sz="2600" b="1" dirty="0" err="1" smtClean="0">
                <a:solidFill>
                  <a:srgbClr val="C00000"/>
                </a:solidFill>
              </a:rPr>
              <a:t>Trunking</a:t>
            </a:r>
            <a:r>
              <a:rPr lang="fr-FR" sz="2600" b="1" dirty="0" smtClean="0">
                <a:solidFill>
                  <a:srgbClr val="C00000"/>
                </a:solidFill>
              </a:rPr>
              <a:t> Protocol)</a:t>
            </a:r>
            <a:endParaRPr lang="fr-FR" sz="26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3131"/>
            <a:ext cx="8596064" cy="284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944" y="4114801"/>
            <a:ext cx="448828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87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404664"/>
            <a:ext cx="9144000" cy="6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600" b="1" dirty="0" smtClean="0">
                <a:solidFill>
                  <a:srgbClr val="C00000"/>
                </a:solidFill>
              </a:rPr>
              <a:t>4. </a:t>
            </a:r>
            <a:r>
              <a:rPr lang="fr-FR" sz="2600" b="1" dirty="0">
                <a:solidFill>
                  <a:srgbClr val="C00000"/>
                </a:solidFill>
              </a:rPr>
              <a:t>DTP (</a:t>
            </a:r>
            <a:r>
              <a:rPr lang="fr-FR" sz="2600" b="1" dirty="0" err="1">
                <a:solidFill>
                  <a:srgbClr val="C00000"/>
                </a:solidFill>
              </a:rPr>
              <a:t>Dynamic</a:t>
            </a:r>
            <a:r>
              <a:rPr lang="fr-FR" sz="2600" b="1" dirty="0">
                <a:solidFill>
                  <a:srgbClr val="C00000"/>
                </a:solidFill>
              </a:rPr>
              <a:t> </a:t>
            </a:r>
            <a:r>
              <a:rPr lang="fr-FR" sz="2600" b="1" dirty="0" err="1">
                <a:solidFill>
                  <a:srgbClr val="C00000"/>
                </a:solidFill>
              </a:rPr>
              <a:t>trunking</a:t>
            </a:r>
            <a:r>
              <a:rPr lang="fr-FR" sz="2600" b="1" dirty="0">
                <a:solidFill>
                  <a:srgbClr val="C00000"/>
                </a:solidFill>
              </a:rPr>
              <a:t> </a:t>
            </a:r>
            <a:r>
              <a:rPr lang="fr-FR" sz="2600" b="1" dirty="0" err="1">
                <a:solidFill>
                  <a:srgbClr val="C00000"/>
                </a:solidFill>
              </a:rPr>
              <a:t>protocol</a:t>
            </a:r>
            <a:r>
              <a:rPr lang="fr-FR" sz="26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1119366"/>
            <a:ext cx="874846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fr-FR" sz="2100" b="1" dirty="0" smtClean="0">
                <a:effectLst/>
                <a:latin typeface="Times New Roman" pitchFamily="18" charset="0"/>
                <a:cs typeface="Times New Roman" pitchFamily="18" charset="0"/>
              </a:rPr>
              <a:t>La configuration </a:t>
            </a: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100" b="1" dirty="0" err="1">
                <a:effectLst/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 sur tous les liens inter-</a:t>
            </a:r>
            <a:r>
              <a:rPr lang="fr-FR" sz="2100" b="1" dirty="0" err="1">
                <a:effectLst/>
                <a:latin typeface="Times New Roman" pitchFamily="18" charset="0"/>
                <a:cs typeface="Times New Roman" pitchFamily="18" charset="0"/>
              </a:rPr>
              <a:t>switchs</a:t>
            </a: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b="1" dirty="0" smtClean="0">
                <a:effectLst/>
                <a:latin typeface="Times New Roman" pitchFamily="18" charset="0"/>
                <a:cs typeface="Times New Roman" pitchFamily="18" charset="0"/>
              </a:rPr>
              <a:t>de l’entreprise </a:t>
            </a: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peut être très fatiguant . Cisco a créé un </a:t>
            </a:r>
            <a:r>
              <a:rPr lang="fr-FR" sz="2100" b="1" dirty="0" smtClean="0">
                <a:effectLst/>
                <a:latin typeface="Times New Roman" pitchFamily="18" charset="0"/>
                <a:cs typeface="Times New Roman" pitchFamily="18" charset="0"/>
              </a:rPr>
              <a:t>protocole qui </a:t>
            </a: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va monter automatiquement un </a:t>
            </a:r>
            <a:r>
              <a:rPr lang="fr-FR" sz="2100" b="1" dirty="0" err="1">
                <a:effectLst/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 entre 2 </a:t>
            </a:r>
            <a:r>
              <a:rPr lang="fr-FR" sz="2100" b="1" dirty="0" err="1">
                <a:effectLst/>
                <a:latin typeface="Times New Roman" pitchFamily="18" charset="0"/>
                <a:cs typeface="Times New Roman" pitchFamily="18" charset="0"/>
              </a:rPr>
              <a:t>switchs</a:t>
            </a: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100" b="1" dirty="0" smtClean="0">
                <a:effectLst/>
                <a:latin typeface="Times New Roman" pitchFamily="18" charset="0"/>
                <a:cs typeface="Times New Roman" pitchFamily="18" charset="0"/>
              </a:rPr>
              <a:t>c’est le </a:t>
            </a: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protocole DTP. </a:t>
            </a:r>
            <a:b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Le principe est très simple, lorsqu’un port monte, des </a:t>
            </a:r>
            <a:r>
              <a:rPr lang="fr-FR" sz="2100" b="1" dirty="0" smtClean="0">
                <a:effectLst/>
                <a:latin typeface="Times New Roman" pitchFamily="18" charset="0"/>
                <a:cs typeface="Times New Roman" pitchFamily="18" charset="0"/>
              </a:rPr>
              <a:t>annonces DTP </a:t>
            </a: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sont envoyées;</a:t>
            </a:r>
            <a:b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 Si le port est connecté à un </a:t>
            </a:r>
            <a:r>
              <a:rPr lang="fr-FR" sz="2100" b="1" dirty="0" err="1">
                <a:effectLst/>
                <a:latin typeface="Times New Roman" pitchFamily="18" charset="0"/>
                <a:cs typeface="Times New Roman" pitchFamily="18" charset="0"/>
              </a:rPr>
              <a:t>switch</a:t>
            </a: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 voisin, ce dernier </a:t>
            </a:r>
            <a:r>
              <a:rPr lang="fr-FR" sz="2100" b="1" dirty="0" smtClean="0">
                <a:effectLst/>
                <a:latin typeface="Times New Roman" pitchFamily="18" charset="0"/>
                <a:cs typeface="Times New Roman" pitchFamily="18" charset="0"/>
              </a:rPr>
              <a:t>va recevoir </a:t>
            </a: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l’annonce</a:t>
            </a:r>
            <a:b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 Si le port est connecté à un pc, ce dernier ne répondra pas </a:t>
            </a:r>
            <a:r>
              <a:rPr lang="fr-FR" sz="2100" b="1" dirty="0" smtClean="0">
                <a:effectLst/>
                <a:latin typeface="Times New Roman" pitchFamily="18" charset="0"/>
                <a:cs typeface="Times New Roman" pitchFamily="18" charset="0"/>
              </a:rPr>
              <a:t>à l’annonce </a:t>
            </a: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car il comprend pas le protocole. Sur le port </a:t>
            </a:r>
            <a:r>
              <a:rPr lang="fr-FR" sz="2100" b="1" dirty="0" smtClean="0">
                <a:effectLst/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sz="2100" b="1" dirty="0" err="1" smtClean="0">
                <a:effectLst/>
                <a:latin typeface="Times New Roman" pitchFamily="18" charset="0"/>
                <a:cs typeface="Times New Roman" pitchFamily="18" charset="0"/>
              </a:rPr>
              <a:t>switch</a:t>
            </a: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, le </a:t>
            </a:r>
            <a:r>
              <a:rPr lang="fr-FR" sz="2100" b="1" dirty="0" err="1">
                <a:effectLst/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fr-FR" sz="2100" b="1" dirty="0">
                <a:effectLst/>
                <a:latin typeface="Times New Roman" pitchFamily="18" charset="0"/>
                <a:cs typeface="Times New Roman" pitchFamily="18" charset="0"/>
              </a:rPr>
              <a:t> n’est pas activé et donc reste en </a:t>
            </a:r>
            <a:r>
              <a:rPr lang="fr-FR" sz="2100" b="1" dirty="0" smtClean="0">
                <a:effectLst/>
                <a:latin typeface="Times New Roman" pitchFamily="18" charset="0"/>
                <a:cs typeface="Times New Roman" pitchFamily="18" charset="0"/>
              </a:rPr>
              <a:t>mode Access</a:t>
            </a:r>
            <a:endParaRPr lang="fr-FR" sz="21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98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76672"/>
            <a:ext cx="409759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600" b="1" dirty="0">
                <a:solidFill>
                  <a:srgbClr val="C00000"/>
                </a:solidFill>
                <a:effectLst/>
              </a:rPr>
              <a:t>5. Routage inter-VLAN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295400"/>
            <a:ext cx="10287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Un VLAN = un sous 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réseau</a:t>
            </a:r>
            <a:endParaRPr lang="fr-FR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Plusieurs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VLAN, donc plusieurs sous réseaux, sur un 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même </a:t>
            </a:r>
            <a:r>
              <a:rPr lang="fr-FR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switch</a:t>
            </a:r>
            <a:endParaRPr lang="fr-FR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même VLAN sur plusieurs </a:t>
            </a:r>
            <a:r>
              <a:rPr lang="fr-FR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switchs</a:t>
            </a: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routeur constitue la 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limite</a:t>
            </a:r>
          </a:p>
          <a:p>
            <a:pPr algn="l"/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d’un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VLAN comme celle 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d’un LAN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conséquence, pour</a:t>
            </a:r>
            <a:b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que des </a:t>
            </a:r>
            <a:r>
              <a:rPr lang="fr-FR" sz="2000" b="1" dirty="0" err="1">
                <a:effectLst/>
                <a:latin typeface="Times New Roman" pitchFamily="18" charset="0"/>
                <a:cs typeface="Times New Roman" pitchFamily="18" charset="0"/>
              </a:rPr>
              <a:t>VLANs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 communiquent</a:t>
            </a:r>
            <a:b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ensemble, une fonction de</a:t>
            </a:r>
            <a:b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routage est nécessaire. On</a:t>
            </a:r>
            <a:b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parle de “routage inter-VLAN”.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Peut être remplie par des </a:t>
            </a: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Commutateurs de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niveau 3, </a:t>
            </a: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Multilayer</a:t>
            </a:r>
            <a:r>
              <a:rPr lang="fr-FR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switches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). Ils sont </a:t>
            </a: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capables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de transférer du trafic 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algn="l"/>
            <a:r>
              <a:rPr lang="fr-FR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VLANs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 différents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à partir d’un port </a:t>
            </a: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connu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comme </a:t>
            </a:r>
            <a:r>
              <a:rPr lang="fr-FR" sz="2000" b="1" dirty="0" smtClean="0">
                <a:effectLst/>
                <a:latin typeface="Times New Roman" pitchFamily="18" charset="0"/>
                <a:cs typeface="Times New Roman" pitchFamily="18" charset="0"/>
              </a:rPr>
              <a:t>port </a:t>
            </a:r>
            <a:r>
              <a:rPr lang="fr-FR" sz="2000" b="1" dirty="0">
                <a:effectLst/>
                <a:latin typeface="Times New Roman" pitchFamily="18" charset="0"/>
                <a:cs typeface="Times New Roman" pitchFamily="18" charset="0"/>
              </a:rPr>
              <a:t>d’agrégation VLAN.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>
                <a:latin typeface="Times New Roman" pitchFamily="18" charset="0"/>
                <a:cs typeface="Times New Roman" pitchFamily="18" charset="0"/>
              </a:rPr>
            </a:b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16055"/>
            <a:ext cx="4191000" cy="225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80" y="4423071"/>
            <a:ext cx="4191000" cy="224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3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76672"/>
            <a:ext cx="409759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600" b="1" dirty="0">
                <a:solidFill>
                  <a:srgbClr val="C00000"/>
                </a:solidFill>
                <a:effectLst/>
              </a:rPr>
              <a:t>5. Routage inter-VLAN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80728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 Routage </a:t>
            </a:r>
            <a:r>
              <a:rPr lang="fr-FR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traditionnel entre </a:t>
            </a:r>
            <a:r>
              <a:rPr lang="fr-FR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VLAN</a:t>
            </a:r>
          </a:p>
          <a:p>
            <a:pPr algn="l">
              <a:lnSpc>
                <a:spcPct val="8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Connecter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différentes interfaces de routeur physique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différents ports de commutateur physiques. </a:t>
            </a:r>
          </a:p>
          <a:p>
            <a:pPr algn="l">
              <a:lnSpc>
                <a:spcPct val="8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interface de routeur peut alors accepter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trafic</a:t>
            </a:r>
          </a:p>
          <a:p>
            <a:pPr algn="l">
              <a:lnSpc>
                <a:spcPct val="8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VLAN associé à l’interface de commutateur à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laquelle</a:t>
            </a:r>
          </a:p>
          <a:p>
            <a:pPr algn="l">
              <a:lnSpc>
                <a:spcPct val="8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est connectée, et le trafic peut être acheminé vers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</a:t>
            </a:r>
          </a:p>
          <a:p>
            <a:pPr algn="l">
              <a:lnSpc>
                <a:spcPct val="8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autres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VLAN connectés aux autres interfaces.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fr-FR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fr-FR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Routage </a:t>
            </a:r>
            <a:r>
              <a:rPr lang="fr-FR" sz="2200" b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router on a stick </a:t>
            </a:r>
            <a:endParaRPr lang="fr-FR" sz="2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une seule interface physique achemine le trafic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plusieurs VLAN d’un réseau.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routeur est connecté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commutateur Comm1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l’aide d’une seule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connexion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réseau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physique. 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L’interface de routeur est configurée pour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fonctionner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comme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liaison agrégée et est connectée à un port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commutateur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configuré en mode d’agrégation.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routeur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effectue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le routage entre VLAN en acceptant le trafic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étiqueté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VLAN sur l’interface agrégée provenant du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commutateur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adjacent et en effectuant le routage en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interne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entre les VLAN à l’aide de sous-interfaces.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fr-FR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6" t="31293" r="11604" b="28342"/>
          <a:stretch>
            <a:fillRect/>
          </a:stretch>
        </p:blipFill>
        <p:spPr bwMode="auto">
          <a:xfrm>
            <a:off x="6400800" y="1124744"/>
            <a:ext cx="2723880" cy="263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8" t="30316" r="1270" b="27365"/>
          <a:stretch>
            <a:fillRect/>
          </a:stretch>
        </p:blipFill>
        <p:spPr bwMode="auto">
          <a:xfrm>
            <a:off x="6352310" y="3760627"/>
            <a:ext cx="2778615" cy="282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0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1958" y="3429000"/>
            <a:ext cx="906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50000"/>
              </a:lnSpc>
              <a:defRPr/>
            </a:pPr>
            <a:r>
              <a:rPr lang="fr-FR" sz="4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Plan du chapitre</a:t>
            </a:r>
          </a:p>
          <a:p>
            <a:pPr algn="l">
              <a:defRPr/>
            </a:pPr>
            <a:r>
              <a:rPr lang="fr-FR" sz="4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1. </a:t>
            </a:r>
            <a:r>
              <a:rPr lang="fr-FR" sz="4800" dirty="0" smtClean="0"/>
              <a:t>Principe </a:t>
            </a:r>
            <a:r>
              <a:rPr lang="fr-FR" sz="4800" dirty="0"/>
              <a:t>du VLAN</a:t>
            </a:r>
          </a:p>
          <a:p>
            <a:pPr lvl="0">
              <a:lnSpc>
                <a:spcPct val="150000"/>
              </a:lnSpc>
            </a:pPr>
            <a:r>
              <a:rPr lang="fr-FR" sz="4800" dirty="0" smtClean="0"/>
              <a:t>2. </a:t>
            </a:r>
            <a:r>
              <a:rPr lang="fr-FR" sz="4800" dirty="0" err="1" smtClean="0"/>
              <a:t>Trunking</a:t>
            </a:r>
            <a:endParaRPr lang="fr-FR" sz="4800" dirty="0"/>
          </a:p>
          <a:p>
            <a:pPr lvl="0">
              <a:lnSpc>
                <a:spcPct val="150000"/>
              </a:lnSpc>
            </a:pPr>
            <a:r>
              <a:rPr lang="fr-FR" sz="4800" dirty="0" smtClean="0"/>
              <a:t>3. VTP</a:t>
            </a:r>
            <a:endParaRPr lang="fr-FR" sz="4800" dirty="0"/>
          </a:p>
          <a:p>
            <a:pPr lvl="0">
              <a:lnSpc>
                <a:spcPct val="150000"/>
              </a:lnSpc>
            </a:pPr>
            <a:r>
              <a:rPr lang="fr-FR" sz="4800" dirty="0" smtClean="0"/>
              <a:t>4. DTP</a:t>
            </a:r>
            <a:endParaRPr lang="fr-FR" sz="4800" dirty="0"/>
          </a:p>
          <a:p>
            <a:pPr lvl="0">
              <a:lnSpc>
                <a:spcPct val="150000"/>
              </a:lnSpc>
            </a:pPr>
            <a:r>
              <a:rPr lang="fr-FR" sz="4800" dirty="0" smtClean="0"/>
              <a:t>5. Routage </a:t>
            </a:r>
            <a:r>
              <a:rPr lang="fr-FR" sz="4800" dirty="0"/>
              <a:t>inter-VLAN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  <a:defRPr/>
            </a:pPr>
            <a:endParaRPr lang="en-US" sz="34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 useBgFill="1">
        <p:nvSpPr>
          <p:cNvPr id="3" name="Rectangle 2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76672"/>
            <a:ext cx="409759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600" b="1" dirty="0">
                <a:solidFill>
                  <a:srgbClr val="C00000"/>
                </a:solidFill>
                <a:effectLst/>
              </a:rPr>
              <a:t>5. Routage inter-VLAN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1081474"/>
            <a:ext cx="882047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1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norme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IEEE 802.1Q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utilisée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 pour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réunir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des VLAN en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agrégation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des liaisons 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Fast Ethernet.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routeur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prendre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en charge de </a:t>
            </a:r>
          </a:p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nombreuses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interfaces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logiques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des liaisons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physiques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individuelles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l'interface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Fast Ethernet 1/0</a:t>
            </a:r>
          </a:p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pourrait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supporter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trois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interfaces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virtuelles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s'appelant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FastEthernet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1/0.1, 1/0.2 et 1/0.3.</a:t>
            </a:r>
          </a:p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Chaque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sous-interface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prend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en charge un 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VLAN et dispose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d’une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adresse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IP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affectée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plusieurs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unités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d’un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même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VLAN </a:t>
            </a:r>
          </a:p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communiquent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les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adresses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IP de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toutes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les</a:t>
            </a:r>
          </a:p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sous-interfaces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maillées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doivent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 le </a:t>
            </a:r>
          </a:p>
          <a:p>
            <a:r>
              <a:rPr lang="en-US" sz="2100" b="1" i="1" dirty="0" err="1">
                <a:latin typeface="Times New Roman" pitchFamily="18" charset="0"/>
                <a:cs typeface="Times New Roman" pitchFamily="18" charset="0"/>
              </a:rPr>
              <a:t>même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latin typeface="Times New Roman" pitchFamily="18" charset="0"/>
                <a:cs typeface="Times New Roman" pitchFamily="18" charset="0"/>
              </a:rPr>
              <a:t>réseau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 sous-</a:t>
            </a:r>
            <a:r>
              <a:rPr lang="en-US" sz="2100" b="1" i="1" dirty="0" err="1">
                <a:latin typeface="Times New Roman" pitchFamily="18" charset="0"/>
                <a:cs typeface="Times New Roman" pitchFamily="18" charset="0"/>
              </a:rPr>
              <a:t>réseau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44" y="1364675"/>
            <a:ext cx="351991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4" t="38194" r="3125" b="36220"/>
          <a:stretch>
            <a:fillRect/>
          </a:stretch>
        </p:blipFill>
        <p:spPr bwMode="auto">
          <a:xfrm>
            <a:off x="5225937" y="3769702"/>
            <a:ext cx="3954575" cy="277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0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8122"/>
            <a:ext cx="409759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600" b="1" dirty="0">
                <a:solidFill>
                  <a:srgbClr val="C00000"/>
                </a:solidFill>
                <a:effectLst/>
              </a:rPr>
              <a:t>5. Routage inter-VLAN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68933"/>
            <a:ext cx="96845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Interface ou </a:t>
            </a:r>
            <a:r>
              <a:rPr lang="fr-FR" sz="2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sous-interface</a:t>
            </a:r>
            <a:endParaRPr lang="fr-FR" sz="2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Limite </a:t>
            </a:r>
            <a:r>
              <a:rPr lang="fr-FR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quantité de port</a:t>
            </a:r>
            <a:r>
              <a:rPr lang="fr-FR" sz="2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1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Les sous-interfaces permettent au routeur d’accommoder plus de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VLANs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que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le nombre d’interfaces physiques disponible.</a:t>
            </a:r>
            <a:br>
              <a:rPr lang="fr-FR" sz="2100" dirty="0">
                <a:latin typeface="Times New Roman" pitchFamily="18" charset="0"/>
                <a:cs typeface="Times New Roman" pitchFamily="18" charset="0"/>
              </a:rPr>
            </a:br>
            <a:r>
              <a:rPr lang="fr-FR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Performance</a:t>
            </a:r>
            <a:r>
              <a:rPr lang="fr-FR" sz="2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1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Avec des interfaces, toute la bande passante est allouée au VLAN.</a:t>
            </a:r>
            <a:br>
              <a:rPr lang="fr-FR" sz="2100" dirty="0">
                <a:latin typeface="Times New Roman" pitchFamily="18" charset="0"/>
                <a:cs typeface="Times New Roman" pitchFamily="18" charset="0"/>
              </a:rPr>
            </a:b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Avec les sous-interfaces, le trafic de chacun des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VLANs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doit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compétitionner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pour </a:t>
            </a:r>
            <a:endParaRPr lang="fr-F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bande passante : goulot d’étranglement.</a:t>
            </a:r>
            <a:br>
              <a:rPr lang="fr-FR" sz="2100" dirty="0">
                <a:latin typeface="Times New Roman" pitchFamily="18" charset="0"/>
                <a:cs typeface="Times New Roman" pitchFamily="18" charset="0"/>
              </a:rPr>
            </a:br>
            <a:r>
              <a:rPr lang="fr-FR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Access Ports et </a:t>
            </a:r>
            <a:r>
              <a:rPr lang="fr-FR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fr-FR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Ports</a:t>
            </a:r>
            <a:r>
              <a:rPr lang="fr-FR" sz="2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1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Interface, les ports du commutateur sont configurés en port d’accès “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ports”.</a:t>
            </a:r>
            <a:br>
              <a:rPr lang="fr-FR" sz="2100" dirty="0">
                <a:latin typeface="Times New Roman" pitchFamily="18" charset="0"/>
                <a:cs typeface="Times New Roman" pitchFamily="18" charset="0"/>
              </a:rPr>
            </a:b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Sous-interface, le port du commutateur est configuré en agrégation “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”.</a:t>
            </a:r>
            <a:br>
              <a:rPr lang="fr-FR" sz="2100" dirty="0">
                <a:latin typeface="Times New Roman" pitchFamily="18" charset="0"/>
                <a:cs typeface="Times New Roman" pitchFamily="18" charset="0"/>
              </a:rPr>
            </a:br>
            <a:r>
              <a:rPr lang="fr-FR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Coût</a:t>
            </a:r>
            <a:r>
              <a:rPr lang="fr-FR" sz="2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1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Un routeur possédant plusieurs interfaces est plus dispendieux.</a:t>
            </a:r>
            <a:br>
              <a:rPr lang="fr-FR" sz="2100" dirty="0">
                <a:latin typeface="Times New Roman" pitchFamily="18" charset="0"/>
                <a:cs typeface="Times New Roman" pitchFamily="18" charset="0"/>
              </a:rPr>
            </a:b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Chaque interface est connectée à un port différent sur le commutateur, donc le commutateur utilise plus de ports.</a:t>
            </a:r>
            <a:br>
              <a:rPr lang="fr-FR" sz="2100" dirty="0">
                <a:latin typeface="Times New Roman" pitchFamily="18" charset="0"/>
                <a:cs typeface="Times New Roman" pitchFamily="18" charset="0"/>
              </a:rPr>
            </a:br>
            <a:r>
              <a:rPr lang="fr-FR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Complexité</a:t>
            </a:r>
            <a:r>
              <a:rPr lang="fr-FR" sz="2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1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Sous-interface, moins complexe physiquement, mais plus complexe au niveau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programmation.</a:t>
            </a:r>
          </a:p>
        </p:txBody>
      </p:sp>
    </p:spTree>
    <p:extLst>
      <p:ext uri="{BB962C8B-B14F-4D97-AF65-F5344CB8AC3E}">
        <p14:creationId xmlns:p14="http://schemas.microsoft.com/office/powerpoint/2010/main" val="9160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6" y="1340768"/>
            <a:ext cx="8654018" cy="52334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9269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600" b="1" dirty="0" smtClean="0">
                <a:solidFill>
                  <a:srgbClr val="00B050"/>
                </a:solidFill>
                <a:effectLst/>
              </a:rPr>
              <a:t>Dépannage des VLAN</a:t>
            </a:r>
          </a:p>
        </p:txBody>
      </p:sp>
    </p:spTree>
    <p:extLst>
      <p:ext uri="{BB962C8B-B14F-4D97-AF65-F5344CB8AC3E}">
        <p14:creationId xmlns:p14="http://schemas.microsoft.com/office/powerpoint/2010/main" val="33877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7450"/>
            <a:ext cx="5756565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fr-FR" sz="2600" b="1" dirty="0" smtClean="0">
                <a:solidFill>
                  <a:srgbClr val="C00000"/>
                </a:solidFill>
                <a:effectLst/>
              </a:rPr>
              <a:t>Principe du VLAN</a:t>
            </a:r>
          </a:p>
          <a:p>
            <a:pPr marL="342900" lvl="0" indent="-342900" algn="l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200" b="1" dirty="0" smtClean="0">
                <a:solidFill>
                  <a:srgbClr val="00B050"/>
                </a:solidFill>
                <a:effectLst/>
              </a:rPr>
              <a:t>Commutation classique: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fr-FR" sz="2000" b="1" dirty="0" smtClean="0">
                <a:effectLst/>
              </a:rPr>
              <a:t>Pour communiquer entre les LAN, chaque segment doit avoir un port séparé</a:t>
            </a:r>
            <a:endParaRPr lang="fr-FR" sz="2000" dirty="0" smtClean="0"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2200" b="1" dirty="0" smtClean="0">
                <a:solidFill>
                  <a:srgbClr val="00B050"/>
                </a:solidFill>
                <a:effectLst/>
              </a:rPr>
              <a:t>Commutation avec VLAN :</a:t>
            </a:r>
          </a:p>
          <a:p>
            <a:pPr marL="120650" indent="-285750" algn="just">
              <a:buFont typeface="Wingdings" panose="05000000000000000000" pitchFamily="2" charset="2"/>
              <a:buChar char="Ø"/>
              <a:defRPr/>
            </a:pPr>
            <a:r>
              <a:rPr lang="fr-FR" sz="2000" b="1" dirty="0" smtClean="0">
                <a:cs typeface="Arial" charset="0"/>
              </a:rPr>
              <a:t>Ils segmentent </a:t>
            </a:r>
            <a:r>
              <a:rPr lang="fr-FR" sz="2000" b="1" dirty="0">
                <a:cs typeface="Arial" charset="0"/>
              </a:rPr>
              <a:t>de façon </a:t>
            </a:r>
            <a:r>
              <a:rPr lang="fr-FR" sz="2000" b="1" dirty="0" smtClean="0">
                <a:cs typeface="Arial" charset="0"/>
              </a:rPr>
              <a:t>logique les </a:t>
            </a:r>
            <a:r>
              <a:rPr lang="fr-FR" sz="2000" b="1" dirty="0">
                <a:cs typeface="Arial" charset="0"/>
              </a:rPr>
              <a:t>réseaux </a:t>
            </a:r>
            <a:r>
              <a:rPr lang="fr-FR" sz="2000" b="1" dirty="0" smtClean="0">
                <a:cs typeface="Arial" charset="0"/>
              </a:rPr>
              <a:t>sur </a:t>
            </a:r>
            <a:r>
              <a:rPr lang="fr-FR" sz="2000" b="1" dirty="0">
                <a:cs typeface="Arial" charset="0"/>
              </a:rPr>
              <a:t>les fonctions, équipes de </a:t>
            </a:r>
            <a:r>
              <a:rPr lang="fr-FR" sz="2000" b="1" dirty="0" smtClean="0">
                <a:cs typeface="Arial" charset="0"/>
              </a:rPr>
              <a:t>travail </a:t>
            </a:r>
            <a:r>
              <a:rPr lang="fr-FR" sz="2000" b="1" dirty="0">
                <a:cs typeface="Arial" charset="0"/>
              </a:rPr>
              <a:t>ou des </a:t>
            </a:r>
            <a:r>
              <a:rPr lang="fr-FR" sz="2000" b="1" dirty="0" smtClean="0">
                <a:cs typeface="Arial" charset="0"/>
              </a:rPr>
              <a:t> applications.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2000" b="1" dirty="0"/>
              <a:t>Un VLAN permet à un administrateur </a:t>
            </a:r>
            <a:r>
              <a:rPr lang="fr-FR" sz="2000" b="1" dirty="0" smtClean="0"/>
              <a:t>réseau de </a:t>
            </a:r>
            <a:r>
              <a:rPr lang="fr-FR" sz="2000" b="1" dirty="0"/>
              <a:t>créer des groupes de périphériques en </a:t>
            </a:r>
            <a:r>
              <a:rPr lang="fr-FR" sz="2000" b="1" dirty="0" smtClean="0"/>
              <a:t>réseau </a:t>
            </a:r>
            <a:r>
              <a:rPr lang="fr-FR" sz="2000" b="1" dirty="0"/>
              <a:t>logique qui se comportent </a:t>
            </a:r>
            <a:r>
              <a:rPr lang="fr-FR" sz="2000" b="1" dirty="0" smtClean="0"/>
              <a:t>comme s’ils </a:t>
            </a:r>
            <a:r>
              <a:rPr lang="fr-FR" sz="2000" b="1" dirty="0"/>
              <a:t>se trouvaient sur un réseau </a:t>
            </a:r>
            <a:r>
              <a:rPr lang="fr-FR" sz="2000" b="1" dirty="0" smtClean="0"/>
              <a:t>indépendant</a:t>
            </a:r>
          </a:p>
          <a:p>
            <a:pPr algn="l">
              <a:defRPr/>
            </a:pPr>
            <a:r>
              <a:rPr lang="fr-FR" sz="2000" b="1" dirty="0">
                <a:solidFill>
                  <a:srgbClr val="C00000"/>
                </a:solidFill>
                <a:effectLst/>
              </a:rPr>
              <a:t>Avec des VLAN, les machines d’un même </a:t>
            </a:r>
            <a:r>
              <a:rPr lang="fr-FR" sz="2000" b="1" dirty="0" smtClean="0">
                <a:solidFill>
                  <a:srgbClr val="C00000"/>
                </a:solidFill>
                <a:effectLst/>
              </a:rPr>
              <a:t>sous réseau </a:t>
            </a:r>
            <a:r>
              <a:rPr lang="fr-FR" sz="2000" b="1" dirty="0">
                <a:solidFill>
                  <a:srgbClr val="C00000"/>
                </a:solidFill>
                <a:effectLst/>
              </a:rPr>
              <a:t>ne sont plus regroupées de </a:t>
            </a:r>
            <a:r>
              <a:rPr lang="fr-FR" sz="2000" b="1" dirty="0" smtClean="0">
                <a:solidFill>
                  <a:srgbClr val="C00000"/>
                </a:solidFill>
                <a:effectLst/>
              </a:rPr>
              <a:t>manière physique </a:t>
            </a:r>
            <a:r>
              <a:rPr lang="fr-FR" sz="2000" b="1" dirty="0">
                <a:solidFill>
                  <a:srgbClr val="C00000"/>
                </a:solidFill>
                <a:effectLst/>
              </a:rPr>
              <a:t>(connectées au même </a:t>
            </a:r>
            <a:r>
              <a:rPr lang="fr-FR" sz="2000" b="1" dirty="0" err="1">
                <a:solidFill>
                  <a:srgbClr val="C00000"/>
                </a:solidFill>
                <a:effectLst/>
              </a:rPr>
              <a:t>switch</a:t>
            </a:r>
            <a:r>
              <a:rPr lang="fr-FR" sz="2000" b="1" dirty="0">
                <a:solidFill>
                  <a:srgbClr val="C00000"/>
                </a:solidFill>
                <a:effectLst/>
              </a:rPr>
              <a:t>), </a:t>
            </a:r>
            <a:r>
              <a:rPr lang="fr-FR" sz="2000" b="1" dirty="0" smtClean="0">
                <a:solidFill>
                  <a:srgbClr val="C00000"/>
                </a:solidFill>
                <a:effectLst/>
              </a:rPr>
              <a:t>mais de </a:t>
            </a:r>
            <a:r>
              <a:rPr lang="fr-FR" sz="2000" b="1" dirty="0">
                <a:solidFill>
                  <a:srgbClr val="C00000"/>
                </a:solidFill>
                <a:effectLst/>
              </a:rPr>
              <a:t>manière logique.</a:t>
            </a:r>
            <a:r>
              <a:rPr lang="fr-FR" sz="2000" b="1" dirty="0">
                <a:solidFill>
                  <a:srgbClr val="C00000"/>
                </a:solidFill>
              </a:rPr>
              <a:t> </a:t>
            </a:r>
            <a:br>
              <a:rPr lang="fr-FR" sz="2000" b="1" dirty="0">
                <a:solidFill>
                  <a:srgbClr val="C00000"/>
                </a:solidFill>
              </a:rPr>
            </a:br>
            <a:endParaRPr lang="fr-FR" sz="2000" b="1" dirty="0">
              <a:solidFill>
                <a:srgbClr val="C00000"/>
              </a:solidFill>
              <a:cs typeface="Arial" charset="0"/>
            </a:endParaRPr>
          </a:p>
          <a:p>
            <a:pPr lvl="0" algn="l"/>
            <a:endParaRPr lang="fr-FR" sz="1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565" y="1256623"/>
            <a:ext cx="3378558" cy="260442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6565" y="4306554"/>
            <a:ext cx="3423947" cy="228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5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" y="1371600"/>
            <a:ext cx="433280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14" y="1371600"/>
            <a:ext cx="4538663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vl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43" y="4114800"/>
            <a:ext cx="4351048" cy="247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97450"/>
            <a:ext cx="5756565" cy="6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fr-FR" sz="2600" b="1" dirty="0" smtClean="0">
                <a:solidFill>
                  <a:srgbClr val="C00000"/>
                </a:solidFill>
                <a:effectLst/>
              </a:rPr>
              <a:t>Principe du VLAN</a:t>
            </a:r>
            <a:endParaRPr lang="fr-FR" sz="1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147608"/>
            <a:ext cx="4572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500" dirty="0">
                <a:solidFill>
                  <a:srgbClr val="C00000"/>
                </a:solidFill>
                <a:effectLst/>
              </a:rPr>
              <a:t>Diminuer le domaine de </a:t>
            </a:r>
            <a:r>
              <a:rPr lang="fr-FR" sz="2500" dirty="0" err="1">
                <a:solidFill>
                  <a:srgbClr val="C00000"/>
                </a:solidFill>
                <a:effectLst/>
              </a:rPr>
              <a:t>Broadcast</a:t>
            </a:r>
            <a:r>
              <a:rPr lang="fr-FR" sz="2500" dirty="0">
                <a:solidFill>
                  <a:srgbClr val="C00000"/>
                </a:solidFill>
                <a:effectLst/>
              </a:rPr>
              <a:t/>
            </a:r>
            <a:br>
              <a:rPr lang="fr-FR" sz="2500" dirty="0">
                <a:solidFill>
                  <a:srgbClr val="C00000"/>
                </a:solidFill>
                <a:effectLst/>
              </a:rPr>
            </a:br>
            <a:r>
              <a:rPr lang="fr-FR" sz="2500" dirty="0">
                <a:solidFill>
                  <a:srgbClr val="C00000"/>
                </a:solidFill>
                <a:effectLst/>
              </a:rPr>
              <a:t>1 domaine de </a:t>
            </a:r>
            <a:r>
              <a:rPr lang="fr-FR" sz="2500" dirty="0" err="1">
                <a:solidFill>
                  <a:srgbClr val="C00000"/>
                </a:solidFill>
                <a:effectLst/>
              </a:rPr>
              <a:t>Broadcast</a:t>
            </a:r>
            <a:r>
              <a:rPr lang="fr-FR" sz="2500" dirty="0">
                <a:solidFill>
                  <a:srgbClr val="C00000"/>
                </a:solidFill>
                <a:effectLst/>
              </a:rPr>
              <a:t> par VLAN</a:t>
            </a:r>
            <a:r>
              <a:rPr lang="fr-FR" sz="2500" dirty="0">
                <a:solidFill>
                  <a:srgbClr val="C00000"/>
                </a:solidFill>
              </a:rPr>
              <a:t> </a:t>
            </a:r>
            <a:br>
              <a:rPr lang="fr-FR" sz="2500" dirty="0">
                <a:solidFill>
                  <a:srgbClr val="C00000"/>
                </a:solidFill>
              </a:rPr>
            </a:br>
            <a:endParaRPr lang="fr-FR" sz="2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6511"/>
            <a:ext cx="5756565" cy="6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fr-FR" sz="2600" b="1" dirty="0" smtClean="0">
                <a:solidFill>
                  <a:srgbClr val="C00000"/>
                </a:solidFill>
                <a:effectLst/>
              </a:rPr>
              <a:t>Principe du VLAN</a:t>
            </a:r>
            <a:endParaRPr lang="fr-FR" sz="1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6588" y="908720"/>
            <a:ext cx="4895452" cy="52181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Tahoma" pitchFamily="34" charset="0"/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5566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31127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11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42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14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686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58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30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r-FR" sz="2200" b="1" kern="0" dirty="0" smtClean="0">
                <a:solidFill>
                  <a:srgbClr val="66FF66"/>
                </a:solidFill>
                <a:latin typeface="+mj-lt"/>
              </a:rPr>
              <a:t>Niveaux de VLAN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effectLst/>
                <a:latin typeface="+mj-lt"/>
              </a:rPr>
              <a:t>Les Vlan par port (Vlan de niveau 1</a:t>
            </a:r>
            <a:r>
              <a:rPr lang="fr-FR" sz="2000" b="1" dirty="0" smtClean="0">
                <a:solidFill>
                  <a:srgbClr val="C00000"/>
                </a:solidFill>
                <a:effectLst/>
                <a:latin typeface="+mj-lt"/>
              </a:rPr>
              <a:t>) :</a:t>
            </a:r>
            <a:endParaRPr lang="fr-FR" sz="2000" b="1" dirty="0">
              <a:solidFill>
                <a:srgbClr val="C00000"/>
              </a:solidFill>
              <a:effectLst/>
              <a:latin typeface="+mj-lt"/>
            </a:endParaRPr>
          </a:p>
          <a:p>
            <a:r>
              <a:rPr lang="fr-FR" sz="2000" b="1" dirty="0">
                <a:solidFill>
                  <a:schemeClr val="tx1"/>
                </a:solidFill>
                <a:effectLst/>
              </a:rPr>
              <a:t>C’est le port qui détermine le VLAN </a:t>
            </a:r>
            <a:r>
              <a:rPr lang="fr-FR" sz="2000" b="1" dirty="0" smtClean="0">
                <a:solidFill>
                  <a:schemeClr val="tx1"/>
                </a:solidFill>
                <a:effectLst/>
              </a:rPr>
              <a:t>auquel </a:t>
            </a:r>
            <a:r>
              <a:rPr lang="fr-FR" sz="2000" b="1" dirty="0">
                <a:solidFill>
                  <a:schemeClr val="tx1"/>
                </a:solidFill>
                <a:effectLst/>
              </a:rPr>
              <a:t>appartient </a:t>
            </a:r>
            <a:r>
              <a:rPr lang="fr-FR" sz="2000" b="1" dirty="0" smtClean="0">
                <a:solidFill>
                  <a:schemeClr val="tx1"/>
                </a:solidFill>
                <a:effectLst/>
              </a:rPr>
              <a:t>les stations associées </a:t>
            </a:r>
          </a:p>
          <a:p>
            <a:r>
              <a:rPr lang="fr-FR" sz="2000" b="1" dirty="0" smtClean="0">
                <a:solidFill>
                  <a:schemeClr val="tx1"/>
                </a:solidFill>
                <a:effectLst/>
              </a:rPr>
              <a:t>90</a:t>
            </a:r>
            <a:r>
              <a:rPr lang="fr-FR" sz="2000" b="1" dirty="0">
                <a:solidFill>
                  <a:schemeClr val="tx1"/>
                </a:solidFill>
                <a:effectLst/>
              </a:rPr>
              <a:t>% des VLAN sont des VLAN par </a:t>
            </a:r>
            <a:r>
              <a:rPr lang="fr-FR" sz="2000" b="1" dirty="0" smtClean="0">
                <a:solidFill>
                  <a:schemeClr val="tx1"/>
                </a:solidFill>
                <a:effectLst/>
              </a:rPr>
              <a:t>port</a:t>
            </a:r>
          </a:p>
          <a:p>
            <a:pPr>
              <a:buFont typeface="Wingdings" pitchFamily="2" charset="2"/>
              <a:buChar char="§"/>
            </a:pPr>
            <a:r>
              <a:rPr lang="fr-FR" sz="2000" b="1" dirty="0">
                <a:solidFill>
                  <a:schemeClr val="tx1"/>
                </a:solidFill>
                <a:effectLst/>
              </a:rPr>
              <a:t>La configuration est statique </a:t>
            </a:r>
            <a:endParaRPr lang="fr-FR" sz="2000" b="1" dirty="0" smtClean="0">
              <a:solidFill>
                <a:schemeClr val="tx1"/>
              </a:solidFill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solidFill>
                  <a:schemeClr val="tx1"/>
                </a:solidFill>
                <a:effectLst/>
              </a:rPr>
              <a:t>C’est </a:t>
            </a:r>
            <a:r>
              <a:rPr lang="fr-FR" sz="2000" b="1" dirty="0">
                <a:solidFill>
                  <a:schemeClr val="tx1"/>
                </a:solidFill>
                <a:effectLst/>
              </a:rPr>
              <a:t>le plus sécurisé. Les stations qui </a:t>
            </a:r>
            <a:r>
              <a:rPr lang="fr-FR" sz="2000" b="1" dirty="0" smtClean="0">
                <a:solidFill>
                  <a:schemeClr val="tx1"/>
                </a:solidFill>
                <a:effectLst/>
              </a:rPr>
              <a:t>lui </a:t>
            </a:r>
            <a:r>
              <a:rPr lang="fr-FR" sz="2000" b="1" dirty="0">
                <a:solidFill>
                  <a:schemeClr val="tx1"/>
                </a:solidFill>
                <a:effectLst/>
              </a:rPr>
              <a:t>sont raccordées </a:t>
            </a:r>
            <a:r>
              <a:rPr lang="fr-FR" sz="2000" b="1" dirty="0" smtClean="0">
                <a:solidFill>
                  <a:schemeClr val="tx1"/>
                </a:solidFill>
                <a:effectLst/>
              </a:rPr>
              <a:t>à un </a:t>
            </a:r>
            <a:r>
              <a:rPr lang="fr-FR" sz="2000" b="1" dirty="0">
                <a:solidFill>
                  <a:schemeClr val="tx1"/>
                </a:solidFill>
                <a:effectLst/>
              </a:rPr>
              <a:t>port ne peut </a:t>
            </a:r>
            <a:r>
              <a:rPr lang="fr-FR" sz="2000" b="1" dirty="0" smtClean="0">
                <a:solidFill>
                  <a:schemeClr val="tx1"/>
                </a:solidFill>
                <a:effectLst/>
              </a:rPr>
              <a:t>appartenir </a:t>
            </a:r>
            <a:r>
              <a:rPr lang="fr-FR" sz="2000" b="1" dirty="0">
                <a:solidFill>
                  <a:schemeClr val="tx1"/>
                </a:solidFill>
                <a:effectLst/>
              </a:rPr>
              <a:t>qu’à un seul VLAN.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endParaRPr lang="fr-FR" sz="2000" b="1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effectLst/>
              </a:rPr>
              <a:t>Manquent </a:t>
            </a:r>
            <a:r>
              <a:rPr lang="fr-FR" sz="2000" b="1" dirty="0">
                <a:solidFill>
                  <a:schemeClr val="tx1"/>
                </a:solidFill>
                <a:effectLst/>
              </a:rPr>
              <a:t>de </a:t>
            </a:r>
            <a:r>
              <a:rPr lang="fr-FR" sz="2000" b="1" dirty="0" smtClean="0">
                <a:solidFill>
                  <a:schemeClr val="tx1"/>
                </a:solidFill>
                <a:effectLst/>
              </a:rPr>
              <a:t>souplesse: </a:t>
            </a:r>
            <a:r>
              <a:rPr lang="fr-FR" sz="2000" b="1" dirty="0">
                <a:solidFill>
                  <a:schemeClr val="tx1"/>
                </a:solidFill>
                <a:effectLst/>
              </a:rPr>
              <a:t>t</a:t>
            </a:r>
            <a:r>
              <a:rPr lang="fr-FR" sz="2000" b="1" dirty="0" smtClean="0">
                <a:solidFill>
                  <a:schemeClr val="tx1"/>
                </a:solidFill>
                <a:effectLst/>
              </a:rPr>
              <a:t>out 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1"/>
                </a:solidFill>
                <a:effectLst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effectLst/>
              </a:rPr>
              <a:t>     déplacement d'une station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1"/>
                </a:solidFill>
                <a:effectLst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effectLst/>
              </a:rPr>
              <a:t>    nécessite une </a:t>
            </a:r>
            <a:r>
              <a:rPr lang="fr-FR" sz="2000" b="1" dirty="0">
                <a:solidFill>
                  <a:schemeClr val="tx1"/>
                </a:solidFill>
                <a:effectLst/>
              </a:rPr>
              <a:t>reconfiguration </a:t>
            </a:r>
            <a:r>
              <a:rPr lang="fr-FR" sz="2000" b="1" dirty="0" smtClean="0">
                <a:solidFill>
                  <a:schemeClr val="tx1"/>
                </a:solidFill>
                <a:effectLst/>
              </a:rPr>
              <a:t>des ports</a:t>
            </a:r>
            <a:r>
              <a:rPr lang="fr-FR" sz="2000" b="1" dirty="0">
                <a:solidFill>
                  <a:schemeClr val="tx1"/>
                </a:solidFill>
                <a:effectLst/>
              </a:rPr>
              <a:t>. </a:t>
            </a:r>
            <a:endParaRPr lang="fr-FR" sz="1800" b="1" kern="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60" y="1268760"/>
            <a:ext cx="4206907" cy="39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81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73892"/>
            <a:ext cx="5756565" cy="676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fr-FR" sz="2600" b="1" dirty="0" smtClean="0">
                <a:solidFill>
                  <a:srgbClr val="C00000"/>
                </a:solidFill>
                <a:effectLst/>
              </a:rPr>
              <a:t>Principe du VLAN</a:t>
            </a:r>
            <a:endParaRPr lang="fr-FR" sz="1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6587" y="908720"/>
            <a:ext cx="8785225" cy="52181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Tahoma" pitchFamily="34" charset="0"/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5566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31127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11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42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14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686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58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30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r-FR" sz="2200" b="1" kern="0" dirty="0">
                <a:solidFill>
                  <a:srgbClr val="66FF66"/>
                </a:solidFill>
              </a:rPr>
              <a:t>Niveaux de VLAN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9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19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Vlan par </a:t>
            </a:r>
            <a:r>
              <a:rPr lang="fr-FR" sz="19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@MAC  </a:t>
            </a:r>
            <a:r>
              <a:rPr lang="fr-FR" sz="19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(Vlan de niveau </a:t>
            </a:r>
            <a:r>
              <a:rPr lang="fr-FR" sz="19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2) :</a:t>
            </a:r>
            <a:endParaRPr lang="fr-FR" sz="19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affecte chaque adresse MAC à un VLAN.</a:t>
            </a:r>
          </a:p>
          <a:p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à partir de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l’association Mac/VLAN,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affecter </a:t>
            </a:r>
          </a:p>
          <a:p>
            <a:pPr marL="0" indent="0">
              <a:buNone/>
            </a:pP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dynamiquement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les ports des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commutateurs</a:t>
            </a:r>
          </a:p>
          <a:p>
            <a:pPr marL="0" indent="0">
              <a:buNone/>
            </a:pP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à chacun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des VLAN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 fonction de l’adresse </a:t>
            </a:r>
            <a:endParaRPr lang="fr-FR" sz="19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MAC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l’hôte qui émet sur ce port.</a:t>
            </a:r>
          </a:p>
          <a:p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indépendance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vis-à-vis de la localisation </a:t>
            </a:r>
            <a:endParaRPr lang="fr-FR" sz="19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géographique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 une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station est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déplacée</a:t>
            </a:r>
          </a:p>
          <a:p>
            <a:pPr marL="0" indent="0">
              <a:buNone/>
            </a:pP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sur le réseau physique, son adresse </a:t>
            </a:r>
            <a:endParaRPr lang="fr-FR" sz="19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physique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 changeant pas, il est inutile </a:t>
            </a:r>
            <a:endParaRPr lang="fr-FR" sz="19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de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reconfigurer le VLAN</a:t>
            </a:r>
            <a:r>
              <a:rPr lang="fr-FR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(ce fonctionnement </a:t>
            </a:r>
            <a:endParaRPr lang="fr-FR" sz="19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est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bien adapté à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l'utilisation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machines portables). </a:t>
            </a:r>
            <a:r>
              <a:rPr lang="fr-FR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commutation,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s’effectuant </a:t>
            </a:r>
            <a:r>
              <a:rPr lang="fr-FR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 niveau MAC, autorise </a:t>
            </a:r>
            <a:r>
              <a:rPr lang="fr-FR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 faible </a:t>
            </a:r>
            <a:r>
              <a:rPr lang="fr-FR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temps de latence </a:t>
            </a:r>
            <a:endParaRPr lang="fr-FR" sz="19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 on veut changer de Vlan il faut modifier l’association Mac / Vlan.</a:t>
            </a:r>
          </a:p>
          <a:p>
            <a:pPr eaLnBrk="1" hangingPunct="1">
              <a:lnSpc>
                <a:spcPct val="9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endParaRPr lang="fr-FR" sz="1900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0" eaLnBrk="1" hangingPunct="1">
              <a:buNone/>
              <a:defRPr/>
            </a:pPr>
            <a:endParaRPr lang="fr-FR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fr-FR" sz="1800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412776"/>
            <a:ext cx="397155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2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7450"/>
            <a:ext cx="5756565" cy="6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fr-FR" sz="2600" b="1" dirty="0" smtClean="0">
                <a:solidFill>
                  <a:srgbClr val="C00000"/>
                </a:solidFill>
                <a:effectLst/>
              </a:rPr>
              <a:t>Principe du VLAN</a:t>
            </a:r>
            <a:endParaRPr lang="fr-FR" sz="1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442" y="1295400"/>
            <a:ext cx="8785225" cy="52181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Tahoma" pitchFamily="34" charset="0"/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5566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31127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11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42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14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686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58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30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r-FR" sz="2200" b="1" kern="0" dirty="0">
                <a:solidFill>
                  <a:srgbClr val="66FF66"/>
                </a:solidFill>
              </a:rPr>
              <a:t>Niveaux de VLAN</a:t>
            </a:r>
            <a:endParaRPr lang="fr-FR" sz="19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9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Les Vlan </a:t>
            </a:r>
            <a:r>
              <a:rPr lang="fr-FR" sz="19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de niveau </a:t>
            </a:r>
            <a:r>
              <a:rPr lang="fr-FR" sz="19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lang="fr-FR" sz="19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VLAN par sous-réseau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9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Network </a:t>
            </a:r>
            <a:r>
              <a:rPr lang="fr-FR" sz="19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fr-FR" sz="19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indent="0">
              <a:buNone/>
            </a:pPr>
            <a:r>
              <a:rPr lang="fr-FR" sz="19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9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fr-FR" sz="19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VLAN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: Permet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regrouper les </a:t>
            </a:r>
            <a:endParaRPr lang="fr-FR" sz="19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machines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suivant le sous réseau auquel</a:t>
            </a:r>
            <a:b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elles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appartiennent</a:t>
            </a:r>
            <a:r>
              <a:rPr lang="fr-FR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Solution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souple car la configuration des </a:t>
            </a:r>
            <a:endParaRPr lang="fr-FR" sz="19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commutateurs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modifient automatiquement </a:t>
            </a:r>
          </a:p>
          <a:p>
            <a:pPr marL="0" indent="0">
              <a:buNone/>
            </a:pP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en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cas de déplacement d'une station. </a:t>
            </a:r>
          </a:p>
          <a:p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VLAN par protocole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9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Protocol-  </a:t>
            </a:r>
            <a:r>
              <a:rPr lang="fr-FR" sz="19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fr-FR" sz="19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VLAN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permet de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créer un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réseau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virtuel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par type de protocole (par exemple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TCP/IP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IPX, AppleTalk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etc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.), regroupant ainsi toutes les machines utilisant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 même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protocole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 sein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d'un même réseau.</a:t>
            </a:r>
            <a:r>
              <a:rPr lang="fr-FR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pirate peut assez facilement déterminer l’adresse IP ou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 protocole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utilisé par un utilisateur pour l’usurper son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identité.</a:t>
            </a:r>
            <a:endParaRPr lang="fr-FR" sz="19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19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Nécessite </a:t>
            </a:r>
            <a:r>
              <a:rPr lang="fr-FR" sz="19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 Switch de niveau 3 (relativement chère)</a:t>
            </a:r>
            <a:r>
              <a:rPr lang="fr-FR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1900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0" eaLnBrk="1" hangingPunct="1">
              <a:buNone/>
              <a:defRPr/>
            </a:pPr>
            <a:endParaRPr lang="fr-FR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fr-FR" sz="1900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96752"/>
            <a:ext cx="397155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1190"/>
            <a:ext cx="5756565" cy="6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fr-FR" sz="2600" b="1" dirty="0" smtClean="0">
                <a:solidFill>
                  <a:srgbClr val="C00000"/>
                </a:solidFill>
                <a:effectLst/>
              </a:rPr>
              <a:t>Principe du VLAN</a:t>
            </a:r>
            <a:endParaRPr lang="fr-FR" sz="1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384" y="980728"/>
            <a:ext cx="8785225" cy="52181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Tahoma" pitchFamily="34" charset="0"/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5566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31127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11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42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14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686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58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30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r-FR" sz="2200" b="1" kern="0" dirty="0" smtClean="0">
                <a:solidFill>
                  <a:srgbClr val="00B050"/>
                </a:solidFill>
                <a:effectLst/>
                <a:latin typeface="+mj-lt"/>
              </a:rPr>
              <a:t>Types de VLAN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fr-FR" sz="1900" b="1" dirty="0" smtClean="0">
                <a:solidFill>
                  <a:srgbClr val="C00000"/>
                </a:solidFill>
                <a:effectLst/>
              </a:rPr>
              <a:t>Vlan </a:t>
            </a:r>
            <a:r>
              <a:rPr lang="fr-FR" sz="1900" b="1" dirty="0">
                <a:solidFill>
                  <a:srgbClr val="C00000"/>
                </a:solidFill>
                <a:effectLst/>
              </a:rPr>
              <a:t>de </a:t>
            </a:r>
            <a:r>
              <a:rPr lang="fr-FR" sz="1900" b="1" dirty="0" smtClean="0">
                <a:solidFill>
                  <a:srgbClr val="C00000"/>
                </a:solidFill>
                <a:effectLst/>
              </a:rPr>
              <a:t>données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</a:pPr>
            <a:r>
              <a:rPr lang="fr-FR" sz="1800" b="1" dirty="0" smtClean="0">
                <a:solidFill>
                  <a:schemeClr val="tx1"/>
                </a:solidFill>
                <a:effectLst/>
              </a:rPr>
              <a:t>Configuré </a:t>
            </a:r>
            <a:r>
              <a:rPr lang="fr-FR" sz="1800" b="1" dirty="0">
                <a:solidFill>
                  <a:schemeClr val="tx1"/>
                </a:solidFill>
                <a:effectLst/>
              </a:rPr>
              <a:t>pour ne </a:t>
            </a:r>
            <a:r>
              <a:rPr lang="fr-FR" sz="1800" b="1" dirty="0" smtClean="0">
                <a:solidFill>
                  <a:schemeClr val="tx1"/>
                </a:solidFill>
                <a:effectLst/>
              </a:rPr>
              <a:t>transporter  que </a:t>
            </a:r>
            <a:r>
              <a:rPr lang="fr-FR" sz="1800" b="1" dirty="0">
                <a:solidFill>
                  <a:schemeClr val="tx1"/>
                </a:solidFill>
                <a:effectLst/>
              </a:rPr>
              <a:t>le trafic généré par l’utilisateur</a:t>
            </a:r>
            <a:r>
              <a:rPr lang="fr-FR" sz="1800" b="1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+mj-lt"/>
              <a:buAutoNum type="arabicPeriod" startAt="2"/>
            </a:pPr>
            <a:r>
              <a:rPr lang="fr-FR" sz="1800" b="1" dirty="0" smtClean="0">
                <a:solidFill>
                  <a:srgbClr val="C00000"/>
                </a:solidFill>
                <a:effectLst/>
              </a:rPr>
              <a:t>VLAN </a:t>
            </a:r>
            <a:r>
              <a:rPr lang="fr-FR" sz="1800" b="1" dirty="0">
                <a:solidFill>
                  <a:srgbClr val="C00000"/>
                </a:solidFill>
                <a:effectLst/>
              </a:rPr>
              <a:t>par </a:t>
            </a:r>
            <a:r>
              <a:rPr lang="fr-FR" sz="1800" b="1" dirty="0" smtClean="0">
                <a:solidFill>
                  <a:srgbClr val="C00000"/>
                </a:solidFill>
                <a:effectLst/>
              </a:rPr>
              <a:t>défaut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800" b="1" dirty="0">
                <a:solidFill>
                  <a:schemeClr val="tx1"/>
                </a:solidFill>
                <a:effectLst/>
              </a:rPr>
              <a:t>Tous les ports du commutateur deviennent </a:t>
            </a:r>
            <a:r>
              <a:rPr lang="fr-FR" sz="1800" b="1" dirty="0" smtClean="0">
                <a:solidFill>
                  <a:schemeClr val="tx1"/>
                </a:solidFill>
                <a:effectLst/>
              </a:rPr>
              <a:t> membres </a:t>
            </a:r>
            <a:r>
              <a:rPr lang="fr-FR" sz="1800" b="1" dirty="0">
                <a:solidFill>
                  <a:schemeClr val="tx1"/>
                </a:solidFill>
                <a:effectLst/>
              </a:rPr>
              <a:t>du VLAN par défaut après</a:t>
            </a:r>
            <a:br>
              <a:rPr lang="fr-FR" sz="1800" b="1" dirty="0">
                <a:solidFill>
                  <a:schemeClr val="tx1"/>
                </a:solidFill>
                <a:effectLst/>
              </a:rPr>
            </a:br>
            <a:r>
              <a:rPr lang="fr-FR" sz="1800" b="1" dirty="0">
                <a:solidFill>
                  <a:schemeClr val="tx1"/>
                </a:solidFill>
                <a:effectLst/>
              </a:rPr>
              <a:t>le démarrage initial du commutateur. </a:t>
            </a:r>
            <a:endParaRPr lang="fr-FR" sz="1800" b="1" dirty="0" smtClean="0">
              <a:solidFill>
                <a:schemeClr val="tx1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800" b="1" dirty="0" smtClean="0">
                <a:solidFill>
                  <a:schemeClr val="tx1"/>
                </a:solidFill>
                <a:effectLst/>
              </a:rPr>
              <a:t>Le </a:t>
            </a:r>
            <a:r>
              <a:rPr lang="fr-FR" sz="1800" b="1" dirty="0">
                <a:solidFill>
                  <a:schemeClr val="tx1"/>
                </a:solidFill>
                <a:effectLst/>
              </a:rPr>
              <a:t>VLAN par défaut des commutateurs </a:t>
            </a:r>
            <a:r>
              <a:rPr lang="fr-FR" sz="1800" b="1" dirty="0" smtClean="0">
                <a:solidFill>
                  <a:schemeClr val="tx1"/>
                </a:solidFill>
                <a:effectLst/>
              </a:rPr>
              <a:t>Cisco </a:t>
            </a:r>
            <a:r>
              <a:rPr lang="fr-FR" sz="1800" b="1" dirty="0">
                <a:solidFill>
                  <a:schemeClr val="tx1"/>
                </a:solidFill>
                <a:effectLst/>
              </a:rPr>
              <a:t>est le VLAN </a:t>
            </a:r>
            <a:r>
              <a:rPr lang="fr-FR" sz="1800" b="1" dirty="0" smtClean="0">
                <a:solidFill>
                  <a:schemeClr val="tx1"/>
                </a:solidFill>
                <a:effectLst/>
              </a:rPr>
              <a:t>1 : </a:t>
            </a:r>
            <a:r>
              <a:rPr lang="fr-FR" sz="1800" b="1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endParaRPr lang="fr-FR" sz="1800" b="1" dirty="0" smtClean="0">
              <a:solidFill>
                <a:schemeClr val="tx1"/>
              </a:solidFill>
              <a:effectLst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fr-FR" sz="1800" b="1" dirty="0" smtClean="0">
                <a:solidFill>
                  <a:schemeClr val="tx1"/>
                </a:solidFill>
                <a:effectLst/>
              </a:rPr>
              <a:t>On ne peut ni </a:t>
            </a:r>
            <a:r>
              <a:rPr lang="fr-FR" sz="1800" b="1" dirty="0">
                <a:solidFill>
                  <a:schemeClr val="tx1"/>
                </a:solidFill>
                <a:effectLst/>
              </a:rPr>
              <a:t>le renommer, ni le </a:t>
            </a:r>
            <a:r>
              <a:rPr lang="fr-FR" sz="1800" b="1" dirty="0" smtClean="0">
                <a:solidFill>
                  <a:schemeClr val="tx1"/>
                </a:solidFill>
                <a:effectLst/>
              </a:rPr>
              <a:t>supprimer.</a:t>
            </a:r>
            <a:endParaRPr lang="fr-FR" sz="2200" b="1" kern="0" dirty="0">
              <a:solidFill>
                <a:schemeClr val="tx1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+mj-lt"/>
              <a:buAutoNum type="arabicPeriod" startAt="3"/>
            </a:pPr>
            <a:r>
              <a:rPr lang="fr-FR" sz="1800" b="1" dirty="0">
                <a:solidFill>
                  <a:srgbClr val="C00000"/>
                </a:solidFill>
                <a:effectLst/>
              </a:rPr>
              <a:t>VLAN natif 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400"/>
              </a:spcAft>
              <a:buNone/>
            </a:pPr>
            <a:r>
              <a:rPr lang="fr-FR" sz="1800" b="1" dirty="0">
                <a:solidFill>
                  <a:schemeClr val="tx1"/>
                </a:solidFill>
                <a:effectLst/>
                <a:latin typeface="Arial "/>
              </a:rPr>
              <a:t>Un VLAN natif est affecté à un </a:t>
            </a:r>
            <a:r>
              <a:rPr lang="fr-FR" sz="1800" b="1" dirty="0" smtClean="0">
                <a:solidFill>
                  <a:schemeClr val="tx1"/>
                </a:solidFill>
                <a:effectLst/>
                <a:latin typeface="Arial "/>
              </a:rPr>
              <a:t>port </a:t>
            </a:r>
            <a:r>
              <a:rPr lang="fr-FR" sz="1800" b="1" dirty="0">
                <a:solidFill>
                  <a:schemeClr val="tx1"/>
                </a:solidFill>
                <a:effectLst/>
                <a:latin typeface="Arial "/>
              </a:rPr>
              <a:t>d’agrégation 802.1Q : prend en </a:t>
            </a:r>
            <a:r>
              <a:rPr lang="fr-FR" sz="1800" b="1" dirty="0" smtClean="0">
                <a:solidFill>
                  <a:schemeClr val="tx1"/>
                </a:solidFill>
                <a:effectLst/>
                <a:latin typeface="Arial "/>
              </a:rPr>
              <a:t>charge </a:t>
            </a:r>
            <a:r>
              <a:rPr lang="fr-FR" sz="1800" b="1" dirty="0">
                <a:solidFill>
                  <a:schemeClr val="tx1"/>
                </a:solidFill>
                <a:effectLst/>
                <a:latin typeface="Arial "/>
              </a:rPr>
              <a:t>le trafic provenant de </a:t>
            </a:r>
            <a:r>
              <a:rPr lang="fr-FR" sz="1800" b="1" dirty="0" smtClean="0">
                <a:solidFill>
                  <a:schemeClr val="tx1"/>
                </a:solidFill>
                <a:effectLst/>
                <a:latin typeface="Arial "/>
              </a:rPr>
              <a:t>nombreux </a:t>
            </a:r>
            <a:r>
              <a:rPr lang="fr-FR" sz="1800" b="1" dirty="0">
                <a:solidFill>
                  <a:schemeClr val="tx1"/>
                </a:solidFill>
                <a:effectLst/>
                <a:latin typeface="Arial "/>
              </a:rPr>
              <a:t>VLAN (trafic étiqueté ou </a:t>
            </a:r>
            <a:r>
              <a:rPr lang="fr-FR" sz="1800" b="1" dirty="0" smtClean="0">
                <a:solidFill>
                  <a:schemeClr val="tx1"/>
                </a:solidFill>
                <a:effectLst/>
                <a:latin typeface="Arial "/>
              </a:rPr>
              <a:t>«</a:t>
            </a:r>
            <a:r>
              <a:rPr lang="fr-FR" sz="1800" b="1" dirty="0">
                <a:solidFill>
                  <a:schemeClr val="tx1"/>
                </a:solidFill>
                <a:effectLst/>
                <a:latin typeface="Arial "/>
              </a:rPr>
              <a:t> </a:t>
            </a:r>
            <a:r>
              <a:rPr lang="fr-FR" sz="1800" b="1" dirty="0" err="1">
                <a:solidFill>
                  <a:schemeClr val="tx1"/>
                </a:solidFill>
                <a:effectLst/>
                <a:latin typeface="Arial "/>
              </a:rPr>
              <a:t>tagged</a:t>
            </a:r>
            <a:r>
              <a:rPr lang="fr-FR" sz="1800" b="1" dirty="0">
                <a:solidFill>
                  <a:schemeClr val="tx1"/>
                </a:solidFill>
                <a:effectLst/>
                <a:latin typeface="Arial "/>
              </a:rPr>
              <a:t> </a:t>
            </a:r>
            <a:r>
              <a:rPr lang="fr-FR" sz="1800" b="1" dirty="0" err="1">
                <a:solidFill>
                  <a:schemeClr val="tx1"/>
                </a:solidFill>
                <a:effectLst/>
                <a:latin typeface="Arial "/>
              </a:rPr>
              <a:t>traffic</a:t>
            </a:r>
            <a:r>
              <a:rPr lang="fr-FR" sz="1800" b="1" dirty="0">
                <a:solidFill>
                  <a:schemeClr val="tx1"/>
                </a:solidFill>
                <a:effectLst/>
                <a:latin typeface="Arial "/>
              </a:rPr>
              <a:t> »), </a:t>
            </a:r>
            <a:endParaRPr lang="fr-FR" sz="1800" b="1" dirty="0" smtClean="0">
              <a:solidFill>
                <a:schemeClr val="tx1"/>
              </a:solidFill>
              <a:effectLst/>
              <a:latin typeface="Arial 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+mj-lt"/>
              <a:buAutoNum type="arabicPeriod" startAt="4"/>
            </a:pPr>
            <a:r>
              <a:rPr lang="fr-FR" sz="1800" b="1" dirty="0">
                <a:solidFill>
                  <a:srgbClr val="C00000"/>
                </a:solidFill>
                <a:effectLst/>
              </a:rPr>
              <a:t>VLAN de gestion</a:t>
            </a:r>
          </a:p>
          <a:p>
            <a:pPr marL="0" indent="0" algn="just" eaLnBrk="1" hangingPunct="1">
              <a:buNone/>
            </a:pPr>
            <a:r>
              <a:rPr lang="fr-FR" sz="1800" b="1" dirty="0">
                <a:solidFill>
                  <a:schemeClr val="tx1"/>
                </a:solidFill>
                <a:effectLst/>
              </a:rPr>
              <a:t>Permet d’accéder aux fonctionnalités </a:t>
            </a:r>
            <a:r>
              <a:rPr lang="fr-FR" sz="1800" b="1" dirty="0" smtClean="0">
                <a:solidFill>
                  <a:schemeClr val="tx1"/>
                </a:solidFill>
                <a:effectLst/>
              </a:rPr>
              <a:t>de </a:t>
            </a:r>
            <a:r>
              <a:rPr lang="fr-FR" sz="1800" b="1" dirty="0">
                <a:solidFill>
                  <a:schemeClr val="tx1"/>
                </a:solidFill>
                <a:effectLst/>
              </a:rPr>
              <a:t>gestion d’un commutateur. </a:t>
            </a:r>
            <a:r>
              <a:rPr lang="fr-FR" sz="1800" b="1" dirty="0" smtClean="0">
                <a:solidFill>
                  <a:schemeClr val="tx1"/>
                </a:solidFill>
                <a:effectLst/>
              </a:rPr>
              <a:t>On </a:t>
            </a:r>
            <a:r>
              <a:rPr lang="fr-FR" sz="1800" b="1" dirty="0">
                <a:solidFill>
                  <a:schemeClr val="tx1"/>
                </a:solidFill>
                <a:effectLst/>
              </a:rPr>
              <a:t>attribue au VLAN de gestion une </a:t>
            </a:r>
            <a:r>
              <a:rPr lang="fr-FR" sz="1800" b="1" dirty="0" smtClean="0">
                <a:solidFill>
                  <a:schemeClr val="tx1"/>
                </a:solidFill>
                <a:effectLst/>
              </a:rPr>
              <a:t>@</a:t>
            </a:r>
            <a:r>
              <a:rPr lang="fr-FR" sz="1800" b="1" dirty="0">
                <a:solidFill>
                  <a:schemeClr val="tx1"/>
                </a:solidFill>
                <a:effectLst/>
              </a:rPr>
              <a:t>IP et un masque de sous-réseau</a:t>
            </a:r>
            <a:r>
              <a:rPr lang="fr-FR" sz="1800" b="1" dirty="0" smtClean="0">
                <a:solidFill>
                  <a:schemeClr val="tx1"/>
                </a:solidFill>
                <a:effectLst/>
              </a:rPr>
              <a:t>.</a:t>
            </a:r>
            <a:endParaRPr lang="fr-FR" sz="1800" b="1" kern="0" dirty="0">
              <a:solidFill>
                <a:schemeClr val="tx1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+mj-lt"/>
              <a:buAutoNum type="arabicPeriod" startAt="5"/>
            </a:pPr>
            <a:r>
              <a:rPr lang="fr-FR" sz="1800" b="1" dirty="0">
                <a:solidFill>
                  <a:srgbClr val="C00000"/>
                </a:solidFill>
                <a:effectLst/>
              </a:rPr>
              <a:t>VLAN </a:t>
            </a:r>
            <a:r>
              <a:rPr lang="fr-FR" sz="1800" b="1" dirty="0" smtClean="0">
                <a:solidFill>
                  <a:srgbClr val="C00000"/>
                </a:solidFill>
                <a:effectLst/>
              </a:rPr>
              <a:t>Voix </a:t>
            </a:r>
            <a:r>
              <a:rPr lang="fr-FR" sz="1800" b="1" dirty="0" smtClean="0">
                <a:solidFill>
                  <a:schemeClr val="tx1"/>
                </a:solidFill>
                <a:effectLst/>
              </a:rPr>
              <a:t>: Le </a:t>
            </a:r>
            <a:r>
              <a:rPr lang="fr-FR" sz="1800" b="1" dirty="0">
                <a:solidFill>
                  <a:schemeClr val="tx1"/>
                </a:solidFill>
                <a:effectLst/>
              </a:rPr>
              <a:t>trafic de voix sur </a:t>
            </a:r>
            <a:r>
              <a:rPr lang="fr-FR" sz="1800" b="1" dirty="0" smtClean="0">
                <a:solidFill>
                  <a:schemeClr val="tx1"/>
                </a:solidFill>
                <a:effectLst/>
              </a:rPr>
              <a:t>IP (</a:t>
            </a:r>
            <a:r>
              <a:rPr lang="fr-FR" sz="1900" b="1" dirty="0">
                <a:solidFill>
                  <a:schemeClr val="tx1"/>
                </a:solidFill>
                <a:effectLst/>
              </a:rPr>
              <a:t>bande passante </a:t>
            </a:r>
            <a:r>
              <a:rPr lang="fr-FR" sz="1900" b="1" dirty="0" err="1" smtClean="0">
                <a:solidFill>
                  <a:schemeClr val="tx1"/>
                </a:solidFill>
                <a:effectLst/>
              </a:rPr>
              <a:t>consolidée,priorité</a:t>
            </a:r>
            <a:r>
              <a:rPr lang="fr-FR" sz="19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fr-FR" sz="1900" b="1" dirty="0">
                <a:solidFill>
                  <a:schemeClr val="tx1"/>
                </a:solidFill>
                <a:effectLst/>
              </a:rPr>
              <a:t>de </a:t>
            </a:r>
            <a:r>
              <a:rPr lang="fr-FR" sz="1900" b="1" dirty="0" smtClean="0">
                <a:solidFill>
                  <a:schemeClr val="tx1"/>
                </a:solidFill>
                <a:effectLst/>
              </a:rPr>
              <a:t>transmission, possibilité </a:t>
            </a:r>
            <a:r>
              <a:rPr lang="fr-FR" sz="1900" b="1" dirty="0">
                <a:solidFill>
                  <a:schemeClr val="tx1"/>
                </a:solidFill>
                <a:effectLst/>
              </a:rPr>
              <a:t>de routage autour des zones encombrées du réseau ; </a:t>
            </a:r>
            <a:r>
              <a:rPr lang="fr-FR" sz="1900" b="1" dirty="0" smtClean="0">
                <a:solidFill>
                  <a:schemeClr val="tx1"/>
                </a:solidFill>
                <a:effectLst/>
              </a:rPr>
              <a:t>délai </a:t>
            </a:r>
            <a:r>
              <a:rPr lang="fr-FR" sz="1900" b="1" dirty="0">
                <a:solidFill>
                  <a:schemeClr val="tx1"/>
                </a:solidFill>
                <a:effectLst/>
              </a:rPr>
              <a:t>inférieur à 150 millisecondes (ms) </a:t>
            </a:r>
            <a:r>
              <a:rPr lang="fr-FR" sz="1800" b="1" dirty="0" smtClean="0">
                <a:solidFill>
                  <a:schemeClr val="tx1"/>
                </a:solidFill>
                <a:effectLst/>
              </a:rPr>
              <a:t>)</a:t>
            </a:r>
            <a:endParaRPr lang="fr-FR" sz="1800" b="1" dirty="0">
              <a:solidFill>
                <a:schemeClr val="tx1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</a:pPr>
            <a:endParaRPr lang="fr-FR" sz="1800" b="1" dirty="0">
              <a:solidFill>
                <a:schemeClr val="tx1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</a:pPr>
            <a:endParaRPr lang="fr-FR" sz="1800" b="1" dirty="0">
              <a:solidFill>
                <a:schemeClr val="tx1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buClr>
                <a:srgbClr val="92D050"/>
              </a:buClr>
              <a:buNone/>
            </a:pPr>
            <a:endParaRPr lang="fr-FR" sz="2000" b="1" kern="0" dirty="0" smtClean="0">
              <a:solidFill>
                <a:schemeClr val="tx1"/>
              </a:solidFill>
              <a:effectLst/>
              <a:latin typeface="+mj-lt"/>
            </a:endParaRPr>
          </a:p>
          <a:p>
            <a:pPr marL="53975" indent="0" eaLnBrk="1" hangingPunct="1">
              <a:buNone/>
              <a:defRPr/>
            </a:pPr>
            <a:endParaRPr lang="fr-FR" sz="1800" b="1" dirty="0">
              <a:solidFill>
                <a:schemeClr val="tx1"/>
              </a:solidFill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fr-FR" sz="1800" b="1" kern="0" dirty="0" smtClean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32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2: Les V</a:t>
            </a: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LAN</a:t>
            </a:r>
            <a:endParaRPr lang="fr-FR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684" y="972339"/>
            <a:ext cx="8785225" cy="52181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Tahoma" pitchFamily="34" charset="0"/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5566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31127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11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42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14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686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58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30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B050"/>
                </a:solidFill>
                <a:effectLst/>
                <a:latin typeface="+mj-lt"/>
                <a:cs typeface="Times New Roman" pitchFamily="18" charset="0"/>
              </a:rPr>
              <a:t>Plages d’ID de VLAN</a:t>
            </a:r>
            <a:endParaRPr lang="fr-FR" sz="2000" b="1" kern="0" dirty="0" smtClean="0">
              <a:solidFill>
                <a:srgbClr val="00B050"/>
              </a:solidFill>
              <a:effectLst/>
              <a:latin typeface="+mj-lt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Plage 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normale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: 1  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– 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1005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Utilisés 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dans les réseaux de petites, moyennes et grandes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entreprises.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Les 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ID de 1002 à 1005 sont réservés aux VLAN </a:t>
            </a:r>
            <a:r>
              <a:rPr lang="fr-FR" sz="1900" b="1" dirty="0" err="1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Token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Ring et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aux FDDI (fibre optique). 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Ils sont automatiquement créés et ne peuvent pas être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supprimés.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Les 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configurations sont stockées dans un fichier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vlan.dat 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stocké dans la mémoire flash du commutateur.. </a:t>
            </a:r>
            <a:endParaRPr lang="fr-FR" sz="1900" b="1" dirty="0" smtClean="0"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Le 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protocole VTP (VLAN </a:t>
            </a:r>
            <a:r>
              <a:rPr lang="fr-FR" sz="1900" b="1" dirty="0" err="1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Trunking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Protocol),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permet 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de gérer des configurations de VLAN entre des commutateurs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fr-FR" sz="1900" b="1" dirty="0"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339725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Plage 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étendue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: 1006  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- 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4096</a:t>
            </a:r>
          </a:p>
          <a:p>
            <a:pPr marL="396875" eaLnBrk="1" hangingPunct="1">
              <a:buFont typeface="Courier New" pitchFamily="49" charset="0"/>
              <a:buChar char="o"/>
              <a:defRPr/>
            </a:pP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Permettent d’étendre les 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infrastructure à un plus grand nombre de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clients.</a:t>
            </a:r>
          </a:p>
          <a:p>
            <a:pPr marL="396875" eaLnBrk="1" hangingPunct="1">
              <a:buFont typeface="Courier New" pitchFamily="49" charset="0"/>
              <a:buChar char="o"/>
              <a:defRPr/>
            </a:pP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Prennent 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en charge moins de fonctionnalités VLAN que les VLAN à plage </a:t>
            </a: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normale.</a:t>
            </a:r>
          </a:p>
          <a:p>
            <a:pPr marL="396875" eaLnBrk="1" hangingPunct="1">
              <a:buFont typeface="Courier New" pitchFamily="49" charset="0"/>
              <a:buChar char="o"/>
              <a:defRPr/>
            </a:pPr>
            <a:r>
              <a:rPr lang="fr-FR" sz="1900" b="1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Le </a:t>
            </a:r>
            <a:r>
              <a:rPr lang="fr-FR" sz="1900" b="1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protocole VTP ne prend pas en compte les VLAN à plage étendue.</a:t>
            </a:r>
          </a:p>
          <a:p>
            <a:pPr marL="53975" indent="0" eaLnBrk="1" hangingPunct="1">
              <a:buNone/>
              <a:defRPr/>
            </a:pPr>
            <a:endParaRPr lang="fr-FR" sz="19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fr-FR" sz="19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31190"/>
            <a:ext cx="5756565" cy="6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fr-FR" sz="2600" b="1" dirty="0" smtClean="0">
                <a:solidFill>
                  <a:srgbClr val="C00000"/>
                </a:solidFill>
                <a:effectLst/>
              </a:rPr>
              <a:t>Principe du VLAN</a:t>
            </a:r>
            <a:endParaRPr lang="fr-FR" sz="18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97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1759</TotalTime>
  <Words>1411</Words>
  <Application>Microsoft Office PowerPoint</Application>
  <PresentationFormat>Affichage à l'écran (4:3)</PresentationFormat>
  <Paragraphs>239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Oriel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moussa dz</cp:lastModifiedBy>
  <cp:revision>73</cp:revision>
  <dcterms:created xsi:type="dcterms:W3CDTF">2022-11-30T17:43:05Z</dcterms:created>
  <dcterms:modified xsi:type="dcterms:W3CDTF">2024-10-12T08:32:12Z</dcterms:modified>
</cp:coreProperties>
</file>