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60" r:id="rId2"/>
    <p:sldId id="261" r:id="rId3"/>
    <p:sldId id="274" r:id="rId4"/>
    <p:sldId id="262" r:id="rId5"/>
    <p:sldId id="275" r:id="rId6"/>
    <p:sldId id="276" r:id="rId7"/>
    <p:sldId id="277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8" r:id="rId18"/>
    <p:sldId id="280" r:id="rId19"/>
    <p:sldId id="281" r:id="rId20"/>
    <p:sldId id="282" r:id="rId21"/>
    <p:sldId id="283" r:id="rId22"/>
    <p:sldId id="284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94A8-D442-4B6A-A375-486FAE0F519B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10DB9-FCC1-47DC-B201-E26BD5BFA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F7C85F-4D8A-4BA8-AF73-FF17DA09110E}" type="datetimeFigureOut">
              <a:rPr lang="fr-FR" smtClean="0"/>
              <a:t>12/10/2024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" y="152400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800" b="1" dirty="0" smtClean="0"/>
              <a:t>Chapitre</a:t>
            </a:r>
            <a:r>
              <a:rPr lang="en-US" sz="4800" b="1" dirty="0" smtClean="0"/>
              <a:t> 2:</a:t>
            </a:r>
          </a:p>
          <a:p>
            <a:pPr algn="ctr">
              <a:defRPr/>
            </a:pPr>
            <a:endParaRPr lang="en-US" sz="4800" b="1" dirty="0"/>
          </a:p>
          <a:p>
            <a:pPr algn="ctr">
              <a:defRPr/>
            </a:pPr>
            <a:endParaRPr lang="en-US" sz="4800" b="1" dirty="0" smtClean="0"/>
          </a:p>
          <a:p>
            <a:pPr algn="ctr">
              <a:defRPr/>
            </a:pPr>
            <a:r>
              <a:rPr lang="en-US" sz="4800" b="1" dirty="0" smtClean="0"/>
              <a:t>Les VLAN</a:t>
            </a:r>
          </a:p>
          <a:p>
            <a:pPr algn="ctr">
              <a:defRPr/>
            </a:pPr>
            <a:r>
              <a:rPr lang="en-US" sz="4800" b="1" dirty="0" smtClean="0"/>
              <a:t>(Virtual LAN )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429327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31190"/>
            <a:ext cx="5756565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7563" y="1019199"/>
            <a:ext cx="9132195" cy="5218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fr-FR" sz="2200" b="1" kern="0" dirty="0" smtClean="0">
                <a:solidFill>
                  <a:srgbClr val="00B050"/>
                </a:solidFill>
                <a:effectLst/>
                <a:latin typeface="+mj-lt"/>
              </a:rPr>
              <a:t>Avantages d’un VLAN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kern="0" dirty="0" smtClean="0">
                <a:solidFill>
                  <a:schemeClr val="tx1"/>
                </a:solidFill>
                <a:effectLst/>
                <a:latin typeface="+mj-lt"/>
              </a:rPr>
              <a:t>Sécurité</a:t>
            </a:r>
            <a:r>
              <a:rPr lang="fr-FR" sz="1900" kern="0" dirty="0" smtClean="0">
                <a:solidFill>
                  <a:schemeClr val="tx1"/>
                </a:solidFill>
                <a:effectLst/>
                <a:latin typeface="+mj-lt"/>
              </a:rPr>
              <a:t> : les groupes contenant des données sensibles sont séparés du reste du réseau, ce qui diminue les risques de violation de confidentialité</a:t>
            </a:r>
            <a:r>
              <a:rPr lang="ar-MA" sz="1900" kern="0" dirty="0" smtClean="0">
                <a:solidFill>
                  <a:schemeClr val="tx1"/>
                </a:solidFill>
                <a:effectLst/>
                <a:latin typeface="+mj-lt"/>
              </a:rPr>
              <a:t>,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kern="0" dirty="0" smtClean="0">
                <a:solidFill>
                  <a:schemeClr val="tx1"/>
                </a:solidFill>
                <a:effectLst/>
                <a:latin typeface="+mj-lt"/>
              </a:rPr>
              <a:t>Réduction des coûts</a:t>
            </a:r>
            <a:r>
              <a:rPr lang="fr-FR" sz="1900" kern="0" dirty="0" smtClean="0">
                <a:solidFill>
                  <a:schemeClr val="tx1"/>
                </a:solidFill>
                <a:effectLst/>
                <a:latin typeface="+mj-lt"/>
              </a:rPr>
              <a:t> : des économies sont réalisées grâce à l’utilisation plus efficace de la bande passante et des liaisons ascendantes existante.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kern="0" dirty="0" smtClean="0">
                <a:solidFill>
                  <a:schemeClr val="tx1"/>
                </a:solidFill>
                <a:effectLst/>
                <a:latin typeface="+mj-lt"/>
              </a:rPr>
              <a:t>Meilleures performances</a:t>
            </a:r>
            <a:r>
              <a:rPr lang="fr-FR" sz="1900" kern="0" dirty="0" smtClean="0">
                <a:solidFill>
                  <a:schemeClr val="tx1"/>
                </a:solidFill>
                <a:effectLst/>
                <a:latin typeface="+mj-lt"/>
              </a:rPr>
              <a:t> : le fait de diviser des réseaux linéaires de couche 2 en plusieurs groupes de travail logiques (domaines de diffusion) réduit la quantité de trafic inutile sur le réseau et augmente les performances.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kern="0" dirty="0" smtClean="0">
                <a:solidFill>
                  <a:schemeClr val="tx1"/>
                </a:solidFill>
                <a:effectLst/>
                <a:latin typeface="+mj-lt"/>
              </a:rPr>
              <a:t>Atténuation des tempêtes de diffusion</a:t>
            </a:r>
            <a:r>
              <a:rPr lang="fr-FR" sz="1900" kern="0" dirty="0" smtClean="0">
                <a:solidFill>
                  <a:schemeClr val="tx1"/>
                </a:solidFill>
                <a:effectLst/>
                <a:latin typeface="+mj-lt"/>
              </a:rPr>
              <a:t> : le fait de diviser un réseau en plusieurs réseaux VLAN réduit le nombre de périphériques susceptibles de participer à une tempête de diffusion.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kern="0" dirty="0" smtClean="0">
                <a:solidFill>
                  <a:schemeClr val="tx1"/>
                </a:solidFill>
                <a:effectLst/>
                <a:latin typeface="+mj-lt"/>
              </a:rPr>
              <a:t>Efficacité accrue du personnel informatique</a:t>
            </a:r>
            <a:r>
              <a:rPr lang="fr-FR" sz="1900" kern="0" dirty="0" smtClean="0">
                <a:solidFill>
                  <a:schemeClr val="tx1"/>
                </a:solidFill>
                <a:effectLst/>
                <a:latin typeface="+mj-lt"/>
              </a:rPr>
              <a:t> : les VLAN facilitent la gestion du réseau, car les utilisateurs ayant des besoins réseau similaires partagent le même VLAN.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kern="0" dirty="0" smtClean="0">
                <a:solidFill>
                  <a:schemeClr val="tx1"/>
                </a:solidFill>
                <a:effectLst/>
                <a:latin typeface="+mj-lt"/>
              </a:rPr>
              <a:t>Gestion simplifiée de projets ou d’applications</a:t>
            </a:r>
            <a:r>
              <a:rPr lang="fr-FR" sz="1900" kern="0" dirty="0" smtClean="0">
                <a:solidFill>
                  <a:schemeClr val="tx1"/>
                </a:solidFill>
                <a:effectLst/>
                <a:latin typeface="+mj-lt"/>
              </a:rPr>
              <a:t> : La séparation des fonctions facilite la gestion d’un projet ou l’utilisation d’une application </a:t>
            </a:r>
          </a:p>
          <a:p>
            <a:pPr lvl="2"/>
            <a:r>
              <a:rPr lang="fr-FR" sz="1900" dirty="0">
                <a:solidFill>
                  <a:schemeClr val="tx1"/>
                </a:solidFill>
                <a:effectLst/>
              </a:rPr>
              <a:t>Déplacer facilement des stations de travail sur le LAN </a:t>
            </a:r>
          </a:p>
          <a:p>
            <a:pPr lvl="2"/>
            <a:r>
              <a:rPr lang="fr-FR" sz="1900" dirty="0">
                <a:solidFill>
                  <a:schemeClr val="tx1"/>
                </a:solidFill>
                <a:effectLst/>
              </a:rPr>
              <a:t>Ajouter facilement des stations de travail au LAN </a:t>
            </a:r>
          </a:p>
          <a:p>
            <a:pPr lvl="2"/>
            <a:r>
              <a:rPr lang="fr-FR" sz="1900" dirty="0">
                <a:solidFill>
                  <a:schemeClr val="tx1"/>
                </a:solidFill>
                <a:effectLst/>
              </a:rPr>
              <a:t>Modifier facilement la configuration LAN </a:t>
            </a:r>
            <a:endParaRPr lang="fr-FR" sz="1900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8282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579123"/>
            <a:ext cx="5220073" cy="6160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000"/>
              </a:spcAft>
              <a:buFont typeface="+mj-lt"/>
              <a:buAutoNum type="arabicPeriod" startAt="2"/>
            </a:pPr>
            <a:r>
              <a:rPr lang="fr-FR" sz="2600" b="1" dirty="0" err="1" smtClean="0">
                <a:solidFill>
                  <a:srgbClr val="C00000"/>
                </a:solidFill>
              </a:rPr>
              <a:t>Trunking</a:t>
            </a:r>
            <a:r>
              <a:rPr lang="fr-FR" sz="2600" b="1" dirty="0" smtClean="0">
                <a:solidFill>
                  <a:srgbClr val="C00000"/>
                </a:solidFill>
              </a:rPr>
              <a:t> (agrégation)</a:t>
            </a:r>
            <a:endParaRPr lang="fr-FR" sz="2600" b="1" dirty="0">
              <a:solidFill>
                <a:srgbClr val="C00000"/>
              </a:solidFill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Permet à un commutateur de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transmettre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autre commutateur via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un seul port, le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trafic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plusieurs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VLAN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Différents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trafics isolés (de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différents</a:t>
            </a:r>
          </a:p>
          <a:p>
            <a:pPr algn="l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VLAN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doivent emprunter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un seul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câble: </a:t>
            </a:r>
          </a:p>
          <a:p>
            <a:pPr algn="l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plusieurs trafics logiques sur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une liaison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physique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n'appartient pas à un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réseau</a:t>
            </a:r>
          </a:p>
          <a:p>
            <a:pPr algn="l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local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virtuel spécifique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; c'est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plutôt un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conduit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pour plusieurs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VLAN.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Afin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d’identifier l’appartenance des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trames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aux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VLAN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utilise un système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d’étiquetage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(ou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encapsulation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sur ce lien.</a:t>
            </a:r>
          </a:p>
          <a:p>
            <a:pPr algn="l"/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en existe deux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protocoles :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• ISL (Inter Switch Link)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: protocole </a:t>
            </a:r>
          </a:p>
          <a:p>
            <a:pPr algn="l">
              <a:spcAft>
                <a:spcPts val="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propriétaire   Cisco.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• 802.1q qui est un standard de l’IEEE. </a:t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endParaRPr lang="fr-FR" sz="2000" b="1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19190"/>
            <a:ext cx="388125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738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620688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000"/>
              </a:spcAft>
              <a:buFont typeface="+mj-lt"/>
              <a:buAutoNum type="arabicPeriod" startAt="2"/>
            </a:pPr>
            <a:r>
              <a:rPr lang="fr-FR" sz="2600" b="1" dirty="0" err="1" smtClean="0">
                <a:solidFill>
                  <a:srgbClr val="C00000"/>
                </a:solidFill>
              </a:rPr>
              <a:t>Trunking</a:t>
            </a:r>
            <a:r>
              <a:rPr lang="fr-FR" sz="2600" b="1" dirty="0" smtClean="0">
                <a:solidFill>
                  <a:srgbClr val="C00000"/>
                </a:solidFill>
              </a:rPr>
              <a:t> (agrégation)</a:t>
            </a:r>
            <a:endParaRPr lang="fr-FR" sz="26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13131"/>
            <a:ext cx="28825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00B050"/>
                </a:solidFill>
              </a:rPr>
              <a:t>Protocole 802.1q</a:t>
            </a:r>
            <a:endParaRPr lang="fr-FR" sz="2200" dirty="0">
              <a:solidFill>
                <a:srgbClr val="00B05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4" y="1797437"/>
            <a:ext cx="4875126" cy="292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4" y="4876800"/>
            <a:ext cx="8968146" cy="169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025008" y="1752600"/>
            <a:ext cx="3795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La norme 802.1Q introduisent quatre octets supplémentaires</a:t>
            </a:r>
            <a:b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dans la trame MAC. Ils permettent d’identifier les VLAN (</a:t>
            </a:r>
            <a:r>
              <a:rPr lang="fr-FR" sz="2000" b="1" i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VLAN </a:t>
            </a:r>
            <a:r>
              <a:rPr lang="fr-FR" sz="2000" b="1" i="1" dirty="0" err="1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tagging</a:t>
            </a:r>
            <a: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fr-FR" sz="2000" b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de gérer </a:t>
            </a:r>
            <a:r>
              <a:rPr lang="fr-FR" sz="2000" b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les  </a:t>
            </a:r>
            <a: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niveaux de </a:t>
            </a:r>
            <a:r>
              <a:rPr lang="fr-FR" sz="2000" b="1" dirty="0" smtClean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priorité (</a:t>
            </a:r>
            <a:r>
              <a:rPr lang="fr-FR" sz="2000" b="1" i="1" dirty="0" err="1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QoS</a:t>
            </a:r>
            <a:r>
              <a:rPr lang="fr-FR" sz="20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fr-FR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09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620688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000"/>
              </a:spcAft>
              <a:buFont typeface="+mj-lt"/>
              <a:buAutoNum type="arabicPeriod" startAt="2"/>
            </a:pPr>
            <a:r>
              <a:rPr lang="fr-FR" sz="2600" b="1" dirty="0" err="1" smtClean="0">
                <a:solidFill>
                  <a:srgbClr val="C00000"/>
                </a:solidFill>
              </a:rPr>
              <a:t>Trunking</a:t>
            </a:r>
            <a:r>
              <a:rPr lang="fr-FR" sz="2600" b="1" dirty="0" smtClean="0">
                <a:solidFill>
                  <a:srgbClr val="C00000"/>
                </a:solidFill>
              </a:rPr>
              <a:t> (agrégation)</a:t>
            </a:r>
            <a:endParaRPr lang="fr-FR" sz="2600" b="1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08" y="1819656"/>
            <a:ext cx="8608256" cy="229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6114" y="4192476"/>
            <a:ext cx="882987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200" b="1" dirty="0"/>
              <a:t>Commandes associées</a:t>
            </a:r>
          </a:p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#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switchport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mode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     o Depuis le mode de configuration  spécifique du port, active le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trunking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# show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         o Permet de vérifier la configuration du </a:t>
            </a:r>
            <a:r>
              <a:rPr lang="fr-FR" sz="2000" b="1" dirty="0" err="1">
                <a:latin typeface="Times New Roman" pitchFamily="18" charset="0"/>
                <a:cs typeface="Times New Roman" pitchFamily="18" charset="0"/>
              </a:rPr>
              <a:t>trunking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.  </a:t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1113131"/>
            <a:ext cx="28825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00B050"/>
                </a:solidFill>
              </a:rPr>
              <a:t>Protocole 802.1q</a:t>
            </a:r>
            <a:endParaRPr lang="fr-FR" sz="2200" dirty="0">
              <a:solidFill>
                <a:srgbClr val="00B05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552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620688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000"/>
              </a:spcAft>
              <a:buFont typeface="+mj-lt"/>
              <a:buAutoNum type="arabicPeriod" startAt="2"/>
            </a:pPr>
            <a:r>
              <a:rPr lang="fr-FR" sz="2600" b="1" dirty="0" err="1" smtClean="0">
                <a:solidFill>
                  <a:srgbClr val="C00000"/>
                </a:solidFill>
              </a:rPr>
              <a:t>Trunking</a:t>
            </a:r>
            <a:r>
              <a:rPr lang="fr-FR" sz="2600" b="1" dirty="0" smtClean="0">
                <a:solidFill>
                  <a:srgbClr val="C00000"/>
                </a:solidFill>
              </a:rPr>
              <a:t> (agrégation)</a:t>
            </a:r>
            <a:endParaRPr lang="fr-FR" sz="26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762000"/>
            <a:ext cx="91440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Aft>
                <a:spcPts val="0"/>
              </a:spcAft>
              <a:buFont typeface="+mj-lt"/>
              <a:buAutoNum type="arabicPeriod" startAt="2"/>
            </a:pP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Aft>
                <a:spcPts val="0"/>
              </a:spcAft>
              <a:buFont typeface="Wingdings" pitchFamily="2" charset="2"/>
              <a:buChar char="q"/>
            </a:pPr>
            <a:r>
              <a:rPr lang="fr-FR" sz="26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Types de ports</a:t>
            </a:r>
          </a:p>
          <a:p>
            <a:pPr algn="l">
              <a:spcAft>
                <a:spcPts val="0"/>
              </a:spcAft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Les deux types de ports possibles au sein d’un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environnement VLAN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sont les ports d’accès et les ports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liaison.</a:t>
            </a:r>
          </a:p>
          <a:p>
            <a:pPr marL="342900" indent="-342900" algn="l">
              <a:spcAft>
                <a:spcPts val="0"/>
              </a:spcAft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Ports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d’accès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untagged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 :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Par lesquels une trame entre et ressort d’un réseau VLAN.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Lorsqu’un port d’accès reçoit une trame, celle-ci ne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comporte pas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d’étiquette VLAN……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spcAft>
                <a:spcPts val="0"/>
              </a:spcAft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Ports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de liaison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Port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tagged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(étiqueté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La différence entre les ports d’accès et de liaison est que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les ports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 liaison ne retirent pas l’étiquette VLAN de la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trame lorsqu’ils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l’envoient.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spcAft>
                <a:spcPts val="0"/>
              </a:spcAft>
            </a:pP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spcAft>
                <a:spcPts val="0"/>
              </a:spcAft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>
              <a:spcAft>
                <a:spcPts val="0"/>
              </a:spcAft>
            </a:pPr>
            <a:endParaRPr lang="fr-FR" sz="2000" dirty="0" smtClean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98939"/>
            <a:ext cx="8668072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40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219200"/>
            <a:ext cx="87484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Il sert à la propagation de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création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suppression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modification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de VLAN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sur tous les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Switchs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d’un réseau à partir d’un seul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Switch (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serveur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C’est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un protocole propriétaire Cisco. De part sa simplicité et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sa puissance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, l’IEEE a sorti un protocole similaire afin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permettre cette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fonctionnalité entre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Switchs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de constructeurs différents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: GVRP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(GARP </a:t>
            </a:r>
            <a:r>
              <a:rPr lang="fr-FR" sz="2000" i="1" dirty="0">
                <a:effectLst/>
                <a:latin typeface="Times New Roman" pitchFamily="18" charset="0"/>
                <a:cs typeface="Times New Roman" pitchFamily="18" charset="0"/>
              </a:rPr>
              <a:t>VLAN Registration Protocol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). La norme est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IEEE 802.1ak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Le Switch possède 3 modes VTP: client, transparent ou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server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l">
              <a:buFont typeface="Wingdings" pitchFamily="2" charset="2"/>
              <a:buChar char="§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VTP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Server: Switch qui crée les annonces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VTP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l">
              <a:buFont typeface="Wingdings" pitchFamily="2" charset="2"/>
              <a:buChar char="§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VTP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Client: Switch qui reçoit, se synchronise et propage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les annonces VTP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l">
              <a:buFont typeface="Wingdings" pitchFamily="2" charset="2"/>
              <a:buChar char="§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VTP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Transparent: Switch qui ne traite pas les annonces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VTP,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Ils permet à l’administrateur de faire toute modification sur les</a:t>
            </a:r>
            <a:b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VLANs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en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local uniquement </a:t>
            </a:r>
            <a:endParaRPr lang="fr-FR" sz="20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dirty="0" err="1">
                <a:effectLst/>
                <a:latin typeface="Times New Roman" pitchFamily="18" charset="0"/>
                <a:cs typeface="Times New Roman" pitchFamily="18" charset="0"/>
              </a:rPr>
              <a:t>Swtichs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 doivent avoir un même nom de domaine VTP,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pour qu’ils  s’échangent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des MAJ. De plus, il est possible de </a:t>
            </a:r>
            <a:r>
              <a:rPr lang="fr-FR" sz="2000" dirty="0" smtClean="0">
                <a:effectLst/>
                <a:latin typeface="Times New Roman" pitchFamily="18" charset="0"/>
                <a:cs typeface="Times New Roman" pitchFamily="18" charset="0"/>
              </a:rPr>
              <a:t>configurer un </a:t>
            </a:r>
            <a:r>
              <a:rPr lang="fr-FR" sz="2000" dirty="0">
                <a:effectLst/>
                <a:latin typeface="Times New Roman" pitchFamily="18" charset="0"/>
                <a:cs typeface="Times New Roman" pitchFamily="18" charset="0"/>
              </a:rPr>
              <a:t>mot de passe pour le domaine……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VTP minimise les problèmes provoqués par des configurations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incorrectes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ou incohérentes</a:t>
            </a:r>
            <a:br>
              <a:rPr lang="fr-FR" sz="2000" dirty="0">
                <a:latin typeface="Times New Roman" pitchFamily="18" charset="0"/>
                <a:cs typeface="Times New Roman" pitchFamily="18" charset="0"/>
              </a:rPr>
            </a:b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620688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fr-FR" sz="2600" b="1" dirty="0" smtClean="0">
                <a:solidFill>
                  <a:srgbClr val="C00000"/>
                </a:solidFill>
              </a:rPr>
              <a:t>3. VTP(VLAN </a:t>
            </a:r>
            <a:r>
              <a:rPr lang="fr-FR" sz="2600" b="1" dirty="0" err="1" smtClean="0">
                <a:solidFill>
                  <a:srgbClr val="C00000"/>
                </a:solidFill>
              </a:rPr>
              <a:t>Trunking</a:t>
            </a:r>
            <a:r>
              <a:rPr lang="fr-FR" sz="2600" b="1" dirty="0" smtClean="0">
                <a:solidFill>
                  <a:srgbClr val="C00000"/>
                </a:solidFill>
              </a:rPr>
              <a:t> Protocol)</a:t>
            </a:r>
            <a:endParaRPr lang="fr-FR" sz="2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882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620688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fr-FR" sz="2600" b="1" dirty="0" smtClean="0">
                <a:solidFill>
                  <a:srgbClr val="C00000"/>
                </a:solidFill>
              </a:rPr>
              <a:t>3. VTP(VLAN </a:t>
            </a:r>
            <a:r>
              <a:rPr lang="fr-FR" sz="2600" b="1" dirty="0" err="1" smtClean="0">
                <a:solidFill>
                  <a:srgbClr val="C00000"/>
                </a:solidFill>
              </a:rPr>
              <a:t>Trunking</a:t>
            </a:r>
            <a:r>
              <a:rPr lang="fr-FR" sz="2600" b="1" dirty="0" smtClean="0">
                <a:solidFill>
                  <a:srgbClr val="C00000"/>
                </a:solidFill>
              </a:rPr>
              <a:t> Protocol)</a:t>
            </a:r>
            <a:endParaRPr lang="fr-FR" sz="2600" b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13131"/>
            <a:ext cx="8596064" cy="2849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944" y="4114801"/>
            <a:ext cx="4488288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87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404664"/>
            <a:ext cx="9144000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600" b="1" dirty="0" smtClean="0">
                <a:solidFill>
                  <a:srgbClr val="C00000"/>
                </a:solidFill>
              </a:rPr>
              <a:t>4. </a:t>
            </a:r>
            <a:r>
              <a:rPr lang="fr-FR" sz="2600" b="1" dirty="0">
                <a:solidFill>
                  <a:srgbClr val="C00000"/>
                </a:solidFill>
              </a:rPr>
              <a:t>DTP (</a:t>
            </a:r>
            <a:r>
              <a:rPr lang="fr-FR" sz="2600" b="1" dirty="0" err="1">
                <a:solidFill>
                  <a:srgbClr val="C00000"/>
                </a:solidFill>
              </a:rPr>
              <a:t>Dynamic</a:t>
            </a:r>
            <a:r>
              <a:rPr lang="fr-FR" sz="2600" b="1" dirty="0">
                <a:solidFill>
                  <a:srgbClr val="C00000"/>
                </a:solidFill>
              </a:rPr>
              <a:t> </a:t>
            </a:r>
            <a:r>
              <a:rPr lang="fr-FR" sz="2600" b="1" dirty="0" err="1">
                <a:solidFill>
                  <a:srgbClr val="C00000"/>
                </a:solidFill>
              </a:rPr>
              <a:t>trunking</a:t>
            </a:r>
            <a:r>
              <a:rPr lang="fr-FR" sz="2600" b="1" dirty="0">
                <a:solidFill>
                  <a:srgbClr val="C00000"/>
                </a:solidFill>
              </a:rPr>
              <a:t> </a:t>
            </a:r>
            <a:r>
              <a:rPr lang="fr-FR" sz="2600" b="1" dirty="0" err="1">
                <a:solidFill>
                  <a:srgbClr val="C00000"/>
                </a:solidFill>
              </a:rPr>
              <a:t>protocol</a:t>
            </a:r>
            <a:r>
              <a:rPr lang="fr-FR" sz="26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1119366"/>
            <a:ext cx="874846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La configuration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2100" b="1" dirty="0" err="1">
                <a:effectLst/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 sur tous les liens inter-</a:t>
            </a:r>
            <a:r>
              <a:rPr lang="fr-FR" sz="2100" b="1" dirty="0" err="1">
                <a:effectLst/>
                <a:latin typeface="Times New Roman" pitchFamily="18" charset="0"/>
                <a:cs typeface="Times New Roman" pitchFamily="18" charset="0"/>
              </a:rPr>
              <a:t>switchs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de l’entreprise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peut être très fatiguant . Cisco a créé un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protocole qui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va monter automatiquement un </a:t>
            </a:r>
            <a:r>
              <a:rPr lang="fr-FR" sz="2100" b="1" dirty="0" err="1">
                <a:effectLst/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 entre 2 </a:t>
            </a:r>
            <a:r>
              <a:rPr lang="fr-FR" sz="2100" b="1" dirty="0" err="1">
                <a:effectLst/>
                <a:latin typeface="Times New Roman" pitchFamily="18" charset="0"/>
                <a:cs typeface="Times New Roman" pitchFamily="18" charset="0"/>
              </a:rPr>
              <a:t>switchs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c’est le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protocole DTP. </a:t>
            </a:r>
            <a:b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Le principe est très simple, lorsqu’un port monte, des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annonces DTP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sont envoyées;</a:t>
            </a:r>
            <a:b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 Si le port est connecté à un </a:t>
            </a:r>
            <a:r>
              <a:rPr lang="fr-FR" sz="2100" b="1" dirty="0" err="1">
                <a:effectLst/>
                <a:latin typeface="Times New Roman" pitchFamily="18" charset="0"/>
                <a:cs typeface="Times New Roman" pitchFamily="18" charset="0"/>
              </a:rPr>
              <a:t>switch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 voisin, ce dernier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va recevoir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l’annonce</a:t>
            </a:r>
            <a:b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 Si le port est connecté à un pc, ce dernier ne répondra pas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à l’annonce 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car il comprend pas le protocole. Sur le port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100" b="1" dirty="0" err="1" smtClean="0">
                <a:effectLst/>
                <a:latin typeface="Times New Roman" pitchFamily="18" charset="0"/>
                <a:cs typeface="Times New Roman" pitchFamily="18" charset="0"/>
              </a:rPr>
              <a:t>switch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, le </a:t>
            </a:r>
            <a:r>
              <a:rPr lang="fr-FR" sz="2100" b="1" dirty="0" err="1">
                <a:effectLst/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100" b="1" dirty="0">
                <a:effectLst/>
                <a:latin typeface="Times New Roman" pitchFamily="18" charset="0"/>
                <a:cs typeface="Times New Roman" pitchFamily="18" charset="0"/>
              </a:rPr>
              <a:t> n’est pas activé et donc reste en </a:t>
            </a:r>
            <a:r>
              <a:rPr lang="fr-FR" sz="2100" b="1" dirty="0" smtClean="0">
                <a:effectLst/>
                <a:latin typeface="Times New Roman" pitchFamily="18" charset="0"/>
                <a:cs typeface="Times New Roman" pitchFamily="18" charset="0"/>
              </a:rPr>
              <a:t>mode Access</a:t>
            </a:r>
            <a:endParaRPr lang="fr-FR" sz="21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98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76672"/>
            <a:ext cx="40975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600" b="1" dirty="0">
                <a:solidFill>
                  <a:srgbClr val="C00000"/>
                </a:solidFill>
                <a:effectLst/>
              </a:rPr>
              <a:t>5. Routage inter-VLAN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" y="1295400"/>
            <a:ext cx="10287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Un VLAN = un sous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réseau</a:t>
            </a: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Plusieurs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VLAN, donc plusieurs sous réseaux, sur un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même </a:t>
            </a: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switch</a:t>
            </a: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même VLAN sur plusieurs </a:t>
            </a:r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switchs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routeur constitue la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limite</a:t>
            </a:r>
          </a:p>
          <a:p>
            <a:pPr algn="l"/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d’un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VLAN comme celle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d’un LAN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conséquence, pour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que des </a:t>
            </a:r>
            <a:r>
              <a:rPr lang="fr-FR" sz="2000" b="1" dirty="0" err="1">
                <a:effectLst/>
                <a:latin typeface="Times New Roman" pitchFamily="18" charset="0"/>
                <a:cs typeface="Times New Roman" pitchFamily="18" charset="0"/>
              </a:rPr>
              <a:t>VLANs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 communiquent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ensemble, une fonction de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routage est nécessaire. On</a:t>
            </a:r>
            <a:b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parle de “routage inter-VLAN”.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Peut être remplie par des 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Commutateurs de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niveau 3, 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b="1" i="1" dirty="0" err="1" smtClean="0">
                <a:effectLst/>
                <a:latin typeface="Times New Roman" pitchFamily="18" charset="0"/>
                <a:cs typeface="Times New Roman" pitchFamily="18" charset="0"/>
              </a:rPr>
              <a:t>Multilayer</a:t>
            </a:r>
            <a:r>
              <a:rPr lang="fr-FR" sz="20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i="1" dirty="0" err="1" smtClean="0">
                <a:effectLst/>
                <a:latin typeface="Times New Roman" pitchFamily="18" charset="0"/>
                <a:cs typeface="Times New Roman" pitchFamily="18" charset="0"/>
              </a:rPr>
              <a:t>switches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). Ils sont 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capables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de transférer du trafic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pPr algn="l"/>
            <a:r>
              <a:rPr lang="fr-FR" sz="2000" b="1" dirty="0" err="1" smtClean="0">
                <a:effectLst/>
                <a:latin typeface="Times New Roman" pitchFamily="18" charset="0"/>
                <a:cs typeface="Times New Roman" pitchFamily="18" charset="0"/>
              </a:rPr>
              <a:t>VLANs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 différents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à partir d’un port </a:t>
            </a:r>
            <a:endParaRPr lang="fr-FR" sz="20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connu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comme </a:t>
            </a:r>
            <a:r>
              <a:rPr lang="fr-FR" sz="2000" b="1" dirty="0" smtClean="0">
                <a:effectLst/>
                <a:latin typeface="Times New Roman" pitchFamily="18" charset="0"/>
                <a:cs typeface="Times New Roman" pitchFamily="18" charset="0"/>
              </a:rPr>
              <a:t>port </a:t>
            </a:r>
            <a:r>
              <a:rPr lang="fr-FR" sz="2000" b="1" dirty="0">
                <a:effectLst/>
                <a:latin typeface="Times New Roman" pitchFamily="18" charset="0"/>
                <a:cs typeface="Times New Roman" pitchFamily="18" charset="0"/>
              </a:rPr>
              <a:t>d’agrégation VLAN.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16055"/>
            <a:ext cx="4191000" cy="225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480" y="4423071"/>
            <a:ext cx="4191000" cy="224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35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76672"/>
            <a:ext cx="40975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600" b="1" dirty="0">
                <a:solidFill>
                  <a:srgbClr val="C00000"/>
                </a:solidFill>
                <a:effectLst/>
              </a:rPr>
              <a:t>5. Routage inter-VLAN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80728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1- Routage </a:t>
            </a:r>
            <a:r>
              <a:rPr lang="fr-FR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traditionnel entre </a:t>
            </a:r>
            <a:r>
              <a:rPr lang="fr-FR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VLAN</a:t>
            </a:r>
          </a:p>
          <a:p>
            <a:pPr algn="l">
              <a:lnSpc>
                <a:spcPct val="8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Connecter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différentes interfaces de routeur physique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8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différents ports de commutateur physiques. </a:t>
            </a:r>
          </a:p>
          <a:p>
            <a:pPr algn="l">
              <a:lnSpc>
                <a:spcPct val="8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Chaque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interface de routeur peut alors accepter le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trafic</a:t>
            </a:r>
          </a:p>
          <a:p>
            <a:pPr algn="l">
              <a:lnSpc>
                <a:spcPct val="8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VLAN associé à l’interface de commutateur à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laquelle</a:t>
            </a:r>
          </a:p>
          <a:p>
            <a:pPr algn="l">
              <a:lnSpc>
                <a:spcPct val="8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elle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est connectée, et le trafic peut être acheminé vers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les</a:t>
            </a:r>
          </a:p>
          <a:p>
            <a:pPr algn="l">
              <a:lnSpc>
                <a:spcPct val="8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autres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VLAN connectés aux autres interfaces.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fr-FR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fr-FR" sz="2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Routage </a:t>
            </a:r>
            <a:r>
              <a:rPr lang="fr-FR" sz="2200" b="1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router on a stick </a:t>
            </a:r>
            <a:endParaRPr lang="fr-FR" sz="2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une seule interface physique achemine le trafic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entre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plusieurs VLAN d’un réseau.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routeur est connecté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commutateur Comm1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l’aide d’une seule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connexion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physique. 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L’interface de routeur est configurée pour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fonctionner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comme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liaison agrégée et est connectée à un port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commutateur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configuré en mode d’agrégation. Le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routeur</a:t>
            </a: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effectue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le routage entre VLAN en acceptant le trafic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étiqueté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VLAN sur l’interface agrégée provenant du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commutateur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adjacent et en effectuant le routage en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buFontTx/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interne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entre les VLAN à l’aide de sous-interfaces.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endParaRPr lang="fr-FR" sz="2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6" t="31293" r="11604" b="28342"/>
          <a:stretch>
            <a:fillRect/>
          </a:stretch>
        </p:blipFill>
        <p:spPr bwMode="auto">
          <a:xfrm>
            <a:off x="6400800" y="1124744"/>
            <a:ext cx="2723880" cy="263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8" t="30316" r="1270" b="27365"/>
          <a:stretch>
            <a:fillRect/>
          </a:stretch>
        </p:blipFill>
        <p:spPr bwMode="auto">
          <a:xfrm>
            <a:off x="6352310" y="3760627"/>
            <a:ext cx="2778615" cy="282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05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01958" y="3429000"/>
            <a:ext cx="906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150000"/>
              </a:lnSpc>
              <a:defRPr/>
            </a:pPr>
            <a:r>
              <a:rPr lang="fr-FR" sz="46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Plan du chapitre</a:t>
            </a:r>
          </a:p>
          <a:p>
            <a:pPr algn="l">
              <a:defRPr/>
            </a:pPr>
            <a:r>
              <a:rPr lang="fr-FR" sz="46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1. </a:t>
            </a:r>
            <a:r>
              <a:rPr lang="fr-FR" sz="4800" dirty="0" smtClean="0"/>
              <a:t>Principe </a:t>
            </a:r>
            <a:r>
              <a:rPr lang="fr-FR" sz="4800" dirty="0"/>
              <a:t>du VLAN</a:t>
            </a:r>
          </a:p>
          <a:p>
            <a:pPr lvl="0">
              <a:lnSpc>
                <a:spcPct val="150000"/>
              </a:lnSpc>
            </a:pPr>
            <a:r>
              <a:rPr lang="fr-FR" sz="4800" dirty="0" smtClean="0"/>
              <a:t>2. </a:t>
            </a:r>
            <a:r>
              <a:rPr lang="fr-FR" sz="4800" dirty="0" err="1" smtClean="0"/>
              <a:t>Trunking</a:t>
            </a:r>
            <a:endParaRPr lang="fr-FR" sz="4800" dirty="0"/>
          </a:p>
          <a:p>
            <a:pPr lvl="0">
              <a:lnSpc>
                <a:spcPct val="150000"/>
              </a:lnSpc>
            </a:pPr>
            <a:r>
              <a:rPr lang="fr-FR" sz="4800" dirty="0" smtClean="0"/>
              <a:t>3. VTP</a:t>
            </a:r>
            <a:endParaRPr lang="fr-FR" sz="4800" dirty="0"/>
          </a:p>
          <a:p>
            <a:pPr lvl="0">
              <a:lnSpc>
                <a:spcPct val="150000"/>
              </a:lnSpc>
            </a:pPr>
            <a:r>
              <a:rPr lang="fr-FR" sz="4800" dirty="0" smtClean="0"/>
              <a:t>4. DTP</a:t>
            </a:r>
            <a:endParaRPr lang="fr-FR" sz="4800" dirty="0"/>
          </a:p>
          <a:p>
            <a:pPr lvl="0">
              <a:lnSpc>
                <a:spcPct val="150000"/>
              </a:lnSpc>
            </a:pPr>
            <a:r>
              <a:rPr lang="fr-FR" sz="4800" dirty="0" smtClean="0"/>
              <a:t>5. Routage </a:t>
            </a:r>
            <a:r>
              <a:rPr lang="fr-FR" sz="4800" dirty="0"/>
              <a:t>inter-VLAN</a:t>
            </a:r>
          </a:p>
          <a:p>
            <a:pPr marL="742950" indent="-742950" algn="l">
              <a:lnSpc>
                <a:spcPct val="150000"/>
              </a:lnSpc>
              <a:buFont typeface="+mj-lt"/>
              <a:buAutoNum type="arabicPeriod"/>
              <a:defRPr/>
            </a:pPr>
            <a:endParaRPr lang="en-US" sz="3400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76672"/>
            <a:ext cx="40975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600" b="1" dirty="0">
                <a:solidFill>
                  <a:srgbClr val="C00000"/>
                </a:solidFill>
                <a:effectLst/>
              </a:rPr>
              <a:t>5. Routage inter-VLAN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35496" y="1081474"/>
            <a:ext cx="882047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norme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IEEE 802.1Q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utilisée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 pour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réunir</a:t>
            </a:r>
            <a:endParaRPr lang="en-US" sz="21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des VLAN en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agrégation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sur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des liaisons 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Fast Ethernet.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routeur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peut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prendre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en charge de </a:t>
            </a:r>
          </a:p>
          <a:p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nombreuses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interfaces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logiques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sur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des liaisons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physiques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individuelles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Par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l'interface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Fast Ethernet 1/0</a:t>
            </a:r>
          </a:p>
          <a:p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pourrait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supporter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trois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interfaces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virtuelles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s'appelant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FastEthernet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1/0.1, 1/0.2 et 1/0.3.</a:t>
            </a:r>
          </a:p>
          <a:p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Chaque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sous-interface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prend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en charge un 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VLAN et dispose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d’une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adresse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IP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affectée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que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plusieurs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unités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d’un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même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VLAN </a:t>
            </a:r>
          </a:p>
          <a:p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communiquent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, les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adresses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IP de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les</a:t>
            </a:r>
          </a:p>
          <a:p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sous-interfaces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maillées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doivent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être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latin typeface="Times New Roman" pitchFamily="18" charset="0"/>
                <a:cs typeface="Times New Roman" pitchFamily="18" charset="0"/>
              </a:rPr>
              <a:t>sur</a:t>
            </a:r>
            <a:r>
              <a:rPr lang="en-US" sz="2100" b="1" i="1" dirty="0">
                <a:latin typeface="Times New Roman" pitchFamily="18" charset="0"/>
                <a:cs typeface="Times New Roman" pitchFamily="18" charset="0"/>
              </a:rPr>
              <a:t> le </a:t>
            </a:r>
          </a:p>
          <a:p>
            <a:r>
              <a:rPr lang="en-US" sz="2100" b="1" i="1" dirty="0" err="1">
                <a:latin typeface="Times New Roman" pitchFamily="18" charset="0"/>
                <a:cs typeface="Times New Roman" pitchFamily="18" charset="0"/>
              </a:rPr>
              <a:t>même</a:t>
            </a:r>
            <a:r>
              <a:rPr lang="en-US" sz="2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latin typeface="Times New Roman" pitchFamily="18" charset="0"/>
                <a:cs typeface="Times New Roman" pitchFamily="18" charset="0"/>
              </a:rPr>
              <a:t>réseau</a:t>
            </a:r>
            <a:r>
              <a:rPr lang="en-US" sz="2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US" sz="2100" b="1" i="1" dirty="0">
                <a:latin typeface="Times New Roman" pitchFamily="18" charset="0"/>
                <a:cs typeface="Times New Roman" pitchFamily="18" charset="0"/>
              </a:rPr>
              <a:t> sous-</a:t>
            </a:r>
            <a:r>
              <a:rPr lang="en-US" sz="2100" b="1" i="1" dirty="0" err="1">
                <a:latin typeface="Times New Roman" pitchFamily="18" charset="0"/>
                <a:cs typeface="Times New Roman" pitchFamily="18" charset="0"/>
              </a:rPr>
              <a:t>réseau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44" y="1364675"/>
            <a:ext cx="351991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4" t="38194" r="3125" b="36220"/>
          <a:stretch>
            <a:fillRect/>
          </a:stretch>
        </p:blipFill>
        <p:spPr bwMode="auto">
          <a:xfrm>
            <a:off x="5225937" y="3769702"/>
            <a:ext cx="3954575" cy="277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06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338122"/>
            <a:ext cx="40975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600" b="1" dirty="0">
                <a:solidFill>
                  <a:srgbClr val="C00000"/>
                </a:solidFill>
                <a:effectLst/>
              </a:rPr>
              <a:t>5. Routage inter-VLAN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868933"/>
            <a:ext cx="96845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1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Interface ou </a:t>
            </a:r>
            <a:r>
              <a:rPr lang="fr-FR" sz="2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sous-interface</a:t>
            </a:r>
            <a:endParaRPr lang="fr-FR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 </a:t>
            </a:r>
            <a:r>
              <a:rPr lang="fr-FR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quantité de port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Les sous-interfaces permettent au routeur d’accommoder plus de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VLANs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que</a:t>
            </a:r>
          </a:p>
          <a:p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le nombre d’interfaces physiques disponible.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Performance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Avec des interfaces, toute la bande passante est allouée au VLAN.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Avec les sous-interfaces, le trafic de chacun des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VLANs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doit 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compétitionner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pour </a:t>
            </a:r>
            <a:endParaRPr lang="fr-FR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bande passante : goulot d’étranglement.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Access Ports et </a:t>
            </a:r>
            <a:r>
              <a:rPr lang="fr-FR" sz="21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Ports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Interface, les ports du commutateur sont configurés en port d’accès “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 ports”.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Sous-interface, le port du commutateur est configuré en agrégation “</a:t>
            </a:r>
            <a:r>
              <a:rPr lang="fr-FR" sz="2100" dirty="0" err="1">
                <a:latin typeface="Times New Roman" pitchFamily="18" charset="0"/>
                <a:cs typeface="Times New Roman" pitchFamily="18" charset="0"/>
              </a:rPr>
              <a:t>trunk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”.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Coût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 routeur possédant plusieurs interfaces est plus dispendieux.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Chaque interface est connectée à un port différent sur le commutateur, donc le commutateur utilise plus de ports.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Complexité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1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Sous-interface, moins complexe physiquement, mais plus complexe au niveau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programmation.</a:t>
            </a:r>
          </a:p>
        </p:txBody>
      </p:sp>
    </p:spTree>
    <p:extLst>
      <p:ext uri="{BB962C8B-B14F-4D97-AF65-F5344CB8AC3E}">
        <p14:creationId xmlns:p14="http://schemas.microsoft.com/office/powerpoint/2010/main" val="91604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6" y="1340768"/>
            <a:ext cx="8654018" cy="52334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92696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600" b="1" dirty="0" smtClean="0">
                <a:solidFill>
                  <a:srgbClr val="00B050"/>
                </a:solidFill>
                <a:effectLst/>
              </a:rPr>
              <a:t>Dépannage des VLAN</a:t>
            </a:r>
          </a:p>
        </p:txBody>
      </p:sp>
    </p:spTree>
    <p:extLst>
      <p:ext uri="{BB962C8B-B14F-4D97-AF65-F5344CB8AC3E}">
        <p14:creationId xmlns:p14="http://schemas.microsoft.com/office/powerpoint/2010/main" val="338774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7450"/>
            <a:ext cx="5756565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</a:p>
          <a:p>
            <a:pPr marL="342900" lvl="0" indent="-342900" algn="l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200" b="1" dirty="0" smtClean="0">
                <a:solidFill>
                  <a:srgbClr val="00B050"/>
                </a:solidFill>
                <a:effectLst/>
              </a:rPr>
              <a:t>Commutation classique: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fr-FR" sz="2000" b="1" dirty="0" smtClean="0">
                <a:effectLst/>
              </a:rPr>
              <a:t>Pour communiquer entre les LAN, chaque segment doit avoir un port séparé</a:t>
            </a:r>
            <a:endParaRPr lang="fr-FR" sz="2000" dirty="0" smtClean="0">
              <a:effectLst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fr-FR" sz="2200" b="1" dirty="0" smtClean="0">
                <a:solidFill>
                  <a:srgbClr val="00B050"/>
                </a:solidFill>
                <a:effectLst/>
              </a:rPr>
              <a:t>Commutation avec VLAN :</a:t>
            </a:r>
          </a:p>
          <a:p>
            <a:pPr marL="120650" indent="-285750" algn="just">
              <a:buFont typeface="Wingdings" panose="05000000000000000000" pitchFamily="2" charset="2"/>
              <a:buChar char="Ø"/>
              <a:defRPr/>
            </a:pPr>
            <a:r>
              <a:rPr lang="fr-FR" sz="2000" b="1" dirty="0" smtClean="0">
                <a:cs typeface="Arial" charset="0"/>
              </a:rPr>
              <a:t>Ils segmentent </a:t>
            </a:r>
            <a:r>
              <a:rPr lang="fr-FR" sz="2000" b="1" dirty="0">
                <a:cs typeface="Arial" charset="0"/>
              </a:rPr>
              <a:t>de façon </a:t>
            </a:r>
            <a:r>
              <a:rPr lang="fr-FR" sz="2000" b="1" dirty="0" smtClean="0">
                <a:cs typeface="Arial" charset="0"/>
              </a:rPr>
              <a:t>logique les </a:t>
            </a:r>
            <a:r>
              <a:rPr lang="fr-FR" sz="2000" b="1" dirty="0">
                <a:cs typeface="Arial" charset="0"/>
              </a:rPr>
              <a:t>réseaux </a:t>
            </a:r>
            <a:r>
              <a:rPr lang="fr-FR" sz="2000" b="1" dirty="0" smtClean="0">
                <a:cs typeface="Arial" charset="0"/>
              </a:rPr>
              <a:t>sur </a:t>
            </a:r>
            <a:r>
              <a:rPr lang="fr-FR" sz="2000" b="1" dirty="0">
                <a:cs typeface="Arial" charset="0"/>
              </a:rPr>
              <a:t>les fonctions, équipes de </a:t>
            </a:r>
            <a:r>
              <a:rPr lang="fr-FR" sz="2000" b="1" dirty="0" smtClean="0">
                <a:cs typeface="Arial" charset="0"/>
              </a:rPr>
              <a:t>travail </a:t>
            </a:r>
            <a:r>
              <a:rPr lang="fr-FR" sz="2000" b="1" dirty="0">
                <a:cs typeface="Arial" charset="0"/>
              </a:rPr>
              <a:t>ou des </a:t>
            </a:r>
            <a:r>
              <a:rPr lang="fr-FR" sz="2000" b="1" dirty="0" smtClean="0">
                <a:cs typeface="Arial" charset="0"/>
              </a:rPr>
              <a:t> applications.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fr-FR" sz="2000" b="1" dirty="0"/>
              <a:t>Un VLAN permet à un administrateur </a:t>
            </a:r>
            <a:r>
              <a:rPr lang="fr-FR" sz="2000" b="1" dirty="0" smtClean="0"/>
              <a:t>réseau de </a:t>
            </a:r>
            <a:r>
              <a:rPr lang="fr-FR" sz="2000" b="1" dirty="0"/>
              <a:t>créer des groupes de périphériques en </a:t>
            </a:r>
            <a:r>
              <a:rPr lang="fr-FR" sz="2000" b="1" dirty="0" smtClean="0"/>
              <a:t>réseau </a:t>
            </a:r>
            <a:r>
              <a:rPr lang="fr-FR" sz="2000" b="1" dirty="0"/>
              <a:t>logique qui se comportent </a:t>
            </a:r>
            <a:r>
              <a:rPr lang="fr-FR" sz="2000" b="1" dirty="0" smtClean="0"/>
              <a:t>comme s’ils </a:t>
            </a:r>
            <a:r>
              <a:rPr lang="fr-FR" sz="2000" b="1" dirty="0"/>
              <a:t>se trouvaient sur un réseau </a:t>
            </a:r>
            <a:r>
              <a:rPr lang="fr-FR" sz="2000" b="1" dirty="0" smtClean="0"/>
              <a:t>indépendant</a:t>
            </a:r>
          </a:p>
          <a:p>
            <a:pPr algn="l">
              <a:defRPr/>
            </a:pPr>
            <a:r>
              <a:rPr lang="fr-FR" sz="2000" b="1" dirty="0">
                <a:solidFill>
                  <a:srgbClr val="C00000"/>
                </a:solidFill>
                <a:effectLst/>
              </a:rPr>
              <a:t>Avec des VLAN, les machines d’un même </a:t>
            </a:r>
            <a:r>
              <a:rPr lang="fr-FR" sz="2000" b="1" dirty="0" smtClean="0">
                <a:solidFill>
                  <a:srgbClr val="C00000"/>
                </a:solidFill>
                <a:effectLst/>
              </a:rPr>
              <a:t>sous réseau </a:t>
            </a:r>
            <a:r>
              <a:rPr lang="fr-FR" sz="2000" b="1" dirty="0">
                <a:solidFill>
                  <a:srgbClr val="C00000"/>
                </a:solidFill>
                <a:effectLst/>
              </a:rPr>
              <a:t>ne sont plus regroupées de </a:t>
            </a:r>
            <a:r>
              <a:rPr lang="fr-FR" sz="2000" b="1" dirty="0" smtClean="0">
                <a:solidFill>
                  <a:srgbClr val="C00000"/>
                </a:solidFill>
                <a:effectLst/>
              </a:rPr>
              <a:t>manière physique </a:t>
            </a:r>
            <a:r>
              <a:rPr lang="fr-FR" sz="2000" b="1" dirty="0">
                <a:solidFill>
                  <a:srgbClr val="C00000"/>
                </a:solidFill>
                <a:effectLst/>
              </a:rPr>
              <a:t>(connectées au même </a:t>
            </a:r>
            <a:r>
              <a:rPr lang="fr-FR" sz="2000" b="1" dirty="0" err="1">
                <a:solidFill>
                  <a:srgbClr val="C00000"/>
                </a:solidFill>
                <a:effectLst/>
              </a:rPr>
              <a:t>switch</a:t>
            </a:r>
            <a:r>
              <a:rPr lang="fr-FR" sz="2000" b="1" dirty="0">
                <a:solidFill>
                  <a:srgbClr val="C00000"/>
                </a:solidFill>
                <a:effectLst/>
              </a:rPr>
              <a:t>), </a:t>
            </a:r>
            <a:r>
              <a:rPr lang="fr-FR" sz="2000" b="1" dirty="0" smtClean="0">
                <a:solidFill>
                  <a:srgbClr val="C00000"/>
                </a:solidFill>
                <a:effectLst/>
              </a:rPr>
              <a:t>mais de </a:t>
            </a:r>
            <a:r>
              <a:rPr lang="fr-FR" sz="2000" b="1" dirty="0">
                <a:solidFill>
                  <a:srgbClr val="C00000"/>
                </a:solidFill>
                <a:effectLst/>
              </a:rPr>
              <a:t>manière logique.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br>
              <a:rPr lang="fr-FR" sz="2000" b="1" dirty="0">
                <a:solidFill>
                  <a:srgbClr val="C00000"/>
                </a:solidFill>
              </a:rPr>
            </a:br>
            <a:endParaRPr lang="fr-FR" sz="2000" b="1" dirty="0">
              <a:solidFill>
                <a:srgbClr val="C00000"/>
              </a:solidFill>
              <a:cs typeface="Arial" charset="0"/>
            </a:endParaRPr>
          </a:p>
          <a:p>
            <a:pPr lvl="0" algn="l"/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565" y="1256623"/>
            <a:ext cx="3378558" cy="2604425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6565" y="4306554"/>
            <a:ext cx="3423947" cy="228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5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8" y="1371600"/>
            <a:ext cx="4332803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14" y="1371600"/>
            <a:ext cx="4538663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 descr="vl0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43" y="4114800"/>
            <a:ext cx="4351048" cy="247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597450"/>
            <a:ext cx="5756565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5147608"/>
            <a:ext cx="4572000" cy="20159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500" dirty="0">
                <a:solidFill>
                  <a:srgbClr val="C00000"/>
                </a:solidFill>
                <a:effectLst/>
              </a:rPr>
              <a:t>Diminuer le domaine de </a:t>
            </a:r>
            <a:r>
              <a:rPr lang="fr-FR" sz="2500" dirty="0" err="1">
                <a:solidFill>
                  <a:srgbClr val="C00000"/>
                </a:solidFill>
                <a:effectLst/>
              </a:rPr>
              <a:t>Broadcast</a:t>
            </a:r>
            <a:r>
              <a:rPr lang="fr-FR" sz="2500" dirty="0">
                <a:solidFill>
                  <a:srgbClr val="C00000"/>
                </a:solidFill>
                <a:effectLst/>
              </a:rPr>
              <a:t/>
            </a:r>
            <a:br>
              <a:rPr lang="fr-FR" sz="2500" dirty="0">
                <a:solidFill>
                  <a:srgbClr val="C00000"/>
                </a:solidFill>
                <a:effectLst/>
              </a:rPr>
            </a:br>
            <a:r>
              <a:rPr lang="fr-FR" sz="2500" dirty="0">
                <a:solidFill>
                  <a:srgbClr val="C00000"/>
                </a:solidFill>
                <a:effectLst/>
              </a:rPr>
              <a:t>1 domaine de </a:t>
            </a:r>
            <a:r>
              <a:rPr lang="fr-FR" sz="2500" dirty="0" err="1">
                <a:solidFill>
                  <a:srgbClr val="C00000"/>
                </a:solidFill>
                <a:effectLst/>
              </a:rPr>
              <a:t>Broadcast</a:t>
            </a:r>
            <a:r>
              <a:rPr lang="fr-FR" sz="2500" dirty="0">
                <a:solidFill>
                  <a:srgbClr val="C00000"/>
                </a:solidFill>
                <a:effectLst/>
              </a:rPr>
              <a:t> par VLAN</a:t>
            </a:r>
            <a:r>
              <a:rPr lang="fr-FR" sz="2500" dirty="0">
                <a:solidFill>
                  <a:srgbClr val="C00000"/>
                </a:solidFill>
              </a:rPr>
              <a:t> </a:t>
            </a:r>
            <a:br>
              <a:rPr lang="fr-FR" sz="2500" dirty="0">
                <a:solidFill>
                  <a:srgbClr val="C00000"/>
                </a:solidFill>
              </a:rPr>
            </a:br>
            <a:endParaRPr lang="fr-FR" sz="25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46511"/>
            <a:ext cx="5756565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6588" y="908720"/>
            <a:ext cx="4895452" cy="5218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fr-FR" sz="2200" b="1" kern="0" dirty="0" smtClean="0">
                <a:solidFill>
                  <a:srgbClr val="66FF66"/>
                </a:solidFill>
                <a:latin typeface="+mj-lt"/>
              </a:rPr>
              <a:t>Niveaux de VLAN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C00000"/>
                </a:solidFill>
                <a:effectLst/>
                <a:latin typeface="+mj-lt"/>
              </a:rPr>
              <a:t>Les Vlan par port (Vlan de niveau 1</a:t>
            </a:r>
            <a:r>
              <a:rPr lang="fr-FR" sz="2000" b="1" dirty="0" smtClean="0">
                <a:solidFill>
                  <a:srgbClr val="C00000"/>
                </a:solidFill>
                <a:effectLst/>
                <a:latin typeface="+mj-lt"/>
              </a:rPr>
              <a:t>) :</a:t>
            </a:r>
            <a:endParaRPr lang="fr-FR" sz="2000" b="1" dirty="0">
              <a:solidFill>
                <a:srgbClr val="C00000"/>
              </a:solidFill>
              <a:effectLst/>
              <a:latin typeface="+mj-lt"/>
            </a:endParaRPr>
          </a:p>
          <a:p>
            <a:r>
              <a:rPr lang="fr-FR" sz="2000" b="1" dirty="0">
                <a:solidFill>
                  <a:schemeClr val="tx1"/>
                </a:solidFill>
                <a:effectLst/>
              </a:rPr>
              <a:t>C’est le port qui détermine le VLAN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auquel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appartient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les stations associées </a:t>
            </a:r>
          </a:p>
          <a:p>
            <a:r>
              <a:rPr lang="fr-FR" sz="2000" b="1" dirty="0" smtClean="0">
                <a:solidFill>
                  <a:schemeClr val="tx1"/>
                </a:solidFill>
                <a:effectLst/>
              </a:rPr>
              <a:t>90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% des VLAN sont des VLAN par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port</a:t>
            </a:r>
          </a:p>
          <a:p>
            <a:pPr>
              <a:buFont typeface="Wingdings" pitchFamily="2" charset="2"/>
              <a:buChar char="§"/>
            </a:pPr>
            <a:r>
              <a:rPr lang="fr-FR" sz="2000" b="1" dirty="0">
                <a:solidFill>
                  <a:schemeClr val="tx1"/>
                </a:solidFill>
                <a:effectLst/>
              </a:rPr>
              <a:t>La configuration est statique </a:t>
            </a:r>
            <a:endParaRPr lang="fr-FR" sz="2000" b="1" dirty="0" smtClean="0">
              <a:solidFill>
                <a:schemeClr val="tx1"/>
              </a:solidFill>
              <a:effectLst/>
            </a:endParaRPr>
          </a:p>
          <a:p>
            <a:pPr>
              <a:buFont typeface="Wingdings" pitchFamily="2" charset="2"/>
              <a:buChar char="§"/>
            </a:pPr>
            <a:r>
              <a:rPr lang="fr-FR" sz="2000" b="1" dirty="0" smtClean="0">
                <a:solidFill>
                  <a:schemeClr val="tx1"/>
                </a:solidFill>
                <a:effectLst/>
              </a:rPr>
              <a:t>C’est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le plus sécurisé. Les stations qui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lui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sont raccordées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à un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port ne peut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appartenir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qu’à un seul VLAN.</a:t>
            </a:r>
            <a:r>
              <a:rPr lang="fr-FR" sz="2000" b="1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 </a:t>
            </a:r>
            <a:endParaRPr lang="fr-FR" sz="2000" b="1" dirty="0">
              <a:solidFill>
                <a:schemeClr val="tx1"/>
              </a:solidFill>
              <a:effectLst/>
              <a:latin typeface="+mj-lt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effectLst/>
              </a:rPr>
              <a:t>Manquent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de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souplesse: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t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out 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  <a:effectLst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     déplacement d'une station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  <a:effectLst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    nécessite une 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reconfiguration </a:t>
            </a:r>
            <a:r>
              <a:rPr lang="fr-FR" sz="2000" b="1" dirty="0" smtClean="0">
                <a:solidFill>
                  <a:schemeClr val="tx1"/>
                </a:solidFill>
                <a:effectLst/>
              </a:rPr>
              <a:t>des ports</a:t>
            </a:r>
            <a:r>
              <a:rPr lang="fr-FR" sz="2000" b="1" dirty="0">
                <a:solidFill>
                  <a:schemeClr val="tx1"/>
                </a:solidFill>
                <a:effectLst/>
              </a:rPr>
              <a:t>. </a:t>
            </a:r>
            <a:endParaRPr lang="fr-FR" sz="1800" b="1" kern="0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360" y="1268760"/>
            <a:ext cx="4206907" cy="39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81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73892"/>
            <a:ext cx="5756565" cy="676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6587" y="908720"/>
            <a:ext cx="8785225" cy="5218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fr-FR" sz="2200" b="1" kern="0" dirty="0">
                <a:solidFill>
                  <a:srgbClr val="66FF66"/>
                </a:solidFill>
              </a:rPr>
              <a:t>Niveaux de VLAN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19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Vlan par </a:t>
            </a:r>
            <a:r>
              <a:rPr lang="fr-FR" sz="1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@MAC  </a:t>
            </a:r>
            <a:r>
              <a:rPr lang="fr-FR" sz="19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(Vlan de niveau </a:t>
            </a:r>
            <a:r>
              <a:rPr lang="fr-FR" sz="1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2) :</a:t>
            </a:r>
            <a:endParaRPr lang="fr-FR" sz="19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affecte chaque adresse MAC à un VLAN.</a:t>
            </a:r>
          </a:p>
          <a:p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à partir de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l’association Mac/VLAN,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affecter </a:t>
            </a: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dynamiquement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les ports des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commutateurs</a:t>
            </a: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à chacun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des VLAN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 fonction de l’adresse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MAC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l’hôte qui émet sur ce port.</a:t>
            </a:r>
          </a:p>
          <a:p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indépendance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vis-à-vis de la localisation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géographique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 une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station est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déplacée</a:t>
            </a: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sur le réseau physique, son adresse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physique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 changeant pas, il est inutile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de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reconfigurer le VLAN</a:t>
            </a:r>
            <a:r>
              <a:rPr lang="fr-FR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(ce fonctionnement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est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bien adapté à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l'utilisation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machines portables). </a:t>
            </a:r>
            <a:r>
              <a:rPr lang="fr-FR" sz="20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commutation,</a:t>
            </a:r>
          </a:p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s’effectuant </a:t>
            </a:r>
            <a:r>
              <a:rPr lang="fr-FR" sz="20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 niveau MAC, autorise </a:t>
            </a:r>
            <a:r>
              <a:rPr lang="fr-FR" sz="20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 faible </a:t>
            </a:r>
            <a:r>
              <a:rPr lang="fr-FR" sz="20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temps de latence </a:t>
            </a:r>
            <a:endParaRPr lang="fr-FR" sz="19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 on veut changer de Vlan il faut modifier l’association Mac / Vlan.</a:t>
            </a:r>
          </a:p>
          <a:p>
            <a:pPr eaLnBrk="1" hangingPunct="1">
              <a:lnSpc>
                <a:spcPct val="90000"/>
              </a:lnSpc>
              <a:buClr>
                <a:srgbClr val="92D050"/>
              </a:buClr>
              <a:buFont typeface="Wingdings" panose="05000000000000000000" pitchFamily="2" charset="2"/>
              <a:buChar char="q"/>
            </a:pPr>
            <a:endParaRPr lang="fr-FR" sz="1900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975" indent="0" eaLnBrk="1" hangingPunct="1">
              <a:buNone/>
              <a:defRPr/>
            </a:pPr>
            <a:endParaRPr lang="fr-FR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fr-FR" sz="1800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412776"/>
            <a:ext cx="397155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24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7450"/>
            <a:ext cx="5756565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0442" y="1295400"/>
            <a:ext cx="8785225" cy="5218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fr-FR" sz="2200" b="1" kern="0" dirty="0">
                <a:solidFill>
                  <a:srgbClr val="66FF66"/>
                </a:solidFill>
              </a:rPr>
              <a:t>Niveaux de VLAN</a:t>
            </a:r>
            <a:endParaRPr lang="fr-FR" sz="19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fr-FR" sz="1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Les Vlan </a:t>
            </a:r>
            <a:r>
              <a:rPr lang="fr-FR" sz="1900" b="1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de niveau </a:t>
            </a:r>
            <a:r>
              <a:rPr lang="fr-FR" sz="19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lang="fr-FR" sz="19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 VLAN par sous-réseau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9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Network </a:t>
            </a:r>
            <a:r>
              <a:rPr lang="fr-FR" sz="19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Address</a:t>
            </a:r>
            <a:r>
              <a:rPr lang="fr-FR" sz="19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0" indent="0">
              <a:buNone/>
            </a:pPr>
            <a:r>
              <a:rPr lang="fr-FR" sz="19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19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fr-FR" sz="19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VLAN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: Permet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regrouper les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machines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suivant le sous réseau auquel</a:t>
            </a:r>
            <a:b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elles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appartiennent</a:t>
            </a:r>
            <a:r>
              <a:rPr lang="fr-FR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Solution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souple car la configuration des </a:t>
            </a:r>
            <a:endParaRPr lang="fr-FR" sz="19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commutateurs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modifient automatiquement </a:t>
            </a:r>
          </a:p>
          <a:p>
            <a:pPr marL="0" indent="0">
              <a:buNone/>
            </a:pP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en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cas de déplacement d'une station. </a:t>
            </a:r>
          </a:p>
          <a:p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VLAN par protocole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19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Protocol-  </a:t>
            </a:r>
            <a:r>
              <a:rPr lang="fr-FR" sz="1900" b="1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Based</a:t>
            </a:r>
            <a:r>
              <a:rPr lang="fr-FR" sz="1900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VLAN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permet de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créer un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virtuel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 type de protocole (par exemple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TCP/IP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IPX, AppleTalk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etc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.), regroupant ainsi toutes les machines utilisant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  même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protocole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 sein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d'un même réseau.</a:t>
            </a:r>
            <a:r>
              <a:rPr lang="fr-FR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pirate peut assez facilement déterminer l’adresse IP ou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 protocole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utilisé par un utilisateur pour l’usurper son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identité.</a:t>
            </a:r>
            <a:endParaRPr lang="fr-FR" sz="19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Nécessite </a:t>
            </a:r>
            <a:r>
              <a:rPr lang="fr-FR" sz="19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 Switch de niveau 3 (relativement chère)</a:t>
            </a:r>
            <a:r>
              <a:rPr lang="fr-FR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1900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975" indent="0" eaLnBrk="1" hangingPunct="1">
              <a:buNone/>
              <a:defRPr/>
            </a:pPr>
            <a:endParaRPr lang="fr-FR" sz="1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fr-FR" sz="1900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196752"/>
            <a:ext cx="397155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31190"/>
            <a:ext cx="5756565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84" y="980728"/>
            <a:ext cx="8785225" cy="5218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fr-FR" sz="2200" b="1" kern="0" dirty="0" smtClean="0">
                <a:solidFill>
                  <a:srgbClr val="00B050"/>
                </a:solidFill>
                <a:effectLst/>
                <a:latin typeface="+mj-lt"/>
              </a:rPr>
              <a:t>Types de VLAN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fr-FR" sz="1900" b="1" dirty="0" smtClean="0">
                <a:solidFill>
                  <a:srgbClr val="C00000"/>
                </a:solidFill>
                <a:effectLst/>
              </a:rPr>
              <a:t>Vlan </a:t>
            </a:r>
            <a:r>
              <a:rPr lang="fr-FR" sz="1900" b="1" dirty="0">
                <a:solidFill>
                  <a:srgbClr val="C00000"/>
                </a:solidFill>
                <a:effectLst/>
              </a:rPr>
              <a:t>de </a:t>
            </a:r>
            <a:r>
              <a:rPr lang="fr-FR" sz="1900" b="1" dirty="0" smtClean="0">
                <a:solidFill>
                  <a:srgbClr val="C00000"/>
                </a:solidFill>
                <a:effectLst/>
              </a:rPr>
              <a:t>données</a:t>
            </a: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</a:rPr>
              <a:t>Configuré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pour ne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transporter  que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le trafic généré par l’utilisateur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.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+mj-lt"/>
              <a:buAutoNum type="arabicPeriod" startAt="2"/>
            </a:pPr>
            <a:r>
              <a:rPr lang="fr-FR" sz="1800" b="1" dirty="0" smtClean="0">
                <a:solidFill>
                  <a:srgbClr val="C00000"/>
                </a:solidFill>
                <a:effectLst/>
              </a:rPr>
              <a:t>VLAN </a:t>
            </a:r>
            <a:r>
              <a:rPr lang="fr-FR" sz="1800" b="1" dirty="0">
                <a:solidFill>
                  <a:srgbClr val="C00000"/>
                </a:solidFill>
                <a:effectLst/>
              </a:rPr>
              <a:t>par </a:t>
            </a:r>
            <a:r>
              <a:rPr lang="fr-FR" sz="1800" b="1" dirty="0" smtClean="0">
                <a:solidFill>
                  <a:srgbClr val="C00000"/>
                </a:solidFill>
                <a:effectLst/>
              </a:rPr>
              <a:t>défaut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fr-FR" sz="1800" b="1" dirty="0">
                <a:solidFill>
                  <a:schemeClr val="tx1"/>
                </a:solidFill>
                <a:effectLst/>
              </a:rPr>
              <a:t>Tous les ports du commutateur deviennent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 membres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du VLAN par défaut après</a:t>
            </a:r>
            <a:br>
              <a:rPr lang="fr-FR" sz="1800" b="1" dirty="0">
                <a:solidFill>
                  <a:schemeClr val="tx1"/>
                </a:solidFill>
                <a:effectLst/>
              </a:rPr>
            </a:br>
            <a:r>
              <a:rPr lang="fr-FR" sz="1800" b="1" dirty="0">
                <a:solidFill>
                  <a:schemeClr val="tx1"/>
                </a:solidFill>
                <a:effectLst/>
              </a:rPr>
              <a:t>le démarrage initial du commutateur. </a:t>
            </a:r>
            <a:endParaRPr lang="fr-FR" sz="1800" b="1" dirty="0" smtClean="0">
              <a:solidFill>
                <a:schemeClr val="tx1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fr-FR" sz="1800" b="1" dirty="0" smtClean="0">
                <a:solidFill>
                  <a:schemeClr val="tx1"/>
                </a:solidFill>
                <a:effectLst/>
              </a:rPr>
              <a:t>Le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VLAN par défaut des commutateurs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Cisco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est le VLAN 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1 : </a:t>
            </a:r>
            <a:r>
              <a:rPr lang="fr-FR" sz="1800" b="1" dirty="0" smtClean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Ethernet</a:t>
            </a:r>
            <a:endParaRPr lang="fr-FR" sz="1800" b="1" dirty="0" smtClean="0">
              <a:solidFill>
                <a:schemeClr val="tx1"/>
              </a:solidFill>
              <a:effectLst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fr-FR" sz="1800" b="1" dirty="0" smtClean="0">
                <a:solidFill>
                  <a:schemeClr val="tx1"/>
                </a:solidFill>
                <a:effectLst/>
              </a:rPr>
              <a:t>On ne peut ni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le renommer, ni le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supprimer.</a:t>
            </a:r>
            <a:endParaRPr lang="fr-FR" sz="2200" b="1" kern="0" dirty="0">
              <a:solidFill>
                <a:schemeClr val="tx1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+mj-lt"/>
              <a:buAutoNum type="arabicPeriod" startAt="3"/>
            </a:pPr>
            <a:r>
              <a:rPr lang="fr-FR" sz="1800" b="1" dirty="0">
                <a:solidFill>
                  <a:srgbClr val="C00000"/>
                </a:solidFill>
                <a:effectLst/>
              </a:rPr>
              <a:t>VLAN natif </a:t>
            </a:r>
          </a:p>
          <a:p>
            <a:pPr marL="0" indent="0" algn="just" eaLnBrk="1" hangingPunct="1">
              <a:spcBef>
                <a:spcPts val="0"/>
              </a:spcBef>
              <a:spcAft>
                <a:spcPts val="400"/>
              </a:spcAft>
              <a:buNone/>
            </a:pP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Un VLAN natif est affecté à un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rial "/>
              </a:rPr>
              <a:t>port </a:t>
            </a: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d’agrégation 802.1Q : prend en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rial "/>
              </a:rPr>
              <a:t>charge </a:t>
            </a: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le trafic provenant de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rial "/>
              </a:rPr>
              <a:t>nombreux </a:t>
            </a: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VLAN (trafic étiqueté ou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rial "/>
              </a:rPr>
              <a:t>«</a:t>
            </a: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 </a:t>
            </a:r>
            <a:r>
              <a:rPr lang="fr-FR" sz="1800" b="1" dirty="0" err="1">
                <a:solidFill>
                  <a:schemeClr val="tx1"/>
                </a:solidFill>
                <a:effectLst/>
                <a:latin typeface="Arial "/>
              </a:rPr>
              <a:t>tagged</a:t>
            </a: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 </a:t>
            </a:r>
            <a:r>
              <a:rPr lang="fr-FR" sz="1800" b="1" dirty="0" err="1">
                <a:solidFill>
                  <a:schemeClr val="tx1"/>
                </a:solidFill>
                <a:effectLst/>
                <a:latin typeface="Arial "/>
              </a:rPr>
              <a:t>traffic</a:t>
            </a:r>
            <a:r>
              <a:rPr lang="fr-FR" sz="1800" b="1" dirty="0">
                <a:solidFill>
                  <a:schemeClr val="tx1"/>
                </a:solidFill>
                <a:effectLst/>
                <a:latin typeface="Arial "/>
              </a:rPr>
              <a:t> »), </a:t>
            </a:r>
            <a:endParaRPr lang="fr-FR" sz="1800" b="1" dirty="0" smtClean="0">
              <a:solidFill>
                <a:schemeClr val="tx1"/>
              </a:solidFill>
              <a:effectLst/>
              <a:latin typeface="Arial "/>
            </a:endParaRP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+mj-lt"/>
              <a:buAutoNum type="arabicPeriod" startAt="4"/>
            </a:pPr>
            <a:r>
              <a:rPr lang="fr-FR" sz="1800" b="1" dirty="0">
                <a:solidFill>
                  <a:srgbClr val="C00000"/>
                </a:solidFill>
                <a:effectLst/>
              </a:rPr>
              <a:t>VLAN de gestion</a:t>
            </a:r>
          </a:p>
          <a:p>
            <a:pPr marL="0" indent="0" algn="just" eaLnBrk="1" hangingPunct="1">
              <a:buNone/>
            </a:pPr>
            <a:r>
              <a:rPr lang="fr-FR" sz="1800" b="1" dirty="0">
                <a:solidFill>
                  <a:schemeClr val="tx1"/>
                </a:solidFill>
                <a:effectLst/>
              </a:rPr>
              <a:t>Permet d’accéder aux fonctionnalités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de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gestion d’un commutateur.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On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attribue au VLAN de gestion une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@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IP et un masque de sous-réseau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.</a:t>
            </a:r>
            <a:endParaRPr lang="fr-FR" sz="1800" b="1" kern="0" dirty="0">
              <a:solidFill>
                <a:schemeClr val="tx1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+mj-lt"/>
              <a:buAutoNum type="arabicPeriod" startAt="5"/>
            </a:pPr>
            <a:r>
              <a:rPr lang="fr-FR" sz="1800" b="1" dirty="0">
                <a:solidFill>
                  <a:srgbClr val="C00000"/>
                </a:solidFill>
                <a:effectLst/>
              </a:rPr>
              <a:t>VLAN </a:t>
            </a:r>
            <a:r>
              <a:rPr lang="fr-FR" sz="1800" b="1" dirty="0" smtClean="0">
                <a:solidFill>
                  <a:srgbClr val="C00000"/>
                </a:solidFill>
                <a:effectLst/>
              </a:rPr>
              <a:t>Voix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: Le </a:t>
            </a:r>
            <a:r>
              <a:rPr lang="fr-FR" sz="1800" b="1" dirty="0">
                <a:solidFill>
                  <a:schemeClr val="tx1"/>
                </a:solidFill>
                <a:effectLst/>
              </a:rPr>
              <a:t>trafic de voix sur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IP (</a:t>
            </a:r>
            <a:r>
              <a:rPr lang="fr-FR" sz="1900" b="1" dirty="0">
                <a:solidFill>
                  <a:schemeClr val="tx1"/>
                </a:solidFill>
                <a:effectLst/>
              </a:rPr>
              <a:t>bande passante </a:t>
            </a:r>
            <a:r>
              <a:rPr lang="fr-FR" sz="1900" b="1" dirty="0" err="1" smtClean="0">
                <a:solidFill>
                  <a:schemeClr val="tx1"/>
                </a:solidFill>
                <a:effectLst/>
              </a:rPr>
              <a:t>consolidée,priorité</a:t>
            </a:r>
            <a:r>
              <a:rPr lang="fr-FR" sz="19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fr-FR" sz="1900" b="1" dirty="0">
                <a:solidFill>
                  <a:schemeClr val="tx1"/>
                </a:solidFill>
                <a:effectLst/>
              </a:rPr>
              <a:t>de </a:t>
            </a:r>
            <a:r>
              <a:rPr lang="fr-FR" sz="1900" b="1" dirty="0" smtClean="0">
                <a:solidFill>
                  <a:schemeClr val="tx1"/>
                </a:solidFill>
                <a:effectLst/>
              </a:rPr>
              <a:t>transmission, possibilité </a:t>
            </a:r>
            <a:r>
              <a:rPr lang="fr-FR" sz="1900" b="1" dirty="0">
                <a:solidFill>
                  <a:schemeClr val="tx1"/>
                </a:solidFill>
                <a:effectLst/>
              </a:rPr>
              <a:t>de routage autour des zones encombrées du réseau ; </a:t>
            </a:r>
            <a:r>
              <a:rPr lang="fr-FR" sz="1900" b="1" dirty="0" smtClean="0">
                <a:solidFill>
                  <a:schemeClr val="tx1"/>
                </a:solidFill>
                <a:effectLst/>
              </a:rPr>
              <a:t>délai </a:t>
            </a:r>
            <a:r>
              <a:rPr lang="fr-FR" sz="1900" b="1" dirty="0">
                <a:solidFill>
                  <a:schemeClr val="tx1"/>
                </a:solidFill>
                <a:effectLst/>
              </a:rPr>
              <a:t>inférieur à 150 millisecondes (ms) </a:t>
            </a:r>
            <a:r>
              <a:rPr lang="fr-FR" sz="1800" b="1" dirty="0" smtClean="0">
                <a:solidFill>
                  <a:schemeClr val="tx1"/>
                </a:solidFill>
                <a:effectLst/>
              </a:rPr>
              <a:t>)</a:t>
            </a:r>
            <a:endParaRPr lang="fr-FR" sz="1800" b="1" dirty="0">
              <a:solidFill>
                <a:schemeClr val="tx1"/>
              </a:solidFill>
              <a:effectLst/>
            </a:endParaRP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fr-FR" sz="1800" b="1" dirty="0">
              <a:solidFill>
                <a:schemeClr val="tx1"/>
              </a:solidFill>
              <a:effectLst/>
            </a:endParaRP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None/>
            </a:pPr>
            <a:endParaRPr lang="fr-FR" sz="1800" b="1" dirty="0">
              <a:solidFill>
                <a:schemeClr val="tx1"/>
              </a:solidFill>
              <a:effectLst/>
            </a:endParaRPr>
          </a:p>
          <a:p>
            <a:pPr marL="0" indent="0" eaLnBrk="1" hangingPunct="1">
              <a:lnSpc>
                <a:spcPct val="90000"/>
              </a:lnSpc>
              <a:buClr>
                <a:srgbClr val="92D050"/>
              </a:buClr>
              <a:buNone/>
            </a:pPr>
            <a:endParaRPr lang="fr-FR" sz="2000" b="1" kern="0" dirty="0" smtClean="0">
              <a:solidFill>
                <a:schemeClr val="tx1"/>
              </a:solidFill>
              <a:effectLst/>
              <a:latin typeface="+mj-lt"/>
            </a:endParaRPr>
          </a:p>
          <a:p>
            <a:pPr marL="53975" indent="0" eaLnBrk="1" hangingPunct="1">
              <a:buNone/>
              <a:defRPr/>
            </a:pPr>
            <a:endParaRPr lang="fr-FR" sz="1800" b="1" dirty="0">
              <a:solidFill>
                <a:schemeClr val="tx1"/>
              </a:solidFill>
              <a:effectLst/>
              <a:latin typeface="+mj-lt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fr-FR" sz="1800" b="1" kern="0" dirty="0" smtClean="0"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327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" y="-27384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ctr">
              <a:defRPr/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2: Les V</a:t>
            </a: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LAN</a:t>
            </a:r>
            <a:endParaRPr lang="fr-FR" b="1" kern="0" dirty="0"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684" y="972339"/>
            <a:ext cx="8785225" cy="5218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Tahoma" pitchFamily="34" charset="0"/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5663" indent="-288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311275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132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42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14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686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58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3025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Char char="•"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fr-FR" sz="2000" b="1" dirty="0">
                <a:solidFill>
                  <a:srgbClr val="00B050"/>
                </a:solidFill>
                <a:effectLst/>
                <a:latin typeface="+mj-lt"/>
                <a:cs typeface="Times New Roman" pitchFamily="18" charset="0"/>
              </a:rPr>
              <a:t>Plages d’ID de VLAN</a:t>
            </a:r>
            <a:endParaRPr lang="fr-FR" sz="2000" b="1" kern="0" dirty="0" smtClean="0">
              <a:solidFill>
                <a:srgbClr val="00B050"/>
              </a:solidFill>
              <a:effectLst/>
              <a:latin typeface="+mj-lt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Plage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normale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: 1 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– 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1005</a:t>
            </a:r>
          </a:p>
          <a:p>
            <a:pPr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Utilisés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dans les réseaux de petites, moyennes et grandes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entreprises.</a:t>
            </a:r>
          </a:p>
          <a:p>
            <a:pPr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Les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ID de 1002 à 1005 sont réservés aux VLAN </a:t>
            </a:r>
            <a:r>
              <a:rPr lang="fr-FR" sz="1900" b="1" dirty="0" err="1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Token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 Ring et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aux FDDI (fibre optique).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Ils sont automatiquement créés et ne peuvent pas être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supprimés.</a:t>
            </a:r>
          </a:p>
          <a:p>
            <a:pPr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Les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configurations sont stockées dans un fichier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vlan.dat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stocké dans la mémoire flash du commutateur.. </a:t>
            </a:r>
            <a:endParaRPr lang="fr-FR" sz="1900" b="1" dirty="0" smtClean="0"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Le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protocole VTP (VLAN </a:t>
            </a:r>
            <a:r>
              <a:rPr lang="fr-FR" sz="1900" b="1" dirty="0" err="1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Trunking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 Protocol),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permet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de gérer des configurations de VLAN entre des commutateurs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.</a:t>
            </a:r>
            <a:endParaRPr lang="fr-FR" sz="1900" b="1" dirty="0"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339725" indent="-285750" eaLnBrk="1" hangingPunct="1">
              <a:buFont typeface="Wingdings" panose="05000000000000000000" pitchFamily="2" charset="2"/>
              <a:buChar char="§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Plage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étendue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: 1006 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- 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4096</a:t>
            </a:r>
          </a:p>
          <a:p>
            <a:pPr marL="396875"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Permettent d’étendre les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infrastructure à un plus grand nombre de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clients.</a:t>
            </a:r>
          </a:p>
          <a:p>
            <a:pPr marL="396875"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Prennent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en charge moins de fonctionnalités VLAN que les VLAN à plage </a:t>
            </a: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normale.</a:t>
            </a:r>
          </a:p>
          <a:p>
            <a:pPr marL="396875" eaLnBrk="1" hangingPunct="1">
              <a:buFont typeface="Courier New" pitchFamily="49" charset="0"/>
              <a:buChar char="o"/>
              <a:defRPr/>
            </a:pPr>
            <a:r>
              <a:rPr lang="fr-FR" sz="1900" b="1" dirty="0" smtClean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Le </a:t>
            </a:r>
            <a:r>
              <a:rPr lang="fr-FR" sz="1900" b="1" dirty="0"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protocole VTP ne prend pas en compte les VLAN à plage étendue.</a:t>
            </a:r>
          </a:p>
          <a:p>
            <a:pPr marL="53975" indent="0" eaLnBrk="1" hangingPunct="1">
              <a:buNone/>
              <a:defRPr/>
            </a:pPr>
            <a:endParaRPr lang="fr-FR" sz="19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fr-FR" sz="1900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31190"/>
            <a:ext cx="5756565" cy="6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C00000"/>
                </a:solidFill>
                <a:effectLst/>
              </a:rPr>
              <a:t>Principe du VLAN</a:t>
            </a:r>
            <a:endParaRPr lang="fr-FR" sz="18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970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1759</TotalTime>
  <Words>1411</Words>
  <Application>Microsoft Office PowerPoint</Application>
  <PresentationFormat>Affichage à l'écran (4:3)</PresentationFormat>
  <Paragraphs>239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moussa dz</cp:lastModifiedBy>
  <cp:revision>73</cp:revision>
  <dcterms:created xsi:type="dcterms:W3CDTF">2022-11-30T17:43:05Z</dcterms:created>
  <dcterms:modified xsi:type="dcterms:W3CDTF">2024-10-12T08:32:12Z</dcterms:modified>
</cp:coreProperties>
</file>