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9" r:id="rId4"/>
    <p:sldId id="267" r:id="rId5"/>
    <p:sldId id="265" r:id="rId6"/>
    <p:sldId id="268" r:id="rId7"/>
    <p:sldId id="269" r:id="rId8"/>
    <p:sldId id="261" r:id="rId9"/>
    <p:sldId id="260" r:id="rId10"/>
    <p:sldId id="270" r:id="rId11"/>
    <p:sldId id="271" r:id="rId12"/>
    <p:sldId id="272" r:id="rId13"/>
    <p:sldId id="273" r:id="rId14"/>
    <p:sldId id="274" r:id="rId15"/>
    <p:sldId id="303" r:id="rId16"/>
    <p:sldId id="304" r:id="rId17"/>
    <p:sldId id="305" r:id="rId18"/>
    <p:sldId id="306" r:id="rId19"/>
    <p:sldId id="307" r:id="rId20"/>
    <p:sldId id="308" r:id="rId21"/>
    <p:sldId id="488" r:id="rId22"/>
    <p:sldId id="411" r:id="rId23"/>
    <p:sldId id="505" r:id="rId24"/>
    <p:sldId id="289" r:id="rId25"/>
    <p:sldId id="506" r:id="rId26"/>
    <p:sldId id="290" r:id="rId27"/>
    <p:sldId id="258" r:id="rId28"/>
    <p:sldId id="507" r:id="rId29"/>
    <p:sldId id="291" r:id="rId30"/>
    <p:sldId id="292" r:id="rId31"/>
    <p:sldId id="264" r:id="rId32"/>
    <p:sldId id="293" r:id="rId33"/>
    <p:sldId id="294" r:id="rId34"/>
    <p:sldId id="266" r:id="rId35"/>
    <p:sldId id="262" r:id="rId36"/>
    <p:sldId id="263" r:id="rId37"/>
    <p:sldId id="295" r:id="rId38"/>
    <p:sldId id="296" r:id="rId39"/>
    <p:sldId id="297" r:id="rId40"/>
    <p:sldId id="298" r:id="rId41"/>
    <p:sldId id="299" r:id="rId42"/>
    <p:sldId id="300" r:id="rId43"/>
    <p:sldId id="301" r:id="rId44"/>
    <p:sldId id="302" r:id="rId45"/>
    <p:sldId id="275" r:id="rId46"/>
    <p:sldId id="276" r:id="rId47"/>
    <p:sldId id="286" r:id="rId48"/>
    <p:sldId id="285" r:id="rId49"/>
    <p:sldId id="277" r:id="rId50"/>
    <p:sldId id="278" r:id="rId51"/>
    <p:sldId id="279" r:id="rId52"/>
    <p:sldId id="281" r:id="rId53"/>
    <p:sldId id="282" r:id="rId54"/>
    <p:sldId id="283" r:id="rId55"/>
    <p:sldId id="287" r:id="rId56"/>
    <p:sldId id="288" r:id="rId5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SHIBA" initials="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2876"/>
  </p:normalViewPr>
  <p:slideViewPr>
    <p:cSldViewPr>
      <p:cViewPr varScale="1">
        <p:scale>
          <a:sx n="42" d="100"/>
          <a:sy n="42" d="100"/>
        </p:scale>
        <p:origin x="888" y="3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F3A4A-FD64-46EB-B8AA-0648687E9B6E}" type="datetimeFigureOut">
              <a:rPr lang="fr-FR" smtClean="0"/>
              <a:pPr/>
              <a:t>23/10/2023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07B28-7B0F-49DE-B283-F2E8BEFB89E9}"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DE07B28-7B0F-49DE-B283-F2E8BEFB89E9}" type="slidenum">
              <a:rPr lang="fr-FR" smtClean="0"/>
              <a:pPr/>
              <a:t>8</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DE07B28-7B0F-49DE-B283-F2E8BEFB89E9}" type="slidenum">
              <a:rPr lang="fr-FR" smtClean="0"/>
              <a:pPr/>
              <a:t>9</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a:extLst>
              <a:ext uri="{FF2B5EF4-FFF2-40B4-BE49-F238E27FC236}">
                <a16:creationId xmlns:a16="http://schemas.microsoft.com/office/drawing/2014/main" id="{6282B44D-237D-0C49-B652-96C73662C65A}"/>
              </a:ext>
            </a:extLst>
          </p:cNvPr>
          <p:cNvSpPr>
            <a:spLocks noGrp="1" noRot="1" noChangeAspect="1" noChangeArrowheads="1" noTextEdit="1"/>
          </p:cNvSpPr>
          <p:nvPr>
            <p:ph type="sldImg"/>
          </p:nvPr>
        </p:nvSpPr>
        <p:spPr>
          <a:xfrm>
            <a:off x="992188" y="768350"/>
            <a:ext cx="5114925" cy="3836988"/>
          </a:xfrm>
          <a:ln/>
        </p:spPr>
      </p:sp>
      <p:sp>
        <p:nvSpPr>
          <p:cNvPr id="46083" name="Espace réservé des commentaires 2">
            <a:extLst>
              <a:ext uri="{FF2B5EF4-FFF2-40B4-BE49-F238E27FC236}">
                <a16:creationId xmlns:a16="http://schemas.microsoft.com/office/drawing/2014/main" id="{B5EEB540-A66A-904D-AE4C-7C3B5C1C2F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p>
        </p:txBody>
      </p:sp>
      <p:sp>
        <p:nvSpPr>
          <p:cNvPr id="46084" name="Espace réservé du numéro de diapositive 3">
            <a:extLst>
              <a:ext uri="{FF2B5EF4-FFF2-40B4-BE49-F238E27FC236}">
                <a16:creationId xmlns:a16="http://schemas.microsoft.com/office/drawing/2014/main" id="{D52BBB24-148B-B245-A334-671683B42F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C43474A-BE8B-894F-81F6-732D7ABAB5B6}" type="slidenum">
              <a:rPr lang="fr-FR" altLang="fr-FR" sz="1300">
                <a:latin typeface="Arial" panose="020B0604020202020204" pitchFamily="34" charset="0"/>
                <a:cs typeface="Arial" panose="020B0604020202020204" pitchFamily="34" charset="0"/>
              </a:rPr>
              <a:pPr eaLnBrk="1" hangingPunct="1">
                <a:spcBef>
                  <a:spcPct val="0"/>
                </a:spcBef>
              </a:pPr>
              <a:t>23</a:t>
            </a:fld>
            <a:endParaRPr lang="fr-FR" altLang="fr-FR" sz="1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31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DE07B28-7B0F-49DE-B283-F2E8BEFB89E9}" type="slidenum">
              <a:rPr lang="fr-FR" smtClean="0"/>
              <a:pPr/>
              <a:t>50</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27DDA91-AE00-4E93-BE4F-68ED0C364024}" type="datetimeFigureOut">
              <a:rPr lang="fr-FR" smtClean="0"/>
              <a:pPr/>
              <a:t>23/10/2023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7BAC5FE-6566-4F31-9EA5-5FF5377B677A}"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DDA91-AE00-4E93-BE4F-68ED0C364024}" type="datetimeFigureOut">
              <a:rPr lang="fr-FR" smtClean="0"/>
              <a:pPr/>
              <a:t>23/10/2023</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AC5FE-6566-4F31-9EA5-5FF5377B677A}"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5400" dirty="0"/>
              <a:t>Stabilité des ouvrages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357158" y="145046"/>
            <a:ext cx="8501122" cy="631492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857224" y="202912"/>
            <a:ext cx="7715304" cy="645038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78513" y="1500174"/>
            <a:ext cx="8751206" cy="328614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785786" y="631489"/>
            <a:ext cx="7572427" cy="559343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642910" y="204652"/>
            <a:ext cx="7500990" cy="6366519"/>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FC17F6F-9E11-9F4B-83EE-8A6AA7DD0216}"/>
              </a:ext>
            </a:extLst>
          </p:cNvPr>
          <p:cNvSpPr txBox="1"/>
          <p:nvPr/>
        </p:nvSpPr>
        <p:spPr>
          <a:xfrm>
            <a:off x="0" y="980728"/>
            <a:ext cx="8604448" cy="1815882"/>
          </a:xfrm>
          <a:prstGeom prst="rect">
            <a:avLst/>
          </a:prstGeom>
          <a:noFill/>
        </p:spPr>
        <p:txBody>
          <a:bodyPr wrap="square" rtlCol="0">
            <a:spAutoFit/>
          </a:bodyPr>
          <a:lstStyle/>
          <a:p>
            <a:r>
              <a:rPr lang="fr-FR" sz="2800" dirty="0">
                <a:latin typeface="Arial Black" pitchFamily="34" charset="0"/>
              </a:rPr>
              <a:t>Stabilité des ouvrages aux effets (efforts) horizontaux issus des éventuelles actions (par exemple : vent, séisme, choc, freinage, etc.).</a:t>
            </a:r>
            <a:endParaRPr lang="fr-FR" sz="2800" dirty="0"/>
          </a:p>
        </p:txBody>
      </p:sp>
    </p:spTree>
    <p:extLst>
      <p:ext uri="{BB962C8B-B14F-4D97-AF65-F5344CB8AC3E}">
        <p14:creationId xmlns:p14="http://schemas.microsoft.com/office/powerpoint/2010/main" val="2893460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C4FD702-175B-064B-ADAB-2A661369FC6B}"/>
              </a:ext>
            </a:extLst>
          </p:cNvPr>
          <p:cNvSpPr txBox="1"/>
          <p:nvPr/>
        </p:nvSpPr>
        <p:spPr>
          <a:xfrm>
            <a:off x="2627784" y="2492896"/>
            <a:ext cx="3384376" cy="646331"/>
          </a:xfrm>
          <a:prstGeom prst="rect">
            <a:avLst/>
          </a:prstGeom>
          <a:noFill/>
        </p:spPr>
        <p:txBody>
          <a:bodyPr wrap="square" rtlCol="0">
            <a:spAutoFit/>
          </a:bodyPr>
          <a:lstStyle/>
          <a:p>
            <a:r>
              <a:rPr lang="fr-FR" sz="3600" dirty="0"/>
              <a:t>Cas du séisme</a:t>
            </a:r>
          </a:p>
        </p:txBody>
      </p:sp>
    </p:spTree>
    <p:extLst>
      <p:ext uri="{BB962C8B-B14F-4D97-AF65-F5344CB8AC3E}">
        <p14:creationId xmlns:p14="http://schemas.microsoft.com/office/powerpoint/2010/main" val="72571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1.PNG"/>
          <p:cNvPicPr>
            <a:picLocks noChangeAspect="1"/>
          </p:cNvPicPr>
          <p:nvPr/>
        </p:nvPicPr>
        <p:blipFill>
          <a:blip r:embed="rId2"/>
          <a:stretch>
            <a:fillRect/>
          </a:stretch>
        </p:blipFill>
        <p:spPr>
          <a:xfrm>
            <a:off x="5231675" y="1004208"/>
            <a:ext cx="3713117" cy="2282734"/>
          </a:xfrm>
          <a:prstGeom prst="rect">
            <a:avLst/>
          </a:prstGeom>
        </p:spPr>
      </p:pic>
      <p:pic>
        <p:nvPicPr>
          <p:cNvPr id="5" name="Image 4" descr="2.PNG"/>
          <p:cNvPicPr>
            <a:picLocks noChangeAspect="1"/>
          </p:cNvPicPr>
          <p:nvPr/>
        </p:nvPicPr>
        <p:blipFill>
          <a:blip r:embed="rId3"/>
          <a:stretch>
            <a:fillRect/>
          </a:stretch>
        </p:blipFill>
        <p:spPr>
          <a:xfrm>
            <a:off x="930730" y="3424102"/>
            <a:ext cx="4107068" cy="1663493"/>
          </a:xfrm>
          <a:prstGeom prst="rect">
            <a:avLst/>
          </a:prstGeom>
        </p:spPr>
      </p:pic>
      <p:sp>
        <p:nvSpPr>
          <p:cNvPr id="6" name="Ellipse 5"/>
          <p:cNvSpPr/>
          <p:nvPr/>
        </p:nvSpPr>
        <p:spPr>
          <a:xfrm flipH="1">
            <a:off x="2331721" y="4942658"/>
            <a:ext cx="156753" cy="117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cxnSp>
        <p:nvCxnSpPr>
          <p:cNvPr id="8" name="Connecteur droit avec flèche 7"/>
          <p:cNvCxnSpPr/>
          <p:nvPr/>
        </p:nvCxnSpPr>
        <p:spPr>
          <a:xfrm rot="16200000" flipV="1">
            <a:off x="1881052" y="4452801"/>
            <a:ext cx="1067889" cy="29392"/>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960120" y="1592036"/>
            <a:ext cx="4261757" cy="1338828"/>
          </a:xfrm>
          <a:prstGeom prst="rect">
            <a:avLst/>
          </a:prstGeom>
          <a:noFill/>
        </p:spPr>
        <p:txBody>
          <a:bodyPr wrap="square" rtlCol="0">
            <a:spAutoFit/>
          </a:bodyPr>
          <a:lstStyle/>
          <a:p>
            <a:pPr>
              <a:buFont typeface="Wingdings" pitchFamily="2" charset="2"/>
              <a:buChar char="§"/>
            </a:pPr>
            <a:r>
              <a:rPr lang="fr-FR" sz="1350" dirty="0"/>
              <a:t> La surface de la terre est constitué par un ensemble de pièce qui forme un immense puzzle et bouge tous le temps c'est pièce s'appelle les plaques tectoniques et sont un peut prés  12 plaques principale qui se déplace en permanence elle peuvent glissée les une par a port les autre s'éloigner ou ce rapprocher   .</a:t>
            </a:r>
          </a:p>
        </p:txBody>
      </p:sp>
      <p:sp>
        <p:nvSpPr>
          <p:cNvPr id="11" name="ZoneTexte 10"/>
          <p:cNvSpPr txBox="1"/>
          <p:nvPr/>
        </p:nvSpPr>
        <p:spPr>
          <a:xfrm>
            <a:off x="5339443" y="3482885"/>
            <a:ext cx="3683725" cy="1754326"/>
          </a:xfrm>
          <a:prstGeom prst="rect">
            <a:avLst/>
          </a:prstGeom>
          <a:noFill/>
        </p:spPr>
        <p:txBody>
          <a:bodyPr wrap="square" rtlCol="0">
            <a:spAutoFit/>
          </a:bodyPr>
          <a:lstStyle/>
          <a:p>
            <a:pPr>
              <a:buFont typeface="Wingdings" pitchFamily="2" charset="2"/>
              <a:buChar char="§"/>
            </a:pPr>
            <a:r>
              <a:rPr lang="fr-FR" sz="1350" dirty="0"/>
              <a:t> lorsque les plaques rentrent  en collusion une rupture du rocher ce produit au niveau de la zone du choque ce qui libère des énergie ; des ondes sismique sont alors émise dans tous les sens au tour du point du choque qui s'appelle le foyer ou l hypocentre </a:t>
            </a:r>
          </a:p>
          <a:p>
            <a:pPr>
              <a:buFont typeface="Wingdings" pitchFamily="2" charset="2"/>
              <a:buChar char="§"/>
            </a:pPr>
            <a:r>
              <a:rPr lang="fr-FR" sz="1350" dirty="0"/>
              <a:t>L'épicentre est le point de la surface de la terre situer a la verticale du foyer </a:t>
            </a:r>
          </a:p>
        </p:txBody>
      </p:sp>
      <p:sp>
        <p:nvSpPr>
          <p:cNvPr id="12" name="Rectangle 11"/>
          <p:cNvSpPr/>
          <p:nvPr/>
        </p:nvSpPr>
        <p:spPr>
          <a:xfrm>
            <a:off x="1636123" y="5265965"/>
            <a:ext cx="4937760" cy="461665"/>
          </a:xfrm>
          <a:prstGeom prst="rect">
            <a:avLst/>
          </a:prstGeom>
        </p:spPr>
        <p:txBody>
          <a:bodyPr wrap="square">
            <a:spAutoFit/>
          </a:bodyPr>
          <a:lstStyle/>
          <a:p>
            <a:pPr>
              <a:buFont typeface="Wingdings" pitchFamily="2" charset="2"/>
              <a:buChar char="§"/>
            </a:pPr>
            <a:r>
              <a:rPr lang="fr-FR" sz="1200" dirty="0"/>
              <a:t>En peut mesurer la force d'un séisme par la quantité d'énergie qui libère ; Sa s'appelle la Magnitude du séisme qui se mesure sur l'échelle de Richter </a:t>
            </a:r>
          </a:p>
        </p:txBody>
      </p:sp>
      <p:sp>
        <p:nvSpPr>
          <p:cNvPr id="13" name="ZoneTexte 12"/>
          <p:cNvSpPr txBox="1"/>
          <p:nvPr/>
        </p:nvSpPr>
        <p:spPr>
          <a:xfrm>
            <a:off x="2449285" y="4797879"/>
            <a:ext cx="1208315" cy="300082"/>
          </a:xfrm>
          <a:prstGeom prst="rect">
            <a:avLst/>
          </a:prstGeom>
          <a:noFill/>
        </p:spPr>
        <p:txBody>
          <a:bodyPr wrap="square" rtlCol="0">
            <a:spAutoFit/>
          </a:bodyPr>
          <a:lstStyle/>
          <a:p>
            <a:r>
              <a:rPr lang="fr-FR" sz="1350" b="1" dirty="0">
                <a:effectLst>
                  <a:outerShdw blurRad="38100" dist="38100" dir="2700000" algn="tl">
                    <a:srgbClr val="000000">
                      <a:alpha val="43137"/>
                    </a:srgbClr>
                  </a:outerShdw>
                </a:effectLst>
              </a:rPr>
              <a:t>hypocentre</a:t>
            </a:r>
          </a:p>
        </p:txBody>
      </p:sp>
      <p:sp>
        <p:nvSpPr>
          <p:cNvPr id="14" name="Rectangle 13"/>
          <p:cNvSpPr/>
          <p:nvPr/>
        </p:nvSpPr>
        <p:spPr>
          <a:xfrm>
            <a:off x="1407693" y="1146014"/>
            <a:ext cx="3021981" cy="300082"/>
          </a:xfrm>
          <a:prstGeom prst="rect">
            <a:avLst/>
          </a:prstGeom>
        </p:spPr>
        <p:txBody>
          <a:bodyPr wrap="none">
            <a:spAutoFit/>
          </a:bodyPr>
          <a:lstStyle/>
          <a:p>
            <a:pPr marL="342900" indent="-342900">
              <a:buFont typeface="Wingdings" pitchFamily="2" charset="2"/>
              <a:buChar char="ü"/>
            </a:pPr>
            <a:r>
              <a:rPr lang="fr-FR" sz="1350" u="sng" dirty="0">
                <a:solidFill>
                  <a:srgbClr val="FF0000"/>
                </a:solidFill>
                <a:effectLst>
                  <a:outerShdw blurRad="38100" dist="38100" dir="2700000" algn="tl">
                    <a:srgbClr val="000000">
                      <a:alpha val="43137"/>
                    </a:srgbClr>
                  </a:outerShdw>
                </a:effectLst>
                <a:latin typeface="Arial" panose="020B0604020202020204" pitchFamily="34" charset="0"/>
              </a:rPr>
              <a:t>Comment ce produit un séisme?</a:t>
            </a:r>
          </a:p>
        </p:txBody>
      </p:sp>
      <p:sp>
        <p:nvSpPr>
          <p:cNvPr id="15" name="ZoneTexte 14"/>
          <p:cNvSpPr txBox="1"/>
          <p:nvPr/>
        </p:nvSpPr>
        <p:spPr>
          <a:xfrm>
            <a:off x="8577943" y="5570764"/>
            <a:ext cx="424543" cy="738664"/>
          </a:xfrm>
          <a:prstGeom prst="rect">
            <a:avLst/>
          </a:prstGeom>
          <a:noFill/>
        </p:spPr>
        <p:txBody>
          <a:bodyPr wrap="square" rtlCol="0">
            <a:spAutoFit/>
          </a:bodyPr>
          <a:lstStyle/>
          <a:p>
            <a:r>
              <a:rPr lang="fr-FR" sz="2100" dirty="0"/>
              <a:t>01</a:t>
            </a:r>
          </a:p>
        </p:txBody>
      </p:sp>
    </p:spTree>
    <p:extLst>
      <p:ext uri="{BB962C8B-B14F-4D97-AF65-F5344CB8AC3E}">
        <p14:creationId xmlns:p14="http://schemas.microsoft.com/office/powerpoint/2010/main" val="3724144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rr.PNG"/>
          <p:cNvPicPr>
            <a:picLocks noChangeAspect="1"/>
          </p:cNvPicPr>
          <p:nvPr/>
        </p:nvPicPr>
        <p:blipFill>
          <a:blip r:embed="rId2"/>
          <a:stretch>
            <a:fillRect/>
          </a:stretch>
        </p:blipFill>
        <p:spPr>
          <a:xfrm>
            <a:off x="4669972" y="1281792"/>
            <a:ext cx="4310743" cy="2057401"/>
          </a:xfrm>
          <a:prstGeom prst="rect">
            <a:avLst/>
          </a:prstGeom>
        </p:spPr>
      </p:pic>
      <p:sp>
        <p:nvSpPr>
          <p:cNvPr id="7" name="ZoneTexte 6"/>
          <p:cNvSpPr txBox="1"/>
          <p:nvPr/>
        </p:nvSpPr>
        <p:spPr>
          <a:xfrm>
            <a:off x="7195458" y="1390650"/>
            <a:ext cx="1240972" cy="369332"/>
          </a:xfrm>
          <a:prstGeom prst="rect">
            <a:avLst/>
          </a:prstGeom>
          <a:noFill/>
        </p:spPr>
        <p:txBody>
          <a:bodyPr wrap="square" rtlCol="0">
            <a:spAutoFit/>
          </a:bodyPr>
          <a:lstStyle/>
          <a:p>
            <a:r>
              <a:rPr lang="fr-FR" dirty="0"/>
              <a:t>Masse </a:t>
            </a:r>
          </a:p>
        </p:txBody>
      </p:sp>
      <p:sp>
        <p:nvSpPr>
          <p:cNvPr id="9" name="ZoneTexte 8"/>
          <p:cNvSpPr txBox="1"/>
          <p:nvPr/>
        </p:nvSpPr>
        <p:spPr>
          <a:xfrm>
            <a:off x="6487884" y="3045277"/>
            <a:ext cx="533401" cy="300082"/>
          </a:xfrm>
          <a:prstGeom prst="rect">
            <a:avLst/>
          </a:prstGeom>
          <a:noFill/>
        </p:spPr>
        <p:txBody>
          <a:bodyPr wrap="square" rtlCol="0">
            <a:spAutoFit/>
          </a:bodyPr>
          <a:lstStyle/>
          <a:p>
            <a:r>
              <a:rPr lang="fr-FR" sz="1350" b="1" dirty="0"/>
              <a:t>Ys</a:t>
            </a:r>
          </a:p>
        </p:txBody>
      </p:sp>
      <p:pic>
        <p:nvPicPr>
          <p:cNvPr id="11" name="Image 10" descr="U.PNG"/>
          <p:cNvPicPr>
            <a:picLocks noChangeAspect="1"/>
          </p:cNvPicPr>
          <p:nvPr/>
        </p:nvPicPr>
        <p:blipFill>
          <a:blip r:embed="rId3"/>
          <a:stretch>
            <a:fillRect/>
          </a:stretch>
        </p:blipFill>
        <p:spPr>
          <a:xfrm>
            <a:off x="5207017" y="1325335"/>
            <a:ext cx="925022" cy="314699"/>
          </a:xfrm>
          <a:prstGeom prst="rect">
            <a:avLst/>
          </a:prstGeom>
        </p:spPr>
      </p:pic>
      <p:sp>
        <p:nvSpPr>
          <p:cNvPr id="12" name="ZoneTexte 11"/>
          <p:cNvSpPr txBox="1"/>
          <p:nvPr/>
        </p:nvSpPr>
        <p:spPr>
          <a:xfrm>
            <a:off x="1153887" y="1249137"/>
            <a:ext cx="3331028" cy="1962076"/>
          </a:xfrm>
          <a:prstGeom prst="rect">
            <a:avLst/>
          </a:prstGeom>
          <a:noFill/>
        </p:spPr>
        <p:txBody>
          <a:bodyPr wrap="square" rtlCol="0">
            <a:spAutoFit/>
          </a:bodyPr>
          <a:lstStyle/>
          <a:p>
            <a:pPr>
              <a:buFont typeface="Wingdings" pitchFamily="2" charset="2"/>
              <a:buChar char="§"/>
            </a:pPr>
            <a:r>
              <a:rPr lang="fr-FR" sz="1350" dirty="0"/>
              <a:t>En effet lorsque un séisme ce manifeste par une propagation d'onde dans le sol ce la va provoquer des secousses sismique qui sont caractériser  par des accélérations du sol et qui vont faire vibrer les bâtiments </a:t>
            </a:r>
          </a:p>
          <a:p>
            <a:pPr>
              <a:buFont typeface="Wingdings" pitchFamily="2" charset="2"/>
              <a:buChar char="§"/>
            </a:pPr>
            <a:r>
              <a:rPr lang="fr-FR" sz="1350" dirty="0"/>
              <a:t>La masse du bâtiments combiner a l'accélération du sol engendre l'action sismique qui est une force d'inertie qui sollicite le bâtiments    </a:t>
            </a:r>
          </a:p>
        </p:txBody>
      </p:sp>
      <p:sp>
        <p:nvSpPr>
          <p:cNvPr id="13" name="Flèche courbée vers le bas 12"/>
          <p:cNvSpPr/>
          <p:nvPr/>
        </p:nvSpPr>
        <p:spPr>
          <a:xfrm rot="21336376">
            <a:off x="7342339" y="3103318"/>
            <a:ext cx="672638" cy="2293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tx1"/>
              </a:solidFill>
            </a:endParaRPr>
          </a:p>
        </p:txBody>
      </p:sp>
      <p:sp>
        <p:nvSpPr>
          <p:cNvPr id="14" name="Flèche courbée vers le bas 13"/>
          <p:cNvSpPr/>
          <p:nvPr/>
        </p:nvSpPr>
        <p:spPr>
          <a:xfrm>
            <a:off x="7195458" y="3012621"/>
            <a:ext cx="957942" cy="27214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tx1"/>
              </a:solidFill>
            </a:endParaRPr>
          </a:p>
        </p:txBody>
      </p:sp>
      <p:sp>
        <p:nvSpPr>
          <p:cNvPr id="15" name="Ellipse 14"/>
          <p:cNvSpPr/>
          <p:nvPr/>
        </p:nvSpPr>
        <p:spPr>
          <a:xfrm>
            <a:off x="7478486" y="3208565"/>
            <a:ext cx="424542"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16" name="ZoneTexte 15"/>
          <p:cNvSpPr txBox="1"/>
          <p:nvPr/>
        </p:nvSpPr>
        <p:spPr>
          <a:xfrm>
            <a:off x="5116286" y="3578678"/>
            <a:ext cx="3820886" cy="646331"/>
          </a:xfrm>
          <a:prstGeom prst="rect">
            <a:avLst/>
          </a:prstGeom>
          <a:noFill/>
        </p:spPr>
        <p:txBody>
          <a:bodyPr wrap="square" rtlCol="0">
            <a:spAutoFit/>
          </a:bodyPr>
          <a:lstStyle/>
          <a:p>
            <a:pPr>
              <a:buFont typeface="Wingdings" pitchFamily="2" charset="2"/>
              <a:buChar char="§"/>
            </a:pPr>
            <a:r>
              <a:rPr lang="fr-FR" sz="1200" dirty="0"/>
              <a:t>Ainsi la force sismique dépond de la masse du bâtiment et de l'accélération  du sol qui est relative a une région donner </a:t>
            </a:r>
          </a:p>
        </p:txBody>
      </p:sp>
      <p:pic>
        <p:nvPicPr>
          <p:cNvPr id="17" name="Image 16" descr="hhht.PNG"/>
          <p:cNvPicPr>
            <a:picLocks noChangeAspect="1"/>
          </p:cNvPicPr>
          <p:nvPr/>
        </p:nvPicPr>
        <p:blipFill>
          <a:blip r:embed="rId4"/>
          <a:stretch>
            <a:fillRect/>
          </a:stretch>
        </p:blipFill>
        <p:spPr>
          <a:xfrm>
            <a:off x="1774853" y="3796394"/>
            <a:ext cx="2927775" cy="1740074"/>
          </a:xfrm>
          <a:prstGeom prst="rect">
            <a:avLst/>
          </a:prstGeom>
        </p:spPr>
      </p:pic>
      <p:sp>
        <p:nvSpPr>
          <p:cNvPr id="18" name="ZoneTexte 17"/>
          <p:cNvSpPr txBox="1"/>
          <p:nvPr/>
        </p:nvSpPr>
        <p:spPr>
          <a:xfrm>
            <a:off x="8523514" y="5636078"/>
            <a:ext cx="620486" cy="415498"/>
          </a:xfrm>
          <a:prstGeom prst="rect">
            <a:avLst/>
          </a:prstGeom>
          <a:noFill/>
        </p:spPr>
        <p:txBody>
          <a:bodyPr wrap="square" rtlCol="0">
            <a:spAutoFit/>
          </a:bodyPr>
          <a:lstStyle/>
          <a:p>
            <a:r>
              <a:rPr lang="fr-FR" sz="2100" dirty="0"/>
              <a:t>02</a:t>
            </a:r>
          </a:p>
        </p:txBody>
      </p:sp>
      <p:sp>
        <p:nvSpPr>
          <p:cNvPr id="19" name="ZoneTexte 18"/>
          <p:cNvSpPr txBox="1"/>
          <p:nvPr/>
        </p:nvSpPr>
        <p:spPr>
          <a:xfrm>
            <a:off x="5257800" y="4493080"/>
            <a:ext cx="3113314" cy="715581"/>
          </a:xfrm>
          <a:prstGeom prst="rect">
            <a:avLst/>
          </a:prstGeom>
          <a:noFill/>
        </p:spPr>
        <p:txBody>
          <a:bodyPr wrap="square" rtlCol="0">
            <a:spAutoFit/>
          </a:bodyPr>
          <a:lstStyle/>
          <a:p>
            <a:pPr>
              <a:buFont typeface="Wingdings" pitchFamily="2" charset="2"/>
              <a:buChar char="§"/>
            </a:pPr>
            <a:r>
              <a:rPr lang="fr-FR" sz="1350" dirty="0"/>
              <a:t>Et par conséquence le bâtiment  lourd subit des forces sismiques plus grande  que le bâtiment léger  </a:t>
            </a:r>
          </a:p>
        </p:txBody>
      </p:sp>
    </p:spTree>
    <p:extLst>
      <p:ext uri="{BB962C8B-B14F-4D97-AF65-F5344CB8AC3E}">
        <p14:creationId xmlns:p14="http://schemas.microsoft.com/office/powerpoint/2010/main" val="3804646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21229" y="1009483"/>
            <a:ext cx="5834742" cy="300082"/>
          </a:xfrm>
          <a:prstGeom prst="rect">
            <a:avLst/>
          </a:prstGeom>
        </p:spPr>
        <p:txBody>
          <a:bodyPr wrap="square">
            <a:spAutoFit/>
          </a:bodyPr>
          <a:lstStyle/>
          <a:p>
            <a:pPr marL="342900" indent="-342900">
              <a:buFont typeface="Wingdings" pitchFamily="2" charset="2"/>
              <a:buChar char="ü"/>
            </a:pPr>
            <a:r>
              <a:rPr lang="fr-FR" sz="1350" u="sng" dirty="0">
                <a:solidFill>
                  <a:srgbClr val="FF0000"/>
                </a:solidFill>
                <a:effectLst>
                  <a:outerShdw blurRad="38100" dist="38100" dir="2700000" algn="tl">
                    <a:srgbClr val="000000">
                      <a:alpha val="43137"/>
                    </a:srgbClr>
                  </a:outerShdw>
                </a:effectLst>
                <a:latin typeface="Arial" panose="020B0604020202020204" pitchFamily="34" charset="0"/>
              </a:rPr>
              <a:t>Les Caractéristique des sollicitations ou les charges sismique: </a:t>
            </a:r>
          </a:p>
        </p:txBody>
      </p:sp>
      <p:sp>
        <p:nvSpPr>
          <p:cNvPr id="8" name="ZoneTexte 7"/>
          <p:cNvSpPr txBox="1"/>
          <p:nvPr/>
        </p:nvSpPr>
        <p:spPr>
          <a:xfrm>
            <a:off x="1349828" y="1434194"/>
            <a:ext cx="4354286" cy="715581"/>
          </a:xfrm>
          <a:prstGeom prst="rect">
            <a:avLst/>
          </a:prstGeom>
          <a:noFill/>
        </p:spPr>
        <p:txBody>
          <a:bodyPr wrap="square" rtlCol="0">
            <a:spAutoFit/>
          </a:bodyPr>
          <a:lstStyle/>
          <a:p>
            <a:pPr>
              <a:buFont typeface="Wingdings" pitchFamily="2" charset="2"/>
              <a:buChar char="§"/>
            </a:pPr>
            <a:r>
              <a:rPr lang="fr-FR" sz="1350" dirty="0"/>
              <a:t>Les  sollicitation sismique possède plusieurs caractéristiques:</a:t>
            </a:r>
          </a:p>
          <a:p>
            <a:endParaRPr lang="fr-FR" sz="1350" dirty="0"/>
          </a:p>
        </p:txBody>
      </p:sp>
      <p:sp>
        <p:nvSpPr>
          <p:cNvPr id="9" name="ZoneTexte 8"/>
          <p:cNvSpPr txBox="1"/>
          <p:nvPr/>
        </p:nvSpPr>
        <p:spPr>
          <a:xfrm>
            <a:off x="1469572" y="2011136"/>
            <a:ext cx="3494315" cy="1361911"/>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Horizontales:</a:t>
            </a:r>
          </a:p>
          <a:p>
            <a:pPr>
              <a:buFont typeface="Wingdings" pitchFamily="2" charset="2"/>
              <a:buChar char="§"/>
            </a:pPr>
            <a:r>
              <a:rPr lang="fr-FR" sz="1350" dirty="0"/>
              <a:t>C'est a dire que les accélération sismique horizontale vont affecter la structure du bâtiment qui sont habituellement conçu pour résister a des charges verticales </a:t>
            </a:r>
          </a:p>
          <a:p>
            <a:endParaRPr lang="fr-FR" sz="1350" dirty="0"/>
          </a:p>
        </p:txBody>
      </p:sp>
      <p:pic>
        <p:nvPicPr>
          <p:cNvPr id="10" name="Image 9" descr="3.PNG"/>
          <p:cNvPicPr>
            <a:picLocks noChangeAspect="1"/>
          </p:cNvPicPr>
          <p:nvPr/>
        </p:nvPicPr>
        <p:blipFill>
          <a:blip r:embed="rId2"/>
          <a:stretch>
            <a:fillRect/>
          </a:stretch>
        </p:blipFill>
        <p:spPr>
          <a:xfrm>
            <a:off x="5301344" y="1510393"/>
            <a:ext cx="3463029" cy="1937657"/>
          </a:xfrm>
          <a:prstGeom prst="rect">
            <a:avLst/>
          </a:prstGeom>
        </p:spPr>
      </p:pic>
      <p:sp>
        <p:nvSpPr>
          <p:cNvPr id="11" name="ZoneTexte 10"/>
          <p:cNvSpPr txBox="1"/>
          <p:nvPr/>
        </p:nvSpPr>
        <p:spPr>
          <a:xfrm>
            <a:off x="1197428" y="3556906"/>
            <a:ext cx="3461658" cy="1800493"/>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Cycliques:</a:t>
            </a:r>
          </a:p>
          <a:p>
            <a:pPr marL="257175" indent="-257175">
              <a:buFont typeface="Wingdings" pitchFamily="2" charset="2"/>
              <a:buChar char="§"/>
            </a:pPr>
            <a:r>
              <a:rPr lang="fr-FR" sz="1200" dirty="0"/>
              <a:t>Ce la consiste en un mouvement de va et Vien répétitive du sol ; ce caractère traduit une dégradation rapide et progressive de la structure en cas de dépassement de la limite élastique des éléments porteurs du fête des balancement saccades et alternés du bâtiments </a:t>
            </a:r>
          </a:p>
          <a:p>
            <a:pPr>
              <a:buFont typeface="Wingdings" pitchFamily="2" charset="2"/>
              <a:buChar char="§"/>
            </a:pPr>
            <a:r>
              <a:rPr lang="fr-FR" sz="1200" dirty="0"/>
              <a:t>Il ya dans ce cas un éclatement du béton du couverture mettant ainsi l'armature a nue </a:t>
            </a:r>
          </a:p>
        </p:txBody>
      </p:sp>
      <p:pic>
        <p:nvPicPr>
          <p:cNvPr id="12" name="Image 11" descr="5.PNG"/>
          <p:cNvPicPr>
            <a:picLocks noChangeAspect="1"/>
          </p:cNvPicPr>
          <p:nvPr/>
        </p:nvPicPr>
        <p:blipFill>
          <a:blip r:embed="rId3"/>
          <a:stretch>
            <a:fillRect/>
          </a:stretch>
        </p:blipFill>
        <p:spPr>
          <a:xfrm>
            <a:off x="4677863" y="3872593"/>
            <a:ext cx="1389315" cy="1755281"/>
          </a:xfrm>
          <a:prstGeom prst="rect">
            <a:avLst/>
          </a:prstGeom>
        </p:spPr>
      </p:pic>
      <p:pic>
        <p:nvPicPr>
          <p:cNvPr id="14" name="Image 13" descr="6.PNG"/>
          <p:cNvPicPr>
            <a:picLocks noChangeAspect="1"/>
          </p:cNvPicPr>
          <p:nvPr/>
        </p:nvPicPr>
        <p:blipFill>
          <a:blip r:embed="rId4"/>
          <a:stretch>
            <a:fillRect/>
          </a:stretch>
        </p:blipFill>
        <p:spPr>
          <a:xfrm>
            <a:off x="6328825" y="3937907"/>
            <a:ext cx="1267160" cy="1642851"/>
          </a:xfrm>
          <a:prstGeom prst="rect">
            <a:avLst/>
          </a:prstGeom>
        </p:spPr>
      </p:pic>
      <p:pic>
        <p:nvPicPr>
          <p:cNvPr id="15" name="Image 14" descr="8.PNG"/>
          <p:cNvPicPr>
            <a:picLocks noChangeAspect="1"/>
          </p:cNvPicPr>
          <p:nvPr/>
        </p:nvPicPr>
        <p:blipFill>
          <a:blip r:embed="rId5"/>
          <a:stretch>
            <a:fillRect/>
          </a:stretch>
        </p:blipFill>
        <p:spPr>
          <a:xfrm>
            <a:off x="7815943" y="3686725"/>
            <a:ext cx="1197428" cy="1857635"/>
          </a:xfrm>
          <a:prstGeom prst="rect">
            <a:avLst/>
          </a:prstGeom>
        </p:spPr>
      </p:pic>
      <p:sp>
        <p:nvSpPr>
          <p:cNvPr id="13" name="ZoneTexte 12"/>
          <p:cNvSpPr txBox="1"/>
          <p:nvPr/>
        </p:nvSpPr>
        <p:spPr>
          <a:xfrm>
            <a:off x="8556172" y="5608335"/>
            <a:ext cx="587828" cy="415498"/>
          </a:xfrm>
          <a:prstGeom prst="rect">
            <a:avLst/>
          </a:prstGeom>
          <a:noFill/>
        </p:spPr>
        <p:txBody>
          <a:bodyPr wrap="square" rtlCol="0">
            <a:spAutoFit/>
          </a:bodyPr>
          <a:lstStyle/>
          <a:p>
            <a:r>
              <a:rPr lang="fr-FR" sz="2100" dirty="0"/>
              <a:t>03</a:t>
            </a:r>
          </a:p>
        </p:txBody>
      </p:sp>
    </p:spTree>
    <p:extLst>
      <p:ext uri="{BB962C8B-B14F-4D97-AF65-F5344CB8AC3E}">
        <p14:creationId xmlns:p14="http://schemas.microsoft.com/office/powerpoint/2010/main" val="392718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85720" y="357166"/>
            <a:ext cx="8351025" cy="5929354"/>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6915" y="1336222"/>
            <a:ext cx="3853543" cy="1985159"/>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Dynamiques:</a:t>
            </a:r>
          </a:p>
          <a:p>
            <a:pPr>
              <a:buFont typeface="Wingdings" pitchFamily="2" charset="2"/>
              <a:buChar char="§"/>
            </a:pPr>
            <a:r>
              <a:rPr lang="fr-FR" sz="1350" dirty="0"/>
              <a:t>En effet les étages suivent les brusques accélération du sol transmise par les étages inferieures avec un peut de retards du fait du lors d'inertie </a:t>
            </a:r>
          </a:p>
          <a:p>
            <a:pPr>
              <a:buFont typeface="Wingdings" pitchFamily="2" charset="2"/>
              <a:buChar char="§"/>
            </a:pPr>
            <a:r>
              <a:rPr lang="fr-FR" sz="1350" dirty="0"/>
              <a:t>plus la masse du l'étage est grosse plus le temps du retards est importants </a:t>
            </a:r>
          </a:p>
          <a:p>
            <a:pPr>
              <a:buFont typeface="Wingdings" pitchFamily="2" charset="2"/>
              <a:buChar char="§"/>
            </a:pPr>
            <a:r>
              <a:rPr lang="fr-FR" sz="1350" dirty="0"/>
              <a:t>De plus les étages sont soumises a des temps de retards différents selon leurs élévation</a:t>
            </a:r>
          </a:p>
        </p:txBody>
      </p:sp>
      <p:pic>
        <p:nvPicPr>
          <p:cNvPr id="7" name="Image 6" descr="10.PNG"/>
          <p:cNvPicPr>
            <a:picLocks noChangeAspect="1"/>
          </p:cNvPicPr>
          <p:nvPr/>
        </p:nvPicPr>
        <p:blipFill>
          <a:blip r:embed="rId2"/>
          <a:stretch>
            <a:fillRect/>
          </a:stretch>
        </p:blipFill>
        <p:spPr>
          <a:xfrm>
            <a:off x="5349415" y="1317212"/>
            <a:ext cx="3343742" cy="1850490"/>
          </a:xfrm>
          <a:prstGeom prst="rect">
            <a:avLst/>
          </a:prstGeom>
        </p:spPr>
      </p:pic>
      <p:sp>
        <p:nvSpPr>
          <p:cNvPr id="8" name="ZoneTexte 7"/>
          <p:cNvSpPr txBox="1"/>
          <p:nvPr/>
        </p:nvSpPr>
        <p:spPr>
          <a:xfrm>
            <a:off x="1382486" y="3567793"/>
            <a:ext cx="3483429" cy="1154162"/>
          </a:xfrm>
          <a:prstGeom prst="rect">
            <a:avLst/>
          </a:prstGeom>
          <a:noFill/>
        </p:spPr>
        <p:txBody>
          <a:bodyPr wrap="square" rtlCol="0">
            <a:spAutoFit/>
          </a:bodyPr>
          <a:lstStyle/>
          <a:p>
            <a:pPr>
              <a:buFont typeface="Wingdings" pitchFamily="2" charset="2"/>
              <a:buChar char="Ø"/>
            </a:pPr>
            <a:r>
              <a:rPr lang="fr-FR" sz="1500" b="1" u="sng" dirty="0">
                <a:solidFill>
                  <a:srgbClr val="FF0000"/>
                </a:solidFill>
                <a:effectLst>
                  <a:outerShdw blurRad="38100" dist="38100" dir="2700000" algn="tl">
                    <a:srgbClr val="000000">
                      <a:alpha val="43137"/>
                    </a:srgbClr>
                  </a:outerShdw>
                </a:effectLst>
              </a:rPr>
              <a:t>Internes </a:t>
            </a:r>
            <a:r>
              <a:rPr lang="fr-FR" sz="1350" dirty="0">
                <a:solidFill>
                  <a:srgbClr val="FF0000"/>
                </a:solidFill>
              </a:rPr>
              <a:t>:</a:t>
            </a:r>
          </a:p>
          <a:p>
            <a:pPr>
              <a:buFont typeface="Wingdings" pitchFamily="2" charset="2"/>
              <a:buChar char="Ø"/>
            </a:pPr>
            <a:r>
              <a:rPr lang="fr-FR" sz="1350" dirty="0"/>
              <a:t>Ce qui veut dire que les charges sismiques touches tous les points du bâtiments a ca base en même temps et ceux des étages supérieures avec un temps de retards </a:t>
            </a:r>
          </a:p>
        </p:txBody>
      </p:sp>
      <p:pic>
        <p:nvPicPr>
          <p:cNvPr id="9" name="Image 8" descr="11.PNG"/>
          <p:cNvPicPr>
            <a:picLocks noChangeAspect="1"/>
          </p:cNvPicPr>
          <p:nvPr/>
        </p:nvPicPr>
        <p:blipFill>
          <a:blip r:embed="rId3"/>
          <a:stretch>
            <a:fillRect/>
          </a:stretch>
        </p:blipFill>
        <p:spPr>
          <a:xfrm>
            <a:off x="5022843" y="3759185"/>
            <a:ext cx="3343742" cy="1843345"/>
          </a:xfrm>
          <a:prstGeom prst="rect">
            <a:avLst/>
          </a:prstGeom>
        </p:spPr>
      </p:pic>
      <p:sp>
        <p:nvSpPr>
          <p:cNvPr id="10" name="ZoneTexte 9"/>
          <p:cNvSpPr txBox="1"/>
          <p:nvPr/>
        </p:nvSpPr>
        <p:spPr>
          <a:xfrm>
            <a:off x="8545285" y="5608335"/>
            <a:ext cx="598715" cy="415498"/>
          </a:xfrm>
          <a:prstGeom prst="rect">
            <a:avLst/>
          </a:prstGeom>
          <a:noFill/>
        </p:spPr>
        <p:txBody>
          <a:bodyPr wrap="square" rtlCol="0">
            <a:spAutoFit/>
          </a:bodyPr>
          <a:lstStyle/>
          <a:p>
            <a:r>
              <a:rPr lang="fr-FR" sz="2100" dirty="0"/>
              <a:t>04</a:t>
            </a:r>
          </a:p>
        </p:txBody>
      </p:sp>
    </p:spTree>
    <p:extLst>
      <p:ext uri="{BB962C8B-B14F-4D97-AF65-F5344CB8AC3E}">
        <p14:creationId xmlns:p14="http://schemas.microsoft.com/office/powerpoint/2010/main" val="107102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a date 1">
            <a:extLst>
              <a:ext uri="{FF2B5EF4-FFF2-40B4-BE49-F238E27FC236}">
                <a16:creationId xmlns:a16="http://schemas.microsoft.com/office/drawing/2014/main" id="{4033C245-7858-3442-90B0-D537C736681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B8C9D9-0B17-864C-93A8-0221F10C5B4B}" type="datetime1">
              <a:rPr lang="fr-FR" altLang="fr-FR" smtClean="0">
                <a:latin typeface="Arial" panose="020B0604020202020204" pitchFamily="34" charset="0"/>
              </a:rPr>
              <a:pPr fontAlgn="base">
                <a:spcBef>
                  <a:spcPct val="0"/>
                </a:spcBef>
                <a:spcAft>
                  <a:spcPct val="0"/>
                </a:spcAft>
              </a:pPr>
              <a:t>23/10/2023</a:t>
            </a:fld>
            <a:endParaRPr lang="fr-FR" altLang="fr-FR">
              <a:latin typeface="Arial" panose="020B0604020202020204" pitchFamily="34" charset="0"/>
            </a:endParaRPr>
          </a:p>
        </p:txBody>
      </p:sp>
      <p:sp>
        <p:nvSpPr>
          <p:cNvPr id="43011" name="Espace réservé du numéro de diapositive 2">
            <a:extLst>
              <a:ext uri="{FF2B5EF4-FFF2-40B4-BE49-F238E27FC236}">
                <a16:creationId xmlns:a16="http://schemas.microsoft.com/office/drawing/2014/main" id="{A7943CAD-6333-0F4C-BA85-AA5AB82862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96E4F23-B75E-8843-A26E-B91FEEB35448}" type="slidenum">
              <a:rPr lang="fr-FR" altLang="fr-FR">
                <a:latin typeface="Arial" panose="020B0604020202020204" pitchFamily="34" charset="0"/>
              </a:rPr>
              <a:pPr/>
              <a:t>21</a:t>
            </a:fld>
            <a:endParaRPr lang="fr-FR" altLang="fr-FR">
              <a:latin typeface="Arial" panose="020B0604020202020204" pitchFamily="34" charset="0"/>
            </a:endParaRPr>
          </a:p>
        </p:txBody>
      </p:sp>
      <p:sp>
        <p:nvSpPr>
          <p:cNvPr id="17412" name="Rectangle 4">
            <a:extLst>
              <a:ext uri="{FF2B5EF4-FFF2-40B4-BE49-F238E27FC236}">
                <a16:creationId xmlns:a16="http://schemas.microsoft.com/office/drawing/2014/main" id="{56A98E94-9E67-414C-AB7D-2334FA5C1F40}"/>
              </a:ext>
            </a:extLst>
          </p:cNvPr>
          <p:cNvSpPr>
            <a:spLocks noChangeArrowheads="1"/>
          </p:cNvSpPr>
          <p:nvPr/>
        </p:nvSpPr>
        <p:spPr bwMode="auto">
          <a:xfrm>
            <a:off x="179388" y="1125538"/>
            <a:ext cx="8496300" cy="1917700"/>
          </a:xfrm>
          <a:prstGeom prst="rect">
            <a:avLst/>
          </a:prstGeom>
          <a:noFill/>
          <a:ln w="9525">
            <a:noFill/>
            <a:miter lim="800000"/>
            <a:headEnd/>
            <a:tailEnd/>
          </a:ln>
          <a:effectLst/>
        </p:spPr>
        <p:txBody>
          <a:bodyPr>
            <a:spAutoFit/>
          </a:bodyPr>
          <a:lstStyle/>
          <a:p>
            <a:pPr marL="265113" indent="-265113" eaLnBrk="1" fontAlgn="auto" hangingPunct="1">
              <a:spcBef>
                <a:spcPts val="0"/>
              </a:spcBef>
              <a:spcAft>
                <a:spcPts val="0"/>
              </a:spcAft>
              <a:buClr>
                <a:schemeClr val="hlink"/>
              </a:buClr>
              <a:buFont typeface="Wingdings" pitchFamily="2" charset="2"/>
              <a:buChar char="q"/>
              <a:defRPr/>
            </a:pPr>
            <a:r>
              <a:rPr lang="fr-FR" sz="2400" b="1">
                <a:effectLst>
                  <a:outerShdw blurRad="38100" dist="38100" dir="2700000" algn="tl">
                    <a:srgbClr val="000000"/>
                  </a:outerShdw>
                </a:effectLst>
                <a:latin typeface="Comic Sans MS" pitchFamily="66" charset="0"/>
              </a:rPr>
              <a:t>Les séismes imposent une déformation aux constructions. En effet, leurs fondations sont entraînées dans un mouvement oscillatoire, alors que leur structure a, en raison de sa masse (de son inertie), tendance à conserver sa position.</a:t>
            </a:r>
          </a:p>
        </p:txBody>
      </p:sp>
      <p:sp>
        <p:nvSpPr>
          <p:cNvPr id="17413" name="Rectangle 5">
            <a:extLst>
              <a:ext uri="{FF2B5EF4-FFF2-40B4-BE49-F238E27FC236}">
                <a16:creationId xmlns:a16="http://schemas.microsoft.com/office/drawing/2014/main" id="{875085FA-D19F-1843-8BB9-7DBBAE6FE902}"/>
              </a:ext>
            </a:extLst>
          </p:cNvPr>
          <p:cNvSpPr>
            <a:spLocks noChangeArrowheads="1"/>
          </p:cNvSpPr>
          <p:nvPr/>
        </p:nvSpPr>
        <p:spPr bwMode="auto">
          <a:xfrm>
            <a:off x="1619250" y="4365625"/>
            <a:ext cx="5761038" cy="823913"/>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fr-FR" sz="2800" b="1">
                <a:solidFill>
                  <a:srgbClr val="FFFF00"/>
                </a:solidFill>
                <a:effectLst>
                  <a:outerShdw blurRad="38100" dist="38100" dir="2700000" algn="tl">
                    <a:srgbClr val="000000"/>
                  </a:outerShdw>
                </a:effectLst>
                <a:latin typeface="Comic Sans MS" pitchFamily="66" charset="0"/>
              </a:rPr>
              <a:t>F = m. a</a:t>
            </a:r>
            <a:r>
              <a:rPr lang="fr-FR" sz="2800" b="1">
                <a:effectLst>
                  <a:outerShdw blurRad="38100" dist="38100" dir="2700000" algn="tl">
                    <a:srgbClr val="000000"/>
                  </a:outerShdw>
                </a:effectLst>
                <a:latin typeface="Comic Sans MS" pitchFamily="66" charset="0"/>
              </a:rPr>
              <a:t> </a:t>
            </a:r>
          </a:p>
          <a:p>
            <a:pPr algn="ctr" eaLnBrk="1" fontAlgn="auto" hangingPunct="1">
              <a:spcBef>
                <a:spcPts val="0"/>
              </a:spcBef>
              <a:spcAft>
                <a:spcPts val="0"/>
              </a:spcAft>
              <a:defRPr/>
            </a:pPr>
            <a:r>
              <a:rPr lang="fr-FR" sz="2000">
                <a:effectLst>
                  <a:outerShdw blurRad="38100" dist="38100" dir="2700000" algn="tl">
                    <a:srgbClr val="000000"/>
                  </a:outerShdw>
                </a:effectLst>
                <a:latin typeface="Comic Sans MS" pitchFamily="66" charset="0"/>
              </a:rPr>
              <a:t>où m est sa masse et a son accélération.</a:t>
            </a:r>
            <a:endParaRPr lang="fr-FR" sz="2000" b="1">
              <a:effectLst>
                <a:outerShdw blurRad="38100" dist="38100" dir="2700000" algn="tl">
                  <a:srgbClr val="000000"/>
                </a:outerShdw>
              </a:effectLst>
              <a:latin typeface="Comic Sans MS" pitchFamily="66" charset="0"/>
            </a:endParaRPr>
          </a:p>
        </p:txBody>
      </p:sp>
      <p:sp>
        <p:nvSpPr>
          <p:cNvPr id="17414" name="Rectangle 6">
            <a:extLst>
              <a:ext uri="{FF2B5EF4-FFF2-40B4-BE49-F238E27FC236}">
                <a16:creationId xmlns:a16="http://schemas.microsoft.com/office/drawing/2014/main" id="{D6E3E3A4-6736-F24E-9877-1476A0D5C3CD}"/>
              </a:ext>
            </a:extLst>
          </p:cNvPr>
          <p:cNvSpPr>
            <a:spLocks noChangeArrowheads="1"/>
          </p:cNvSpPr>
          <p:nvPr/>
        </p:nvSpPr>
        <p:spPr bwMode="auto">
          <a:xfrm>
            <a:off x="430213" y="3573463"/>
            <a:ext cx="8713787" cy="427037"/>
          </a:xfrm>
          <a:prstGeom prst="rect">
            <a:avLst/>
          </a:prstGeom>
          <a:noFill/>
          <a:ln w="9525">
            <a:noFill/>
            <a:miter lim="800000"/>
            <a:headEnd/>
            <a:tailEnd/>
          </a:ln>
          <a:effectLst/>
        </p:spPr>
        <p:txBody>
          <a:bodyPr>
            <a:spAutoFit/>
          </a:bodyPr>
          <a:lstStyle/>
          <a:p>
            <a:pPr eaLnBrk="1" fontAlgn="auto" hangingPunct="1">
              <a:spcBef>
                <a:spcPts val="0"/>
              </a:spcBef>
              <a:spcAft>
                <a:spcPts val="0"/>
              </a:spcAft>
              <a:defRPr/>
            </a:pPr>
            <a:r>
              <a:rPr lang="fr-FR" sz="2200">
                <a:effectLst>
                  <a:outerShdw blurRad="38100" dist="38100" dir="2700000" algn="tl">
                    <a:srgbClr val="000000"/>
                  </a:outerShdw>
                </a:effectLst>
                <a:latin typeface="Comic Sans MS" pitchFamily="66" charset="0"/>
              </a:rPr>
              <a:t>Si l’on exprime ce phénomène en terme de forces, on obtient :</a:t>
            </a:r>
          </a:p>
        </p:txBody>
      </p:sp>
      <p:sp>
        <p:nvSpPr>
          <p:cNvPr id="17415" name="Rectangle 7">
            <a:extLst>
              <a:ext uri="{FF2B5EF4-FFF2-40B4-BE49-F238E27FC236}">
                <a16:creationId xmlns:a16="http://schemas.microsoft.com/office/drawing/2014/main" id="{F7B64308-4F2E-0943-9E0E-A0E394BAACC2}"/>
              </a:ext>
            </a:extLst>
          </p:cNvPr>
          <p:cNvSpPr>
            <a:spLocks noChangeArrowheads="1"/>
          </p:cNvSpPr>
          <p:nvPr/>
        </p:nvSpPr>
        <p:spPr bwMode="auto">
          <a:xfrm>
            <a:off x="611188" y="5516563"/>
            <a:ext cx="7993062" cy="64135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fr-FR" b="1">
                <a:effectLst>
                  <a:outerShdw blurRad="38100" dist="38100" dir="2700000" algn="tl">
                    <a:srgbClr val="000000"/>
                  </a:outerShdw>
                </a:effectLst>
                <a:latin typeface="Comic Sans MS" pitchFamily="66" charset="0"/>
              </a:rPr>
              <a:t>(Des forces d’inertie sont associées aux déformations de la structure, selon la 2ème loi de Newton)</a:t>
            </a:r>
          </a:p>
        </p:txBody>
      </p:sp>
    </p:spTree>
    <p:extLst>
      <p:ext uri="{BB962C8B-B14F-4D97-AF65-F5344CB8AC3E}">
        <p14:creationId xmlns:p14="http://schemas.microsoft.com/office/powerpoint/2010/main" val="186696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D86D5C7-C9DD-9E48-89EE-58CE84F5F0BA}"/>
              </a:ext>
            </a:extLst>
          </p:cNvPr>
          <p:cNvSpPr>
            <a:spLocks noGrp="1" noRot="1" noChangeArrowheads="1"/>
          </p:cNvSpPr>
          <p:nvPr>
            <p:ph type="title"/>
          </p:nvPr>
        </p:nvSpPr>
        <p:spPr>
          <a:xfrm>
            <a:off x="0" y="0"/>
            <a:ext cx="9144000" cy="6858000"/>
          </a:xfrm>
          <a:ln>
            <a:solidFill>
              <a:srgbClr val="FF0000"/>
            </a:solidFill>
            <a:miter lim="800000"/>
            <a:headEnd/>
            <a:tailEnd/>
          </a:ln>
        </p:spPr>
        <p:txBody>
          <a:bodyPr>
            <a:normAutofit/>
          </a:bodyPr>
          <a:lstStyle/>
          <a:p>
            <a:pPr algn="l"/>
            <a:r>
              <a:rPr lang="fr-FR" altLang="fr-FR" sz="3200" dirty="0">
                <a:solidFill>
                  <a:srgbClr val="FF00FF"/>
                </a:solidFill>
                <a:latin typeface="Comic Sans MS" panose="030F0902030302020204" pitchFamily="66" charset="0"/>
              </a:rPr>
              <a:t> </a:t>
            </a:r>
            <a:r>
              <a:rPr lang="fr-FR" altLang="fr-FR" sz="3100" u="sng" dirty="0">
                <a:solidFill>
                  <a:srgbClr val="FF00FF"/>
                </a:solidFill>
                <a:latin typeface="Comic Sans MS" panose="030F0902030302020204" pitchFamily="66" charset="0"/>
              </a:rPr>
              <a:t>REGLES PARASISMIQUES ALGERIENNES RPA 99</a:t>
            </a:r>
            <a:br>
              <a:rPr lang="fr-FR" altLang="fr-FR" sz="3200" u="sng" dirty="0">
                <a:solidFill>
                  <a:srgbClr val="FF00FF"/>
                </a:solidFill>
                <a:latin typeface="Comic Sans MS" panose="030F0902030302020204" pitchFamily="66" charset="0"/>
              </a:rPr>
            </a:br>
            <a:r>
              <a:rPr lang="fr-FR" altLang="fr-FR" sz="3200" dirty="0">
                <a:solidFill>
                  <a:srgbClr val="FF00FF"/>
                </a:solidFill>
                <a:latin typeface="Comic Sans MS" panose="030F0902030302020204" pitchFamily="66" charset="0"/>
              </a:rPr>
              <a:t>				                        </a:t>
            </a:r>
            <a:r>
              <a:rPr lang="fr-FR" altLang="fr-FR" sz="3200" dirty="0">
                <a:solidFill>
                  <a:srgbClr val="FF0000"/>
                </a:solidFill>
                <a:latin typeface="Comic Sans MS" panose="030F0902030302020204" pitchFamily="66" charset="0"/>
                <a:sym typeface="Symbol" pitchFamily="2" charset="2"/>
              </a:rPr>
              <a:t></a:t>
            </a:r>
            <a:br>
              <a:rPr lang="fr-FR" altLang="fr-FR" sz="3200" u="sng" dirty="0">
                <a:solidFill>
                  <a:srgbClr val="FF00FF"/>
                </a:solidFill>
                <a:latin typeface="Comic Sans MS" panose="030F0902030302020204" pitchFamily="66" charset="0"/>
              </a:rPr>
            </a:br>
            <a:r>
              <a:rPr lang="fr-FR" altLang="fr-FR" sz="3200" dirty="0">
                <a:solidFill>
                  <a:srgbClr val="0000FF"/>
                </a:solidFill>
                <a:latin typeface="Comic Sans MS" panose="030F0902030302020204" pitchFamily="66" charset="0"/>
              </a:rPr>
              <a:t>		</a:t>
            </a:r>
            <a:r>
              <a:rPr lang="fr-FR" altLang="fr-FR" dirty="0">
                <a:solidFill>
                  <a:srgbClr val="FF0000"/>
                </a:solidFill>
                <a:latin typeface="Comic Sans MS" panose="030F0902030302020204" pitchFamily="66" charset="0"/>
              </a:rPr>
              <a:t>V = W</a:t>
            </a:r>
            <a:r>
              <a:rPr lang="fr-FR" altLang="fr-FR" sz="3200" dirty="0">
                <a:solidFill>
                  <a:srgbClr val="FF0000"/>
                </a:solidFill>
                <a:latin typeface="Comic Sans MS" panose="030F0902030302020204" pitchFamily="66" charset="0"/>
              </a:rPr>
              <a:t> </a:t>
            </a:r>
            <a:r>
              <a:rPr lang="fr-FR" altLang="fr-FR" sz="2800" dirty="0">
                <a:solidFill>
                  <a:srgbClr val="FF0000"/>
                </a:solidFill>
                <a:latin typeface="Comic Sans MS" panose="030F0902030302020204" pitchFamily="66" charset="0"/>
              </a:rPr>
              <a:t>x</a:t>
            </a:r>
            <a:r>
              <a:rPr lang="fr-FR" altLang="fr-FR" sz="3200" dirty="0">
                <a:solidFill>
                  <a:srgbClr val="FF0000"/>
                </a:solidFill>
                <a:latin typeface="Comic Sans MS" panose="030F0902030302020204" pitchFamily="66" charset="0"/>
              </a:rPr>
              <a:t> </a:t>
            </a:r>
            <a:r>
              <a:rPr lang="fr-FR" altLang="fr-FR" sz="3200" u="sng" dirty="0">
                <a:solidFill>
                  <a:srgbClr val="FF0000"/>
                </a:solidFill>
                <a:latin typeface="Comic Sans MS" panose="030F0902030302020204" pitchFamily="66" charset="0"/>
              </a:rPr>
              <a:t>A </a:t>
            </a:r>
            <a:r>
              <a:rPr lang="fr-FR" altLang="fr-FR" sz="2000" u="sng" dirty="0">
                <a:solidFill>
                  <a:srgbClr val="FF0000"/>
                </a:solidFill>
                <a:latin typeface="Comic Sans MS" panose="030F0902030302020204" pitchFamily="66" charset="0"/>
              </a:rPr>
              <a:t>x</a:t>
            </a:r>
            <a:r>
              <a:rPr lang="fr-FR" altLang="fr-FR" sz="3200" u="sng" dirty="0">
                <a:solidFill>
                  <a:srgbClr val="FF0000"/>
                </a:solidFill>
                <a:latin typeface="Comic Sans MS" panose="030F0902030302020204" pitchFamily="66" charset="0"/>
              </a:rPr>
              <a:t> D </a:t>
            </a:r>
            <a:r>
              <a:rPr lang="fr-FR" altLang="fr-FR" sz="2000" u="sng" dirty="0">
                <a:solidFill>
                  <a:srgbClr val="FF0000"/>
                </a:solidFill>
                <a:latin typeface="Comic Sans MS" panose="030F0902030302020204" pitchFamily="66" charset="0"/>
              </a:rPr>
              <a:t>x</a:t>
            </a:r>
            <a:r>
              <a:rPr lang="fr-FR" altLang="fr-FR" sz="3200" u="sng" dirty="0">
                <a:solidFill>
                  <a:srgbClr val="FF0000"/>
                </a:solidFill>
                <a:latin typeface="Comic Sans MS" panose="030F0902030302020204" pitchFamily="66" charset="0"/>
              </a:rPr>
              <a:t> Q</a:t>
            </a:r>
            <a:br>
              <a:rPr lang="fr-FR" altLang="fr-FR" sz="3200" dirty="0">
                <a:solidFill>
                  <a:srgbClr val="FF0000"/>
                </a:solidFill>
                <a:latin typeface="Comic Sans MS" panose="030F0902030302020204" pitchFamily="66" charset="0"/>
              </a:rPr>
            </a:br>
            <a:r>
              <a:rPr lang="fr-FR" altLang="fr-FR" sz="3200" dirty="0">
                <a:solidFill>
                  <a:srgbClr val="FF0000"/>
                </a:solidFill>
                <a:latin typeface="Comic Sans MS" panose="030F0902030302020204" pitchFamily="66" charset="0"/>
              </a:rPr>
              <a:t>					R </a:t>
            </a:r>
            <a:br>
              <a:rPr lang="fr-FR" altLang="fr-FR" sz="3200" dirty="0">
                <a:solidFill>
                  <a:srgbClr val="FF0000"/>
                </a:solidFill>
                <a:latin typeface="Comic Sans MS" panose="030F0902030302020204" pitchFamily="66" charset="0"/>
              </a:rPr>
            </a:br>
            <a:r>
              <a:rPr lang="fr-FR" altLang="fr-FR" sz="3200" dirty="0">
                <a:solidFill>
                  <a:srgbClr val="FF0000"/>
                </a:solidFill>
                <a:latin typeface="Comic Sans MS" panose="030F0902030302020204" pitchFamily="66" charset="0"/>
              </a:rPr>
              <a:t>          F 	</a:t>
            </a:r>
            <a:r>
              <a:rPr lang="fr-FR" altLang="fr-FR" sz="3200" dirty="0">
                <a:solidFill>
                  <a:srgbClr val="FF0000"/>
                </a:solidFill>
                <a:latin typeface="Comic Sans MS" panose="030F0902030302020204" pitchFamily="66" charset="0"/>
                <a:sym typeface="Symbol" pitchFamily="2" charset="2"/>
              </a:rPr>
              <a:t>m     </a:t>
            </a:r>
            <a:br>
              <a:rPr lang="fr-FR" altLang="fr-FR" sz="5400" dirty="0">
                <a:solidFill>
                  <a:srgbClr val="FF0000"/>
                </a:solidFill>
                <a:latin typeface="Comic Sans MS" panose="030F0902030302020204" pitchFamily="66" charset="0"/>
                <a:sym typeface="Symbol" pitchFamily="2" charset="2"/>
              </a:rPr>
            </a:br>
            <a:r>
              <a:rPr lang="fr-FR" altLang="fr-FR" sz="5400" dirty="0">
                <a:solidFill>
                  <a:srgbClr val="FF0000"/>
                </a:solidFill>
                <a:latin typeface="Comic Sans MS" panose="030F0902030302020204" pitchFamily="66" charset="0"/>
                <a:sym typeface="Symbol" pitchFamily="2" charset="2"/>
              </a:rPr>
              <a:t>					</a:t>
            </a:r>
            <a:r>
              <a:rPr lang="fr-FR" altLang="fr-FR" sz="2000" dirty="0">
                <a:latin typeface="Comic Sans MS" panose="030F0902030302020204" pitchFamily="66" charset="0"/>
                <a:sym typeface="Symbol" pitchFamily="2" charset="2"/>
              </a:rPr>
              <a:t>Forces d ’inertie</a:t>
            </a:r>
            <a:br>
              <a:rPr lang="fr-FR" altLang="fr-FR" sz="5400" dirty="0">
                <a:solidFill>
                  <a:srgbClr val="FF0000"/>
                </a:solidFill>
                <a:latin typeface="Comic Sans MS" panose="030F0902030302020204" pitchFamily="66" charset="0"/>
                <a:sym typeface="Symbol" pitchFamily="2" charset="2"/>
              </a:rPr>
            </a:br>
            <a:r>
              <a:rPr lang="fr-FR" altLang="fr-FR" sz="2400" dirty="0">
                <a:solidFill>
                  <a:srgbClr val="FF0000"/>
                </a:solidFill>
                <a:latin typeface="Comic Sans MS" panose="030F0902030302020204" pitchFamily="66" charset="0"/>
                <a:sym typeface="Symbol" pitchFamily="2" charset="2"/>
              </a:rPr>
              <a:t>V </a:t>
            </a:r>
            <a:r>
              <a:rPr lang="fr-FR" altLang="fr-FR" sz="2400" dirty="0">
                <a:latin typeface="Comic Sans MS" panose="030F0902030302020204" pitchFamily="66" charset="0"/>
                <a:sym typeface="Symbol" pitchFamily="2" charset="2"/>
              </a:rPr>
              <a:t>= force sismique(</a:t>
            </a:r>
            <a:r>
              <a:rPr lang="fr-FR" altLang="fr-FR" sz="2400" dirty="0">
                <a:solidFill>
                  <a:srgbClr val="FF0000"/>
                </a:solidFill>
                <a:latin typeface="Comic Sans MS" panose="030F0902030302020204" pitchFamily="66" charset="0"/>
              </a:rPr>
              <a:t>F=</a:t>
            </a:r>
            <a:r>
              <a:rPr lang="fr-FR" altLang="fr-FR" sz="2400" dirty="0">
                <a:solidFill>
                  <a:srgbClr val="FF0000"/>
                </a:solidFill>
                <a:latin typeface="Comic Sans MS" panose="030F0902030302020204" pitchFamily="66" charset="0"/>
                <a:sym typeface="Symbol" pitchFamily="2" charset="2"/>
              </a:rPr>
              <a:t>m </a:t>
            </a:r>
            <a:r>
              <a:rPr lang="fr-FR" altLang="fr-FR" sz="3200" dirty="0">
                <a:solidFill>
                  <a:srgbClr val="FF0000"/>
                </a:solidFill>
                <a:latin typeface="Comic Sans MS" panose="030F0902030302020204" pitchFamily="66" charset="0"/>
                <a:sym typeface="Symbol" pitchFamily="2" charset="2"/>
              </a:rPr>
              <a:t></a:t>
            </a:r>
            <a:r>
              <a:rPr lang="fr-FR" altLang="fr-FR" sz="2400" dirty="0">
                <a:solidFill>
                  <a:srgbClr val="FF0000"/>
                </a:solidFill>
                <a:latin typeface="Comic Sans MS" panose="030F0902030302020204" pitchFamily="66" charset="0"/>
              </a:rPr>
              <a:t> )</a:t>
            </a:r>
            <a:br>
              <a:rPr lang="fr-FR" altLang="fr-FR" sz="2400" dirty="0">
                <a:latin typeface="Comic Sans MS" panose="030F0902030302020204" pitchFamily="66" charset="0"/>
                <a:sym typeface="Symbol" pitchFamily="2" charset="2"/>
              </a:rPr>
            </a:br>
            <a:r>
              <a:rPr lang="fr-FR" altLang="fr-FR" sz="2400" dirty="0">
                <a:solidFill>
                  <a:srgbClr val="FF0000"/>
                </a:solidFill>
                <a:latin typeface="Comic Sans MS" panose="030F0902030302020204" pitchFamily="66" charset="0"/>
                <a:sym typeface="Symbol" pitchFamily="2" charset="2"/>
              </a:rPr>
              <a:t>W </a:t>
            </a:r>
            <a:r>
              <a:rPr lang="fr-FR" altLang="fr-FR" sz="2400" dirty="0">
                <a:latin typeface="Comic Sans MS" panose="030F0902030302020204" pitchFamily="66" charset="0"/>
                <a:sym typeface="Symbol" pitchFamily="2" charset="2"/>
              </a:rPr>
              <a:t>= poids de la construction</a:t>
            </a:r>
            <a:r>
              <a:rPr lang="fr-FR" altLang="fr-FR" sz="2400" dirty="0">
                <a:solidFill>
                  <a:srgbClr val="FF9900"/>
                </a:solidFill>
                <a:latin typeface="Comic Sans MS" panose="030F0902030302020204" pitchFamily="66" charset="0"/>
                <a:sym typeface="Symbol" pitchFamily="2" charset="2"/>
              </a:rPr>
              <a:t>          </a:t>
            </a:r>
            <a:r>
              <a:rPr lang="fr-FR" altLang="fr-FR" sz="3200" dirty="0">
                <a:solidFill>
                  <a:srgbClr val="FF0000"/>
                </a:solidFill>
                <a:latin typeface="Comic Sans MS" panose="030F0902030302020204" pitchFamily="66" charset="0"/>
                <a:sym typeface="Symbol" pitchFamily="2" charset="2"/>
              </a:rPr>
              <a:t>V</a:t>
            </a:r>
            <a:br>
              <a:rPr lang="fr-FR" altLang="fr-FR" sz="2400" dirty="0">
                <a:latin typeface="Comic Sans MS" panose="030F0902030302020204" pitchFamily="66" charset="0"/>
                <a:sym typeface="Symbol" pitchFamily="2" charset="2"/>
              </a:rPr>
            </a:br>
            <a:r>
              <a:rPr lang="fr-FR" altLang="fr-FR" sz="2400" dirty="0">
                <a:solidFill>
                  <a:srgbClr val="FF0000"/>
                </a:solidFill>
                <a:latin typeface="Comic Sans MS" panose="030F0902030302020204" pitchFamily="66" charset="0"/>
                <a:sym typeface="Symbol" pitchFamily="2" charset="2"/>
              </a:rPr>
              <a:t> A </a:t>
            </a:r>
            <a:r>
              <a:rPr lang="fr-FR" altLang="fr-FR" sz="2400" dirty="0">
                <a:latin typeface="Comic Sans MS" panose="030F0902030302020204" pitchFamily="66" charset="0"/>
                <a:sym typeface="Symbol" pitchFamily="2" charset="2"/>
              </a:rPr>
              <a:t>= coefficient de zone 	              </a:t>
            </a:r>
            <a:r>
              <a:rPr lang="fr-FR" altLang="fr-FR" sz="2000" dirty="0">
                <a:latin typeface="Comic Sans MS" panose="030F0902030302020204" pitchFamily="66" charset="0"/>
                <a:sym typeface="Symbol" pitchFamily="2" charset="2"/>
              </a:rPr>
              <a:t>Mouvement du sol</a:t>
            </a:r>
            <a:br>
              <a:rPr lang="fr-FR" altLang="fr-FR" sz="2400" dirty="0">
                <a:latin typeface="Comic Sans MS" panose="030F0902030302020204" pitchFamily="66" charset="0"/>
                <a:sym typeface="Symbol" pitchFamily="2" charset="2"/>
              </a:rPr>
            </a:br>
            <a:r>
              <a:rPr lang="fr-FR" altLang="fr-FR" sz="2400" dirty="0">
                <a:solidFill>
                  <a:srgbClr val="009900"/>
                </a:solidFill>
                <a:latin typeface="Comic Sans MS" panose="030F0902030302020204" pitchFamily="66" charset="0"/>
                <a:sym typeface="Symbol" pitchFamily="2" charset="2"/>
              </a:rPr>
              <a:t> </a:t>
            </a:r>
            <a:r>
              <a:rPr lang="fr-FR" altLang="fr-FR" sz="2400" dirty="0">
                <a:solidFill>
                  <a:srgbClr val="FF0000"/>
                </a:solidFill>
                <a:latin typeface="Comic Sans MS" panose="030F0902030302020204" pitchFamily="66" charset="0"/>
                <a:sym typeface="Symbol" pitchFamily="2" charset="2"/>
              </a:rPr>
              <a:t>D </a:t>
            </a:r>
            <a:r>
              <a:rPr lang="fr-FR" altLang="fr-FR" sz="2400" dirty="0">
                <a:latin typeface="Comic Sans MS" panose="030F0902030302020204" pitchFamily="66" charset="0"/>
                <a:sym typeface="Symbol" pitchFamily="2" charset="2"/>
              </a:rPr>
              <a:t>= coefficient d’amplification</a:t>
            </a:r>
            <a:br>
              <a:rPr lang="fr-FR" altLang="fr-FR" sz="2400" dirty="0">
                <a:latin typeface="Comic Sans MS" panose="030F0902030302020204" pitchFamily="66" charset="0"/>
                <a:sym typeface="Symbol" pitchFamily="2" charset="2"/>
              </a:rPr>
            </a:br>
            <a:r>
              <a:rPr lang="fr-FR" altLang="fr-FR" sz="2400" dirty="0">
                <a:solidFill>
                  <a:srgbClr val="0000FF"/>
                </a:solidFill>
                <a:latin typeface="Comic Sans MS" panose="030F0902030302020204" pitchFamily="66" charset="0"/>
                <a:sym typeface="Symbol" pitchFamily="2" charset="2"/>
              </a:rPr>
              <a:t> </a:t>
            </a:r>
            <a:r>
              <a:rPr lang="fr-FR" altLang="fr-FR" sz="2400" dirty="0">
                <a:solidFill>
                  <a:srgbClr val="FF0000"/>
                </a:solidFill>
                <a:latin typeface="Comic Sans MS" panose="030F0902030302020204" pitchFamily="66" charset="0"/>
                <a:sym typeface="Symbol" pitchFamily="2" charset="2"/>
              </a:rPr>
              <a:t>Q </a:t>
            </a:r>
            <a:r>
              <a:rPr lang="fr-FR" altLang="fr-FR" sz="2400" dirty="0">
                <a:latin typeface="Comic Sans MS" panose="030F0902030302020204" pitchFamily="66" charset="0"/>
                <a:sym typeface="Symbol" pitchFamily="2" charset="2"/>
              </a:rPr>
              <a:t>= coefficient de qualité</a:t>
            </a:r>
            <a:br>
              <a:rPr lang="fr-FR" altLang="fr-FR" sz="2400" dirty="0">
                <a:latin typeface="Comic Sans MS" panose="030F0902030302020204" pitchFamily="66" charset="0"/>
                <a:sym typeface="Symbol" pitchFamily="2" charset="2"/>
              </a:rPr>
            </a:br>
            <a:r>
              <a:rPr lang="fr-FR" altLang="fr-FR" sz="2400" dirty="0">
                <a:solidFill>
                  <a:srgbClr val="0000FF"/>
                </a:solidFill>
                <a:latin typeface="Comic Sans MS" panose="030F0902030302020204" pitchFamily="66" charset="0"/>
                <a:sym typeface="Symbol" pitchFamily="2" charset="2"/>
              </a:rPr>
              <a:t> </a:t>
            </a:r>
            <a:r>
              <a:rPr lang="fr-FR" altLang="fr-FR" sz="2400" dirty="0">
                <a:solidFill>
                  <a:srgbClr val="FF0000"/>
                </a:solidFill>
                <a:latin typeface="Comic Sans MS" panose="030F0902030302020204" pitchFamily="66" charset="0"/>
                <a:sym typeface="Symbol" pitchFamily="2" charset="2"/>
              </a:rPr>
              <a:t>R </a:t>
            </a:r>
            <a:r>
              <a:rPr lang="fr-FR" altLang="fr-FR" sz="2400" dirty="0">
                <a:latin typeface="Comic Sans MS" panose="030F0902030302020204" pitchFamily="66" charset="0"/>
                <a:sym typeface="Symbol" pitchFamily="2" charset="2"/>
              </a:rPr>
              <a:t>= coefficient de comportement</a:t>
            </a:r>
            <a:r>
              <a:rPr lang="fr-FR" altLang="fr-FR" sz="3200" dirty="0">
                <a:solidFill>
                  <a:srgbClr val="0000FF"/>
                </a:solidFill>
                <a:latin typeface="Comic Sans MS" panose="030F0902030302020204" pitchFamily="66" charset="0"/>
                <a:sym typeface="Symbol" pitchFamily="2" charset="2"/>
              </a:rPr>
              <a:t> </a:t>
            </a:r>
          </a:p>
        </p:txBody>
      </p:sp>
      <p:sp>
        <p:nvSpPr>
          <p:cNvPr id="44036" name="Espace réservé du numéro de diapositive 3">
            <a:extLst>
              <a:ext uri="{FF2B5EF4-FFF2-40B4-BE49-F238E27FC236}">
                <a16:creationId xmlns:a16="http://schemas.microsoft.com/office/drawing/2014/main" id="{D88DAD84-1F83-1948-9544-498D2475CE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AAD19C-5CCE-5448-ADA6-9EFAB0168173}" type="slidenum">
              <a:rPr lang="fr-FR" altLang="fr-FR">
                <a:latin typeface="Arial" panose="020B0604020202020204" pitchFamily="34" charset="0"/>
              </a:rPr>
              <a:pPr/>
              <a:t>22</a:t>
            </a:fld>
            <a:endParaRPr lang="fr-FR" altLang="fr-FR">
              <a:latin typeface="Arial" panose="020B0604020202020204" pitchFamily="34" charset="0"/>
            </a:endParaRPr>
          </a:p>
        </p:txBody>
      </p:sp>
      <p:grpSp>
        <p:nvGrpSpPr>
          <p:cNvPr id="44037" name="Group 35">
            <a:extLst>
              <a:ext uri="{FF2B5EF4-FFF2-40B4-BE49-F238E27FC236}">
                <a16:creationId xmlns:a16="http://schemas.microsoft.com/office/drawing/2014/main" id="{FA6DF36D-6A0D-874D-B461-AB2672108DBA}"/>
              </a:ext>
            </a:extLst>
          </p:cNvPr>
          <p:cNvGrpSpPr>
            <a:grpSpLocks/>
          </p:cNvGrpSpPr>
          <p:nvPr/>
        </p:nvGrpSpPr>
        <p:grpSpPr bwMode="auto">
          <a:xfrm>
            <a:off x="5867400" y="2819400"/>
            <a:ext cx="2971800" cy="2743200"/>
            <a:chOff x="3696" y="1776"/>
            <a:chExt cx="1872" cy="1728"/>
          </a:xfrm>
        </p:grpSpPr>
        <p:grpSp>
          <p:nvGrpSpPr>
            <p:cNvPr id="44049" name="Group 3">
              <a:extLst>
                <a:ext uri="{FF2B5EF4-FFF2-40B4-BE49-F238E27FC236}">
                  <a16:creationId xmlns:a16="http://schemas.microsoft.com/office/drawing/2014/main" id="{5007E29E-1F37-824D-981D-44174878BC1B}"/>
                </a:ext>
              </a:extLst>
            </p:cNvPr>
            <p:cNvGrpSpPr>
              <a:grpSpLocks/>
            </p:cNvGrpSpPr>
            <p:nvPr/>
          </p:nvGrpSpPr>
          <p:grpSpPr bwMode="auto">
            <a:xfrm>
              <a:off x="3696" y="1797"/>
              <a:ext cx="1872" cy="1467"/>
              <a:chOff x="3504" y="2544"/>
              <a:chExt cx="1872" cy="1536"/>
            </a:xfrm>
          </p:grpSpPr>
          <p:grpSp>
            <p:nvGrpSpPr>
              <p:cNvPr id="44052" name="Group 4">
                <a:extLst>
                  <a:ext uri="{FF2B5EF4-FFF2-40B4-BE49-F238E27FC236}">
                    <a16:creationId xmlns:a16="http://schemas.microsoft.com/office/drawing/2014/main" id="{C9D01BFD-F838-CA41-98CA-56FB67EAA30E}"/>
                  </a:ext>
                </a:extLst>
              </p:cNvPr>
              <p:cNvGrpSpPr>
                <a:grpSpLocks/>
              </p:cNvGrpSpPr>
              <p:nvPr/>
            </p:nvGrpSpPr>
            <p:grpSpPr bwMode="auto">
              <a:xfrm>
                <a:off x="3840" y="2544"/>
                <a:ext cx="1536" cy="1536"/>
                <a:chOff x="4224" y="2640"/>
                <a:chExt cx="1536" cy="1536"/>
              </a:xfrm>
            </p:grpSpPr>
            <p:sp>
              <p:nvSpPr>
                <p:cNvPr id="44058" name="Arc 5">
                  <a:extLst>
                    <a:ext uri="{FF2B5EF4-FFF2-40B4-BE49-F238E27FC236}">
                      <a16:creationId xmlns:a16="http://schemas.microsoft.com/office/drawing/2014/main" id="{1EB2C8AC-3F91-524D-A278-E7BBE42E6872}"/>
                    </a:ext>
                  </a:extLst>
                </p:cNvPr>
                <p:cNvSpPr>
                  <a:spLocks/>
                </p:cNvSpPr>
                <p:nvPr/>
              </p:nvSpPr>
              <p:spPr bwMode="auto">
                <a:xfrm flipH="1">
                  <a:off x="4512" y="2640"/>
                  <a:ext cx="384" cy="15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4059" name="Arc 6">
                  <a:extLst>
                    <a:ext uri="{FF2B5EF4-FFF2-40B4-BE49-F238E27FC236}">
                      <a16:creationId xmlns:a16="http://schemas.microsoft.com/office/drawing/2014/main" id="{466F9DA1-478B-8C46-AC04-21A5F99B872D}"/>
                    </a:ext>
                  </a:extLst>
                </p:cNvPr>
                <p:cNvSpPr>
                  <a:spLocks/>
                </p:cNvSpPr>
                <p:nvPr/>
              </p:nvSpPr>
              <p:spPr bwMode="auto">
                <a:xfrm flipH="1">
                  <a:off x="5376" y="2640"/>
                  <a:ext cx="384" cy="15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44060" name="Line 7">
                  <a:extLst>
                    <a:ext uri="{FF2B5EF4-FFF2-40B4-BE49-F238E27FC236}">
                      <a16:creationId xmlns:a16="http://schemas.microsoft.com/office/drawing/2014/main" id="{351E1CC7-5A1E-3249-9F0E-EA54D813070A}"/>
                    </a:ext>
                  </a:extLst>
                </p:cNvPr>
                <p:cNvSpPr>
                  <a:spLocks noChangeShapeType="1"/>
                </p:cNvSpPr>
                <p:nvPr/>
              </p:nvSpPr>
              <p:spPr bwMode="auto">
                <a:xfrm>
                  <a:off x="4800" y="2640"/>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1" name="Line 8">
                  <a:extLst>
                    <a:ext uri="{FF2B5EF4-FFF2-40B4-BE49-F238E27FC236}">
                      <a16:creationId xmlns:a16="http://schemas.microsoft.com/office/drawing/2014/main" id="{68766CCE-386D-694F-8481-AECF32C25619}"/>
                    </a:ext>
                  </a:extLst>
                </p:cNvPr>
                <p:cNvSpPr>
                  <a:spLocks noChangeShapeType="1"/>
                </p:cNvSpPr>
                <p:nvPr/>
              </p:nvSpPr>
              <p:spPr bwMode="auto">
                <a:xfrm>
                  <a:off x="4656" y="3024"/>
                  <a:ext cx="8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2" name="Line 9">
                  <a:extLst>
                    <a:ext uri="{FF2B5EF4-FFF2-40B4-BE49-F238E27FC236}">
                      <a16:creationId xmlns:a16="http://schemas.microsoft.com/office/drawing/2014/main" id="{DE54F540-74ED-054B-9CE1-65023C35CC59}"/>
                    </a:ext>
                  </a:extLst>
                </p:cNvPr>
                <p:cNvSpPr>
                  <a:spLocks noChangeShapeType="1"/>
                </p:cNvSpPr>
                <p:nvPr/>
              </p:nvSpPr>
              <p:spPr bwMode="auto">
                <a:xfrm>
                  <a:off x="4560" y="3360"/>
                  <a:ext cx="8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3" name="Line 10">
                  <a:extLst>
                    <a:ext uri="{FF2B5EF4-FFF2-40B4-BE49-F238E27FC236}">
                      <a16:creationId xmlns:a16="http://schemas.microsoft.com/office/drawing/2014/main" id="{2899748C-52E7-E744-90F0-614AC4FB38E6}"/>
                    </a:ext>
                  </a:extLst>
                </p:cNvPr>
                <p:cNvSpPr>
                  <a:spLocks noChangeShapeType="1"/>
                </p:cNvSpPr>
                <p:nvPr/>
              </p:nvSpPr>
              <p:spPr bwMode="auto">
                <a:xfrm>
                  <a:off x="4512" y="3792"/>
                  <a:ext cx="9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4064" name="Line 11">
                  <a:extLst>
                    <a:ext uri="{FF2B5EF4-FFF2-40B4-BE49-F238E27FC236}">
                      <a16:creationId xmlns:a16="http://schemas.microsoft.com/office/drawing/2014/main" id="{877F7405-5B89-9744-A765-88A54F4D44BA}"/>
                    </a:ext>
                  </a:extLst>
                </p:cNvPr>
                <p:cNvSpPr>
                  <a:spLocks noChangeShapeType="1"/>
                </p:cNvSpPr>
                <p:nvPr/>
              </p:nvSpPr>
              <p:spPr bwMode="auto">
                <a:xfrm>
                  <a:off x="4224" y="4176"/>
                  <a:ext cx="1536"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grpSp>
            <p:nvGrpSpPr>
              <p:cNvPr id="44053" name="Group 12">
                <a:extLst>
                  <a:ext uri="{FF2B5EF4-FFF2-40B4-BE49-F238E27FC236}">
                    <a16:creationId xmlns:a16="http://schemas.microsoft.com/office/drawing/2014/main" id="{E5E39ACD-2FE6-4545-AC12-0787ED70B873}"/>
                  </a:ext>
                </a:extLst>
              </p:cNvPr>
              <p:cNvGrpSpPr>
                <a:grpSpLocks/>
              </p:cNvGrpSpPr>
              <p:nvPr/>
            </p:nvGrpSpPr>
            <p:grpSpPr bwMode="auto">
              <a:xfrm>
                <a:off x="3504" y="2544"/>
                <a:ext cx="864" cy="1152"/>
                <a:chOff x="3504" y="2544"/>
                <a:chExt cx="864" cy="1152"/>
              </a:xfrm>
            </p:grpSpPr>
            <p:sp>
              <p:nvSpPr>
                <p:cNvPr id="44054" name="Line 13">
                  <a:extLst>
                    <a:ext uri="{FF2B5EF4-FFF2-40B4-BE49-F238E27FC236}">
                      <a16:creationId xmlns:a16="http://schemas.microsoft.com/office/drawing/2014/main" id="{CEE27A5F-60A1-6145-B6DD-F49C57513472}"/>
                    </a:ext>
                  </a:extLst>
                </p:cNvPr>
                <p:cNvSpPr>
                  <a:spLocks noChangeShapeType="1"/>
                </p:cNvSpPr>
                <p:nvPr/>
              </p:nvSpPr>
              <p:spPr bwMode="auto">
                <a:xfrm>
                  <a:off x="3744" y="2928"/>
                  <a:ext cx="48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5" name="Line 14">
                  <a:extLst>
                    <a:ext uri="{FF2B5EF4-FFF2-40B4-BE49-F238E27FC236}">
                      <a16:creationId xmlns:a16="http://schemas.microsoft.com/office/drawing/2014/main" id="{6C33DDA3-AFB3-644F-890F-5F2C707E150D}"/>
                    </a:ext>
                  </a:extLst>
                </p:cNvPr>
                <p:cNvSpPr>
                  <a:spLocks noChangeShapeType="1"/>
                </p:cNvSpPr>
                <p:nvPr/>
              </p:nvSpPr>
              <p:spPr bwMode="auto">
                <a:xfrm>
                  <a:off x="3504" y="2544"/>
                  <a:ext cx="864"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6" name="Line 15">
                  <a:extLst>
                    <a:ext uri="{FF2B5EF4-FFF2-40B4-BE49-F238E27FC236}">
                      <a16:creationId xmlns:a16="http://schemas.microsoft.com/office/drawing/2014/main" id="{79CC34BA-D1AD-B24B-9D9A-EE6ADAAA437F}"/>
                    </a:ext>
                  </a:extLst>
                </p:cNvPr>
                <p:cNvSpPr>
                  <a:spLocks noChangeShapeType="1"/>
                </p:cNvSpPr>
                <p:nvPr/>
              </p:nvSpPr>
              <p:spPr bwMode="auto">
                <a:xfrm>
                  <a:off x="3792" y="3264"/>
                  <a:ext cx="384"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7" name="Line 16">
                  <a:extLst>
                    <a:ext uri="{FF2B5EF4-FFF2-40B4-BE49-F238E27FC236}">
                      <a16:creationId xmlns:a16="http://schemas.microsoft.com/office/drawing/2014/main" id="{20917847-1514-C04E-8CF3-FAC9F92DB3E9}"/>
                    </a:ext>
                  </a:extLst>
                </p:cNvPr>
                <p:cNvSpPr>
                  <a:spLocks noChangeShapeType="1"/>
                </p:cNvSpPr>
                <p:nvPr/>
              </p:nvSpPr>
              <p:spPr bwMode="auto">
                <a:xfrm>
                  <a:off x="3888" y="3696"/>
                  <a:ext cx="24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grpSp>
        <p:sp>
          <p:nvSpPr>
            <p:cNvPr id="44050" name="Line 17">
              <a:extLst>
                <a:ext uri="{FF2B5EF4-FFF2-40B4-BE49-F238E27FC236}">
                  <a16:creationId xmlns:a16="http://schemas.microsoft.com/office/drawing/2014/main" id="{3A8DAC42-FA24-0F46-BA7E-7763BD92DCF1}"/>
                </a:ext>
              </a:extLst>
            </p:cNvPr>
            <p:cNvSpPr>
              <a:spLocks noChangeShapeType="1"/>
            </p:cNvSpPr>
            <p:nvPr/>
          </p:nvSpPr>
          <p:spPr bwMode="auto">
            <a:xfrm flipH="1">
              <a:off x="4320" y="3504"/>
              <a:ext cx="91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4051" name="Rectangle 18">
              <a:extLst>
                <a:ext uri="{FF2B5EF4-FFF2-40B4-BE49-F238E27FC236}">
                  <a16:creationId xmlns:a16="http://schemas.microsoft.com/office/drawing/2014/main" id="{A3CFBE85-C838-ED43-9190-69FBD525C655}"/>
                </a:ext>
              </a:extLst>
            </p:cNvPr>
            <p:cNvSpPr>
              <a:spLocks noChangeArrowheads="1"/>
            </p:cNvSpPr>
            <p:nvPr/>
          </p:nvSpPr>
          <p:spPr bwMode="auto">
            <a:xfrm>
              <a:off x="4320" y="1776"/>
              <a:ext cx="864" cy="1488"/>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fr-FR" altLang="fr-FR">
                <a:latin typeface="Garamond" panose="02020404030301010803" pitchFamily="18" charset="0"/>
              </a:endParaRPr>
            </a:p>
          </p:txBody>
        </p:sp>
      </p:grpSp>
      <p:sp>
        <p:nvSpPr>
          <p:cNvPr id="44038" name="Line 26">
            <a:extLst>
              <a:ext uri="{FF2B5EF4-FFF2-40B4-BE49-F238E27FC236}">
                <a16:creationId xmlns:a16="http://schemas.microsoft.com/office/drawing/2014/main" id="{58ABA662-AE43-9D4C-BF29-04339DEE0FCE}"/>
              </a:ext>
            </a:extLst>
          </p:cNvPr>
          <p:cNvSpPr>
            <a:spLocks noChangeShapeType="1"/>
          </p:cNvSpPr>
          <p:nvPr/>
        </p:nvSpPr>
        <p:spPr bwMode="auto">
          <a:xfrm>
            <a:off x="1905000" y="16764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nvGrpSpPr>
          <p:cNvPr id="44039" name="Group 32">
            <a:extLst>
              <a:ext uri="{FF2B5EF4-FFF2-40B4-BE49-F238E27FC236}">
                <a16:creationId xmlns:a16="http://schemas.microsoft.com/office/drawing/2014/main" id="{08065D36-711D-CD48-AF03-DB6BA6224061}"/>
              </a:ext>
            </a:extLst>
          </p:cNvPr>
          <p:cNvGrpSpPr>
            <a:grpSpLocks/>
          </p:cNvGrpSpPr>
          <p:nvPr/>
        </p:nvGrpSpPr>
        <p:grpSpPr bwMode="auto">
          <a:xfrm>
            <a:off x="3851920" y="1268759"/>
            <a:ext cx="2808312" cy="1512169"/>
            <a:chOff x="2571" y="981"/>
            <a:chExt cx="2169" cy="909"/>
          </a:xfrm>
        </p:grpSpPr>
        <p:sp>
          <p:nvSpPr>
            <p:cNvPr id="44047" name="Oval 20">
              <a:extLst>
                <a:ext uri="{FF2B5EF4-FFF2-40B4-BE49-F238E27FC236}">
                  <a16:creationId xmlns:a16="http://schemas.microsoft.com/office/drawing/2014/main" id="{F54E33B5-BBF2-FA43-BB5C-EFC91F1B4977}"/>
                </a:ext>
              </a:extLst>
            </p:cNvPr>
            <p:cNvSpPr>
              <a:spLocks noChangeArrowheads="1"/>
            </p:cNvSpPr>
            <p:nvPr/>
          </p:nvSpPr>
          <p:spPr bwMode="auto">
            <a:xfrm>
              <a:off x="2571" y="981"/>
              <a:ext cx="1534" cy="909"/>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fr-FR" altLang="fr-FR" dirty="0">
                <a:latin typeface="Garamond" panose="02020404030301010803" pitchFamily="18" charset="0"/>
              </a:endParaRPr>
            </a:p>
          </p:txBody>
        </p:sp>
        <p:sp>
          <p:nvSpPr>
            <p:cNvPr id="44048" name="Line 21">
              <a:extLst>
                <a:ext uri="{FF2B5EF4-FFF2-40B4-BE49-F238E27FC236}">
                  <a16:creationId xmlns:a16="http://schemas.microsoft.com/office/drawing/2014/main" id="{CEC9D6E5-FBD9-FB43-A46F-9DD31E8AD74A}"/>
                </a:ext>
              </a:extLst>
            </p:cNvPr>
            <p:cNvSpPr>
              <a:spLocks noChangeShapeType="1"/>
            </p:cNvSpPr>
            <p:nvPr/>
          </p:nvSpPr>
          <p:spPr bwMode="auto">
            <a:xfrm flipV="1">
              <a:off x="3954" y="1026"/>
              <a:ext cx="786" cy="208"/>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grpSp>
      <p:grpSp>
        <p:nvGrpSpPr>
          <p:cNvPr id="44040" name="Group 24">
            <a:extLst>
              <a:ext uri="{FF2B5EF4-FFF2-40B4-BE49-F238E27FC236}">
                <a16:creationId xmlns:a16="http://schemas.microsoft.com/office/drawing/2014/main" id="{28B6E171-A1DB-2C42-A04B-06CBA842C6F9}"/>
              </a:ext>
            </a:extLst>
          </p:cNvPr>
          <p:cNvGrpSpPr>
            <a:grpSpLocks/>
          </p:cNvGrpSpPr>
          <p:nvPr/>
        </p:nvGrpSpPr>
        <p:grpSpPr bwMode="auto">
          <a:xfrm>
            <a:off x="2195736" y="1628800"/>
            <a:ext cx="1440160" cy="1224136"/>
            <a:chOff x="1392" y="960"/>
            <a:chExt cx="1056" cy="912"/>
          </a:xfrm>
        </p:grpSpPr>
        <p:sp>
          <p:nvSpPr>
            <p:cNvPr id="44045" name="Oval 19">
              <a:extLst>
                <a:ext uri="{FF2B5EF4-FFF2-40B4-BE49-F238E27FC236}">
                  <a16:creationId xmlns:a16="http://schemas.microsoft.com/office/drawing/2014/main" id="{F86543A2-D740-C34E-8125-676F847F25C9}"/>
                </a:ext>
              </a:extLst>
            </p:cNvPr>
            <p:cNvSpPr>
              <a:spLocks noChangeArrowheads="1"/>
            </p:cNvSpPr>
            <p:nvPr/>
          </p:nvSpPr>
          <p:spPr bwMode="auto">
            <a:xfrm>
              <a:off x="1824" y="960"/>
              <a:ext cx="624" cy="528"/>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fr-FR" altLang="fr-FR">
                <a:latin typeface="Garamond" panose="02020404030301010803" pitchFamily="18" charset="0"/>
              </a:endParaRPr>
            </a:p>
          </p:txBody>
        </p:sp>
        <p:sp>
          <p:nvSpPr>
            <p:cNvPr id="44046" name="Line 22">
              <a:extLst>
                <a:ext uri="{FF2B5EF4-FFF2-40B4-BE49-F238E27FC236}">
                  <a16:creationId xmlns:a16="http://schemas.microsoft.com/office/drawing/2014/main" id="{7BD7A179-2DC5-8A40-91AF-3BDE8DB88E5C}"/>
                </a:ext>
              </a:extLst>
            </p:cNvPr>
            <p:cNvSpPr>
              <a:spLocks noChangeShapeType="1"/>
            </p:cNvSpPr>
            <p:nvPr/>
          </p:nvSpPr>
          <p:spPr bwMode="auto">
            <a:xfrm flipH="1">
              <a:off x="1392" y="1440"/>
              <a:ext cx="576" cy="432"/>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grpSp>
      <p:grpSp>
        <p:nvGrpSpPr>
          <p:cNvPr id="44041" name="Group 28">
            <a:extLst>
              <a:ext uri="{FF2B5EF4-FFF2-40B4-BE49-F238E27FC236}">
                <a16:creationId xmlns:a16="http://schemas.microsoft.com/office/drawing/2014/main" id="{9E5B1E19-BF9F-CF4A-AC50-61F74C1DDA02}"/>
              </a:ext>
            </a:extLst>
          </p:cNvPr>
          <p:cNvGrpSpPr>
            <a:grpSpLocks/>
          </p:cNvGrpSpPr>
          <p:nvPr/>
        </p:nvGrpSpPr>
        <p:grpSpPr bwMode="auto">
          <a:xfrm>
            <a:off x="1403648" y="1556792"/>
            <a:ext cx="936104" cy="1224136"/>
            <a:chOff x="768" y="960"/>
            <a:chExt cx="768" cy="816"/>
          </a:xfrm>
        </p:grpSpPr>
        <p:sp>
          <p:nvSpPr>
            <p:cNvPr id="44043" name="Oval 25">
              <a:extLst>
                <a:ext uri="{FF2B5EF4-FFF2-40B4-BE49-F238E27FC236}">
                  <a16:creationId xmlns:a16="http://schemas.microsoft.com/office/drawing/2014/main" id="{53C445BA-2686-0B4A-8CC1-E700E2591A15}"/>
                </a:ext>
              </a:extLst>
            </p:cNvPr>
            <p:cNvSpPr>
              <a:spLocks noChangeArrowheads="1"/>
            </p:cNvSpPr>
            <p:nvPr/>
          </p:nvSpPr>
          <p:spPr bwMode="auto">
            <a:xfrm>
              <a:off x="1152" y="960"/>
              <a:ext cx="384" cy="480"/>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fr-FR" altLang="fr-FR" sz="2400">
                <a:solidFill>
                  <a:srgbClr val="0000FF"/>
                </a:solidFill>
                <a:latin typeface="Times New Roman" panose="02020603050405020304" pitchFamily="18" charset="0"/>
              </a:endParaRPr>
            </a:p>
          </p:txBody>
        </p:sp>
        <p:sp>
          <p:nvSpPr>
            <p:cNvPr id="44044" name="Line 27">
              <a:extLst>
                <a:ext uri="{FF2B5EF4-FFF2-40B4-BE49-F238E27FC236}">
                  <a16:creationId xmlns:a16="http://schemas.microsoft.com/office/drawing/2014/main" id="{4837CA29-C5B9-014C-ABEE-227C1A409B6A}"/>
                </a:ext>
              </a:extLst>
            </p:cNvPr>
            <p:cNvSpPr>
              <a:spLocks noChangeShapeType="1"/>
            </p:cNvSpPr>
            <p:nvPr/>
          </p:nvSpPr>
          <p:spPr bwMode="auto">
            <a:xfrm flipH="1">
              <a:off x="768" y="1248"/>
              <a:ext cx="384" cy="528"/>
            </a:xfrm>
            <a:prstGeom prst="line">
              <a:avLst/>
            </a:prstGeom>
            <a:noFill/>
            <a:ln w="28575">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grpSp>
      <p:sp>
        <p:nvSpPr>
          <p:cNvPr id="44042" name="Line 34">
            <a:extLst>
              <a:ext uri="{FF2B5EF4-FFF2-40B4-BE49-F238E27FC236}">
                <a16:creationId xmlns:a16="http://schemas.microsoft.com/office/drawing/2014/main" id="{4F9763B3-37E6-7B4C-A2BB-5C754C978734}"/>
              </a:ext>
            </a:extLst>
          </p:cNvPr>
          <p:cNvSpPr>
            <a:spLocks noChangeShapeType="1"/>
          </p:cNvSpPr>
          <p:nvPr/>
        </p:nvSpPr>
        <p:spPr bwMode="auto">
          <a:xfrm flipH="1">
            <a:off x="5364163" y="5084763"/>
            <a:ext cx="1447800" cy="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2499149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rachid\Mes documents\Mes images\img006.jpg">
            <a:extLst>
              <a:ext uri="{FF2B5EF4-FFF2-40B4-BE49-F238E27FC236}">
                <a16:creationId xmlns:a16="http://schemas.microsoft.com/office/drawing/2014/main" id="{159A5A3D-63ED-0B48-B690-A8C04A567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0"/>
            <a:ext cx="7456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89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5400" dirty="0"/>
              <a:t>LES CONTREVENTEMENTS</a:t>
            </a:r>
          </a:p>
        </p:txBody>
      </p:sp>
    </p:spTree>
    <p:extLst>
      <p:ext uri="{BB962C8B-B14F-4D97-AF65-F5344CB8AC3E}">
        <p14:creationId xmlns:p14="http://schemas.microsoft.com/office/powerpoint/2010/main" val="1926726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7F9D-CCEE-4A41-86FD-AC0CD5683C55}"/>
              </a:ext>
            </a:extLst>
          </p:cNvPr>
          <p:cNvSpPr>
            <a:spLocks noGrp="1"/>
          </p:cNvSpPr>
          <p:nvPr>
            <p:ph type="title"/>
          </p:nvPr>
        </p:nvSpPr>
        <p:spPr/>
        <p:txBody>
          <a:bodyPr/>
          <a:lstStyle/>
          <a:p>
            <a:r>
              <a:rPr lang="fr-FR" dirty="0">
                <a:latin typeface="Architects Daughter" pitchFamily="2" charset="0"/>
              </a:rPr>
              <a:t>-Principe:</a:t>
            </a:r>
          </a:p>
        </p:txBody>
      </p:sp>
      <p:sp>
        <p:nvSpPr>
          <p:cNvPr id="3" name="Content Placeholder 2">
            <a:extLst>
              <a:ext uri="{FF2B5EF4-FFF2-40B4-BE49-F238E27FC236}">
                <a16:creationId xmlns:a16="http://schemas.microsoft.com/office/drawing/2014/main" id="{69B58761-DCBD-4B36-B139-67D94A0F3288}"/>
              </a:ext>
            </a:extLst>
          </p:cNvPr>
          <p:cNvSpPr>
            <a:spLocks noGrp="1"/>
          </p:cNvSpPr>
          <p:nvPr>
            <p:ph idx="1"/>
          </p:nvPr>
        </p:nvSpPr>
        <p:spPr/>
        <p:txBody>
          <a:bodyPr>
            <a:normAutofit fontScale="85000" lnSpcReduction="10000"/>
          </a:bodyPr>
          <a:lstStyle/>
          <a:p>
            <a:endParaRPr lang="fr-FR" dirty="0"/>
          </a:p>
          <a:p>
            <a:pPr algn="just"/>
            <a:r>
              <a:rPr lang="fr-FR" dirty="0">
                <a:latin typeface="Architects Daughter" pitchFamily="2" charset="0"/>
              </a:rPr>
              <a:t>• </a:t>
            </a:r>
            <a:r>
              <a:rPr lang="fr-FR" b="1" dirty="0">
                <a:latin typeface="Architects Daughter" pitchFamily="2" charset="0"/>
              </a:rPr>
              <a:t>Structures auto stables</a:t>
            </a:r>
            <a:r>
              <a:rPr lang="fr-FR" dirty="0">
                <a:latin typeface="Architects Daughter" pitchFamily="2" charset="0"/>
              </a:rPr>
              <a:t>: les descentes de charges horizontales passent par les mêmes éléments de structure que les charges verticales (murs, coques, treillis tridimensionnels, portiques croisés…) </a:t>
            </a:r>
          </a:p>
          <a:p>
            <a:pPr algn="just"/>
            <a:r>
              <a:rPr lang="fr-FR" dirty="0">
                <a:latin typeface="Architects Daughter" pitchFamily="2" charset="0"/>
              </a:rPr>
              <a:t>• </a:t>
            </a:r>
            <a:r>
              <a:rPr lang="fr-FR" b="1" dirty="0">
                <a:latin typeface="Architects Daughter" pitchFamily="2" charset="0"/>
              </a:rPr>
              <a:t>Structures contreventées</a:t>
            </a:r>
            <a:r>
              <a:rPr lang="fr-FR" dirty="0">
                <a:latin typeface="Architects Daughter" pitchFamily="2" charset="0"/>
              </a:rPr>
              <a:t>: les descentes de charges horizontales passent par des dispositifs spécifiques (systèmes articulés + contreventements…), les structures </a:t>
            </a:r>
            <a:r>
              <a:rPr lang="fr-FR" b="1" dirty="0">
                <a:latin typeface="Architects Daughter" pitchFamily="2" charset="0"/>
              </a:rPr>
              <a:t>contreventées </a:t>
            </a:r>
            <a:r>
              <a:rPr lang="fr-FR" dirty="0">
                <a:latin typeface="Architects Daughter" pitchFamily="2" charset="0"/>
              </a:rPr>
              <a:t>sont, pour un grand nombre de partis architecturaux, </a:t>
            </a:r>
            <a:r>
              <a:rPr lang="fr-FR" b="1" dirty="0">
                <a:latin typeface="Architects Daughter" pitchFamily="2" charset="0"/>
              </a:rPr>
              <a:t>moins coûteuses que les structures auto stables</a:t>
            </a:r>
            <a:r>
              <a:rPr lang="fr-FR" dirty="0">
                <a:latin typeface="Architects Daughter" pitchFamily="2" charset="0"/>
              </a:rPr>
              <a:t>. </a:t>
            </a:r>
          </a:p>
        </p:txBody>
      </p:sp>
    </p:spTree>
    <p:extLst>
      <p:ext uri="{BB962C8B-B14F-4D97-AF65-F5344CB8AC3E}">
        <p14:creationId xmlns:p14="http://schemas.microsoft.com/office/powerpoint/2010/main" val="2842384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1538" y="642919"/>
            <a:ext cx="7215238" cy="461665"/>
          </a:xfrm>
          <a:prstGeom prst="rect">
            <a:avLst/>
          </a:prstGeom>
          <a:noFill/>
        </p:spPr>
        <p:txBody>
          <a:bodyPr wrap="square" rtlCol="0">
            <a:spAutoFit/>
          </a:bodyPr>
          <a:lstStyle/>
          <a:p>
            <a:r>
              <a:rPr lang="fr-FR" sz="2400" b="1" u="sng" dirty="0">
                <a:solidFill>
                  <a:schemeClr val="accent1"/>
                </a:solidFill>
                <a:latin typeface="Arial Black" pitchFamily="34" charset="0"/>
                <a:cs typeface="Aharoni" pitchFamily="2" charset="-79"/>
              </a:rPr>
              <a:t>DEFINITION DE CONTREVENTEMENTS:   </a:t>
            </a:r>
          </a:p>
        </p:txBody>
      </p:sp>
      <p:sp>
        <p:nvSpPr>
          <p:cNvPr id="3" name="ZoneTexte 2"/>
          <p:cNvSpPr txBox="1"/>
          <p:nvPr/>
        </p:nvSpPr>
        <p:spPr>
          <a:xfrm>
            <a:off x="642910" y="1285860"/>
            <a:ext cx="8072494" cy="1631216"/>
          </a:xfrm>
          <a:prstGeom prst="rect">
            <a:avLst/>
          </a:prstGeom>
          <a:noFill/>
        </p:spPr>
        <p:txBody>
          <a:bodyPr wrap="square" rtlCol="0">
            <a:spAutoFit/>
          </a:bodyPr>
          <a:lstStyle/>
          <a:p>
            <a:pPr>
              <a:buFont typeface="Wingdings" pitchFamily="2" charset="2"/>
              <a:buChar char="Ø"/>
            </a:pPr>
            <a:r>
              <a:rPr lang="fr-FR" sz="2000" dirty="0">
                <a:latin typeface="Arial Black" pitchFamily="34" charset="0"/>
              </a:rPr>
              <a:t>un contreventement est un système statique destiné à assurer la stabilité globale d'un ouvrage vis-à-vis des effets horizontaux issus des éventuelles actions sur celui-ci (par exemple : vent, séisme, choc, freinage, etc.). </a:t>
            </a:r>
          </a:p>
        </p:txBody>
      </p:sp>
      <p:pic>
        <p:nvPicPr>
          <p:cNvPr id="4" name="Image 3" descr="Capture.PNG"/>
          <p:cNvPicPr>
            <a:picLocks noChangeAspect="1"/>
          </p:cNvPicPr>
          <p:nvPr/>
        </p:nvPicPr>
        <p:blipFill>
          <a:blip r:embed="rId2"/>
          <a:stretch>
            <a:fillRect/>
          </a:stretch>
        </p:blipFill>
        <p:spPr>
          <a:xfrm>
            <a:off x="3571868" y="2786058"/>
            <a:ext cx="5286412" cy="3607028"/>
          </a:xfrm>
          <a:prstGeom prst="rect">
            <a:avLst/>
          </a:prstGeom>
        </p:spPr>
      </p:pic>
    </p:spTree>
    <p:extLst>
      <p:ext uri="{BB962C8B-B14F-4D97-AF65-F5344CB8AC3E}">
        <p14:creationId xmlns:p14="http://schemas.microsoft.com/office/powerpoint/2010/main" val="4027492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714356"/>
            <a:ext cx="7851701" cy="461665"/>
          </a:xfrm>
          <a:prstGeom prst="rect">
            <a:avLst/>
          </a:prstGeom>
          <a:noFill/>
        </p:spPr>
        <p:txBody>
          <a:bodyPr wrap="none" rtlCol="0">
            <a:spAutoFit/>
          </a:bodyPr>
          <a:lstStyle/>
          <a:p>
            <a:r>
              <a:rPr lang="fr-FR" sz="2400" u="sng" dirty="0">
                <a:solidFill>
                  <a:schemeClr val="accent1"/>
                </a:solidFill>
                <a:latin typeface="Arial Black" pitchFamily="34" charset="0"/>
              </a:rPr>
              <a:t>la stabilité globale d'un bâtiment contreventé</a:t>
            </a:r>
          </a:p>
        </p:txBody>
      </p:sp>
      <p:sp>
        <p:nvSpPr>
          <p:cNvPr id="3" name="Rectangle 2"/>
          <p:cNvSpPr/>
          <p:nvPr/>
        </p:nvSpPr>
        <p:spPr>
          <a:xfrm>
            <a:off x="428596" y="1500174"/>
            <a:ext cx="8715404" cy="2246769"/>
          </a:xfrm>
          <a:prstGeom prst="rect">
            <a:avLst/>
          </a:prstGeom>
        </p:spPr>
        <p:txBody>
          <a:bodyPr wrap="square">
            <a:spAutoFit/>
          </a:bodyPr>
          <a:lstStyle/>
          <a:p>
            <a:pPr>
              <a:buFont typeface="Wingdings" pitchFamily="2" charset="2"/>
              <a:buChar char="Ø"/>
            </a:pPr>
            <a:r>
              <a:rPr lang="fr-FR" sz="2000" dirty="0">
                <a:latin typeface="Arial Black" pitchFamily="34" charset="0"/>
              </a:rPr>
              <a:t>Afin d'assurer la stabilité globale d'un bâtiment, il est nécessaire que celui-ci soit contreventé selon au moins 3 plans verticaux non colinéaires et un plan horizontal ; on distingue donc les contreventements verticaux (destinés à transmettre les efforts horizontaux dans les fondations) des contreventements horizontaux (destinés à s'opposer aux effets de torsion dus à ces efforts).</a:t>
            </a:r>
          </a:p>
        </p:txBody>
      </p:sp>
    </p:spTree>
    <p:extLst>
      <p:ext uri="{BB962C8B-B14F-4D97-AF65-F5344CB8AC3E}">
        <p14:creationId xmlns:p14="http://schemas.microsoft.com/office/powerpoint/2010/main" val="1542893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E3CB-65F8-4202-A80B-16534DAB1023}"/>
              </a:ext>
            </a:extLst>
          </p:cNvPr>
          <p:cNvSpPr>
            <a:spLocks noGrp="1"/>
          </p:cNvSpPr>
          <p:nvPr>
            <p:ph type="title"/>
          </p:nvPr>
        </p:nvSpPr>
        <p:spPr>
          <a:xfrm>
            <a:off x="1691680" y="413792"/>
            <a:ext cx="7128792" cy="1575048"/>
          </a:xfrm>
        </p:spPr>
        <p:txBody>
          <a:bodyPr>
            <a:normAutofit/>
          </a:bodyPr>
          <a:lstStyle/>
          <a:p>
            <a:r>
              <a:rPr lang="fr-FR" dirty="0">
                <a:latin typeface="Architects Daughter" pitchFamily="2" charset="0"/>
              </a:rPr>
              <a:t>Modes de contreventements</a:t>
            </a:r>
            <a:endParaRPr lang="fr-FR" dirty="0"/>
          </a:p>
        </p:txBody>
      </p:sp>
      <p:sp>
        <p:nvSpPr>
          <p:cNvPr id="6" name="Rectangle: Rounded Corners 5">
            <a:extLst>
              <a:ext uri="{FF2B5EF4-FFF2-40B4-BE49-F238E27FC236}">
                <a16:creationId xmlns:a16="http://schemas.microsoft.com/office/drawing/2014/main" id="{490AD15D-2787-477F-8848-4968B13BF67B}"/>
              </a:ext>
            </a:extLst>
          </p:cNvPr>
          <p:cNvSpPr/>
          <p:nvPr/>
        </p:nvSpPr>
        <p:spPr>
          <a:xfrm>
            <a:off x="2679944" y="2618379"/>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Contreventement assuré par portiques</a:t>
            </a:r>
          </a:p>
        </p:txBody>
      </p:sp>
      <p:sp>
        <p:nvSpPr>
          <p:cNvPr id="7" name="Rectangle: Rounded Corners 6">
            <a:extLst>
              <a:ext uri="{FF2B5EF4-FFF2-40B4-BE49-F238E27FC236}">
                <a16:creationId xmlns:a16="http://schemas.microsoft.com/office/drawing/2014/main" id="{6F30FBBC-BC73-4F38-8B49-F120AB0C37F7}"/>
              </a:ext>
            </a:extLst>
          </p:cNvPr>
          <p:cNvSpPr/>
          <p:nvPr/>
        </p:nvSpPr>
        <p:spPr>
          <a:xfrm>
            <a:off x="4124787" y="2616703"/>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Contreventement assuré par pans rigides</a:t>
            </a:r>
          </a:p>
        </p:txBody>
      </p:sp>
      <p:sp>
        <p:nvSpPr>
          <p:cNvPr id="8" name="Rectangle: Rounded Corners 7">
            <a:extLst>
              <a:ext uri="{FF2B5EF4-FFF2-40B4-BE49-F238E27FC236}">
                <a16:creationId xmlns:a16="http://schemas.microsoft.com/office/drawing/2014/main" id="{49990D26-8263-4732-8898-1FB66A9B17D1}"/>
              </a:ext>
            </a:extLst>
          </p:cNvPr>
          <p:cNvSpPr/>
          <p:nvPr/>
        </p:nvSpPr>
        <p:spPr>
          <a:xfrm>
            <a:off x="5569631" y="2618379"/>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cs typeface="Arial" pitchFamily="34" charset="0"/>
              </a:rPr>
              <a:t>Noyau de stabilité des immeubles-tours</a:t>
            </a:r>
          </a:p>
        </p:txBody>
      </p:sp>
      <p:sp>
        <p:nvSpPr>
          <p:cNvPr id="9" name="Rectangle: Rounded Corners 8">
            <a:extLst>
              <a:ext uri="{FF2B5EF4-FFF2-40B4-BE49-F238E27FC236}">
                <a16:creationId xmlns:a16="http://schemas.microsoft.com/office/drawing/2014/main" id="{E886FEB1-42FE-417B-82AD-53D8558612F2}"/>
              </a:ext>
            </a:extLst>
          </p:cNvPr>
          <p:cNvSpPr/>
          <p:nvPr/>
        </p:nvSpPr>
        <p:spPr>
          <a:xfrm>
            <a:off x="7014473" y="2616703"/>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Contreventement par colonnes inclinées</a:t>
            </a:r>
          </a:p>
        </p:txBody>
      </p:sp>
      <p:cxnSp>
        <p:nvCxnSpPr>
          <p:cNvPr id="11" name="Straight Arrow Connector 10">
            <a:extLst>
              <a:ext uri="{FF2B5EF4-FFF2-40B4-BE49-F238E27FC236}">
                <a16:creationId xmlns:a16="http://schemas.microsoft.com/office/drawing/2014/main" id="{F7CCA46F-09AE-4476-8ED6-10914ED5154B}"/>
              </a:ext>
            </a:extLst>
          </p:cNvPr>
          <p:cNvCxnSpPr>
            <a:cxnSpLocks/>
          </p:cNvCxnSpPr>
          <p:nvPr/>
        </p:nvCxnSpPr>
        <p:spPr>
          <a:xfrm flipH="1">
            <a:off x="3375734" y="1999118"/>
            <a:ext cx="1196267" cy="562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4AFFC8-CCAA-4193-8605-BF4042D2C19C}"/>
              </a:ext>
            </a:extLst>
          </p:cNvPr>
          <p:cNvCxnSpPr>
            <a:cxnSpLocks/>
          </p:cNvCxnSpPr>
          <p:nvPr/>
        </p:nvCxnSpPr>
        <p:spPr>
          <a:xfrm flipH="1">
            <a:off x="4747334" y="1997443"/>
            <a:ext cx="499370" cy="56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B2C2B3-0985-4C39-8845-BCB6D9A8F7EE}"/>
              </a:ext>
            </a:extLst>
          </p:cNvPr>
          <p:cNvCxnSpPr>
            <a:cxnSpLocks/>
          </p:cNvCxnSpPr>
          <p:nvPr/>
        </p:nvCxnSpPr>
        <p:spPr>
          <a:xfrm>
            <a:off x="5749400" y="1997443"/>
            <a:ext cx="329585" cy="56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96147-4110-4A27-8526-0D82E985AB3A}"/>
              </a:ext>
            </a:extLst>
          </p:cNvPr>
          <p:cNvCxnSpPr>
            <a:cxnSpLocks/>
          </p:cNvCxnSpPr>
          <p:nvPr/>
        </p:nvCxnSpPr>
        <p:spPr>
          <a:xfrm>
            <a:off x="6438531" y="1997442"/>
            <a:ext cx="985420" cy="490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7949D86-A5A3-43F3-BFAB-6F58269502B8}"/>
              </a:ext>
            </a:extLst>
          </p:cNvPr>
          <p:cNvSpPr/>
          <p:nvPr/>
        </p:nvSpPr>
        <p:spPr>
          <a:xfrm>
            <a:off x="2863048" y="4455228"/>
            <a:ext cx="1351625"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triangulations en béton armé</a:t>
            </a:r>
          </a:p>
        </p:txBody>
      </p:sp>
      <p:sp>
        <p:nvSpPr>
          <p:cNvPr id="32" name="Rectangle: Rounded Corners 31">
            <a:extLst>
              <a:ext uri="{FF2B5EF4-FFF2-40B4-BE49-F238E27FC236}">
                <a16:creationId xmlns:a16="http://schemas.microsoft.com/office/drawing/2014/main" id="{063690D6-6BC2-43C0-812A-B4BBE2A97F14}"/>
              </a:ext>
            </a:extLst>
          </p:cNvPr>
          <p:cNvSpPr/>
          <p:nvPr/>
        </p:nvSpPr>
        <p:spPr>
          <a:xfrm>
            <a:off x="4299569" y="4455228"/>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avec voile en béton</a:t>
            </a:r>
          </a:p>
        </p:txBody>
      </p:sp>
      <p:sp>
        <p:nvSpPr>
          <p:cNvPr id="33" name="Rectangle: Rounded Corners 32">
            <a:extLst>
              <a:ext uri="{FF2B5EF4-FFF2-40B4-BE49-F238E27FC236}">
                <a16:creationId xmlns:a16="http://schemas.microsoft.com/office/drawing/2014/main" id="{45B0320E-6D34-4013-9F9C-6710EE9B28BB}"/>
              </a:ext>
            </a:extLst>
          </p:cNvPr>
          <p:cNvSpPr/>
          <p:nvPr/>
        </p:nvSpPr>
        <p:spPr>
          <a:xfrm>
            <a:off x="5796014" y="4455227"/>
            <a:ext cx="1211802" cy="139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latin typeface="Architects Daughter" pitchFamily="2" charset="0"/>
              </a:rPr>
              <a:t>remplissages en maçonnerie</a:t>
            </a:r>
          </a:p>
        </p:txBody>
      </p:sp>
      <p:cxnSp>
        <p:nvCxnSpPr>
          <p:cNvPr id="35" name="Straight Arrow Connector 34">
            <a:extLst>
              <a:ext uri="{FF2B5EF4-FFF2-40B4-BE49-F238E27FC236}">
                <a16:creationId xmlns:a16="http://schemas.microsoft.com/office/drawing/2014/main" id="{C89BFC68-2A0B-4A1B-841A-499100186A5B}"/>
              </a:ext>
            </a:extLst>
          </p:cNvPr>
          <p:cNvCxnSpPr>
            <a:endCxn id="29" idx="0"/>
          </p:cNvCxnSpPr>
          <p:nvPr/>
        </p:nvCxnSpPr>
        <p:spPr>
          <a:xfrm flipH="1">
            <a:off x="3538861" y="4008278"/>
            <a:ext cx="1033139" cy="44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A662DF-6E27-42EC-8DC1-7F8F2C144D98}"/>
              </a:ext>
            </a:extLst>
          </p:cNvPr>
          <p:cNvCxnSpPr>
            <a:endCxn id="32" idx="0"/>
          </p:cNvCxnSpPr>
          <p:nvPr/>
        </p:nvCxnSpPr>
        <p:spPr>
          <a:xfrm>
            <a:off x="4880499" y="4008278"/>
            <a:ext cx="24971" cy="44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C7C2D2-9B8C-4722-A0D6-E3C9819DCBA2}"/>
              </a:ext>
            </a:extLst>
          </p:cNvPr>
          <p:cNvCxnSpPr>
            <a:endCxn id="33" idx="0"/>
          </p:cNvCxnSpPr>
          <p:nvPr/>
        </p:nvCxnSpPr>
        <p:spPr>
          <a:xfrm>
            <a:off x="5046956" y="4008278"/>
            <a:ext cx="1354959" cy="446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28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28" y="714356"/>
            <a:ext cx="6715172" cy="3170099"/>
          </a:xfrm>
          <a:prstGeom prst="rect">
            <a:avLst/>
          </a:prstGeom>
        </p:spPr>
        <p:txBody>
          <a:bodyPr wrap="square">
            <a:spAutoFit/>
          </a:bodyPr>
          <a:lstStyle/>
          <a:p>
            <a:r>
              <a:rPr lang="fr-FR" sz="2400" u="sng" dirty="0">
                <a:solidFill>
                  <a:schemeClr val="accent1"/>
                </a:solidFill>
                <a:latin typeface="Arial Black" pitchFamily="34" charset="0"/>
              </a:rPr>
              <a:t>Les modes de contreventement</a:t>
            </a:r>
          </a:p>
          <a:p>
            <a:endParaRPr lang="fr-FR" dirty="0"/>
          </a:p>
          <a:p>
            <a:endParaRPr lang="fr-FR" dirty="0"/>
          </a:p>
          <a:p>
            <a:r>
              <a:rPr lang="fr-FR" sz="2000" dirty="0">
                <a:latin typeface="Arial Black" pitchFamily="34" charset="0"/>
              </a:rPr>
              <a:t>1. Contreventement assuré par portiques</a:t>
            </a:r>
          </a:p>
          <a:p>
            <a:endParaRPr lang="fr-FR" sz="2000" dirty="0">
              <a:latin typeface="Arial Black" pitchFamily="34" charset="0"/>
            </a:endParaRPr>
          </a:p>
          <a:p>
            <a:r>
              <a:rPr lang="fr-FR" sz="2000" dirty="0">
                <a:latin typeface="Arial Black" pitchFamily="34" charset="0"/>
              </a:rPr>
              <a:t>2. Contreventement assuré par pans rigides</a:t>
            </a:r>
          </a:p>
          <a:p>
            <a:endParaRPr lang="fr-FR" sz="2000" dirty="0">
              <a:latin typeface="Arial Black" pitchFamily="34" charset="0"/>
            </a:endParaRPr>
          </a:p>
          <a:p>
            <a:r>
              <a:rPr lang="fr-FR" sz="2000" dirty="0">
                <a:latin typeface="Arial Black" pitchFamily="34" charset="0"/>
                <a:cs typeface="Arial" pitchFamily="34" charset="0"/>
              </a:rPr>
              <a:t>3. Noyau de stabilité des immeubles-tours</a:t>
            </a:r>
          </a:p>
          <a:p>
            <a:endParaRPr lang="fr-FR" sz="2000" dirty="0">
              <a:latin typeface="Arial Black" pitchFamily="34" charset="0"/>
            </a:endParaRPr>
          </a:p>
          <a:p>
            <a:endParaRPr lang="fr-FR" sz="2000" dirty="0">
              <a:latin typeface="Arial Black" pitchFamily="34" charset="0"/>
            </a:endParaRPr>
          </a:p>
        </p:txBody>
      </p:sp>
      <p:sp>
        <p:nvSpPr>
          <p:cNvPr id="3" name="Rectangle 2"/>
          <p:cNvSpPr/>
          <p:nvPr/>
        </p:nvSpPr>
        <p:spPr>
          <a:xfrm>
            <a:off x="1428728" y="3357562"/>
            <a:ext cx="6429420" cy="400110"/>
          </a:xfrm>
          <a:prstGeom prst="rect">
            <a:avLst/>
          </a:prstGeom>
        </p:spPr>
        <p:txBody>
          <a:bodyPr wrap="square">
            <a:spAutoFit/>
          </a:bodyPr>
          <a:lstStyle/>
          <a:p>
            <a:r>
              <a:rPr lang="fr-FR" sz="2000" dirty="0">
                <a:latin typeface="Arial Black" pitchFamily="34" charset="0"/>
              </a:rPr>
              <a:t>4.Contreventement par colonnes inclinées</a:t>
            </a:r>
          </a:p>
        </p:txBody>
      </p:sp>
    </p:spTree>
    <p:extLst>
      <p:ext uri="{BB962C8B-B14F-4D97-AF65-F5344CB8AC3E}">
        <p14:creationId xmlns:p14="http://schemas.microsoft.com/office/powerpoint/2010/main" val="196562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85721" y="357166"/>
            <a:ext cx="8690698" cy="6143668"/>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428728" y="1785926"/>
            <a:ext cx="6309081" cy="3214709"/>
          </a:xfrm>
          <a:prstGeom prst="rect">
            <a:avLst/>
          </a:prstGeom>
          <a:noFill/>
          <a:ln w="9525">
            <a:noFill/>
            <a:miter lim="800000"/>
            <a:headEnd/>
            <a:tailEnd/>
          </a:ln>
          <a:effectLst/>
        </p:spPr>
      </p:pic>
      <p:sp>
        <p:nvSpPr>
          <p:cNvPr id="6" name="Rectangle 5"/>
          <p:cNvSpPr/>
          <p:nvPr/>
        </p:nvSpPr>
        <p:spPr>
          <a:xfrm>
            <a:off x="928662" y="642919"/>
            <a:ext cx="7572428" cy="461665"/>
          </a:xfrm>
          <a:prstGeom prst="rect">
            <a:avLst/>
          </a:prstGeom>
        </p:spPr>
        <p:txBody>
          <a:bodyPr wrap="square">
            <a:spAutoFit/>
          </a:bodyPr>
          <a:lstStyle/>
          <a:p>
            <a:pPr marL="457200" indent="-457200"/>
            <a:r>
              <a:rPr lang="fr-FR" sz="2400" u="sng" dirty="0">
                <a:solidFill>
                  <a:schemeClr val="accent1"/>
                </a:solidFill>
                <a:latin typeface="Arial Black" pitchFamily="34" charset="0"/>
              </a:rPr>
              <a:t>1-Contreventement assuré par portiques</a:t>
            </a:r>
          </a:p>
        </p:txBody>
      </p:sp>
    </p:spTree>
    <p:extLst>
      <p:ext uri="{BB962C8B-B14F-4D97-AF65-F5344CB8AC3E}">
        <p14:creationId xmlns:p14="http://schemas.microsoft.com/office/powerpoint/2010/main" val="4009397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AE99B-F311-4D4C-9CF3-693198FCBF32}"/>
              </a:ext>
            </a:extLst>
          </p:cNvPr>
          <p:cNvSpPr>
            <a:spLocks noGrp="1"/>
          </p:cNvSpPr>
          <p:nvPr>
            <p:ph idx="1"/>
          </p:nvPr>
        </p:nvSpPr>
        <p:spPr>
          <a:xfrm>
            <a:off x="0" y="1606304"/>
            <a:ext cx="6391923" cy="4703015"/>
          </a:xfrm>
        </p:spPr>
        <p:txBody>
          <a:bodyPr>
            <a:normAutofit fontScale="55000" lnSpcReduction="20000"/>
          </a:bodyPr>
          <a:lstStyle/>
          <a:p>
            <a:pPr algn="just"/>
            <a:r>
              <a:rPr lang="fr-FR" sz="4500" b="1" dirty="0">
                <a:latin typeface="Architects Daughter" pitchFamily="2" charset="0"/>
              </a:rPr>
              <a:t>Contreventement par encastrement interne (portique)</a:t>
            </a:r>
          </a:p>
          <a:p>
            <a:pPr>
              <a:buFont typeface="Wingdings" pitchFamily="2" charset="2"/>
              <a:buChar char="Ø"/>
            </a:pPr>
            <a:r>
              <a:rPr lang="fr-FR" sz="4500" dirty="0">
                <a:latin typeface="Architects Daughter" pitchFamily="2" charset="0"/>
              </a:rPr>
              <a:t>Les portiques doivent être conçus pour résister aux forces de pesanteur, forces horizontales ; celle résistance implique la rigidité des nœuds. </a:t>
            </a:r>
          </a:p>
          <a:p>
            <a:pPr>
              <a:buFont typeface="Wingdings" pitchFamily="2" charset="2"/>
              <a:buChar char="Ø"/>
            </a:pPr>
            <a:r>
              <a:rPr lang="fr-FR" sz="4500" dirty="0">
                <a:latin typeface="Architects Daughter" pitchFamily="2" charset="0"/>
              </a:rPr>
              <a:t>Cette solution conduit en général à des sections de béton et d’armatures plus importantes</a:t>
            </a:r>
          </a:p>
          <a:p>
            <a:pPr>
              <a:buFont typeface="Wingdings" pitchFamily="2" charset="2"/>
              <a:buChar char="Ø"/>
            </a:pPr>
            <a:r>
              <a:rPr lang="fr-FR" sz="4500" dirty="0">
                <a:latin typeface="Architects Daughter" pitchFamily="2" charset="0"/>
              </a:rPr>
              <a:t>des portiques comportant un nombre relativement important de travées</a:t>
            </a:r>
          </a:p>
          <a:p>
            <a:pPr>
              <a:buFont typeface="Wingdings" pitchFamily="2" charset="2"/>
              <a:buChar char="Ø"/>
            </a:pPr>
            <a:r>
              <a:rPr lang="fr-FR" sz="4500" dirty="0">
                <a:latin typeface="Architects Daughter" pitchFamily="2" charset="0"/>
              </a:rPr>
              <a:t>l’avantage  c’est la présence d’ouvertures de grandes dimensions dans le plan des portiques.</a:t>
            </a:r>
          </a:p>
          <a:p>
            <a:pPr>
              <a:buFont typeface="Wingdings" pitchFamily="2" charset="2"/>
              <a:buChar char="Ø"/>
            </a:pPr>
            <a:endParaRPr lang="fr-FR" sz="4500" dirty="0">
              <a:latin typeface="Architects Daughter" pitchFamily="2" charset="0"/>
            </a:endParaRPr>
          </a:p>
          <a:p>
            <a:pPr>
              <a:buFont typeface="Wingdings" pitchFamily="2" charset="2"/>
              <a:buChar char="Ø"/>
            </a:pPr>
            <a:endParaRPr lang="fr-FR" dirty="0">
              <a:latin typeface="Architects Daughter" pitchFamily="2" charset="0"/>
            </a:endParaRPr>
          </a:p>
        </p:txBody>
      </p:sp>
      <p:pic>
        <p:nvPicPr>
          <p:cNvPr id="4" name="Picture 3">
            <a:extLst>
              <a:ext uri="{FF2B5EF4-FFF2-40B4-BE49-F238E27FC236}">
                <a16:creationId xmlns:a16="http://schemas.microsoft.com/office/drawing/2014/main" id="{D9530B83-D568-4E08-92AC-EB6F502A3331}"/>
              </a:ext>
            </a:extLst>
          </p:cNvPr>
          <p:cNvPicPr>
            <a:picLocks noChangeAspect="1"/>
          </p:cNvPicPr>
          <p:nvPr/>
        </p:nvPicPr>
        <p:blipFill>
          <a:blip r:embed="rId2"/>
          <a:stretch>
            <a:fillRect/>
          </a:stretch>
        </p:blipFill>
        <p:spPr>
          <a:xfrm>
            <a:off x="6443023" y="2122781"/>
            <a:ext cx="2236369" cy="2605580"/>
          </a:xfrm>
          <a:prstGeom prst="rect">
            <a:avLst/>
          </a:prstGeom>
        </p:spPr>
      </p:pic>
      <p:sp>
        <p:nvSpPr>
          <p:cNvPr id="6" name="Titre 5">
            <a:extLst>
              <a:ext uri="{FF2B5EF4-FFF2-40B4-BE49-F238E27FC236}">
                <a16:creationId xmlns:a16="http://schemas.microsoft.com/office/drawing/2014/main" id="{050CB43C-C3A3-8E4B-95DB-17BC4824CED0}"/>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93854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2918"/>
            <a:ext cx="9144000" cy="2246769"/>
          </a:xfrm>
          <a:prstGeom prst="rect">
            <a:avLst/>
          </a:prstGeom>
        </p:spPr>
        <p:txBody>
          <a:bodyPr wrap="square">
            <a:spAutoFit/>
          </a:bodyPr>
          <a:lstStyle/>
          <a:p>
            <a:pPr>
              <a:buFont typeface="Wingdings" pitchFamily="2" charset="2"/>
              <a:buChar char="Ø"/>
            </a:pPr>
            <a:r>
              <a:rPr lang="fr-FR" sz="2000" dirty="0">
                <a:latin typeface="Arial Black" pitchFamily="34" charset="0"/>
              </a:rPr>
              <a:t>Les portiques doivent être conçus pour résister aux forces de pesanteur, forces horizontales ; celle résistance implique la rigidité des nœuds. </a:t>
            </a:r>
          </a:p>
          <a:p>
            <a:endParaRPr lang="fr-FR" sz="2000" dirty="0">
              <a:latin typeface="Arial Black" pitchFamily="34" charset="0"/>
            </a:endParaRPr>
          </a:p>
          <a:p>
            <a:endParaRPr lang="fr-FR" sz="2000" dirty="0">
              <a:latin typeface="Arial Black" pitchFamily="34" charset="0"/>
            </a:endParaRPr>
          </a:p>
          <a:p>
            <a:pPr>
              <a:buFont typeface="Wingdings" pitchFamily="2" charset="2"/>
              <a:buChar char="Ø"/>
            </a:pPr>
            <a:r>
              <a:rPr lang="fr-FR" sz="2000" dirty="0">
                <a:latin typeface="Arial Black" pitchFamily="34" charset="0"/>
              </a:rPr>
              <a:t>Cette solution conduit en général à des sections de béton et d’armatures plus importantes</a:t>
            </a:r>
          </a:p>
        </p:txBody>
      </p:sp>
      <p:sp>
        <p:nvSpPr>
          <p:cNvPr id="3" name="Rectangle 2"/>
          <p:cNvSpPr/>
          <p:nvPr/>
        </p:nvSpPr>
        <p:spPr>
          <a:xfrm>
            <a:off x="214283" y="3571876"/>
            <a:ext cx="8929718" cy="707886"/>
          </a:xfrm>
          <a:prstGeom prst="rect">
            <a:avLst/>
          </a:prstGeom>
        </p:spPr>
        <p:txBody>
          <a:bodyPr wrap="square">
            <a:spAutoFit/>
          </a:bodyPr>
          <a:lstStyle/>
          <a:p>
            <a:pPr>
              <a:buFont typeface="Wingdings" pitchFamily="2" charset="2"/>
              <a:buChar char="Ø"/>
            </a:pPr>
            <a:r>
              <a:rPr lang="fr-FR" sz="2000" dirty="0">
                <a:latin typeface="Arial Black" pitchFamily="34" charset="0"/>
              </a:rPr>
              <a:t>des portiques comportant un nombre relativement important de travées</a:t>
            </a:r>
          </a:p>
        </p:txBody>
      </p:sp>
      <p:sp>
        <p:nvSpPr>
          <p:cNvPr id="4" name="Rectangle 3"/>
          <p:cNvSpPr/>
          <p:nvPr/>
        </p:nvSpPr>
        <p:spPr>
          <a:xfrm>
            <a:off x="571472" y="4786322"/>
            <a:ext cx="8572528" cy="707886"/>
          </a:xfrm>
          <a:prstGeom prst="rect">
            <a:avLst/>
          </a:prstGeom>
        </p:spPr>
        <p:txBody>
          <a:bodyPr wrap="square">
            <a:spAutoFit/>
          </a:bodyPr>
          <a:lstStyle/>
          <a:p>
            <a:pPr>
              <a:buFont typeface="Wingdings" pitchFamily="2" charset="2"/>
              <a:buChar char="Ø"/>
            </a:pPr>
            <a:r>
              <a:rPr lang="fr-FR" sz="2000" dirty="0">
                <a:latin typeface="Arial Black" pitchFamily="34" charset="0"/>
              </a:rPr>
              <a:t>l’avantage  c’est la présence d’ouvertures de grandes dimensions dans le plan des portiques.</a:t>
            </a:r>
          </a:p>
        </p:txBody>
      </p:sp>
    </p:spTree>
    <p:extLst>
      <p:ext uri="{BB962C8B-B14F-4D97-AF65-F5344CB8AC3E}">
        <p14:creationId xmlns:p14="http://schemas.microsoft.com/office/powerpoint/2010/main" val="4065672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857232"/>
            <a:ext cx="8286808" cy="400110"/>
          </a:xfrm>
          <a:prstGeom prst="rect">
            <a:avLst/>
          </a:prstGeom>
        </p:spPr>
        <p:txBody>
          <a:bodyPr wrap="square">
            <a:spAutoFit/>
          </a:bodyPr>
          <a:lstStyle/>
          <a:p>
            <a:r>
              <a:rPr lang="fr-FR" sz="2000" u="sng" dirty="0">
                <a:latin typeface="Arial Black" pitchFamily="34" charset="0"/>
              </a:rPr>
              <a:t>Contreventement par encastrement interne (portiques) </a:t>
            </a:r>
          </a:p>
        </p:txBody>
      </p:sp>
      <p:pic>
        <p:nvPicPr>
          <p:cNvPr id="10242" name="Picture 2"/>
          <p:cNvPicPr>
            <a:picLocks noChangeAspect="1" noChangeArrowheads="1"/>
          </p:cNvPicPr>
          <p:nvPr/>
        </p:nvPicPr>
        <p:blipFill>
          <a:blip r:embed="rId2"/>
          <a:srcRect/>
          <a:stretch>
            <a:fillRect/>
          </a:stretch>
        </p:blipFill>
        <p:spPr bwMode="auto">
          <a:xfrm>
            <a:off x="500034" y="1714488"/>
            <a:ext cx="8321066" cy="2845804"/>
          </a:xfrm>
          <a:prstGeom prst="rect">
            <a:avLst/>
          </a:prstGeom>
          <a:noFill/>
          <a:ln w="9525">
            <a:noFill/>
            <a:miter lim="800000"/>
            <a:headEnd/>
            <a:tailEnd/>
          </a:ln>
          <a:effectLst/>
        </p:spPr>
      </p:pic>
      <p:sp>
        <p:nvSpPr>
          <p:cNvPr id="4" name="Rectangle 3"/>
          <p:cNvSpPr/>
          <p:nvPr/>
        </p:nvSpPr>
        <p:spPr>
          <a:xfrm>
            <a:off x="2639419" y="4721663"/>
            <a:ext cx="5075853" cy="369332"/>
          </a:xfrm>
          <a:prstGeom prst="rect">
            <a:avLst/>
          </a:prstGeom>
        </p:spPr>
        <p:txBody>
          <a:bodyPr wrap="square">
            <a:spAutoFit/>
          </a:bodyPr>
          <a:lstStyle/>
          <a:p>
            <a:r>
              <a:rPr lang="fr-FR" dirty="0">
                <a:solidFill>
                  <a:schemeClr val="accent1"/>
                </a:solidFill>
                <a:latin typeface="Arial Black" pitchFamily="34" charset="0"/>
              </a:rPr>
              <a:t>Encastrements poutres/colonnes</a:t>
            </a:r>
          </a:p>
        </p:txBody>
      </p:sp>
    </p:spTree>
    <p:extLst>
      <p:ext uri="{BB962C8B-B14F-4D97-AF65-F5344CB8AC3E}">
        <p14:creationId xmlns:p14="http://schemas.microsoft.com/office/powerpoint/2010/main" val="3756415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00" y="285729"/>
            <a:ext cx="7715304" cy="461665"/>
          </a:xfrm>
          <a:prstGeom prst="rect">
            <a:avLst/>
          </a:prstGeom>
        </p:spPr>
        <p:txBody>
          <a:bodyPr wrap="square">
            <a:spAutoFit/>
          </a:bodyPr>
          <a:lstStyle/>
          <a:p>
            <a:pPr marL="457200" indent="-457200"/>
            <a:r>
              <a:rPr lang="fr-FR" sz="2400" u="sng" dirty="0">
                <a:solidFill>
                  <a:schemeClr val="accent1"/>
                </a:solidFill>
                <a:latin typeface="Arial Black" pitchFamily="34" charset="0"/>
              </a:rPr>
              <a:t>2-Contreventement assuré par pans rigides</a:t>
            </a:r>
          </a:p>
        </p:txBody>
      </p:sp>
      <p:sp>
        <p:nvSpPr>
          <p:cNvPr id="3" name="ZoneTexte 2"/>
          <p:cNvSpPr txBox="1"/>
          <p:nvPr/>
        </p:nvSpPr>
        <p:spPr>
          <a:xfrm>
            <a:off x="142844" y="1000109"/>
            <a:ext cx="9001156" cy="1015663"/>
          </a:xfrm>
          <a:prstGeom prst="rect">
            <a:avLst/>
          </a:prstGeom>
          <a:noFill/>
        </p:spPr>
        <p:txBody>
          <a:bodyPr wrap="square" rtlCol="0">
            <a:spAutoFit/>
          </a:bodyPr>
          <a:lstStyle/>
          <a:p>
            <a:pPr>
              <a:buFont typeface="Wingdings" pitchFamily="2" charset="2"/>
              <a:buChar char="Ø"/>
            </a:pPr>
            <a:r>
              <a:rPr lang="fr-FR" sz="2000" dirty="0">
                <a:latin typeface="Arial Black" pitchFamily="34" charset="0"/>
              </a:rPr>
              <a:t>La rigidité des pans de contreventement peut être assurée</a:t>
            </a:r>
          </a:p>
          <a:p>
            <a:r>
              <a:rPr lang="fr-FR" sz="2000" dirty="0">
                <a:latin typeface="Arial Black" pitchFamily="34" charset="0"/>
              </a:rPr>
              <a:t> </a:t>
            </a:r>
          </a:p>
          <a:p>
            <a:r>
              <a:rPr lang="fr-FR" sz="2000" dirty="0">
                <a:latin typeface="Arial Black" pitchFamily="34" charset="0"/>
              </a:rPr>
              <a:t>                  2-1-</a:t>
            </a:r>
            <a:r>
              <a:rPr lang="fr-FR" sz="2000" u="sng" dirty="0">
                <a:latin typeface="Arial Black" pitchFamily="34" charset="0"/>
              </a:rPr>
              <a:t>par des triangulations en béton armé: </a:t>
            </a:r>
          </a:p>
        </p:txBody>
      </p:sp>
      <p:pic>
        <p:nvPicPr>
          <p:cNvPr id="3074" name="Picture 2"/>
          <p:cNvPicPr>
            <a:picLocks noChangeAspect="1" noChangeArrowheads="1"/>
          </p:cNvPicPr>
          <p:nvPr/>
        </p:nvPicPr>
        <p:blipFill>
          <a:blip r:embed="rId2"/>
          <a:srcRect/>
          <a:stretch>
            <a:fillRect/>
          </a:stretch>
        </p:blipFill>
        <p:spPr bwMode="auto">
          <a:xfrm>
            <a:off x="1071538" y="2214554"/>
            <a:ext cx="7054854" cy="3710006"/>
          </a:xfrm>
          <a:prstGeom prst="rect">
            <a:avLst/>
          </a:prstGeom>
          <a:noFill/>
          <a:ln w="9525">
            <a:noFill/>
            <a:miter lim="800000"/>
            <a:headEnd/>
            <a:tailEnd/>
          </a:ln>
          <a:effectLst/>
        </p:spPr>
      </p:pic>
    </p:spTree>
    <p:extLst>
      <p:ext uri="{BB962C8B-B14F-4D97-AF65-F5344CB8AC3E}">
        <p14:creationId xmlns:p14="http://schemas.microsoft.com/office/powerpoint/2010/main" val="1576417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642918"/>
            <a:ext cx="8072494" cy="923330"/>
          </a:xfrm>
          <a:prstGeom prst="rect">
            <a:avLst/>
          </a:prstGeom>
        </p:spPr>
        <p:txBody>
          <a:bodyPr wrap="square">
            <a:spAutoFit/>
          </a:bodyPr>
          <a:lstStyle/>
          <a:p>
            <a:pPr>
              <a:buFont typeface="Wingdings" pitchFamily="2" charset="2"/>
              <a:buChar char="§"/>
            </a:pPr>
            <a:r>
              <a:rPr lang="fr-FR" dirty="0">
                <a:latin typeface="Arial Black" pitchFamily="34" charset="0"/>
              </a:rPr>
              <a:t>Dans le premier cas, la présence des triangulations crée souvent des difficultés pour la réalisation d’ouvertures dans les pans de contreventement </a:t>
            </a:r>
          </a:p>
        </p:txBody>
      </p:sp>
      <p:sp>
        <p:nvSpPr>
          <p:cNvPr id="4" name="Rectangle 3"/>
          <p:cNvSpPr/>
          <p:nvPr/>
        </p:nvSpPr>
        <p:spPr>
          <a:xfrm>
            <a:off x="428596" y="2428868"/>
            <a:ext cx="7858180" cy="923330"/>
          </a:xfrm>
          <a:prstGeom prst="rect">
            <a:avLst/>
          </a:prstGeom>
        </p:spPr>
        <p:txBody>
          <a:bodyPr wrap="square">
            <a:spAutoFit/>
          </a:bodyPr>
          <a:lstStyle/>
          <a:p>
            <a:pPr>
              <a:buFont typeface="Wingdings" pitchFamily="2" charset="2"/>
              <a:buChar char="§"/>
            </a:pPr>
            <a:r>
              <a:rPr lang="fr-FR" dirty="0">
                <a:latin typeface="Arial Black" pitchFamily="34" charset="0"/>
              </a:rPr>
              <a:t>on peut quelquefois trouver une solution plus satisfaisante en disposant les éléments de triangulation non plus sur la hauteur d’un étage, mais sur celle de deux étages</a:t>
            </a:r>
          </a:p>
        </p:txBody>
      </p:sp>
    </p:spTree>
    <p:extLst>
      <p:ext uri="{BB962C8B-B14F-4D97-AF65-F5344CB8AC3E}">
        <p14:creationId xmlns:p14="http://schemas.microsoft.com/office/powerpoint/2010/main" val="3783698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610945" y="714356"/>
            <a:ext cx="7733081" cy="4143404"/>
          </a:xfrm>
          <a:prstGeom prst="rect">
            <a:avLst/>
          </a:prstGeom>
          <a:noFill/>
          <a:ln w="9525">
            <a:noFill/>
            <a:miter lim="800000"/>
            <a:headEnd/>
            <a:tailEnd/>
          </a:ln>
          <a:effectLst/>
        </p:spPr>
      </p:pic>
    </p:spTree>
    <p:extLst>
      <p:ext uri="{BB962C8B-B14F-4D97-AF65-F5344CB8AC3E}">
        <p14:creationId xmlns:p14="http://schemas.microsoft.com/office/powerpoint/2010/main" val="1784740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0166" y="428604"/>
            <a:ext cx="5643602" cy="369332"/>
          </a:xfrm>
          <a:prstGeom prst="rect">
            <a:avLst/>
          </a:prstGeom>
        </p:spPr>
        <p:txBody>
          <a:bodyPr wrap="square">
            <a:spAutoFit/>
          </a:bodyPr>
          <a:lstStyle/>
          <a:p>
            <a:r>
              <a:rPr lang="fr-FR" u="sng" dirty="0">
                <a:latin typeface="Arial Black" pitchFamily="34" charset="0"/>
              </a:rPr>
              <a:t>2-2-Contreventement avec voile en béton</a:t>
            </a:r>
          </a:p>
        </p:txBody>
      </p:sp>
      <p:pic>
        <p:nvPicPr>
          <p:cNvPr id="5122" name="Picture 2"/>
          <p:cNvPicPr>
            <a:picLocks noChangeAspect="1" noChangeArrowheads="1"/>
          </p:cNvPicPr>
          <p:nvPr/>
        </p:nvPicPr>
        <p:blipFill>
          <a:blip r:embed="rId2"/>
          <a:srcRect/>
          <a:stretch>
            <a:fillRect/>
          </a:stretch>
        </p:blipFill>
        <p:spPr bwMode="auto">
          <a:xfrm>
            <a:off x="1500166" y="1071546"/>
            <a:ext cx="6410549" cy="4686333"/>
          </a:xfrm>
          <a:prstGeom prst="rect">
            <a:avLst/>
          </a:prstGeom>
          <a:noFill/>
          <a:ln w="9525">
            <a:noFill/>
            <a:miter lim="800000"/>
            <a:headEnd/>
            <a:tailEnd/>
          </a:ln>
          <a:effectLst/>
        </p:spPr>
      </p:pic>
    </p:spTree>
    <p:extLst>
      <p:ext uri="{BB962C8B-B14F-4D97-AF65-F5344CB8AC3E}">
        <p14:creationId xmlns:p14="http://schemas.microsoft.com/office/powerpoint/2010/main" val="834944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0034" y="1428736"/>
            <a:ext cx="8643966" cy="3416320"/>
          </a:xfrm>
          <a:prstGeom prst="rect">
            <a:avLst/>
          </a:prstGeom>
          <a:noFill/>
        </p:spPr>
        <p:txBody>
          <a:bodyPr wrap="square" rtlCol="0">
            <a:spAutoFit/>
          </a:bodyPr>
          <a:lstStyle/>
          <a:p>
            <a:pPr>
              <a:buFont typeface="Wingdings" pitchFamily="2" charset="2"/>
              <a:buChar char="§"/>
            </a:pPr>
            <a:r>
              <a:rPr lang="fr-FR" dirty="0">
                <a:latin typeface="Arial Black" pitchFamily="34" charset="0"/>
              </a:rPr>
              <a:t>La solution de contreventement avec voiles en béton armé est actuellement très répandue ; très souvent</a:t>
            </a:r>
          </a:p>
          <a:p>
            <a:endParaRPr lang="fr-FR" dirty="0">
              <a:latin typeface="Arial Black" pitchFamily="34" charset="0"/>
            </a:endParaRPr>
          </a:p>
          <a:p>
            <a:pPr>
              <a:buFont typeface="Wingdings" pitchFamily="2" charset="2"/>
              <a:buChar char="Ø"/>
            </a:pPr>
            <a:r>
              <a:rPr lang="fr-FR" dirty="0">
                <a:latin typeface="Arial Black" pitchFamily="34" charset="0"/>
              </a:rPr>
              <a:t> disposés transversalement aux bâtiments de forme rectangulaire allongée</a:t>
            </a:r>
          </a:p>
          <a:p>
            <a:endParaRPr lang="fr-FR" dirty="0">
              <a:latin typeface="Arial Black" pitchFamily="34" charset="0"/>
            </a:endParaRPr>
          </a:p>
          <a:p>
            <a:pPr>
              <a:buFont typeface="Wingdings" pitchFamily="2" charset="2"/>
              <a:buChar char="Ø"/>
            </a:pPr>
            <a:r>
              <a:rPr lang="fr-FR" dirty="0">
                <a:latin typeface="Arial Black" pitchFamily="34" charset="0"/>
              </a:rPr>
              <a:t>constituent également les éléments de transmission des charges verticales , sans être obligatoirement renforcés par des poteaux. </a:t>
            </a:r>
          </a:p>
          <a:p>
            <a:endParaRPr lang="fr-FR" dirty="0">
              <a:latin typeface="Arial Black" pitchFamily="34" charset="0"/>
            </a:endParaRPr>
          </a:p>
          <a:p>
            <a:pPr>
              <a:buFont typeface="Wingdings" pitchFamily="2" charset="2"/>
              <a:buChar char="Ø"/>
            </a:pPr>
            <a:r>
              <a:rPr lang="fr-FR" dirty="0">
                <a:latin typeface="Arial Black" pitchFamily="34" charset="0"/>
              </a:rPr>
              <a:t>dans des conditions économiques, à la fois la transmission des charges de pesanteur et  contreventement dans la direction transversale des bâtiments </a:t>
            </a:r>
          </a:p>
        </p:txBody>
      </p:sp>
    </p:spTree>
    <p:extLst>
      <p:ext uri="{BB962C8B-B14F-4D97-AF65-F5344CB8AC3E}">
        <p14:creationId xmlns:p14="http://schemas.microsoft.com/office/powerpoint/2010/main" val="2156672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0232" y="571480"/>
            <a:ext cx="6500858" cy="400110"/>
          </a:xfrm>
          <a:prstGeom prst="rect">
            <a:avLst/>
          </a:prstGeom>
        </p:spPr>
        <p:txBody>
          <a:bodyPr wrap="square">
            <a:spAutoFit/>
          </a:bodyPr>
          <a:lstStyle/>
          <a:p>
            <a:r>
              <a:rPr lang="fr-FR" sz="2000" u="sng" dirty="0">
                <a:latin typeface="Arial Black" pitchFamily="34" charset="0"/>
              </a:rPr>
              <a:t> 2-3-par des remplissages en maçonnerie</a:t>
            </a:r>
          </a:p>
        </p:txBody>
      </p:sp>
      <p:sp>
        <p:nvSpPr>
          <p:cNvPr id="4" name="ZoneTexte 3"/>
          <p:cNvSpPr txBox="1"/>
          <p:nvPr/>
        </p:nvSpPr>
        <p:spPr>
          <a:xfrm>
            <a:off x="500034" y="1714489"/>
            <a:ext cx="7929618" cy="1200329"/>
          </a:xfrm>
          <a:prstGeom prst="rect">
            <a:avLst/>
          </a:prstGeom>
          <a:noFill/>
        </p:spPr>
        <p:txBody>
          <a:bodyPr wrap="square" rtlCol="0">
            <a:spAutoFit/>
          </a:bodyPr>
          <a:lstStyle/>
          <a:p>
            <a:pPr>
              <a:buFont typeface="Wingdings" pitchFamily="2" charset="2"/>
              <a:buChar char="Ø"/>
            </a:pPr>
            <a:r>
              <a:rPr lang="fr-FR" dirty="0">
                <a:latin typeface="Arial Black" pitchFamily="34" charset="0"/>
              </a:rPr>
              <a:t>La solution consistant à assurer le contreventement par des remplissages en maçonnerie de résistance suffisante est plus spécialement à retenir dans le cas de bâtiments comportant un nombre limité d’étages.</a:t>
            </a:r>
          </a:p>
        </p:txBody>
      </p:sp>
      <p:pic>
        <p:nvPicPr>
          <p:cNvPr id="6146" name="Picture 2"/>
          <p:cNvPicPr>
            <a:picLocks noChangeAspect="1" noChangeArrowheads="1"/>
          </p:cNvPicPr>
          <p:nvPr/>
        </p:nvPicPr>
        <p:blipFill>
          <a:blip r:embed="rId2"/>
          <a:srcRect/>
          <a:stretch>
            <a:fillRect/>
          </a:stretch>
        </p:blipFill>
        <p:spPr bwMode="auto">
          <a:xfrm>
            <a:off x="0" y="3286124"/>
            <a:ext cx="8748449" cy="2171710"/>
          </a:xfrm>
          <a:prstGeom prst="rect">
            <a:avLst/>
          </a:prstGeom>
          <a:noFill/>
          <a:ln w="9525">
            <a:noFill/>
            <a:miter lim="800000"/>
            <a:headEnd/>
            <a:tailEnd/>
          </a:ln>
          <a:effectLst/>
        </p:spPr>
      </p:pic>
    </p:spTree>
    <p:extLst>
      <p:ext uri="{BB962C8B-B14F-4D97-AF65-F5344CB8AC3E}">
        <p14:creationId xmlns:p14="http://schemas.microsoft.com/office/powerpoint/2010/main" val="582161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64820" y="297798"/>
            <a:ext cx="8736336" cy="570297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4414" y="357166"/>
            <a:ext cx="7500990" cy="461665"/>
          </a:xfrm>
          <a:prstGeom prst="rect">
            <a:avLst/>
          </a:prstGeom>
        </p:spPr>
        <p:txBody>
          <a:bodyPr wrap="square">
            <a:spAutoFit/>
          </a:bodyPr>
          <a:lstStyle/>
          <a:p>
            <a:r>
              <a:rPr lang="fr-FR" sz="2400" dirty="0">
                <a:solidFill>
                  <a:schemeClr val="accent1"/>
                </a:solidFill>
                <a:latin typeface="Arial Black" pitchFamily="34" charset="0"/>
              </a:rPr>
              <a:t>3-Noyau de stabilité des immeubles-tours</a:t>
            </a:r>
          </a:p>
        </p:txBody>
      </p:sp>
      <p:sp>
        <p:nvSpPr>
          <p:cNvPr id="3" name="Rectangle 2"/>
          <p:cNvSpPr/>
          <p:nvPr/>
        </p:nvSpPr>
        <p:spPr>
          <a:xfrm>
            <a:off x="642910" y="1142984"/>
            <a:ext cx="8215370" cy="1631216"/>
          </a:xfrm>
          <a:prstGeom prst="rect">
            <a:avLst/>
          </a:prstGeom>
        </p:spPr>
        <p:txBody>
          <a:bodyPr wrap="square">
            <a:spAutoFit/>
          </a:bodyPr>
          <a:lstStyle/>
          <a:p>
            <a:pPr>
              <a:buFont typeface="Wingdings" pitchFamily="2" charset="2"/>
              <a:buChar char="Ø"/>
            </a:pPr>
            <a:r>
              <a:rPr lang="fr-FR" sz="2000" dirty="0">
                <a:latin typeface="Arial Black" pitchFamily="34" charset="0"/>
              </a:rPr>
              <a:t>La stabilité des immeubles-tours à usage d’habitation et surtout de bureaux est très souvent assurée par un ouvrage situé en partie centrale, constitué par des parois verticales, en voiles de béton armé, disposées suivant des plans orthogonaux, et par les planchers.</a:t>
            </a:r>
          </a:p>
        </p:txBody>
      </p:sp>
      <p:pic>
        <p:nvPicPr>
          <p:cNvPr id="7170" name="Picture 2"/>
          <p:cNvPicPr>
            <a:picLocks noChangeAspect="1" noChangeArrowheads="1"/>
          </p:cNvPicPr>
          <p:nvPr/>
        </p:nvPicPr>
        <p:blipFill>
          <a:blip r:embed="rId2"/>
          <a:srcRect/>
          <a:stretch>
            <a:fillRect/>
          </a:stretch>
        </p:blipFill>
        <p:spPr bwMode="auto">
          <a:xfrm>
            <a:off x="2500298" y="2714620"/>
            <a:ext cx="5991472" cy="3488706"/>
          </a:xfrm>
          <a:prstGeom prst="rect">
            <a:avLst/>
          </a:prstGeom>
          <a:noFill/>
          <a:ln w="9525">
            <a:noFill/>
            <a:miter lim="800000"/>
            <a:headEnd/>
            <a:tailEnd/>
          </a:ln>
          <a:effectLst/>
        </p:spPr>
      </p:pic>
    </p:spTree>
    <p:extLst>
      <p:ext uri="{BB962C8B-B14F-4D97-AF65-F5344CB8AC3E}">
        <p14:creationId xmlns:p14="http://schemas.microsoft.com/office/powerpoint/2010/main" val="1953484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928670"/>
            <a:ext cx="8929718" cy="1631216"/>
          </a:xfrm>
          <a:prstGeom prst="rect">
            <a:avLst/>
          </a:prstGeom>
        </p:spPr>
        <p:txBody>
          <a:bodyPr wrap="square">
            <a:spAutoFit/>
          </a:bodyPr>
          <a:lstStyle/>
          <a:p>
            <a:pPr>
              <a:buFont typeface="Wingdings" pitchFamily="2" charset="2"/>
              <a:buChar char="Ø"/>
            </a:pPr>
            <a:r>
              <a:rPr lang="fr-FR" sz="2000" dirty="0">
                <a:latin typeface="Arial Black" pitchFamily="34" charset="0"/>
              </a:rPr>
              <a:t>Les parois de ce noyau assurent la transmission d’une partie des charges verticales et, à elles seules, la résistance aux forces horizontales, notamment aux actions du vent. Les éléments verticaux de la structure, tout autour du noyau, n’ont en principe à supporter que des charges verticales.</a:t>
            </a:r>
          </a:p>
        </p:txBody>
      </p:sp>
      <p:pic>
        <p:nvPicPr>
          <p:cNvPr id="8194" name="Picture 2"/>
          <p:cNvPicPr>
            <a:picLocks noChangeAspect="1" noChangeArrowheads="1"/>
          </p:cNvPicPr>
          <p:nvPr/>
        </p:nvPicPr>
        <p:blipFill>
          <a:blip r:embed="rId2"/>
          <a:srcRect/>
          <a:stretch>
            <a:fillRect/>
          </a:stretch>
        </p:blipFill>
        <p:spPr bwMode="auto">
          <a:xfrm>
            <a:off x="1000100" y="2928934"/>
            <a:ext cx="7086913" cy="2357454"/>
          </a:xfrm>
          <a:prstGeom prst="rect">
            <a:avLst/>
          </a:prstGeom>
          <a:noFill/>
          <a:ln w="9525">
            <a:noFill/>
            <a:miter lim="800000"/>
            <a:headEnd/>
            <a:tailEnd/>
          </a:ln>
          <a:effectLst/>
        </p:spPr>
      </p:pic>
    </p:spTree>
    <p:extLst>
      <p:ext uri="{BB962C8B-B14F-4D97-AF65-F5344CB8AC3E}">
        <p14:creationId xmlns:p14="http://schemas.microsoft.com/office/powerpoint/2010/main" val="1117407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357290" y="1285860"/>
            <a:ext cx="6786609" cy="4593321"/>
          </a:xfrm>
          <a:prstGeom prst="rect">
            <a:avLst/>
          </a:prstGeom>
          <a:noFill/>
          <a:ln w="9525">
            <a:noFill/>
            <a:miter lim="800000"/>
            <a:headEnd/>
            <a:tailEnd/>
          </a:ln>
          <a:effectLst/>
        </p:spPr>
      </p:pic>
      <p:sp>
        <p:nvSpPr>
          <p:cNvPr id="3" name="Rectangle 2"/>
          <p:cNvSpPr/>
          <p:nvPr/>
        </p:nvSpPr>
        <p:spPr>
          <a:xfrm>
            <a:off x="428596" y="428604"/>
            <a:ext cx="8143932" cy="400110"/>
          </a:xfrm>
          <a:prstGeom prst="rect">
            <a:avLst/>
          </a:prstGeom>
        </p:spPr>
        <p:txBody>
          <a:bodyPr wrap="square">
            <a:spAutoFit/>
          </a:bodyPr>
          <a:lstStyle/>
          <a:p>
            <a:r>
              <a:rPr lang="fr-FR" sz="2000" u="sng" dirty="0">
                <a:effectLst>
                  <a:outerShdw blurRad="38100" dist="38100" dir="2700000" algn="tl">
                    <a:srgbClr val="000000">
                      <a:alpha val="43137"/>
                    </a:srgbClr>
                  </a:outerShdw>
                </a:effectLst>
                <a:latin typeface="Arial Black" pitchFamily="34" charset="0"/>
              </a:rPr>
              <a:t>Contreventement par encastrement externe (noyaux)</a:t>
            </a:r>
          </a:p>
        </p:txBody>
      </p:sp>
      <p:sp>
        <p:nvSpPr>
          <p:cNvPr id="4" name="Rectangle 3"/>
          <p:cNvSpPr/>
          <p:nvPr/>
        </p:nvSpPr>
        <p:spPr>
          <a:xfrm>
            <a:off x="2636213" y="5460326"/>
            <a:ext cx="4507555" cy="369332"/>
          </a:xfrm>
          <a:prstGeom prst="rect">
            <a:avLst/>
          </a:prstGeom>
        </p:spPr>
        <p:txBody>
          <a:bodyPr wrap="square">
            <a:spAutoFit/>
          </a:bodyPr>
          <a:lstStyle/>
          <a:p>
            <a:r>
              <a:rPr lang="fr-FR" dirty="0">
                <a:solidFill>
                  <a:schemeClr val="accent1"/>
                </a:solidFill>
                <a:latin typeface="Arial Black" pitchFamily="34" charset="0"/>
              </a:rPr>
              <a:t>Noyaux de circulations verticales</a:t>
            </a:r>
          </a:p>
        </p:txBody>
      </p:sp>
    </p:spTree>
    <p:extLst>
      <p:ext uri="{BB962C8B-B14F-4D97-AF65-F5344CB8AC3E}">
        <p14:creationId xmlns:p14="http://schemas.microsoft.com/office/powerpoint/2010/main" val="97816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500043"/>
            <a:ext cx="8072494" cy="461665"/>
          </a:xfrm>
          <a:prstGeom prst="rect">
            <a:avLst/>
          </a:prstGeom>
        </p:spPr>
        <p:txBody>
          <a:bodyPr wrap="square">
            <a:spAutoFit/>
          </a:bodyPr>
          <a:lstStyle/>
          <a:p>
            <a:r>
              <a:rPr lang="fr-FR" sz="2400" dirty="0">
                <a:solidFill>
                  <a:schemeClr val="accent1"/>
                </a:solidFill>
                <a:latin typeface="Arial Black" pitchFamily="34" charset="0"/>
              </a:rPr>
              <a:t>Contreventement par colonnes inclinées</a:t>
            </a:r>
            <a:endParaRPr lang="fr-FR" sz="2400" u="sng" dirty="0">
              <a:solidFill>
                <a:schemeClr val="accent1"/>
              </a:solidFill>
              <a:latin typeface="Arial Black" pitchFamily="34" charset="0"/>
            </a:endParaRPr>
          </a:p>
        </p:txBody>
      </p:sp>
      <p:pic>
        <p:nvPicPr>
          <p:cNvPr id="3" name="Image 2" descr="téléchargement.jpg"/>
          <p:cNvPicPr>
            <a:picLocks noChangeAspect="1"/>
          </p:cNvPicPr>
          <p:nvPr/>
        </p:nvPicPr>
        <p:blipFill>
          <a:blip r:embed="rId2"/>
          <a:stretch>
            <a:fillRect/>
          </a:stretch>
        </p:blipFill>
        <p:spPr>
          <a:xfrm>
            <a:off x="1492064" y="1142984"/>
            <a:ext cx="6294646" cy="4714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8477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2071678"/>
            <a:ext cx="8072494" cy="1569660"/>
          </a:xfrm>
          <a:prstGeom prst="rect">
            <a:avLst/>
          </a:prstGeom>
        </p:spPr>
        <p:txBody>
          <a:bodyPr wrap="square">
            <a:spAutoFit/>
          </a:bodyPr>
          <a:lstStyle/>
          <a:p>
            <a:r>
              <a:rPr lang="fr-FR" sz="2400" dirty="0">
                <a:latin typeface="Arial Black" pitchFamily="34" charset="0"/>
              </a:rPr>
              <a:t>Le mode de contreventement est déterminant pour la structure et pour l’architecture. Il fait partie intégrante du parti structural. Il doit être défini dès le début du projet.</a:t>
            </a:r>
          </a:p>
        </p:txBody>
      </p:sp>
      <p:sp>
        <p:nvSpPr>
          <p:cNvPr id="3" name="ZoneTexte 2"/>
          <p:cNvSpPr txBox="1"/>
          <p:nvPr/>
        </p:nvSpPr>
        <p:spPr>
          <a:xfrm>
            <a:off x="3143240" y="928670"/>
            <a:ext cx="3786214" cy="584775"/>
          </a:xfrm>
          <a:prstGeom prst="rect">
            <a:avLst/>
          </a:prstGeom>
          <a:noFill/>
        </p:spPr>
        <p:txBody>
          <a:bodyPr wrap="square" rtlCol="0">
            <a:spAutoFit/>
          </a:bodyPr>
          <a:lstStyle/>
          <a:p>
            <a:r>
              <a:rPr lang="fr-FR" sz="3200" u="sng" dirty="0">
                <a:solidFill>
                  <a:schemeClr val="accent1"/>
                </a:solidFill>
                <a:latin typeface="Arial Black" pitchFamily="34" charset="0"/>
              </a:rPr>
              <a:t>Remarque</a:t>
            </a:r>
          </a:p>
        </p:txBody>
      </p:sp>
    </p:spTree>
    <p:extLst>
      <p:ext uri="{BB962C8B-B14F-4D97-AF65-F5344CB8AC3E}">
        <p14:creationId xmlns:p14="http://schemas.microsoft.com/office/powerpoint/2010/main" val="621086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357158" y="364723"/>
            <a:ext cx="8572559" cy="6127196"/>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357158" y="297510"/>
            <a:ext cx="8429684" cy="6131886"/>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375921" y="1928802"/>
            <a:ext cx="8590347" cy="3714776"/>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srcRect/>
          <a:stretch>
            <a:fillRect/>
          </a:stretch>
        </p:blipFill>
        <p:spPr bwMode="auto">
          <a:xfrm>
            <a:off x="285720" y="285728"/>
            <a:ext cx="8638532" cy="6286544"/>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785786" y="79551"/>
            <a:ext cx="7643865" cy="6596666"/>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898213" y="229228"/>
            <a:ext cx="7674315" cy="4177673"/>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571472" y="785794"/>
            <a:ext cx="7934475" cy="4967705"/>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142977" y="219714"/>
            <a:ext cx="6929486" cy="6252216"/>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285720" y="571480"/>
            <a:ext cx="8691111" cy="500066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428596" y="107491"/>
            <a:ext cx="8358246" cy="658515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70662" y="928670"/>
            <a:ext cx="8773118" cy="535785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428596" y="571480"/>
            <a:ext cx="8371486" cy="5572164"/>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532062" y="142852"/>
            <a:ext cx="8248921" cy="650083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642910" y="71414"/>
            <a:ext cx="7643866" cy="6635632"/>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857224" y="2071678"/>
            <a:ext cx="7770257" cy="2571768"/>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214282" y="214290"/>
            <a:ext cx="8929718" cy="2108211"/>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428596" y="2571744"/>
            <a:ext cx="8286808" cy="4071966"/>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srcRect/>
          <a:stretch>
            <a:fillRect/>
          </a:stretch>
        </p:blipFill>
        <p:spPr bwMode="auto">
          <a:xfrm>
            <a:off x="205221" y="1142984"/>
            <a:ext cx="8680357" cy="4714908"/>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1306</Words>
  <Application>Microsoft Office PowerPoint</Application>
  <PresentationFormat>Affichage à l'écran (4:3)</PresentationFormat>
  <Paragraphs>109</Paragraphs>
  <Slides>56</Slides>
  <Notes>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56</vt:i4>
      </vt:variant>
    </vt:vector>
  </HeadingPairs>
  <TitlesOfParts>
    <vt:vector size="67" baseType="lpstr">
      <vt:lpstr>Aharoni</vt:lpstr>
      <vt:lpstr>Architects Daughter</vt:lpstr>
      <vt:lpstr>Arial</vt:lpstr>
      <vt:lpstr>Arial Black</vt:lpstr>
      <vt:lpstr>Calibri</vt:lpstr>
      <vt:lpstr>Comic Sans MS</vt:lpstr>
      <vt:lpstr>Garamond</vt:lpstr>
      <vt:lpstr>Symbol</vt:lpstr>
      <vt:lpstr>Times New Roman</vt:lpstr>
      <vt:lpstr>Wingdings</vt:lpstr>
      <vt:lpstr>Thème Office</vt:lpstr>
      <vt:lpstr>Stabilité des ouvrages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REGLES PARASISMIQUES ALGERIENNES RPA 99                                V = W x A x D x Q      R            F  m           Forces d ’inertie V = force sismique(F=m  ) W = poids de la construction          V  A = coefficient de zone                Mouvement du sol  D = coefficient d’amplification  Q = coefficient de qualité  R = coefficient de comportement </vt:lpstr>
      <vt:lpstr>Présentation PowerPoint</vt:lpstr>
      <vt:lpstr>LES CONTREVENTEMENTS</vt:lpstr>
      <vt:lpstr>-Principe:</vt:lpstr>
      <vt:lpstr>Présentation PowerPoint</vt:lpstr>
      <vt:lpstr>Présentation PowerPoint</vt:lpstr>
      <vt:lpstr>Modes de contreventements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CONTREVENTEMENTS</dc:title>
  <dc:creator>TOSHIBA</dc:creator>
  <cp:lastModifiedBy>Noureddine BENZIANE</cp:lastModifiedBy>
  <cp:revision>40</cp:revision>
  <dcterms:created xsi:type="dcterms:W3CDTF">2018-10-27T22:29:09Z</dcterms:created>
  <dcterms:modified xsi:type="dcterms:W3CDTF">2023-10-23T22:18:48Z</dcterms:modified>
</cp:coreProperties>
</file>