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Lst>
  <p:notesMasterIdLst>
    <p:notesMasterId r:id="rId76"/>
  </p:notes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70" r:id="rId40"/>
    <p:sldId id="269"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301" r:id="rId68"/>
    <p:sldId id="302" r:id="rId69"/>
    <p:sldId id="303" r:id="rId70"/>
    <p:sldId id="304" r:id="rId71"/>
    <p:sldId id="297" r:id="rId72"/>
    <p:sldId id="298" r:id="rId73"/>
    <p:sldId id="299" r:id="rId74"/>
    <p:sldId id="300" r:id="rId7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A5247-4C38-4C9E-B38C-D18926FB6E5E}" type="doc">
      <dgm:prSet loTypeId="urn:microsoft.com/office/officeart/2005/8/layout/hList7" loCatId="list" qsTypeId="urn:microsoft.com/office/officeart/2005/8/quickstyle/3d2" qsCatId="3D" csTypeId="urn:microsoft.com/office/officeart/2005/8/colors/accent2_4" csCatId="accent2" phldr="1"/>
      <dgm:spPr/>
    </dgm:pt>
    <dgm:pt modelId="{2D95BD3C-86B3-4D04-9094-A7647CA14BA0}">
      <dgm:prSet phldrT="[Texte]"/>
      <dgm:spPr/>
      <dgm:t>
        <a:bodyPr/>
        <a:lstStyle/>
        <a:p>
          <a:r>
            <a:rPr lang="fr-FR" b="1" i="1" dirty="0" smtClean="0"/>
            <a:t>L’arrêt de la fonction</a:t>
          </a:r>
          <a:endParaRPr lang="fr-FR" i="1" dirty="0" smtClean="0"/>
        </a:p>
        <a:p>
          <a:r>
            <a:rPr lang="fr-FR" i="1" dirty="0" smtClean="0"/>
            <a:t>Une fonction s’arrête lorsque son exécution atteint la fin du bloc d’instructions, ou lorsque l’instruction retourne est exécutée (avec ou sans valeur)...</a:t>
          </a:r>
          <a:endParaRPr lang="fr-FR" dirty="0"/>
        </a:p>
      </dgm:t>
    </dgm:pt>
    <dgm:pt modelId="{BB63F634-90AD-4C8B-9D64-B03EC668F1FF}" type="parTrans" cxnId="{38C37B45-0CC5-4756-9517-1E70A90219E7}">
      <dgm:prSet/>
      <dgm:spPr/>
      <dgm:t>
        <a:bodyPr/>
        <a:lstStyle/>
        <a:p>
          <a:endParaRPr lang="fr-FR"/>
        </a:p>
      </dgm:t>
    </dgm:pt>
    <dgm:pt modelId="{AAC24694-4C64-49FF-B87B-DD084D11EB01}" type="sibTrans" cxnId="{38C37B45-0CC5-4756-9517-1E70A90219E7}">
      <dgm:prSet/>
      <dgm:spPr/>
      <dgm:t>
        <a:bodyPr/>
        <a:lstStyle/>
        <a:p>
          <a:endParaRPr lang="fr-FR"/>
        </a:p>
      </dgm:t>
    </dgm:pt>
    <dgm:pt modelId="{2B96FF3B-46A1-4E35-AFAF-2C023515EF91}" type="pres">
      <dgm:prSet presAssocID="{89FA5247-4C38-4C9E-B38C-D18926FB6E5E}" presName="Name0" presStyleCnt="0">
        <dgm:presLayoutVars>
          <dgm:dir/>
          <dgm:resizeHandles val="exact"/>
        </dgm:presLayoutVars>
      </dgm:prSet>
      <dgm:spPr/>
    </dgm:pt>
    <dgm:pt modelId="{D9985426-6E4B-4D91-AFB0-D32B8CCB63DE}" type="pres">
      <dgm:prSet presAssocID="{89FA5247-4C38-4C9E-B38C-D18926FB6E5E}" presName="fgShape" presStyleLbl="fgShp" presStyleIdx="0" presStyleCnt="1"/>
      <dgm:spPr/>
    </dgm:pt>
    <dgm:pt modelId="{A5E9308F-2133-4B1F-A948-7EBC8ACD8654}" type="pres">
      <dgm:prSet presAssocID="{89FA5247-4C38-4C9E-B38C-D18926FB6E5E}" presName="linComp" presStyleCnt="0"/>
      <dgm:spPr/>
    </dgm:pt>
    <dgm:pt modelId="{EA0F2DF6-31FB-4A7B-904A-BC6B4C1CA51B}" type="pres">
      <dgm:prSet presAssocID="{2D95BD3C-86B3-4D04-9094-A7647CA14BA0}" presName="compNode" presStyleCnt="0"/>
      <dgm:spPr/>
    </dgm:pt>
    <dgm:pt modelId="{D4696F00-09E9-496D-B55C-A7DABF1707D7}" type="pres">
      <dgm:prSet presAssocID="{2D95BD3C-86B3-4D04-9094-A7647CA14BA0}" presName="bkgdShape" presStyleLbl="node1" presStyleIdx="0" presStyleCnt="1" custLinFactNeighborX="16152"/>
      <dgm:spPr/>
      <dgm:t>
        <a:bodyPr/>
        <a:lstStyle/>
        <a:p>
          <a:endParaRPr lang="fr-FR"/>
        </a:p>
      </dgm:t>
    </dgm:pt>
    <dgm:pt modelId="{4E7FD432-ABF6-4E03-B789-7977CA02C824}" type="pres">
      <dgm:prSet presAssocID="{2D95BD3C-86B3-4D04-9094-A7647CA14BA0}" presName="nodeTx" presStyleLbl="node1" presStyleIdx="0" presStyleCnt="1">
        <dgm:presLayoutVars>
          <dgm:bulletEnabled val="1"/>
        </dgm:presLayoutVars>
      </dgm:prSet>
      <dgm:spPr/>
      <dgm:t>
        <a:bodyPr/>
        <a:lstStyle/>
        <a:p>
          <a:endParaRPr lang="fr-FR"/>
        </a:p>
      </dgm:t>
    </dgm:pt>
    <dgm:pt modelId="{D49C19AD-E7F2-4DAF-B37A-D8C8FA61CEDE}" type="pres">
      <dgm:prSet presAssocID="{2D95BD3C-86B3-4D04-9094-A7647CA14BA0}" presName="invisiNode" presStyleLbl="node1" presStyleIdx="0" presStyleCnt="1"/>
      <dgm:spPr/>
    </dgm:pt>
    <dgm:pt modelId="{0F1599D4-53B4-4CB2-93EF-C9954B66A4E7}" type="pres">
      <dgm:prSet presAssocID="{2D95BD3C-86B3-4D04-9094-A7647CA14BA0}" presName="imagNode" presStyleLbl="fgImgPlace1" presStyleIdx="0" presStyleCnt="1"/>
      <dgm:spPr/>
    </dgm:pt>
  </dgm:ptLst>
  <dgm:cxnLst>
    <dgm:cxn modelId="{63C69554-A026-4775-8C8A-F32DC4FE6F0D}" type="presOf" srcId="{2D95BD3C-86B3-4D04-9094-A7647CA14BA0}" destId="{4E7FD432-ABF6-4E03-B789-7977CA02C824}" srcOrd="1" destOrd="0" presId="urn:microsoft.com/office/officeart/2005/8/layout/hList7"/>
    <dgm:cxn modelId="{240250DE-C789-47BE-B41E-BEFC83DF4904}" type="presOf" srcId="{89FA5247-4C38-4C9E-B38C-D18926FB6E5E}" destId="{2B96FF3B-46A1-4E35-AFAF-2C023515EF91}" srcOrd="0" destOrd="0" presId="urn:microsoft.com/office/officeart/2005/8/layout/hList7"/>
    <dgm:cxn modelId="{BBB6E6DF-87CC-442F-B764-FE2ECD73B8CD}" type="presOf" srcId="{2D95BD3C-86B3-4D04-9094-A7647CA14BA0}" destId="{D4696F00-09E9-496D-B55C-A7DABF1707D7}" srcOrd="0" destOrd="0" presId="urn:microsoft.com/office/officeart/2005/8/layout/hList7"/>
    <dgm:cxn modelId="{38C37B45-0CC5-4756-9517-1E70A90219E7}" srcId="{89FA5247-4C38-4C9E-B38C-D18926FB6E5E}" destId="{2D95BD3C-86B3-4D04-9094-A7647CA14BA0}" srcOrd="0" destOrd="0" parTransId="{BB63F634-90AD-4C8B-9D64-B03EC668F1FF}" sibTransId="{AAC24694-4C64-49FF-B87B-DD084D11EB01}"/>
    <dgm:cxn modelId="{20709B59-7F66-4FA5-BFE5-B035F003EC36}" type="presParOf" srcId="{2B96FF3B-46A1-4E35-AFAF-2C023515EF91}" destId="{D9985426-6E4B-4D91-AFB0-D32B8CCB63DE}" srcOrd="0" destOrd="0" presId="urn:microsoft.com/office/officeart/2005/8/layout/hList7"/>
    <dgm:cxn modelId="{89E86DC4-16A4-4B25-80E0-03B918051AA1}" type="presParOf" srcId="{2B96FF3B-46A1-4E35-AFAF-2C023515EF91}" destId="{A5E9308F-2133-4B1F-A948-7EBC8ACD8654}" srcOrd="1" destOrd="0" presId="urn:microsoft.com/office/officeart/2005/8/layout/hList7"/>
    <dgm:cxn modelId="{CB6F7713-E11D-4B7E-B55C-F8FC9F5DC71D}" type="presParOf" srcId="{A5E9308F-2133-4B1F-A948-7EBC8ACD8654}" destId="{EA0F2DF6-31FB-4A7B-904A-BC6B4C1CA51B}" srcOrd="0" destOrd="0" presId="urn:microsoft.com/office/officeart/2005/8/layout/hList7"/>
    <dgm:cxn modelId="{87A05469-BBEA-4513-932F-BF34B0AE3D22}" type="presParOf" srcId="{EA0F2DF6-31FB-4A7B-904A-BC6B4C1CA51B}" destId="{D4696F00-09E9-496D-B55C-A7DABF1707D7}" srcOrd="0" destOrd="0" presId="urn:microsoft.com/office/officeart/2005/8/layout/hList7"/>
    <dgm:cxn modelId="{7BD7BB20-8CF6-4888-B89E-E628D951D5FE}" type="presParOf" srcId="{EA0F2DF6-31FB-4A7B-904A-BC6B4C1CA51B}" destId="{4E7FD432-ABF6-4E03-B789-7977CA02C824}" srcOrd="1" destOrd="0" presId="urn:microsoft.com/office/officeart/2005/8/layout/hList7"/>
    <dgm:cxn modelId="{2AAE8DEE-BB66-4015-8F91-D48BB00F3496}" type="presParOf" srcId="{EA0F2DF6-31FB-4A7B-904A-BC6B4C1CA51B}" destId="{D49C19AD-E7F2-4DAF-B37A-D8C8FA61CEDE}" srcOrd="2" destOrd="0" presId="urn:microsoft.com/office/officeart/2005/8/layout/hList7"/>
    <dgm:cxn modelId="{9576277C-4F08-4B58-9AF5-5DC18B8C959C}" type="presParOf" srcId="{EA0F2DF6-31FB-4A7B-904A-BC6B4C1CA51B}" destId="{0F1599D4-53B4-4CB2-93EF-C9954B66A4E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99A3D9-62F0-4582-955B-9194836273E9}" type="doc">
      <dgm:prSet loTypeId="urn:microsoft.com/office/officeart/2009/3/layout/SnapshotPictureList" loCatId="picture" qsTypeId="urn:microsoft.com/office/officeart/2005/8/quickstyle/3d3" qsCatId="3D" csTypeId="urn:microsoft.com/office/officeart/2005/8/colors/accent1_3" csCatId="accent1" phldr="1"/>
      <dgm:spPr/>
      <dgm:t>
        <a:bodyPr/>
        <a:lstStyle/>
        <a:p>
          <a:endParaRPr lang="fr-FR"/>
        </a:p>
      </dgm:t>
    </dgm:pt>
    <dgm:pt modelId="{C3762115-5A8F-4320-8CA7-B8CEAD8BA93A}">
      <dgm:prSet phldrT="[Texte]"/>
      <dgm:spPr/>
      <dgm:t>
        <a:bodyPr/>
        <a:lstStyle/>
        <a:p>
          <a:endParaRPr lang="fr-FR" b="1" i="1" dirty="0" smtClean="0"/>
        </a:p>
        <a:p>
          <a:r>
            <a:rPr lang="fr-FR" b="1" i="1" dirty="0" smtClean="0"/>
            <a:t>Fonction récursive: </a:t>
          </a:r>
          <a:r>
            <a:rPr lang="fr-FR" i="1" dirty="0" smtClean="0"/>
            <a:t>Une fonction est dite récursive si elle s’appelle elle-même.</a:t>
          </a:r>
          <a:endParaRPr lang="fr-FR" dirty="0"/>
        </a:p>
      </dgm:t>
    </dgm:pt>
    <dgm:pt modelId="{47F0B590-66C8-4446-9765-628F5ADBF998}" type="parTrans" cxnId="{9E44955E-BE2B-4070-8CA3-D4382FF05B47}">
      <dgm:prSet/>
      <dgm:spPr/>
      <dgm:t>
        <a:bodyPr/>
        <a:lstStyle/>
        <a:p>
          <a:endParaRPr lang="fr-FR"/>
        </a:p>
      </dgm:t>
    </dgm:pt>
    <dgm:pt modelId="{31E0C5A6-EF8B-481A-A063-24BD853CD181}" type="sibTrans" cxnId="{9E44955E-BE2B-4070-8CA3-D4382FF05B47}">
      <dgm:prSet/>
      <dgm:spPr/>
      <dgm:t>
        <a:bodyPr/>
        <a:lstStyle/>
        <a:p>
          <a:endParaRPr lang="fr-FR"/>
        </a:p>
      </dgm:t>
    </dgm:pt>
    <dgm:pt modelId="{028F6ED9-5121-473F-9EB0-7EA9914F0D7C}" type="pres">
      <dgm:prSet presAssocID="{FD99A3D9-62F0-4582-955B-9194836273E9}" presName="Name0" presStyleCnt="0">
        <dgm:presLayoutVars>
          <dgm:chMax/>
          <dgm:chPref/>
          <dgm:dir/>
          <dgm:animLvl val="lvl"/>
        </dgm:presLayoutVars>
      </dgm:prSet>
      <dgm:spPr/>
      <dgm:t>
        <a:bodyPr/>
        <a:lstStyle/>
        <a:p>
          <a:endParaRPr lang="fr-FR"/>
        </a:p>
      </dgm:t>
    </dgm:pt>
    <dgm:pt modelId="{F9D44796-0237-413E-A405-48AE2A460B20}" type="pres">
      <dgm:prSet presAssocID="{C3762115-5A8F-4320-8CA7-B8CEAD8BA93A}" presName="composite" presStyleCnt="0"/>
      <dgm:spPr/>
    </dgm:pt>
    <dgm:pt modelId="{1FE852B3-8D47-478E-B77C-545E92C7D81F}" type="pres">
      <dgm:prSet presAssocID="{C3762115-5A8F-4320-8CA7-B8CEAD8BA93A}" presName="ParentAccentShape" presStyleLbl="trBgShp" presStyleIdx="0" presStyleCnt="1" custScaleY="244320"/>
      <dgm:spPr/>
    </dgm:pt>
    <dgm:pt modelId="{0C52322E-226E-4F79-BA6E-BC4BE28EFAC8}" type="pres">
      <dgm:prSet presAssocID="{C3762115-5A8F-4320-8CA7-B8CEAD8BA93A}" presName="ParentText" presStyleLbl="revTx" presStyleIdx="0" presStyleCnt="2" custScaleX="191392" custScaleY="1159110" custLinFactY="309691" custLinFactNeighborX="13832" custLinFactNeighborY="400000">
        <dgm:presLayoutVars>
          <dgm:chMax val="1"/>
          <dgm:chPref val="1"/>
          <dgm:bulletEnabled val="1"/>
        </dgm:presLayoutVars>
      </dgm:prSet>
      <dgm:spPr/>
      <dgm:t>
        <a:bodyPr/>
        <a:lstStyle/>
        <a:p>
          <a:endParaRPr lang="fr-FR"/>
        </a:p>
      </dgm:t>
    </dgm:pt>
    <dgm:pt modelId="{A2D9A9C9-6FB0-474E-8A22-F0FB6CB27513}" type="pres">
      <dgm:prSet presAssocID="{C3762115-5A8F-4320-8CA7-B8CEAD8BA93A}" presName="ChildText" presStyleLbl="revTx" presStyleIdx="1" presStyleCnt="2">
        <dgm:presLayoutVars>
          <dgm:chMax val="0"/>
          <dgm:chPref val="0"/>
        </dgm:presLayoutVars>
      </dgm:prSet>
      <dgm:spPr/>
    </dgm:pt>
    <dgm:pt modelId="{12C0BA0D-0EA8-468A-B034-27D0877F993A}" type="pres">
      <dgm:prSet presAssocID="{C3762115-5A8F-4320-8CA7-B8CEAD8BA93A}" presName="ChildAccentShape" presStyleLbl="trBgShp" presStyleIdx="0" presStyleCnt="1"/>
      <dgm:spPr/>
    </dgm:pt>
    <dgm:pt modelId="{36054F44-972A-4486-AECB-AE2069EBA601}" type="pres">
      <dgm:prSet presAssocID="{C3762115-5A8F-4320-8CA7-B8CEAD8BA93A}" presName="Image" presStyleLbl="alignImgPlace1" presStyleIdx="0" presStyleCnt="1" custScaleX="157198" custScaleY="236711" custLinFactNeighborX="12100" custLinFactNeighborY="-76267"/>
      <dgm:spPr/>
      <dgm:t>
        <a:bodyPr/>
        <a:lstStyle/>
        <a:p>
          <a:endParaRPr lang="fr-FR"/>
        </a:p>
      </dgm:t>
    </dgm:pt>
  </dgm:ptLst>
  <dgm:cxnLst>
    <dgm:cxn modelId="{1E4C7D13-249B-461E-B0DA-2E7BDC63CC16}" type="presOf" srcId="{FD99A3D9-62F0-4582-955B-9194836273E9}" destId="{028F6ED9-5121-473F-9EB0-7EA9914F0D7C}" srcOrd="0" destOrd="0" presId="urn:microsoft.com/office/officeart/2009/3/layout/SnapshotPictureList"/>
    <dgm:cxn modelId="{2255046A-8B64-45CE-8800-2E2924EA9826}" type="presOf" srcId="{C3762115-5A8F-4320-8CA7-B8CEAD8BA93A}" destId="{0C52322E-226E-4F79-BA6E-BC4BE28EFAC8}" srcOrd="0" destOrd="0" presId="urn:microsoft.com/office/officeart/2009/3/layout/SnapshotPictureList"/>
    <dgm:cxn modelId="{9E44955E-BE2B-4070-8CA3-D4382FF05B47}" srcId="{FD99A3D9-62F0-4582-955B-9194836273E9}" destId="{C3762115-5A8F-4320-8CA7-B8CEAD8BA93A}" srcOrd="0" destOrd="0" parTransId="{47F0B590-66C8-4446-9765-628F5ADBF998}" sibTransId="{31E0C5A6-EF8B-481A-A063-24BD853CD181}"/>
    <dgm:cxn modelId="{7C41BCB6-D2EA-4A6B-9A2E-EC96899FC2C0}" type="presParOf" srcId="{028F6ED9-5121-473F-9EB0-7EA9914F0D7C}" destId="{F9D44796-0237-413E-A405-48AE2A460B20}" srcOrd="0" destOrd="0" presId="urn:microsoft.com/office/officeart/2009/3/layout/SnapshotPictureList"/>
    <dgm:cxn modelId="{2485A755-A1B7-40F0-B3E9-127CD1A92E2E}" type="presParOf" srcId="{F9D44796-0237-413E-A405-48AE2A460B20}" destId="{1FE852B3-8D47-478E-B77C-545E92C7D81F}" srcOrd="0" destOrd="0" presId="urn:microsoft.com/office/officeart/2009/3/layout/SnapshotPictureList"/>
    <dgm:cxn modelId="{AA8D6B1F-4A5F-4C92-B2C2-40311F473BBB}" type="presParOf" srcId="{F9D44796-0237-413E-A405-48AE2A460B20}" destId="{0C52322E-226E-4F79-BA6E-BC4BE28EFAC8}" srcOrd="1" destOrd="0" presId="urn:microsoft.com/office/officeart/2009/3/layout/SnapshotPictureList"/>
    <dgm:cxn modelId="{657A0E41-59CD-4EAC-B8EB-EC8C56A31813}" type="presParOf" srcId="{F9D44796-0237-413E-A405-48AE2A460B20}" destId="{A2D9A9C9-6FB0-474E-8A22-F0FB6CB27513}" srcOrd="2" destOrd="0" presId="urn:microsoft.com/office/officeart/2009/3/layout/SnapshotPictureList"/>
    <dgm:cxn modelId="{B9783E76-4931-4BAB-803D-90A2BF608BA8}" type="presParOf" srcId="{F9D44796-0237-413E-A405-48AE2A460B20}" destId="{12C0BA0D-0EA8-468A-B034-27D0877F993A}" srcOrd="3" destOrd="0" presId="urn:microsoft.com/office/officeart/2009/3/layout/SnapshotPictureList"/>
    <dgm:cxn modelId="{4D57B1F8-30E8-4591-AD28-AC71D7CF8053}" type="presParOf" srcId="{F9D44796-0237-413E-A405-48AE2A460B20}" destId="{36054F44-972A-4486-AECB-AE2069EBA601}"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E728B6-329C-4AED-B487-E5E1705D7AB5}" type="doc">
      <dgm:prSet loTypeId="urn:microsoft.com/office/officeart/2005/8/layout/vList2" loCatId="list" qsTypeId="urn:microsoft.com/office/officeart/2005/8/quickstyle/3d7" qsCatId="3D" csTypeId="urn:microsoft.com/office/officeart/2005/8/colors/colorful5" csCatId="colorful" phldr="1"/>
      <dgm:spPr/>
    </dgm:pt>
    <dgm:pt modelId="{F7819002-9329-4E19-B566-4971615DE296}">
      <dgm:prSet phldrT="[Texte]" custT="1"/>
      <dgm:spPr/>
      <dgm:t>
        <a:bodyPr/>
        <a:lstStyle/>
        <a:p>
          <a:r>
            <a:rPr lang="fr-FR" sz="1800" dirty="0" smtClean="0"/>
            <a:t>Il faut pouvoir exprimer un algorithme sous forme d’une fonction de telle manière que sa valeur à un certain rang ne dépende que de sa valeur aux rangs inférieurs. </a:t>
          </a:r>
          <a:endParaRPr lang="fr-FR" sz="1800" dirty="0"/>
        </a:p>
      </dgm:t>
    </dgm:pt>
    <dgm:pt modelId="{D2E992C9-9A69-4EC4-9CAC-397D05222271}" type="parTrans" cxnId="{D7761954-B076-401B-AD57-A04D10E6CE0F}">
      <dgm:prSet/>
      <dgm:spPr/>
      <dgm:t>
        <a:bodyPr/>
        <a:lstStyle/>
        <a:p>
          <a:endParaRPr lang="fr-FR"/>
        </a:p>
      </dgm:t>
    </dgm:pt>
    <dgm:pt modelId="{339C7DAA-AC90-4EFC-9BC6-B60930C983CC}" type="sibTrans" cxnId="{D7761954-B076-401B-AD57-A04D10E6CE0F}">
      <dgm:prSet/>
      <dgm:spPr/>
      <dgm:t>
        <a:bodyPr/>
        <a:lstStyle/>
        <a:p>
          <a:endParaRPr lang="fr-FR"/>
        </a:p>
      </dgm:t>
    </dgm:pt>
    <dgm:pt modelId="{39A2101E-A88D-44C4-B389-BBB3EDAE871B}">
      <dgm:prSet custT="1"/>
      <dgm:spPr/>
      <dgm:t>
        <a:bodyPr/>
        <a:lstStyle/>
        <a:p>
          <a:r>
            <a:rPr lang="fr-FR" sz="2400" dirty="0" smtClean="0"/>
            <a:t>On doit aussi connaitre la solution pour les rangs initiaux</a:t>
          </a:r>
          <a:r>
            <a:rPr lang="fr-FR" sz="1600" dirty="0" smtClean="0"/>
            <a:t>.</a:t>
          </a:r>
          <a:endParaRPr lang="fr-FR" sz="1600" dirty="0"/>
        </a:p>
      </dgm:t>
    </dgm:pt>
    <dgm:pt modelId="{B3682953-1F78-4248-BAF4-FC53603F7E23}" type="parTrans" cxnId="{5E1B65DB-053C-46B8-B716-93DDC4C63323}">
      <dgm:prSet/>
      <dgm:spPr/>
      <dgm:t>
        <a:bodyPr/>
        <a:lstStyle/>
        <a:p>
          <a:endParaRPr lang="fr-FR"/>
        </a:p>
      </dgm:t>
    </dgm:pt>
    <dgm:pt modelId="{F51E6E1D-273D-4F72-986B-93D9DE0CCF2D}" type="sibTrans" cxnId="{5E1B65DB-053C-46B8-B716-93DDC4C63323}">
      <dgm:prSet/>
      <dgm:spPr/>
      <dgm:t>
        <a:bodyPr/>
        <a:lstStyle/>
        <a:p>
          <a:endParaRPr lang="fr-FR"/>
        </a:p>
      </dgm:t>
    </dgm:pt>
    <dgm:pt modelId="{31E0CF49-78DE-477D-B63C-29367014BA65}" type="pres">
      <dgm:prSet presAssocID="{F1E728B6-329C-4AED-B487-E5E1705D7AB5}" presName="linear" presStyleCnt="0">
        <dgm:presLayoutVars>
          <dgm:animLvl val="lvl"/>
          <dgm:resizeHandles val="exact"/>
        </dgm:presLayoutVars>
      </dgm:prSet>
      <dgm:spPr/>
    </dgm:pt>
    <dgm:pt modelId="{3FF222BB-058A-4176-9FBB-C3BF8918D090}" type="pres">
      <dgm:prSet presAssocID="{F7819002-9329-4E19-B566-4971615DE296}" presName="parentText" presStyleLbl="node1" presStyleIdx="0" presStyleCnt="2">
        <dgm:presLayoutVars>
          <dgm:chMax val="0"/>
          <dgm:bulletEnabled val="1"/>
        </dgm:presLayoutVars>
      </dgm:prSet>
      <dgm:spPr/>
      <dgm:t>
        <a:bodyPr/>
        <a:lstStyle/>
        <a:p>
          <a:endParaRPr lang="fr-FR"/>
        </a:p>
      </dgm:t>
    </dgm:pt>
    <dgm:pt modelId="{C9C773D0-D985-4BDB-AC98-E9FADD44D8B1}" type="pres">
      <dgm:prSet presAssocID="{339C7DAA-AC90-4EFC-9BC6-B60930C983CC}" presName="spacer" presStyleCnt="0"/>
      <dgm:spPr/>
    </dgm:pt>
    <dgm:pt modelId="{09FD75B2-8B61-4A4C-AA59-A5651372C33A}" type="pres">
      <dgm:prSet presAssocID="{39A2101E-A88D-44C4-B389-BBB3EDAE871B}" presName="parentText" presStyleLbl="node1" presStyleIdx="1" presStyleCnt="2">
        <dgm:presLayoutVars>
          <dgm:chMax val="0"/>
          <dgm:bulletEnabled val="1"/>
        </dgm:presLayoutVars>
      </dgm:prSet>
      <dgm:spPr/>
      <dgm:t>
        <a:bodyPr/>
        <a:lstStyle/>
        <a:p>
          <a:endParaRPr lang="fr-FR"/>
        </a:p>
      </dgm:t>
    </dgm:pt>
  </dgm:ptLst>
  <dgm:cxnLst>
    <dgm:cxn modelId="{5FA19366-81FF-4AD2-AF7D-6C588398961C}" type="presOf" srcId="{F7819002-9329-4E19-B566-4971615DE296}" destId="{3FF222BB-058A-4176-9FBB-C3BF8918D090}" srcOrd="0" destOrd="0" presId="urn:microsoft.com/office/officeart/2005/8/layout/vList2"/>
    <dgm:cxn modelId="{5E1B65DB-053C-46B8-B716-93DDC4C63323}" srcId="{F1E728B6-329C-4AED-B487-E5E1705D7AB5}" destId="{39A2101E-A88D-44C4-B389-BBB3EDAE871B}" srcOrd="1" destOrd="0" parTransId="{B3682953-1F78-4248-BAF4-FC53603F7E23}" sibTransId="{F51E6E1D-273D-4F72-986B-93D9DE0CCF2D}"/>
    <dgm:cxn modelId="{F3C96E33-4F2E-466A-B686-0E6512CB8D77}" type="presOf" srcId="{F1E728B6-329C-4AED-B487-E5E1705D7AB5}" destId="{31E0CF49-78DE-477D-B63C-29367014BA65}" srcOrd="0" destOrd="0" presId="urn:microsoft.com/office/officeart/2005/8/layout/vList2"/>
    <dgm:cxn modelId="{9F90E131-A2DE-4038-A3EF-CA2CA12742EF}" type="presOf" srcId="{39A2101E-A88D-44C4-B389-BBB3EDAE871B}" destId="{09FD75B2-8B61-4A4C-AA59-A5651372C33A}" srcOrd="0" destOrd="0" presId="urn:microsoft.com/office/officeart/2005/8/layout/vList2"/>
    <dgm:cxn modelId="{D7761954-B076-401B-AD57-A04D10E6CE0F}" srcId="{F1E728B6-329C-4AED-B487-E5E1705D7AB5}" destId="{F7819002-9329-4E19-B566-4971615DE296}" srcOrd="0" destOrd="0" parTransId="{D2E992C9-9A69-4EC4-9CAC-397D05222271}" sibTransId="{339C7DAA-AC90-4EFC-9BC6-B60930C983CC}"/>
    <dgm:cxn modelId="{8F7CB9E9-01B5-4A70-8E3C-E2016A247B24}" type="presParOf" srcId="{31E0CF49-78DE-477D-B63C-29367014BA65}" destId="{3FF222BB-058A-4176-9FBB-C3BF8918D090}" srcOrd="0" destOrd="0" presId="urn:microsoft.com/office/officeart/2005/8/layout/vList2"/>
    <dgm:cxn modelId="{4FCB5C99-8940-4CBE-9750-13A4AB668AE7}" type="presParOf" srcId="{31E0CF49-78DE-477D-B63C-29367014BA65}" destId="{C9C773D0-D985-4BDB-AC98-E9FADD44D8B1}" srcOrd="1" destOrd="0" presId="urn:microsoft.com/office/officeart/2005/8/layout/vList2"/>
    <dgm:cxn modelId="{C2D6EA44-7B48-45E4-8BC6-4025FC0AB429}" type="presParOf" srcId="{31E0CF49-78DE-477D-B63C-29367014BA65}" destId="{09FD75B2-8B61-4A4C-AA59-A5651372C33A}"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E0B49-94D5-4F5A-9A19-703F5DDA3956}"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fr-FR"/>
        </a:p>
      </dgm:t>
    </dgm:pt>
    <dgm:pt modelId="{F4FC53E1-1893-4D8B-8C84-89CC56CF9798}">
      <dgm:prSet custT="1"/>
      <dgm:spPr/>
      <dgm:t>
        <a:bodyPr/>
        <a:lstStyle/>
        <a:p>
          <a:r>
            <a:rPr lang="fr-FR" sz="1600" i="1" dirty="0" smtClean="0"/>
            <a:t>Il suffit d’utiliser la fonction que vous n’avez pas encore écrite en supposant qu’elle déjà un résultat.</a:t>
          </a:r>
          <a:endParaRPr lang="fr-FR" sz="1600" i="1" dirty="0"/>
        </a:p>
      </dgm:t>
    </dgm:pt>
    <dgm:pt modelId="{C4A743ED-10F2-496D-9496-30169E8F36DC}" type="parTrans" cxnId="{047B5AB9-EFCD-4F6E-8F75-EE0BE6EB40CF}">
      <dgm:prSet/>
      <dgm:spPr/>
      <dgm:t>
        <a:bodyPr/>
        <a:lstStyle/>
        <a:p>
          <a:endParaRPr lang="fr-FR"/>
        </a:p>
      </dgm:t>
    </dgm:pt>
    <dgm:pt modelId="{EEF24A36-C31F-4D38-900E-71936966CEC7}" type="sibTrans" cxnId="{047B5AB9-EFCD-4F6E-8F75-EE0BE6EB40CF}">
      <dgm:prSet/>
      <dgm:spPr/>
      <dgm:t>
        <a:bodyPr/>
        <a:lstStyle/>
        <a:p>
          <a:endParaRPr lang="fr-FR"/>
        </a:p>
      </dgm:t>
    </dgm:pt>
    <dgm:pt modelId="{218009EC-C0C6-470F-8D5B-FDE5E27AC64E}">
      <dgm:prSet phldrT="[Texte]" custT="1"/>
      <dgm:spPr/>
      <dgm:t>
        <a:bodyPr/>
        <a:lstStyle/>
        <a:p>
          <a:r>
            <a:rPr lang="fr-FR" sz="1600" b="1" i="1" dirty="0" smtClean="0"/>
            <a:t>Technique pour écrire une fonction récursive</a:t>
          </a:r>
          <a:endParaRPr lang="fr-FR" sz="1600" dirty="0"/>
        </a:p>
      </dgm:t>
    </dgm:pt>
    <dgm:pt modelId="{3E8F7783-525B-4356-AA7D-F9EF669F7976}" type="sibTrans" cxnId="{0C42AD40-6D2E-4C13-94B4-2FB1574C42B6}">
      <dgm:prSet/>
      <dgm:spPr/>
      <dgm:t>
        <a:bodyPr/>
        <a:lstStyle/>
        <a:p>
          <a:endParaRPr lang="fr-FR"/>
        </a:p>
      </dgm:t>
    </dgm:pt>
    <dgm:pt modelId="{C899CD0A-5607-4488-8830-3B0DD126C7AD}" type="parTrans" cxnId="{0C42AD40-6D2E-4C13-94B4-2FB1574C42B6}">
      <dgm:prSet/>
      <dgm:spPr/>
      <dgm:t>
        <a:bodyPr/>
        <a:lstStyle/>
        <a:p>
          <a:endParaRPr lang="fr-FR"/>
        </a:p>
      </dgm:t>
    </dgm:pt>
    <dgm:pt modelId="{26B8EB66-A16C-465E-95CA-8C8AEDC07C39}" type="pres">
      <dgm:prSet presAssocID="{BE1E0B49-94D5-4F5A-9A19-703F5DDA3956}" presName="Name0" presStyleCnt="0">
        <dgm:presLayoutVars>
          <dgm:chMax val="7"/>
          <dgm:chPref val="7"/>
          <dgm:dir/>
          <dgm:animLvl val="lvl"/>
        </dgm:presLayoutVars>
      </dgm:prSet>
      <dgm:spPr/>
      <dgm:t>
        <a:bodyPr/>
        <a:lstStyle/>
        <a:p>
          <a:endParaRPr lang="fr-FR"/>
        </a:p>
      </dgm:t>
    </dgm:pt>
    <dgm:pt modelId="{A192731E-005C-4462-87B2-48DC732CF524}" type="pres">
      <dgm:prSet presAssocID="{218009EC-C0C6-470F-8D5B-FDE5E27AC64E}" presName="Accent1" presStyleCnt="0"/>
      <dgm:spPr/>
    </dgm:pt>
    <dgm:pt modelId="{319DF348-E121-47EE-8C52-F99C57B76ECE}" type="pres">
      <dgm:prSet presAssocID="{218009EC-C0C6-470F-8D5B-FDE5E27AC64E}" presName="Accent" presStyleLbl="node1" presStyleIdx="0" presStyleCnt="2" custLinFactNeighborX="34527" custLinFactNeighborY="-6665"/>
      <dgm:spPr/>
    </dgm:pt>
    <dgm:pt modelId="{20657B7F-2FFD-4968-8A97-B9467ED6E157}" type="pres">
      <dgm:prSet presAssocID="{218009EC-C0C6-470F-8D5B-FDE5E27AC64E}" presName="Parent1" presStyleLbl="revTx" presStyleIdx="0" presStyleCnt="2" custScaleY="205014" custLinFactNeighborX="66665" custLinFactNeighborY="-31038">
        <dgm:presLayoutVars>
          <dgm:chMax val="1"/>
          <dgm:chPref val="1"/>
          <dgm:bulletEnabled val="1"/>
        </dgm:presLayoutVars>
      </dgm:prSet>
      <dgm:spPr/>
      <dgm:t>
        <a:bodyPr/>
        <a:lstStyle/>
        <a:p>
          <a:endParaRPr lang="fr-FR"/>
        </a:p>
      </dgm:t>
    </dgm:pt>
    <dgm:pt modelId="{27E1F5A9-5E8E-4F6B-92B0-44BE46C970B8}" type="pres">
      <dgm:prSet presAssocID="{F4FC53E1-1893-4D8B-8C84-89CC56CF9798}" presName="Accent2" presStyleCnt="0"/>
      <dgm:spPr/>
    </dgm:pt>
    <dgm:pt modelId="{45F05A2C-77F9-4612-8608-E402FA5A657F}" type="pres">
      <dgm:prSet presAssocID="{F4FC53E1-1893-4D8B-8C84-89CC56CF9798}" presName="Accent" presStyleLbl="node1" presStyleIdx="1" presStyleCnt="2" custScaleX="161990" custScaleY="148138" custLinFactNeighborX="-7917" custLinFactNeighborY="-5143"/>
      <dgm:spPr/>
    </dgm:pt>
    <dgm:pt modelId="{6993910D-C01A-4AAF-BA00-4117F8BFAD58}" type="pres">
      <dgm:prSet presAssocID="{F4FC53E1-1893-4D8B-8C84-89CC56CF9798}" presName="Parent2" presStyleLbl="revTx" presStyleIdx="1" presStyleCnt="2" custScaleX="159554" custScaleY="352515" custLinFactNeighborX="-9962" custLinFactNeighborY="-35076">
        <dgm:presLayoutVars>
          <dgm:chMax val="1"/>
          <dgm:chPref val="1"/>
          <dgm:bulletEnabled val="1"/>
        </dgm:presLayoutVars>
      </dgm:prSet>
      <dgm:spPr/>
      <dgm:t>
        <a:bodyPr/>
        <a:lstStyle/>
        <a:p>
          <a:endParaRPr lang="fr-FR"/>
        </a:p>
      </dgm:t>
    </dgm:pt>
  </dgm:ptLst>
  <dgm:cxnLst>
    <dgm:cxn modelId="{6330D0C8-6EAF-45A9-9EFE-6446630CFDFA}" type="presOf" srcId="{218009EC-C0C6-470F-8D5B-FDE5E27AC64E}" destId="{20657B7F-2FFD-4968-8A97-B9467ED6E157}" srcOrd="0" destOrd="0" presId="urn:microsoft.com/office/officeart/2009/layout/CircleArrowProcess"/>
    <dgm:cxn modelId="{0C42AD40-6D2E-4C13-94B4-2FB1574C42B6}" srcId="{BE1E0B49-94D5-4F5A-9A19-703F5DDA3956}" destId="{218009EC-C0C6-470F-8D5B-FDE5E27AC64E}" srcOrd="0" destOrd="0" parTransId="{C899CD0A-5607-4488-8830-3B0DD126C7AD}" sibTransId="{3E8F7783-525B-4356-AA7D-F9EF669F7976}"/>
    <dgm:cxn modelId="{E5437003-BD74-4D7A-A043-CBD4A0532607}" type="presOf" srcId="{F4FC53E1-1893-4D8B-8C84-89CC56CF9798}" destId="{6993910D-C01A-4AAF-BA00-4117F8BFAD58}" srcOrd="0" destOrd="0" presId="urn:microsoft.com/office/officeart/2009/layout/CircleArrowProcess"/>
    <dgm:cxn modelId="{7B6DF44B-7C16-42E0-8F6F-42CDED18EBC1}" type="presOf" srcId="{BE1E0B49-94D5-4F5A-9A19-703F5DDA3956}" destId="{26B8EB66-A16C-465E-95CA-8C8AEDC07C39}" srcOrd="0" destOrd="0" presId="urn:microsoft.com/office/officeart/2009/layout/CircleArrowProcess"/>
    <dgm:cxn modelId="{047B5AB9-EFCD-4F6E-8F75-EE0BE6EB40CF}" srcId="{BE1E0B49-94D5-4F5A-9A19-703F5DDA3956}" destId="{F4FC53E1-1893-4D8B-8C84-89CC56CF9798}" srcOrd="1" destOrd="0" parTransId="{C4A743ED-10F2-496D-9496-30169E8F36DC}" sibTransId="{EEF24A36-C31F-4D38-900E-71936966CEC7}"/>
    <dgm:cxn modelId="{2D53A7BC-3397-4D5E-B005-6CCBC5A3D9D5}" type="presParOf" srcId="{26B8EB66-A16C-465E-95CA-8C8AEDC07C39}" destId="{A192731E-005C-4462-87B2-48DC732CF524}" srcOrd="0" destOrd="0" presId="urn:microsoft.com/office/officeart/2009/layout/CircleArrowProcess"/>
    <dgm:cxn modelId="{D7EA1B1B-651F-42D4-9E0D-8E7111A3C48E}" type="presParOf" srcId="{A192731E-005C-4462-87B2-48DC732CF524}" destId="{319DF348-E121-47EE-8C52-F99C57B76ECE}" srcOrd="0" destOrd="0" presId="urn:microsoft.com/office/officeart/2009/layout/CircleArrowProcess"/>
    <dgm:cxn modelId="{D9EDF202-B063-42E0-8D38-07A13E02C37C}" type="presParOf" srcId="{26B8EB66-A16C-465E-95CA-8C8AEDC07C39}" destId="{20657B7F-2FFD-4968-8A97-B9467ED6E157}" srcOrd="1" destOrd="0" presId="urn:microsoft.com/office/officeart/2009/layout/CircleArrowProcess"/>
    <dgm:cxn modelId="{657E5FB4-31E8-4BC2-ACFA-4E65370792D8}" type="presParOf" srcId="{26B8EB66-A16C-465E-95CA-8C8AEDC07C39}" destId="{27E1F5A9-5E8E-4F6B-92B0-44BE46C970B8}" srcOrd="2" destOrd="0" presId="urn:microsoft.com/office/officeart/2009/layout/CircleArrowProcess"/>
    <dgm:cxn modelId="{B624DA7E-9A63-48C7-9A94-AC8057D401D5}" type="presParOf" srcId="{27E1F5A9-5E8E-4F6B-92B0-44BE46C970B8}" destId="{45F05A2C-77F9-4612-8608-E402FA5A657F}" srcOrd="0" destOrd="0" presId="urn:microsoft.com/office/officeart/2009/layout/CircleArrowProcess"/>
    <dgm:cxn modelId="{79257B0C-795C-4FFC-B73E-1F3E7A1BF4D3}" type="presParOf" srcId="{26B8EB66-A16C-465E-95CA-8C8AEDC07C39}" destId="{6993910D-C01A-4AAF-BA00-4117F8BFAD58}"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E3B48F-B70A-4312-A957-4F7B435C5EAB}"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fr-FR"/>
        </a:p>
      </dgm:t>
    </dgm:pt>
    <dgm:pt modelId="{851B28E3-01AF-4AF8-AE2B-D64859F424C6}">
      <dgm:prSet phldrT="[Texte]" custT="1"/>
      <dgm:spPr/>
      <dgm:t>
        <a:bodyPr/>
        <a:lstStyle/>
        <a:p>
          <a:r>
            <a:rPr lang="fr-FR" sz="1800" b="1" smtClean="0">
              <a:effectLst>
                <a:outerShdw blurRad="38100" dist="38100" dir="2700000" algn="tl">
                  <a:srgbClr val="000000">
                    <a:alpha val="43137"/>
                  </a:srgbClr>
                </a:outerShdw>
              </a:effectLst>
            </a:rPr>
            <a:t>Deux Parties</a:t>
          </a:r>
          <a:r>
            <a:rPr lang="fr-FR" sz="2000" smtClean="0"/>
            <a:t> </a:t>
          </a:r>
          <a:endParaRPr lang="fr-FR" sz="2000" dirty="0"/>
        </a:p>
      </dgm:t>
    </dgm:pt>
    <dgm:pt modelId="{FEB674F0-01FB-42A0-A4A8-5BDD743B78AA}" type="parTrans" cxnId="{B23A49E2-BA11-44B0-96E1-40F3F9BC3DFC}">
      <dgm:prSet/>
      <dgm:spPr/>
      <dgm:t>
        <a:bodyPr/>
        <a:lstStyle/>
        <a:p>
          <a:endParaRPr lang="fr-FR"/>
        </a:p>
      </dgm:t>
    </dgm:pt>
    <dgm:pt modelId="{56A6F51C-2698-4045-9B0F-524FFF9A4A7A}" type="sibTrans" cxnId="{B23A49E2-BA11-44B0-96E1-40F3F9BC3DFC}">
      <dgm:prSet/>
      <dgm:spPr/>
      <dgm:t>
        <a:bodyPr/>
        <a:lstStyle/>
        <a:p>
          <a:endParaRPr lang="fr-FR"/>
        </a:p>
      </dgm:t>
    </dgm:pt>
    <dgm:pt modelId="{AEC08718-2BDE-4D69-BF64-78563319861F}">
      <dgm:prSet/>
      <dgm:spPr/>
      <dgm:t>
        <a:bodyPr/>
        <a:lstStyle/>
        <a:p>
          <a:r>
            <a:rPr lang="fr-FR" dirty="0" smtClean="0"/>
            <a:t>Au moins une condition d’arrêt des appels récursifs, où les valeurs à déterminer sont immédiatement connues. </a:t>
          </a:r>
          <a:endParaRPr lang="fr-FR" dirty="0"/>
        </a:p>
      </dgm:t>
    </dgm:pt>
    <dgm:pt modelId="{3EE1E0D2-E745-46CD-9456-489EC550D952}" type="parTrans" cxnId="{44D9E0C8-CA62-4E3A-9864-957E4B594FCC}">
      <dgm:prSet/>
      <dgm:spPr/>
      <dgm:t>
        <a:bodyPr/>
        <a:lstStyle/>
        <a:p>
          <a:endParaRPr lang="fr-FR"/>
        </a:p>
      </dgm:t>
    </dgm:pt>
    <dgm:pt modelId="{ED67759B-66BF-422A-9EFA-880B58B4DFCA}" type="sibTrans" cxnId="{44D9E0C8-CA62-4E3A-9864-957E4B594FCC}">
      <dgm:prSet/>
      <dgm:spPr/>
      <dgm:t>
        <a:bodyPr/>
        <a:lstStyle/>
        <a:p>
          <a:endParaRPr lang="fr-FR"/>
        </a:p>
      </dgm:t>
    </dgm:pt>
    <dgm:pt modelId="{A32068F8-4129-4ED4-AE87-BA1531DBACC8}">
      <dgm:prSet/>
      <dgm:spPr/>
      <dgm:t>
        <a:bodyPr/>
        <a:lstStyle/>
        <a:p>
          <a:r>
            <a:rPr lang="fr-FR" smtClean="0"/>
            <a:t>Un appel récursif. La fonction s’appelle elle-même, dans un autre environnement.</a:t>
          </a:r>
          <a:endParaRPr lang="fr-FR"/>
        </a:p>
      </dgm:t>
    </dgm:pt>
    <dgm:pt modelId="{1C5C9432-AF46-4F60-85C5-BFE69FA4454E}" type="parTrans" cxnId="{6071AB1B-CCA4-4087-94C1-C3DF0B860245}">
      <dgm:prSet/>
      <dgm:spPr/>
      <dgm:t>
        <a:bodyPr/>
        <a:lstStyle/>
        <a:p>
          <a:endParaRPr lang="fr-FR"/>
        </a:p>
      </dgm:t>
    </dgm:pt>
    <dgm:pt modelId="{2A580CA0-6A44-4A93-90B2-5ACEBC5B7C53}" type="sibTrans" cxnId="{6071AB1B-CCA4-4087-94C1-C3DF0B860245}">
      <dgm:prSet/>
      <dgm:spPr/>
      <dgm:t>
        <a:bodyPr/>
        <a:lstStyle/>
        <a:p>
          <a:endParaRPr lang="fr-FR"/>
        </a:p>
      </dgm:t>
    </dgm:pt>
    <dgm:pt modelId="{5CDCD18B-9677-4D8A-8FC4-BA9EBDF2BFCF}" type="pres">
      <dgm:prSet presAssocID="{0BE3B48F-B70A-4312-A957-4F7B435C5EAB}" presName="vert0" presStyleCnt="0">
        <dgm:presLayoutVars>
          <dgm:dir/>
          <dgm:animOne val="branch"/>
          <dgm:animLvl val="lvl"/>
        </dgm:presLayoutVars>
      </dgm:prSet>
      <dgm:spPr/>
      <dgm:t>
        <a:bodyPr/>
        <a:lstStyle/>
        <a:p>
          <a:endParaRPr lang="fr-FR"/>
        </a:p>
      </dgm:t>
    </dgm:pt>
    <dgm:pt modelId="{189350BC-54A7-455F-813F-06456E803958}" type="pres">
      <dgm:prSet presAssocID="{851B28E3-01AF-4AF8-AE2B-D64859F424C6}" presName="thickLine" presStyleLbl="alignNode1" presStyleIdx="0" presStyleCnt="1"/>
      <dgm:spPr/>
    </dgm:pt>
    <dgm:pt modelId="{9DC1C513-436C-4BAD-A2DC-7A1CD07F71A4}" type="pres">
      <dgm:prSet presAssocID="{851B28E3-01AF-4AF8-AE2B-D64859F424C6}" presName="horz1" presStyleCnt="0"/>
      <dgm:spPr/>
    </dgm:pt>
    <dgm:pt modelId="{5D4C11E6-689A-4A21-8AAA-CA28FABC9ACA}" type="pres">
      <dgm:prSet presAssocID="{851B28E3-01AF-4AF8-AE2B-D64859F424C6}" presName="tx1" presStyleLbl="revTx" presStyleIdx="0" presStyleCnt="3"/>
      <dgm:spPr/>
      <dgm:t>
        <a:bodyPr/>
        <a:lstStyle/>
        <a:p>
          <a:endParaRPr lang="fr-FR"/>
        </a:p>
      </dgm:t>
    </dgm:pt>
    <dgm:pt modelId="{E964C192-C5DE-4ADA-8871-4219359C6527}" type="pres">
      <dgm:prSet presAssocID="{851B28E3-01AF-4AF8-AE2B-D64859F424C6}" presName="vert1" presStyleCnt="0"/>
      <dgm:spPr/>
    </dgm:pt>
    <dgm:pt modelId="{A38CA2A2-D7EE-4463-A8D8-FB8D6095AE42}" type="pres">
      <dgm:prSet presAssocID="{AEC08718-2BDE-4D69-BF64-78563319861F}" presName="vertSpace2a" presStyleCnt="0"/>
      <dgm:spPr/>
    </dgm:pt>
    <dgm:pt modelId="{0277A000-E45F-4B9F-BFB9-8C61C1545A9E}" type="pres">
      <dgm:prSet presAssocID="{AEC08718-2BDE-4D69-BF64-78563319861F}" presName="horz2" presStyleCnt="0"/>
      <dgm:spPr/>
    </dgm:pt>
    <dgm:pt modelId="{3F66D6EC-B768-471C-BA6B-CCEF6CB2C10C}" type="pres">
      <dgm:prSet presAssocID="{AEC08718-2BDE-4D69-BF64-78563319861F}" presName="horzSpace2" presStyleCnt="0"/>
      <dgm:spPr/>
    </dgm:pt>
    <dgm:pt modelId="{94CDAE3E-F058-4EC9-A02C-0D57B76B4700}" type="pres">
      <dgm:prSet presAssocID="{AEC08718-2BDE-4D69-BF64-78563319861F}" presName="tx2" presStyleLbl="revTx" presStyleIdx="1" presStyleCnt="3"/>
      <dgm:spPr/>
      <dgm:t>
        <a:bodyPr/>
        <a:lstStyle/>
        <a:p>
          <a:endParaRPr lang="fr-FR"/>
        </a:p>
      </dgm:t>
    </dgm:pt>
    <dgm:pt modelId="{AA15E530-4E73-4E0B-8E1F-F02A909A6A0A}" type="pres">
      <dgm:prSet presAssocID="{AEC08718-2BDE-4D69-BF64-78563319861F}" presName="vert2" presStyleCnt="0"/>
      <dgm:spPr/>
    </dgm:pt>
    <dgm:pt modelId="{B57EA76C-0697-4A46-AEAC-AE1BF106B959}" type="pres">
      <dgm:prSet presAssocID="{AEC08718-2BDE-4D69-BF64-78563319861F}" presName="thinLine2b" presStyleLbl="callout" presStyleIdx="0" presStyleCnt="2"/>
      <dgm:spPr/>
    </dgm:pt>
    <dgm:pt modelId="{784C0C3B-AFBC-4395-89AE-49B908C79C6E}" type="pres">
      <dgm:prSet presAssocID="{AEC08718-2BDE-4D69-BF64-78563319861F}" presName="vertSpace2b" presStyleCnt="0"/>
      <dgm:spPr/>
    </dgm:pt>
    <dgm:pt modelId="{F9134445-21CB-49DA-B549-87CB3B88FA63}" type="pres">
      <dgm:prSet presAssocID="{A32068F8-4129-4ED4-AE87-BA1531DBACC8}" presName="horz2" presStyleCnt="0"/>
      <dgm:spPr/>
    </dgm:pt>
    <dgm:pt modelId="{12EE8A3C-CE4A-4741-9B6E-C3F72CD8221F}" type="pres">
      <dgm:prSet presAssocID="{A32068F8-4129-4ED4-AE87-BA1531DBACC8}" presName="horzSpace2" presStyleCnt="0"/>
      <dgm:spPr/>
    </dgm:pt>
    <dgm:pt modelId="{12F90322-2ED0-49D8-BF8E-9569231292AD}" type="pres">
      <dgm:prSet presAssocID="{A32068F8-4129-4ED4-AE87-BA1531DBACC8}" presName="tx2" presStyleLbl="revTx" presStyleIdx="2" presStyleCnt="3"/>
      <dgm:spPr/>
      <dgm:t>
        <a:bodyPr/>
        <a:lstStyle/>
        <a:p>
          <a:endParaRPr lang="fr-FR"/>
        </a:p>
      </dgm:t>
    </dgm:pt>
    <dgm:pt modelId="{FEDF5C09-244F-4ABE-B232-D06B14DFF6C2}" type="pres">
      <dgm:prSet presAssocID="{A32068F8-4129-4ED4-AE87-BA1531DBACC8}" presName="vert2" presStyleCnt="0"/>
      <dgm:spPr/>
    </dgm:pt>
    <dgm:pt modelId="{3C8E00A5-B8AA-4809-9857-6F227F963B56}" type="pres">
      <dgm:prSet presAssocID="{A32068F8-4129-4ED4-AE87-BA1531DBACC8}" presName="thinLine2b" presStyleLbl="callout" presStyleIdx="1" presStyleCnt="2"/>
      <dgm:spPr/>
    </dgm:pt>
    <dgm:pt modelId="{765722D4-4E47-44AE-9444-DC6211C43C1E}" type="pres">
      <dgm:prSet presAssocID="{A32068F8-4129-4ED4-AE87-BA1531DBACC8}" presName="vertSpace2b" presStyleCnt="0"/>
      <dgm:spPr/>
    </dgm:pt>
  </dgm:ptLst>
  <dgm:cxnLst>
    <dgm:cxn modelId="{B23A49E2-BA11-44B0-96E1-40F3F9BC3DFC}" srcId="{0BE3B48F-B70A-4312-A957-4F7B435C5EAB}" destId="{851B28E3-01AF-4AF8-AE2B-D64859F424C6}" srcOrd="0" destOrd="0" parTransId="{FEB674F0-01FB-42A0-A4A8-5BDD743B78AA}" sibTransId="{56A6F51C-2698-4045-9B0F-524FFF9A4A7A}"/>
    <dgm:cxn modelId="{6071AB1B-CCA4-4087-94C1-C3DF0B860245}" srcId="{851B28E3-01AF-4AF8-AE2B-D64859F424C6}" destId="{A32068F8-4129-4ED4-AE87-BA1531DBACC8}" srcOrd="1" destOrd="0" parTransId="{1C5C9432-AF46-4F60-85C5-BFE69FA4454E}" sibTransId="{2A580CA0-6A44-4A93-90B2-5ACEBC5B7C53}"/>
    <dgm:cxn modelId="{FCF9DABA-C4A7-4782-B404-E0B99E77A884}" type="presOf" srcId="{A32068F8-4129-4ED4-AE87-BA1531DBACC8}" destId="{12F90322-2ED0-49D8-BF8E-9569231292AD}" srcOrd="0" destOrd="0" presId="urn:microsoft.com/office/officeart/2008/layout/LinedList"/>
    <dgm:cxn modelId="{69B91121-20DA-4F73-B289-2B90281A9B32}" type="presOf" srcId="{0BE3B48F-B70A-4312-A957-4F7B435C5EAB}" destId="{5CDCD18B-9677-4D8A-8FC4-BA9EBDF2BFCF}" srcOrd="0" destOrd="0" presId="urn:microsoft.com/office/officeart/2008/layout/LinedList"/>
    <dgm:cxn modelId="{44D9E0C8-CA62-4E3A-9864-957E4B594FCC}" srcId="{851B28E3-01AF-4AF8-AE2B-D64859F424C6}" destId="{AEC08718-2BDE-4D69-BF64-78563319861F}" srcOrd="0" destOrd="0" parTransId="{3EE1E0D2-E745-46CD-9456-489EC550D952}" sibTransId="{ED67759B-66BF-422A-9EFA-880B58B4DFCA}"/>
    <dgm:cxn modelId="{ABAFA706-3D8E-440A-8B9C-627260D20DC0}" type="presOf" srcId="{AEC08718-2BDE-4D69-BF64-78563319861F}" destId="{94CDAE3E-F058-4EC9-A02C-0D57B76B4700}" srcOrd="0" destOrd="0" presId="urn:microsoft.com/office/officeart/2008/layout/LinedList"/>
    <dgm:cxn modelId="{A6971F06-7343-4C8A-9D41-8F5CB8AE22D2}" type="presOf" srcId="{851B28E3-01AF-4AF8-AE2B-D64859F424C6}" destId="{5D4C11E6-689A-4A21-8AAA-CA28FABC9ACA}" srcOrd="0" destOrd="0" presId="urn:microsoft.com/office/officeart/2008/layout/LinedList"/>
    <dgm:cxn modelId="{FA47D72A-E2E1-44AB-A1A3-D51D13C3A4DB}" type="presParOf" srcId="{5CDCD18B-9677-4D8A-8FC4-BA9EBDF2BFCF}" destId="{189350BC-54A7-455F-813F-06456E803958}" srcOrd="0" destOrd="0" presId="urn:microsoft.com/office/officeart/2008/layout/LinedList"/>
    <dgm:cxn modelId="{43EB8063-D4B5-4C7E-92A1-C2F1F8E3917D}" type="presParOf" srcId="{5CDCD18B-9677-4D8A-8FC4-BA9EBDF2BFCF}" destId="{9DC1C513-436C-4BAD-A2DC-7A1CD07F71A4}" srcOrd="1" destOrd="0" presId="urn:microsoft.com/office/officeart/2008/layout/LinedList"/>
    <dgm:cxn modelId="{C6BA755A-45D7-46A6-B72B-B69102AA6AF2}" type="presParOf" srcId="{9DC1C513-436C-4BAD-A2DC-7A1CD07F71A4}" destId="{5D4C11E6-689A-4A21-8AAA-CA28FABC9ACA}" srcOrd="0" destOrd="0" presId="urn:microsoft.com/office/officeart/2008/layout/LinedList"/>
    <dgm:cxn modelId="{CCCECA67-41DC-4868-A040-9C1CDDDE710C}" type="presParOf" srcId="{9DC1C513-436C-4BAD-A2DC-7A1CD07F71A4}" destId="{E964C192-C5DE-4ADA-8871-4219359C6527}" srcOrd="1" destOrd="0" presId="urn:microsoft.com/office/officeart/2008/layout/LinedList"/>
    <dgm:cxn modelId="{614CB988-30D2-4554-8287-F86984F6F94E}" type="presParOf" srcId="{E964C192-C5DE-4ADA-8871-4219359C6527}" destId="{A38CA2A2-D7EE-4463-A8D8-FB8D6095AE42}" srcOrd="0" destOrd="0" presId="urn:microsoft.com/office/officeart/2008/layout/LinedList"/>
    <dgm:cxn modelId="{301C01D7-D8FC-4D2C-AEB4-D6A9963F3CFE}" type="presParOf" srcId="{E964C192-C5DE-4ADA-8871-4219359C6527}" destId="{0277A000-E45F-4B9F-BFB9-8C61C1545A9E}" srcOrd="1" destOrd="0" presId="urn:microsoft.com/office/officeart/2008/layout/LinedList"/>
    <dgm:cxn modelId="{59D3F909-889B-41DC-A250-8247F827FB64}" type="presParOf" srcId="{0277A000-E45F-4B9F-BFB9-8C61C1545A9E}" destId="{3F66D6EC-B768-471C-BA6B-CCEF6CB2C10C}" srcOrd="0" destOrd="0" presId="urn:microsoft.com/office/officeart/2008/layout/LinedList"/>
    <dgm:cxn modelId="{98EE91BB-4D57-4D56-B680-E380A4796500}" type="presParOf" srcId="{0277A000-E45F-4B9F-BFB9-8C61C1545A9E}" destId="{94CDAE3E-F058-4EC9-A02C-0D57B76B4700}" srcOrd="1" destOrd="0" presId="urn:microsoft.com/office/officeart/2008/layout/LinedList"/>
    <dgm:cxn modelId="{FD950C7F-CFAE-4227-83B7-36A0F46C21FC}" type="presParOf" srcId="{0277A000-E45F-4B9F-BFB9-8C61C1545A9E}" destId="{AA15E530-4E73-4E0B-8E1F-F02A909A6A0A}" srcOrd="2" destOrd="0" presId="urn:microsoft.com/office/officeart/2008/layout/LinedList"/>
    <dgm:cxn modelId="{D462B0F7-26C4-45D1-8111-9214446B611C}" type="presParOf" srcId="{E964C192-C5DE-4ADA-8871-4219359C6527}" destId="{B57EA76C-0697-4A46-AEAC-AE1BF106B959}" srcOrd="2" destOrd="0" presId="urn:microsoft.com/office/officeart/2008/layout/LinedList"/>
    <dgm:cxn modelId="{4D4D7182-21A3-44F4-824B-3BACB1F8856F}" type="presParOf" srcId="{E964C192-C5DE-4ADA-8871-4219359C6527}" destId="{784C0C3B-AFBC-4395-89AE-49B908C79C6E}" srcOrd="3" destOrd="0" presId="urn:microsoft.com/office/officeart/2008/layout/LinedList"/>
    <dgm:cxn modelId="{FB2D3FDC-A064-4671-BD86-C992C1169628}" type="presParOf" srcId="{E964C192-C5DE-4ADA-8871-4219359C6527}" destId="{F9134445-21CB-49DA-B549-87CB3B88FA63}" srcOrd="4" destOrd="0" presId="urn:microsoft.com/office/officeart/2008/layout/LinedList"/>
    <dgm:cxn modelId="{5B013EE2-C4C4-4C7E-802C-14C35EC77DE9}" type="presParOf" srcId="{F9134445-21CB-49DA-B549-87CB3B88FA63}" destId="{12EE8A3C-CE4A-4741-9B6E-C3F72CD8221F}" srcOrd="0" destOrd="0" presId="urn:microsoft.com/office/officeart/2008/layout/LinedList"/>
    <dgm:cxn modelId="{B121A441-8714-42E3-B7DE-CF14C3315C52}" type="presParOf" srcId="{F9134445-21CB-49DA-B549-87CB3B88FA63}" destId="{12F90322-2ED0-49D8-BF8E-9569231292AD}" srcOrd="1" destOrd="0" presId="urn:microsoft.com/office/officeart/2008/layout/LinedList"/>
    <dgm:cxn modelId="{44025FB5-FAB4-45CB-800C-319D764B1C77}" type="presParOf" srcId="{F9134445-21CB-49DA-B549-87CB3B88FA63}" destId="{FEDF5C09-244F-4ABE-B232-D06B14DFF6C2}" srcOrd="2" destOrd="0" presId="urn:microsoft.com/office/officeart/2008/layout/LinedList"/>
    <dgm:cxn modelId="{1D3B5287-5818-4BFC-81BD-1751F724F936}" type="presParOf" srcId="{E964C192-C5DE-4ADA-8871-4219359C6527}" destId="{3C8E00A5-B8AA-4809-9857-6F227F963B56}" srcOrd="5" destOrd="0" presId="urn:microsoft.com/office/officeart/2008/layout/LinedList"/>
    <dgm:cxn modelId="{E928EDE2-5AB3-4CF4-AD1F-B0685924A879}" type="presParOf" srcId="{E964C192-C5DE-4ADA-8871-4219359C6527}" destId="{765722D4-4E47-44AE-9444-DC6211C43C1E}" srcOrd="6"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DFBC6C-0F77-4C2E-858B-1BD57F72C3F5}" type="doc">
      <dgm:prSet loTypeId="urn:microsoft.com/office/officeart/2005/8/layout/hierarchy3" loCatId="hierarchy" qsTypeId="urn:microsoft.com/office/officeart/2005/8/quickstyle/3d3" qsCatId="3D" csTypeId="urn:microsoft.com/office/officeart/2005/8/colors/colorful5" csCatId="colorful" phldr="1"/>
      <dgm:spPr/>
      <dgm:t>
        <a:bodyPr/>
        <a:lstStyle/>
        <a:p>
          <a:endParaRPr lang="fr-FR"/>
        </a:p>
      </dgm:t>
    </dgm:pt>
    <dgm:pt modelId="{BEB4187E-C205-453C-833B-D41DB0692461}">
      <dgm:prSet phldrT="[Texte]"/>
      <dgm:spPr/>
      <dgm:t>
        <a:bodyPr/>
        <a:lstStyle/>
        <a:p>
          <a:r>
            <a:rPr lang="fr-FR" dirty="0" smtClean="0"/>
            <a:t>La fonction</a:t>
          </a:r>
          <a:endParaRPr lang="fr-FR" dirty="0"/>
        </a:p>
      </dgm:t>
    </dgm:pt>
    <dgm:pt modelId="{DF75BFE3-1581-4018-AA11-6DC51D4E19C5}" type="parTrans" cxnId="{B0860024-F911-4A9F-A5BE-E1A83A770C62}">
      <dgm:prSet/>
      <dgm:spPr/>
      <dgm:t>
        <a:bodyPr/>
        <a:lstStyle/>
        <a:p>
          <a:endParaRPr lang="fr-FR"/>
        </a:p>
      </dgm:t>
    </dgm:pt>
    <dgm:pt modelId="{514BEE35-9600-4566-8E8F-26C3283E42E8}" type="sibTrans" cxnId="{B0860024-F911-4A9F-A5BE-E1A83A770C62}">
      <dgm:prSet/>
      <dgm:spPr/>
      <dgm:t>
        <a:bodyPr/>
        <a:lstStyle/>
        <a:p>
          <a:endParaRPr lang="fr-FR"/>
        </a:p>
      </dgm:t>
    </dgm:pt>
    <dgm:pt modelId="{D941F68C-0A89-4262-985E-C251D9D3AC4D}">
      <dgm:prSet phldrT="[Texte]" custT="1"/>
      <dgm:spPr/>
      <dgm:t>
        <a:bodyPr/>
        <a:lstStyle/>
        <a:p>
          <a:pPr algn="l"/>
          <a:r>
            <a:rPr lang="fr-FR" sz="1600" b="1" dirty="0" smtClean="0"/>
            <a:t>fonction </a:t>
          </a:r>
          <a:r>
            <a:rPr lang="fr-FR" sz="1600" dirty="0" smtClean="0"/>
            <a:t>factorielle(nb : entier) :entier</a:t>
          </a:r>
        </a:p>
        <a:p>
          <a:pPr algn="l"/>
          <a:r>
            <a:rPr lang="fr-FR" sz="1600" b="1" dirty="0" smtClean="0"/>
            <a:t>variables :</a:t>
          </a:r>
          <a:r>
            <a:rPr lang="fr-FR" sz="1600" dirty="0" smtClean="0"/>
            <a:t> f : entier ;</a:t>
          </a:r>
        </a:p>
        <a:p>
          <a:pPr algn="l"/>
          <a:r>
            <a:rPr lang="fr-FR" sz="1600" b="1" dirty="0" smtClean="0"/>
            <a:t>Debut</a:t>
          </a:r>
          <a:endParaRPr lang="fr-FR" sz="1600" dirty="0" smtClean="0"/>
        </a:p>
        <a:p>
          <a:pPr algn="l"/>
          <a:r>
            <a:rPr lang="fr-FR" sz="1600" dirty="0" smtClean="0"/>
            <a:t>	si (nb = 1) alors</a:t>
          </a:r>
        </a:p>
        <a:p>
          <a:pPr algn="l"/>
          <a:r>
            <a:rPr lang="fr-FR" sz="1600" dirty="0" smtClean="0"/>
            <a:t>	{</a:t>
          </a:r>
        </a:p>
        <a:p>
          <a:pPr algn="l"/>
          <a:r>
            <a:rPr lang="fr-FR" sz="1600" dirty="0" smtClean="0"/>
            <a:t>		f</a:t>
          </a:r>
          <a:r>
            <a:rPr lang="fr-FR" sz="1600" dirty="0" smtClean="0">
              <a:sym typeface="Wingdings"/>
            </a:rPr>
            <a:t></a:t>
          </a:r>
          <a:r>
            <a:rPr lang="fr-FR" sz="1600" dirty="0" smtClean="0"/>
            <a:t>1 ;</a:t>
          </a:r>
        </a:p>
        <a:p>
          <a:pPr algn="l"/>
          <a:r>
            <a:rPr lang="fr-FR" sz="1600" dirty="0" smtClean="0"/>
            <a:t>		retourne(f) ;</a:t>
          </a:r>
        </a:p>
        <a:p>
          <a:pPr algn="l"/>
          <a:r>
            <a:rPr lang="fr-FR" sz="1600" dirty="0" smtClean="0"/>
            <a:t>	}</a:t>
          </a:r>
        </a:p>
        <a:p>
          <a:pPr algn="l"/>
          <a:r>
            <a:rPr lang="fr-FR" sz="1600" dirty="0" smtClean="0"/>
            <a:t>	sinon {</a:t>
          </a:r>
        </a:p>
        <a:p>
          <a:pPr algn="l"/>
          <a:r>
            <a:rPr lang="fr-FR" sz="1600" dirty="0" smtClean="0"/>
            <a:t>		f</a:t>
          </a:r>
          <a:r>
            <a:rPr lang="fr-FR" sz="1600" dirty="0" smtClean="0">
              <a:sym typeface="Wingdings"/>
            </a:rPr>
            <a:t></a:t>
          </a:r>
          <a:r>
            <a:rPr lang="fr-FR" sz="1600" dirty="0" smtClean="0"/>
            <a:t> nb x factorielle(nb-1) ;</a:t>
          </a:r>
        </a:p>
        <a:p>
          <a:pPr algn="l"/>
          <a:r>
            <a:rPr lang="fr-FR" sz="1600" dirty="0" smtClean="0"/>
            <a:t>		retourne(f) ;</a:t>
          </a:r>
        </a:p>
        <a:p>
          <a:pPr algn="l"/>
          <a:r>
            <a:rPr lang="fr-FR" sz="1600" dirty="0" smtClean="0"/>
            <a:t>	}</a:t>
          </a:r>
        </a:p>
        <a:p>
          <a:pPr algn="l"/>
          <a:r>
            <a:rPr lang="fr-FR" sz="1600" b="1" dirty="0" smtClean="0"/>
            <a:t>Fin</a:t>
          </a:r>
          <a:endParaRPr lang="fr-FR" sz="1600" dirty="0"/>
        </a:p>
      </dgm:t>
    </dgm:pt>
    <dgm:pt modelId="{0E3573D7-6BFE-4A26-9F0F-344179000F8C}" type="parTrans" cxnId="{635ABC84-ABA6-4967-91D0-69B3FFA8636F}">
      <dgm:prSet/>
      <dgm:spPr/>
      <dgm:t>
        <a:bodyPr/>
        <a:lstStyle/>
        <a:p>
          <a:endParaRPr lang="fr-FR"/>
        </a:p>
      </dgm:t>
    </dgm:pt>
    <dgm:pt modelId="{E46A402B-E2C3-47C7-8823-7D3FD10D93FB}" type="sibTrans" cxnId="{635ABC84-ABA6-4967-91D0-69B3FFA8636F}">
      <dgm:prSet/>
      <dgm:spPr/>
      <dgm:t>
        <a:bodyPr/>
        <a:lstStyle/>
        <a:p>
          <a:endParaRPr lang="fr-FR"/>
        </a:p>
      </dgm:t>
    </dgm:pt>
    <dgm:pt modelId="{92B9A9E1-C285-4C5D-A816-DC47183D219E}" type="pres">
      <dgm:prSet presAssocID="{0ADFBC6C-0F77-4C2E-858B-1BD57F72C3F5}" presName="diagram" presStyleCnt="0">
        <dgm:presLayoutVars>
          <dgm:chPref val="1"/>
          <dgm:dir/>
          <dgm:animOne val="branch"/>
          <dgm:animLvl val="lvl"/>
          <dgm:resizeHandles/>
        </dgm:presLayoutVars>
      </dgm:prSet>
      <dgm:spPr/>
      <dgm:t>
        <a:bodyPr/>
        <a:lstStyle/>
        <a:p>
          <a:endParaRPr lang="fr-FR"/>
        </a:p>
      </dgm:t>
    </dgm:pt>
    <dgm:pt modelId="{FE642343-4621-4EB9-A133-EC066B699029}" type="pres">
      <dgm:prSet presAssocID="{BEB4187E-C205-453C-833B-D41DB0692461}" presName="root" presStyleCnt="0"/>
      <dgm:spPr/>
    </dgm:pt>
    <dgm:pt modelId="{841CD8B4-797F-4716-9306-2A24D838499E}" type="pres">
      <dgm:prSet presAssocID="{BEB4187E-C205-453C-833B-D41DB0692461}" presName="rootComposite" presStyleCnt="0"/>
      <dgm:spPr/>
    </dgm:pt>
    <dgm:pt modelId="{7C60508F-9EF9-4B97-9AF3-9499C2EB290F}" type="pres">
      <dgm:prSet presAssocID="{BEB4187E-C205-453C-833B-D41DB0692461}" presName="rootText" presStyleLbl="node1" presStyleIdx="0" presStyleCnt="1" custScaleX="47258" custScaleY="44169"/>
      <dgm:spPr/>
      <dgm:t>
        <a:bodyPr/>
        <a:lstStyle/>
        <a:p>
          <a:endParaRPr lang="fr-FR"/>
        </a:p>
      </dgm:t>
    </dgm:pt>
    <dgm:pt modelId="{BEA6871E-3191-47B3-8856-0867C1D161FA}" type="pres">
      <dgm:prSet presAssocID="{BEB4187E-C205-453C-833B-D41DB0692461}" presName="rootConnector" presStyleLbl="node1" presStyleIdx="0" presStyleCnt="1"/>
      <dgm:spPr/>
      <dgm:t>
        <a:bodyPr/>
        <a:lstStyle/>
        <a:p>
          <a:endParaRPr lang="fr-FR"/>
        </a:p>
      </dgm:t>
    </dgm:pt>
    <dgm:pt modelId="{B9891A3C-71DB-4648-A2F5-15274BE1F27E}" type="pres">
      <dgm:prSet presAssocID="{BEB4187E-C205-453C-833B-D41DB0692461}" presName="childShape" presStyleCnt="0"/>
      <dgm:spPr/>
    </dgm:pt>
    <dgm:pt modelId="{993BF9FD-B4C6-4D7B-95DD-4CB83D95484A}" type="pres">
      <dgm:prSet presAssocID="{0E3573D7-6BFE-4A26-9F0F-344179000F8C}" presName="Name13" presStyleLbl="parChTrans1D2" presStyleIdx="0" presStyleCnt="1"/>
      <dgm:spPr/>
      <dgm:t>
        <a:bodyPr/>
        <a:lstStyle/>
        <a:p>
          <a:endParaRPr lang="fr-FR"/>
        </a:p>
      </dgm:t>
    </dgm:pt>
    <dgm:pt modelId="{AC52BBD5-ECF3-4A64-B067-7D029149F61A}" type="pres">
      <dgm:prSet presAssocID="{D941F68C-0A89-4262-985E-C251D9D3AC4D}" presName="childText" presStyleLbl="bgAcc1" presStyleIdx="0" presStyleCnt="1" custScaleX="151032" custScaleY="256574">
        <dgm:presLayoutVars>
          <dgm:bulletEnabled val="1"/>
        </dgm:presLayoutVars>
      </dgm:prSet>
      <dgm:spPr/>
      <dgm:t>
        <a:bodyPr/>
        <a:lstStyle/>
        <a:p>
          <a:endParaRPr lang="fr-FR"/>
        </a:p>
      </dgm:t>
    </dgm:pt>
  </dgm:ptLst>
  <dgm:cxnLst>
    <dgm:cxn modelId="{635ABC84-ABA6-4967-91D0-69B3FFA8636F}" srcId="{BEB4187E-C205-453C-833B-D41DB0692461}" destId="{D941F68C-0A89-4262-985E-C251D9D3AC4D}" srcOrd="0" destOrd="0" parTransId="{0E3573D7-6BFE-4A26-9F0F-344179000F8C}" sibTransId="{E46A402B-E2C3-47C7-8823-7D3FD10D93FB}"/>
    <dgm:cxn modelId="{0DB1FCCC-9D2B-4806-B419-06F6FEE1E7C9}" type="presOf" srcId="{0E3573D7-6BFE-4A26-9F0F-344179000F8C}" destId="{993BF9FD-B4C6-4D7B-95DD-4CB83D95484A}" srcOrd="0" destOrd="0" presId="urn:microsoft.com/office/officeart/2005/8/layout/hierarchy3"/>
    <dgm:cxn modelId="{B0860024-F911-4A9F-A5BE-E1A83A770C62}" srcId="{0ADFBC6C-0F77-4C2E-858B-1BD57F72C3F5}" destId="{BEB4187E-C205-453C-833B-D41DB0692461}" srcOrd="0" destOrd="0" parTransId="{DF75BFE3-1581-4018-AA11-6DC51D4E19C5}" sibTransId="{514BEE35-9600-4566-8E8F-26C3283E42E8}"/>
    <dgm:cxn modelId="{E72D448D-0D2A-417A-AF48-DBC7637333E7}" type="presOf" srcId="{0ADFBC6C-0F77-4C2E-858B-1BD57F72C3F5}" destId="{92B9A9E1-C285-4C5D-A816-DC47183D219E}" srcOrd="0" destOrd="0" presId="urn:microsoft.com/office/officeart/2005/8/layout/hierarchy3"/>
    <dgm:cxn modelId="{39A29232-860D-4077-AABD-2104E1DB22EB}" type="presOf" srcId="{BEB4187E-C205-453C-833B-D41DB0692461}" destId="{BEA6871E-3191-47B3-8856-0867C1D161FA}" srcOrd="1" destOrd="0" presId="urn:microsoft.com/office/officeart/2005/8/layout/hierarchy3"/>
    <dgm:cxn modelId="{7CB1883B-170F-4E03-B123-3B121B0AED26}" type="presOf" srcId="{BEB4187E-C205-453C-833B-D41DB0692461}" destId="{7C60508F-9EF9-4B97-9AF3-9499C2EB290F}" srcOrd="0" destOrd="0" presId="urn:microsoft.com/office/officeart/2005/8/layout/hierarchy3"/>
    <dgm:cxn modelId="{0F16F40F-F6A2-4B11-A7B9-FB9541316032}" type="presOf" srcId="{D941F68C-0A89-4262-985E-C251D9D3AC4D}" destId="{AC52BBD5-ECF3-4A64-B067-7D029149F61A}" srcOrd="0" destOrd="0" presId="urn:microsoft.com/office/officeart/2005/8/layout/hierarchy3"/>
    <dgm:cxn modelId="{115A1915-A6B3-4D73-AC44-FE0EAA02A1B0}" type="presParOf" srcId="{92B9A9E1-C285-4C5D-A816-DC47183D219E}" destId="{FE642343-4621-4EB9-A133-EC066B699029}" srcOrd="0" destOrd="0" presId="urn:microsoft.com/office/officeart/2005/8/layout/hierarchy3"/>
    <dgm:cxn modelId="{3A6A1A6E-3377-486D-8589-87D6DD7F7121}" type="presParOf" srcId="{FE642343-4621-4EB9-A133-EC066B699029}" destId="{841CD8B4-797F-4716-9306-2A24D838499E}" srcOrd="0" destOrd="0" presId="urn:microsoft.com/office/officeart/2005/8/layout/hierarchy3"/>
    <dgm:cxn modelId="{55949619-030A-4CFA-A7A2-8864A5199EC3}" type="presParOf" srcId="{841CD8B4-797F-4716-9306-2A24D838499E}" destId="{7C60508F-9EF9-4B97-9AF3-9499C2EB290F}" srcOrd="0" destOrd="0" presId="urn:microsoft.com/office/officeart/2005/8/layout/hierarchy3"/>
    <dgm:cxn modelId="{16A65AF5-B2B3-43C8-BCA0-34ADCDE2E683}" type="presParOf" srcId="{841CD8B4-797F-4716-9306-2A24D838499E}" destId="{BEA6871E-3191-47B3-8856-0867C1D161FA}" srcOrd="1" destOrd="0" presId="urn:microsoft.com/office/officeart/2005/8/layout/hierarchy3"/>
    <dgm:cxn modelId="{0848BD11-CF81-4790-B6E2-E9548786B9B8}" type="presParOf" srcId="{FE642343-4621-4EB9-A133-EC066B699029}" destId="{B9891A3C-71DB-4648-A2F5-15274BE1F27E}" srcOrd="1" destOrd="0" presId="urn:microsoft.com/office/officeart/2005/8/layout/hierarchy3"/>
    <dgm:cxn modelId="{145A10BD-A7D4-4F7A-BD04-F61107513E77}" type="presParOf" srcId="{B9891A3C-71DB-4648-A2F5-15274BE1F27E}" destId="{993BF9FD-B4C6-4D7B-95DD-4CB83D95484A}" srcOrd="0" destOrd="0" presId="urn:microsoft.com/office/officeart/2005/8/layout/hierarchy3"/>
    <dgm:cxn modelId="{B34D74BE-C04A-438B-9799-A313E4BFFDC5}" type="presParOf" srcId="{B9891A3C-71DB-4648-A2F5-15274BE1F27E}" destId="{AC52BBD5-ECF3-4A64-B067-7D029149F61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838A41-3850-40B4-9797-485798CB9C50}" type="doc">
      <dgm:prSet loTypeId="urn:microsoft.com/office/officeart/2008/layout/VerticalAccentList" loCatId="list" qsTypeId="urn:microsoft.com/office/officeart/2005/8/quickstyle/3d2" qsCatId="3D" csTypeId="urn:microsoft.com/office/officeart/2005/8/colors/colorful5" csCatId="colorful" phldr="1"/>
      <dgm:spPr/>
      <dgm:t>
        <a:bodyPr/>
        <a:lstStyle/>
        <a:p>
          <a:endParaRPr lang="fr-FR"/>
        </a:p>
      </dgm:t>
    </dgm:pt>
    <dgm:pt modelId="{3DE1A378-51D7-4C77-B237-774C5468C99E}">
      <dgm:prSet phldrT="[Texte]" custT="1"/>
      <dgm:spPr/>
      <dgm:t>
        <a:bodyPr/>
        <a:lstStyle/>
        <a:p>
          <a:r>
            <a:rPr lang="fr-FR" sz="2000" dirty="0" smtClean="0">
              <a:effectLst>
                <a:outerShdw blurRad="38100" dist="38100" dir="2700000" algn="tl">
                  <a:srgbClr val="000000">
                    <a:alpha val="43137"/>
                  </a:srgbClr>
                </a:outerShdw>
              </a:effectLst>
            </a:rPr>
            <a:t>L’algorithme d’utilisation</a:t>
          </a:r>
          <a:r>
            <a:rPr lang="fr-FR" sz="1200" dirty="0" smtClean="0"/>
            <a:t> </a:t>
          </a:r>
          <a:endParaRPr lang="fr-FR" sz="1200" dirty="0"/>
        </a:p>
      </dgm:t>
    </dgm:pt>
    <dgm:pt modelId="{28C9EDB0-61A8-4AC0-AB63-064EE6EF9DD1}" type="parTrans" cxnId="{69BFAB7C-078E-438A-B262-02A4CA0509C1}">
      <dgm:prSet/>
      <dgm:spPr/>
      <dgm:t>
        <a:bodyPr/>
        <a:lstStyle/>
        <a:p>
          <a:endParaRPr lang="fr-FR"/>
        </a:p>
      </dgm:t>
    </dgm:pt>
    <dgm:pt modelId="{16CE528D-A088-44E1-8EAE-B17255FEE5C9}" type="sibTrans" cxnId="{69BFAB7C-078E-438A-B262-02A4CA0509C1}">
      <dgm:prSet/>
      <dgm:spPr/>
      <dgm:t>
        <a:bodyPr/>
        <a:lstStyle/>
        <a:p>
          <a:endParaRPr lang="fr-FR"/>
        </a:p>
      </dgm:t>
    </dgm:pt>
    <dgm:pt modelId="{B13D9952-CD31-400B-869C-A816A6250320}">
      <dgm:prSet phldrT="[Texte]" custT="1"/>
      <dgm:spPr/>
      <dgm:t>
        <a:bodyPr/>
        <a:lstStyle/>
        <a:p>
          <a:r>
            <a:rPr lang="fr-FR" sz="1400" b="1" dirty="0" smtClean="0"/>
            <a:t>Algorithme</a:t>
          </a:r>
          <a:r>
            <a:rPr lang="fr-FR" sz="1400" dirty="0" smtClean="0"/>
            <a:t> </a:t>
          </a:r>
          <a:r>
            <a:rPr lang="fr-FR" sz="1400" dirty="0" err="1" smtClean="0"/>
            <a:t>ManipulationDeFactorielle</a:t>
          </a:r>
          <a:endParaRPr lang="fr-FR" sz="1400" dirty="0"/>
        </a:p>
      </dgm:t>
    </dgm:pt>
    <dgm:pt modelId="{2F9EF049-859A-4473-AE0C-1B8046EDE7F2}" type="parTrans" cxnId="{1B0E43DB-620C-45BB-AF84-6961BCBD1B6B}">
      <dgm:prSet/>
      <dgm:spPr/>
      <dgm:t>
        <a:bodyPr/>
        <a:lstStyle/>
        <a:p>
          <a:endParaRPr lang="fr-FR"/>
        </a:p>
      </dgm:t>
    </dgm:pt>
    <dgm:pt modelId="{AA818978-7D59-4C47-92B0-43A23C2C01B7}" type="sibTrans" cxnId="{1B0E43DB-620C-45BB-AF84-6961BCBD1B6B}">
      <dgm:prSet/>
      <dgm:spPr/>
      <dgm:t>
        <a:bodyPr/>
        <a:lstStyle/>
        <a:p>
          <a:endParaRPr lang="fr-FR"/>
        </a:p>
      </dgm:t>
    </dgm:pt>
    <dgm:pt modelId="{5D86A9A9-4816-45FB-B7F8-4F6ECE8BEC0C}">
      <dgm:prSet custT="1"/>
      <dgm:spPr/>
      <dgm:t>
        <a:bodyPr/>
        <a:lstStyle/>
        <a:p>
          <a:r>
            <a:rPr lang="fr-FR" sz="1400" b="1" dirty="0" smtClean="0"/>
            <a:t>Debut</a:t>
          </a:r>
          <a:endParaRPr lang="fr-FR" sz="1400" dirty="0"/>
        </a:p>
      </dgm:t>
    </dgm:pt>
    <dgm:pt modelId="{010CBF3A-DD63-439A-BF40-402FC3FCAA5E}" type="parTrans" cxnId="{1F96FF66-01D1-4C0C-9162-8AEB23922109}">
      <dgm:prSet/>
      <dgm:spPr/>
      <dgm:t>
        <a:bodyPr/>
        <a:lstStyle/>
        <a:p>
          <a:endParaRPr lang="fr-FR"/>
        </a:p>
      </dgm:t>
    </dgm:pt>
    <dgm:pt modelId="{2823E3EF-6CC9-4ACC-BE53-0243EAC09E95}" type="sibTrans" cxnId="{1F96FF66-01D1-4C0C-9162-8AEB23922109}">
      <dgm:prSet/>
      <dgm:spPr/>
      <dgm:t>
        <a:bodyPr/>
        <a:lstStyle/>
        <a:p>
          <a:endParaRPr lang="fr-FR"/>
        </a:p>
      </dgm:t>
    </dgm:pt>
    <dgm:pt modelId="{74EE293B-CECE-4025-A7C3-BE875C47CAFC}">
      <dgm:prSet custT="1"/>
      <dgm:spPr/>
      <dgm:t>
        <a:bodyPr/>
        <a:lstStyle/>
        <a:p>
          <a:r>
            <a:rPr lang="fr-FR" sz="1400" dirty="0" smtClean="0"/>
            <a:t>Ecrire(factorielle(3)) ;</a:t>
          </a:r>
          <a:endParaRPr lang="fr-FR" sz="1400" dirty="0"/>
        </a:p>
      </dgm:t>
    </dgm:pt>
    <dgm:pt modelId="{3019D54F-8191-40CC-B08A-D2F3365CA845}" type="parTrans" cxnId="{2FAE3250-9052-4721-B771-4CDAB39CED05}">
      <dgm:prSet/>
      <dgm:spPr/>
      <dgm:t>
        <a:bodyPr/>
        <a:lstStyle/>
        <a:p>
          <a:endParaRPr lang="fr-FR"/>
        </a:p>
      </dgm:t>
    </dgm:pt>
    <dgm:pt modelId="{7ADD9C45-11BB-457C-AB1A-82793F9C49C0}" type="sibTrans" cxnId="{2FAE3250-9052-4721-B771-4CDAB39CED05}">
      <dgm:prSet/>
      <dgm:spPr/>
      <dgm:t>
        <a:bodyPr/>
        <a:lstStyle/>
        <a:p>
          <a:endParaRPr lang="fr-FR"/>
        </a:p>
      </dgm:t>
    </dgm:pt>
    <dgm:pt modelId="{EF1FAF7D-4017-4AA5-8E12-AED3C7D1D4CC}">
      <dgm:prSet custT="1"/>
      <dgm:spPr/>
      <dgm:t>
        <a:bodyPr/>
        <a:lstStyle/>
        <a:p>
          <a:r>
            <a:rPr lang="fr-FR" sz="1400" b="1" dirty="0" smtClean="0"/>
            <a:t>Fin</a:t>
          </a:r>
          <a:endParaRPr lang="fr-FR" sz="1400" dirty="0"/>
        </a:p>
      </dgm:t>
    </dgm:pt>
    <dgm:pt modelId="{AA9CA2A8-FD0A-4CF9-9553-32FB3E95EDE1}" type="parTrans" cxnId="{09C76BC4-3C76-4955-9E0B-820A36B2FF7E}">
      <dgm:prSet/>
      <dgm:spPr/>
      <dgm:t>
        <a:bodyPr/>
        <a:lstStyle/>
        <a:p>
          <a:endParaRPr lang="fr-FR"/>
        </a:p>
      </dgm:t>
    </dgm:pt>
    <dgm:pt modelId="{8DD9E2D4-26C6-4C1D-B6DD-90D0C5E14F7C}" type="sibTrans" cxnId="{09C76BC4-3C76-4955-9E0B-820A36B2FF7E}">
      <dgm:prSet/>
      <dgm:spPr/>
      <dgm:t>
        <a:bodyPr/>
        <a:lstStyle/>
        <a:p>
          <a:endParaRPr lang="fr-FR"/>
        </a:p>
      </dgm:t>
    </dgm:pt>
    <dgm:pt modelId="{1BE71A41-8CF9-4AD9-B063-C0DC7E12DD3F}" type="pres">
      <dgm:prSet presAssocID="{1A838A41-3850-40B4-9797-485798CB9C50}" presName="Name0" presStyleCnt="0">
        <dgm:presLayoutVars>
          <dgm:chMax/>
          <dgm:chPref/>
          <dgm:dir/>
        </dgm:presLayoutVars>
      </dgm:prSet>
      <dgm:spPr/>
      <dgm:t>
        <a:bodyPr/>
        <a:lstStyle/>
        <a:p>
          <a:endParaRPr lang="fr-FR"/>
        </a:p>
      </dgm:t>
    </dgm:pt>
    <dgm:pt modelId="{C07912F1-6364-4B4B-9F2B-ED0CCDAC6AC7}" type="pres">
      <dgm:prSet presAssocID="{3DE1A378-51D7-4C77-B237-774C5468C99E}" presName="parenttextcomposite" presStyleCnt="0"/>
      <dgm:spPr/>
    </dgm:pt>
    <dgm:pt modelId="{F22ECD6B-B672-46C3-94AF-055DAA9C206D}" type="pres">
      <dgm:prSet presAssocID="{3DE1A378-51D7-4C77-B237-774C5468C99E}" presName="parenttext" presStyleLbl="revTx" presStyleIdx="0" presStyleCnt="1" custScaleX="111220" custScaleY="115921" custLinFactY="67027" custLinFactNeighborX="-2060" custLinFactNeighborY="100000">
        <dgm:presLayoutVars>
          <dgm:chMax/>
          <dgm:chPref val="2"/>
          <dgm:bulletEnabled val="1"/>
        </dgm:presLayoutVars>
      </dgm:prSet>
      <dgm:spPr/>
      <dgm:t>
        <a:bodyPr/>
        <a:lstStyle/>
        <a:p>
          <a:endParaRPr lang="fr-FR"/>
        </a:p>
      </dgm:t>
    </dgm:pt>
    <dgm:pt modelId="{14AB4A59-76E7-4764-9D93-3CE4083FD239}" type="pres">
      <dgm:prSet presAssocID="{3DE1A378-51D7-4C77-B237-774C5468C99E}" presName="composite" presStyleCnt="0"/>
      <dgm:spPr/>
    </dgm:pt>
    <dgm:pt modelId="{F4535CA4-A421-4D34-87E3-DC375D9FC8C4}" type="pres">
      <dgm:prSet presAssocID="{3DE1A378-51D7-4C77-B237-774C5468C99E}" presName="chevron1" presStyleLbl="alignNode1" presStyleIdx="0" presStyleCnt="7" custLinFactY="-36598" custLinFactNeighborY="-100000"/>
      <dgm:spPr/>
    </dgm:pt>
    <dgm:pt modelId="{9ABC2CEC-2ACC-4F19-B677-59A8C99AE071}" type="pres">
      <dgm:prSet presAssocID="{3DE1A378-51D7-4C77-B237-774C5468C99E}" presName="chevron2" presStyleLbl="alignNode1" presStyleIdx="1" presStyleCnt="7" custLinFactY="-36598" custLinFactNeighborY="-100000"/>
      <dgm:spPr/>
    </dgm:pt>
    <dgm:pt modelId="{8A6325A3-609A-4034-BC25-F7E115B109F7}" type="pres">
      <dgm:prSet presAssocID="{3DE1A378-51D7-4C77-B237-774C5468C99E}" presName="chevron3" presStyleLbl="alignNode1" presStyleIdx="2" presStyleCnt="7" custLinFactY="-36598" custLinFactNeighborY="-100000"/>
      <dgm:spPr/>
    </dgm:pt>
    <dgm:pt modelId="{6FA3024C-53FE-4A01-9647-DB49DE797DD1}" type="pres">
      <dgm:prSet presAssocID="{3DE1A378-51D7-4C77-B237-774C5468C99E}" presName="chevron4" presStyleLbl="alignNode1" presStyleIdx="3" presStyleCnt="7" custLinFactY="-36598" custLinFactNeighborY="-100000"/>
      <dgm:spPr/>
    </dgm:pt>
    <dgm:pt modelId="{CC4C44B5-4D5E-4E69-9C6B-0AB5D64BAA35}" type="pres">
      <dgm:prSet presAssocID="{3DE1A378-51D7-4C77-B237-774C5468C99E}" presName="chevron5" presStyleLbl="alignNode1" presStyleIdx="4" presStyleCnt="7" custLinFactY="-36598" custLinFactNeighborY="-100000"/>
      <dgm:spPr/>
    </dgm:pt>
    <dgm:pt modelId="{EED8B68B-0FAB-4AB3-AE22-294F6D62D283}" type="pres">
      <dgm:prSet presAssocID="{3DE1A378-51D7-4C77-B237-774C5468C99E}" presName="chevron6" presStyleLbl="alignNode1" presStyleIdx="5" presStyleCnt="7" custLinFactY="-36598" custLinFactNeighborY="-100000"/>
      <dgm:spPr/>
    </dgm:pt>
    <dgm:pt modelId="{0AA830D3-45FA-4FAC-8DC7-083147DC9AAA}" type="pres">
      <dgm:prSet presAssocID="{3DE1A378-51D7-4C77-B237-774C5468C99E}" presName="chevron7" presStyleLbl="alignNode1" presStyleIdx="6" presStyleCnt="7" custLinFactY="-36598" custLinFactNeighborY="-100000"/>
      <dgm:spPr/>
    </dgm:pt>
    <dgm:pt modelId="{61DCCC2A-C696-485B-9482-51311D60AAE7}" type="pres">
      <dgm:prSet presAssocID="{3DE1A378-51D7-4C77-B237-774C5468C99E}" presName="childtext" presStyleLbl="solidFgAcc1" presStyleIdx="0" presStyleCnt="1" custScaleY="223360" custLinFactNeighborX="2033" custLinFactNeighborY="86970">
        <dgm:presLayoutVars>
          <dgm:chMax/>
          <dgm:chPref val="0"/>
          <dgm:bulletEnabled val="1"/>
        </dgm:presLayoutVars>
      </dgm:prSet>
      <dgm:spPr/>
      <dgm:t>
        <a:bodyPr/>
        <a:lstStyle/>
        <a:p>
          <a:endParaRPr lang="fr-FR"/>
        </a:p>
      </dgm:t>
    </dgm:pt>
  </dgm:ptLst>
  <dgm:cxnLst>
    <dgm:cxn modelId="{69BFAB7C-078E-438A-B262-02A4CA0509C1}" srcId="{1A838A41-3850-40B4-9797-485798CB9C50}" destId="{3DE1A378-51D7-4C77-B237-774C5468C99E}" srcOrd="0" destOrd="0" parTransId="{28C9EDB0-61A8-4AC0-AB63-064EE6EF9DD1}" sibTransId="{16CE528D-A088-44E1-8EAE-B17255FEE5C9}"/>
    <dgm:cxn modelId="{1B0E43DB-620C-45BB-AF84-6961BCBD1B6B}" srcId="{3DE1A378-51D7-4C77-B237-774C5468C99E}" destId="{B13D9952-CD31-400B-869C-A816A6250320}" srcOrd="0" destOrd="0" parTransId="{2F9EF049-859A-4473-AE0C-1B8046EDE7F2}" sibTransId="{AA818978-7D59-4C47-92B0-43A23C2C01B7}"/>
    <dgm:cxn modelId="{E6378FF3-6AB0-4278-8D94-7CB350C31E37}" type="presOf" srcId="{5D86A9A9-4816-45FB-B7F8-4F6ECE8BEC0C}" destId="{61DCCC2A-C696-485B-9482-51311D60AAE7}" srcOrd="0" destOrd="1" presId="urn:microsoft.com/office/officeart/2008/layout/VerticalAccentList"/>
    <dgm:cxn modelId="{9D89D040-60FF-4316-8BBB-59B5223A9902}" type="presOf" srcId="{1A838A41-3850-40B4-9797-485798CB9C50}" destId="{1BE71A41-8CF9-4AD9-B063-C0DC7E12DD3F}" srcOrd="0" destOrd="0" presId="urn:microsoft.com/office/officeart/2008/layout/VerticalAccentList"/>
    <dgm:cxn modelId="{09C76BC4-3C76-4955-9E0B-820A36B2FF7E}" srcId="{3DE1A378-51D7-4C77-B237-774C5468C99E}" destId="{EF1FAF7D-4017-4AA5-8E12-AED3C7D1D4CC}" srcOrd="3" destOrd="0" parTransId="{AA9CA2A8-FD0A-4CF9-9553-32FB3E95EDE1}" sibTransId="{8DD9E2D4-26C6-4C1D-B6DD-90D0C5E14F7C}"/>
    <dgm:cxn modelId="{EAB867C7-4630-48DE-8B4B-503C7063383E}" type="presOf" srcId="{3DE1A378-51D7-4C77-B237-774C5468C99E}" destId="{F22ECD6B-B672-46C3-94AF-055DAA9C206D}" srcOrd="0" destOrd="0" presId="urn:microsoft.com/office/officeart/2008/layout/VerticalAccentList"/>
    <dgm:cxn modelId="{22CC95F7-FBB6-4694-8EEB-9D24F0E3D62D}" type="presOf" srcId="{B13D9952-CD31-400B-869C-A816A6250320}" destId="{61DCCC2A-C696-485B-9482-51311D60AAE7}" srcOrd="0" destOrd="0" presId="urn:microsoft.com/office/officeart/2008/layout/VerticalAccentList"/>
    <dgm:cxn modelId="{2416C566-02D8-4E12-9A71-C56C0D3AA9D7}" type="presOf" srcId="{EF1FAF7D-4017-4AA5-8E12-AED3C7D1D4CC}" destId="{61DCCC2A-C696-485B-9482-51311D60AAE7}" srcOrd="0" destOrd="3" presId="urn:microsoft.com/office/officeart/2008/layout/VerticalAccentList"/>
    <dgm:cxn modelId="{1F96FF66-01D1-4C0C-9162-8AEB23922109}" srcId="{3DE1A378-51D7-4C77-B237-774C5468C99E}" destId="{5D86A9A9-4816-45FB-B7F8-4F6ECE8BEC0C}" srcOrd="1" destOrd="0" parTransId="{010CBF3A-DD63-439A-BF40-402FC3FCAA5E}" sibTransId="{2823E3EF-6CC9-4ACC-BE53-0243EAC09E95}"/>
    <dgm:cxn modelId="{9D04DBD6-9261-42BF-9108-CDD490D42F46}" type="presOf" srcId="{74EE293B-CECE-4025-A7C3-BE875C47CAFC}" destId="{61DCCC2A-C696-485B-9482-51311D60AAE7}" srcOrd="0" destOrd="2" presId="urn:microsoft.com/office/officeart/2008/layout/VerticalAccentList"/>
    <dgm:cxn modelId="{2FAE3250-9052-4721-B771-4CDAB39CED05}" srcId="{3DE1A378-51D7-4C77-B237-774C5468C99E}" destId="{74EE293B-CECE-4025-A7C3-BE875C47CAFC}" srcOrd="2" destOrd="0" parTransId="{3019D54F-8191-40CC-B08A-D2F3365CA845}" sibTransId="{7ADD9C45-11BB-457C-AB1A-82793F9C49C0}"/>
    <dgm:cxn modelId="{C2680F91-E3CE-4042-A198-6FF7D0D65C5F}" type="presParOf" srcId="{1BE71A41-8CF9-4AD9-B063-C0DC7E12DD3F}" destId="{C07912F1-6364-4B4B-9F2B-ED0CCDAC6AC7}" srcOrd="0" destOrd="0" presId="urn:microsoft.com/office/officeart/2008/layout/VerticalAccentList"/>
    <dgm:cxn modelId="{965A3CEA-1BDD-40E1-983F-1806B6B8CE30}" type="presParOf" srcId="{C07912F1-6364-4B4B-9F2B-ED0CCDAC6AC7}" destId="{F22ECD6B-B672-46C3-94AF-055DAA9C206D}" srcOrd="0" destOrd="0" presId="urn:microsoft.com/office/officeart/2008/layout/VerticalAccentList"/>
    <dgm:cxn modelId="{07252F30-43FD-43F2-B8B3-0FAE790598D3}" type="presParOf" srcId="{1BE71A41-8CF9-4AD9-B063-C0DC7E12DD3F}" destId="{14AB4A59-76E7-4764-9D93-3CE4083FD239}" srcOrd="1" destOrd="0" presId="urn:microsoft.com/office/officeart/2008/layout/VerticalAccentList"/>
    <dgm:cxn modelId="{236199BE-AA7C-4884-A0C8-27ECD45B66A1}" type="presParOf" srcId="{14AB4A59-76E7-4764-9D93-3CE4083FD239}" destId="{F4535CA4-A421-4D34-87E3-DC375D9FC8C4}" srcOrd="0" destOrd="0" presId="urn:microsoft.com/office/officeart/2008/layout/VerticalAccentList"/>
    <dgm:cxn modelId="{80880948-5DA9-48DB-8635-98A179090BE5}" type="presParOf" srcId="{14AB4A59-76E7-4764-9D93-3CE4083FD239}" destId="{9ABC2CEC-2ACC-4F19-B677-59A8C99AE071}" srcOrd="1" destOrd="0" presId="urn:microsoft.com/office/officeart/2008/layout/VerticalAccentList"/>
    <dgm:cxn modelId="{D5CF2102-1CEA-416E-B2FC-FF1A71C90094}" type="presParOf" srcId="{14AB4A59-76E7-4764-9D93-3CE4083FD239}" destId="{8A6325A3-609A-4034-BC25-F7E115B109F7}" srcOrd="2" destOrd="0" presId="urn:microsoft.com/office/officeart/2008/layout/VerticalAccentList"/>
    <dgm:cxn modelId="{EA8EBD7D-224E-4B8A-B9A8-737C4A713EF0}" type="presParOf" srcId="{14AB4A59-76E7-4764-9D93-3CE4083FD239}" destId="{6FA3024C-53FE-4A01-9647-DB49DE797DD1}" srcOrd="3" destOrd="0" presId="urn:microsoft.com/office/officeart/2008/layout/VerticalAccentList"/>
    <dgm:cxn modelId="{F8384AA3-78F8-4039-A234-7707DA63885A}" type="presParOf" srcId="{14AB4A59-76E7-4764-9D93-3CE4083FD239}" destId="{CC4C44B5-4D5E-4E69-9C6B-0AB5D64BAA35}" srcOrd="4" destOrd="0" presId="urn:microsoft.com/office/officeart/2008/layout/VerticalAccentList"/>
    <dgm:cxn modelId="{D14D6F3C-D4F7-4744-A11D-C9D079FA43C7}" type="presParOf" srcId="{14AB4A59-76E7-4764-9D93-3CE4083FD239}" destId="{EED8B68B-0FAB-4AB3-AE22-294F6D62D283}" srcOrd="5" destOrd="0" presId="urn:microsoft.com/office/officeart/2008/layout/VerticalAccentList"/>
    <dgm:cxn modelId="{7C766FAC-102A-4483-855A-7DE5EF3E9423}" type="presParOf" srcId="{14AB4A59-76E7-4764-9D93-3CE4083FD239}" destId="{0AA830D3-45FA-4FAC-8DC7-083147DC9AAA}" srcOrd="6" destOrd="0" presId="urn:microsoft.com/office/officeart/2008/layout/VerticalAccentList"/>
    <dgm:cxn modelId="{71CB748F-2016-44BF-8EDD-DD868240D5BA}" type="presParOf" srcId="{14AB4A59-76E7-4764-9D93-3CE4083FD239}" destId="{61DCCC2A-C696-485B-9482-51311D60AAE7}" srcOrd="7"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00DC6D-0CD8-493B-8FA0-B49B3993C828}"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fr-FR"/>
        </a:p>
      </dgm:t>
    </dgm:pt>
    <dgm:pt modelId="{8F1EFC60-C061-4FDC-8413-7358008E3F4D}">
      <dgm:prSet phldrT="[Texte]"/>
      <dgm:spPr/>
      <dgm:t>
        <a:bodyPr/>
        <a:lstStyle/>
        <a:p>
          <a:r>
            <a:rPr lang="fr-FR" dirty="0" smtClean="0"/>
            <a:t>Exécution</a:t>
          </a:r>
          <a:endParaRPr lang="fr-FR" dirty="0"/>
        </a:p>
      </dgm:t>
    </dgm:pt>
    <dgm:pt modelId="{7C58BC16-0B65-471D-AE71-E5F0A62E56F9}" type="parTrans" cxnId="{0661DCA7-472F-4DFE-9AFE-F5B30E87636A}">
      <dgm:prSet/>
      <dgm:spPr/>
      <dgm:t>
        <a:bodyPr/>
        <a:lstStyle/>
        <a:p>
          <a:endParaRPr lang="fr-FR"/>
        </a:p>
      </dgm:t>
    </dgm:pt>
    <dgm:pt modelId="{D796ADD0-00F3-4E95-B2FD-3518C0C79534}" type="sibTrans" cxnId="{0661DCA7-472F-4DFE-9AFE-F5B30E87636A}">
      <dgm:prSet/>
      <dgm:spPr/>
      <dgm:t>
        <a:bodyPr/>
        <a:lstStyle/>
        <a:p>
          <a:endParaRPr lang="fr-FR"/>
        </a:p>
      </dgm:t>
    </dgm:pt>
    <dgm:pt modelId="{971E6D52-A4F7-4CA6-9BAD-B86218D7F59F}" type="pres">
      <dgm:prSet presAssocID="{2000DC6D-0CD8-493B-8FA0-B49B3993C828}" presName="diagram" presStyleCnt="0">
        <dgm:presLayoutVars>
          <dgm:dir/>
          <dgm:resizeHandles val="exact"/>
        </dgm:presLayoutVars>
      </dgm:prSet>
      <dgm:spPr/>
      <dgm:t>
        <a:bodyPr/>
        <a:lstStyle/>
        <a:p>
          <a:endParaRPr lang="fr-FR"/>
        </a:p>
      </dgm:t>
    </dgm:pt>
    <dgm:pt modelId="{BB9CB8F0-3E18-4B65-8A54-EF3A600D3196}" type="pres">
      <dgm:prSet presAssocID="{8F1EFC60-C061-4FDC-8413-7358008E3F4D}" presName="node" presStyleLbl="node1" presStyleIdx="0" presStyleCnt="1">
        <dgm:presLayoutVars>
          <dgm:bulletEnabled val="1"/>
        </dgm:presLayoutVars>
      </dgm:prSet>
      <dgm:spPr/>
      <dgm:t>
        <a:bodyPr/>
        <a:lstStyle/>
        <a:p>
          <a:endParaRPr lang="fr-FR"/>
        </a:p>
      </dgm:t>
    </dgm:pt>
  </dgm:ptLst>
  <dgm:cxnLst>
    <dgm:cxn modelId="{7B823E92-14EC-4766-8E0E-77C8966596F5}" type="presOf" srcId="{8F1EFC60-C061-4FDC-8413-7358008E3F4D}" destId="{BB9CB8F0-3E18-4B65-8A54-EF3A600D3196}" srcOrd="0" destOrd="0" presId="urn:microsoft.com/office/officeart/2005/8/layout/default"/>
    <dgm:cxn modelId="{0661DCA7-472F-4DFE-9AFE-F5B30E87636A}" srcId="{2000DC6D-0CD8-493B-8FA0-B49B3993C828}" destId="{8F1EFC60-C061-4FDC-8413-7358008E3F4D}" srcOrd="0" destOrd="0" parTransId="{7C58BC16-0B65-471D-AE71-E5F0A62E56F9}" sibTransId="{D796ADD0-00F3-4E95-B2FD-3518C0C79534}"/>
    <dgm:cxn modelId="{ED003B1C-7718-41B1-881C-012AA729DDF2}" type="presOf" srcId="{2000DC6D-0CD8-493B-8FA0-B49B3993C828}" destId="{971E6D52-A4F7-4CA6-9BAD-B86218D7F59F}" srcOrd="0" destOrd="0" presId="urn:microsoft.com/office/officeart/2005/8/layout/default"/>
    <dgm:cxn modelId="{3E473B5B-A3E5-427B-979C-A16BE222D54B}" type="presParOf" srcId="{971E6D52-A4F7-4CA6-9BAD-B86218D7F59F}" destId="{BB9CB8F0-3E18-4B65-8A54-EF3A600D3196}"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DFBC6C-0F77-4C2E-858B-1BD57F72C3F5}" type="doc">
      <dgm:prSet loTypeId="urn:microsoft.com/office/officeart/2005/8/layout/hierarchy3" loCatId="hierarchy" qsTypeId="urn:microsoft.com/office/officeart/2005/8/quickstyle/3d2" qsCatId="3D" csTypeId="urn:microsoft.com/office/officeart/2005/8/colors/accent2_2" csCatId="accent2" phldr="1"/>
      <dgm:spPr/>
      <dgm:t>
        <a:bodyPr/>
        <a:lstStyle/>
        <a:p>
          <a:endParaRPr lang="fr-FR"/>
        </a:p>
      </dgm:t>
    </dgm:pt>
    <dgm:pt modelId="{BEB4187E-C205-453C-833B-D41DB0692461}">
      <dgm:prSet phldrT="[Texte]"/>
      <dgm:spPr/>
      <dgm:t>
        <a:bodyPr/>
        <a:lstStyle/>
        <a:p>
          <a:r>
            <a:rPr lang="fr-FR" dirty="0" smtClean="0"/>
            <a:t>La même méthode écrite de manière plus concise donne :</a:t>
          </a:r>
          <a:endParaRPr lang="fr-FR" dirty="0"/>
        </a:p>
      </dgm:t>
    </dgm:pt>
    <dgm:pt modelId="{DF75BFE3-1581-4018-AA11-6DC51D4E19C5}" type="parTrans" cxnId="{B0860024-F911-4A9F-A5BE-E1A83A770C62}">
      <dgm:prSet/>
      <dgm:spPr/>
      <dgm:t>
        <a:bodyPr/>
        <a:lstStyle/>
        <a:p>
          <a:endParaRPr lang="fr-FR"/>
        </a:p>
      </dgm:t>
    </dgm:pt>
    <dgm:pt modelId="{514BEE35-9600-4566-8E8F-26C3283E42E8}" type="sibTrans" cxnId="{B0860024-F911-4A9F-A5BE-E1A83A770C62}">
      <dgm:prSet/>
      <dgm:spPr/>
      <dgm:t>
        <a:bodyPr/>
        <a:lstStyle/>
        <a:p>
          <a:endParaRPr lang="fr-FR"/>
        </a:p>
      </dgm:t>
    </dgm:pt>
    <dgm:pt modelId="{D941F68C-0A89-4262-985E-C251D9D3AC4D}">
      <dgm:prSet phldrT="[Texte]" custT="1"/>
      <dgm:spPr/>
      <dgm:t>
        <a:bodyPr/>
        <a:lstStyle/>
        <a:p>
          <a:pPr algn="l"/>
          <a:r>
            <a:rPr lang="fr-FR" sz="1600" b="1" dirty="0" smtClean="0">
              <a:latin typeface="Calibri"/>
              <a:ea typeface="Times New Roman"/>
              <a:cs typeface="Arial"/>
            </a:rPr>
            <a:t>Fonction </a:t>
          </a:r>
          <a:r>
            <a:rPr lang="fr-FR" sz="1600" dirty="0" smtClean="0">
              <a:latin typeface="Calibri"/>
              <a:ea typeface="Times New Roman"/>
              <a:cs typeface="Arial"/>
            </a:rPr>
            <a:t>factorielle(nb : entier) :entier</a:t>
          </a:r>
        </a:p>
        <a:p>
          <a:pPr algn="l"/>
          <a:r>
            <a:rPr lang="fr-FR" sz="1600" b="1" dirty="0" smtClean="0">
              <a:latin typeface="Calibri"/>
              <a:ea typeface="Times New Roman"/>
              <a:cs typeface="Arial"/>
            </a:rPr>
            <a:t>Debut</a:t>
          </a:r>
          <a:endParaRPr lang="fr-FR" sz="1600" dirty="0" smtClean="0">
            <a:latin typeface="Calibri"/>
            <a:ea typeface="Times New Roman"/>
            <a:cs typeface="Arial"/>
          </a:endParaRPr>
        </a:p>
        <a:p>
          <a:pPr algn="l"/>
          <a:r>
            <a:rPr lang="fr-FR" sz="1600" dirty="0" smtClean="0">
              <a:latin typeface="Calibri"/>
              <a:ea typeface="Times New Roman"/>
              <a:cs typeface="Arial"/>
            </a:rPr>
            <a:t>si (nb = 1) alors</a:t>
          </a:r>
        </a:p>
        <a:p>
          <a:pPr algn="l"/>
          <a:r>
            <a:rPr lang="fr-FR" sz="1600" dirty="0" smtClean="0">
              <a:latin typeface="Calibri"/>
              <a:ea typeface="Times New Roman"/>
              <a:cs typeface="Arial"/>
            </a:rPr>
            <a:t>retourne 1 ;</a:t>
          </a:r>
        </a:p>
        <a:p>
          <a:pPr algn="l"/>
          <a:r>
            <a:rPr lang="fr-FR" sz="1600" dirty="0" smtClean="0">
              <a:latin typeface="Calibri"/>
              <a:ea typeface="Times New Roman"/>
              <a:cs typeface="Arial"/>
            </a:rPr>
            <a:t>retourne(nb  x  factorielle(nb-1) ; </a:t>
          </a:r>
        </a:p>
        <a:p>
          <a:pPr algn="l"/>
          <a:r>
            <a:rPr lang="fr-FR" sz="1600" b="1" dirty="0" smtClean="0">
              <a:latin typeface="Calibri"/>
              <a:ea typeface="Times New Roman"/>
              <a:cs typeface="Arial"/>
            </a:rPr>
            <a:t>Fin</a:t>
          </a:r>
          <a:endParaRPr lang="fr-FR" sz="1600" dirty="0"/>
        </a:p>
      </dgm:t>
    </dgm:pt>
    <dgm:pt modelId="{0E3573D7-6BFE-4A26-9F0F-344179000F8C}" type="parTrans" cxnId="{635ABC84-ABA6-4967-91D0-69B3FFA8636F}">
      <dgm:prSet/>
      <dgm:spPr/>
      <dgm:t>
        <a:bodyPr/>
        <a:lstStyle/>
        <a:p>
          <a:endParaRPr lang="fr-FR"/>
        </a:p>
      </dgm:t>
    </dgm:pt>
    <dgm:pt modelId="{E46A402B-E2C3-47C7-8823-7D3FD10D93FB}" type="sibTrans" cxnId="{635ABC84-ABA6-4967-91D0-69B3FFA8636F}">
      <dgm:prSet/>
      <dgm:spPr/>
      <dgm:t>
        <a:bodyPr/>
        <a:lstStyle/>
        <a:p>
          <a:endParaRPr lang="fr-FR"/>
        </a:p>
      </dgm:t>
    </dgm:pt>
    <dgm:pt modelId="{92B9A9E1-C285-4C5D-A816-DC47183D219E}" type="pres">
      <dgm:prSet presAssocID="{0ADFBC6C-0F77-4C2E-858B-1BD57F72C3F5}" presName="diagram" presStyleCnt="0">
        <dgm:presLayoutVars>
          <dgm:chPref val="1"/>
          <dgm:dir/>
          <dgm:animOne val="branch"/>
          <dgm:animLvl val="lvl"/>
          <dgm:resizeHandles/>
        </dgm:presLayoutVars>
      </dgm:prSet>
      <dgm:spPr/>
      <dgm:t>
        <a:bodyPr/>
        <a:lstStyle/>
        <a:p>
          <a:endParaRPr lang="fr-FR"/>
        </a:p>
      </dgm:t>
    </dgm:pt>
    <dgm:pt modelId="{FE642343-4621-4EB9-A133-EC066B699029}" type="pres">
      <dgm:prSet presAssocID="{BEB4187E-C205-453C-833B-D41DB0692461}" presName="root" presStyleCnt="0"/>
      <dgm:spPr/>
    </dgm:pt>
    <dgm:pt modelId="{841CD8B4-797F-4716-9306-2A24D838499E}" type="pres">
      <dgm:prSet presAssocID="{BEB4187E-C205-453C-833B-D41DB0692461}" presName="rootComposite" presStyleCnt="0"/>
      <dgm:spPr/>
    </dgm:pt>
    <dgm:pt modelId="{7C60508F-9EF9-4B97-9AF3-9499C2EB290F}" type="pres">
      <dgm:prSet presAssocID="{BEB4187E-C205-453C-833B-D41DB0692461}" presName="rootText" presStyleLbl="node1" presStyleIdx="0" presStyleCnt="1" custScaleX="162448" custScaleY="44169"/>
      <dgm:spPr/>
      <dgm:t>
        <a:bodyPr/>
        <a:lstStyle/>
        <a:p>
          <a:endParaRPr lang="fr-FR"/>
        </a:p>
      </dgm:t>
    </dgm:pt>
    <dgm:pt modelId="{BEA6871E-3191-47B3-8856-0867C1D161FA}" type="pres">
      <dgm:prSet presAssocID="{BEB4187E-C205-453C-833B-D41DB0692461}" presName="rootConnector" presStyleLbl="node1" presStyleIdx="0" presStyleCnt="1"/>
      <dgm:spPr/>
      <dgm:t>
        <a:bodyPr/>
        <a:lstStyle/>
        <a:p>
          <a:endParaRPr lang="fr-FR"/>
        </a:p>
      </dgm:t>
    </dgm:pt>
    <dgm:pt modelId="{B9891A3C-71DB-4648-A2F5-15274BE1F27E}" type="pres">
      <dgm:prSet presAssocID="{BEB4187E-C205-453C-833B-D41DB0692461}" presName="childShape" presStyleCnt="0"/>
      <dgm:spPr/>
    </dgm:pt>
    <dgm:pt modelId="{993BF9FD-B4C6-4D7B-95DD-4CB83D95484A}" type="pres">
      <dgm:prSet presAssocID="{0E3573D7-6BFE-4A26-9F0F-344179000F8C}" presName="Name13" presStyleLbl="parChTrans1D2" presStyleIdx="0" presStyleCnt="1"/>
      <dgm:spPr/>
      <dgm:t>
        <a:bodyPr/>
        <a:lstStyle/>
        <a:p>
          <a:endParaRPr lang="fr-FR"/>
        </a:p>
      </dgm:t>
    </dgm:pt>
    <dgm:pt modelId="{AC52BBD5-ECF3-4A64-B067-7D029149F61A}" type="pres">
      <dgm:prSet presAssocID="{D941F68C-0A89-4262-985E-C251D9D3AC4D}" presName="childText" presStyleLbl="bgAcc1" presStyleIdx="0" presStyleCnt="1" custScaleX="151032" custScaleY="123972">
        <dgm:presLayoutVars>
          <dgm:bulletEnabled val="1"/>
        </dgm:presLayoutVars>
      </dgm:prSet>
      <dgm:spPr/>
      <dgm:t>
        <a:bodyPr/>
        <a:lstStyle/>
        <a:p>
          <a:endParaRPr lang="fr-FR"/>
        </a:p>
      </dgm:t>
    </dgm:pt>
  </dgm:ptLst>
  <dgm:cxnLst>
    <dgm:cxn modelId="{635ABC84-ABA6-4967-91D0-69B3FFA8636F}" srcId="{BEB4187E-C205-453C-833B-D41DB0692461}" destId="{D941F68C-0A89-4262-985E-C251D9D3AC4D}" srcOrd="0" destOrd="0" parTransId="{0E3573D7-6BFE-4A26-9F0F-344179000F8C}" sibTransId="{E46A402B-E2C3-47C7-8823-7D3FD10D93FB}"/>
    <dgm:cxn modelId="{4888DF10-F6DD-4762-98E5-B27428AD286F}" type="presOf" srcId="{BEB4187E-C205-453C-833B-D41DB0692461}" destId="{7C60508F-9EF9-4B97-9AF3-9499C2EB290F}" srcOrd="0" destOrd="0" presId="urn:microsoft.com/office/officeart/2005/8/layout/hierarchy3"/>
    <dgm:cxn modelId="{B0860024-F911-4A9F-A5BE-E1A83A770C62}" srcId="{0ADFBC6C-0F77-4C2E-858B-1BD57F72C3F5}" destId="{BEB4187E-C205-453C-833B-D41DB0692461}" srcOrd="0" destOrd="0" parTransId="{DF75BFE3-1581-4018-AA11-6DC51D4E19C5}" sibTransId="{514BEE35-9600-4566-8E8F-26C3283E42E8}"/>
    <dgm:cxn modelId="{F54964BE-EFE2-4DD2-BA76-8593F8FE41E7}" type="presOf" srcId="{0ADFBC6C-0F77-4C2E-858B-1BD57F72C3F5}" destId="{92B9A9E1-C285-4C5D-A816-DC47183D219E}" srcOrd="0" destOrd="0" presId="urn:microsoft.com/office/officeart/2005/8/layout/hierarchy3"/>
    <dgm:cxn modelId="{CCBE4AEA-ECDF-45A9-86F2-5536D01AD694}" type="presOf" srcId="{0E3573D7-6BFE-4A26-9F0F-344179000F8C}" destId="{993BF9FD-B4C6-4D7B-95DD-4CB83D95484A}" srcOrd="0" destOrd="0" presId="urn:microsoft.com/office/officeart/2005/8/layout/hierarchy3"/>
    <dgm:cxn modelId="{455F4FE9-AAE7-49F0-83EF-5803F652343A}" type="presOf" srcId="{BEB4187E-C205-453C-833B-D41DB0692461}" destId="{BEA6871E-3191-47B3-8856-0867C1D161FA}" srcOrd="1" destOrd="0" presId="urn:microsoft.com/office/officeart/2005/8/layout/hierarchy3"/>
    <dgm:cxn modelId="{F6171F50-8EEE-4BD5-9712-37A5996EB889}" type="presOf" srcId="{D941F68C-0A89-4262-985E-C251D9D3AC4D}" destId="{AC52BBD5-ECF3-4A64-B067-7D029149F61A}" srcOrd="0" destOrd="0" presId="urn:microsoft.com/office/officeart/2005/8/layout/hierarchy3"/>
    <dgm:cxn modelId="{A1297A53-33D3-4387-AEDC-9C0D7C864841}" type="presParOf" srcId="{92B9A9E1-C285-4C5D-A816-DC47183D219E}" destId="{FE642343-4621-4EB9-A133-EC066B699029}" srcOrd="0" destOrd="0" presId="urn:microsoft.com/office/officeart/2005/8/layout/hierarchy3"/>
    <dgm:cxn modelId="{17F39F7D-F04E-458C-8A1A-D67C2E1EBA24}" type="presParOf" srcId="{FE642343-4621-4EB9-A133-EC066B699029}" destId="{841CD8B4-797F-4716-9306-2A24D838499E}" srcOrd="0" destOrd="0" presId="urn:microsoft.com/office/officeart/2005/8/layout/hierarchy3"/>
    <dgm:cxn modelId="{BAD06C54-40AA-4695-89AC-983F6293CA8E}" type="presParOf" srcId="{841CD8B4-797F-4716-9306-2A24D838499E}" destId="{7C60508F-9EF9-4B97-9AF3-9499C2EB290F}" srcOrd="0" destOrd="0" presId="urn:microsoft.com/office/officeart/2005/8/layout/hierarchy3"/>
    <dgm:cxn modelId="{7256B44D-22DF-4FB4-9304-5BAD06BB9E51}" type="presParOf" srcId="{841CD8B4-797F-4716-9306-2A24D838499E}" destId="{BEA6871E-3191-47B3-8856-0867C1D161FA}" srcOrd="1" destOrd="0" presId="urn:microsoft.com/office/officeart/2005/8/layout/hierarchy3"/>
    <dgm:cxn modelId="{F66C8C59-EBF3-4CBF-87AA-8C4015C50999}" type="presParOf" srcId="{FE642343-4621-4EB9-A133-EC066B699029}" destId="{B9891A3C-71DB-4648-A2F5-15274BE1F27E}" srcOrd="1" destOrd="0" presId="urn:microsoft.com/office/officeart/2005/8/layout/hierarchy3"/>
    <dgm:cxn modelId="{BEDF83FB-24EC-4238-A0C5-71357E248794}" type="presParOf" srcId="{B9891A3C-71DB-4648-A2F5-15274BE1F27E}" destId="{993BF9FD-B4C6-4D7B-95DD-4CB83D95484A}" srcOrd="0" destOrd="0" presId="urn:microsoft.com/office/officeart/2005/8/layout/hierarchy3"/>
    <dgm:cxn modelId="{22329E99-45F7-4D62-95F8-295595E603F0}" type="presParOf" srcId="{B9891A3C-71DB-4648-A2F5-15274BE1F27E}" destId="{AC52BBD5-ECF3-4A64-B067-7D029149F61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728CB3-6831-4AF2-99B2-BE4FB918FBF7}"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fr-FR"/>
        </a:p>
      </dgm:t>
    </dgm:pt>
    <dgm:pt modelId="{1BF4BA41-46EA-43EE-8E31-756E1301EE60}">
      <dgm:prSet phldrT="[Texte]"/>
      <dgm:spPr/>
      <dgm:t>
        <a:bodyPr/>
        <a:lstStyle/>
        <a:p>
          <a:r>
            <a:rPr lang="fr-FR" dirty="0" smtClean="0"/>
            <a:t>Fonction</a:t>
          </a:r>
          <a:endParaRPr lang="fr-FR" dirty="0"/>
        </a:p>
      </dgm:t>
    </dgm:pt>
    <dgm:pt modelId="{D01C3655-D65F-4AB7-916F-FBD32FC40EDF}" type="parTrans" cxnId="{CCF3306B-77C8-41C2-AD3F-FB47E5C3BA6C}">
      <dgm:prSet/>
      <dgm:spPr/>
      <dgm:t>
        <a:bodyPr/>
        <a:lstStyle/>
        <a:p>
          <a:endParaRPr lang="fr-FR"/>
        </a:p>
      </dgm:t>
    </dgm:pt>
    <dgm:pt modelId="{110D44E2-1BAE-47FB-8F9F-FEB8B30E15B3}" type="sibTrans" cxnId="{CCF3306B-77C8-41C2-AD3F-FB47E5C3BA6C}">
      <dgm:prSet/>
      <dgm:spPr/>
      <dgm:t>
        <a:bodyPr/>
        <a:lstStyle/>
        <a:p>
          <a:endParaRPr lang="fr-FR"/>
        </a:p>
      </dgm:t>
    </dgm:pt>
    <dgm:pt modelId="{9D4B9A7C-010B-404F-86B9-40729D55DAD1}">
      <dgm:prSet phldrT="[Texte]" custT="1"/>
      <dgm:spPr/>
      <dgm:t>
        <a:bodyPr/>
        <a:lstStyle/>
        <a:p>
          <a:pPr algn="l"/>
          <a:r>
            <a:rPr lang="fr-FR" sz="1400" b="1" dirty="0" smtClean="0">
              <a:latin typeface="Calibri"/>
              <a:ea typeface="Times New Roman"/>
              <a:cs typeface="Arial"/>
            </a:rPr>
            <a:t>Fonction </a:t>
          </a:r>
          <a:r>
            <a:rPr lang="fr-FR" sz="1400" dirty="0" err="1" smtClean="0">
              <a:latin typeface="Calibri"/>
              <a:ea typeface="Times New Roman"/>
              <a:cs typeface="Arial"/>
            </a:rPr>
            <a:t>Fibonacci</a:t>
          </a:r>
          <a:r>
            <a:rPr lang="fr-FR" sz="1400" dirty="0" smtClean="0">
              <a:latin typeface="Calibri"/>
              <a:ea typeface="Times New Roman"/>
              <a:cs typeface="Arial"/>
            </a:rPr>
            <a:t>(n :entier) :entier</a:t>
          </a:r>
        </a:p>
        <a:p>
          <a:pPr algn="l"/>
          <a:r>
            <a:rPr lang="fr-FR" sz="1400" dirty="0" smtClean="0">
              <a:latin typeface="Calibri"/>
              <a:ea typeface="Times New Roman"/>
              <a:cs typeface="Arial"/>
            </a:rPr>
            <a:t>//Explication : calcul récursif à partir de la formule</a:t>
          </a:r>
        </a:p>
        <a:p>
          <a:pPr algn="l"/>
          <a:r>
            <a:rPr lang="fr-FR" sz="1400" b="1" dirty="0" smtClean="0">
              <a:latin typeface="Calibri"/>
              <a:ea typeface="Times New Roman"/>
              <a:cs typeface="Arial"/>
            </a:rPr>
            <a:t>Debut</a:t>
          </a:r>
          <a:endParaRPr lang="fr-FR" sz="1400" dirty="0" smtClean="0">
            <a:latin typeface="Calibri"/>
            <a:ea typeface="Times New Roman"/>
            <a:cs typeface="Arial"/>
          </a:endParaRPr>
        </a:p>
        <a:p>
          <a:pPr algn="l"/>
          <a:r>
            <a:rPr lang="fr-FR" sz="1400" dirty="0" smtClean="0">
              <a:latin typeface="Calibri"/>
              <a:ea typeface="Times New Roman"/>
              <a:cs typeface="Arial"/>
            </a:rPr>
            <a:t>	Si (n=0) alors		//première condition d’arrêt et de retour</a:t>
          </a:r>
        </a:p>
        <a:p>
          <a:pPr algn="l"/>
          <a:r>
            <a:rPr lang="fr-FR" sz="1400" dirty="0" smtClean="0">
              <a:latin typeface="Calibri"/>
              <a:ea typeface="Times New Roman"/>
              <a:cs typeface="Arial"/>
            </a:rPr>
            <a:t>	Retourne(0) ;		//cas où n=1</a:t>
          </a:r>
        </a:p>
        <a:p>
          <a:pPr algn="l"/>
          <a:r>
            <a:rPr lang="fr-FR" sz="1400" dirty="0" smtClean="0">
              <a:latin typeface="Calibri"/>
              <a:ea typeface="Times New Roman"/>
              <a:cs typeface="Arial"/>
            </a:rPr>
            <a:t>	Sinon</a:t>
          </a:r>
        </a:p>
        <a:p>
          <a:pPr algn="l"/>
          <a:r>
            <a:rPr lang="fr-FR" sz="1400" dirty="0" smtClean="0">
              <a:latin typeface="Calibri"/>
              <a:ea typeface="Times New Roman"/>
              <a:cs typeface="Arial"/>
            </a:rPr>
            <a:t>	{</a:t>
          </a:r>
        </a:p>
        <a:p>
          <a:pPr algn="l"/>
          <a:r>
            <a:rPr lang="fr-FR" sz="1400" dirty="0" smtClean="0">
              <a:latin typeface="Calibri"/>
              <a:ea typeface="Times New Roman"/>
              <a:cs typeface="Arial"/>
            </a:rPr>
            <a:t>		Si (n=0) alors		//seconde condition d’arrêt et de retour</a:t>
          </a:r>
        </a:p>
        <a:p>
          <a:pPr algn="l"/>
          <a:r>
            <a:rPr lang="fr-FR" sz="1400" dirty="0" smtClean="0">
              <a:latin typeface="Calibri"/>
              <a:ea typeface="Times New Roman"/>
              <a:cs typeface="Arial"/>
            </a:rPr>
            <a:t>		Retourne(0) ;		//cas où n=1</a:t>
          </a:r>
        </a:p>
        <a:p>
          <a:pPr algn="l"/>
          <a:r>
            <a:rPr lang="fr-FR" sz="1400" dirty="0" smtClean="0">
              <a:latin typeface="Calibri"/>
              <a:ea typeface="Times New Roman"/>
              <a:cs typeface="Arial"/>
            </a:rPr>
            <a:t>		Sinon</a:t>
          </a:r>
        </a:p>
        <a:p>
          <a:pPr algn="l"/>
          <a:r>
            <a:rPr lang="fr-FR" sz="1400" dirty="0" smtClean="0">
              <a:latin typeface="Calibri"/>
              <a:ea typeface="Times New Roman"/>
              <a:cs typeface="Arial"/>
            </a:rPr>
            <a:t>		Retourne(</a:t>
          </a:r>
          <a:r>
            <a:rPr lang="fr-FR" sz="1400" dirty="0" err="1" smtClean="0">
              <a:latin typeface="Calibri"/>
              <a:ea typeface="Times New Roman"/>
              <a:cs typeface="Arial"/>
            </a:rPr>
            <a:t>Fibonacci</a:t>
          </a:r>
          <a:r>
            <a:rPr lang="fr-FR" sz="1400" dirty="0" smtClean="0">
              <a:latin typeface="Calibri"/>
              <a:ea typeface="Times New Roman"/>
              <a:cs typeface="Arial"/>
            </a:rPr>
            <a:t>(n-1) + </a:t>
          </a:r>
          <a:r>
            <a:rPr lang="fr-FR" sz="1400" dirty="0" err="1" smtClean="0">
              <a:latin typeface="Calibri"/>
              <a:ea typeface="Times New Roman"/>
              <a:cs typeface="Arial"/>
            </a:rPr>
            <a:t>Fibonacci</a:t>
          </a:r>
          <a:r>
            <a:rPr lang="fr-FR" sz="1400" dirty="0" smtClean="0">
              <a:latin typeface="Calibri"/>
              <a:ea typeface="Times New Roman"/>
              <a:cs typeface="Arial"/>
            </a:rPr>
            <a:t>(n-2)) ;</a:t>
          </a:r>
        </a:p>
        <a:p>
          <a:pPr algn="l"/>
          <a:r>
            <a:rPr lang="fr-FR" sz="1400" smtClean="0">
              <a:latin typeface="Calibri"/>
              <a:ea typeface="Times New Roman"/>
              <a:cs typeface="Arial"/>
            </a:rPr>
            <a:t>	}</a:t>
          </a:r>
          <a:endParaRPr lang="fr-FR" sz="1400" dirty="0" smtClean="0">
            <a:latin typeface="Calibri"/>
            <a:ea typeface="Times New Roman"/>
            <a:cs typeface="Arial"/>
          </a:endParaRPr>
        </a:p>
        <a:p>
          <a:pPr algn="l"/>
          <a:r>
            <a:rPr lang="fr-FR" sz="1400" b="1" dirty="0" smtClean="0">
              <a:latin typeface="Calibri"/>
              <a:ea typeface="Times New Roman"/>
              <a:cs typeface="Arial"/>
            </a:rPr>
            <a:t>Fin</a:t>
          </a:r>
          <a:endParaRPr lang="fr-FR" sz="1400" dirty="0"/>
        </a:p>
      </dgm:t>
    </dgm:pt>
    <dgm:pt modelId="{7CC46EDE-FFC2-47D0-BB79-BC854B2355C6}" type="parTrans" cxnId="{C91D5C35-84CE-4CF3-9D62-59725B9546F2}">
      <dgm:prSet/>
      <dgm:spPr/>
      <dgm:t>
        <a:bodyPr/>
        <a:lstStyle/>
        <a:p>
          <a:endParaRPr lang="fr-FR"/>
        </a:p>
      </dgm:t>
    </dgm:pt>
    <dgm:pt modelId="{98D9C258-1BC2-43C5-BDA9-BC6E6F7AA31C}" type="sibTrans" cxnId="{C91D5C35-84CE-4CF3-9D62-59725B9546F2}">
      <dgm:prSet/>
      <dgm:spPr/>
      <dgm:t>
        <a:bodyPr/>
        <a:lstStyle/>
        <a:p>
          <a:endParaRPr lang="fr-FR"/>
        </a:p>
      </dgm:t>
    </dgm:pt>
    <dgm:pt modelId="{6C1CBE9E-973D-4B3C-A484-3C320FFF13B3}" type="pres">
      <dgm:prSet presAssocID="{04728CB3-6831-4AF2-99B2-BE4FB918FBF7}" presName="diagram" presStyleCnt="0">
        <dgm:presLayoutVars>
          <dgm:chPref val="1"/>
          <dgm:dir/>
          <dgm:animOne val="branch"/>
          <dgm:animLvl val="lvl"/>
          <dgm:resizeHandles/>
        </dgm:presLayoutVars>
      </dgm:prSet>
      <dgm:spPr/>
      <dgm:t>
        <a:bodyPr/>
        <a:lstStyle/>
        <a:p>
          <a:endParaRPr lang="fr-FR"/>
        </a:p>
      </dgm:t>
    </dgm:pt>
    <dgm:pt modelId="{80E46FDC-185D-4515-9FA4-8CA6B4673152}" type="pres">
      <dgm:prSet presAssocID="{1BF4BA41-46EA-43EE-8E31-756E1301EE60}" presName="root" presStyleCnt="0"/>
      <dgm:spPr/>
    </dgm:pt>
    <dgm:pt modelId="{3DEE19B2-1FEF-484A-B94D-400805E365A8}" type="pres">
      <dgm:prSet presAssocID="{1BF4BA41-46EA-43EE-8E31-756E1301EE60}" presName="rootComposite" presStyleCnt="0"/>
      <dgm:spPr/>
    </dgm:pt>
    <dgm:pt modelId="{3536EFDB-E308-467E-B5A2-B543ED442886}" type="pres">
      <dgm:prSet presAssocID="{1BF4BA41-46EA-43EE-8E31-756E1301EE60}" presName="rootText" presStyleLbl="node1" presStyleIdx="0" presStyleCnt="1" custScaleX="27744" custScaleY="33089" custLinFactNeighborX="-18362" custLinFactNeighborY="49990"/>
      <dgm:spPr/>
      <dgm:t>
        <a:bodyPr/>
        <a:lstStyle/>
        <a:p>
          <a:endParaRPr lang="fr-FR"/>
        </a:p>
      </dgm:t>
    </dgm:pt>
    <dgm:pt modelId="{D07EC077-6EB9-4988-81C9-B26337E7916C}" type="pres">
      <dgm:prSet presAssocID="{1BF4BA41-46EA-43EE-8E31-756E1301EE60}" presName="rootConnector" presStyleLbl="node1" presStyleIdx="0" presStyleCnt="1"/>
      <dgm:spPr/>
      <dgm:t>
        <a:bodyPr/>
        <a:lstStyle/>
        <a:p>
          <a:endParaRPr lang="fr-FR"/>
        </a:p>
      </dgm:t>
    </dgm:pt>
    <dgm:pt modelId="{7B68A976-B28C-42B3-947B-781008F3D472}" type="pres">
      <dgm:prSet presAssocID="{1BF4BA41-46EA-43EE-8E31-756E1301EE60}" presName="childShape" presStyleCnt="0"/>
      <dgm:spPr/>
    </dgm:pt>
    <dgm:pt modelId="{F7786F83-3BC5-47E7-88F7-76D5D566E914}" type="pres">
      <dgm:prSet presAssocID="{7CC46EDE-FFC2-47D0-BB79-BC854B2355C6}" presName="Name13" presStyleLbl="parChTrans1D2" presStyleIdx="0" presStyleCnt="1"/>
      <dgm:spPr/>
      <dgm:t>
        <a:bodyPr/>
        <a:lstStyle/>
        <a:p>
          <a:endParaRPr lang="fr-FR"/>
        </a:p>
      </dgm:t>
    </dgm:pt>
    <dgm:pt modelId="{C0D9231A-94AF-4FB2-9DEE-062D80E44AB1}" type="pres">
      <dgm:prSet presAssocID="{9D4B9A7C-010B-404F-86B9-40729D55DAD1}" presName="childText" presStyleLbl="bgAcc1" presStyleIdx="0" presStyleCnt="1" custScaleX="194957" custScaleY="169340" custLinFactNeighborX="17108" custLinFactNeighborY="-38860">
        <dgm:presLayoutVars>
          <dgm:bulletEnabled val="1"/>
        </dgm:presLayoutVars>
      </dgm:prSet>
      <dgm:spPr/>
      <dgm:t>
        <a:bodyPr/>
        <a:lstStyle/>
        <a:p>
          <a:endParaRPr lang="fr-FR"/>
        </a:p>
      </dgm:t>
    </dgm:pt>
  </dgm:ptLst>
  <dgm:cxnLst>
    <dgm:cxn modelId="{D312A445-58F5-44D8-9E81-E487955A0E33}" type="presOf" srcId="{1BF4BA41-46EA-43EE-8E31-756E1301EE60}" destId="{3536EFDB-E308-467E-B5A2-B543ED442886}" srcOrd="0" destOrd="0" presId="urn:microsoft.com/office/officeart/2005/8/layout/hierarchy3"/>
    <dgm:cxn modelId="{AEBB4075-8310-4500-9C79-A02862654350}" type="presOf" srcId="{1BF4BA41-46EA-43EE-8E31-756E1301EE60}" destId="{D07EC077-6EB9-4988-81C9-B26337E7916C}" srcOrd="1" destOrd="0" presId="urn:microsoft.com/office/officeart/2005/8/layout/hierarchy3"/>
    <dgm:cxn modelId="{51CC0171-A55B-4C57-80DF-1FC301B7531E}" type="presOf" srcId="{04728CB3-6831-4AF2-99B2-BE4FB918FBF7}" destId="{6C1CBE9E-973D-4B3C-A484-3C320FFF13B3}" srcOrd="0" destOrd="0" presId="urn:microsoft.com/office/officeart/2005/8/layout/hierarchy3"/>
    <dgm:cxn modelId="{54DFC851-8052-4D6C-9215-974D860AF03A}" type="presOf" srcId="{9D4B9A7C-010B-404F-86B9-40729D55DAD1}" destId="{C0D9231A-94AF-4FB2-9DEE-062D80E44AB1}" srcOrd="0" destOrd="0" presId="urn:microsoft.com/office/officeart/2005/8/layout/hierarchy3"/>
    <dgm:cxn modelId="{C91D5C35-84CE-4CF3-9D62-59725B9546F2}" srcId="{1BF4BA41-46EA-43EE-8E31-756E1301EE60}" destId="{9D4B9A7C-010B-404F-86B9-40729D55DAD1}" srcOrd="0" destOrd="0" parTransId="{7CC46EDE-FFC2-47D0-BB79-BC854B2355C6}" sibTransId="{98D9C258-1BC2-43C5-BDA9-BC6E6F7AA31C}"/>
    <dgm:cxn modelId="{CCF3306B-77C8-41C2-AD3F-FB47E5C3BA6C}" srcId="{04728CB3-6831-4AF2-99B2-BE4FB918FBF7}" destId="{1BF4BA41-46EA-43EE-8E31-756E1301EE60}" srcOrd="0" destOrd="0" parTransId="{D01C3655-D65F-4AB7-916F-FBD32FC40EDF}" sibTransId="{110D44E2-1BAE-47FB-8F9F-FEB8B30E15B3}"/>
    <dgm:cxn modelId="{F7DAB899-C8D7-43EC-9D6C-99B3850DE667}" type="presOf" srcId="{7CC46EDE-FFC2-47D0-BB79-BC854B2355C6}" destId="{F7786F83-3BC5-47E7-88F7-76D5D566E914}" srcOrd="0" destOrd="0" presId="urn:microsoft.com/office/officeart/2005/8/layout/hierarchy3"/>
    <dgm:cxn modelId="{D0A6F3C4-0E4F-48E6-B0CC-A39D68F5E7CC}" type="presParOf" srcId="{6C1CBE9E-973D-4B3C-A484-3C320FFF13B3}" destId="{80E46FDC-185D-4515-9FA4-8CA6B4673152}" srcOrd="0" destOrd="0" presId="urn:microsoft.com/office/officeart/2005/8/layout/hierarchy3"/>
    <dgm:cxn modelId="{ABDB2383-7612-43D3-9486-C674CB42B6C8}" type="presParOf" srcId="{80E46FDC-185D-4515-9FA4-8CA6B4673152}" destId="{3DEE19B2-1FEF-484A-B94D-400805E365A8}" srcOrd="0" destOrd="0" presId="urn:microsoft.com/office/officeart/2005/8/layout/hierarchy3"/>
    <dgm:cxn modelId="{E7001941-0A21-4DDA-A751-88DF06FF3631}" type="presParOf" srcId="{3DEE19B2-1FEF-484A-B94D-400805E365A8}" destId="{3536EFDB-E308-467E-B5A2-B543ED442886}" srcOrd="0" destOrd="0" presId="urn:microsoft.com/office/officeart/2005/8/layout/hierarchy3"/>
    <dgm:cxn modelId="{1E67E7FD-5B2E-4A9F-8F4B-701992AFC644}" type="presParOf" srcId="{3DEE19B2-1FEF-484A-B94D-400805E365A8}" destId="{D07EC077-6EB9-4988-81C9-B26337E7916C}" srcOrd="1" destOrd="0" presId="urn:microsoft.com/office/officeart/2005/8/layout/hierarchy3"/>
    <dgm:cxn modelId="{5D63C77B-0208-415F-A855-77FF42A145E7}" type="presParOf" srcId="{80E46FDC-185D-4515-9FA4-8CA6B4673152}" destId="{7B68A976-B28C-42B3-947B-781008F3D472}" srcOrd="1" destOrd="0" presId="urn:microsoft.com/office/officeart/2005/8/layout/hierarchy3"/>
    <dgm:cxn modelId="{92BD584D-FA24-4A6A-B216-0117074F41E1}" type="presParOf" srcId="{7B68A976-B28C-42B3-947B-781008F3D472}" destId="{F7786F83-3BC5-47E7-88F7-76D5D566E914}" srcOrd="0" destOrd="0" presId="urn:microsoft.com/office/officeart/2005/8/layout/hierarchy3"/>
    <dgm:cxn modelId="{9BF154E3-CB8A-4E20-8141-F445C2DA9169}" type="presParOf" srcId="{7B68A976-B28C-42B3-947B-781008F3D472}" destId="{C0D9231A-94AF-4FB2-9DEE-062D80E44AB1}"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C27717-8FF1-4F84-8CD4-E298E7B9E58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C31D407F-D2E9-4E53-8B51-2D834EC8EC55}">
      <dgm:prSet phldrT="[Texte]"/>
      <dgm:spPr/>
      <dgm:t>
        <a:bodyPr/>
        <a:lstStyle/>
        <a:p>
          <a:r>
            <a:rPr lang="fr-FR" b="1" i="1" dirty="0" smtClean="0"/>
            <a:t>La récursivité terminale</a:t>
          </a:r>
          <a:endParaRPr lang="fr-FR" dirty="0"/>
        </a:p>
      </dgm:t>
    </dgm:pt>
    <dgm:pt modelId="{2B08BBD2-0F56-40D9-8F21-A27671118E9B}" type="parTrans" cxnId="{3299E0E0-8D13-4816-B7C3-98AE38604623}">
      <dgm:prSet/>
      <dgm:spPr/>
      <dgm:t>
        <a:bodyPr/>
        <a:lstStyle/>
        <a:p>
          <a:endParaRPr lang="fr-FR"/>
        </a:p>
      </dgm:t>
    </dgm:pt>
    <dgm:pt modelId="{90F2B308-245A-45B8-9AD5-50CFFD50800A}" type="sibTrans" cxnId="{3299E0E0-8D13-4816-B7C3-98AE38604623}">
      <dgm:prSet/>
      <dgm:spPr/>
      <dgm:t>
        <a:bodyPr/>
        <a:lstStyle/>
        <a:p>
          <a:endParaRPr lang="fr-FR"/>
        </a:p>
      </dgm:t>
    </dgm:pt>
    <dgm:pt modelId="{DA531217-0EEA-4A70-9566-B7C44277FE63}">
      <dgm:prSet phldrT="[Texte]"/>
      <dgm:spPr/>
      <dgm:t>
        <a:bodyPr/>
        <a:lstStyle/>
        <a:p>
          <a:r>
            <a:rPr lang="fr-FR" i="1" dirty="0" smtClean="0"/>
            <a:t>Une fonction est récursive terminale si elle retourne sans autre calcul la valeur obtenue par son appel récursif.</a:t>
          </a:r>
          <a:endParaRPr lang="fr-FR" dirty="0"/>
        </a:p>
      </dgm:t>
    </dgm:pt>
    <dgm:pt modelId="{1424C334-04B1-4D1D-B526-632EC0A415E3}" type="parTrans" cxnId="{FB01386B-9D96-4709-8E13-6BAD0868EA6E}">
      <dgm:prSet/>
      <dgm:spPr/>
      <dgm:t>
        <a:bodyPr/>
        <a:lstStyle/>
        <a:p>
          <a:endParaRPr lang="fr-FR"/>
        </a:p>
      </dgm:t>
    </dgm:pt>
    <dgm:pt modelId="{B0D30AF4-C37C-4E2A-98D8-7BDD812AB2C9}" type="sibTrans" cxnId="{FB01386B-9D96-4709-8E13-6BAD0868EA6E}">
      <dgm:prSet/>
      <dgm:spPr/>
      <dgm:t>
        <a:bodyPr/>
        <a:lstStyle/>
        <a:p>
          <a:endParaRPr lang="fr-FR"/>
        </a:p>
      </dgm:t>
    </dgm:pt>
    <dgm:pt modelId="{EB52AFC8-B32F-4A90-8EC6-AB6CF9193663}" type="pres">
      <dgm:prSet presAssocID="{96C27717-8FF1-4F84-8CD4-E298E7B9E588}" presName="linearFlow" presStyleCnt="0">
        <dgm:presLayoutVars>
          <dgm:dir/>
          <dgm:animLvl val="lvl"/>
          <dgm:resizeHandles val="exact"/>
        </dgm:presLayoutVars>
      </dgm:prSet>
      <dgm:spPr/>
      <dgm:t>
        <a:bodyPr/>
        <a:lstStyle/>
        <a:p>
          <a:endParaRPr lang="fr-FR"/>
        </a:p>
      </dgm:t>
    </dgm:pt>
    <dgm:pt modelId="{ABA20C42-8D3B-49FD-9FF7-483F2DE4B5D8}" type="pres">
      <dgm:prSet presAssocID="{C31D407F-D2E9-4E53-8B51-2D834EC8EC55}" presName="composite" presStyleCnt="0"/>
      <dgm:spPr/>
    </dgm:pt>
    <dgm:pt modelId="{B4461A40-0065-4D10-BF18-C10F5BC4C934}" type="pres">
      <dgm:prSet presAssocID="{C31D407F-D2E9-4E53-8B51-2D834EC8EC55}" presName="parentText" presStyleLbl="alignNode1" presStyleIdx="0" presStyleCnt="1">
        <dgm:presLayoutVars>
          <dgm:chMax val="1"/>
          <dgm:bulletEnabled val="1"/>
        </dgm:presLayoutVars>
      </dgm:prSet>
      <dgm:spPr/>
      <dgm:t>
        <a:bodyPr/>
        <a:lstStyle/>
        <a:p>
          <a:endParaRPr lang="fr-FR"/>
        </a:p>
      </dgm:t>
    </dgm:pt>
    <dgm:pt modelId="{60907D8C-2352-49CC-A558-9908E96C0F3A}" type="pres">
      <dgm:prSet presAssocID="{C31D407F-D2E9-4E53-8B51-2D834EC8EC55}" presName="descendantText" presStyleLbl="alignAcc1" presStyleIdx="0" presStyleCnt="1">
        <dgm:presLayoutVars>
          <dgm:bulletEnabled val="1"/>
        </dgm:presLayoutVars>
      </dgm:prSet>
      <dgm:spPr/>
      <dgm:t>
        <a:bodyPr/>
        <a:lstStyle/>
        <a:p>
          <a:endParaRPr lang="fr-FR"/>
        </a:p>
      </dgm:t>
    </dgm:pt>
  </dgm:ptLst>
  <dgm:cxnLst>
    <dgm:cxn modelId="{8CC8D276-91CC-4503-A193-692079DD91BD}" type="presOf" srcId="{DA531217-0EEA-4A70-9566-B7C44277FE63}" destId="{60907D8C-2352-49CC-A558-9908E96C0F3A}" srcOrd="0" destOrd="0" presId="urn:microsoft.com/office/officeart/2005/8/layout/chevron2"/>
    <dgm:cxn modelId="{93731F21-0DE1-4CFB-8737-CC8C482DE54C}" type="presOf" srcId="{96C27717-8FF1-4F84-8CD4-E298E7B9E588}" destId="{EB52AFC8-B32F-4A90-8EC6-AB6CF9193663}" srcOrd="0" destOrd="0" presId="urn:microsoft.com/office/officeart/2005/8/layout/chevron2"/>
    <dgm:cxn modelId="{B4010EFE-9A3A-4232-9ED6-FB8BF8FC45C6}" type="presOf" srcId="{C31D407F-D2E9-4E53-8B51-2D834EC8EC55}" destId="{B4461A40-0065-4D10-BF18-C10F5BC4C934}" srcOrd="0" destOrd="0" presId="urn:microsoft.com/office/officeart/2005/8/layout/chevron2"/>
    <dgm:cxn modelId="{FB01386B-9D96-4709-8E13-6BAD0868EA6E}" srcId="{C31D407F-D2E9-4E53-8B51-2D834EC8EC55}" destId="{DA531217-0EEA-4A70-9566-B7C44277FE63}" srcOrd="0" destOrd="0" parTransId="{1424C334-04B1-4D1D-B526-632EC0A415E3}" sibTransId="{B0D30AF4-C37C-4E2A-98D8-7BDD812AB2C9}"/>
    <dgm:cxn modelId="{3299E0E0-8D13-4816-B7C3-98AE38604623}" srcId="{96C27717-8FF1-4F84-8CD4-E298E7B9E588}" destId="{C31D407F-D2E9-4E53-8B51-2D834EC8EC55}" srcOrd="0" destOrd="0" parTransId="{2B08BBD2-0F56-40D9-8F21-A27671118E9B}" sibTransId="{90F2B308-245A-45B8-9AD5-50CFFD50800A}"/>
    <dgm:cxn modelId="{395525D2-CA5B-4F00-BB2E-DDF834747295}" type="presParOf" srcId="{EB52AFC8-B32F-4A90-8EC6-AB6CF9193663}" destId="{ABA20C42-8D3B-49FD-9FF7-483F2DE4B5D8}" srcOrd="0" destOrd="0" presId="urn:microsoft.com/office/officeart/2005/8/layout/chevron2"/>
    <dgm:cxn modelId="{721A1026-2C38-45C9-8CE2-5B3F16212353}" type="presParOf" srcId="{ABA20C42-8D3B-49FD-9FF7-483F2DE4B5D8}" destId="{B4461A40-0065-4D10-BF18-C10F5BC4C934}" srcOrd="0" destOrd="0" presId="urn:microsoft.com/office/officeart/2005/8/layout/chevron2"/>
    <dgm:cxn modelId="{0CF13421-5E19-4006-8854-3175DE66F2CD}" type="presParOf" srcId="{ABA20C42-8D3B-49FD-9FF7-483F2DE4B5D8}" destId="{60907D8C-2352-49CC-A558-9908E96C0F3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78806-8179-4FA9-8441-DFE1870CF101}" type="doc">
      <dgm:prSet loTypeId="urn:microsoft.com/office/officeart/2005/8/layout/hierarchy1" loCatId="hierarchy" qsTypeId="urn:microsoft.com/office/officeart/2005/8/quickstyle/3d7" qsCatId="3D" csTypeId="urn:microsoft.com/office/officeart/2005/8/colors/accent3_4" csCatId="accent3" phldr="1"/>
      <dgm:spPr/>
      <dgm:t>
        <a:bodyPr/>
        <a:lstStyle/>
        <a:p>
          <a:endParaRPr lang="fr-FR"/>
        </a:p>
      </dgm:t>
    </dgm:pt>
    <dgm:pt modelId="{48D8F93B-F0A6-49A9-B880-A4EBD8B948DD}">
      <dgm:prSet phldrT="[Texte]"/>
      <dgm:spPr/>
      <dgm:t>
        <a:bodyPr/>
        <a:lstStyle/>
        <a:p>
          <a:r>
            <a:rPr lang="fr-FR" b="1" i="1" dirty="0" smtClean="0"/>
            <a:t>LA VALEUR DE RETOUR</a:t>
          </a:r>
          <a:endParaRPr lang="fr-FR" dirty="0"/>
        </a:p>
      </dgm:t>
    </dgm:pt>
    <dgm:pt modelId="{C2C91FE6-205C-41EF-AFC9-8DCF78045FB9}" type="parTrans" cxnId="{EE226879-2128-4CED-B5D9-39DDEA3531B0}">
      <dgm:prSet/>
      <dgm:spPr/>
      <dgm:t>
        <a:bodyPr/>
        <a:lstStyle/>
        <a:p>
          <a:endParaRPr lang="fr-FR"/>
        </a:p>
      </dgm:t>
    </dgm:pt>
    <dgm:pt modelId="{4DD52BBB-F874-4CDF-8AD8-ACC85DB6B977}" type="sibTrans" cxnId="{EE226879-2128-4CED-B5D9-39DDEA3531B0}">
      <dgm:prSet/>
      <dgm:spPr/>
      <dgm:t>
        <a:bodyPr/>
        <a:lstStyle/>
        <a:p>
          <a:endParaRPr lang="fr-FR"/>
        </a:p>
      </dgm:t>
    </dgm:pt>
    <dgm:pt modelId="{F2B364E0-E046-44F4-BBA3-6B0A167BFC00}">
      <dgm:prSet phldrT="[Texte]"/>
      <dgm:spPr/>
      <dgm:t>
        <a:bodyPr/>
        <a:lstStyle/>
        <a:p>
          <a:r>
            <a:rPr lang="fr-FR" i="1" dirty="0" smtClean="0"/>
            <a:t>Une fonction peut retourner une valeur au programme appelant. Cette valeur est unique. Le retour de la valeur signifie l’arrêt de la fonction.</a:t>
          </a:r>
          <a:endParaRPr lang="fr-FR" dirty="0"/>
        </a:p>
      </dgm:t>
    </dgm:pt>
    <dgm:pt modelId="{70F4F5E4-AA69-43E7-A5B6-69A5D75CA857}" type="parTrans" cxnId="{E1EB9BEA-FE2D-4ECF-AC47-5C64730556EB}">
      <dgm:prSet/>
      <dgm:spPr/>
      <dgm:t>
        <a:bodyPr/>
        <a:lstStyle/>
        <a:p>
          <a:endParaRPr lang="fr-FR"/>
        </a:p>
      </dgm:t>
    </dgm:pt>
    <dgm:pt modelId="{F9930150-7225-4913-9CF4-6C84AED1D003}" type="sibTrans" cxnId="{E1EB9BEA-FE2D-4ECF-AC47-5C64730556EB}">
      <dgm:prSet/>
      <dgm:spPr/>
      <dgm:t>
        <a:bodyPr/>
        <a:lstStyle/>
        <a:p>
          <a:endParaRPr lang="fr-FR"/>
        </a:p>
      </dgm:t>
    </dgm:pt>
    <dgm:pt modelId="{F5AFB838-E099-43C4-AB2F-A3C7DF29D18C}" type="pres">
      <dgm:prSet presAssocID="{51A78806-8179-4FA9-8441-DFE1870CF101}" presName="hierChild1" presStyleCnt="0">
        <dgm:presLayoutVars>
          <dgm:chPref val="1"/>
          <dgm:dir/>
          <dgm:animOne val="branch"/>
          <dgm:animLvl val="lvl"/>
          <dgm:resizeHandles/>
        </dgm:presLayoutVars>
      </dgm:prSet>
      <dgm:spPr/>
      <dgm:t>
        <a:bodyPr/>
        <a:lstStyle/>
        <a:p>
          <a:endParaRPr lang="fr-FR"/>
        </a:p>
      </dgm:t>
    </dgm:pt>
    <dgm:pt modelId="{A7FD4FB8-81D0-43D0-8A67-88DFA8494752}" type="pres">
      <dgm:prSet presAssocID="{48D8F93B-F0A6-49A9-B880-A4EBD8B948DD}" presName="hierRoot1" presStyleCnt="0"/>
      <dgm:spPr/>
    </dgm:pt>
    <dgm:pt modelId="{0940C3AB-47EE-414B-AF03-5687D38C07C1}" type="pres">
      <dgm:prSet presAssocID="{48D8F93B-F0A6-49A9-B880-A4EBD8B948DD}" presName="composite" presStyleCnt="0"/>
      <dgm:spPr/>
    </dgm:pt>
    <dgm:pt modelId="{7504995D-CC3E-43B5-9367-42787B8DF394}" type="pres">
      <dgm:prSet presAssocID="{48D8F93B-F0A6-49A9-B880-A4EBD8B948DD}" presName="background" presStyleLbl="node0" presStyleIdx="0" presStyleCnt="2"/>
      <dgm:spPr/>
    </dgm:pt>
    <dgm:pt modelId="{DBBB52B5-73C2-421B-9CF0-08C700F079E3}" type="pres">
      <dgm:prSet presAssocID="{48D8F93B-F0A6-49A9-B880-A4EBD8B948DD}" presName="text" presStyleLbl="fgAcc0" presStyleIdx="0" presStyleCnt="2" custScaleX="54284" custScaleY="65984" custLinFactNeighborX="5511" custLinFactNeighborY="-15541">
        <dgm:presLayoutVars>
          <dgm:chPref val="3"/>
        </dgm:presLayoutVars>
      </dgm:prSet>
      <dgm:spPr/>
      <dgm:t>
        <a:bodyPr/>
        <a:lstStyle/>
        <a:p>
          <a:endParaRPr lang="fr-FR"/>
        </a:p>
      </dgm:t>
    </dgm:pt>
    <dgm:pt modelId="{EE11E1C6-7D50-4987-A226-3DA244BCD7E8}" type="pres">
      <dgm:prSet presAssocID="{48D8F93B-F0A6-49A9-B880-A4EBD8B948DD}" presName="hierChild2" presStyleCnt="0"/>
      <dgm:spPr/>
    </dgm:pt>
    <dgm:pt modelId="{55E50451-E874-4F09-BFF7-0E81121E9BEC}" type="pres">
      <dgm:prSet presAssocID="{F2B364E0-E046-44F4-BBA3-6B0A167BFC00}" presName="hierRoot1" presStyleCnt="0"/>
      <dgm:spPr/>
    </dgm:pt>
    <dgm:pt modelId="{C76B35C9-4FA9-4A08-90C8-11AB559B4388}" type="pres">
      <dgm:prSet presAssocID="{F2B364E0-E046-44F4-BBA3-6B0A167BFC00}" presName="composite" presStyleCnt="0"/>
      <dgm:spPr/>
    </dgm:pt>
    <dgm:pt modelId="{72A52C18-0F74-4E2B-BD94-DDAFFD715920}" type="pres">
      <dgm:prSet presAssocID="{F2B364E0-E046-44F4-BBA3-6B0A167BFC00}" presName="background" presStyleLbl="node0" presStyleIdx="1" presStyleCnt="2"/>
      <dgm:spPr/>
    </dgm:pt>
    <dgm:pt modelId="{75471D15-40C7-40FA-B0C5-524FE39DFA86}" type="pres">
      <dgm:prSet presAssocID="{F2B364E0-E046-44F4-BBA3-6B0A167BFC00}" presName="text" presStyleLbl="fgAcc0" presStyleIdx="1" presStyleCnt="2">
        <dgm:presLayoutVars>
          <dgm:chPref val="3"/>
        </dgm:presLayoutVars>
      </dgm:prSet>
      <dgm:spPr/>
      <dgm:t>
        <a:bodyPr/>
        <a:lstStyle/>
        <a:p>
          <a:endParaRPr lang="fr-FR"/>
        </a:p>
      </dgm:t>
    </dgm:pt>
    <dgm:pt modelId="{B92C36DD-3FBB-4571-BEC5-FA88919D6A9B}" type="pres">
      <dgm:prSet presAssocID="{F2B364E0-E046-44F4-BBA3-6B0A167BFC00}" presName="hierChild2" presStyleCnt="0"/>
      <dgm:spPr/>
    </dgm:pt>
  </dgm:ptLst>
  <dgm:cxnLst>
    <dgm:cxn modelId="{E1EB9BEA-FE2D-4ECF-AC47-5C64730556EB}" srcId="{51A78806-8179-4FA9-8441-DFE1870CF101}" destId="{F2B364E0-E046-44F4-BBA3-6B0A167BFC00}" srcOrd="1" destOrd="0" parTransId="{70F4F5E4-AA69-43E7-A5B6-69A5D75CA857}" sibTransId="{F9930150-7225-4913-9CF4-6C84AED1D003}"/>
    <dgm:cxn modelId="{2D6910F9-CB86-483D-BB32-D360C5EC18C1}" type="presOf" srcId="{48D8F93B-F0A6-49A9-B880-A4EBD8B948DD}" destId="{DBBB52B5-73C2-421B-9CF0-08C700F079E3}" srcOrd="0" destOrd="0" presId="urn:microsoft.com/office/officeart/2005/8/layout/hierarchy1"/>
    <dgm:cxn modelId="{DBC32B0D-4A2A-4131-88CD-1F9BF6C4A446}" type="presOf" srcId="{51A78806-8179-4FA9-8441-DFE1870CF101}" destId="{F5AFB838-E099-43C4-AB2F-A3C7DF29D18C}" srcOrd="0" destOrd="0" presId="urn:microsoft.com/office/officeart/2005/8/layout/hierarchy1"/>
    <dgm:cxn modelId="{088F952A-A581-43E8-BCAB-312C2412AB41}" type="presOf" srcId="{F2B364E0-E046-44F4-BBA3-6B0A167BFC00}" destId="{75471D15-40C7-40FA-B0C5-524FE39DFA86}" srcOrd="0" destOrd="0" presId="urn:microsoft.com/office/officeart/2005/8/layout/hierarchy1"/>
    <dgm:cxn modelId="{EE226879-2128-4CED-B5D9-39DDEA3531B0}" srcId="{51A78806-8179-4FA9-8441-DFE1870CF101}" destId="{48D8F93B-F0A6-49A9-B880-A4EBD8B948DD}" srcOrd="0" destOrd="0" parTransId="{C2C91FE6-205C-41EF-AFC9-8DCF78045FB9}" sibTransId="{4DD52BBB-F874-4CDF-8AD8-ACC85DB6B977}"/>
    <dgm:cxn modelId="{94C8A77D-0251-4B6F-86EF-BEB6FB1B49E0}" type="presParOf" srcId="{F5AFB838-E099-43C4-AB2F-A3C7DF29D18C}" destId="{A7FD4FB8-81D0-43D0-8A67-88DFA8494752}" srcOrd="0" destOrd="0" presId="urn:microsoft.com/office/officeart/2005/8/layout/hierarchy1"/>
    <dgm:cxn modelId="{18BA04D5-0435-4B5D-92FC-31F41AE68072}" type="presParOf" srcId="{A7FD4FB8-81D0-43D0-8A67-88DFA8494752}" destId="{0940C3AB-47EE-414B-AF03-5687D38C07C1}" srcOrd="0" destOrd="0" presId="urn:microsoft.com/office/officeart/2005/8/layout/hierarchy1"/>
    <dgm:cxn modelId="{5A41EACE-D03C-4A98-AB22-C68DA863629B}" type="presParOf" srcId="{0940C3AB-47EE-414B-AF03-5687D38C07C1}" destId="{7504995D-CC3E-43B5-9367-42787B8DF394}" srcOrd="0" destOrd="0" presId="urn:microsoft.com/office/officeart/2005/8/layout/hierarchy1"/>
    <dgm:cxn modelId="{334F82B5-2F14-41AF-B435-04AA9733BBDB}" type="presParOf" srcId="{0940C3AB-47EE-414B-AF03-5687D38C07C1}" destId="{DBBB52B5-73C2-421B-9CF0-08C700F079E3}" srcOrd="1" destOrd="0" presId="urn:microsoft.com/office/officeart/2005/8/layout/hierarchy1"/>
    <dgm:cxn modelId="{E51A6951-C657-4C36-A4E5-85FC4C32188B}" type="presParOf" srcId="{A7FD4FB8-81D0-43D0-8A67-88DFA8494752}" destId="{EE11E1C6-7D50-4987-A226-3DA244BCD7E8}" srcOrd="1" destOrd="0" presId="urn:microsoft.com/office/officeart/2005/8/layout/hierarchy1"/>
    <dgm:cxn modelId="{79D04B09-92C6-4817-87B4-EE9155321002}" type="presParOf" srcId="{F5AFB838-E099-43C4-AB2F-A3C7DF29D18C}" destId="{55E50451-E874-4F09-BFF7-0E81121E9BEC}" srcOrd="1" destOrd="0" presId="urn:microsoft.com/office/officeart/2005/8/layout/hierarchy1"/>
    <dgm:cxn modelId="{F21AFA80-D406-4712-8C7A-A475B22E7AEA}" type="presParOf" srcId="{55E50451-E874-4F09-BFF7-0E81121E9BEC}" destId="{C76B35C9-4FA9-4A08-90C8-11AB559B4388}" srcOrd="0" destOrd="0" presId="urn:microsoft.com/office/officeart/2005/8/layout/hierarchy1"/>
    <dgm:cxn modelId="{F79FD804-3B5A-4334-86DF-D649DEED2B05}" type="presParOf" srcId="{C76B35C9-4FA9-4A08-90C8-11AB559B4388}" destId="{72A52C18-0F74-4E2B-BD94-DDAFFD715920}" srcOrd="0" destOrd="0" presId="urn:microsoft.com/office/officeart/2005/8/layout/hierarchy1"/>
    <dgm:cxn modelId="{72706237-113F-4AFC-99BB-7CAE2BDDE87E}" type="presParOf" srcId="{C76B35C9-4FA9-4A08-90C8-11AB559B4388}" destId="{75471D15-40C7-40FA-B0C5-524FE39DFA86}" srcOrd="1" destOrd="0" presId="urn:microsoft.com/office/officeart/2005/8/layout/hierarchy1"/>
    <dgm:cxn modelId="{5BAC87B6-5E9E-4A92-A206-CDEC3E0A4914}" type="presParOf" srcId="{55E50451-E874-4F09-BFF7-0E81121E9BEC}" destId="{B92C36DD-3FBB-4571-BEC5-FA88919D6A9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835BDD-4835-499C-8F72-27C9FFB0E75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fr-FR"/>
        </a:p>
      </dgm:t>
    </dgm:pt>
    <dgm:pt modelId="{45322B52-F022-4024-906E-1BCC58353FE6}">
      <dgm:prSet phldrT="[Texte]"/>
      <dgm:spPr/>
      <dgm:t>
        <a:bodyPr/>
        <a:lstStyle/>
        <a:p>
          <a:endParaRPr lang="fr-FR" dirty="0"/>
        </a:p>
      </dgm:t>
    </dgm:pt>
    <dgm:pt modelId="{D7E14F26-F798-4F65-AFE1-34301BB446B6}" type="parTrans" cxnId="{7B5447CB-E2F3-4BF2-ACE7-2A97156D8037}">
      <dgm:prSet/>
      <dgm:spPr/>
      <dgm:t>
        <a:bodyPr/>
        <a:lstStyle/>
        <a:p>
          <a:endParaRPr lang="fr-FR"/>
        </a:p>
      </dgm:t>
    </dgm:pt>
    <dgm:pt modelId="{2C25DA3D-EF9D-4DC6-9854-060FFB30BB8E}" type="sibTrans" cxnId="{7B5447CB-E2F3-4BF2-ACE7-2A97156D8037}">
      <dgm:prSet/>
      <dgm:spPr/>
      <dgm:t>
        <a:bodyPr/>
        <a:lstStyle/>
        <a:p>
          <a:endParaRPr lang="fr-FR"/>
        </a:p>
      </dgm:t>
    </dgm:pt>
    <dgm:pt modelId="{14CE7D94-58FB-4864-B989-A5B9D4079B92}">
      <dgm:prSet/>
      <dgm:spPr/>
      <dgm:t>
        <a:bodyPr/>
        <a:lstStyle/>
        <a:p>
          <a:pPr algn="l"/>
          <a:r>
            <a:rPr lang="fr-FR" dirty="0" smtClean="0"/>
            <a:t>La dernière ligne d’une telle fonction sera :</a:t>
          </a:r>
        </a:p>
        <a:p>
          <a:pPr algn="ctr"/>
          <a:r>
            <a:rPr lang="fr-FR" b="1" dirty="0" smtClean="0">
              <a:effectLst/>
            </a:rPr>
            <a:t>retourne(</a:t>
          </a:r>
          <a:r>
            <a:rPr lang="fr-FR" b="1" i="1" dirty="0" smtClean="0">
              <a:effectLst/>
            </a:rPr>
            <a:t>fonction</a:t>
          </a:r>
          <a:r>
            <a:rPr lang="fr-FR" b="1" dirty="0" smtClean="0">
              <a:effectLst/>
            </a:rPr>
            <a:t>(paramètres)) ;</a:t>
          </a:r>
          <a:endParaRPr lang="fr-FR" b="1" dirty="0">
            <a:effectLst/>
          </a:endParaRPr>
        </a:p>
      </dgm:t>
    </dgm:pt>
    <dgm:pt modelId="{0D5179DD-1085-4F8E-87F4-BEC40E188426}" type="parTrans" cxnId="{329A1B8C-D8F8-45E2-9752-0865D5F1563D}">
      <dgm:prSet/>
      <dgm:spPr/>
      <dgm:t>
        <a:bodyPr/>
        <a:lstStyle/>
        <a:p>
          <a:endParaRPr lang="fr-FR"/>
        </a:p>
      </dgm:t>
    </dgm:pt>
    <dgm:pt modelId="{B83717D6-606A-43A2-B23E-68D9FA524159}" type="sibTrans" cxnId="{329A1B8C-D8F8-45E2-9752-0865D5F1563D}">
      <dgm:prSet/>
      <dgm:spPr/>
      <dgm:t>
        <a:bodyPr/>
        <a:lstStyle/>
        <a:p>
          <a:endParaRPr lang="fr-FR"/>
        </a:p>
      </dgm:t>
    </dgm:pt>
    <dgm:pt modelId="{AB27C910-F34F-4AD3-88E1-D69EDFB11149}" type="pres">
      <dgm:prSet presAssocID="{81835BDD-4835-499C-8F72-27C9FFB0E758}" presName="vert0" presStyleCnt="0">
        <dgm:presLayoutVars>
          <dgm:dir/>
          <dgm:animOne val="branch"/>
          <dgm:animLvl val="lvl"/>
        </dgm:presLayoutVars>
      </dgm:prSet>
      <dgm:spPr/>
      <dgm:t>
        <a:bodyPr/>
        <a:lstStyle/>
        <a:p>
          <a:endParaRPr lang="fr-FR"/>
        </a:p>
      </dgm:t>
    </dgm:pt>
    <dgm:pt modelId="{86E0B732-E913-443F-BBA6-0EA7337F982A}" type="pres">
      <dgm:prSet presAssocID="{45322B52-F022-4024-906E-1BCC58353FE6}" presName="thickLine" presStyleLbl="alignNode1" presStyleIdx="0" presStyleCnt="1"/>
      <dgm:spPr/>
    </dgm:pt>
    <dgm:pt modelId="{B7FA1B9A-7E3D-46F6-8EBC-7B94A4418CD7}" type="pres">
      <dgm:prSet presAssocID="{45322B52-F022-4024-906E-1BCC58353FE6}" presName="horz1" presStyleCnt="0"/>
      <dgm:spPr/>
    </dgm:pt>
    <dgm:pt modelId="{19B1BDA8-9C59-48D3-A5E1-EB980806FF2C}" type="pres">
      <dgm:prSet presAssocID="{45322B52-F022-4024-906E-1BCC58353FE6}" presName="tx1" presStyleLbl="revTx" presStyleIdx="0" presStyleCnt="2"/>
      <dgm:spPr/>
      <dgm:t>
        <a:bodyPr/>
        <a:lstStyle/>
        <a:p>
          <a:endParaRPr lang="fr-FR"/>
        </a:p>
      </dgm:t>
    </dgm:pt>
    <dgm:pt modelId="{3BD0C1E3-FF51-47EC-8884-B58975CF9B47}" type="pres">
      <dgm:prSet presAssocID="{45322B52-F022-4024-906E-1BCC58353FE6}" presName="vert1" presStyleCnt="0"/>
      <dgm:spPr/>
    </dgm:pt>
    <dgm:pt modelId="{7EF4B955-406E-45AB-A924-446DC89960B3}" type="pres">
      <dgm:prSet presAssocID="{14CE7D94-58FB-4864-B989-A5B9D4079B92}" presName="vertSpace2a" presStyleCnt="0"/>
      <dgm:spPr/>
    </dgm:pt>
    <dgm:pt modelId="{3A88E6AA-CEE2-4C85-B3A9-C0FC6E513DC6}" type="pres">
      <dgm:prSet presAssocID="{14CE7D94-58FB-4864-B989-A5B9D4079B92}" presName="horz2" presStyleCnt="0"/>
      <dgm:spPr/>
    </dgm:pt>
    <dgm:pt modelId="{8C426125-3845-48F3-A267-45C02DA2C5DC}" type="pres">
      <dgm:prSet presAssocID="{14CE7D94-58FB-4864-B989-A5B9D4079B92}" presName="horzSpace2" presStyleCnt="0"/>
      <dgm:spPr/>
    </dgm:pt>
    <dgm:pt modelId="{62846A83-8F06-43BD-A46D-7554EB085317}" type="pres">
      <dgm:prSet presAssocID="{14CE7D94-58FB-4864-B989-A5B9D4079B92}" presName="tx2" presStyleLbl="revTx" presStyleIdx="1" presStyleCnt="2"/>
      <dgm:spPr/>
      <dgm:t>
        <a:bodyPr/>
        <a:lstStyle/>
        <a:p>
          <a:endParaRPr lang="fr-FR"/>
        </a:p>
      </dgm:t>
    </dgm:pt>
    <dgm:pt modelId="{69AEB6FA-8435-4B54-810C-EF5F723C8407}" type="pres">
      <dgm:prSet presAssocID="{14CE7D94-58FB-4864-B989-A5B9D4079B92}" presName="vert2" presStyleCnt="0"/>
      <dgm:spPr/>
    </dgm:pt>
    <dgm:pt modelId="{74EFB67D-D8C1-4CAF-9E17-EEB63C75EFBD}" type="pres">
      <dgm:prSet presAssocID="{14CE7D94-58FB-4864-B989-A5B9D4079B92}" presName="thinLine2b" presStyleLbl="callout" presStyleIdx="0" presStyleCnt="1"/>
      <dgm:spPr/>
    </dgm:pt>
    <dgm:pt modelId="{71CD8DBF-C48B-401F-84BE-7C33B4F3EDDB}" type="pres">
      <dgm:prSet presAssocID="{14CE7D94-58FB-4864-B989-A5B9D4079B92}" presName="vertSpace2b" presStyleCnt="0"/>
      <dgm:spPr/>
    </dgm:pt>
  </dgm:ptLst>
  <dgm:cxnLst>
    <dgm:cxn modelId="{7B5447CB-E2F3-4BF2-ACE7-2A97156D8037}" srcId="{81835BDD-4835-499C-8F72-27C9FFB0E758}" destId="{45322B52-F022-4024-906E-1BCC58353FE6}" srcOrd="0" destOrd="0" parTransId="{D7E14F26-F798-4F65-AFE1-34301BB446B6}" sibTransId="{2C25DA3D-EF9D-4DC6-9854-060FFB30BB8E}"/>
    <dgm:cxn modelId="{E81234C4-B65C-471E-B732-F1349F71CA20}" type="presOf" srcId="{14CE7D94-58FB-4864-B989-A5B9D4079B92}" destId="{62846A83-8F06-43BD-A46D-7554EB085317}" srcOrd="0" destOrd="0" presId="urn:microsoft.com/office/officeart/2008/layout/LinedList"/>
    <dgm:cxn modelId="{329A1B8C-D8F8-45E2-9752-0865D5F1563D}" srcId="{45322B52-F022-4024-906E-1BCC58353FE6}" destId="{14CE7D94-58FB-4864-B989-A5B9D4079B92}" srcOrd="0" destOrd="0" parTransId="{0D5179DD-1085-4F8E-87F4-BEC40E188426}" sibTransId="{B83717D6-606A-43A2-B23E-68D9FA524159}"/>
    <dgm:cxn modelId="{D99854FA-A96E-4056-B21A-9EC91D1C3690}" type="presOf" srcId="{45322B52-F022-4024-906E-1BCC58353FE6}" destId="{19B1BDA8-9C59-48D3-A5E1-EB980806FF2C}" srcOrd="0" destOrd="0" presId="urn:microsoft.com/office/officeart/2008/layout/LinedList"/>
    <dgm:cxn modelId="{D39B51A4-5682-4E6F-8FBF-D2E7D37C4AD5}" type="presOf" srcId="{81835BDD-4835-499C-8F72-27C9FFB0E758}" destId="{AB27C910-F34F-4AD3-88E1-D69EDFB11149}" srcOrd="0" destOrd="0" presId="urn:microsoft.com/office/officeart/2008/layout/LinedList"/>
    <dgm:cxn modelId="{1ECB0ECD-8575-45B7-A9C7-059ABDCED3B3}" type="presParOf" srcId="{AB27C910-F34F-4AD3-88E1-D69EDFB11149}" destId="{86E0B732-E913-443F-BBA6-0EA7337F982A}" srcOrd="0" destOrd="0" presId="urn:microsoft.com/office/officeart/2008/layout/LinedList"/>
    <dgm:cxn modelId="{6ADAA202-D83C-40B9-A440-CC5301F3434C}" type="presParOf" srcId="{AB27C910-F34F-4AD3-88E1-D69EDFB11149}" destId="{B7FA1B9A-7E3D-46F6-8EBC-7B94A4418CD7}" srcOrd="1" destOrd="0" presId="urn:microsoft.com/office/officeart/2008/layout/LinedList"/>
    <dgm:cxn modelId="{C18CD316-583D-4595-B8D8-503DD17AFB92}" type="presParOf" srcId="{B7FA1B9A-7E3D-46F6-8EBC-7B94A4418CD7}" destId="{19B1BDA8-9C59-48D3-A5E1-EB980806FF2C}" srcOrd="0" destOrd="0" presId="urn:microsoft.com/office/officeart/2008/layout/LinedList"/>
    <dgm:cxn modelId="{5282364F-B9CD-48DC-AC96-3C2EBD261DB4}" type="presParOf" srcId="{B7FA1B9A-7E3D-46F6-8EBC-7B94A4418CD7}" destId="{3BD0C1E3-FF51-47EC-8884-B58975CF9B47}" srcOrd="1" destOrd="0" presId="urn:microsoft.com/office/officeart/2008/layout/LinedList"/>
    <dgm:cxn modelId="{8A99CE6D-EDC4-4556-9C67-9AF652095307}" type="presParOf" srcId="{3BD0C1E3-FF51-47EC-8884-B58975CF9B47}" destId="{7EF4B955-406E-45AB-A924-446DC89960B3}" srcOrd="0" destOrd="0" presId="urn:microsoft.com/office/officeart/2008/layout/LinedList"/>
    <dgm:cxn modelId="{18D529BE-90AF-4255-BA4F-27EB5D1E6BBE}" type="presParOf" srcId="{3BD0C1E3-FF51-47EC-8884-B58975CF9B47}" destId="{3A88E6AA-CEE2-4C85-B3A9-C0FC6E513DC6}" srcOrd="1" destOrd="0" presId="urn:microsoft.com/office/officeart/2008/layout/LinedList"/>
    <dgm:cxn modelId="{B68A086E-D921-4213-AAC1-0D5B35F2B16E}" type="presParOf" srcId="{3A88E6AA-CEE2-4C85-B3A9-C0FC6E513DC6}" destId="{8C426125-3845-48F3-A267-45C02DA2C5DC}" srcOrd="0" destOrd="0" presId="urn:microsoft.com/office/officeart/2008/layout/LinedList"/>
    <dgm:cxn modelId="{2AE05058-4EC3-4C4A-AB7D-470DC0B38727}" type="presParOf" srcId="{3A88E6AA-CEE2-4C85-B3A9-C0FC6E513DC6}" destId="{62846A83-8F06-43BD-A46D-7554EB085317}" srcOrd="1" destOrd="0" presId="urn:microsoft.com/office/officeart/2008/layout/LinedList"/>
    <dgm:cxn modelId="{3A65F9AB-DBF2-4451-BE8E-8DCAF8038F5E}" type="presParOf" srcId="{3A88E6AA-CEE2-4C85-B3A9-C0FC6E513DC6}" destId="{69AEB6FA-8435-4B54-810C-EF5F723C8407}" srcOrd="2" destOrd="0" presId="urn:microsoft.com/office/officeart/2008/layout/LinedList"/>
    <dgm:cxn modelId="{16E1575F-7E52-40AE-AECC-67111AFFFD02}" type="presParOf" srcId="{3BD0C1E3-FF51-47EC-8884-B58975CF9B47}" destId="{74EFB67D-D8C1-4CAF-9E17-EEB63C75EFBD}" srcOrd="2" destOrd="0" presId="urn:microsoft.com/office/officeart/2008/layout/LinedList"/>
    <dgm:cxn modelId="{7788C9F6-05DA-4253-ABA4-6A4AFF36216B}" type="presParOf" srcId="{3BD0C1E3-FF51-47EC-8884-B58975CF9B47}" destId="{71CD8DBF-C48B-401F-84BE-7C33B4F3EDDB}" srcOrd="3"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FEBCAA-1F40-4A1A-9CA8-FF3DBEABD385}" type="doc">
      <dgm:prSet loTypeId="urn:microsoft.com/office/officeart/2005/8/layout/default" loCatId="list" qsTypeId="urn:microsoft.com/office/officeart/2005/8/quickstyle/3d2" qsCatId="3D" csTypeId="urn:microsoft.com/office/officeart/2005/8/colors/accent3_4" csCatId="accent3" phldr="1"/>
      <dgm:spPr/>
      <dgm:t>
        <a:bodyPr/>
        <a:lstStyle/>
        <a:p>
          <a:endParaRPr lang="fr-FR"/>
        </a:p>
      </dgm:t>
    </dgm:pt>
    <dgm:pt modelId="{4C3FD886-B2D3-4EDA-B1C8-6A6DF837A9D6}">
      <dgm:prSet phldrT="[Texte]" custT="1"/>
      <dgm:spPr/>
      <dgm:t>
        <a:bodyPr/>
        <a:lstStyle/>
        <a:p>
          <a:pPr algn="l"/>
          <a:r>
            <a:rPr lang="fr-FR" sz="1600" b="1" dirty="0" smtClean="0"/>
            <a:t>Fonction </a:t>
          </a:r>
          <a:r>
            <a:rPr lang="fr-FR" sz="1600" dirty="0" smtClean="0"/>
            <a:t>factorielle(nb : entier, resultat :entier) :entier</a:t>
          </a:r>
        </a:p>
        <a:p>
          <a:pPr algn="l"/>
          <a:r>
            <a:rPr lang="fr-FR" sz="1800" b="1" dirty="0" smtClean="0"/>
            <a:t>Debut</a:t>
          </a:r>
          <a:endParaRPr lang="fr-FR" sz="1800" dirty="0" smtClean="0"/>
        </a:p>
        <a:p>
          <a:pPr algn="l"/>
          <a:r>
            <a:rPr lang="fr-FR" sz="1800" dirty="0" smtClean="0"/>
            <a:t>retourne(factorielle(nb,1) ; </a:t>
          </a:r>
        </a:p>
        <a:p>
          <a:pPr algn="l"/>
          <a:r>
            <a:rPr lang="fr-FR" sz="1800" b="1" dirty="0" smtClean="0"/>
            <a:t>Fin</a:t>
          </a:r>
          <a:endParaRPr lang="fr-FR" sz="1800" dirty="0"/>
        </a:p>
      </dgm:t>
    </dgm:pt>
    <dgm:pt modelId="{812AF620-6124-48D0-9C40-BD5C97FFA23F}" type="parTrans" cxnId="{674B2F24-1CFD-4B6F-B135-A7AF606E49AB}">
      <dgm:prSet/>
      <dgm:spPr/>
      <dgm:t>
        <a:bodyPr/>
        <a:lstStyle/>
        <a:p>
          <a:endParaRPr lang="fr-FR"/>
        </a:p>
      </dgm:t>
    </dgm:pt>
    <dgm:pt modelId="{3CF1DE3B-DFBF-4992-8513-37A0C5C23DD6}" type="sibTrans" cxnId="{674B2F24-1CFD-4B6F-B135-A7AF606E49AB}">
      <dgm:prSet/>
      <dgm:spPr/>
      <dgm:t>
        <a:bodyPr/>
        <a:lstStyle/>
        <a:p>
          <a:endParaRPr lang="fr-FR"/>
        </a:p>
      </dgm:t>
    </dgm:pt>
    <dgm:pt modelId="{0D8D6307-5160-4BC4-B10F-F40FE2D274AC}" type="pres">
      <dgm:prSet presAssocID="{80FEBCAA-1F40-4A1A-9CA8-FF3DBEABD385}" presName="diagram" presStyleCnt="0">
        <dgm:presLayoutVars>
          <dgm:dir/>
          <dgm:resizeHandles val="exact"/>
        </dgm:presLayoutVars>
      </dgm:prSet>
      <dgm:spPr/>
      <dgm:t>
        <a:bodyPr/>
        <a:lstStyle/>
        <a:p>
          <a:endParaRPr lang="fr-FR"/>
        </a:p>
      </dgm:t>
    </dgm:pt>
    <dgm:pt modelId="{284C1B45-5FD6-46D2-89C7-A5E585A502E3}" type="pres">
      <dgm:prSet presAssocID="{4C3FD886-B2D3-4EDA-B1C8-6A6DF837A9D6}" presName="node" presStyleLbl="node1" presStyleIdx="0" presStyleCnt="1" custScaleX="136533" custScaleY="68515" custLinFactNeighborX="12047" custLinFactNeighborY="-3527">
        <dgm:presLayoutVars>
          <dgm:bulletEnabled val="1"/>
        </dgm:presLayoutVars>
      </dgm:prSet>
      <dgm:spPr/>
      <dgm:t>
        <a:bodyPr/>
        <a:lstStyle/>
        <a:p>
          <a:endParaRPr lang="fr-FR"/>
        </a:p>
      </dgm:t>
    </dgm:pt>
  </dgm:ptLst>
  <dgm:cxnLst>
    <dgm:cxn modelId="{AB2EF25C-4EBF-4B55-8F46-C3170810C0AF}" type="presOf" srcId="{80FEBCAA-1F40-4A1A-9CA8-FF3DBEABD385}" destId="{0D8D6307-5160-4BC4-B10F-F40FE2D274AC}" srcOrd="0" destOrd="0" presId="urn:microsoft.com/office/officeart/2005/8/layout/default"/>
    <dgm:cxn modelId="{C7E4BBE5-C8E7-449E-B576-08C38FA97AC4}" type="presOf" srcId="{4C3FD886-B2D3-4EDA-B1C8-6A6DF837A9D6}" destId="{284C1B45-5FD6-46D2-89C7-A5E585A502E3}" srcOrd="0" destOrd="0" presId="urn:microsoft.com/office/officeart/2005/8/layout/default"/>
    <dgm:cxn modelId="{674B2F24-1CFD-4B6F-B135-A7AF606E49AB}" srcId="{80FEBCAA-1F40-4A1A-9CA8-FF3DBEABD385}" destId="{4C3FD886-B2D3-4EDA-B1C8-6A6DF837A9D6}" srcOrd="0" destOrd="0" parTransId="{812AF620-6124-48D0-9C40-BD5C97FFA23F}" sibTransId="{3CF1DE3B-DFBF-4992-8513-37A0C5C23DD6}"/>
    <dgm:cxn modelId="{A4874E59-908E-4E6E-82EE-158DFAFD9E98}" type="presParOf" srcId="{0D8D6307-5160-4BC4-B10F-F40FE2D274AC}" destId="{284C1B45-5FD6-46D2-89C7-A5E585A502E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85F15-2B79-4847-BDC0-E8E41CB9B2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9D816C4-6B22-4D2B-9F11-7C3FA7F6F365}">
      <dgm:prSet phldrT="[Texte]"/>
      <dgm:spPr/>
      <dgm:t>
        <a:bodyPr/>
        <a:lstStyle/>
        <a:p>
          <a:r>
            <a:rPr lang="fr-FR" b="1" i="1" dirty="0" smtClean="0"/>
            <a:t>Les paramètres</a:t>
          </a:r>
          <a:endParaRPr lang="fr-FR" dirty="0"/>
        </a:p>
      </dgm:t>
    </dgm:pt>
    <dgm:pt modelId="{59DD82CA-E522-482E-BAD9-DDB970EFCE38}" type="parTrans" cxnId="{07A25672-579E-4028-A28B-59937BF15777}">
      <dgm:prSet/>
      <dgm:spPr/>
      <dgm:t>
        <a:bodyPr/>
        <a:lstStyle/>
        <a:p>
          <a:endParaRPr lang="fr-FR"/>
        </a:p>
      </dgm:t>
    </dgm:pt>
    <dgm:pt modelId="{CBD53FC2-3A41-4B87-B466-97CDEF77B8FD}" type="sibTrans" cxnId="{07A25672-579E-4028-A28B-59937BF15777}">
      <dgm:prSet/>
      <dgm:spPr/>
      <dgm:t>
        <a:bodyPr/>
        <a:lstStyle/>
        <a:p>
          <a:endParaRPr lang="fr-FR"/>
        </a:p>
      </dgm:t>
    </dgm:pt>
    <dgm:pt modelId="{BDB94CC5-5E70-496A-A3D7-AA604F7F702B}">
      <dgm:prSet/>
      <dgm:spPr/>
      <dgm:t>
        <a:bodyPr/>
        <a:lstStyle/>
        <a:p>
          <a:r>
            <a:rPr lang="fr-FR" i="1" dirty="0" smtClean="0"/>
            <a:t>Un paramètre est une variable locale à une fonction. Il possède dès le début de la fonction la valeur passée par le programme appelant.</a:t>
          </a:r>
          <a:endParaRPr lang="fr-FR" i="1" dirty="0"/>
        </a:p>
      </dgm:t>
    </dgm:pt>
    <dgm:pt modelId="{73D90F2A-25F0-4F2C-ACBA-A47066D5034E}" type="parTrans" cxnId="{1261DEC4-9DF5-4E75-90ED-1DDDBCC7290F}">
      <dgm:prSet/>
      <dgm:spPr/>
      <dgm:t>
        <a:bodyPr/>
        <a:lstStyle/>
        <a:p>
          <a:endParaRPr lang="fr-FR"/>
        </a:p>
      </dgm:t>
    </dgm:pt>
    <dgm:pt modelId="{8EC109D2-14BF-4D9E-87A1-57046627990A}" type="sibTrans" cxnId="{1261DEC4-9DF5-4E75-90ED-1DDDBCC7290F}">
      <dgm:prSet/>
      <dgm:spPr/>
      <dgm:t>
        <a:bodyPr/>
        <a:lstStyle/>
        <a:p>
          <a:endParaRPr lang="fr-FR"/>
        </a:p>
      </dgm:t>
    </dgm:pt>
    <dgm:pt modelId="{D164B2E2-6898-4450-BC8B-A75301033A4E}" type="pres">
      <dgm:prSet presAssocID="{3CD85F15-2B79-4847-BDC0-E8E41CB9B28A}" presName="Name0" presStyleCnt="0">
        <dgm:presLayoutVars>
          <dgm:dir/>
          <dgm:animLvl val="lvl"/>
          <dgm:resizeHandles val="exact"/>
        </dgm:presLayoutVars>
      </dgm:prSet>
      <dgm:spPr/>
      <dgm:t>
        <a:bodyPr/>
        <a:lstStyle/>
        <a:p>
          <a:endParaRPr lang="fr-FR"/>
        </a:p>
      </dgm:t>
    </dgm:pt>
    <dgm:pt modelId="{73BA4CD9-570E-48E4-9C27-693CD3DAEF70}" type="pres">
      <dgm:prSet presAssocID="{B9D816C4-6B22-4D2B-9F11-7C3FA7F6F365}" presName="composite" presStyleCnt="0"/>
      <dgm:spPr/>
    </dgm:pt>
    <dgm:pt modelId="{BCF0F1CA-0DD1-4205-A9BC-344C8647AE16}" type="pres">
      <dgm:prSet presAssocID="{B9D816C4-6B22-4D2B-9F11-7C3FA7F6F365}" presName="parTx" presStyleLbl="alignNode1" presStyleIdx="0" presStyleCnt="1" custLinFactNeighborX="-1058" custLinFactNeighborY="-26633">
        <dgm:presLayoutVars>
          <dgm:chMax val="0"/>
          <dgm:chPref val="0"/>
          <dgm:bulletEnabled val="1"/>
        </dgm:presLayoutVars>
      </dgm:prSet>
      <dgm:spPr/>
      <dgm:t>
        <a:bodyPr/>
        <a:lstStyle/>
        <a:p>
          <a:endParaRPr lang="fr-FR"/>
        </a:p>
      </dgm:t>
    </dgm:pt>
    <dgm:pt modelId="{B51E3C2C-FB6C-488E-BD1F-628BE9A5FF13}" type="pres">
      <dgm:prSet presAssocID="{B9D816C4-6B22-4D2B-9F11-7C3FA7F6F365}" presName="desTx" presStyleLbl="alignAccFollowNode1" presStyleIdx="0" presStyleCnt="1" custLinFactNeighborX="3994" custLinFactNeighborY="9658">
        <dgm:presLayoutVars>
          <dgm:bulletEnabled val="1"/>
        </dgm:presLayoutVars>
      </dgm:prSet>
      <dgm:spPr/>
      <dgm:t>
        <a:bodyPr/>
        <a:lstStyle/>
        <a:p>
          <a:endParaRPr lang="fr-FR"/>
        </a:p>
      </dgm:t>
    </dgm:pt>
  </dgm:ptLst>
  <dgm:cxnLst>
    <dgm:cxn modelId="{19E84B09-FB50-4353-9760-D028F9CEF17A}" type="presOf" srcId="{BDB94CC5-5E70-496A-A3D7-AA604F7F702B}" destId="{B51E3C2C-FB6C-488E-BD1F-628BE9A5FF13}" srcOrd="0" destOrd="0" presId="urn:microsoft.com/office/officeart/2005/8/layout/hList1"/>
    <dgm:cxn modelId="{1261DEC4-9DF5-4E75-90ED-1DDDBCC7290F}" srcId="{B9D816C4-6B22-4D2B-9F11-7C3FA7F6F365}" destId="{BDB94CC5-5E70-496A-A3D7-AA604F7F702B}" srcOrd="0" destOrd="0" parTransId="{73D90F2A-25F0-4F2C-ACBA-A47066D5034E}" sibTransId="{8EC109D2-14BF-4D9E-87A1-57046627990A}"/>
    <dgm:cxn modelId="{1DF51379-C650-4A36-9C03-46E9CAFF5D19}" type="presOf" srcId="{B9D816C4-6B22-4D2B-9F11-7C3FA7F6F365}" destId="{BCF0F1CA-0DD1-4205-A9BC-344C8647AE16}" srcOrd="0" destOrd="0" presId="urn:microsoft.com/office/officeart/2005/8/layout/hList1"/>
    <dgm:cxn modelId="{07A25672-579E-4028-A28B-59937BF15777}" srcId="{3CD85F15-2B79-4847-BDC0-E8E41CB9B28A}" destId="{B9D816C4-6B22-4D2B-9F11-7C3FA7F6F365}" srcOrd="0" destOrd="0" parTransId="{59DD82CA-E522-482E-BAD9-DDB970EFCE38}" sibTransId="{CBD53FC2-3A41-4B87-B466-97CDEF77B8FD}"/>
    <dgm:cxn modelId="{A72F90A3-FDE4-42D3-BD81-B4A49B09EFA8}" type="presOf" srcId="{3CD85F15-2B79-4847-BDC0-E8E41CB9B28A}" destId="{D164B2E2-6898-4450-BC8B-A75301033A4E}" srcOrd="0" destOrd="0" presId="urn:microsoft.com/office/officeart/2005/8/layout/hList1"/>
    <dgm:cxn modelId="{85C7423E-BD5E-4901-9D97-797CB4766C83}" type="presParOf" srcId="{D164B2E2-6898-4450-BC8B-A75301033A4E}" destId="{73BA4CD9-570E-48E4-9C27-693CD3DAEF70}" srcOrd="0" destOrd="0" presId="urn:microsoft.com/office/officeart/2005/8/layout/hList1"/>
    <dgm:cxn modelId="{495473FA-6CA4-46ED-8458-53194EA2D197}" type="presParOf" srcId="{73BA4CD9-570E-48E4-9C27-693CD3DAEF70}" destId="{BCF0F1CA-0DD1-4205-A9BC-344C8647AE16}" srcOrd="0" destOrd="0" presId="urn:microsoft.com/office/officeart/2005/8/layout/hList1"/>
    <dgm:cxn modelId="{68967628-CF55-4C06-A4FF-DD0CCE3999DF}" type="presParOf" srcId="{73BA4CD9-570E-48E4-9C27-693CD3DAEF70}" destId="{B51E3C2C-FB6C-488E-BD1F-628BE9A5FF13}"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CA594-0D19-40BE-BD5C-98CE24C63DB2}"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E005B77D-CC2D-4533-8905-105FB7303E20}">
      <dgm:prSet phldrT="[Texte]"/>
      <dgm:spPr/>
      <dgm:t>
        <a:bodyPr/>
        <a:lstStyle/>
        <a:p>
          <a:pPr algn="l"/>
          <a:r>
            <a:rPr lang="fr-FR" b="1" dirty="0" smtClean="0">
              <a:latin typeface="Calibri"/>
              <a:ea typeface="Times New Roman"/>
              <a:cs typeface="Arial"/>
            </a:rPr>
            <a:t>fonction </a:t>
          </a:r>
          <a:r>
            <a:rPr lang="fr-FR" dirty="0" smtClean="0">
              <a:latin typeface="Calibri"/>
              <a:ea typeface="Times New Roman"/>
              <a:cs typeface="Arial"/>
            </a:rPr>
            <a:t>maxDe2Valeurs(p1 : entier, p2 : entier) : entier </a:t>
          </a:r>
        </a:p>
        <a:p>
          <a:pPr algn="l"/>
          <a:r>
            <a:rPr lang="fr-FR" b="1" dirty="0" smtClean="0">
              <a:latin typeface="Calibri"/>
              <a:ea typeface="Times New Roman"/>
              <a:cs typeface="Arial"/>
            </a:rPr>
            <a:t>variables :</a:t>
          </a:r>
          <a:r>
            <a:rPr lang="fr-FR" dirty="0" smtClean="0">
              <a:latin typeface="Calibri"/>
              <a:ea typeface="Times New Roman"/>
              <a:cs typeface="Arial"/>
            </a:rPr>
            <a:t> resultat: entier ; </a:t>
          </a:r>
        </a:p>
        <a:p>
          <a:pPr algn="l"/>
          <a:r>
            <a:rPr lang="fr-FR" b="1" dirty="0" smtClean="0">
              <a:latin typeface="Calibri"/>
              <a:ea typeface="Times New Roman"/>
              <a:cs typeface="Arial"/>
            </a:rPr>
            <a:t>Debut</a:t>
          </a:r>
          <a:endParaRPr lang="fr-FR" dirty="0" smtClean="0">
            <a:latin typeface="Calibri"/>
            <a:ea typeface="Times New Roman"/>
            <a:cs typeface="Arial"/>
          </a:endParaRPr>
        </a:p>
        <a:p>
          <a:pPr algn="l"/>
          <a:r>
            <a:rPr lang="fr-FR" dirty="0" smtClean="0">
              <a:latin typeface="Calibri"/>
              <a:ea typeface="Times New Roman"/>
              <a:cs typeface="Arial"/>
            </a:rPr>
            <a:t>	si (p1 &lt; p2) alors</a:t>
          </a:r>
        </a:p>
        <a:p>
          <a:pPr algn="l"/>
          <a:r>
            <a:rPr lang="fr-FR" dirty="0" smtClean="0">
              <a:latin typeface="Calibri"/>
              <a:ea typeface="Times New Roman"/>
              <a:cs typeface="Arial"/>
            </a:rPr>
            <a:t>	{				          </a:t>
          </a:r>
        </a:p>
        <a:p>
          <a:pPr algn="l"/>
          <a:r>
            <a:rPr lang="fr-FR" dirty="0" smtClean="0">
              <a:latin typeface="Calibri"/>
              <a:ea typeface="Times New Roman"/>
              <a:cs typeface="Arial"/>
            </a:rPr>
            <a:t>	resultat </a:t>
          </a:r>
          <a:r>
            <a:rPr lang="fr-FR" dirty="0" smtClean="0">
              <a:latin typeface="Calibri"/>
              <a:ea typeface="Times New Roman"/>
              <a:cs typeface="Arial"/>
              <a:sym typeface="Wingdings"/>
            </a:rPr>
            <a:t></a:t>
          </a:r>
          <a:r>
            <a:rPr lang="fr-FR" dirty="0" smtClean="0">
              <a:latin typeface="Calibri"/>
              <a:ea typeface="Times New Roman"/>
              <a:cs typeface="Arial"/>
            </a:rPr>
            <a:t> p2 ;</a:t>
          </a:r>
        </a:p>
        <a:p>
          <a:pPr algn="l"/>
          <a:r>
            <a:rPr lang="fr-FR" dirty="0" smtClean="0">
              <a:latin typeface="Calibri"/>
              <a:ea typeface="Times New Roman"/>
              <a:cs typeface="Arial"/>
            </a:rPr>
            <a:t>	} sinon {</a:t>
          </a:r>
        </a:p>
        <a:p>
          <a:pPr algn="l"/>
          <a:r>
            <a:rPr lang="fr-FR" dirty="0" smtClean="0">
              <a:latin typeface="Calibri"/>
              <a:ea typeface="Times New Roman"/>
              <a:cs typeface="Arial"/>
            </a:rPr>
            <a:t>	resultat </a:t>
          </a:r>
          <a:r>
            <a:rPr lang="fr-FR" dirty="0" smtClean="0">
              <a:latin typeface="Calibri"/>
              <a:ea typeface="Times New Roman"/>
              <a:cs typeface="Arial"/>
              <a:sym typeface="Wingdings"/>
            </a:rPr>
            <a:t></a:t>
          </a:r>
          <a:r>
            <a:rPr lang="fr-FR" dirty="0" smtClean="0">
              <a:latin typeface="Calibri"/>
              <a:ea typeface="Times New Roman"/>
              <a:cs typeface="Arial"/>
            </a:rPr>
            <a:t> p1 ;</a:t>
          </a:r>
        </a:p>
        <a:p>
          <a:pPr algn="l"/>
          <a:r>
            <a:rPr lang="fr-FR" dirty="0" smtClean="0">
              <a:latin typeface="Calibri"/>
              <a:ea typeface="Times New Roman"/>
              <a:cs typeface="Arial"/>
            </a:rPr>
            <a:t>	}</a:t>
          </a:r>
        </a:p>
        <a:p>
          <a:pPr algn="l"/>
          <a:r>
            <a:rPr lang="fr-FR" dirty="0" smtClean="0">
              <a:latin typeface="Calibri"/>
              <a:ea typeface="Times New Roman"/>
              <a:cs typeface="Arial"/>
            </a:rPr>
            <a:t>retourne(resultat) ;</a:t>
          </a:r>
        </a:p>
        <a:p>
          <a:pPr algn="l"/>
          <a:r>
            <a:rPr lang="fr-FR" b="1" dirty="0" smtClean="0">
              <a:latin typeface="Calibri"/>
              <a:ea typeface="Times New Roman"/>
              <a:cs typeface="Arial"/>
            </a:rPr>
            <a:t>Fin</a:t>
          </a:r>
          <a:endParaRPr lang="fr-FR" dirty="0"/>
        </a:p>
      </dgm:t>
    </dgm:pt>
    <dgm:pt modelId="{D461345A-9223-40A4-A328-808158E710E6}" type="parTrans" cxnId="{B50832F4-09DF-4183-A996-1F3A7F261D3A}">
      <dgm:prSet/>
      <dgm:spPr/>
      <dgm:t>
        <a:bodyPr/>
        <a:lstStyle/>
        <a:p>
          <a:endParaRPr lang="fr-FR"/>
        </a:p>
      </dgm:t>
    </dgm:pt>
    <dgm:pt modelId="{BD799CFF-A31E-47AB-8B34-C023A94BFA76}" type="sibTrans" cxnId="{B50832F4-09DF-4183-A996-1F3A7F261D3A}">
      <dgm:prSet/>
      <dgm:spPr/>
      <dgm:t>
        <a:bodyPr/>
        <a:lstStyle/>
        <a:p>
          <a:endParaRPr lang="fr-FR"/>
        </a:p>
      </dgm:t>
    </dgm:pt>
    <dgm:pt modelId="{48F8EE40-9F6C-417E-9328-100BF6DCC3C0}" type="pres">
      <dgm:prSet presAssocID="{36CCA594-0D19-40BE-BD5C-98CE24C63DB2}" presName="Name0" presStyleCnt="0">
        <dgm:presLayoutVars>
          <dgm:dir/>
          <dgm:animLvl val="lvl"/>
          <dgm:resizeHandles/>
        </dgm:presLayoutVars>
      </dgm:prSet>
      <dgm:spPr/>
      <dgm:t>
        <a:bodyPr/>
        <a:lstStyle/>
        <a:p>
          <a:endParaRPr lang="fr-FR"/>
        </a:p>
      </dgm:t>
    </dgm:pt>
    <dgm:pt modelId="{2EE09442-CA0F-4943-8C50-DC0A8C6298B7}" type="pres">
      <dgm:prSet presAssocID="{E005B77D-CC2D-4533-8905-105FB7303E20}" presName="linNode" presStyleCnt="0"/>
      <dgm:spPr/>
    </dgm:pt>
    <dgm:pt modelId="{0B54B800-9BB5-4438-87D3-83CA4107BDE8}" type="pres">
      <dgm:prSet presAssocID="{E005B77D-CC2D-4533-8905-105FB7303E20}" presName="parentShp" presStyleLbl="node1" presStyleIdx="0" presStyleCnt="1" custScaleX="153111" custScaleY="94207">
        <dgm:presLayoutVars>
          <dgm:bulletEnabled val="1"/>
        </dgm:presLayoutVars>
      </dgm:prSet>
      <dgm:spPr/>
      <dgm:t>
        <a:bodyPr/>
        <a:lstStyle/>
        <a:p>
          <a:endParaRPr lang="fr-FR"/>
        </a:p>
      </dgm:t>
    </dgm:pt>
    <dgm:pt modelId="{285BAC94-075B-4776-9560-C4519C7E9728}" type="pres">
      <dgm:prSet presAssocID="{E005B77D-CC2D-4533-8905-105FB7303E20}" presName="childShp" presStyleLbl="bgAccFollowNode1" presStyleIdx="0" presStyleCnt="1" custAng="10800000" custScaleX="36562">
        <dgm:presLayoutVars>
          <dgm:bulletEnabled val="1"/>
        </dgm:presLayoutVars>
      </dgm:prSet>
      <dgm:spPr/>
      <dgm:t>
        <a:bodyPr/>
        <a:lstStyle/>
        <a:p>
          <a:endParaRPr lang="fr-FR"/>
        </a:p>
      </dgm:t>
    </dgm:pt>
  </dgm:ptLst>
  <dgm:cxnLst>
    <dgm:cxn modelId="{190216C6-425D-431A-A333-6D208EA51ADE}" type="presOf" srcId="{36CCA594-0D19-40BE-BD5C-98CE24C63DB2}" destId="{48F8EE40-9F6C-417E-9328-100BF6DCC3C0}" srcOrd="0" destOrd="0" presId="urn:microsoft.com/office/officeart/2005/8/layout/vList6"/>
    <dgm:cxn modelId="{B50832F4-09DF-4183-A996-1F3A7F261D3A}" srcId="{36CCA594-0D19-40BE-BD5C-98CE24C63DB2}" destId="{E005B77D-CC2D-4533-8905-105FB7303E20}" srcOrd="0" destOrd="0" parTransId="{D461345A-9223-40A4-A328-808158E710E6}" sibTransId="{BD799CFF-A31E-47AB-8B34-C023A94BFA76}"/>
    <dgm:cxn modelId="{F8C6070B-3F51-4A67-B589-B76BCE6CE052}" type="presOf" srcId="{E005B77D-CC2D-4533-8905-105FB7303E20}" destId="{0B54B800-9BB5-4438-87D3-83CA4107BDE8}" srcOrd="0" destOrd="0" presId="urn:microsoft.com/office/officeart/2005/8/layout/vList6"/>
    <dgm:cxn modelId="{13C1DB9D-66DD-479D-83EA-22187BD8C741}" type="presParOf" srcId="{48F8EE40-9F6C-417E-9328-100BF6DCC3C0}" destId="{2EE09442-CA0F-4943-8C50-DC0A8C6298B7}" srcOrd="0" destOrd="0" presId="urn:microsoft.com/office/officeart/2005/8/layout/vList6"/>
    <dgm:cxn modelId="{C2D0A290-021E-4E6C-BCCB-42B6CA4321A5}" type="presParOf" srcId="{2EE09442-CA0F-4943-8C50-DC0A8C6298B7}" destId="{0B54B800-9BB5-4438-87D3-83CA4107BDE8}" srcOrd="0" destOrd="0" presId="urn:microsoft.com/office/officeart/2005/8/layout/vList6"/>
    <dgm:cxn modelId="{231B3B28-501D-4AEB-B2E1-A4E6591AB466}" type="presParOf" srcId="{2EE09442-CA0F-4943-8C50-DC0A8C6298B7}" destId="{285BAC94-075B-4776-9560-C4519C7E9728}"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07AA0-BB3E-4F3B-9CAC-9067FD7E4F14}" type="doc">
      <dgm:prSet loTypeId="urn:microsoft.com/office/officeart/2005/8/layout/vList2" loCatId="list" qsTypeId="urn:microsoft.com/office/officeart/2005/8/quickstyle/3d5" qsCatId="3D" csTypeId="urn:microsoft.com/office/officeart/2005/8/colors/colorful5" csCatId="colorful" phldr="1"/>
      <dgm:spPr/>
      <dgm:t>
        <a:bodyPr/>
        <a:lstStyle/>
        <a:p>
          <a:endParaRPr lang="fr-FR"/>
        </a:p>
      </dgm:t>
    </dgm:pt>
    <dgm:pt modelId="{5118F8F6-6499-4C94-9257-8C302DEC5EE4}">
      <dgm:prSet phldrT="[Texte]"/>
      <dgm:spPr/>
      <dgm:t>
        <a:bodyPr/>
        <a:lstStyle/>
        <a:p>
          <a:r>
            <a:rPr lang="fr-FR" b="1" i="1" dirty="0" smtClean="0"/>
            <a:t>L’environnement de données</a:t>
          </a:r>
          <a:endParaRPr lang="fr-FR" dirty="0"/>
        </a:p>
      </dgm:t>
    </dgm:pt>
    <dgm:pt modelId="{53BC09DA-BF5A-4D01-BA29-E28DBD7D3A6D}" type="parTrans" cxnId="{B3CB7CDB-3190-48CD-BDFA-5EF08E4CD3A8}">
      <dgm:prSet/>
      <dgm:spPr/>
      <dgm:t>
        <a:bodyPr/>
        <a:lstStyle/>
        <a:p>
          <a:endParaRPr lang="fr-FR"/>
        </a:p>
      </dgm:t>
    </dgm:pt>
    <dgm:pt modelId="{54DBB607-2F1C-4910-AA82-0B9D12157208}" type="sibTrans" cxnId="{B3CB7CDB-3190-48CD-BDFA-5EF08E4CD3A8}">
      <dgm:prSet/>
      <dgm:spPr/>
      <dgm:t>
        <a:bodyPr/>
        <a:lstStyle/>
        <a:p>
          <a:endParaRPr lang="fr-FR"/>
        </a:p>
      </dgm:t>
    </dgm:pt>
    <dgm:pt modelId="{B9395A7D-4350-4CE4-AEB5-116D2AC46367}">
      <dgm:prSet/>
      <dgm:spPr/>
      <dgm:t>
        <a:bodyPr/>
        <a:lstStyle/>
        <a:p>
          <a:pPr algn="just"/>
          <a:r>
            <a:rPr lang="fr-FR" i="1" dirty="0" smtClean="0"/>
            <a:t>Un environnement de données, appelé aussi </a:t>
          </a:r>
          <a:r>
            <a:rPr lang="fr-FR" b="1" i="1" dirty="0" smtClean="0"/>
            <a:t>espace d’adressage</a:t>
          </a:r>
          <a:r>
            <a:rPr lang="fr-FR" i="1" dirty="0" smtClean="0"/>
            <a:t>, correspond à l’ensemble des variables associées exclusivement à un algorithme ou à une fonction.</a:t>
          </a:r>
          <a:endParaRPr lang="fr-FR" i="1" dirty="0"/>
        </a:p>
      </dgm:t>
    </dgm:pt>
    <dgm:pt modelId="{3B156DA0-0468-4118-88BB-CCA24960165F}" type="parTrans" cxnId="{4F341965-18B0-44D6-BE99-07BCD2E77717}">
      <dgm:prSet/>
      <dgm:spPr/>
      <dgm:t>
        <a:bodyPr/>
        <a:lstStyle/>
        <a:p>
          <a:endParaRPr lang="fr-FR"/>
        </a:p>
      </dgm:t>
    </dgm:pt>
    <dgm:pt modelId="{901EC5A4-1F59-4040-9FCB-017A2F0766FB}" type="sibTrans" cxnId="{4F341965-18B0-44D6-BE99-07BCD2E77717}">
      <dgm:prSet/>
      <dgm:spPr/>
      <dgm:t>
        <a:bodyPr/>
        <a:lstStyle/>
        <a:p>
          <a:endParaRPr lang="fr-FR"/>
        </a:p>
      </dgm:t>
    </dgm:pt>
    <dgm:pt modelId="{1889E2C0-C3BA-40BA-8553-7169146778BE}" type="pres">
      <dgm:prSet presAssocID="{E8007AA0-BB3E-4F3B-9CAC-9067FD7E4F14}" presName="linear" presStyleCnt="0">
        <dgm:presLayoutVars>
          <dgm:animLvl val="lvl"/>
          <dgm:resizeHandles val="exact"/>
        </dgm:presLayoutVars>
      </dgm:prSet>
      <dgm:spPr/>
      <dgm:t>
        <a:bodyPr/>
        <a:lstStyle/>
        <a:p>
          <a:endParaRPr lang="fr-FR"/>
        </a:p>
      </dgm:t>
    </dgm:pt>
    <dgm:pt modelId="{5CC90407-3020-40FF-AC1A-F886D7E0323B}" type="pres">
      <dgm:prSet presAssocID="{5118F8F6-6499-4C94-9257-8C302DEC5EE4}" presName="parentText" presStyleLbl="node1" presStyleIdx="0" presStyleCnt="1">
        <dgm:presLayoutVars>
          <dgm:chMax val="0"/>
          <dgm:bulletEnabled val="1"/>
        </dgm:presLayoutVars>
      </dgm:prSet>
      <dgm:spPr/>
      <dgm:t>
        <a:bodyPr/>
        <a:lstStyle/>
        <a:p>
          <a:endParaRPr lang="fr-FR"/>
        </a:p>
      </dgm:t>
    </dgm:pt>
    <dgm:pt modelId="{287D7B06-DEDC-4F10-BCD6-FCAF696BD6A4}" type="pres">
      <dgm:prSet presAssocID="{5118F8F6-6499-4C94-9257-8C302DEC5EE4}" presName="childText" presStyleLbl="revTx" presStyleIdx="0" presStyleCnt="1">
        <dgm:presLayoutVars>
          <dgm:bulletEnabled val="1"/>
        </dgm:presLayoutVars>
      </dgm:prSet>
      <dgm:spPr/>
      <dgm:t>
        <a:bodyPr/>
        <a:lstStyle/>
        <a:p>
          <a:endParaRPr lang="fr-FR"/>
        </a:p>
      </dgm:t>
    </dgm:pt>
  </dgm:ptLst>
  <dgm:cxnLst>
    <dgm:cxn modelId="{01249AEC-9FAC-4FEB-9539-4794736CAEDD}" type="presOf" srcId="{E8007AA0-BB3E-4F3B-9CAC-9067FD7E4F14}" destId="{1889E2C0-C3BA-40BA-8553-7169146778BE}" srcOrd="0" destOrd="0" presId="urn:microsoft.com/office/officeart/2005/8/layout/vList2"/>
    <dgm:cxn modelId="{022CB6F9-874A-4E88-ABDE-CCA9F0F07876}" type="presOf" srcId="{B9395A7D-4350-4CE4-AEB5-116D2AC46367}" destId="{287D7B06-DEDC-4F10-BCD6-FCAF696BD6A4}" srcOrd="0" destOrd="0" presId="urn:microsoft.com/office/officeart/2005/8/layout/vList2"/>
    <dgm:cxn modelId="{A37C5196-DFE3-45D4-9DDD-C0AD44977175}" type="presOf" srcId="{5118F8F6-6499-4C94-9257-8C302DEC5EE4}" destId="{5CC90407-3020-40FF-AC1A-F886D7E0323B}" srcOrd="0" destOrd="0" presId="urn:microsoft.com/office/officeart/2005/8/layout/vList2"/>
    <dgm:cxn modelId="{B3CB7CDB-3190-48CD-BDFA-5EF08E4CD3A8}" srcId="{E8007AA0-BB3E-4F3B-9CAC-9067FD7E4F14}" destId="{5118F8F6-6499-4C94-9257-8C302DEC5EE4}" srcOrd="0" destOrd="0" parTransId="{53BC09DA-BF5A-4D01-BA29-E28DBD7D3A6D}" sibTransId="{54DBB607-2F1C-4910-AA82-0B9D12157208}"/>
    <dgm:cxn modelId="{4F341965-18B0-44D6-BE99-07BCD2E77717}" srcId="{5118F8F6-6499-4C94-9257-8C302DEC5EE4}" destId="{B9395A7D-4350-4CE4-AEB5-116D2AC46367}" srcOrd="0" destOrd="0" parTransId="{3B156DA0-0468-4118-88BB-CCA24960165F}" sibTransId="{901EC5A4-1F59-4040-9FCB-017A2F0766FB}"/>
    <dgm:cxn modelId="{0559684D-3392-4311-9B30-D4FC1E08DA27}" type="presParOf" srcId="{1889E2C0-C3BA-40BA-8553-7169146778BE}" destId="{5CC90407-3020-40FF-AC1A-F886D7E0323B}" srcOrd="0" destOrd="0" presId="urn:microsoft.com/office/officeart/2005/8/layout/vList2"/>
    <dgm:cxn modelId="{A1F56AD8-9853-4F56-9122-BBC27C9BD602}" type="presParOf" srcId="{1889E2C0-C3BA-40BA-8553-7169146778BE}" destId="{287D7B06-DEDC-4F10-BCD6-FCAF696BD6A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11EED-A2A6-4F9D-BDB5-A0DB42234253}" type="doc">
      <dgm:prSet loTypeId="urn:microsoft.com/office/officeart/2005/8/layout/hList6" loCatId="list" qsTypeId="urn:microsoft.com/office/officeart/2005/8/quickstyle/3d5" qsCatId="3D" csTypeId="urn:microsoft.com/office/officeart/2005/8/colors/accent0_3" csCatId="mainScheme" phldr="1"/>
      <dgm:spPr/>
      <dgm:t>
        <a:bodyPr/>
        <a:lstStyle/>
        <a:p>
          <a:endParaRPr lang="fr-FR"/>
        </a:p>
      </dgm:t>
    </dgm:pt>
    <dgm:pt modelId="{6289251B-0662-4D43-8DEA-AE9CA7CC4C17}">
      <dgm:prSet phldrT="[Texte]"/>
      <dgm:spPr/>
      <dgm:t>
        <a:bodyPr/>
        <a:lstStyle/>
        <a:p>
          <a:r>
            <a:rPr lang="fr-FR" b="1" i="1" dirty="0" smtClean="0"/>
            <a:t>La signature d’une fonction</a:t>
          </a:r>
          <a:endParaRPr lang="fr-FR" dirty="0"/>
        </a:p>
      </dgm:t>
    </dgm:pt>
    <dgm:pt modelId="{6E342409-0177-4912-87A1-C1FC2A97E26B}" type="parTrans" cxnId="{8F063B1C-2C76-4D23-84CF-62FAC3E7CB3A}">
      <dgm:prSet/>
      <dgm:spPr/>
      <dgm:t>
        <a:bodyPr/>
        <a:lstStyle/>
        <a:p>
          <a:endParaRPr lang="fr-FR"/>
        </a:p>
      </dgm:t>
    </dgm:pt>
    <dgm:pt modelId="{A5FDBD2E-F0FE-4C19-9D24-EDAE257CBD5B}" type="sibTrans" cxnId="{8F063B1C-2C76-4D23-84CF-62FAC3E7CB3A}">
      <dgm:prSet/>
      <dgm:spPr/>
      <dgm:t>
        <a:bodyPr/>
        <a:lstStyle/>
        <a:p>
          <a:endParaRPr lang="fr-FR"/>
        </a:p>
      </dgm:t>
    </dgm:pt>
    <dgm:pt modelId="{4D565DD3-8535-4265-9DC2-3C9F7D0D008F}">
      <dgm:prSet/>
      <dgm:spPr/>
      <dgm:t>
        <a:bodyPr/>
        <a:lstStyle/>
        <a:p>
          <a:r>
            <a:rPr lang="fr-FR" i="1" smtClean="0"/>
            <a:t>La signature d’une fonction décrit les éléments permettant de l’appeler correctement : </a:t>
          </a:r>
          <a:endParaRPr lang="fr-FR" i="1"/>
        </a:p>
      </dgm:t>
    </dgm:pt>
    <dgm:pt modelId="{4BA9966A-EAFA-43F1-B556-0029B110427A}" type="parTrans" cxnId="{D0281814-36A5-4BAD-B98A-99D65E01DD3A}">
      <dgm:prSet/>
      <dgm:spPr/>
      <dgm:t>
        <a:bodyPr/>
        <a:lstStyle/>
        <a:p>
          <a:endParaRPr lang="fr-FR"/>
        </a:p>
      </dgm:t>
    </dgm:pt>
    <dgm:pt modelId="{6868E064-BEF1-4462-B708-F25FD56B9AA3}" type="sibTrans" cxnId="{D0281814-36A5-4BAD-B98A-99D65E01DD3A}">
      <dgm:prSet/>
      <dgm:spPr/>
      <dgm:t>
        <a:bodyPr/>
        <a:lstStyle/>
        <a:p>
          <a:endParaRPr lang="fr-FR"/>
        </a:p>
      </dgm:t>
    </dgm:pt>
    <dgm:pt modelId="{25106CF5-D8ED-453F-A805-8AF67FB1B76B}">
      <dgm:prSet/>
      <dgm:spPr/>
      <dgm:t>
        <a:bodyPr/>
        <a:lstStyle/>
        <a:p>
          <a:r>
            <a:rPr lang="fr-FR" i="1" smtClean="0"/>
            <a:t>le nom de la fonction </a:t>
          </a:r>
          <a:endParaRPr lang="fr-FR" i="1"/>
        </a:p>
      </dgm:t>
    </dgm:pt>
    <dgm:pt modelId="{0E7AEBF2-EC78-4ED7-9670-E8B6C19B67BA}" type="parTrans" cxnId="{008DC2F7-9B0A-45A4-8D39-2F68E0B68DCA}">
      <dgm:prSet/>
      <dgm:spPr/>
      <dgm:t>
        <a:bodyPr/>
        <a:lstStyle/>
        <a:p>
          <a:endParaRPr lang="fr-FR"/>
        </a:p>
      </dgm:t>
    </dgm:pt>
    <dgm:pt modelId="{1ADA1A28-A81C-496A-9782-E236EE806C69}" type="sibTrans" cxnId="{008DC2F7-9B0A-45A4-8D39-2F68E0B68DCA}">
      <dgm:prSet/>
      <dgm:spPr/>
      <dgm:t>
        <a:bodyPr/>
        <a:lstStyle/>
        <a:p>
          <a:endParaRPr lang="fr-FR"/>
        </a:p>
      </dgm:t>
    </dgm:pt>
    <dgm:pt modelId="{695A6954-35D4-4D13-BD65-DC13B562EE3C}">
      <dgm:prSet/>
      <dgm:spPr/>
      <dgm:t>
        <a:bodyPr/>
        <a:lstStyle/>
        <a:p>
          <a:r>
            <a:rPr lang="fr-FR" i="1" smtClean="0"/>
            <a:t>le type (et l’ordre) des paramètres ; </a:t>
          </a:r>
          <a:endParaRPr lang="fr-FR" i="1"/>
        </a:p>
      </dgm:t>
    </dgm:pt>
    <dgm:pt modelId="{82AE7023-502C-4351-95C8-2C9ADB93EB57}" type="parTrans" cxnId="{7F736A4C-B478-4D2F-A297-0A28526F3B54}">
      <dgm:prSet/>
      <dgm:spPr/>
      <dgm:t>
        <a:bodyPr/>
        <a:lstStyle/>
        <a:p>
          <a:endParaRPr lang="fr-FR"/>
        </a:p>
      </dgm:t>
    </dgm:pt>
    <dgm:pt modelId="{85EF53C1-F3FF-48CB-8AC9-97E1F0AF5273}" type="sibTrans" cxnId="{7F736A4C-B478-4D2F-A297-0A28526F3B54}">
      <dgm:prSet/>
      <dgm:spPr/>
      <dgm:t>
        <a:bodyPr/>
        <a:lstStyle/>
        <a:p>
          <a:endParaRPr lang="fr-FR"/>
        </a:p>
      </dgm:t>
    </dgm:pt>
    <dgm:pt modelId="{92FD7C89-BDB4-4DFE-AED2-88775A5EC17A}">
      <dgm:prSet/>
      <dgm:spPr/>
      <dgm:t>
        <a:bodyPr/>
        <a:lstStyle/>
        <a:p>
          <a:r>
            <a:rPr lang="fr-FR" i="1" smtClean="0"/>
            <a:t>le type de la valeur retournée</a:t>
          </a:r>
          <a:endParaRPr lang="fr-FR" i="1"/>
        </a:p>
      </dgm:t>
    </dgm:pt>
    <dgm:pt modelId="{22CDA78C-2979-4B3F-BD07-F51AD4CBE3CC}" type="parTrans" cxnId="{A1DEADDB-54E7-4262-95A3-48E5F425FA9F}">
      <dgm:prSet/>
      <dgm:spPr/>
      <dgm:t>
        <a:bodyPr/>
        <a:lstStyle/>
        <a:p>
          <a:endParaRPr lang="fr-FR"/>
        </a:p>
      </dgm:t>
    </dgm:pt>
    <dgm:pt modelId="{78FF9986-B20E-4B47-A4FE-FD86AFD6A0E9}" type="sibTrans" cxnId="{A1DEADDB-54E7-4262-95A3-48E5F425FA9F}">
      <dgm:prSet/>
      <dgm:spPr/>
      <dgm:t>
        <a:bodyPr/>
        <a:lstStyle/>
        <a:p>
          <a:endParaRPr lang="fr-FR"/>
        </a:p>
      </dgm:t>
    </dgm:pt>
    <dgm:pt modelId="{300B34F6-E25D-4718-AB27-C172F44312D9}" type="pres">
      <dgm:prSet presAssocID="{0A311EED-A2A6-4F9D-BDB5-A0DB42234253}" presName="Name0" presStyleCnt="0">
        <dgm:presLayoutVars>
          <dgm:dir/>
          <dgm:resizeHandles val="exact"/>
        </dgm:presLayoutVars>
      </dgm:prSet>
      <dgm:spPr/>
      <dgm:t>
        <a:bodyPr/>
        <a:lstStyle/>
        <a:p>
          <a:endParaRPr lang="fr-FR"/>
        </a:p>
      </dgm:t>
    </dgm:pt>
    <dgm:pt modelId="{386F87D1-F331-487F-BB02-0AB45F6A3336}" type="pres">
      <dgm:prSet presAssocID="{6289251B-0662-4D43-8DEA-AE9CA7CC4C17}" presName="node" presStyleLbl="node1" presStyleIdx="0" presStyleCnt="1" custLinFactNeighborX="-1015">
        <dgm:presLayoutVars>
          <dgm:bulletEnabled val="1"/>
        </dgm:presLayoutVars>
      </dgm:prSet>
      <dgm:spPr/>
      <dgm:t>
        <a:bodyPr/>
        <a:lstStyle/>
        <a:p>
          <a:endParaRPr lang="fr-FR"/>
        </a:p>
      </dgm:t>
    </dgm:pt>
  </dgm:ptLst>
  <dgm:cxnLst>
    <dgm:cxn modelId="{FAE54B3E-F96B-4077-AF4D-9709796290DE}" type="presOf" srcId="{92FD7C89-BDB4-4DFE-AED2-88775A5EC17A}" destId="{386F87D1-F331-487F-BB02-0AB45F6A3336}" srcOrd="0" destOrd="4" presId="urn:microsoft.com/office/officeart/2005/8/layout/hList6"/>
    <dgm:cxn modelId="{7F736A4C-B478-4D2F-A297-0A28526F3B54}" srcId="{4D565DD3-8535-4265-9DC2-3C9F7D0D008F}" destId="{695A6954-35D4-4D13-BD65-DC13B562EE3C}" srcOrd="1" destOrd="0" parTransId="{82AE7023-502C-4351-95C8-2C9ADB93EB57}" sibTransId="{85EF53C1-F3FF-48CB-8AC9-97E1F0AF5273}"/>
    <dgm:cxn modelId="{A50897BA-6397-4ABD-A7B5-85CAC572F25C}" type="presOf" srcId="{4D565DD3-8535-4265-9DC2-3C9F7D0D008F}" destId="{386F87D1-F331-487F-BB02-0AB45F6A3336}" srcOrd="0" destOrd="1" presId="urn:microsoft.com/office/officeart/2005/8/layout/hList6"/>
    <dgm:cxn modelId="{A1DEADDB-54E7-4262-95A3-48E5F425FA9F}" srcId="{4D565DD3-8535-4265-9DC2-3C9F7D0D008F}" destId="{92FD7C89-BDB4-4DFE-AED2-88775A5EC17A}" srcOrd="2" destOrd="0" parTransId="{22CDA78C-2979-4B3F-BD07-F51AD4CBE3CC}" sibTransId="{78FF9986-B20E-4B47-A4FE-FD86AFD6A0E9}"/>
    <dgm:cxn modelId="{29094971-F3D6-4F57-94F7-DB307196C50A}" type="presOf" srcId="{695A6954-35D4-4D13-BD65-DC13B562EE3C}" destId="{386F87D1-F331-487F-BB02-0AB45F6A3336}" srcOrd="0" destOrd="3" presId="urn:microsoft.com/office/officeart/2005/8/layout/hList6"/>
    <dgm:cxn modelId="{9EA93C01-C9B0-4A11-AE4B-C4F70ECB5003}" type="presOf" srcId="{25106CF5-D8ED-453F-A805-8AF67FB1B76B}" destId="{386F87D1-F331-487F-BB02-0AB45F6A3336}" srcOrd="0" destOrd="2" presId="urn:microsoft.com/office/officeart/2005/8/layout/hList6"/>
    <dgm:cxn modelId="{D0281814-36A5-4BAD-B98A-99D65E01DD3A}" srcId="{6289251B-0662-4D43-8DEA-AE9CA7CC4C17}" destId="{4D565DD3-8535-4265-9DC2-3C9F7D0D008F}" srcOrd="0" destOrd="0" parTransId="{4BA9966A-EAFA-43F1-B556-0029B110427A}" sibTransId="{6868E064-BEF1-4462-B708-F25FD56B9AA3}"/>
    <dgm:cxn modelId="{8F063B1C-2C76-4D23-84CF-62FAC3E7CB3A}" srcId="{0A311EED-A2A6-4F9D-BDB5-A0DB42234253}" destId="{6289251B-0662-4D43-8DEA-AE9CA7CC4C17}" srcOrd="0" destOrd="0" parTransId="{6E342409-0177-4912-87A1-C1FC2A97E26B}" sibTransId="{A5FDBD2E-F0FE-4C19-9D24-EDAE257CBD5B}"/>
    <dgm:cxn modelId="{008DC2F7-9B0A-45A4-8D39-2F68E0B68DCA}" srcId="{4D565DD3-8535-4265-9DC2-3C9F7D0D008F}" destId="{25106CF5-D8ED-453F-A805-8AF67FB1B76B}" srcOrd="0" destOrd="0" parTransId="{0E7AEBF2-EC78-4ED7-9670-E8B6C19B67BA}" sibTransId="{1ADA1A28-A81C-496A-9782-E236EE806C69}"/>
    <dgm:cxn modelId="{FDAECBF2-3084-443F-8B82-55A1A5054F83}" type="presOf" srcId="{0A311EED-A2A6-4F9D-BDB5-A0DB42234253}" destId="{300B34F6-E25D-4718-AB27-C172F44312D9}" srcOrd="0" destOrd="0" presId="urn:microsoft.com/office/officeart/2005/8/layout/hList6"/>
    <dgm:cxn modelId="{7DA394FE-5BE4-4A16-B155-DB8C5F8F461F}" type="presOf" srcId="{6289251B-0662-4D43-8DEA-AE9CA7CC4C17}" destId="{386F87D1-F331-487F-BB02-0AB45F6A3336}" srcOrd="0" destOrd="0" presId="urn:microsoft.com/office/officeart/2005/8/layout/hList6"/>
    <dgm:cxn modelId="{C4E71A1E-95B0-43B0-8467-4E11C46C3709}" type="presParOf" srcId="{300B34F6-E25D-4718-AB27-C172F44312D9}" destId="{386F87D1-F331-487F-BB02-0AB45F6A3336}"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779A54-BF04-4C40-BC83-972F24249B2A}" type="doc">
      <dgm:prSet loTypeId="urn:microsoft.com/office/officeart/2005/8/layout/process2" loCatId="process" qsTypeId="urn:microsoft.com/office/officeart/2005/8/quickstyle/3d7" qsCatId="3D" csTypeId="urn:microsoft.com/office/officeart/2005/8/colors/colorful5" csCatId="colorful" phldr="1"/>
      <dgm:spPr/>
    </dgm:pt>
    <dgm:pt modelId="{CB53BC46-7077-45B3-BF0D-9F60F89B91CA}">
      <dgm:prSet phldrT="[Texte]" custT="1"/>
      <dgm:spPr/>
      <dgm:t>
        <a:bodyPr/>
        <a:lstStyle/>
        <a:p>
          <a:r>
            <a:rPr lang="fr-FR" sz="2000" b="1" i="1" dirty="0" smtClean="0"/>
            <a:t>Le polymorphisme paramétrique </a:t>
          </a:r>
          <a:endParaRPr lang="fr-FR" sz="2000" dirty="0"/>
        </a:p>
      </dgm:t>
    </dgm:pt>
    <dgm:pt modelId="{57EB4A7C-CE8C-45AC-8503-BDE75F7A1C15}" type="parTrans" cxnId="{93819E39-F32D-4805-AFC1-C3F06DCBFBF0}">
      <dgm:prSet/>
      <dgm:spPr/>
      <dgm:t>
        <a:bodyPr/>
        <a:lstStyle/>
        <a:p>
          <a:endParaRPr lang="fr-FR"/>
        </a:p>
      </dgm:t>
    </dgm:pt>
    <dgm:pt modelId="{013CF22D-A8AD-438F-B345-93D51B6A121B}" type="sibTrans" cxnId="{93819E39-F32D-4805-AFC1-C3F06DCBFBF0}">
      <dgm:prSet/>
      <dgm:spPr/>
      <dgm:t>
        <a:bodyPr/>
        <a:lstStyle/>
        <a:p>
          <a:endParaRPr lang="fr-FR"/>
        </a:p>
      </dgm:t>
    </dgm:pt>
    <dgm:pt modelId="{D6BA4028-11B0-4B71-A681-F0E0F9D5BE81}">
      <dgm:prSet custT="1"/>
      <dgm:spPr/>
      <dgm:t>
        <a:bodyPr/>
        <a:lstStyle/>
        <a:p>
          <a:r>
            <a:rPr lang="fr-FR" sz="2400" i="1" dirty="0" smtClean="0"/>
            <a:t>Deux fonctions peuvent avoir le même nom et des paramètres différents en nombre ou en type. Le polymorphisme paramétrique garantit automatiquement l’exécution de la bonne fonction associée au bon nombre de paramètres et à leurs types. En effet, les programmes identifient une fonction par sa signature (et pas uniquement par son nom).</a:t>
          </a:r>
          <a:endParaRPr lang="fr-FR" sz="2400" i="1" dirty="0"/>
        </a:p>
      </dgm:t>
    </dgm:pt>
    <dgm:pt modelId="{BBA78C5D-378E-4EE3-B389-1414EF87271A}" type="parTrans" cxnId="{43F71E37-6F59-45D8-8BF7-647A06C6AF5C}">
      <dgm:prSet/>
      <dgm:spPr/>
      <dgm:t>
        <a:bodyPr/>
        <a:lstStyle/>
        <a:p>
          <a:endParaRPr lang="fr-FR"/>
        </a:p>
      </dgm:t>
    </dgm:pt>
    <dgm:pt modelId="{217DBB18-E3E4-42BC-B350-AC4C39978C45}" type="sibTrans" cxnId="{43F71E37-6F59-45D8-8BF7-647A06C6AF5C}">
      <dgm:prSet/>
      <dgm:spPr/>
      <dgm:t>
        <a:bodyPr/>
        <a:lstStyle/>
        <a:p>
          <a:endParaRPr lang="fr-FR"/>
        </a:p>
      </dgm:t>
    </dgm:pt>
    <dgm:pt modelId="{A0456134-BB86-468E-8851-7B01D3A83D05}" type="pres">
      <dgm:prSet presAssocID="{FA779A54-BF04-4C40-BC83-972F24249B2A}" presName="linearFlow" presStyleCnt="0">
        <dgm:presLayoutVars>
          <dgm:resizeHandles val="exact"/>
        </dgm:presLayoutVars>
      </dgm:prSet>
      <dgm:spPr/>
    </dgm:pt>
    <dgm:pt modelId="{AA055796-3F18-4C2D-95B0-254E2514C510}" type="pres">
      <dgm:prSet presAssocID="{CB53BC46-7077-45B3-BF0D-9F60F89B91CA}" presName="node" presStyleLbl="node1" presStyleIdx="0" presStyleCnt="2" custScaleX="76330" custScaleY="39073" custLinFactNeighborX="-27843" custLinFactNeighborY="-11338">
        <dgm:presLayoutVars>
          <dgm:bulletEnabled val="1"/>
        </dgm:presLayoutVars>
      </dgm:prSet>
      <dgm:spPr/>
      <dgm:t>
        <a:bodyPr/>
        <a:lstStyle/>
        <a:p>
          <a:endParaRPr lang="fr-FR"/>
        </a:p>
      </dgm:t>
    </dgm:pt>
    <dgm:pt modelId="{2E35DCF9-7452-45E9-8BD1-74DE34B2B6EB}" type="pres">
      <dgm:prSet presAssocID="{013CF22D-A8AD-438F-B345-93D51B6A121B}" presName="sibTrans" presStyleLbl="sibTrans2D1" presStyleIdx="0" presStyleCnt="1" custAng="1749725"/>
      <dgm:spPr/>
      <dgm:t>
        <a:bodyPr/>
        <a:lstStyle/>
        <a:p>
          <a:endParaRPr lang="fr-FR"/>
        </a:p>
      </dgm:t>
    </dgm:pt>
    <dgm:pt modelId="{27768276-AD7A-425F-BF13-E505ACC9B46C}" type="pres">
      <dgm:prSet presAssocID="{013CF22D-A8AD-438F-B345-93D51B6A121B}" presName="connectorText" presStyleLbl="sibTrans2D1" presStyleIdx="0" presStyleCnt="1"/>
      <dgm:spPr/>
      <dgm:t>
        <a:bodyPr/>
        <a:lstStyle/>
        <a:p>
          <a:endParaRPr lang="fr-FR"/>
        </a:p>
      </dgm:t>
    </dgm:pt>
    <dgm:pt modelId="{11C8AC82-0E69-48A6-A520-734BCDE19B64}" type="pres">
      <dgm:prSet presAssocID="{D6BA4028-11B0-4B71-A681-F0E0F9D5BE81}" presName="node" presStyleLbl="node1" presStyleIdx="1" presStyleCnt="2" custScaleX="145600" custScaleY="214883">
        <dgm:presLayoutVars>
          <dgm:bulletEnabled val="1"/>
        </dgm:presLayoutVars>
      </dgm:prSet>
      <dgm:spPr/>
      <dgm:t>
        <a:bodyPr/>
        <a:lstStyle/>
        <a:p>
          <a:endParaRPr lang="fr-FR"/>
        </a:p>
      </dgm:t>
    </dgm:pt>
  </dgm:ptLst>
  <dgm:cxnLst>
    <dgm:cxn modelId="{EBAC2CBD-13D7-493E-A9A2-A477281B4464}" type="presOf" srcId="{FA779A54-BF04-4C40-BC83-972F24249B2A}" destId="{A0456134-BB86-468E-8851-7B01D3A83D05}" srcOrd="0" destOrd="0" presId="urn:microsoft.com/office/officeart/2005/8/layout/process2"/>
    <dgm:cxn modelId="{93819E39-F32D-4805-AFC1-C3F06DCBFBF0}" srcId="{FA779A54-BF04-4C40-BC83-972F24249B2A}" destId="{CB53BC46-7077-45B3-BF0D-9F60F89B91CA}" srcOrd="0" destOrd="0" parTransId="{57EB4A7C-CE8C-45AC-8503-BDE75F7A1C15}" sibTransId="{013CF22D-A8AD-438F-B345-93D51B6A121B}"/>
    <dgm:cxn modelId="{36215B60-1753-4E11-8669-EE4A295CF3B1}" type="presOf" srcId="{013CF22D-A8AD-438F-B345-93D51B6A121B}" destId="{2E35DCF9-7452-45E9-8BD1-74DE34B2B6EB}" srcOrd="0" destOrd="0" presId="urn:microsoft.com/office/officeart/2005/8/layout/process2"/>
    <dgm:cxn modelId="{5C0DC794-B71F-4D56-9237-664D70CF9314}" type="presOf" srcId="{013CF22D-A8AD-438F-B345-93D51B6A121B}" destId="{27768276-AD7A-425F-BF13-E505ACC9B46C}" srcOrd="1" destOrd="0" presId="urn:microsoft.com/office/officeart/2005/8/layout/process2"/>
    <dgm:cxn modelId="{D0BEDC97-A871-43B3-8C9C-68F9865DCE59}" type="presOf" srcId="{CB53BC46-7077-45B3-BF0D-9F60F89B91CA}" destId="{AA055796-3F18-4C2D-95B0-254E2514C510}" srcOrd="0" destOrd="0" presId="urn:microsoft.com/office/officeart/2005/8/layout/process2"/>
    <dgm:cxn modelId="{1E1B5B65-538C-40A2-A1A5-BBA756329EF7}" type="presOf" srcId="{D6BA4028-11B0-4B71-A681-F0E0F9D5BE81}" destId="{11C8AC82-0E69-48A6-A520-734BCDE19B64}" srcOrd="0" destOrd="0" presId="urn:microsoft.com/office/officeart/2005/8/layout/process2"/>
    <dgm:cxn modelId="{43F71E37-6F59-45D8-8BF7-647A06C6AF5C}" srcId="{FA779A54-BF04-4C40-BC83-972F24249B2A}" destId="{D6BA4028-11B0-4B71-A681-F0E0F9D5BE81}" srcOrd="1" destOrd="0" parTransId="{BBA78C5D-378E-4EE3-B389-1414EF87271A}" sibTransId="{217DBB18-E3E4-42BC-B350-AC4C39978C45}"/>
    <dgm:cxn modelId="{D17FC458-2626-48A8-A859-A5D2AE1602DE}" type="presParOf" srcId="{A0456134-BB86-468E-8851-7B01D3A83D05}" destId="{AA055796-3F18-4C2D-95B0-254E2514C510}" srcOrd="0" destOrd="0" presId="urn:microsoft.com/office/officeart/2005/8/layout/process2"/>
    <dgm:cxn modelId="{542437FC-FA5D-4114-85D4-3843C1F56A94}" type="presParOf" srcId="{A0456134-BB86-468E-8851-7B01D3A83D05}" destId="{2E35DCF9-7452-45E9-8BD1-74DE34B2B6EB}" srcOrd="1" destOrd="0" presId="urn:microsoft.com/office/officeart/2005/8/layout/process2"/>
    <dgm:cxn modelId="{B067E102-CFBD-4913-B918-C514F1677DBB}" type="presParOf" srcId="{2E35DCF9-7452-45E9-8BD1-74DE34B2B6EB}" destId="{27768276-AD7A-425F-BF13-E505ACC9B46C}" srcOrd="0" destOrd="0" presId="urn:microsoft.com/office/officeart/2005/8/layout/process2"/>
    <dgm:cxn modelId="{43FEFCCC-5F19-49BA-8AE0-1453CAB673E1}" type="presParOf" srcId="{A0456134-BB86-468E-8851-7B01D3A83D05}" destId="{11C8AC82-0E69-48A6-A520-734BCDE19B64}"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CFB085-FD19-49F5-8D3B-CDBC86A71383}" type="doc">
      <dgm:prSet loTypeId="urn:microsoft.com/office/officeart/2009/3/layout/SubStepProcess" loCatId="process" qsTypeId="urn:microsoft.com/office/officeart/2005/8/quickstyle/3d3" qsCatId="3D" csTypeId="urn:microsoft.com/office/officeart/2005/8/colors/accent2_2" csCatId="accent2" phldr="1"/>
      <dgm:spPr/>
      <dgm:t>
        <a:bodyPr/>
        <a:lstStyle/>
        <a:p>
          <a:endParaRPr lang="fr-FR"/>
        </a:p>
      </dgm:t>
    </dgm:pt>
    <dgm:pt modelId="{DCDAEA5F-1B9E-401F-8CDA-5A9E931BA15A}">
      <dgm:prSet phldrT="[Texte]"/>
      <dgm:spPr/>
      <dgm:t>
        <a:bodyPr/>
        <a:lstStyle/>
        <a:p>
          <a:r>
            <a:rPr lang="fr-FR" dirty="0" smtClean="0"/>
            <a:t>Schéma Mémoire</a:t>
          </a:r>
          <a:endParaRPr lang="fr-FR" dirty="0"/>
        </a:p>
      </dgm:t>
    </dgm:pt>
    <dgm:pt modelId="{438F7858-90DC-44EA-BA61-9DCE84851A6C}" type="parTrans" cxnId="{1CE34704-AA2D-4849-8155-0EF74AC617C6}">
      <dgm:prSet/>
      <dgm:spPr/>
      <dgm:t>
        <a:bodyPr/>
        <a:lstStyle/>
        <a:p>
          <a:endParaRPr lang="fr-FR"/>
        </a:p>
      </dgm:t>
    </dgm:pt>
    <dgm:pt modelId="{2BA762A4-AE30-42CB-BF7B-DECDB6FF0DA5}" type="sibTrans" cxnId="{1CE34704-AA2D-4849-8155-0EF74AC617C6}">
      <dgm:prSet/>
      <dgm:spPr/>
      <dgm:t>
        <a:bodyPr/>
        <a:lstStyle/>
        <a:p>
          <a:endParaRPr lang="fr-FR"/>
        </a:p>
      </dgm:t>
    </dgm:pt>
    <dgm:pt modelId="{B2790587-FE8B-4E59-97C4-7F3986BA4447}" type="pres">
      <dgm:prSet presAssocID="{73CFB085-FD19-49F5-8D3B-CDBC86A71383}" presName="Name0" presStyleCnt="0">
        <dgm:presLayoutVars>
          <dgm:chMax val="7"/>
          <dgm:dir/>
          <dgm:animOne val="branch"/>
        </dgm:presLayoutVars>
      </dgm:prSet>
      <dgm:spPr/>
      <dgm:t>
        <a:bodyPr/>
        <a:lstStyle/>
        <a:p>
          <a:endParaRPr lang="fr-FR"/>
        </a:p>
      </dgm:t>
    </dgm:pt>
    <dgm:pt modelId="{82976027-142D-4454-B96E-9CE886178A9C}" type="pres">
      <dgm:prSet presAssocID="{DCDAEA5F-1B9E-401F-8CDA-5A9E931BA15A}" presName="parTx1" presStyleLbl="node1" presStyleIdx="0" presStyleCnt="1"/>
      <dgm:spPr/>
      <dgm:t>
        <a:bodyPr/>
        <a:lstStyle/>
        <a:p>
          <a:endParaRPr lang="fr-FR"/>
        </a:p>
      </dgm:t>
    </dgm:pt>
  </dgm:ptLst>
  <dgm:cxnLst>
    <dgm:cxn modelId="{1CE34704-AA2D-4849-8155-0EF74AC617C6}" srcId="{73CFB085-FD19-49F5-8D3B-CDBC86A71383}" destId="{DCDAEA5F-1B9E-401F-8CDA-5A9E931BA15A}" srcOrd="0" destOrd="0" parTransId="{438F7858-90DC-44EA-BA61-9DCE84851A6C}" sibTransId="{2BA762A4-AE30-42CB-BF7B-DECDB6FF0DA5}"/>
    <dgm:cxn modelId="{B3893B6A-0944-42F0-9E77-D34B8DD684BD}" type="presOf" srcId="{73CFB085-FD19-49F5-8D3B-CDBC86A71383}" destId="{B2790587-FE8B-4E59-97C4-7F3986BA4447}" srcOrd="0" destOrd="0" presId="urn:microsoft.com/office/officeart/2009/3/layout/SubStepProcess"/>
    <dgm:cxn modelId="{F1248AF0-FFA5-4F86-84E8-A88364F88BBC}" type="presOf" srcId="{DCDAEA5F-1B9E-401F-8CDA-5A9E931BA15A}" destId="{82976027-142D-4454-B96E-9CE886178A9C}" srcOrd="0" destOrd="0" presId="urn:microsoft.com/office/officeart/2009/3/layout/SubStepProcess"/>
    <dgm:cxn modelId="{6CA18040-E615-4C84-BA9D-BC41BE268E70}" type="presParOf" srcId="{B2790587-FE8B-4E59-97C4-7F3986BA4447}" destId="{82976027-142D-4454-B96E-9CE886178A9C}" srcOrd="0"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CFB085-FD19-49F5-8D3B-CDBC86A71383}" type="doc">
      <dgm:prSet loTypeId="urn:microsoft.com/office/officeart/2009/3/layout/SubStepProcess" loCatId="process" qsTypeId="urn:microsoft.com/office/officeart/2005/8/quickstyle/3d3" qsCatId="3D" csTypeId="urn:microsoft.com/office/officeart/2005/8/colors/accent0_3" csCatId="mainScheme" phldr="1"/>
      <dgm:spPr/>
      <dgm:t>
        <a:bodyPr/>
        <a:lstStyle/>
        <a:p>
          <a:endParaRPr lang="fr-FR"/>
        </a:p>
      </dgm:t>
    </dgm:pt>
    <dgm:pt modelId="{DCDAEA5F-1B9E-401F-8CDA-5A9E931BA15A}">
      <dgm:prSet phldrT="[Texte]"/>
      <dgm:spPr/>
      <dgm:t>
        <a:bodyPr/>
        <a:lstStyle/>
        <a:p>
          <a:r>
            <a:rPr lang="fr-FR" dirty="0" smtClean="0"/>
            <a:t>Schéma Mémoire</a:t>
          </a:r>
          <a:endParaRPr lang="fr-FR" dirty="0"/>
        </a:p>
      </dgm:t>
    </dgm:pt>
    <dgm:pt modelId="{438F7858-90DC-44EA-BA61-9DCE84851A6C}" type="parTrans" cxnId="{1CE34704-AA2D-4849-8155-0EF74AC617C6}">
      <dgm:prSet/>
      <dgm:spPr/>
      <dgm:t>
        <a:bodyPr/>
        <a:lstStyle/>
        <a:p>
          <a:endParaRPr lang="fr-FR"/>
        </a:p>
      </dgm:t>
    </dgm:pt>
    <dgm:pt modelId="{2BA762A4-AE30-42CB-BF7B-DECDB6FF0DA5}" type="sibTrans" cxnId="{1CE34704-AA2D-4849-8155-0EF74AC617C6}">
      <dgm:prSet/>
      <dgm:spPr/>
      <dgm:t>
        <a:bodyPr/>
        <a:lstStyle/>
        <a:p>
          <a:endParaRPr lang="fr-FR"/>
        </a:p>
      </dgm:t>
    </dgm:pt>
    <dgm:pt modelId="{B2790587-FE8B-4E59-97C4-7F3986BA4447}" type="pres">
      <dgm:prSet presAssocID="{73CFB085-FD19-49F5-8D3B-CDBC86A71383}" presName="Name0" presStyleCnt="0">
        <dgm:presLayoutVars>
          <dgm:chMax val="7"/>
          <dgm:dir/>
          <dgm:animOne val="branch"/>
        </dgm:presLayoutVars>
      </dgm:prSet>
      <dgm:spPr/>
      <dgm:t>
        <a:bodyPr/>
        <a:lstStyle/>
        <a:p>
          <a:endParaRPr lang="fr-FR"/>
        </a:p>
      </dgm:t>
    </dgm:pt>
    <dgm:pt modelId="{82976027-142D-4454-B96E-9CE886178A9C}" type="pres">
      <dgm:prSet presAssocID="{DCDAEA5F-1B9E-401F-8CDA-5A9E931BA15A}" presName="parTx1" presStyleLbl="node1" presStyleIdx="0" presStyleCnt="1"/>
      <dgm:spPr/>
      <dgm:t>
        <a:bodyPr/>
        <a:lstStyle/>
        <a:p>
          <a:endParaRPr lang="fr-FR"/>
        </a:p>
      </dgm:t>
    </dgm:pt>
  </dgm:ptLst>
  <dgm:cxnLst>
    <dgm:cxn modelId="{1CE34704-AA2D-4849-8155-0EF74AC617C6}" srcId="{73CFB085-FD19-49F5-8D3B-CDBC86A71383}" destId="{DCDAEA5F-1B9E-401F-8CDA-5A9E931BA15A}" srcOrd="0" destOrd="0" parTransId="{438F7858-90DC-44EA-BA61-9DCE84851A6C}" sibTransId="{2BA762A4-AE30-42CB-BF7B-DECDB6FF0DA5}"/>
    <dgm:cxn modelId="{FE960C21-B354-4EB0-B81A-F5E25A1C13D4}" type="presOf" srcId="{73CFB085-FD19-49F5-8D3B-CDBC86A71383}" destId="{B2790587-FE8B-4E59-97C4-7F3986BA4447}" srcOrd="0" destOrd="0" presId="urn:microsoft.com/office/officeart/2009/3/layout/SubStepProcess"/>
    <dgm:cxn modelId="{6A9E07C7-E041-49D5-97EF-48826C834194}" type="presOf" srcId="{DCDAEA5F-1B9E-401F-8CDA-5A9E931BA15A}" destId="{82976027-142D-4454-B96E-9CE886178A9C}" srcOrd="0" destOrd="0" presId="urn:microsoft.com/office/officeart/2009/3/layout/SubStepProcess"/>
    <dgm:cxn modelId="{7235EDC3-A1A2-41F2-AE16-286D82FA2152}" type="presParOf" srcId="{B2790587-FE8B-4E59-97C4-7F3986BA4447}" destId="{82976027-142D-4454-B96E-9CE886178A9C}" srcOrd="0"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96F00-09E9-496D-B55C-A7DABF1707D7}">
      <dsp:nvSpPr>
        <dsp:cNvPr id="0" name=""/>
        <dsp:cNvSpPr/>
      </dsp:nvSpPr>
      <dsp:spPr>
        <a:xfrm>
          <a:off x="0" y="0"/>
          <a:ext cx="5688632" cy="3919984"/>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i="1" kern="1200" dirty="0" smtClean="0"/>
            <a:t>L’arrêt de la fonction</a:t>
          </a:r>
          <a:endParaRPr lang="fr-FR" sz="2000" i="1" kern="1200" dirty="0" smtClean="0"/>
        </a:p>
        <a:p>
          <a:pPr lvl="0" algn="ctr" defTabSz="889000">
            <a:lnSpc>
              <a:spcPct val="90000"/>
            </a:lnSpc>
            <a:spcBef>
              <a:spcPct val="0"/>
            </a:spcBef>
            <a:spcAft>
              <a:spcPct val="35000"/>
            </a:spcAft>
          </a:pPr>
          <a:r>
            <a:rPr lang="fr-FR" sz="2000" i="1" kern="1200" dirty="0" smtClean="0"/>
            <a:t>Une fonction s’arrête lorsque son exécution atteint la fin du bloc d’instructions, ou lorsque l’instruction retourne est exécutée (avec ou sans valeur)...</a:t>
          </a:r>
          <a:endParaRPr lang="fr-FR" sz="2000" kern="1200" dirty="0"/>
        </a:p>
      </dsp:txBody>
      <dsp:txXfrm>
        <a:off x="0" y="1567993"/>
        <a:ext cx="5688632" cy="1567993"/>
      </dsp:txXfrm>
    </dsp:sp>
    <dsp:sp modelId="{0F1599D4-53B4-4CB2-93EF-C9954B66A4E7}">
      <dsp:nvSpPr>
        <dsp:cNvPr id="0" name=""/>
        <dsp:cNvSpPr/>
      </dsp:nvSpPr>
      <dsp:spPr>
        <a:xfrm>
          <a:off x="2191638" y="235199"/>
          <a:ext cx="1305354" cy="1305354"/>
        </a:xfrm>
        <a:prstGeom prst="ellipse">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9985426-6E4B-4D91-AFB0-D32B8CCB63DE}">
      <dsp:nvSpPr>
        <dsp:cNvPr id="0" name=""/>
        <dsp:cNvSpPr/>
      </dsp:nvSpPr>
      <dsp:spPr>
        <a:xfrm>
          <a:off x="227545" y="3135987"/>
          <a:ext cx="5233541" cy="587997"/>
        </a:xfrm>
        <a:prstGeom prst="leftRightArrow">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852B3-8D47-478E-B77C-545E92C7D81F}">
      <dsp:nvSpPr>
        <dsp:cNvPr id="0" name=""/>
        <dsp:cNvSpPr/>
      </dsp:nvSpPr>
      <dsp:spPr>
        <a:xfrm>
          <a:off x="707616" y="634181"/>
          <a:ext cx="1848966" cy="3214628"/>
        </a:xfrm>
        <a:prstGeom prst="frame">
          <a:avLst>
            <a:gd name="adj1" fmla="val 5450"/>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36054F44-972A-4486-AECB-AE2069EBA601}">
      <dsp:nvSpPr>
        <dsp:cNvPr id="0" name=""/>
        <dsp:cNvSpPr/>
      </dsp:nvSpPr>
      <dsp:spPr>
        <a:xfrm>
          <a:off x="343194" y="0"/>
          <a:ext cx="2794784" cy="2946057"/>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C52322E-226E-4F79-BA6E-BC4BE28EFAC8}">
      <dsp:nvSpPr>
        <dsp:cNvPr id="0" name=""/>
        <dsp:cNvSpPr/>
      </dsp:nvSpPr>
      <dsp:spPr>
        <a:xfrm>
          <a:off x="236433" y="2613738"/>
          <a:ext cx="3264361" cy="181030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80010" rIns="213360" bIns="80010" numCol="1" spcCol="1270" anchor="ctr" anchorCtr="0">
          <a:noAutofit/>
        </a:bodyPr>
        <a:lstStyle/>
        <a:p>
          <a:pPr lvl="0" algn="l" defTabSz="933450">
            <a:lnSpc>
              <a:spcPct val="90000"/>
            </a:lnSpc>
            <a:spcBef>
              <a:spcPct val="0"/>
            </a:spcBef>
            <a:spcAft>
              <a:spcPct val="35000"/>
            </a:spcAft>
          </a:pPr>
          <a:endParaRPr lang="fr-FR" sz="2100" b="1" i="1" kern="1200" dirty="0" smtClean="0"/>
        </a:p>
        <a:p>
          <a:pPr lvl="0" algn="l" defTabSz="933450">
            <a:lnSpc>
              <a:spcPct val="90000"/>
            </a:lnSpc>
            <a:spcBef>
              <a:spcPct val="0"/>
            </a:spcBef>
            <a:spcAft>
              <a:spcPct val="35000"/>
            </a:spcAft>
          </a:pPr>
          <a:r>
            <a:rPr lang="fr-FR" sz="2100" b="1" i="1" kern="1200" dirty="0" smtClean="0"/>
            <a:t>Fonction récursive: </a:t>
          </a:r>
          <a:r>
            <a:rPr lang="fr-FR" sz="2100" i="1" kern="1200" dirty="0" smtClean="0"/>
            <a:t>Une fonction est dite récursive si elle s’appelle elle-même.</a:t>
          </a:r>
          <a:endParaRPr lang="fr-FR" sz="2100" kern="1200" dirty="0"/>
        </a:p>
      </dsp:txBody>
      <dsp:txXfrm>
        <a:off x="236433" y="2613738"/>
        <a:ext cx="3264361" cy="1810301"/>
      </dsp:txXfrm>
    </dsp:sp>
    <dsp:sp modelId="{A2D9A9C9-6FB0-474E-8A22-F0FB6CB27513}">
      <dsp:nvSpPr>
        <dsp:cNvPr id="0" name=""/>
        <dsp:cNvSpPr/>
      </dsp:nvSpPr>
      <dsp:spPr>
        <a:xfrm>
          <a:off x="2631856" y="1583622"/>
          <a:ext cx="845327" cy="13157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22BB-058A-4176-9FBB-C3BF8918D090}">
      <dsp:nvSpPr>
        <dsp:cNvPr id="0" name=""/>
        <dsp:cNvSpPr/>
      </dsp:nvSpPr>
      <dsp:spPr>
        <a:xfrm>
          <a:off x="0" y="521761"/>
          <a:ext cx="4932039" cy="1292850"/>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Il faut pouvoir exprimer un algorithme sous forme d’une fonction de telle manière que sa valeur à un certain rang ne dépende que de sa valeur aux rangs inférieurs. </a:t>
          </a:r>
          <a:endParaRPr lang="fr-FR" sz="1800" kern="1200" dirty="0"/>
        </a:p>
      </dsp:txBody>
      <dsp:txXfrm>
        <a:off x="63112" y="584873"/>
        <a:ext cx="4805815" cy="1166626"/>
      </dsp:txXfrm>
    </dsp:sp>
    <dsp:sp modelId="{09FD75B2-8B61-4A4C-AA59-A5651372C33A}">
      <dsp:nvSpPr>
        <dsp:cNvPr id="0" name=""/>
        <dsp:cNvSpPr/>
      </dsp:nvSpPr>
      <dsp:spPr>
        <a:xfrm>
          <a:off x="0" y="2001812"/>
          <a:ext cx="4932039" cy="1292850"/>
        </a:xfrm>
        <a:prstGeom prst="round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On doit aussi connaitre la solution pour les rangs initiaux</a:t>
          </a:r>
          <a:r>
            <a:rPr lang="fr-FR" sz="1600" kern="1200" dirty="0" smtClean="0"/>
            <a:t>.</a:t>
          </a:r>
          <a:endParaRPr lang="fr-FR" sz="1600" kern="1200" dirty="0"/>
        </a:p>
      </dsp:txBody>
      <dsp:txXfrm>
        <a:off x="63112" y="2064924"/>
        <a:ext cx="4805815" cy="11666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F348-E121-47EE-8C52-F99C57B76ECE}">
      <dsp:nvSpPr>
        <dsp:cNvPr id="0" name=""/>
        <dsp:cNvSpPr/>
      </dsp:nvSpPr>
      <dsp:spPr>
        <a:xfrm>
          <a:off x="2172261" y="8"/>
          <a:ext cx="2207990" cy="220805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657B7F-2FFD-4968-8A97-B9467ED6E157}">
      <dsp:nvSpPr>
        <dsp:cNvPr id="0" name=""/>
        <dsp:cNvSpPr/>
      </dsp:nvSpPr>
      <dsp:spPr>
        <a:xfrm>
          <a:off x="2718799" y="432051"/>
          <a:ext cx="1231884" cy="1262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i="1" kern="1200" dirty="0" smtClean="0"/>
            <a:t>Technique pour écrire une fonction récursive</a:t>
          </a:r>
          <a:endParaRPr lang="fr-FR" sz="1600" kern="1200" dirty="0"/>
        </a:p>
      </dsp:txBody>
      <dsp:txXfrm>
        <a:off x="2718799" y="432051"/>
        <a:ext cx="1231884" cy="1262619"/>
      </dsp:txXfrm>
    </dsp:sp>
    <dsp:sp modelId="{45F05A2C-77F9-4612-8608-E402FA5A657F}">
      <dsp:nvSpPr>
        <dsp:cNvPr id="0" name=""/>
        <dsp:cNvSpPr/>
      </dsp:nvSpPr>
      <dsp:spPr>
        <a:xfrm>
          <a:off x="216032" y="1008112"/>
          <a:ext cx="3072678" cy="2811117"/>
        </a:xfrm>
        <a:prstGeom prst="blockArc">
          <a:avLst>
            <a:gd name="adj1" fmla="val 0"/>
            <a:gd name="adj2" fmla="val 18900000"/>
            <a:gd name="adj3" fmla="val 127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93910D-C01A-4AAF-BA00-4117F8BFAD58}">
      <dsp:nvSpPr>
        <dsp:cNvPr id="0" name=""/>
        <dsp:cNvSpPr/>
      </dsp:nvSpPr>
      <dsp:spPr>
        <a:xfrm>
          <a:off x="792082" y="1224138"/>
          <a:ext cx="1965521" cy="217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i="1" kern="1200" dirty="0" smtClean="0"/>
            <a:t>Il suffit d’utiliser la fonction que vous n’avez pas encore écrite en supposant qu’elle déjà un résultat.</a:t>
          </a:r>
          <a:endParaRPr lang="fr-FR" sz="1600" i="1" kern="1200" dirty="0"/>
        </a:p>
      </dsp:txBody>
      <dsp:txXfrm>
        <a:off x="792082" y="1224138"/>
        <a:ext cx="1965521" cy="21710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50BC-54A7-455F-813F-06456E803958}">
      <dsp:nvSpPr>
        <dsp:cNvPr id="0" name=""/>
        <dsp:cNvSpPr/>
      </dsp:nvSpPr>
      <dsp:spPr>
        <a:xfrm>
          <a:off x="0" y="0"/>
          <a:ext cx="43720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D4C11E6-689A-4A21-8AAA-CA28FABC9ACA}">
      <dsp:nvSpPr>
        <dsp:cNvPr id="0" name=""/>
        <dsp:cNvSpPr/>
      </dsp:nvSpPr>
      <dsp:spPr>
        <a:xfrm>
          <a:off x="0" y="0"/>
          <a:ext cx="874414" cy="311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smtClean="0">
              <a:effectLst>
                <a:outerShdw blurRad="38100" dist="38100" dir="2700000" algn="tl">
                  <a:srgbClr val="000000">
                    <a:alpha val="43137"/>
                  </a:srgbClr>
                </a:outerShdw>
              </a:effectLst>
            </a:rPr>
            <a:t>Deux Parties</a:t>
          </a:r>
          <a:r>
            <a:rPr lang="fr-FR" sz="2000" kern="1200" smtClean="0"/>
            <a:t> </a:t>
          </a:r>
          <a:endParaRPr lang="fr-FR" sz="2000" kern="1200" dirty="0"/>
        </a:p>
      </dsp:txBody>
      <dsp:txXfrm>
        <a:off x="0" y="0"/>
        <a:ext cx="874414" cy="3112120"/>
      </dsp:txXfrm>
    </dsp:sp>
    <dsp:sp modelId="{94CDAE3E-F058-4EC9-A02C-0D57B76B4700}">
      <dsp:nvSpPr>
        <dsp:cNvPr id="0" name=""/>
        <dsp:cNvSpPr/>
      </dsp:nvSpPr>
      <dsp:spPr>
        <a:xfrm>
          <a:off x="939995" y="72332"/>
          <a:ext cx="3432077" cy="144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smtClean="0"/>
            <a:t>Au moins une condition d’arrêt des appels récursifs, où les valeurs à déterminer sont immédiatement connues. </a:t>
          </a:r>
          <a:endParaRPr lang="fr-FR" sz="2000" kern="1200" dirty="0"/>
        </a:p>
      </dsp:txBody>
      <dsp:txXfrm>
        <a:off x="939995" y="72332"/>
        <a:ext cx="3432077" cy="1446649"/>
      </dsp:txXfrm>
    </dsp:sp>
    <dsp:sp modelId="{B57EA76C-0697-4A46-AEAC-AE1BF106B959}">
      <dsp:nvSpPr>
        <dsp:cNvPr id="0" name=""/>
        <dsp:cNvSpPr/>
      </dsp:nvSpPr>
      <dsp:spPr>
        <a:xfrm>
          <a:off x="874414" y="1518982"/>
          <a:ext cx="3497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2F90322-2ED0-49D8-BF8E-9569231292AD}">
      <dsp:nvSpPr>
        <dsp:cNvPr id="0" name=""/>
        <dsp:cNvSpPr/>
      </dsp:nvSpPr>
      <dsp:spPr>
        <a:xfrm>
          <a:off x="939995" y="1591314"/>
          <a:ext cx="3432077" cy="144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smtClean="0"/>
            <a:t>Un appel récursif. La fonction s’appelle elle-même, dans un autre environnement.</a:t>
          </a:r>
          <a:endParaRPr lang="fr-FR" sz="2000" kern="1200"/>
        </a:p>
      </dsp:txBody>
      <dsp:txXfrm>
        <a:off x="939995" y="1591314"/>
        <a:ext cx="3432077" cy="1446649"/>
      </dsp:txXfrm>
    </dsp:sp>
    <dsp:sp modelId="{3C8E00A5-B8AA-4809-9857-6F227F963B56}">
      <dsp:nvSpPr>
        <dsp:cNvPr id="0" name=""/>
        <dsp:cNvSpPr/>
      </dsp:nvSpPr>
      <dsp:spPr>
        <a:xfrm>
          <a:off x="874414" y="3037964"/>
          <a:ext cx="3497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0508F-9EF9-4B97-9AF3-9499C2EB290F}">
      <dsp:nvSpPr>
        <dsp:cNvPr id="0" name=""/>
        <dsp:cNvSpPr/>
      </dsp:nvSpPr>
      <dsp:spPr>
        <a:xfrm>
          <a:off x="13786" y="3129"/>
          <a:ext cx="1557250" cy="72773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t>La fonction</a:t>
          </a:r>
          <a:endParaRPr lang="fr-FR" sz="2400" kern="1200" dirty="0"/>
        </a:p>
      </dsp:txBody>
      <dsp:txXfrm>
        <a:off x="35100" y="24443"/>
        <a:ext cx="1514622" cy="685102"/>
      </dsp:txXfrm>
    </dsp:sp>
    <dsp:sp modelId="{993BF9FD-B4C6-4D7B-95DD-4CB83D95484A}">
      <dsp:nvSpPr>
        <dsp:cNvPr id="0" name=""/>
        <dsp:cNvSpPr/>
      </dsp:nvSpPr>
      <dsp:spPr>
        <a:xfrm>
          <a:off x="169511" y="730859"/>
          <a:ext cx="155725" cy="2525564"/>
        </a:xfrm>
        <a:custGeom>
          <a:avLst/>
          <a:gdLst/>
          <a:ahLst/>
          <a:cxnLst/>
          <a:rect l="0" t="0" r="0" b="0"/>
          <a:pathLst>
            <a:path>
              <a:moveTo>
                <a:pt x="0" y="0"/>
              </a:moveTo>
              <a:lnTo>
                <a:pt x="0" y="2525564"/>
              </a:lnTo>
              <a:lnTo>
                <a:pt x="155725" y="252556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52BBD5-ECF3-4A64-B067-7D029149F61A}">
      <dsp:nvSpPr>
        <dsp:cNvPr id="0" name=""/>
        <dsp:cNvSpPr/>
      </dsp:nvSpPr>
      <dsp:spPr>
        <a:xfrm>
          <a:off x="325236" y="1142760"/>
          <a:ext cx="3981457" cy="422732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fr-FR" sz="1600" b="1" kern="1200" dirty="0" smtClean="0"/>
            <a:t>fonction </a:t>
          </a:r>
          <a:r>
            <a:rPr lang="fr-FR" sz="1600" kern="1200" dirty="0" smtClean="0"/>
            <a:t>factorielle(nb : entier) :entier</a:t>
          </a:r>
        </a:p>
        <a:p>
          <a:pPr lvl="0" algn="l" defTabSz="711200">
            <a:lnSpc>
              <a:spcPct val="90000"/>
            </a:lnSpc>
            <a:spcBef>
              <a:spcPct val="0"/>
            </a:spcBef>
            <a:spcAft>
              <a:spcPct val="35000"/>
            </a:spcAft>
          </a:pPr>
          <a:r>
            <a:rPr lang="fr-FR" sz="1600" b="1" kern="1200" dirty="0" smtClean="0"/>
            <a:t>variables :</a:t>
          </a:r>
          <a:r>
            <a:rPr lang="fr-FR" sz="1600" kern="1200" dirty="0" smtClean="0"/>
            <a:t> f : entier ;</a:t>
          </a:r>
        </a:p>
        <a:p>
          <a:pPr lvl="0" algn="l" defTabSz="711200">
            <a:lnSpc>
              <a:spcPct val="90000"/>
            </a:lnSpc>
            <a:spcBef>
              <a:spcPct val="0"/>
            </a:spcBef>
            <a:spcAft>
              <a:spcPct val="35000"/>
            </a:spcAft>
          </a:pPr>
          <a:r>
            <a:rPr lang="fr-FR" sz="1600" b="1" kern="1200" dirty="0" smtClean="0"/>
            <a:t>Debut</a:t>
          </a:r>
          <a:endParaRPr lang="fr-FR" sz="1600" kern="1200" dirty="0" smtClean="0"/>
        </a:p>
        <a:p>
          <a:pPr lvl="0" algn="l" defTabSz="711200">
            <a:lnSpc>
              <a:spcPct val="90000"/>
            </a:lnSpc>
            <a:spcBef>
              <a:spcPct val="0"/>
            </a:spcBef>
            <a:spcAft>
              <a:spcPct val="35000"/>
            </a:spcAft>
          </a:pPr>
          <a:r>
            <a:rPr lang="fr-FR" sz="1600" kern="1200" dirty="0" smtClean="0"/>
            <a:t>	si (nb = 1) alors</a:t>
          </a:r>
        </a:p>
        <a:p>
          <a:pPr lvl="0" algn="l" defTabSz="711200">
            <a:lnSpc>
              <a:spcPct val="90000"/>
            </a:lnSpc>
            <a:spcBef>
              <a:spcPct val="0"/>
            </a:spcBef>
            <a:spcAft>
              <a:spcPct val="35000"/>
            </a:spcAft>
          </a:pPr>
          <a:r>
            <a:rPr lang="fr-FR" sz="1600" kern="1200" dirty="0" smtClean="0"/>
            <a:t>	{</a:t>
          </a:r>
        </a:p>
        <a:p>
          <a:pPr lvl="0" algn="l" defTabSz="711200">
            <a:lnSpc>
              <a:spcPct val="90000"/>
            </a:lnSpc>
            <a:spcBef>
              <a:spcPct val="0"/>
            </a:spcBef>
            <a:spcAft>
              <a:spcPct val="35000"/>
            </a:spcAft>
          </a:pPr>
          <a:r>
            <a:rPr lang="fr-FR" sz="1600" kern="1200" dirty="0" smtClean="0"/>
            <a:t>		f</a:t>
          </a:r>
          <a:r>
            <a:rPr lang="fr-FR" sz="1600" kern="1200" dirty="0" smtClean="0">
              <a:sym typeface="Wingdings"/>
            </a:rPr>
            <a:t></a:t>
          </a:r>
          <a:r>
            <a:rPr lang="fr-FR" sz="1600" kern="1200" dirty="0" smtClean="0"/>
            <a:t>1 ;</a:t>
          </a:r>
        </a:p>
        <a:p>
          <a:pPr lvl="0" algn="l" defTabSz="711200">
            <a:lnSpc>
              <a:spcPct val="90000"/>
            </a:lnSpc>
            <a:spcBef>
              <a:spcPct val="0"/>
            </a:spcBef>
            <a:spcAft>
              <a:spcPct val="35000"/>
            </a:spcAft>
          </a:pPr>
          <a:r>
            <a:rPr lang="fr-FR" sz="1600" kern="1200" dirty="0" smtClean="0"/>
            <a:t>		retourne(f) ;</a:t>
          </a:r>
        </a:p>
        <a:p>
          <a:pPr lvl="0" algn="l" defTabSz="711200">
            <a:lnSpc>
              <a:spcPct val="90000"/>
            </a:lnSpc>
            <a:spcBef>
              <a:spcPct val="0"/>
            </a:spcBef>
            <a:spcAft>
              <a:spcPct val="35000"/>
            </a:spcAft>
          </a:pPr>
          <a:r>
            <a:rPr lang="fr-FR" sz="1600" kern="1200" dirty="0" smtClean="0"/>
            <a:t>	}</a:t>
          </a:r>
        </a:p>
        <a:p>
          <a:pPr lvl="0" algn="l" defTabSz="711200">
            <a:lnSpc>
              <a:spcPct val="90000"/>
            </a:lnSpc>
            <a:spcBef>
              <a:spcPct val="0"/>
            </a:spcBef>
            <a:spcAft>
              <a:spcPct val="35000"/>
            </a:spcAft>
          </a:pPr>
          <a:r>
            <a:rPr lang="fr-FR" sz="1600" kern="1200" dirty="0" smtClean="0"/>
            <a:t>	sinon {</a:t>
          </a:r>
        </a:p>
        <a:p>
          <a:pPr lvl="0" algn="l" defTabSz="711200">
            <a:lnSpc>
              <a:spcPct val="90000"/>
            </a:lnSpc>
            <a:spcBef>
              <a:spcPct val="0"/>
            </a:spcBef>
            <a:spcAft>
              <a:spcPct val="35000"/>
            </a:spcAft>
          </a:pPr>
          <a:r>
            <a:rPr lang="fr-FR" sz="1600" kern="1200" dirty="0" smtClean="0"/>
            <a:t>		f</a:t>
          </a:r>
          <a:r>
            <a:rPr lang="fr-FR" sz="1600" kern="1200" dirty="0" smtClean="0">
              <a:sym typeface="Wingdings"/>
            </a:rPr>
            <a:t></a:t>
          </a:r>
          <a:r>
            <a:rPr lang="fr-FR" sz="1600" kern="1200" dirty="0" smtClean="0"/>
            <a:t> nb x factorielle(nb-1) ;</a:t>
          </a:r>
        </a:p>
        <a:p>
          <a:pPr lvl="0" algn="l" defTabSz="711200">
            <a:lnSpc>
              <a:spcPct val="90000"/>
            </a:lnSpc>
            <a:spcBef>
              <a:spcPct val="0"/>
            </a:spcBef>
            <a:spcAft>
              <a:spcPct val="35000"/>
            </a:spcAft>
          </a:pPr>
          <a:r>
            <a:rPr lang="fr-FR" sz="1600" kern="1200" dirty="0" smtClean="0"/>
            <a:t>		retourne(f) ;</a:t>
          </a:r>
        </a:p>
        <a:p>
          <a:pPr lvl="0" algn="l" defTabSz="711200">
            <a:lnSpc>
              <a:spcPct val="90000"/>
            </a:lnSpc>
            <a:spcBef>
              <a:spcPct val="0"/>
            </a:spcBef>
            <a:spcAft>
              <a:spcPct val="35000"/>
            </a:spcAft>
          </a:pPr>
          <a:r>
            <a:rPr lang="fr-FR" sz="1600" kern="1200" dirty="0" smtClean="0"/>
            <a:t>	}</a:t>
          </a:r>
        </a:p>
        <a:p>
          <a:pPr lvl="0" algn="l" defTabSz="711200">
            <a:lnSpc>
              <a:spcPct val="90000"/>
            </a:lnSpc>
            <a:spcBef>
              <a:spcPct val="0"/>
            </a:spcBef>
            <a:spcAft>
              <a:spcPct val="35000"/>
            </a:spcAft>
          </a:pPr>
          <a:r>
            <a:rPr lang="fr-FR" sz="1600" b="1" kern="1200" dirty="0" smtClean="0"/>
            <a:t>Fin</a:t>
          </a:r>
          <a:endParaRPr lang="fr-FR" sz="1600" kern="1200" dirty="0"/>
        </a:p>
      </dsp:txBody>
      <dsp:txXfrm>
        <a:off x="441849" y="1259373"/>
        <a:ext cx="3748231" cy="3994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ECD6B-B672-46C3-94AF-055DAA9C206D}">
      <dsp:nvSpPr>
        <dsp:cNvPr id="0" name=""/>
        <dsp:cNvSpPr/>
      </dsp:nvSpPr>
      <dsp:spPr>
        <a:xfrm>
          <a:off x="-4" y="1800202"/>
          <a:ext cx="3888441" cy="368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fr-FR" sz="2000" kern="1200" dirty="0" smtClean="0">
              <a:effectLst>
                <a:outerShdw blurRad="38100" dist="38100" dir="2700000" algn="tl">
                  <a:srgbClr val="000000">
                    <a:alpha val="43137"/>
                  </a:srgbClr>
                </a:outerShdw>
              </a:effectLst>
            </a:rPr>
            <a:t>L’algorithme d’utilisation</a:t>
          </a:r>
          <a:r>
            <a:rPr lang="fr-FR" sz="1200" kern="1200" dirty="0" smtClean="0"/>
            <a:t> </a:t>
          </a:r>
          <a:endParaRPr lang="fr-FR" sz="1200" kern="1200" dirty="0"/>
        </a:p>
      </dsp:txBody>
      <dsp:txXfrm>
        <a:off x="-4" y="1800202"/>
        <a:ext cx="3888441" cy="368436"/>
      </dsp:txXfrm>
    </dsp:sp>
    <dsp:sp modelId="{F4535CA4-A421-4D34-87E3-DC375D9FC8C4}">
      <dsp:nvSpPr>
        <dsp:cNvPr id="0" name=""/>
        <dsp:cNvSpPr/>
      </dsp:nvSpPr>
      <dsp:spPr>
        <a:xfrm>
          <a:off x="-4" y="1008109"/>
          <a:ext cx="818104" cy="647439"/>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BC2CEC-2ACC-4F19-B677-59A8C99AE071}">
      <dsp:nvSpPr>
        <dsp:cNvPr id="0" name=""/>
        <dsp:cNvSpPr/>
      </dsp:nvSpPr>
      <dsp:spPr>
        <a:xfrm>
          <a:off x="491401" y="1008109"/>
          <a:ext cx="818104" cy="647439"/>
        </a:xfrm>
        <a:prstGeom prst="chevron">
          <a:avLst>
            <a:gd name="adj" fmla="val 7061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6325A3-609A-4034-BC25-F7E115B109F7}">
      <dsp:nvSpPr>
        <dsp:cNvPr id="0" name=""/>
        <dsp:cNvSpPr/>
      </dsp:nvSpPr>
      <dsp:spPr>
        <a:xfrm>
          <a:off x="983196" y="1008109"/>
          <a:ext cx="818104" cy="647439"/>
        </a:xfrm>
        <a:prstGeom prst="chevron">
          <a:avLst>
            <a:gd name="adj" fmla="val 7061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A3024C-53FE-4A01-9647-DB49DE797DD1}">
      <dsp:nvSpPr>
        <dsp:cNvPr id="0" name=""/>
        <dsp:cNvSpPr/>
      </dsp:nvSpPr>
      <dsp:spPr>
        <a:xfrm>
          <a:off x="1474602" y="1008109"/>
          <a:ext cx="818104" cy="647439"/>
        </a:xfrm>
        <a:prstGeom prst="chevron">
          <a:avLst>
            <a:gd name="adj" fmla="val 7061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C4C44B5-4D5E-4E69-9C6B-0AB5D64BAA35}">
      <dsp:nvSpPr>
        <dsp:cNvPr id="0" name=""/>
        <dsp:cNvSpPr/>
      </dsp:nvSpPr>
      <dsp:spPr>
        <a:xfrm>
          <a:off x="1966397" y="1008109"/>
          <a:ext cx="818104" cy="647439"/>
        </a:xfrm>
        <a:prstGeom prst="chevron">
          <a:avLst>
            <a:gd name="adj" fmla="val 7061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D8B68B-0FAB-4AB3-AE22-294F6D62D283}">
      <dsp:nvSpPr>
        <dsp:cNvPr id="0" name=""/>
        <dsp:cNvSpPr/>
      </dsp:nvSpPr>
      <dsp:spPr>
        <a:xfrm>
          <a:off x="2457803" y="1008109"/>
          <a:ext cx="818104" cy="647439"/>
        </a:xfrm>
        <a:prstGeom prst="chevron">
          <a:avLst>
            <a:gd name="adj" fmla="val 7061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A830D3-45FA-4FAC-8DC7-083147DC9AAA}">
      <dsp:nvSpPr>
        <dsp:cNvPr id="0" name=""/>
        <dsp:cNvSpPr/>
      </dsp:nvSpPr>
      <dsp:spPr>
        <a:xfrm>
          <a:off x="2949598" y="1008109"/>
          <a:ext cx="818104" cy="647439"/>
        </a:xfrm>
        <a:prstGeom prst="chevron">
          <a:avLst>
            <a:gd name="adj" fmla="val 706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DCCC2A-C696-485B-9482-51311D60AAE7}">
      <dsp:nvSpPr>
        <dsp:cNvPr id="0" name=""/>
        <dsp:cNvSpPr/>
      </dsp:nvSpPr>
      <dsp:spPr>
        <a:xfrm>
          <a:off x="71996" y="2088232"/>
          <a:ext cx="3541621" cy="1156896"/>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b="1" kern="1200" dirty="0" smtClean="0"/>
            <a:t>Algorithme</a:t>
          </a:r>
          <a:r>
            <a:rPr lang="fr-FR" sz="1400" kern="1200" dirty="0" smtClean="0"/>
            <a:t> </a:t>
          </a:r>
          <a:r>
            <a:rPr lang="fr-FR" sz="1400" kern="1200" dirty="0" err="1" smtClean="0"/>
            <a:t>ManipulationDeFactorielle</a:t>
          </a:r>
          <a:endParaRPr lang="fr-FR" sz="1400" kern="1200" dirty="0"/>
        </a:p>
        <a:p>
          <a:pPr lvl="0" algn="l" defTabSz="622300">
            <a:lnSpc>
              <a:spcPct val="90000"/>
            </a:lnSpc>
            <a:spcBef>
              <a:spcPct val="0"/>
            </a:spcBef>
            <a:spcAft>
              <a:spcPct val="35000"/>
            </a:spcAft>
          </a:pPr>
          <a:r>
            <a:rPr lang="fr-FR" sz="1400" b="1" kern="1200" dirty="0" smtClean="0"/>
            <a:t>Debut</a:t>
          </a:r>
          <a:endParaRPr lang="fr-FR" sz="1400" kern="1200" dirty="0"/>
        </a:p>
        <a:p>
          <a:pPr lvl="0" algn="l" defTabSz="622300">
            <a:lnSpc>
              <a:spcPct val="90000"/>
            </a:lnSpc>
            <a:spcBef>
              <a:spcPct val="0"/>
            </a:spcBef>
            <a:spcAft>
              <a:spcPct val="35000"/>
            </a:spcAft>
          </a:pPr>
          <a:r>
            <a:rPr lang="fr-FR" sz="1400" kern="1200" dirty="0" smtClean="0"/>
            <a:t>Ecrire(factorielle(3)) ;</a:t>
          </a:r>
          <a:endParaRPr lang="fr-FR" sz="1400" kern="1200" dirty="0"/>
        </a:p>
        <a:p>
          <a:pPr lvl="0" algn="l" defTabSz="622300">
            <a:lnSpc>
              <a:spcPct val="90000"/>
            </a:lnSpc>
            <a:spcBef>
              <a:spcPct val="0"/>
            </a:spcBef>
            <a:spcAft>
              <a:spcPct val="35000"/>
            </a:spcAft>
          </a:pPr>
          <a:r>
            <a:rPr lang="fr-FR" sz="1400" b="1" kern="1200" dirty="0" smtClean="0"/>
            <a:t>Fin</a:t>
          </a:r>
          <a:endParaRPr lang="fr-FR" sz="1400" kern="1200" dirty="0"/>
        </a:p>
      </dsp:txBody>
      <dsp:txXfrm>
        <a:off x="71996" y="2088232"/>
        <a:ext cx="3541621" cy="1156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CB8F0-3E18-4B65-8A54-EF3A600D3196}">
      <dsp:nvSpPr>
        <dsp:cNvPr id="0" name=""/>
        <dsp:cNvSpPr/>
      </dsp:nvSpPr>
      <dsp:spPr>
        <a:xfrm>
          <a:off x="503318" y="346"/>
          <a:ext cx="1465298" cy="87917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Exécution</a:t>
          </a:r>
          <a:endParaRPr lang="fr-FR" sz="2500" kern="1200" dirty="0"/>
        </a:p>
      </dsp:txBody>
      <dsp:txXfrm>
        <a:off x="503318" y="346"/>
        <a:ext cx="1465298" cy="8791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0508F-9EF9-4B97-9AF3-9499C2EB290F}">
      <dsp:nvSpPr>
        <dsp:cNvPr id="0" name=""/>
        <dsp:cNvSpPr/>
      </dsp:nvSpPr>
      <dsp:spPr>
        <a:xfrm>
          <a:off x="195076" y="2392"/>
          <a:ext cx="5154463" cy="70073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fr-FR" sz="2100" kern="1200" dirty="0" smtClean="0"/>
            <a:t>La même méthode écrite de manière plus concise donne :</a:t>
          </a:r>
          <a:endParaRPr lang="fr-FR" sz="2100" kern="1200" dirty="0"/>
        </a:p>
      </dsp:txBody>
      <dsp:txXfrm>
        <a:off x="215600" y="22916"/>
        <a:ext cx="5113415" cy="659691"/>
      </dsp:txXfrm>
    </dsp:sp>
    <dsp:sp modelId="{993BF9FD-B4C6-4D7B-95DD-4CB83D95484A}">
      <dsp:nvSpPr>
        <dsp:cNvPr id="0" name=""/>
        <dsp:cNvSpPr/>
      </dsp:nvSpPr>
      <dsp:spPr>
        <a:xfrm>
          <a:off x="710522" y="703131"/>
          <a:ext cx="515446" cy="1380029"/>
        </a:xfrm>
        <a:custGeom>
          <a:avLst/>
          <a:gdLst/>
          <a:ahLst/>
          <a:cxnLst/>
          <a:rect l="0" t="0" r="0" b="0"/>
          <a:pathLst>
            <a:path>
              <a:moveTo>
                <a:pt x="0" y="0"/>
              </a:moveTo>
              <a:lnTo>
                <a:pt x="0" y="1380029"/>
              </a:lnTo>
              <a:lnTo>
                <a:pt x="515446" y="13800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52BBD5-ECF3-4A64-B067-7D029149F61A}">
      <dsp:nvSpPr>
        <dsp:cNvPr id="0" name=""/>
        <dsp:cNvSpPr/>
      </dsp:nvSpPr>
      <dsp:spPr>
        <a:xfrm>
          <a:off x="1225968" y="1099756"/>
          <a:ext cx="3833788" cy="196681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fr-FR" sz="1600" b="1" kern="1200" dirty="0" smtClean="0">
              <a:latin typeface="Calibri"/>
              <a:ea typeface="Times New Roman"/>
              <a:cs typeface="Arial"/>
            </a:rPr>
            <a:t>Fonction </a:t>
          </a:r>
          <a:r>
            <a:rPr lang="fr-FR" sz="1600" kern="1200" dirty="0" smtClean="0">
              <a:latin typeface="Calibri"/>
              <a:ea typeface="Times New Roman"/>
              <a:cs typeface="Arial"/>
            </a:rPr>
            <a:t>factorielle(nb : entier) :entier</a:t>
          </a:r>
        </a:p>
        <a:p>
          <a:pPr lvl="0" algn="l" defTabSz="711200">
            <a:lnSpc>
              <a:spcPct val="90000"/>
            </a:lnSpc>
            <a:spcBef>
              <a:spcPct val="0"/>
            </a:spcBef>
            <a:spcAft>
              <a:spcPct val="35000"/>
            </a:spcAft>
          </a:pPr>
          <a:r>
            <a:rPr lang="fr-FR" sz="1600" b="1" kern="1200" dirty="0" smtClean="0">
              <a:latin typeface="Calibri"/>
              <a:ea typeface="Times New Roman"/>
              <a:cs typeface="Arial"/>
            </a:rPr>
            <a:t>Debut</a:t>
          </a:r>
          <a:endParaRPr lang="fr-FR" sz="1600" kern="1200" dirty="0" smtClean="0">
            <a:latin typeface="Calibri"/>
            <a:ea typeface="Times New Roman"/>
            <a:cs typeface="Arial"/>
          </a:endParaRPr>
        </a:p>
        <a:p>
          <a:pPr lvl="0" algn="l" defTabSz="711200">
            <a:lnSpc>
              <a:spcPct val="90000"/>
            </a:lnSpc>
            <a:spcBef>
              <a:spcPct val="0"/>
            </a:spcBef>
            <a:spcAft>
              <a:spcPct val="35000"/>
            </a:spcAft>
          </a:pPr>
          <a:r>
            <a:rPr lang="fr-FR" sz="1600" kern="1200" dirty="0" smtClean="0">
              <a:latin typeface="Calibri"/>
              <a:ea typeface="Times New Roman"/>
              <a:cs typeface="Arial"/>
            </a:rPr>
            <a:t>si (nb = 1) alors</a:t>
          </a:r>
        </a:p>
        <a:p>
          <a:pPr lvl="0" algn="l" defTabSz="711200">
            <a:lnSpc>
              <a:spcPct val="90000"/>
            </a:lnSpc>
            <a:spcBef>
              <a:spcPct val="0"/>
            </a:spcBef>
            <a:spcAft>
              <a:spcPct val="35000"/>
            </a:spcAft>
          </a:pPr>
          <a:r>
            <a:rPr lang="fr-FR" sz="1600" kern="1200" dirty="0" smtClean="0">
              <a:latin typeface="Calibri"/>
              <a:ea typeface="Times New Roman"/>
              <a:cs typeface="Arial"/>
            </a:rPr>
            <a:t>retourne 1 ;</a:t>
          </a:r>
        </a:p>
        <a:p>
          <a:pPr lvl="0" algn="l" defTabSz="711200">
            <a:lnSpc>
              <a:spcPct val="90000"/>
            </a:lnSpc>
            <a:spcBef>
              <a:spcPct val="0"/>
            </a:spcBef>
            <a:spcAft>
              <a:spcPct val="35000"/>
            </a:spcAft>
          </a:pPr>
          <a:r>
            <a:rPr lang="fr-FR" sz="1600" kern="1200" dirty="0" smtClean="0">
              <a:latin typeface="Calibri"/>
              <a:ea typeface="Times New Roman"/>
              <a:cs typeface="Arial"/>
            </a:rPr>
            <a:t>retourne(nb  x  factorielle(nb-1) ; </a:t>
          </a:r>
        </a:p>
        <a:p>
          <a:pPr lvl="0" algn="l" defTabSz="711200">
            <a:lnSpc>
              <a:spcPct val="90000"/>
            </a:lnSpc>
            <a:spcBef>
              <a:spcPct val="0"/>
            </a:spcBef>
            <a:spcAft>
              <a:spcPct val="35000"/>
            </a:spcAft>
          </a:pPr>
          <a:r>
            <a:rPr lang="fr-FR" sz="1600" b="1" kern="1200" dirty="0" smtClean="0">
              <a:latin typeface="Calibri"/>
              <a:ea typeface="Times New Roman"/>
              <a:cs typeface="Arial"/>
            </a:rPr>
            <a:t>Fin</a:t>
          </a:r>
          <a:endParaRPr lang="fr-FR" sz="1600" kern="1200" dirty="0"/>
        </a:p>
      </dsp:txBody>
      <dsp:txXfrm>
        <a:off x="1283574" y="1157362"/>
        <a:ext cx="3718576" cy="18515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EFDB-E308-467E-B5A2-B543ED442886}">
      <dsp:nvSpPr>
        <dsp:cNvPr id="0" name=""/>
        <dsp:cNvSpPr/>
      </dsp:nvSpPr>
      <dsp:spPr>
        <a:xfrm>
          <a:off x="0" y="1056030"/>
          <a:ext cx="1169019" cy="6971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fr-FR" sz="2300" kern="1200" dirty="0" smtClean="0"/>
            <a:t>Fonction</a:t>
          </a:r>
          <a:endParaRPr lang="fr-FR" sz="2300" kern="1200" dirty="0"/>
        </a:p>
      </dsp:txBody>
      <dsp:txXfrm>
        <a:off x="20418" y="1076448"/>
        <a:ext cx="1128183" cy="656281"/>
      </dsp:txXfrm>
    </dsp:sp>
    <dsp:sp modelId="{F7786F83-3BC5-47E7-88F7-76D5D566E914}">
      <dsp:nvSpPr>
        <dsp:cNvPr id="0" name=""/>
        <dsp:cNvSpPr/>
      </dsp:nvSpPr>
      <dsp:spPr>
        <a:xfrm>
          <a:off x="116901" y="1753148"/>
          <a:ext cx="1323259" cy="438635"/>
        </a:xfrm>
        <a:custGeom>
          <a:avLst/>
          <a:gdLst/>
          <a:ahLst/>
          <a:cxnLst/>
          <a:rect l="0" t="0" r="0" b="0"/>
          <a:pathLst>
            <a:path>
              <a:moveTo>
                <a:pt x="0" y="0"/>
              </a:moveTo>
              <a:lnTo>
                <a:pt x="0" y="438635"/>
              </a:lnTo>
              <a:lnTo>
                <a:pt x="1323259" y="4386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D9231A-94AF-4FB2-9DEE-062D80E44AB1}">
      <dsp:nvSpPr>
        <dsp:cNvPr id="0" name=""/>
        <dsp:cNvSpPr/>
      </dsp:nvSpPr>
      <dsp:spPr>
        <a:xfrm>
          <a:off x="1440161" y="407958"/>
          <a:ext cx="6571755" cy="35676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latin typeface="Calibri"/>
              <a:ea typeface="Times New Roman"/>
              <a:cs typeface="Arial"/>
            </a:rPr>
            <a:t>Fonction </a:t>
          </a:r>
          <a:r>
            <a:rPr lang="fr-FR" sz="1400" kern="1200" dirty="0" err="1" smtClean="0">
              <a:latin typeface="Calibri"/>
              <a:ea typeface="Times New Roman"/>
              <a:cs typeface="Arial"/>
            </a:rPr>
            <a:t>Fibonacci</a:t>
          </a:r>
          <a:r>
            <a:rPr lang="fr-FR" sz="1400" kern="1200" dirty="0" smtClean="0">
              <a:latin typeface="Calibri"/>
              <a:ea typeface="Times New Roman"/>
              <a:cs typeface="Arial"/>
            </a:rPr>
            <a:t>(n :entier) :entier</a:t>
          </a:r>
        </a:p>
        <a:p>
          <a:pPr lvl="0" algn="l" defTabSz="622300">
            <a:lnSpc>
              <a:spcPct val="90000"/>
            </a:lnSpc>
            <a:spcBef>
              <a:spcPct val="0"/>
            </a:spcBef>
            <a:spcAft>
              <a:spcPct val="35000"/>
            </a:spcAft>
          </a:pPr>
          <a:r>
            <a:rPr lang="fr-FR" sz="1400" kern="1200" dirty="0" smtClean="0">
              <a:latin typeface="Calibri"/>
              <a:ea typeface="Times New Roman"/>
              <a:cs typeface="Arial"/>
            </a:rPr>
            <a:t>//Explication : calcul récursif à partir de la formule</a:t>
          </a:r>
        </a:p>
        <a:p>
          <a:pPr lvl="0" algn="l" defTabSz="622300">
            <a:lnSpc>
              <a:spcPct val="90000"/>
            </a:lnSpc>
            <a:spcBef>
              <a:spcPct val="0"/>
            </a:spcBef>
            <a:spcAft>
              <a:spcPct val="35000"/>
            </a:spcAft>
          </a:pPr>
          <a:r>
            <a:rPr lang="fr-FR" sz="1400" b="1" kern="1200" dirty="0" smtClean="0">
              <a:latin typeface="Calibri"/>
              <a:ea typeface="Times New Roman"/>
              <a:cs typeface="Arial"/>
            </a:rPr>
            <a:t>Debut</a:t>
          </a:r>
          <a:endParaRPr lang="fr-FR" sz="1400" kern="1200" dirty="0" smtClean="0">
            <a:latin typeface="Calibri"/>
            <a:ea typeface="Times New Roman"/>
            <a:cs typeface="Arial"/>
          </a:endParaRPr>
        </a:p>
        <a:p>
          <a:pPr lvl="0" algn="l" defTabSz="622300">
            <a:lnSpc>
              <a:spcPct val="90000"/>
            </a:lnSpc>
            <a:spcBef>
              <a:spcPct val="0"/>
            </a:spcBef>
            <a:spcAft>
              <a:spcPct val="35000"/>
            </a:spcAft>
          </a:pPr>
          <a:r>
            <a:rPr lang="fr-FR" sz="1400" kern="1200" dirty="0" smtClean="0">
              <a:latin typeface="Calibri"/>
              <a:ea typeface="Times New Roman"/>
              <a:cs typeface="Arial"/>
            </a:rPr>
            <a:t>	Si (n=0) alors		//première condition d’arrêt et de retour</a:t>
          </a:r>
        </a:p>
        <a:p>
          <a:pPr lvl="0" algn="l" defTabSz="622300">
            <a:lnSpc>
              <a:spcPct val="90000"/>
            </a:lnSpc>
            <a:spcBef>
              <a:spcPct val="0"/>
            </a:spcBef>
            <a:spcAft>
              <a:spcPct val="35000"/>
            </a:spcAft>
          </a:pPr>
          <a:r>
            <a:rPr lang="fr-FR" sz="1400" kern="1200" dirty="0" smtClean="0">
              <a:latin typeface="Calibri"/>
              <a:ea typeface="Times New Roman"/>
              <a:cs typeface="Arial"/>
            </a:rPr>
            <a:t>	Retourne(0) ;		//cas où n=1</a:t>
          </a:r>
        </a:p>
        <a:p>
          <a:pPr lvl="0" algn="l" defTabSz="622300">
            <a:lnSpc>
              <a:spcPct val="90000"/>
            </a:lnSpc>
            <a:spcBef>
              <a:spcPct val="0"/>
            </a:spcBef>
            <a:spcAft>
              <a:spcPct val="35000"/>
            </a:spcAft>
          </a:pPr>
          <a:r>
            <a:rPr lang="fr-FR" sz="1400" kern="1200" dirty="0" smtClean="0">
              <a:latin typeface="Calibri"/>
              <a:ea typeface="Times New Roman"/>
              <a:cs typeface="Arial"/>
            </a:rPr>
            <a:t>	Sinon</a:t>
          </a:r>
        </a:p>
        <a:p>
          <a:pPr lvl="0" algn="l" defTabSz="622300">
            <a:lnSpc>
              <a:spcPct val="90000"/>
            </a:lnSpc>
            <a:spcBef>
              <a:spcPct val="0"/>
            </a:spcBef>
            <a:spcAft>
              <a:spcPct val="35000"/>
            </a:spcAft>
          </a:pPr>
          <a:r>
            <a:rPr lang="fr-FR" sz="1400" kern="1200" dirty="0" smtClean="0">
              <a:latin typeface="Calibri"/>
              <a:ea typeface="Times New Roman"/>
              <a:cs typeface="Arial"/>
            </a:rPr>
            <a:t>	{</a:t>
          </a:r>
        </a:p>
        <a:p>
          <a:pPr lvl="0" algn="l" defTabSz="622300">
            <a:lnSpc>
              <a:spcPct val="90000"/>
            </a:lnSpc>
            <a:spcBef>
              <a:spcPct val="0"/>
            </a:spcBef>
            <a:spcAft>
              <a:spcPct val="35000"/>
            </a:spcAft>
          </a:pPr>
          <a:r>
            <a:rPr lang="fr-FR" sz="1400" kern="1200" dirty="0" smtClean="0">
              <a:latin typeface="Calibri"/>
              <a:ea typeface="Times New Roman"/>
              <a:cs typeface="Arial"/>
            </a:rPr>
            <a:t>		Si (n=0) alors		//seconde condition d’arrêt et de retour</a:t>
          </a:r>
        </a:p>
        <a:p>
          <a:pPr lvl="0" algn="l" defTabSz="622300">
            <a:lnSpc>
              <a:spcPct val="90000"/>
            </a:lnSpc>
            <a:spcBef>
              <a:spcPct val="0"/>
            </a:spcBef>
            <a:spcAft>
              <a:spcPct val="35000"/>
            </a:spcAft>
          </a:pPr>
          <a:r>
            <a:rPr lang="fr-FR" sz="1400" kern="1200" dirty="0" smtClean="0">
              <a:latin typeface="Calibri"/>
              <a:ea typeface="Times New Roman"/>
              <a:cs typeface="Arial"/>
            </a:rPr>
            <a:t>		Retourne(0) ;		//cas où n=1</a:t>
          </a:r>
        </a:p>
        <a:p>
          <a:pPr lvl="0" algn="l" defTabSz="622300">
            <a:lnSpc>
              <a:spcPct val="90000"/>
            </a:lnSpc>
            <a:spcBef>
              <a:spcPct val="0"/>
            </a:spcBef>
            <a:spcAft>
              <a:spcPct val="35000"/>
            </a:spcAft>
          </a:pPr>
          <a:r>
            <a:rPr lang="fr-FR" sz="1400" kern="1200" dirty="0" smtClean="0">
              <a:latin typeface="Calibri"/>
              <a:ea typeface="Times New Roman"/>
              <a:cs typeface="Arial"/>
            </a:rPr>
            <a:t>		Sinon</a:t>
          </a:r>
        </a:p>
        <a:p>
          <a:pPr lvl="0" algn="l" defTabSz="622300">
            <a:lnSpc>
              <a:spcPct val="90000"/>
            </a:lnSpc>
            <a:spcBef>
              <a:spcPct val="0"/>
            </a:spcBef>
            <a:spcAft>
              <a:spcPct val="35000"/>
            </a:spcAft>
          </a:pPr>
          <a:r>
            <a:rPr lang="fr-FR" sz="1400" kern="1200" dirty="0" smtClean="0">
              <a:latin typeface="Calibri"/>
              <a:ea typeface="Times New Roman"/>
              <a:cs typeface="Arial"/>
            </a:rPr>
            <a:t>		Retourne(</a:t>
          </a:r>
          <a:r>
            <a:rPr lang="fr-FR" sz="1400" kern="1200" dirty="0" err="1" smtClean="0">
              <a:latin typeface="Calibri"/>
              <a:ea typeface="Times New Roman"/>
              <a:cs typeface="Arial"/>
            </a:rPr>
            <a:t>Fibonacci</a:t>
          </a:r>
          <a:r>
            <a:rPr lang="fr-FR" sz="1400" kern="1200" dirty="0" smtClean="0">
              <a:latin typeface="Calibri"/>
              <a:ea typeface="Times New Roman"/>
              <a:cs typeface="Arial"/>
            </a:rPr>
            <a:t>(n-1) + </a:t>
          </a:r>
          <a:r>
            <a:rPr lang="fr-FR" sz="1400" kern="1200" dirty="0" err="1" smtClean="0">
              <a:latin typeface="Calibri"/>
              <a:ea typeface="Times New Roman"/>
              <a:cs typeface="Arial"/>
            </a:rPr>
            <a:t>Fibonacci</a:t>
          </a:r>
          <a:r>
            <a:rPr lang="fr-FR" sz="1400" kern="1200" dirty="0" smtClean="0">
              <a:latin typeface="Calibri"/>
              <a:ea typeface="Times New Roman"/>
              <a:cs typeface="Arial"/>
            </a:rPr>
            <a:t>(n-2)) ;</a:t>
          </a:r>
        </a:p>
        <a:p>
          <a:pPr lvl="0" algn="l" defTabSz="622300">
            <a:lnSpc>
              <a:spcPct val="90000"/>
            </a:lnSpc>
            <a:spcBef>
              <a:spcPct val="0"/>
            </a:spcBef>
            <a:spcAft>
              <a:spcPct val="35000"/>
            </a:spcAft>
          </a:pPr>
          <a:r>
            <a:rPr lang="fr-FR" sz="1400" kern="1200" smtClean="0">
              <a:latin typeface="Calibri"/>
              <a:ea typeface="Times New Roman"/>
              <a:cs typeface="Arial"/>
            </a:rPr>
            <a:t>	}</a:t>
          </a:r>
          <a:endParaRPr lang="fr-FR" sz="1400" kern="1200" dirty="0" smtClean="0">
            <a:latin typeface="Calibri"/>
            <a:ea typeface="Times New Roman"/>
            <a:cs typeface="Arial"/>
          </a:endParaRPr>
        </a:p>
        <a:p>
          <a:pPr lvl="0" algn="l" defTabSz="622300">
            <a:lnSpc>
              <a:spcPct val="90000"/>
            </a:lnSpc>
            <a:spcBef>
              <a:spcPct val="0"/>
            </a:spcBef>
            <a:spcAft>
              <a:spcPct val="35000"/>
            </a:spcAft>
          </a:pPr>
          <a:r>
            <a:rPr lang="fr-FR" sz="1400" b="1" kern="1200" dirty="0" smtClean="0">
              <a:latin typeface="Calibri"/>
              <a:ea typeface="Times New Roman"/>
              <a:cs typeface="Arial"/>
            </a:rPr>
            <a:t>Fin</a:t>
          </a:r>
          <a:endParaRPr lang="fr-FR" sz="1400" kern="1200" dirty="0"/>
        </a:p>
      </dsp:txBody>
      <dsp:txXfrm>
        <a:off x="1544654" y="512451"/>
        <a:ext cx="6362769" cy="33586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61A40-0065-4D10-BF18-C10F5BC4C934}">
      <dsp:nvSpPr>
        <dsp:cNvPr id="0" name=""/>
        <dsp:cNvSpPr/>
      </dsp:nvSpPr>
      <dsp:spPr>
        <a:xfrm rot="5400000">
          <a:off x="-358805" y="358805"/>
          <a:ext cx="2392040" cy="16744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i="1" kern="1200" dirty="0" smtClean="0"/>
            <a:t>La récursivité terminale</a:t>
          </a:r>
          <a:endParaRPr lang="fr-FR" sz="2300" kern="1200" dirty="0"/>
        </a:p>
      </dsp:txBody>
      <dsp:txXfrm rot="-5400000">
        <a:off x="1" y="837213"/>
        <a:ext cx="1674428" cy="717612"/>
      </dsp:txXfrm>
    </dsp:sp>
    <dsp:sp modelId="{60907D8C-2352-49CC-A558-9908E96C0F3A}">
      <dsp:nvSpPr>
        <dsp:cNvPr id="0" name=""/>
        <dsp:cNvSpPr/>
      </dsp:nvSpPr>
      <dsp:spPr>
        <a:xfrm rot="5400000">
          <a:off x="3564021" y="-1889592"/>
          <a:ext cx="1554825" cy="53340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i="1" kern="1200" dirty="0" smtClean="0"/>
            <a:t>Une fonction est récursive terminale si elle retourne sans autre calcul la valeur obtenue par son appel récursif.</a:t>
          </a:r>
          <a:endParaRPr lang="fr-FR" sz="2400" kern="1200" dirty="0"/>
        </a:p>
      </dsp:txBody>
      <dsp:txXfrm rot="-5400000">
        <a:off x="1674428" y="75901"/>
        <a:ext cx="5258111" cy="1403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4995D-CC3E-43B5-9367-42787B8DF394}">
      <dsp:nvSpPr>
        <dsp:cNvPr id="0" name=""/>
        <dsp:cNvSpPr/>
      </dsp:nvSpPr>
      <dsp:spPr>
        <a:xfrm>
          <a:off x="228922" y="-160306"/>
          <a:ext cx="2227673" cy="1719459"/>
        </a:xfrm>
        <a:prstGeom prst="roundRect">
          <a:avLst>
            <a:gd name="adj" fmla="val 10000"/>
          </a:avLst>
        </a:prstGeom>
        <a:solidFill>
          <a:schemeClr val="accent3">
            <a:shade val="6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BBB52B5-73C2-421B-9CF0-08C700F079E3}">
      <dsp:nvSpPr>
        <dsp:cNvPr id="0" name=""/>
        <dsp:cNvSpPr/>
      </dsp:nvSpPr>
      <dsp:spPr>
        <a:xfrm>
          <a:off x="684893" y="272866"/>
          <a:ext cx="2227673" cy="1719459"/>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b="1" i="1" kern="1200" dirty="0" smtClean="0"/>
            <a:t>LA VALEUR DE RETOUR</a:t>
          </a:r>
          <a:endParaRPr lang="fr-FR" sz="2600" kern="1200" dirty="0"/>
        </a:p>
      </dsp:txBody>
      <dsp:txXfrm>
        <a:off x="735254" y="323227"/>
        <a:ext cx="2126951" cy="1618737"/>
      </dsp:txXfrm>
    </dsp:sp>
    <dsp:sp modelId="{72A52C18-0F74-4E2B-BD94-DDAFFD715920}">
      <dsp:nvSpPr>
        <dsp:cNvPr id="0" name=""/>
        <dsp:cNvSpPr/>
      </dsp:nvSpPr>
      <dsp:spPr>
        <a:xfrm>
          <a:off x="3142380" y="244672"/>
          <a:ext cx="4103738" cy="2605874"/>
        </a:xfrm>
        <a:prstGeom prst="roundRect">
          <a:avLst>
            <a:gd name="adj" fmla="val 10000"/>
          </a:avLst>
        </a:prstGeom>
        <a:solidFill>
          <a:schemeClr val="accent3">
            <a:shade val="6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5471D15-40C7-40FA-B0C5-524FE39DFA86}">
      <dsp:nvSpPr>
        <dsp:cNvPr id="0" name=""/>
        <dsp:cNvSpPr/>
      </dsp:nvSpPr>
      <dsp:spPr>
        <a:xfrm>
          <a:off x="3598351" y="677845"/>
          <a:ext cx="4103738" cy="2605874"/>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i="1" kern="1200" dirty="0" smtClean="0"/>
            <a:t>Une fonction peut retourner une valeur au programme appelant. Cette valeur est unique. Le retour de la valeur signifie l’arrêt de la fonction.</a:t>
          </a:r>
          <a:endParaRPr lang="fr-FR" sz="2600" kern="1200" dirty="0"/>
        </a:p>
      </dsp:txBody>
      <dsp:txXfrm>
        <a:off x="3674674" y="754168"/>
        <a:ext cx="3951092" cy="24532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B732-E913-443F-BBA6-0EA7337F982A}">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9B1BDA8-9C59-48D3-A5E1-EB980806FF2C}">
      <dsp:nvSpPr>
        <dsp:cNvPr id="0" name=""/>
        <dsp:cNvSpPr/>
      </dsp:nvSpPr>
      <dsp:spPr>
        <a:xfrm>
          <a:off x="0" y="0"/>
          <a:ext cx="1219200"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endParaRPr lang="fr-FR" sz="5000" kern="1200" dirty="0"/>
        </a:p>
      </dsp:txBody>
      <dsp:txXfrm>
        <a:off x="0" y="0"/>
        <a:ext cx="1219200" cy="1080120"/>
      </dsp:txXfrm>
    </dsp:sp>
    <dsp:sp modelId="{62846A83-8F06-43BD-A46D-7554EB085317}">
      <dsp:nvSpPr>
        <dsp:cNvPr id="0" name=""/>
        <dsp:cNvSpPr/>
      </dsp:nvSpPr>
      <dsp:spPr>
        <a:xfrm>
          <a:off x="1310640" y="49048"/>
          <a:ext cx="4785360" cy="9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fr-FR" sz="2100" kern="1200" dirty="0" smtClean="0"/>
            <a:t>La dernière ligne d’une telle fonction sera :</a:t>
          </a:r>
        </a:p>
        <a:p>
          <a:pPr lvl="0" algn="ctr" defTabSz="933450">
            <a:lnSpc>
              <a:spcPct val="90000"/>
            </a:lnSpc>
            <a:spcBef>
              <a:spcPct val="0"/>
            </a:spcBef>
            <a:spcAft>
              <a:spcPct val="35000"/>
            </a:spcAft>
          </a:pPr>
          <a:r>
            <a:rPr lang="fr-FR" sz="2100" b="1" kern="1200" dirty="0" smtClean="0">
              <a:effectLst/>
            </a:rPr>
            <a:t>retourne(</a:t>
          </a:r>
          <a:r>
            <a:rPr lang="fr-FR" sz="2100" b="1" i="1" kern="1200" dirty="0" smtClean="0">
              <a:effectLst/>
            </a:rPr>
            <a:t>fonction</a:t>
          </a:r>
          <a:r>
            <a:rPr lang="fr-FR" sz="2100" b="1" kern="1200" dirty="0" smtClean="0">
              <a:effectLst/>
            </a:rPr>
            <a:t>(paramètres)) ;</a:t>
          </a:r>
          <a:endParaRPr lang="fr-FR" sz="2100" b="1" kern="1200" dirty="0">
            <a:effectLst/>
          </a:endParaRPr>
        </a:p>
      </dsp:txBody>
      <dsp:txXfrm>
        <a:off x="1310640" y="49048"/>
        <a:ext cx="4785360" cy="980968"/>
      </dsp:txXfrm>
    </dsp:sp>
    <dsp:sp modelId="{74EFB67D-D8C1-4CAF-9E17-EEB63C75EFBD}">
      <dsp:nvSpPr>
        <dsp:cNvPr id="0" name=""/>
        <dsp:cNvSpPr/>
      </dsp:nvSpPr>
      <dsp:spPr>
        <a:xfrm>
          <a:off x="1219199" y="1030016"/>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C1B45-5FD6-46D2-89C7-A5E585A502E3}">
      <dsp:nvSpPr>
        <dsp:cNvPr id="0" name=""/>
        <dsp:cNvSpPr/>
      </dsp:nvSpPr>
      <dsp:spPr>
        <a:xfrm>
          <a:off x="11" y="216019"/>
          <a:ext cx="4896532" cy="1474306"/>
        </a:xfrm>
        <a:prstGeom prst="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dirty="0" smtClean="0"/>
            <a:t>Fonction </a:t>
          </a:r>
          <a:r>
            <a:rPr lang="fr-FR" sz="1600" kern="1200" dirty="0" smtClean="0"/>
            <a:t>factorielle(nb : entier, resultat :entier) :entier</a:t>
          </a:r>
        </a:p>
        <a:p>
          <a:pPr lvl="0" algn="l" defTabSz="711200">
            <a:lnSpc>
              <a:spcPct val="90000"/>
            </a:lnSpc>
            <a:spcBef>
              <a:spcPct val="0"/>
            </a:spcBef>
            <a:spcAft>
              <a:spcPct val="35000"/>
            </a:spcAft>
          </a:pPr>
          <a:r>
            <a:rPr lang="fr-FR" sz="1800" b="1" kern="1200" dirty="0" smtClean="0"/>
            <a:t>Debut</a:t>
          </a:r>
          <a:endParaRPr lang="fr-FR" sz="1800" kern="1200" dirty="0" smtClean="0"/>
        </a:p>
        <a:p>
          <a:pPr lvl="0" algn="l" defTabSz="711200">
            <a:lnSpc>
              <a:spcPct val="90000"/>
            </a:lnSpc>
            <a:spcBef>
              <a:spcPct val="0"/>
            </a:spcBef>
            <a:spcAft>
              <a:spcPct val="35000"/>
            </a:spcAft>
          </a:pPr>
          <a:r>
            <a:rPr lang="fr-FR" sz="1800" kern="1200" dirty="0" smtClean="0"/>
            <a:t>retourne(factorielle(nb,1) ; </a:t>
          </a:r>
        </a:p>
        <a:p>
          <a:pPr lvl="0" algn="l" defTabSz="711200">
            <a:lnSpc>
              <a:spcPct val="90000"/>
            </a:lnSpc>
            <a:spcBef>
              <a:spcPct val="0"/>
            </a:spcBef>
            <a:spcAft>
              <a:spcPct val="35000"/>
            </a:spcAft>
          </a:pPr>
          <a:r>
            <a:rPr lang="fr-FR" sz="1800" b="1" kern="1200" dirty="0" smtClean="0"/>
            <a:t>Fin</a:t>
          </a:r>
          <a:endParaRPr lang="fr-FR" sz="1800" kern="1200" dirty="0"/>
        </a:p>
      </dsp:txBody>
      <dsp:txXfrm>
        <a:off x="11" y="216019"/>
        <a:ext cx="4896532" cy="1474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F1CA-0DD1-4205-A9BC-344C8647AE16}">
      <dsp:nvSpPr>
        <dsp:cNvPr id="0" name=""/>
        <dsp:cNvSpPr/>
      </dsp:nvSpPr>
      <dsp:spPr>
        <a:xfrm>
          <a:off x="0" y="0"/>
          <a:ext cx="5256583"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2500" b="1" i="1" kern="1200" dirty="0" smtClean="0"/>
            <a:t>Les paramètres</a:t>
          </a:r>
          <a:endParaRPr lang="fr-FR" sz="2500" kern="1200" dirty="0"/>
        </a:p>
      </dsp:txBody>
      <dsp:txXfrm>
        <a:off x="0" y="0"/>
        <a:ext cx="5256583" cy="720000"/>
      </dsp:txXfrm>
    </dsp:sp>
    <dsp:sp modelId="{B51E3C2C-FB6C-488E-BD1F-628BE9A5FF13}">
      <dsp:nvSpPr>
        <dsp:cNvPr id="0" name=""/>
        <dsp:cNvSpPr/>
      </dsp:nvSpPr>
      <dsp:spPr>
        <a:xfrm>
          <a:off x="0" y="959502"/>
          <a:ext cx="5256583" cy="1749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fr-FR" sz="2500" i="1" kern="1200" dirty="0" smtClean="0"/>
            <a:t>Un paramètre est une variable locale à une fonction. Il possède dès le début de la fonction la valeur passée par le programme appelant.</a:t>
          </a:r>
          <a:endParaRPr lang="fr-FR" sz="2500" i="1" kern="1200" dirty="0"/>
        </a:p>
      </dsp:txBody>
      <dsp:txXfrm>
        <a:off x="0" y="959502"/>
        <a:ext cx="5256583" cy="1749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AC94-075B-4776-9560-C4519C7E9728}">
      <dsp:nvSpPr>
        <dsp:cNvPr id="0" name=""/>
        <dsp:cNvSpPr/>
      </dsp:nvSpPr>
      <dsp:spPr>
        <a:xfrm rot="10800000">
          <a:off x="5616619" y="0"/>
          <a:ext cx="1768937" cy="397621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54B800-9BB5-4438-87D3-83CA4107BDE8}">
      <dsp:nvSpPr>
        <dsp:cNvPr id="0" name=""/>
        <dsp:cNvSpPr/>
      </dsp:nvSpPr>
      <dsp:spPr>
        <a:xfrm>
          <a:off x="678088" y="115171"/>
          <a:ext cx="4938530" cy="374587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fr-FR" sz="1500" b="1" kern="1200" dirty="0" smtClean="0">
              <a:latin typeface="Calibri"/>
              <a:ea typeface="Times New Roman"/>
              <a:cs typeface="Arial"/>
            </a:rPr>
            <a:t>fonction </a:t>
          </a:r>
          <a:r>
            <a:rPr lang="fr-FR" sz="1500" kern="1200" dirty="0" smtClean="0">
              <a:latin typeface="Calibri"/>
              <a:ea typeface="Times New Roman"/>
              <a:cs typeface="Arial"/>
            </a:rPr>
            <a:t>maxDe2Valeurs(p1 : entier, p2 : entier) : entier </a:t>
          </a:r>
        </a:p>
        <a:p>
          <a:pPr lvl="0" algn="l" defTabSz="666750">
            <a:lnSpc>
              <a:spcPct val="90000"/>
            </a:lnSpc>
            <a:spcBef>
              <a:spcPct val="0"/>
            </a:spcBef>
            <a:spcAft>
              <a:spcPct val="35000"/>
            </a:spcAft>
          </a:pPr>
          <a:r>
            <a:rPr lang="fr-FR" sz="1500" b="1" kern="1200" dirty="0" smtClean="0">
              <a:latin typeface="Calibri"/>
              <a:ea typeface="Times New Roman"/>
              <a:cs typeface="Arial"/>
            </a:rPr>
            <a:t>variables :</a:t>
          </a:r>
          <a:r>
            <a:rPr lang="fr-FR" sz="1500" kern="1200" dirty="0" smtClean="0">
              <a:latin typeface="Calibri"/>
              <a:ea typeface="Times New Roman"/>
              <a:cs typeface="Arial"/>
            </a:rPr>
            <a:t> resultat: entier ; </a:t>
          </a:r>
        </a:p>
        <a:p>
          <a:pPr lvl="0" algn="l" defTabSz="666750">
            <a:lnSpc>
              <a:spcPct val="90000"/>
            </a:lnSpc>
            <a:spcBef>
              <a:spcPct val="0"/>
            </a:spcBef>
            <a:spcAft>
              <a:spcPct val="35000"/>
            </a:spcAft>
          </a:pPr>
          <a:r>
            <a:rPr lang="fr-FR" sz="1500" b="1" kern="1200" dirty="0" smtClean="0">
              <a:latin typeface="Calibri"/>
              <a:ea typeface="Times New Roman"/>
              <a:cs typeface="Arial"/>
            </a:rPr>
            <a:t>Debut</a:t>
          </a:r>
          <a:endParaRPr lang="fr-FR" sz="1500" kern="1200" dirty="0" smtClean="0">
            <a:latin typeface="Calibri"/>
            <a:ea typeface="Times New Roman"/>
            <a:cs typeface="Arial"/>
          </a:endParaRPr>
        </a:p>
        <a:p>
          <a:pPr lvl="0" algn="l" defTabSz="666750">
            <a:lnSpc>
              <a:spcPct val="90000"/>
            </a:lnSpc>
            <a:spcBef>
              <a:spcPct val="0"/>
            </a:spcBef>
            <a:spcAft>
              <a:spcPct val="35000"/>
            </a:spcAft>
          </a:pPr>
          <a:r>
            <a:rPr lang="fr-FR" sz="1500" kern="1200" dirty="0" smtClean="0">
              <a:latin typeface="Calibri"/>
              <a:ea typeface="Times New Roman"/>
              <a:cs typeface="Arial"/>
            </a:rPr>
            <a:t>	si (p1 &lt; p2) alors</a:t>
          </a:r>
        </a:p>
        <a:p>
          <a:pPr lvl="0" algn="l" defTabSz="666750">
            <a:lnSpc>
              <a:spcPct val="90000"/>
            </a:lnSpc>
            <a:spcBef>
              <a:spcPct val="0"/>
            </a:spcBef>
            <a:spcAft>
              <a:spcPct val="35000"/>
            </a:spcAft>
          </a:pPr>
          <a:r>
            <a:rPr lang="fr-FR" sz="1500" kern="1200" dirty="0" smtClean="0">
              <a:latin typeface="Calibri"/>
              <a:ea typeface="Times New Roman"/>
              <a:cs typeface="Arial"/>
            </a:rPr>
            <a:t>	{				          </a:t>
          </a:r>
        </a:p>
        <a:p>
          <a:pPr lvl="0" algn="l" defTabSz="666750">
            <a:lnSpc>
              <a:spcPct val="90000"/>
            </a:lnSpc>
            <a:spcBef>
              <a:spcPct val="0"/>
            </a:spcBef>
            <a:spcAft>
              <a:spcPct val="35000"/>
            </a:spcAft>
          </a:pPr>
          <a:r>
            <a:rPr lang="fr-FR" sz="1500" kern="1200" dirty="0" smtClean="0">
              <a:latin typeface="Calibri"/>
              <a:ea typeface="Times New Roman"/>
              <a:cs typeface="Arial"/>
            </a:rPr>
            <a:t>	resultat </a:t>
          </a:r>
          <a:r>
            <a:rPr lang="fr-FR" sz="1500" kern="1200" dirty="0" smtClean="0">
              <a:latin typeface="Calibri"/>
              <a:ea typeface="Times New Roman"/>
              <a:cs typeface="Arial"/>
              <a:sym typeface="Wingdings"/>
            </a:rPr>
            <a:t></a:t>
          </a:r>
          <a:r>
            <a:rPr lang="fr-FR" sz="1500" kern="1200" dirty="0" smtClean="0">
              <a:latin typeface="Calibri"/>
              <a:ea typeface="Times New Roman"/>
              <a:cs typeface="Arial"/>
            </a:rPr>
            <a:t> p2 ;</a:t>
          </a:r>
        </a:p>
        <a:p>
          <a:pPr lvl="0" algn="l" defTabSz="666750">
            <a:lnSpc>
              <a:spcPct val="90000"/>
            </a:lnSpc>
            <a:spcBef>
              <a:spcPct val="0"/>
            </a:spcBef>
            <a:spcAft>
              <a:spcPct val="35000"/>
            </a:spcAft>
          </a:pPr>
          <a:r>
            <a:rPr lang="fr-FR" sz="1500" kern="1200" dirty="0" smtClean="0">
              <a:latin typeface="Calibri"/>
              <a:ea typeface="Times New Roman"/>
              <a:cs typeface="Arial"/>
            </a:rPr>
            <a:t>	} sinon {</a:t>
          </a:r>
        </a:p>
        <a:p>
          <a:pPr lvl="0" algn="l" defTabSz="666750">
            <a:lnSpc>
              <a:spcPct val="90000"/>
            </a:lnSpc>
            <a:spcBef>
              <a:spcPct val="0"/>
            </a:spcBef>
            <a:spcAft>
              <a:spcPct val="35000"/>
            </a:spcAft>
          </a:pPr>
          <a:r>
            <a:rPr lang="fr-FR" sz="1500" kern="1200" dirty="0" smtClean="0">
              <a:latin typeface="Calibri"/>
              <a:ea typeface="Times New Roman"/>
              <a:cs typeface="Arial"/>
            </a:rPr>
            <a:t>	resultat </a:t>
          </a:r>
          <a:r>
            <a:rPr lang="fr-FR" sz="1500" kern="1200" dirty="0" smtClean="0">
              <a:latin typeface="Calibri"/>
              <a:ea typeface="Times New Roman"/>
              <a:cs typeface="Arial"/>
              <a:sym typeface="Wingdings"/>
            </a:rPr>
            <a:t></a:t>
          </a:r>
          <a:r>
            <a:rPr lang="fr-FR" sz="1500" kern="1200" dirty="0" smtClean="0">
              <a:latin typeface="Calibri"/>
              <a:ea typeface="Times New Roman"/>
              <a:cs typeface="Arial"/>
            </a:rPr>
            <a:t> p1 ;</a:t>
          </a:r>
        </a:p>
        <a:p>
          <a:pPr lvl="0" algn="l" defTabSz="666750">
            <a:lnSpc>
              <a:spcPct val="90000"/>
            </a:lnSpc>
            <a:spcBef>
              <a:spcPct val="0"/>
            </a:spcBef>
            <a:spcAft>
              <a:spcPct val="35000"/>
            </a:spcAft>
          </a:pPr>
          <a:r>
            <a:rPr lang="fr-FR" sz="1500" kern="1200" dirty="0" smtClean="0">
              <a:latin typeface="Calibri"/>
              <a:ea typeface="Times New Roman"/>
              <a:cs typeface="Arial"/>
            </a:rPr>
            <a:t>	}</a:t>
          </a:r>
        </a:p>
        <a:p>
          <a:pPr lvl="0" algn="l" defTabSz="666750">
            <a:lnSpc>
              <a:spcPct val="90000"/>
            </a:lnSpc>
            <a:spcBef>
              <a:spcPct val="0"/>
            </a:spcBef>
            <a:spcAft>
              <a:spcPct val="35000"/>
            </a:spcAft>
          </a:pPr>
          <a:r>
            <a:rPr lang="fr-FR" sz="1500" kern="1200" dirty="0" smtClean="0">
              <a:latin typeface="Calibri"/>
              <a:ea typeface="Times New Roman"/>
              <a:cs typeface="Arial"/>
            </a:rPr>
            <a:t>retourne(resultat) ;</a:t>
          </a:r>
        </a:p>
        <a:p>
          <a:pPr lvl="0" algn="l" defTabSz="666750">
            <a:lnSpc>
              <a:spcPct val="90000"/>
            </a:lnSpc>
            <a:spcBef>
              <a:spcPct val="0"/>
            </a:spcBef>
            <a:spcAft>
              <a:spcPct val="35000"/>
            </a:spcAft>
          </a:pPr>
          <a:r>
            <a:rPr lang="fr-FR" sz="1500" b="1" kern="1200" dirty="0" smtClean="0">
              <a:latin typeface="Calibri"/>
              <a:ea typeface="Times New Roman"/>
              <a:cs typeface="Arial"/>
            </a:rPr>
            <a:t>Fin</a:t>
          </a:r>
          <a:endParaRPr lang="fr-FR" sz="1500" kern="1200" dirty="0"/>
        </a:p>
      </dsp:txBody>
      <dsp:txXfrm>
        <a:off x="860946" y="298029"/>
        <a:ext cx="4572814" cy="338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0407-3020-40FF-AC1A-F886D7E0323B}">
      <dsp:nvSpPr>
        <dsp:cNvPr id="0" name=""/>
        <dsp:cNvSpPr/>
      </dsp:nvSpPr>
      <dsp:spPr>
        <a:xfrm>
          <a:off x="0" y="213248"/>
          <a:ext cx="7200800" cy="839474"/>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fr-FR" sz="3500" b="1" i="1" kern="1200" dirty="0" smtClean="0"/>
            <a:t>L’environnement de données</a:t>
          </a:r>
          <a:endParaRPr lang="fr-FR" sz="3500" kern="1200" dirty="0"/>
        </a:p>
      </dsp:txBody>
      <dsp:txXfrm>
        <a:off x="40980" y="254228"/>
        <a:ext cx="7118840" cy="757514"/>
      </dsp:txXfrm>
    </dsp:sp>
    <dsp:sp modelId="{287D7B06-DEDC-4F10-BCD6-FCAF696BD6A4}">
      <dsp:nvSpPr>
        <dsp:cNvPr id="0" name=""/>
        <dsp:cNvSpPr/>
      </dsp:nvSpPr>
      <dsp:spPr>
        <a:xfrm>
          <a:off x="0" y="1052723"/>
          <a:ext cx="7200800"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5" tIns="44450" rIns="248920" bIns="44450" numCol="1" spcCol="1270" anchor="t" anchorCtr="0">
          <a:noAutofit/>
        </a:bodyPr>
        <a:lstStyle/>
        <a:p>
          <a:pPr marL="228600" lvl="1" indent="-228600" algn="just" defTabSz="1200150">
            <a:lnSpc>
              <a:spcPct val="90000"/>
            </a:lnSpc>
            <a:spcBef>
              <a:spcPct val="0"/>
            </a:spcBef>
            <a:spcAft>
              <a:spcPct val="20000"/>
            </a:spcAft>
            <a:buChar char="••"/>
          </a:pPr>
          <a:r>
            <a:rPr lang="fr-FR" sz="2700" i="1" kern="1200" dirty="0" smtClean="0"/>
            <a:t>Un environnement de données, appelé aussi </a:t>
          </a:r>
          <a:r>
            <a:rPr lang="fr-FR" sz="2700" b="1" i="1" kern="1200" dirty="0" smtClean="0"/>
            <a:t>espace d’adressage</a:t>
          </a:r>
          <a:r>
            <a:rPr lang="fr-FR" sz="2700" i="1" kern="1200" dirty="0" smtClean="0"/>
            <a:t>, correspond à l’ensemble des variables associées exclusivement à un algorithme ou à une fonction.</a:t>
          </a:r>
          <a:endParaRPr lang="fr-FR" sz="2700" i="1" kern="1200" dirty="0"/>
        </a:p>
      </dsp:txBody>
      <dsp:txXfrm>
        <a:off x="0" y="1052723"/>
        <a:ext cx="7200800" cy="1630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87D1-F331-487F-BB02-0AB45F6A3336}">
      <dsp:nvSpPr>
        <dsp:cNvPr id="0" name=""/>
        <dsp:cNvSpPr/>
      </dsp:nvSpPr>
      <dsp:spPr>
        <a:xfrm rot="16200000">
          <a:off x="1462008" y="-1462008"/>
          <a:ext cx="3847976" cy="6771994"/>
        </a:xfrm>
        <a:prstGeom prst="flowChartManualOperation">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t" anchorCtr="0">
          <a:noAutofit/>
        </a:bodyPr>
        <a:lstStyle/>
        <a:p>
          <a:pPr lvl="0" algn="l" defTabSz="1244600">
            <a:lnSpc>
              <a:spcPct val="90000"/>
            </a:lnSpc>
            <a:spcBef>
              <a:spcPct val="0"/>
            </a:spcBef>
            <a:spcAft>
              <a:spcPct val="35000"/>
            </a:spcAft>
          </a:pPr>
          <a:r>
            <a:rPr lang="fr-FR" sz="2800" b="1" i="1" kern="1200" dirty="0" smtClean="0"/>
            <a:t>La signature d’une fonction</a:t>
          </a:r>
          <a:endParaRPr lang="fr-FR" sz="2800" kern="1200" dirty="0"/>
        </a:p>
        <a:p>
          <a:pPr marL="228600" lvl="1" indent="-228600" algn="l" defTabSz="977900">
            <a:lnSpc>
              <a:spcPct val="90000"/>
            </a:lnSpc>
            <a:spcBef>
              <a:spcPct val="0"/>
            </a:spcBef>
            <a:spcAft>
              <a:spcPct val="15000"/>
            </a:spcAft>
            <a:buChar char="••"/>
          </a:pPr>
          <a:r>
            <a:rPr lang="fr-FR" sz="2200" i="1" kern="1200" smtClean="0"/>
            <a:t>La signature d’une fonction décrit les éléments permettant de l’appeler correctement : </a:t>
          </a:r>
          <a:endParaRPr lang="fr-FR" sz="2200" i="1" kern="1200"/>
        </a:p>
        <a:p>
          <a:pPr marL="457200" lvl="2" indent="-228600" algn="l" defTabSz="977900">
            <a:lnSpc>
              <a:spcPct val="90000"/>
            </a:lnSpc>
            <a:spcBef>
              <a:spcPct val="0"/>
            </a:spcBef>
            <a:spcAft>
              <a:spcPct val="15000"/>
            </a:spcAft>
            <a:buChar char="••"/>
          </a:pPr>
          <a:r>
            <a:rPr lang="fr-FR" sz="2200" i="1" kern="1200" smtClean="0"/>
            <a:t>le nom de la fonction </a:t>
          </a:r>
          <a:endParaRPr lang="fr-FR" sz="2200" i="1" kern="1200"/>
        </a:p>
        <a:p>
          <a:pPr marL="457200" lvl="2" indent="-228600" algn="l" defTabSz="977900">
            <a:lnSpc>
              <a:spcPct val="90000"/>
            </a:lnSpc>
            <a:spcBef>
              <a:spcPct val="0"/>
            </a:spcBef>
            <a:spcAft>
              <a:spcPct val="15000"/>
            </a:spcAft>
            <a:buChar char="••"/>
          </a:pPr>
          <a:r>
            <a:rPr lang="fr-FR" sz="2200" i="1" kern="1200" smtClean="0"/>
            <a:t>le type (et l’ordre) des paramètres ; </a:t>
          </a:r>
          <a:endParaRPr lang="fr-FR" sz="2200" i="1" kern="1200"/>
        </a:p>
        <a:p>
          <a:pPr marL="457200" lvl="2" indent="-228600" algn="l" defTabSz="977900">
            <a:lnSpc>
              <a:spcPct val="90000"/>
            </a:lnSpc>
            <a:spcBef>
              <a:spcPct val="0"/>
            </a:spcBef>
            <a:spcAft>
              <a:spcPct val="15000"/>
            </a:spcAft>
            <a:buChar char="••"/>
          </a:pPr>
          <a:r>
            <a:rPr lang="fr-FR" sz="2200" i="1" kern="1200" smtClean="0"/>
            <a:t>le type de la valeur retournée</a:t>
          </a:r>
          <a:endParaRPr lang="fr-FR" sz="2200" i="1" kern="1200"/>
        </a:p>
      </dsp:txBody>
      <dsp:txXfrm rot="5400000">
        <a:off x="-1" y="769596"/>
        <a:ext cx="6771994" cy="2308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55796-3F18-4C2D-95B0-254E2514C510}">
      <dsp:nvSpPr>
        <dsp:cNvPr id="0" name=""/>
        <dsp:cNvSpPr/>
      </dsp:nvSpPr>
      <dsp:spPr>
        <a:xfrm>
          <a:off x="366080" y="0"/>
          <a:ext cx="4114069" cy="526493"/>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i="1" kern="1200" dirty="0" smtClean="0"/>
            <a:t>Le polymorphisme paramétrique </a:t>
          </a:r>
          <a:endParaRPr lang="fr-FR" sz="2000" kern="1200" dirty="0"/>
        </a:p>
      </dsp:txBody>
      <dsp:txXfrm>
        <a:off x="381500" y="15420"/>
        <a:ext cx="4083229" cy="495653"/>
      </dsp:txXfrm>
    </dsp:sp>
    <dsp:sp modelId="{2E35DCF9-7452-45E9-8BD1-74DE34B2B6EB}">
      <dsp:nvSpPr>
        <dsp:cNvPr id="0" name=""/>
        <dsp:cNvSpPr/>
      </dsp:nvSpPr>
      <dsp:spPr>
        <a:xfrm rot="5221641">
          <a:off x="2501150" y="562371"/>
          <a:ext cx="600596" cy="606357"/>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5400000">
        <a:off x="2614869" y="565373"/>
        <a:ext cx="363815" cy="420417"/>
      </dsp:txXfrm>
    </dsp:sp>
    <dsp:sp modelId="{11C8AC82-0E69-48A6-A520-734BCDE19B64}">
      <dsp:nvSpPr>
        <dsp:cNvPr id="0" name=""/>
        <dsp:cNvSpPr/>
      </dsp:nvSpPr>
      <dsp:spPr>
        <a:xfrm>
          <a:off x="1" y="1204607"/>
          <a:ext cx="7847616" cy="2895465"/>
        </a:xfrm>
        <a:prstGeom prst="roundRect">
          <a:avLst>
            <a:gd name="adj" fmla="val 10000"/>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i="1" kern="1200" dirty="0" smtClean="0"/>
            <a:t>Deux fonctions peuvent avoir le même nom et des paramètres différents en nombre ou en type. Le polymorphisme paramétrique garantit automatiquement l’exécution de la bonne fonction associée au bon nombre de paramètres et à leurs types. En effet, les programmes identifient une fonction par sa signature (et pas uniquement par son nom).</a:t>
          </a:r>
          <a:endParaRPr lang="fr-FR" sz="2400" i="1" kern="1200" dirty="0"/>
        </a:p>
      </dsp:txBody>
      <dsp:txXfrm>
        <a:off x="84806" y="1289412"/>
        <a:ext cx="7678006" cy="27258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6027-142D-4454-B96E-9CE886178A9C}">
      <dsp:nvSpPr>
        <dsp:cNvPr id="0" name=""/>
        <dsp:cNvSpPr/>
      </dsp:nvSpPr>
      <dsp:spPr>
        <a:xfrm>
          <a:off x="0" y="298005"/>
          <a:ext cx="1496313" cy="149631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2200" kern="1200" dirty="0" smtClean="0"/>
            <a:t>Schéma Mémoire</a:t>
          </a:r>
          <a:endParaRPr lang="fr-FR" sz="2200" kern="1200" dirty="0"/>
        </a:p>
      </dsp:txBody>
      <dsp:txXfrm>
        <a:off x="219130" y="517135"/>
        <a:ext cx="1058053" cy="1058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6027-142D-4454-B96E-9CE886178A9C}">
      <dsp:nvSpPr>
        <dsp:cNvPr id="0" name=""/>
        <dsp:cNvSpPr/>
      </dsp:nvSpPr>
      <dsp:spPr>
        <a:xfrm>
          <a:off x="0" y="298005"/>
          <a:ext cx="1496313" cy="1496313"/>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2200" kern="1200" dirty="0" smtClean="0"/>
            <a:t>Schéma Mémoire</a:t>
          </a:r>
          <a:endParaRPr lang="fr-FR" sz="2200" kern="1200" dirty="0"/>
        </a:p>
      </dsp:txBody>
      <dsp:txXfrm>
        <a:off x="219130" y="517135"/>
        <a:ext cx="1058053" cy="105805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3C5DD-961C-4C10-9333-57865A782C07}" type="datetimeFigureOut">
              <a:rPr lang="fr-FR" smtClean="0"/>
              <a:t>18/11/2013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0350C-87B2-4ABB-9B1A-8BC8206A74EB}" type="slidenum">
              <a:rPr lang="fr-FR" smtClean="0"/>
              <a:t>‹N°›</a:t>
            </a:fld>
            <a:endParaRPr lang="fr-FR"/>
          </a:p>
        </p:txBody>
      </p:sp>
    </p:spTree>
    <p:extLst>
      <p:ext uri="{BB962C8B-B14F-4D97-AF65-F5344CB8AC3E}">
        <p14:creationId xmlns:p14="http://schemas.microsoft.com/office/powerpoint/2010/main" val="146765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t>13</a:t>
            </a:fld>
            <a:endParaRPr lang="fr-FR"/>
          </a:p>
        </p:txBody>
      </p:sp>
    </p:spTree>
    <p:extLst>
      <p:ext uri="{BB962C8B-B14F-4D97-AF65-F5344CB8AC3E}">
        <p14:creationId xmlns:p14="http://schemas.microsoft.com/office/powerpoint/2010/main" val="159227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 schéma mémoire nous montre deux aspects importants des fonctions :</a:t>
            </a:r>
          </a:p>
          <a:p>
            <a:pPr lvl="0"/>
            <a:r>
              <a:rPr lang="fr-FR" sz="1200" kern="1200" dirty="0" smtClean="0">
                <a:solidFill>
                  <a:schemeClr val="tx1"/>
                </a:solidFill>
                <a:effectLst/>
                <a:latin typeface="+mn-lt"/>
                <a:ea typeface="+mn-ea"/>
                <a:cs typeface="+mn-cs"/>
              </a:rPr>
              <a:t>Le programme appelant et la fonction sont dans des environnements de données différents, mais ils peuvent  contenir des variables qui désignent la même instance (la même case).</a:t>
            </a:r>
          </a:p>
          <a:p>
            <a:pPr lvl="0"/>
            <a:r>
              <a:rPr lang="fr-FR" sz="1200" kern="1200" dirty="0" smtClean="0">
                <a:solidFill>
                  <a:schemeClr val="tx1"/>
                </a:solidFill>
                <a:effectLst/>
                <a:latin typeface="+mn-lt"/>
                <a:ea typeface="+mn-ea"/>
                <a:cs typeface="+mn-cs"/>
              </a:rPr>
              <a:t>Le paramètre de la fonction est considéré comme une variable locale pour celle-ci.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Représentons le schéma mémoire de l’appel à la fonction en cours d’exécution ( après trois tours de boucles) :</a:t>
            </a:r>
          </a:p>
          <a:p>
            <a:pPr indent="228600">
              <a:spcAft>
                <a:spcPts val="0"/>
              </a:spcAft>
            </a:pPr>
            <a:r>
              <a:rPr lang="fr-FR" sz="1200" dirty="0" smtClean="0">
                <a:effectLst/>
                <a:latin typeface="+mn-lt"/>
                <a:ea typeface="Times New Roman"/>
                <a:cs typeface="Arial"/>
              </a:rPr>
              <a:t>Cette technique est très utilisée : elle permet indirectement de partager des environnements de données.</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notion de récursivité est assez naturelle mais pas toujours très simple à mettre en œuvre. </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notion de récursivité est assez naturelle mais pas toujours très simple à mettre en œuvre. </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une fonction récursive qui retourne une valeur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Comment fonctionne cet algorithme ? Calculons factorielle(3)</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Comment fonctionne cet algorithme ? Calculons factorielle(3)</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Comment fonctionne cet algorithme ? Calculons factorielle(3)</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Comment fonctionne cet algorithme ? Calculons factorielle(3)</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Comment fonctionne cet algorithme ? Calculons factorielle(3)</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fr-FR" sz="1200" dirty="0" smtClean="0">
                <a:effectLst/>
                <a:latin typeface="+mn-lt"/>
                <a:ea typeface="Times New Roman"/>
                <a:cs typeface="Arial"/>
              </a:rPr>
              <a:t>Comment fonctionne cet algorithme ? Calculons factorielle(3)</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228600" algn="l" defTabSz="914400" rtl="0" eaLnBrk="1" fontAlgn="base"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mn-lt"/>
                <a:ea typeface="Times New Roman"/>
                <a:cs typeface="Arial"/>
              </a:rPr>
              <a:t>La version récursive terminale serait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228600" algn="l" defTabSz="914400" rtl="0" eaLnBrk="1" fontAlgn="base"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smtClean="0">
                <a:ln>
                  <a:noFill/>
                </a:ln>
                <a:solidFill>
                  <a:prstClr val="black"/>
                </a:solidFill>
                <a:effectLst/>
                <a:uLnTx/>
                <a:uFillTx/>
                <a:latin typeface="+mn-lt"/>
                <a:ea typeface="Times New Roman"/>
                <a:cs typeface="Arial"/>
              </a:rPr>
              <a:t>La version récursive terminale serait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travers le schéma mémoire nous visualisons que l’algorithme et la fonction sont dans des « boites indépendantes » représentant les espaces d’adressage indépendants. </a:t>
            </a:r>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pPr>
                <a:defRPr/>
              </a:pPr>
              <a:t>18/11/2013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pPr>
                <a:defRPr/>
              </a:pPr>
              <a:t>18/11/2013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3730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319452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443174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7428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56538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187903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662645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33329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08259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0371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pPr>
                <a:defRPr/>
              </a:pPr>
              <a:t>18/11/2013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098210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29760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8518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370858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455321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272710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90702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678850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72599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54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590715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29847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18759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04771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9082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4346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477507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57414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940873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776488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1844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885990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341219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341753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711107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01294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02111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7794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743445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836722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526059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2897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91395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251662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770319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42207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518191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925939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83704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0996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85191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76233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8741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03844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930135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549517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751520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799625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2907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884460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931385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869760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119965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8521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2056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6304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608947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412960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481060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3391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302894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695819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33180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581566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1055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438367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020698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809574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913777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097232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030384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443109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285163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814400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158234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61673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033366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80208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489886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789616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754676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414203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268922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809674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913285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87494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26471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760365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673938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501956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23176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39984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952583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797825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152685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043124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50501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436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pPr>
                <a:defRPr/>
              </a:pPr>
              <a:t>18/11/2013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724536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031022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500465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54309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9943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809647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284109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132088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358513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39887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0055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658567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65040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82323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2937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435693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737836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910318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24718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447550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2982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5045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147721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704023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570063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64796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032707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274177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180346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011616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193180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799711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0732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022604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416391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8509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721392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709297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6720314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4936592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814498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51082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6857226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58484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246897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95215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12079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390710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67377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1677819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09465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582547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8960626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707008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0810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599575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565311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4699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902478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77131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630237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187533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00141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760219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338419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0057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366212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232097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086845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03322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648507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476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347690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325642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676653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670605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15960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48089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7515921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776910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584522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44400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55773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24493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5591842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7374540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5243157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00087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620614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6279011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3050321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227788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684063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14813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0053138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147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7434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pPr>
                <a:defRPr/>
              </a:pPr>
              <a:t>18/11/2013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07351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3100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00570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51996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69854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9973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75641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49171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09217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111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pPr>
                <a:defRPr/>
              </a:pPr>
              <a:t>18/11/2013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95808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0615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16787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02333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28911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7066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267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88392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95145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3515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pPr>
                <a:defRPr/>
              </a:pPr>
              <a:t>18/11/2013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94172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670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34752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9293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90514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6467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47061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59600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7459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465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pPr>
                <a:defRPr/>
              </a:pPr>
              <a:t>18/11/2013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7879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51705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59310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62820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91228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1136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22738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126223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7442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3838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pPr>
                <a:defRPr/>
              </a:pPr>
              <a:t>18/11/2013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95875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76954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02410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68980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719158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9786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87892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60331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54565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515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pPr>
                <a:defRPr/>
              </a:pPr>
              <a:t>18/11/2013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19183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39144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572353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9842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7931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91403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60475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29016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85962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7557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pPr>
                <a:defRPr/>
              </a:pPr>
              <a:t>18/11/2013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466321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38233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92975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18/11/2013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1256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18/11/2013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63305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18/11/2013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5633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88289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18/11/2013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627095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995761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030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pPr>
                <a:defRPr/>
              </a:pPr>
              <a:t>18/11/2013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34822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976687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19213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916323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2699867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09350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122439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3652983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385154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720396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33755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300416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93881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97318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6016439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055152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460721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9054251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76035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8227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27409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809273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006329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49463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18/11/2013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35500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gif"/><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gif"/><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3.xml"/><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4.xml"/><Relationship Id="rId5" Type="http://schemas.openxmlformats.org/officeDocument/2006/relationships/image" Target="../media/image10.gif"/><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4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56.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6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78.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18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Colors" Target="../diagrams/colors11.xml"/><Relationship Id="rId3" Type="http://schemas.openxmlformats.org/officeDocument/2006/relationships/image" Target="../media/image5.jpeg"/><Relationship Id="rId7" Type="http://schemas.openxmlformats.org/officeDocument/2006/relationships/diagramQuickStyle" Target="../diagrams/quickStyle10.xml"/><Relationship Id="rId12" Type="http://schemas.openxmlformats.org/officeDocument/2006/relationships/diagramQuickStyle" Target="../diagrams/quickStyle11.xml"/><Relationship Id="rId2" Type="http://schemas.openxmlformats.org/officeDocument/2006/relationships/notesSlide" Target="../notesSlides/notesSlide23.xml"/><Relationship Id="rId1" Type="http://schemas.openxmlformats.org/officeDocument/2006/relationships/slideLayout" Target="../slideLayouts/slideLayout200.xml"/><Relationship Id="rId6" Type="http://schemas.openxmlformats.org/officeDocument/2006/relationships/diagramLayout" Target="../diagrams/layout10.xml"/><Relationship Id="rId11" Type="http://schemas.openxmlformats.org/officeDocument/2006/relationships/diagramLayout" Target="../diagrams/layout11.xml"/><Relationship Id="rId5" Type="http://schemas.openxmlformats.org/officeDocument/2006/relationships/diagramData" Target="../diagrams/data10.xml"/><Relationship Id="rId15" Type="http://schemas.openxmlformats.org/officeDocument/2006/relationships/image" Target="../media/image14.png"/><Relationship Id="rId10" Type="http://schemas.openxmlformats.org/officeDocument/2006/relationships/diagramData" Target="../diagrams/data11.xml"/><Relationship Id="rId4" Type="http://schemas.openxmlformats.org/officeDocument/2006/relationships/image" Target="../media/image13.gif"/><Relationship Id="rId9" Type="http://schemas.microsoft.com/office/2007/relationships/diagramDrawing" Target="../diagrams/drawing10.xml"/><Relationship Id="rId14" Type="http://schemas.microsoft.com/office/2007/relationships/diagramDrawing" Target="../diagrams/drawing11.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5.jpe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1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16.gif"/><Relationship Id="rId4" Type="http://schemas.openxmlformats.org/officeDocument/2006/relationships/image" Target="../media/image13.gif"/></Relationships>
</file>

<file path=ppt/slides/_rels/slide39.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5.jpe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22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jpeg"/><Relationship Id="rId7" Type="http://schemas.openxmlformats.org/officeDocument/2006/relationships/diagramColors" Target="../diagrams/colors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jpeg"/><Relationship Id="rId7" Type="http://schemas.openxmlformats.org/officeDocument/2006/relationships/diagramColors" Target="../diagrams/colors17.xml"/><Relationship Id="rId2" Type="http://schemas.openxmlformats.org/officeDocument/2006/relationships/notesSlide" Target="../notesSlides/notesSlide29.xml"/><Relationship Id="rId1" Type="http://schemas.openxmlformats.org/officeDocument/2006/relationships/slideLayout" Target="../slideLayouts/slideLayout23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66.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5.jpeg"/><Relationship Id="rId7" Type="http://schemas.openxmlformats.org/officeDocument/2006/relationships/diagramQuickStyle" Target="../diagrams/quickStyle18.xml"/><Relationship Id="rId2" Type="http://schemas.openxmlformats.org/officeDocument/2006/relationships/notesSlide" Target="../notesSlides/notesSlide33.xml"/><Relationship Id="rId1" Type="http://schemas.openxmlformats.org/officeDocument/2006/relationships/slideLayout" Target="../slideLayouts/slideLayout277.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17.gif"/><Relationship Id="rId9" Type="http://schemas.microsoft.com/office/2007/relationships/diagramDrawing" Target="../diagrams/drawing18.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5.jpeg"/><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notesSlide" Target="../notesSlides/notesSlide35.xml"/><Relationship Id="rId1" Type="http://schemas.openxmlformats.org/officeDocument/2006/relationships/slideLayout" Target="../slideLayouts/slideLayout244.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4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5.jpeg"/><Relationship Id="rId7" Type="http://schemas.openxmlformats.org/officeDocument/2006/relationships/diagramColors" Target="../diagrams/colors2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943100" y="3429000"/>
            <a:ext cx="6772275" cy="1343025"/>
          </a:xfrm>
        </p:spPr>
        <p:txBody>
          <a:bodyPr/>
          <a:lstStyle/>
          <a:p>
            <a:pPr algn="l"/>
            <a:r>
              <a:rPr lang="fr-CA" sz="5400" dirty="0" smtClean="0">
                <a:solidFill>
                  <a:schemeClr val="bg1"/>
                </a:solidFill>
              </a:rPr>
              <a:t>CHAPITRE 3</a:t>
            </a:r>
            <a:endParaRPr lang="fr-FR" sz="5400" dirty="0" smtClean="0">
              <a:solidFill>
                <a:schemeClr val="bg1"/>
              </a:solidFill>
            </a:endParaRPr>
          </a:p>
        </p:txBody>
      </p:sp>
      <p:sp>
        <p:nvSpPr>
          <p:cNvPr id="2051" name="Sous-titre 2"/>
          <p:cNvSpPr>
            <a:spLocks noGrp="1"/>
          </p:cNvSpPr>
          <p:nvPr>
            <p:ph type="subTitle" idx="1"/>
          </p:nvPr>
        </p:nvSpPr>
        <p:spPr>
          <a:xfrm>
            <a:off x="2195736" y="4509120"/>
            <a:ext cx="4700587" cy="614362"/>
          </a:xfrm>
        </p:spPr>
        <p:txBody>
          <a:bodyPr/>
          <a:lstStyle/>
          <a:p>
            <a:pPr algn="l"/>
            <a:r>
              <a:rPr lang="fr-CA" sz="4000" dirty="0" smtClean="0">
                <a:solidFill>
                  <a:schemeClr val="bg1"/>
                </a:solidFill>
              </a:rPr>
              <a:t>Les Fonctions</a:t>
            </a:r>
            <a:endParaRPr lang="fr-FR" sz="4000" dirty="0" smtClean="0">
              <a:solidFill>
                <a:schemeClr val="bg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293096"/>
            <a:ext cx="2095500" cy="2095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628800"/>
            <a:ext cx="8175252" cy="1008112"/>
          </a:xfrm>
        </p:spPr>
        <p:txBody>
          <a:bodyPr rtlCol="0">
            <a:normAutofit fontScale="47500" lnSpcReduction="20000"/>
          </a:bodyPr>
          <a:lstStyle/>
          <a:p>
            <a:pPr marL="0" indent="0">
              <a:lnSpc>
                <a:spcPct val="110000"/>
              </a:lnSpc>
              <a:spcBef>
                <a:spcPts val="1000"/>
              </a:spcBef>
              <a:spcAft>
                <a:spcPts val="400"/>
              </a:spcAft>
              <a:buNone/>
              <a:tabLst>
                <a:tab pos="1343025" algn="l"/>
              </a:tabLst>
            </a:pPr>
            <a:r>
              <a:rPr lang="fr-FR" sz="40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t>
            </a:r>
            <a:r>
              <a:rPr lang="fr-FR" sz="4000" b="1" dirty="0">
                <a:solidFill>
                  <a:srgbClr val="4F81BD"/>
                </a:solidFill>
                <a:effectLst>
                  <a:outerShdw blurRad="38100" dist="38100" dir="2700000" algn="tl">
                    <a:srgbClr val="000000">
                      <a:alpha val="43137"/>
                    </a:srgbClr>
                  </a:outerShdw>
                </a:effectLst>
                <a:latin typeface="Cambria"/>
                <a:ea typeface="Times New Roman"/>
                <a:cs typeface="Times New Roman"/>
              </a:rPr>
              <a:t>sans valeur retournée</a:t>
            </a:r>
          </a:p>
          <a:p>
            <a:pPr marL="442913" indent="-442913" algn="just">
              <a:lnSpc>
                <a:spcPct val="110000"/>
              </a:lnSpc>
              <a:spcAft>
                <a:spcPts val="0"/>
              </a:spcAft>
              <a:buBlip>
                <a:blip r:embed="rId3"/>
              </a:buBlip>
              <a:tabLst>
                <a:tab pos="1343025" algn="l"/>
              </a:tabLst>
            </a:pPr>
            <a:r>
              <a:rPr lang="fr-FR" sz="3500" dirty="0">
                <a:ea typeface="Times New Roman"/>
                <a:cs typeface="Arial"/>
              </a:rPr>
              <a:t>Le schéma suivant montre la suite  des instructions exécutées au cours du temps :</a:t>
            </a:r>
            <a:endParaRPr lang="fr-FR"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8" name="Rectangle 7"/>
          <p:cNvSpPr/>
          <p:nvPr/>
        </p:nvSpPr>
        <p:spPr>
          <a:xfrm>
            <a:off x="1477714" y="2566988"/>
            <a:ext cx="1352550" cy="36195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Times New Roman"/>
                <a:cs typeface="Arial"/>
              </a:rPr>
              <a:t>algorithme</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9" name="Rectangle 8"/>
          <p:cNvSpPr/>
          <p:nvPr/>
        </p:nvSpPr>
        <p:spPr>
          <a:xfrm>
            <a:off x="3220789" y="2557463"/>
            <a:ext cx="1352550" cy="36195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ysClr val="windowText" lastClr="000000"/>
                </a:solidFill>
                <a:effectLst/>
                <a:uLnTx/>
                <a:uFillTx/>
                <a:latin typeface="Calibri"/>
                <a:ea typeface="Times New Roman"/>
                <a:cs typeface="Arial"/>
              </a:rPr>
              <a:t>fonction</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10" name="Ellipse 9"/>
          <p:cNvSpPr/>
          <p:nvPr/>
        </p:nvSpPr>
        <p:spPr>
          <a:xfrm>
            <a:off x="2020639" y="3043873"/>
            <a:ext cx="295275" cy="26670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 name="Connecteur droit avec flèche 10"/>
          <p:cNvCxnSpPr/>
          <p:nvPr/>
        </p:nvCxnSpPr>
        <p:spPr>
          <a:xfrm>
            <a:off x="2163514" y="3310573"/>
            <a:ext cx="9525" cy="5429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Organigramme : Alternative 11"/>
          <p:cNvSpPr/>
          <p:nvPr/>
        </p:nvSpPr>
        <p:spPr>
          <a:xfrm>
            <a:off x="1315789" y="3853498"/>
            <a:ext cx="1657350" cy="371475"/>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latinLnBrk="0" hangingPunct="1">
              <a:lnSpc>
                <a:spcPct val="100000"/>
              </a:lnSpc>
              <a:spcAft>
                <a:spcPts val="0"/>
              </a:spcAft>
              <a:buClrTx/>
              <a:buSzTx/>
              <a:buFontTx/>
              <a:buNone/>
              <a:tabLst/>
              <a:defRPr/>
            </a:pPr>
            <a:r>
              <a:rPr lang="fr-FR" sz="1000" b="1" dirty="0">
                <a:latin typeface="Calibri"/>
                <a:ea typeface="Times New Roman"/>
                <a:cs typeface="Arial"/>
              </a:rPr>
              <a:t>Appel de la fonction</a:t>
            </a:r>
          </a:p>
        </p:txBody>
      </p:sp>
      <p:sp>
        <p:nvSpPr>
          <p:cNvPr id="13" name="Organigramme : Alternative 12"/>
          <p:cNvSpPr/>
          <p:nvPr/>
        </p:nvSpPr>
        <p:spPr>
          <a:xfrm>
            <a:off x="3201739" y="4377373"/>
            <a:ext cx="1285875" cy="371475"/>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ecrire (’’bonjour’’) ;</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14" name="Organigramme : Alternative 13"/>
          <p:cNvSpPr/>
          <p:nvPr/>
        </p:nvSpPr>
        <p:spPr>
          <a:xfrm>
            <a:off x="3214294" y="4885489"/>
            <a:ext cx="1285875" cy="371475"/>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retourne ;</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15" name="Rectangle 14"/>
          <p:cNvSpPr/>
          <p:nvPr/>
        </p:nvSpPr>
        <p:spPr>
          <a:xfrm>
            <a:off x="1430089" y="4376738"/>
            <a:ext cx="1600200" cy="83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rPr>
              <a:t>L’algorithme est mis en sommeil : il attend le retour de la fonction</a:t>
            </a:r>
          </a:p>
        </p:txBody>
      </p:sp>
      <p:sp>
        <p:nvSpPr>
          <p:cNvPr id="16" name="Organigramme : Alternative 15"/>
          <p:cNvSpPr/>
          <p:nvPr/>
        </p:nvSpPr>
        <p:spPr>
          <a:xfrm>
            <a:off x="1315789" y="5529898"/>
            <a:ext cx="1685926" cy="371475"/>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dirty="0">
                <a:effectLst/>
                <a:latin typeface="Calibri"/>
                <a:ea typeface="Times New Roman"/>
                <a:cs typeface="Arial"/>
              </a:rPr>
              <a:t>Retour  dans l’algorithme</a:t>
            </a:r>
            <a:endParaRPr lang="fr-FR" sz="1100" dirty="0">
              <a:effectLst/>
              <a:latin typeface="Calibri"/>
              <a:ea typeface="Times New Roman"/>
              <a:cs typeface="Arial"/>
            </a:endParaRPr>
          </a:p>
        </p:txBody>
      </p:sp>
      <p:cxnSp>
        <p:nvCxnSpPr>
          <p:cNvPr id="17" name="Connecteur droit avec flèche 16"/>
          <p:cNvCxnSpPr/>
          <p:nvPr/>
        </p:nvCxnSpPr>
        <p:spPr>
          <a:xfrm>
            <a:off x="2153989" y="5901373"/>
            <a:ext cx="0" cy="257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Ellipse 17"/>
          <p:cNvSpPr/>
          <p:nvPr/>
        </p:nvSpPr>
        <p:spPr>
          <a:xfrm>
            <a:off x="2020639" y="6158548"/>
            <a:ext cx="295275" cy="26670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9" name="Connecteur droit 18"/>
          <p:cNvCxnSpPr/>
          <p:nvPr/>
        </p:nvCxnSpPr>
        <p:spPr>
          <a:xfrm>
            <a:off x="3087439" y="2566988"/>
            <a:ext cx="9525" cy="3943350"/>
          </a:xfrm>
          <a:prstGeom prst="line">
            <a:avLst/>
          </a:prstGeom>
          <a:noFill/>
          <a:ln w="9525" cap="flat" cmpd="sng" algn="ctr">
            <a:solidFill>
              <a:srgbClr val="4F81BD">
                <a:shade val="95000"/>
                <a:satMod val="105000"/>
              </a:srgbClr>
            </a:solidFill>
            <a:prstDash val="solid"/>
          </a:ln>
          <a:effectLst/>
        </p:spPr>
      </p:cxnSp>
      <p:cxnSp>
        <p:nvCxnSpPr>
          <p:cNvPr id="20" name="Connecteur droit 19"/>
          <p:cNvCxnSpPr/>
          <p:nvPr/>
        </p:nvCxnSpPr>
        <p:spPr>
          <a:xfrm flipV="1">
            <a:off x="2992189" y="4015423"/>
            <a:ext cx="904875" cy="952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1" name="Connecteur droit avec flèche 20"/>
          <p:cNvCxnSpPr/>
          <p:nvPr/>
        </p:nvCxnSpPr>
        <p:spPr>
          <a:xfrm>
            <a:off x="3897064" y="4015423"/>
            <a:ext cx="0" cy="3619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p:nvPr/>
        </p:nvCxnSpPr>
        <p:spPr>
          <a:xfrm>
            <a:off x="3897064" y="4748213"/>
            <a:ext cx="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Connecteur droit 22"/>
          <p:cNvCxnSpPr/>
          <p:nvPr/>
        </p:nvCxnSpPr>
        <p:spPr>
          <a:xfrm flipH="1" flipV="1">
            <a:off x="2153990" y="5329873"/>
            <a:ext cx="1743074"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4" name="Connecteur droit avec flèche 23"/>
          <p:cNvCxnSpPr/>
          <p:nvPr/>
        </p:nvCxnSpPr>
        <p:spPr>
          <a:xfrm>
            <a:off x="2153989" y="5329873"/>
            <a:ext cx="0" cy="2000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Connecteur droit 25"/>
          <p:cNvCxnSpPr/>
          <p:nvPr/>
        </p:nvCxnSpPr>
        <p:spPr>
          <a:xfrm>
            <a:off x="8248650" y="10115550"/>
            <a:ext cx="0" cy="57150"/>
          </a:xfrm>
          <a:prstGeom prst="line">
            <a:avLst/>
          </a:prstGeom>
          <a:noFill/>
          <a:ln w="9525" cap="flat" cmpd="sng" algn="ctr">
            <a:solidFill>
              <a:sysClr val="windowText" lastClr="000000">
                <a:shade val="95000"/>
                <a:satMod val="105000"/>
              </a:sysClr>
            </a:solidFill>
            <a:prstDash val="solid"/>
          </a:ln>
          <a:effectLst/>
        </p:spPr>
      </p:cxnSp>
      <p:cxnSp>
        <p:nvCxnSpPr>
          <p:cNvPr id="30" name="Connecteur droit 29"/>
          <p:cNvCxnSpPr/>
          <p:nvPr/>
        </p:nvCxnSpPr>
        <p:spPr>
          <a:xfrm flipV="1">
            <a:off x="3909180" y="5214938"/>
            <a:ext cx="0" cy="114936"/>
          </a:xfrm>
          <a:prstGeom prst="line">
            <a:avLst/>
          </a:prstGeom>
        </p:spPr>
        <p:style>
          <a:lnRef idx="3">
            <a:schemeClr val="accent1"/>
          </a:lnRef>
          <a:fillRef idx="0">
            <a:schemeClr val="accent1"/>
          </a:fillRef>
          <a:effectRef idx="2">
            <a:schemeClr val="accent1"/>
          </a:effectRef>
          <a:fontRef idx="minor">
            <a:schemeClr val="tx1"/>
          </a:fontRef>
        </p:style>
      </p:cxnSp>
      <p:sp>
        <p:nvSpPr>
          <p:cNvPr id="34" name="Zone de texte 26"/>
          <p:cNvSpPr txBox="1"/>
          <p:nvPr/>
        </p:nvSpPr>
        <p:spPr>
          <a:xfrm>
            <a:off x="4905791" y="2337600"/>
            <a:ext cx="82867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Le temps</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35" name="Rectangle 34"/>
          <p:cNvSpPr/>
          <p:nvPr/>
        </p:nvSpPr>
        <p:spPr>
          <a:xfrm>
            <a:off x="5139153" y="3097485"/>
            <a:ext cx="161925" cy="8763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Rectangle 35"/>
          <p:cNvSpPr/>
          <p:nvPr/>
        </p:nvSpPr>
        <p:spPr>
          <a:xfrm>
            <a:off x="5143916" y="5278710"/>
            <a:ext cx="161925" cy="6667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Rectangle 36"/>
          <p:cNvSpPr/>
          <p:nvPr/>
        </p:nvSpPr>
        <p:spPr>
          <a:xfrm>
            <a:off x="5143916" y="4221435"/>
            <a:ext cx="161925" cy="666750"/>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38" name="Connecteur droit 37"/>
          <p:cNvCxnSpPr/>
          <p:nvPr/>
        </p:nvCxnSpPr>
        <p:spPr>
          <a:xfrm>
            <a:off x="5220116" y="2868250"/>
            <a:ext cx="0" cy="2190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220116" y="3973785"/>
            <a:ext cx="0" cy="2190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220116" y="4888185"/>
            <a:ext cx="0" cy="39052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239166" y="5954985"/>
            <a:ext cx="0" cy="39052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 de texte 43"/>
          <p:cNvSpPr txBox="1"/>
          <p:nvPr/>
        </p:nvSpPr>
        <p:spPr>
          <a:xfrm>
            <a:off x="5410616" y="289682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ysClr val="windowText" lastClr="000000"/>
                </a:solidFill>
                <a:effectLst/>
                <a:uLnTx/>
                <a:uFillTx/>
                <a:latin typeface="Calibri"/>
                <a:ea typeface="Times New Roman"/>
                <a:cs typeface="Arial"/>
              </a:rPr>
              <a:t>Debut de l’algorithme</a:t>
            </a:r>
            <a:endParaRPr kumimoji="0" lang="fr-FR" sz="1100" b="0" i="0" u="none" strike="noStrike" kern="0" cap="none" spc="0" normalizeH="0" baseline="0" noProof="0">
              <a:ln>
                <a:noFill/>
              </a:ln>
              <a:solidFill>
                <a:sysClr val="windowText" lastClr="000000"/>
              </a:solidFill>
              <a:effectLst/>
              <a:uLnTx/>
              <a:uFillTx/>
              <a:latin typeface="Calibri"/>
              <a:ea typeface="Times New Roman"/>
              <a:cs typeface="Arial"/>
            </a:endParaRPr>
          </a:p>
        </p:txBody>
      </p:sp>
      <p:sp>
        <p:nvSpPr>
          <p:cNvPr id="43" name="Zone de texte 44"/>
          <p:cNvSpPr txBox="1"/>
          <p:nvPr/>
        </p:nvSpPr>
        <p:spPr>
          <a:xfrm>
            <a:off x="5458241" y="3840434"/>
            <a:ext cx="2066087" cy="3524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Suspension de l’algorithme</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4" name="Zone de texte 45"/>
          <p:cNvSpPr txBox="1"/>
          <p:nvPr/>
        </p:nvSpPr>
        <p:spPr>
          <a:xfrm>
            <a:off x="5458241" y="407965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Debut de la fonction</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5" name="Zone de texte 46"/>
          <p:cNvSpPr txBox="1"/>
          <p:nvPr/>
        </p:nvSpPr>
        <p:spPr>
          <a:xfrm>
            <a:off x="5448716" y="490723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ysClr val="windowText" lastClr="000000"/>
                </a:solidFill>
                <a:effectLst/>
                <a:uLnTx/>
                <a:uFillTx/>
                <a:latin typeface="Calibri"/>
                <a:ea typeface="Times New Roman"/>
                <a:cs typeface="Arial"/>
              </a:rPr>
              <a:t>Fin de la fonction</a:t>
            </a:r>
            <a:endParaRPr kumimoji="0" lang="fr-FR" sz="1100" b="0" i="0" u="none" strike="noStrike" kern="0" cap="none" spc="0" normalizeH="0" baseline="0" noProof="0">
              <a:ln>
                <a:noFill/>
              </a:ln>
              <a:solidFill>
                <a:sysClr val="windowText" lastClr="000000"/>
              </a:solidFill>
              <a:effectLst/>
              <a:uLnTx/>
              <a:uFillTx/>
              <a:latin typeface="Calibri"/>
              <a:ea typeface="Times New Roman"/>
              <a:cs typeface="Arial"/>
            </a:endParaRPr>
          </a:p>
        </p:txBody>
      </p:sp>
      <p:sp>
        <p:nvSpPr>
          <p:cNvPr id="46" name="Zone de texte 47"/>
          <p:cNvSpPr txBox="1"/>
          <p:nvPr/>
        </p:nvSpPr>
        <p:spPr>
          <a:xfrm>
            <a:off x="5439191" y="5145359"/>
            <a:ext cx="1941121" cy="346979"/>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Reprise de l’algorithme</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7" name="Zone de texte 48"/>
          <p:cNvSpPr txBox="1"/>
          <p:nvPr/>
        </p:nvSpPr>
        <p:spPr>
          <a:xfrm>
            <a:off x="5458241" y="584068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ysClr val="windowText" lastClr="000000"/>
                </a:solidFill>
                <a:effectLst/>
                <a:uLnTx/>
                <a:uFillTx/>
                <a:latin typeface="Calibri"/>
                <a:ea typeface="Times New Roman"/>
                <a:cs typeface="Arial"/>
              </a:rPr>
              <a:t>Fin de l’algorithme</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8" name="Zone de texte 49"/>
          <p:cNvSpPr txBox="1"/>
          <p:nvPr/>
        </p:nvSpPr>
        <p:spPr>
          <a:xfrm>
            <a:off x="4858166" y="6364560"/>
            <a:ext cx="82867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000" dirty="0">
                <a:effectLst/>
                <a:latin typeface="Calibri"/>
                <a:ea typeface="Times New Roman"/>
                <a:cs typeface="Arial"/>
              </a:rPr>
              <a:t>Le temps</a:t>
            </a:r>
            <a:endParaRPr lang="fr-FR" sz="1100" dirty="0">
              <a:effectLst/>
              <a:latin typeface="Calibri"/>
              <a:ea typeface="Times New Roman"/>
              <a:cs typeface="Arial"/>
            </a:endParaRPr>
          </a:p>
        </p:txBody>
      </p:sp>
      <p:sp>
        <p:nvSpPr>
          <p:cNvPr id="49" name="Rectangle 48"/>
          <p:cNvSpPr/>
          <p:nvPr/>
        </p:nvSpPr>
        <p:spPr>
          <a:xfrm>
            <a:off x="1043608" y="2337600"/>
            <a:ext cx="6336704" cy="4331760"/>
          </a:xfrm>
          <a:prstGeom prst="rect">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5432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par>
                                <p:cTn id="25" presetID="1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p:tgtEl>
                                          <p:spTgt spid="38"/>
                                        </p:tgtEl>
                                        <p:attrNameLst>
                                          <p:attrName>ppt_y</p:attrName>
                                        </p:attrNameLst>
                                      </p:cBhvr>
                                      <p:tavLst>
                                        <p:tav tm="0">
                                          <p:val>
                                            <p:strVal val="#ppt_y+#ppt_h*1.125000"/>
                                          </p:val>
                                        </p:tav>
                                        <p:tav tm="100000">
                                          <p:val>
                                            <p:strVal val="#ppt_y"/>
                                          </p:val>
                                        </p:tav>
                                      </p:tavLst>
                                    </p:anim>
                                    <p:animEffect transition="in" filter="wipe(up)">
                                      <p:cBhvr>
                                        <p:cTn id="28" dur="500"/>
                                        <p:tgtEl>
                                          <p:spTgt spid="38"/>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ppt_y</p:attrName>
                                        </p:attrNameLst>
                                      </p:cBhvr>
                                      <p:tavLst>
                                        <p:tav tm="0">
                                          <p:val>
                                            <p:strVal val="#ppt_y+#ppt_h*1.125000"/>
                                          </p:val>
                                        </p:tav>
                                        <p:tav tm="100000">
                                          <p:val>
                                            <p:strVal val="#ppt_y"/>
                                          </p:val>
                                        </p:tav>
                                      </p:tavLst>
                                    </p:anim>
                                    <p:animEffect transition="in" filter="wipe(up)">
                                      <p:cBhvr>
                                        <p:cTn id="32" dur="500"/>
                                        <p:tgtEl>
                                          <p:spTgt spid="4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par>
                                <p:cTn id="41" presetID="1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4"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par>
                          <p:cTn id="86" fill="hold">
                            <p:stCondLst>
                              <p:cond delay="1500"/>
                            </p:stCondLst>
                            <p:childTnLst>
                              <p:par>
                                <p:cTn id="87" presetID="2" presetClass="entr" presetSubtype="4"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par>
                          <p:cTn id="91" fill="hold">
                            <p:stCondLst>
                              <p:cond delay="2000"/>
                            </p:stCondLst>
                            <p:childTnLst>
                              <p:par>
                                <p:cTn id="92" presetID="2" presetClass="entr" presetSubtype="4"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fill="hold"/>
                                        <p:tgtEl>
                                          <p:spTgt spid="45"/>
                                        </p:tgtEl>
                                        <p:attrNameLst>
                                          <p:attrName>ppt_x</p:attrName>
                                        </p:attrNameLst>
                                      </p:cBhvr>
                                      <p:tavLst>
                                        <p:tav tm="0">
                                          <p:val>
                                            <p:strVal val="#ppt_x"/>
                                          </p:val>
                                        </p:tav>
                                        <p:tav tm="100000">
                                          <p:val>
                                            <p:strVal val="#ppt_x"/>
                                          </p:val>
                                        </p:tav>
                                      </p:tavLst>
                                    </p:anim>
                                    <p:anim calcmode="lin" valueType="num">
                                      <p:cBhvr additive="base">
                                        <p:cTn id="9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1000"/>
                                        <p:tgtEl>
                                          <p:spTgt spid="24"/>
                                        </p:tgtEl>
                                      </p:cBhvr>
                                    </p:animEffect>
                                    <p:anim calcmode="lin" valueType="num">
                                      <p:cBhvr>
                                        <p:cTn id="121" dur="1000" fill="hold"/>
                                        <p:tgtEl>
                                          <p:spTgt spid="24"/>
                                        </p:tgtEl>
                                        <p:attrNameLst>
                                          <p:attrName>ppt_x</p:attrName>
                                        </p:attrNameLst>
                                      </p:cBhvr>
                                      <p:tavLst>
                                        <p:tav tm="0">
                                          <p:val>
                                            <p:strVal val="#ppt_x"/>
                                          </p:val>
                                        </p:tav>
                                        <p:tav tm="100000">
                                          <p:val>
                                            <p:strVal val="#ppt_x"/>
                                          </p:val>
                                        </p:tav>
                                      </p:tavLst>
                                    </p:anim>
                                    <p:anim calcmode="lin" valueType="num">
                                      <p:cBhvr>
                                        <p:cTn id="1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1000"/>
                                        <p:tgtEl>
                                          <p:spTgt spid="16"/>
                                        </p:tgtEl>
                                      </p:cBhvr>
                                    </p:animEffect>
                                    <p:anim calcmode="lin" valueType="num">
                                      <p:cBhvr>
                                        <p:cTn id="128" dur="1000" fill="hold"/>
                                        <p:tgtEl>
                                          <p:spTgt spid="16"/>
                                        </p:tgtEl>
                                        <p:attrNameLst>
                                          <p:attrName>ppt_x</p:attrName>
                                        </p:attrNameLst>
                                      </p:cBhvr>
                                      <p:tavLst>
                                        <p:tav tm="0">
                                          <p:val>
                                            <p:strVal val="#ppt_x"/>
                                          </p:val>
                                        </p:tav>
                                        <p:tav tm="100000">
                                          <p:val>
                                            <p:strVal val="#ppt_x"/>
                                          </p:val>
                                        </p:tav>
                                      </p:tavLst>
                                    </p:anim>
                                    <p:anim calcmode="lin" valueType="num">
                                      <p:cBhvr>
                                        <p:cTn id="129" dur="1000" fill="hold"/>
                                        <p:tgtEl>
                                          <p:spTgt spid="1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fade">
                                      <p:cBhvr>
                                        <p:cTn id="132" dur="1000"/>
                                        <p:tgtEl>
                                          <p:spTgt spid="47"/>
                                        </p:tgtEl>
                                      </p:cBhvr>
                                    </p:animEffect>
                                    <p:anim calcmode="lin" valueType="num">
                                      <p:cBhvr>
                                        <p:cTn id="133" dur="1000" fill="hold"/>
                                        <p:tgtEl>
                                          <p:spTgt spid="47"/>
                                        </p:tgtEl>
                                        <p:attrNameLst>
                                          <p:attrName>ppt_x</p:attrName>
                                        </p:attrNameLst>
                                      </p:cBhvr>
                                      <p:tavLst>
                                        <p:tav tm="0">
                                          <p:val>
                                            <p:strVal val="#ppt_x"/>
                                          </p:val>
                                        </p:tav>
                                        <p:tav tm="100000">
                                          <p:val>
                                            <p:strVal val="#ppt_x"/>
                                          </p:val>
                                        </p:tav>
                                      </p:tavLst>
                                    </p:anim>
                                    <p:anim calcmode="lin" valueType="num">
                                      <p:cBhvr>
                                        <p:cTn id="134" dur="1000" fill="hold"/>
                                        <p:tgtEl>
                                          <p:spTgt spid="4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1000"/>
                                        <p:tgtEl>
                                          <p:spTgt spid="41"/>
                                        </p:tgtEl>
                                      </p:cBhvr>
                                    </p:animEffect>
                                    <p:anim calcmode="lin" valueType="num">
                                      <p:cBhvr>
                                        <p:cTn id="138" dur="1000" fill="hold"/>
                                        <p:tgtEl>
                                          <p:spTgt spid="41"/>
                                        </p:tgtEl>
                                        <p:attrNameLst>
                                          <p:attrName>ppt_x</p:attrName>
                                        </p:attrNameLst>
                                      </p:cBhvr>
                                      <p:tavLst>
                                        <p:tav tm="0">
                                          <p:val>
                                            <p:strVal val="#ppt_x"/>
                                          </p:val>
                                        </p:tav>
                                        <p:tav tm="100000">
                                          <p:val>
                                            <p:strVal val="#ppt_x"/>
                                          </p:val>
                                        </p:tav>
                                      </p:tavLst>
                                    </p:anim>
                                    <p:anim calcmode="lin" valueType="num">
                                      <p:cBhvr>
                                        <p:cTn id="139" dur="1000" fill="hold"/>
                                        <p:tgtEl>
                                          <p:spTgt spid="41"/>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fade">
                                      <p:cBhvr>
                                        <p:cTn id="142" dur="1000"/>
                                        <p:tgtEl>
                                          <p:spTgt spid="17"/>
                                        </p:tgtEl>
                                      </p:cBhvr>
                                    </p:animEffect>
                                    <p:anim calcmode="lin" valueType="num">
                                      <p:cBhvr>
                                        <p:cTn id="143" dur="1000" fill="hold"/>
                                        <p:tgtEl>
                                          <p:spTgt spid="17"/>
                                        </p:tgtEl>
                                        <p:attrNameLst>
                                          <p:attrName>ppt_x</p:attrName>
                                        </p:attrNameLst>
                                      </p:cBhvr>
                                      <p:tavLst>
                                        <p:tav tm="0">
                                          <p:val>
                                            <p:strVal val="#ppt_x"/>
                                          </p:val>
                                        </p:tav>
                                        <p:tav tm="100000">
                                          <p:val>
                                            <p:strVal val="#ppt_x"/>
                                          </p:val>
                                        </p:tav>
                                      </p:tavLst>
                                    </p:anim>
                                    <p:anim calcmode="lin" valueType="num">
                                      <p:cBhvr>
                                        <p:cTn id="144" dur="1000" fill="hold"/>
                                        <p:tgtEl>
                                          <p:spTgt spid="17"/>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10" presetClass="entr" presetSubtype="0" fill="hold" grpId="0" nodeType="after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fade">
                                      <p:cBhvr>
                                        <p:cTn id="148" dur="500"/>
                                        <p:tgtEl>
                                          <p:spTgt spid="18"/>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barn(inVertical)">
                                      <p:cBhvr>
                                        <p:cTn id="1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8" grpId="0" animBg="1"/>
      <p:bldP spid="34" grpId="0" animBg="1"/>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3782764" cy="3240360"/>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t>
            </a: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sans valeur retournée</a:t>
            </a:r>
          </a:p>
          <a:p>
            <a:pPr marL="442913" indent="-442913" algn="just">
              <a:lnSpc>
                <a:spcPct val="110000"/>
              </a:lnSpc>
              <a:spcAft>
                <a:spcPts val="0"/>
              </a:spcAft>
              <a:buBlip>
                <a:blip r:embed="rId3"/>
              </a:buBlip>
              <a:tabLst>
                <a:tab pos="1343025" algn="l"/>
              </a:tabLst>
            </a:pPr>
            <a:r>
              <a:rPr lang="fr-FR" sz="2400" dirty="0">
                <a:ea typeface="Times New Roman"/>
                <a:cs typeface="Arial"/>
              </a:rPr>
              <a:t>Imaginons un autre algorithme qui appelle 10 fois la fonction </a:t>
            </a:r>
            <a:r>
              <a:rPr lang="fr-FR" sz="2400" dirty="0" err="1">
                <a:ea typeface="Times New Roman"/>
                <a:cs typeface="Arial"/>
              </a:rPr>
              <a:t>afficheBonjour</a:t>
            </a:r>
            <a:r>
              <a:rPr lang="fr-FR" sz="2400" dirty="0">
                <a:ea typeface="Times New Roman"/>
                <a:cs typeface="Arial"/>
              </a:rPr>
              <a:t>().</a:t>
            </a: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3" name="Rectangle 2"/>
          <p:cNvSpPr/>
          <p:nvPr/>
        </p:nvSpPr>
        <p:spPr>
          <a:xfrm>
            <a:off x="4630176" y="2276871"/>
            <a:ext cx="4046280" cy="2934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800181" y="2348880"/>
            <a:ext cx="3567455" cy="2862322"/>
          </a:xfrm>
          <a:prstGeom prst="rect">
            <a:avLst/>
          </a:prstGeom>
        </p:spPr>
        <p:txBody>
          <a:bodyPr wrap="square">
            <a:spAutoFit/>
          </a:bodyPr>
          <a:lstStyle/>
          <a:p>
            <a:r>
              <a:rPr lang="fr-FR" b="1" dirty="0">
                <a:solidFill>
                  <a:schemeClr val="bg1"/>
                </a:solidFill>
              </a:rPr>
              <a:t>Algorithme </a:t>
            </a:r>
            <a:r>
              <a:rPr lang="fr-FR" dirty="0">
                <a:solidFill>
                  <a:schemeClr val="bg1"/>
                </a:solidFill>
              </a:rPr>
              <a:t>utilise-fonction-10</a:t>
            </a:r>
          </a:p>
          <a:p>
            <a:r>
              <a:rPr lang="fr-FR" b="1" dirty="0">
                <a:solidFill>
                  <a:schemeClr val="bg1"/>
                </a:solidFill>
              </a:rPr>
              <a:t>Variables</a:t>
            </a:r>
            <a:r>
              <a:rPr lang="fr-FR" dirty="0">
                <a:solidFill>
                  <a:schemeClr val="bg1"/>
                </a:solidFill>
              </a:rPr>
              <a:t> : indice : entier ;</a:t>
            </a:r>
          </a:p>
          <a:p>
            <a:r>
              <a:rPr lang="fr-FR" b="1" dirty="0">
                <a:solidFill>
                  <a:schemeClr val="bg1"/>
                </a:solidFill>
              </a:rPr>
              <a:t>Debut</a:t>
            </a:r>
            <a:endParaRPr lang="fr-FR" dirty="0">
              <a:solidFill>
                <a:schemeClr val="bg1"/>
              </a:solidFill>
            </a:endParaRPr>
          </a:p>
          <a:p>
            <a:r>
              <a:rPr lang="fr-FR" dirty="0" smtClean="0">
                <a:solidFill>
                  <a:schemeClr val="bg1"/>
                </a:solidFill>
              </a:rPr>
              <a:t>   indice </a:t>
            </a:r>
            <a:r>
              <a:rPr lang="fr-FR" dirty="0">
                <a:solidFill>
                  <a:schemeClr val="bg1"/>
                </a:solidFill>
                <a:sym typeface="Wingdings"/>
              </a:rPr>
              <a:t></a:t>
            </a:r>
            <a:r>
              <a:rPr lang="fr-FR" dirty="0">
                <a:solidFill>
                  <a:schemeClr val="bg1"/>
                </a:solidFill>
              </a:rPr>
              <a:t>0 ;</a:t>
            </a:r>
          </a:p>
          <a:p>
            <a:r>
              <a:rPr lang="fr-FR" dirty="0" smtClean="0">
                <a:solidFill>
                  <a:schemeClr val="bg1"/>
                </a:solidFill>
              </a:rPr>
              <a:t>   tant_que </a:t>
            </a:r>
            <a:r>
              <a:rPr lang="fr-FR" dirty="0">
                <a:solidFill>
                  <a:schemeClr val="bg1"/>
                </a:solidFill>
              </a:rPr>
              <a:t>(indice&lt;10) faire</a:t>
            </a:r>
          </a:p>
          <a:p>
            <a:r>
              <a:rPr lang="fr-FR" dirty="0" smtClean="0">
                <a:solidFill>
                  <a:schemeClr val="bg1"/>
                </a:solidFill>
              </a:rPr>
              <a:t>   { </a:t>
            </a:r>
            <a:endParaRPr lang="fr-FR" dirty="0">
              <a:solidFill>
                <a:schemeClr val="bg1"/>
              </a:solidFill>
            </a:endParaRPr>
          </a:p>
          <a:p>
            <a:r>
              <a:rPr lang="fr-FR" dirty="0">
                <a:solidFill>
                  <a:schemeClr val="bg1"/>
                </a:solidFill>
              </a:rPr>
              <a:t>	</a:t>
            </a:r>
            <a:r>
              <a:rPr lang="fr-FR" dirty="0" err="1" smtClean="0">
                <a:solidFill>
                  <a:schemeClr val="bg1"/>
                </a:solidFill>
              </a:rPr>
              <a:t>afficheBonjour</a:t>
            </a:r>
            <a:r>
              <a:rPr lang="fr-FR" dirty="0">
                <a:solidFill>
                  <a:schemeClr val="bg1"/>
                </a:solidFill>
              </a:rPr>
              <a:t>() ;</a:t>
            </a:r>
          </a:p>
          <a:p>
            <a:r>
              <a:rPr lang="fr-FR" dirty="0">
                <a:solidFill>
                  <a:schemeClr val="bg1"/>
                </a:solidFill>
              </a:rPr>
              <a:t>	</a:t>
            </a:r>
            <a:r>
              <a:rPr lang="fr-FR" dirty="0" err="1" smtClean="0">
                <a:solidFill>
                  <a:schemeClr val="bg1"/>
                </a:solidFill>
              </a:rPr>
              <a:t>indice</a:t>
            </a:r>
            <a:r>
              <a:rPr lang="fr-FR" dirty="0" err="1">
                <a:solidFill>
                  <a:schemeClr val="bg1"/>
                </a:solidFill>
                <a:sym typeface="Wingdings"/>
              </a:rPr>
              <a:t></a:t>
            </a:r>
            <a:r>
              <a:rPr lang="fr-FR" dirty="0" err="1">
                <a:solidFill>
                  <a:schemeClr val="bg1"/>
                </a:solidFill>
              </a:rPr>
              <a:t>indice</a:t>
            </a:r>
            <a:r>
              <a:rPr lang="fr-FR" dirty="0">
                <a:solidFill>
                  <a:schemeClr val="bg1"/>
                </a:solidFill>
              </a:rPr>
              <a:t> +1 ;</a:t>
            </a:r>
          </a:p>
          <a:p>
            <a:r>
              <a:rPr lang="fr-FR" dirty="0">
                <a:solidFill>
                  <a:schemeClr val="bg1"/>
                </a:solidFill>
              </a:rPr>
              <a:t> </a:t>
            </a:r>
            <a:r>
              <a:rPr lang="fr-FR" dirty="0" smtClean="0">
                <a:solidFill>
                  <a:schemeClr val="bg1"/>
                </a:solidFill>
              </a:rPr>
              <a:t>   }</a:t>
            </a:r>
            <a:endParaRPr lang="fr-FR" dirty="0">
              <a:solidFill>
                <a:schemeClr val="bg1"/>
              </a:solidFill>
            </a:endParaRPr>
          </a:p>
          <a:p>
            <a:r>
              <a:rPr lang="fr-FR" b="1" dirty="0">
                <a:solidFill>
                  <a:schemeClr val="bg1"/>
                </a:solidFill>
              </a:rPr>
              <a:t>Fin</a:t>
            </a:r>
          </a:p>
        </p:txBody>
      </p:sp>
    </p:spTree>
    <p:extLst>
      <p:ext uri="{BB962C8B-B14F-4D97-AF65-F5344CB8AC3E}">
        <p14:creationId xmlns:p14="http://schemas.microsoft.com/office/powerpoint/2010/main" val="12362510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7959228" cy="1656184"/>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t>
            </a: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sans valeur retournée</a:t>
            </a:r>
          </a:p>
          <a:p>
            <a:pPr marL="442913" indent="-442913" algn="just">
              <a:lnSpc>
                <a:spcPct val="110000"/>
              </a:lnSpc>
              <a:spcAft>
                <a:spcPts val="0"/>
              </a:spcAft>
              <a:buBlip>
                <a:blip r:embed="rId3"/>
              </a:buBlip>
              <a:tabLst>
                <a:tab pos="1343025" algn="l"/>
              </a:tabLst>
            </a:pPr>
            <a:r>
              <a:rPr lang="fr-FR" sz="2400" dirty="0">
                <a:ea typeface="Times New Roman"/>
                <a:cs typeface="Arial"/>
              </a:rPr>
              <a:t>Pour faciliter la lecture des algorithmes, il convient de respecter des règles pour nommer les fonctions.</a:t>
            </a: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4" name="Secteurs 3"/>
          <p:cNvSpPr/>
          <p:nvPr/>
        </p:nvSpPr>
        <p:spPr>
          <a:xfrm>
            <a:off x="1043608" y="3429000"/>
            <a:ext cx="3127896" cy="3127896"/>
          </a:xfrm>
          <a:prstGeom prst="pie">
            <a:avLst>
              <a:gd name="adj1" fmla="val 5400000"/>
              <a:gd name="adj2" fmla="val 162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orme libre 6"/>
          <p:cNvSpPr/>
          <p:nvPr/>
        </p:nvSpPr>
        <p:spPr>
          <a:xfrm>
            <a:off x="2607556" y="3429000"/>
            <a:ext cx="4772756" cy="3127896"/>
          </a:xfrm>
          <a:custGeom>
            <a:avLst/>
            <a:gdLst>
              <a:gd name="connsiteX0" fmla="*/ 0 w 4772756"/>
              <a:gd name="connsiteY0" fmla="*/ 0 h 3127896"/>
              <a:gd name="connsiteX1" fmla="*/ 4772756 w 4772756"/>
              <a:gd name="connsiteY1" fmla="*/ 0 h 3127896"/>
              <a:gd name="connsiteX2" fmla="*/ 4772756 w 4772756"/>
              <a:gd name="connsiteY2" fmla="*/ 3127896 h 3127896"/>
              <a:gd name="connsiteX3" fmla="*/ 0 w 4772756"/>
              <a:gd name="connsiteY3" fmla="*/ 3127896 h 3127896"/>
              <a:gd name="connsiteX4" fmla="*/ 0 w 4772756"/>
              <a:gd name="connsiteY4" fmla="*/ 0 h 312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756" h="3127896">
                <a:moveTo>
                  <a:pt x="0" y="0"/>
                </a:moveTo>
                <a:lnTo>
                  <a:pt x="4772756" y="0"/>
                </a:lnTo>
                <a:lnTo>
                  <a:pt x="4772756" y="3127896"/>
                </a:lnTo>
                <a:lnTo>
                  <a:pt x="0" y="3127896"/>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42866" numCol="1" spcCol="1270" anchor="ctr" anchorCtr="0">
            <a:noAutofit/>
          </a:bodyPr>
          <a:lstStyle/>
          <a:p>
            <a:pPr lvl="0" algn="ctr" defTabSz="622300">
              <a:lnSpc>
                <a:spcPct val="90000"/>
              </a:lnSpc>
              <a:spcBef>
                <a:spcPct val="0"/>
              </a:spcBef>
              <a:spcAft>
                <a:spcPct val="35000"/>
              </a:spcAft>
            </a:pPr>
            <a:r>
              <a:rPr lang="fr-FR" sz="1400" kern="1200" dirty="0" smtClean="0"/>
              <a:t>Le nom d’une fonction commence par une minuscule.</a:t>
            </a:r>
          </a:p>
        </p:txBody>
      </p:sp>
      <p:sp>
        <p:nvSpPr>
          <p:cNvPr id="8" name="Secteurs 7"/>
          <p:cNvSpPr/>
          <p:nvPr/>
        </p:nvSpPr>
        <p:spPr>
          <a:xfrm>
            <a:off x="1590990" y="4367370"/>
            <a:ext cx="2033130" cy="2033130"/>
          </a:xfrm>
          <a:prstGeom prst="pie">
            <a:avLst>
              <a:gd name="adj1" fmla="val 5400000"/>
              <a:gd name="adj2" fmla="val 1620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Forme libre 8"/>
          <p:cNvSpPr/>
          <p:nvPr/>
        </p:nvSpPr>
        <p:spPr>
          <a:xfrm>
            <a:off x="2607556" y="4367370"/>
            <a:ext cx="4772756" cy="2033130"/>
          </a:xfrm>
          <a:custGeom>
            <a:avLst/>
            <a:gdLst>
              <a:gd name="connsiteX0" fmla="*/ 0 w 4772756"/>
              <a:gd name="connsiteY0" fmla="*/ 0 h 2033130"/>
              <a:gd name="connsiteX1" fmla="*/ 4772756 w 4772756"/>
              <a:gd name="connsiteY1" fmla="*/ 0 h 2033130"/>
              <a:gd name="connsiteX2" fmla="*/ 4772756 w 4772756"/>
              <a:gd name="connsiteY2" fmla="*/ 2033130 h 2033130"/>
              <a:gd name="connsiteX3" fmla="*/ 0 w 4772756"/>
              <a:gd name="connsiteY3" fmla="*/ 2033130 h 2033130"/>
              <a:gd name="connsiteX4" fmla="*/ 0 w 4772756"/>
              <a:gd name="connsiteY4" fmla="*/ 0 h 203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756" h="2033130">
                <a:moveTo>
                  <a:pt x="0" y="0"/>
                </a:moveTo>
                <a:lnTo>
                  <a:pt x="4772756" y="0"/>
                </a:lnTo>
                <a:lnTo>
                  <a:pt x="4772756" y="2033130"/>
                </a:lnTo>
                <a:lnTo>
                  <a:pt x="0" y="2033130"/>
                </a:lnTo>
                <a:lnTo>
                  <a:pt x="0" y="0"/>
                </a:lnTo>
                <a:close/>
              </a:path>
            </a:pathLst>
          </a:cu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1148103" numCol="1" spcCol="1270" anchor="ctr" anchorCtr="0">
            <a:noAutofit/>
          </a:bodyPr>
          <a:lstStyle/>
          <a:p>
            <a:pPr lvl="0" algn="ctr" defTabSz="622300">
              <a:lnSpc>
                <a:spcPct val="90000"/>
              </a:lnSpc>
              <a:spcBef>
                <a:spcPct val="0"/>
              </a:spcBef>
              <a:spcAft>
                <a:spcPct val="35000"/>
              </a:spcAft>
            </a:pPr>
            <a:r>
              <a:rPr lang="fr-FR" sz="1400" kern="1200" dirty="0" smtClean="0"/>
              <a:t>Le nom d’une fonction ne comporte pas d’espace.</a:t>
            </a:r>
            <a:endParaRPr lang="fr-FR" sz="1400" kern="1200" dirty="0"/>
          </a:p>
        </p:txBody>
      </p:sp>
      <p:sp>
        <p:nvSpPr>
          <p:cNvPr id="10" name="Secteurs 9"/>
          <p:cNvSpPr/>
          <p:nvPr/>
        </p:nvSpPr>
        <p:spPr>
          <a:xfrm>
            <a:off x="2138372" y="5305738"/>
            <a:ext cx="938367" cy="938367"/>
          </a:xfrm>
          <a:prstGeom prst="pie">
            <a:avLst>
              <a:gd name="adj1" fmla="val 5400000"/>
              <a:gd name="adj2" fmla="val 1620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Forme libre 10"/>
          <p:cNvSpPr/>
          <p:nvPr/>
        </p:nvSpPr>
        <p:spPr>
          <a:xfrm>
            <a:off x="2607556" y="5305738"/>
            <a:ext cx="4772756" cy="938367"/>
          </a:xfrm>
          <a:custGeom>
            <a:avLst/>
            <a:gdLst>
              <a:gd name="connsiteX0" fmla="*/ 0 w 4772756"/>
              <a:gd name="connsiteY0" fmla="*/ 0 h 938367"/>
              <a:gd name="connsiteX1" fmla="*/ 4772756 w 4772756"/>
              <a:gd name="connsiteY1" fmla="*/ 0 h 938367"/>
              <a:gd name="connsiteX2" fmla="*/ 4772756 w 4772756"/>
              <a:gd name="connsiteY2" fmla="*/ 938367 h 938367"/>
              <a:gd name="connsiteX3" fmla="*/ 0 w 4772756"/>
              <a:gd name="connsiteY3" fmla="*/ 938367 h 938367"/>
              <a:gd name="connsiteX4" fmla="*/ 0 w 4772756"/>
              <a:gd name="connsiteY4" fmla="*/ 0 h 93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756" h="938367">
                <a:moveTo>
                  <a:pt x="0" y="0"/>
                </a:moveTo>
                <a:lnTo>
                  <a:pt x="4772756" y="0"/>
                </a:lnTo>
                <a:lnTo>
                  <a:pt x="4772756" y="938367"/>
                </a:lnTo>
                <a:lnTo>
                  <a:pt x="0" y="938367"/>
                </a:lnTo>
                <a:lnTo>
                  <a:pt x="0" y="0"/>
                </a:ln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Si le nom de la fonction est composé de plusieurs mots, faire commencer chacun d’eux par une majuscule( exemple : </a:t>
            </a:r>
            <a:r>
              <a:rPr lang="fr-FR" sz="1400" kern="1200" dirty="0" err="1" smtClean="0"/>
              <a:t>sommeDeDeuxEntiers</a:t>
            </a:r>
            <a:r>
              <a:rPr lang="fr-FR" sz="1400" kern="1200" dirty="0" smtClean="0"/>
              <a:t>() et ne pas faire figurer de traits d’union.</a:t>
            </a:r>
            <a:endParaRPr lang="fr-FR" sz="1400" kern="1200" dirty="0"/>
          </a:p>
        </p:txBody>
      </p:sp>
    </p:spTree>
    <p:extLst>
      <p:ext uri="{BB962C8B-B14F-4D97-AF65-F5344CB8AC3E}">
        <p14:creationId xmlns:p14="http://schemas.microsoft.com/office/powerpoint/2010/main" val="2853170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7" y="1700808"/>
            <a:ext cx="7959228" cy="720080"/>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avec une </a:t>
            </a: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valeur </a:t>
            </a: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retournée</a:t>
            </a: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graphicFrame>
        <p:nvGraphicFramePr>
          <p:cNvPr id="3" name="Diagramme 2"/>
          <p:cNvGraphicFramePr/>
          <p:nvPr>
            <p:extLst>
              <p:ext uri="{D42A27DB-BD31-4B8C-83A1-F6EECF244321}">
                <p14:modId xmlns:p14="http://schemas.microsoft.com/office/powerpoint/2010/main" val="3443634895"/>
              </p:ext>
            </p:extLst>
          </p:nvPr>
        </p:nvGraphicFramePr>
        <p:xfrm>
          <a:off x="559083" y="2708920"/>
          <a:ext cx="7704856"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32026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7" y="1700808"/>
            <a:ext cx="7707558" cy="2016224"/>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avec une </a:t>
            </a: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valeur </a:t>
            </a: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retournée</a:t>
            </a:r>
          </a:p>
          <a:p>
            <a:pPr marL="800100" indent="-457200">
              <a:spcAft>
                <a:spcPts val="0"/>
              </a:spcAft>
              <a:buBlip>
                <a:blip r:embed="rId4"/>
              </a:buBlip>
            </a:pPr>
            <a:r>
              <a:rPr lang="fr-FR" sz="2000" dirty="0" smtClean="0">
                <a:ea typeface="Times New Roman"/>
                <a:cs typeface="Arial"/>
              </a:rPr>
              <a:t>Introduisons </a:t>
            </a:r>
            <a:r>
              <a:rPr lang="fr-FR" sz="2000" dirty="0">
                <a:ea typeface="Times New Roman"/>
                <a:cs typeface="Arial"/>
              </a:rPr>
              <a:t>une autre fonction qui permet de lire une note en 0 et 20. </a:t>
            </a:r>
          </a:p>
          <a:p>
            <a:pPr indent="0">
              <a:spcAft>
                <a:spcPts val="0"/>
              </a:spcAft>
              <a:buNone/>
            </a:pP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9" name="Rectangle 8"/>
          <p:cNvSpPr/>
          <p:nvPr/>
        </p:nvSpPr>
        <p:spPr>
          <a:xfrm>
            <a:off x="1716063" y="3140968"/>
            <a:ext cx="5520234" cy="2934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32525" y="3284984"/>
            <a:ext cx="5719795" cy="2677656"/>
          </a:xfrm>
          <a:prstGeom prst="rect">
            <a:avLst/>
          </a:prstGeom>
        </p:spPr>
        <p:txBody>
          <a:bodyPr wrap="square">
            <a:spAutoFit/>
          </a:bodyPr>
          <a:lstStyle/>
          <a:p>
            <a:pPr indent="228600">
              <a:spcAft>
                <a:spcPts val="0"/>
              </a:spcAft>
            </a:pPr>
            <a:r>
              <a:rPr lang="fr-FR" sz="1400" b="1" dirty="0" smtClean="0">
                <a:solidFill>
                  <a:prstClr val="white"/>
                </a:solidFill>
                <a:ea typeface="Times New Roman"/>
                <a:cs typeface="Arial"/>
              </a:rPr>
              <a:t>fonction </a:t>
            </a:r>
            <a:r>
              <a:rPr lang="fr-FR" sz="1400" dirty="0" smtClean="0">
                <a:solidFill>
                  <a:prstClr val="white"/>
                </a:solidFill>
                <a:ea typeface="Times New Roman"/>
                <a:cs typeface="Arial"/>
              </a:rPr>
              <a:t>lireNote() : entier</a:t>
            </a:r>
          </a:p>
          <a:p>
            <a:pPr indent="228600">
              <a:spcAft>
                <a:spcPts val="0"/>
              </a:spcAft>
            </a:pPr>
            <a:r>
              <a:rPr lang="fr-FR" sz="1400" b="1" dirty="0" smtClean="0">
                <a:solidFill>
                  <a:prstClr val="white"/>
                </a:solidFill>
                <a:ea typeface="Times New Roman"/>
                <a:cs typeface="Arial"/>
              </a:rPr>
              <a:t>variables :</a:t>
            </a:r>
            <a:r>
              <a:rPr lang="fr-FR" sz="1400" dirty="0" smtClean="0">
                <a:solidFill>
                  <a:prstClr val="white"/>
                </a:solidFill>
                <a:ea typeface="Times New Roman"/>
                <a:cs typeface="Arial"/>
              </a:rPr>
              <a:t> note : entier ; </a:t>
            </a:r>
          </a:p>
          <a:p>
            <a:pPr indent="228600">
              <a:spcAft>
                <a:spcPts val="0"/>
              </a:spcAft>
            </a:pPr>
            <a:r>
              <a:rPr lang="fr-FR" sz="1400" b="1" dirty="0" smtClean="0">
                <a:solidFill>
                  <a:prstClr val="white"/>
                </a:solidFill>
                <a:ea typeface="Times New Roman"/>
                <a:cs typeface="Arial"/>
              </a:rPr>
              <a:t>Debut</a:t>
            </a:r>
            <a:endParaRPr lang="fr-FR" sz="1400" dirty="0" smtClean="0">
              <a:solidFill>
                <a:prstClr val="white"/>
              </a:solidFill>
              <a:ea typeface="Times New Roman"/>
              <a:cs typeface="Arial"/>
            </a:endParaRPr>
          </a:p>
          <a:p>
            <a:pPr indent="449580">
              <a:spcAft>
                <a:spcPts val="0"/>
              </a:spcAft>
            </a:pPr>
            <a:r>
              <a:rPr lang="fr-FR" sz="1400" dirty="0" smtClean="0">
                <a:solidFill>
                  <a:prstClr val="white"/>
                </a:solidFill>
                <a:ea typeface="Times New Roman"/>
                <a:cs typeface="Arial"/>
              </a:rPr>
              <a:t>ecrire( «’’entrer une note :’’) ;</a:t>
            </a:r>
          </a:p>
          <a:p>
            <a:pPr indent="449580">
              <a:spcAft>
                <a:spcPts val="0"/>
              </a:spcAft>
            </a:pPr>
            <a:r>
              <a:rPr lang="fr-FR" sz="1400" dirty="0" smtClean="0">
                <a:solidFill>
                  <a:prstClr val="white"/>
                </a:solidFill>
                <a:ea typeface="Times New Roman"/>
                <a:cs typeface="Arial"/>
              </a:rPr>
              <a:t>lire(note) ;</a:t>
            </a:r>
          </a:p>
          <a:p>
            <a:pPr indent="449580">
              <a:spcAft>
                <a:spcPts val="0"/>
              </a:spcAft>
            </a:pPr>
            <a:r>
              <a:rPr lang="fr-FR" sz="1400" b="1" dirty="0" smtClean="0">
                <a:solidFill>
                  <a:prstClr val="white"/>
                </a:solidFill>
                <a:ea typeface="Times New Roman"/>
                <a:cs typeface="Arial"/>
              </a:rPr>
              <a:t>tant_que</a:t>
            </a:r>
            <a:r>
              <a:rPr lang="fr-FR" sz="1400" dirty="0" smtClean="0">
                <a:solidFill>
                  <a:prstClr val="white"/>
                </a:solidFill>
                <a:ea typeface="Times New Roman"/>
                <a:cs typeface="Arial"/>
              </a:rPr>
              <a:t> (note &lt;  0 ) ET (note &gt;20 ) </a:t>
            </a:r>
            <a:r>
              <a:rPr lang="fr-FR" sz="1400" b="1" dirty="0" smtClean="0">
                <a:solidFill>
                  <a:prstClr val="white"/>
                </a:solidFill>
                <a:ea typeface="Times New Roman"/>
                <a:cs typeface="Arial"/>
              </a:rPr>
              <a:t>faire</a:t>
            </a:r>
          </a:p>
          <a:p>
            <a:pPr indent="449580">
              <a:spcAft>
                <a:spcPts val="0"/>
              </a:spcAft>
            </a:pPr>
            <a:r>
              <a:rPr lang="fr-FR" sz="1400" b="1" dirty="0" smtClean="0">
                <a:solidFill>
                  <a:prstClr val="white"/>
                </a:solidFill>
                <a:ea typeface="Times New Roman"/>
                <a:cs typeface="Arial"/>
              </a:rPr>
              <a:t>{</a:t>
            </a:r>
            <a:r>
              <a:rPr lang="fr-FR" sz="1400" dirty="0" smtClean="0">
                <a:solidFill>
                  <a:prstClr val="white"/>
                </a:solidFill>
                <a:ea typeface="Times New Roman"/>
                <a:cs typeface="Arial"/>
              </a:rPr>
              <a:t>	</a:t>
            </a:r>
          </a:p>
          <a:p>
            <a:pPr indent="449580">
              <a:spcAft>
                <a:spcPts val="0"/>
              </a:spcAft>
            </a:pPr>
            <a:r>
              <a:rPr lang="fr-FR" sz="1400" dirty="0" smtClean="0">
                <a:solidFill>
                  <a:prstClr val="white"/>
                </a:solidFill>
                <a:ea typeface="Times New Roman"/>
                <a:cs typeface="Arial"/>
              </a:rPr>
              <a:t>	ecrire( ’’vous avez fait une erreur, essayer encore :’’);		 lire(note) ;</a:t>
            </a:r>
          </a:p>
          <a:p>
            <a:pPr indent="449580">
              <a:spcAft>
                <a:spcPts val="0"/>
              </a:spcAft>
            </a:pPr>
            <a:r>
              <a:rPr lang="fr-FR" sz="1400" b="1" dirty="0" smtClean="0">
                <a:solidFill>
                  <a:prstClr val="white"/>
                </a:solidFill>
                <a:ea typeface="Times New Roman"/>
                <a:cs typeface="Arial"/>
              </a:rPr>
              <a:t>}</a:t>
            </a:r>
          </a:p>
          <a:p>
            <a:pPr indent="449580">
              <a:spcAft>
                <a:spcPts val="0"/>
              </a:spcAft>
            </a:pPr>
            <a:r>
              <a:rPr lang="fr-FR" sz="1400" dirty="0" smtClean="0">
                <a:solidFill>
                  <a:prstClr val="white"/>
                </a:solidFill>
                <a:ea typeface="Times New Roman"/>
                <a:cs typeface="Arial"/>
              </a:rPr>
              <a:t>retourne(note) ;</a:t>
            </a:r>
          </a:p>
          <a:p>
            <a:pPr indent="228600">
              <a:spcAft>
                <a:spcPts val="0"/>
              </a:spcAft>
            </a:pPr>
            <a:r>
              <a:rPr lang="fr-FR" sz="1400" b="1" dirty="0" smtClean="0">
                <a:solidFill>
                  <a:prstClr val="white"/>
                </a:solidFill>
                <a:ea typeface="Times New Roman"/>
                <a:cs typeface="Arial"/>
              </a:rPr>
              <a:t>Fin</a:t>
            </a:r>
            <a:endParaRPr lang="fr-FR" sz="1400" dirty="0">
              <a:solidFill>
                <a:prstClr val="white"/>
              </a:solidFill>
              <a:ea typeface="Times New Roman"/>
              <a:cs typeface="Arial"/>
            </a:endParaRPr>
          </a:p>
        </p:txBody>
      </p:sp>
      <p:sp>
        <p:nvSpPr>
          <p:cNvPr id="7" name="Rectangle 6"/>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608724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2016224"/>
          </a:xfrm>
        </p:spPr>
        <p:txBody>
          <a:bodyPr rtlCol="0">
            <a:normAutofit lnSpcReduction="10000"/>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Les paramètres </a:t>
            </a:r>
          </a:p>
          <a:p>
            <a:pPr marL="800100" indent="-457200">
              <a:spcAft>
                <a:spcPts val="0"/>
              </a:spcAft>
              <a:buBlip>
                <a:blip r:embed="rId4"/>
              </a:buBlip>
            </a:pPr>
            <a:r>
              <a:rPr lang="fr-FR" sz="2000" dirty="0" smtClean="0">
                <a:ea typeface="Times New Roman"/>
                <a:cs typeface="Arial"/>
              </a:rPr>
              <a:t>Le </a:t>
            </a:r>
            <a:r>
              <a:rPr lang="fr-FR" sz="2000" dirty="0">
                <a:ea typeface="Times New Roman"/>
                <a:cs typeface="Arial"/>
              </a:rPr>
              <a:t>programme appelant doit donner à certaines fonctions des valeurs pour effectuer ses calculs. La fonction associe à ses valeurs des variables afin de les manipuler : ce sont les paramètres de la fonction.</a:t>
            </a:r>
          </a:p>
          <a:p>
            <a:pPr indent="0">
              <a:spcAft>
                <a:spcPts val="0"/>
              </a:spcAft>
              <a:buNone/>
            </a:pP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10" name="Rectangle 9"/>
          <p:cNvSpPr/>
          <p:nvPr/>
        </p:nvSpPr>
        <p:spPr>
          <a:xfrm>
            <a:off x="1907704" y="3645024"/>
            <a:ext cx="5719795" cy="2677656"/>
          </a:xfrm>
          <a:prstGeom prst="rect">
            <a:avLst/>
          </a:prstGeom>
        </p:spPr>
        <p:txBody>
          <a:bodyPr wrap="square">
            <a:spAutoFit/>
          </a:bodyPr>
          <a:lstStyle/>
          <a:p>
            <a:pPr indent="228600">
              <a:spcAft>
                <a:spcPts val="0"/>
              </a:spcAft>
            </a:pPr>
            <a:r>
              <a:rPr lang="fr-FR" sz="1400" b="1" dirty="0" smtClean="0">
                <a:solidFill>
                  <a:schemeClr val="bg1"/>
                </a:solidFill>
                <a:ea typeface="Times New Roman"/>
                <a:cs typeface="Arial"/>
              </a:rPr>
              <a:t>fonction </a:t>
            </a:r>
            <a:r>
              <a:rPr lang="fr-FR" sz="1400" dirty="0" smtClean="0">
                <a:solidFill>
                  <a:schemeClr val="bg1"/>
                </a:solidFill>
                <a:ea typeface="Times New Roman"/>
                <a:cs typeface="Arial"/>
              </a:rPr>
              <a:t>lireNote() : entier</a:t>
            </a:r>
          </a:p>
          <a:p>
            <a:pPr indent="228600">
              <a:spcAft>
                <a:spcPts val="0"/>
              </a:spcAft>
            </a:pPr>
            <a:r>
              <a:rPr lang="fr-FR" sz="1400" b="1" dirty="0" smtClean="0">
                <a:solidFill>
                  <a:schemeClr val="bg1"/>
                </a:solidFill>
                <a:ea typeface="Times New Roman"/>
                <a:cs typeface="Arial"/>
              </a:rPr>
              <a:t>variables :</a:t>
            </a:r>
            <a:r>
              <a:rPr lang="fr-FR" sz="1400" dirty="0" smtClean="0">
                <a:solidFill>
                  <a:schemeClr val="bg1"/>
                </a:solidFill>
                <a:ea typeface="Times New Roman"/>
                <a:cs typeface="Arial"/>
              </a:rPr>
              <a:t> note : entier ; </a:t>
            </a:r>
          </a:p>
          <a:p>
            <a:pPr indent="228600">
              <a:spcAft>
                <a:spcPts val="0"/>
              </a:spcAft>
            </a:pPr>
            <a:r>
              <a:rPr lang="fr-FR" sz="1400" b="1" dirty="0" smtClean="0">
                <a:solidFill>
                  <a:schemeClr val="bg1"/>
                </a:solidFill>
                <a:ea typeface="Times New Roman"/>
                <a:cs typeface="Arial"/>
              </a:rPr>
              <a:t>Debut</a:t>
            </a:r>
            <a:endParaRPr lang="fr-FR" sz="1400" dirty="0" smtClean="0">
              <a:solidFill>
                <a:schemeClr val="bg1"/>
              </a:solidFill>
              <a:ea typeface="Times New Roman"/>
              <a:cs typeface="Arial"/>
            </a:endParaRPr>
          </a:p>
          <a:p>
            <a:pPr indent="449580">
              <a:spcAft>
                <a:spcPts val="0"/>
              </a:spcAft>
            </a:pPr>
            <a:r>
              <a:rPr lang="fr-FR" sz="1400" dirty="0" smtClean="0">
                <a:solidFill>
                  <a:schemeClr val="bg1"/>
                </a:solidFill>
                <a:ea typeface="Times New Roman"/>
                <a:cs typeface="Arial"/>
              </a:rPr>
              <a:t>ecrire( «’’entrer une note :’’) ;</a:t>
            </a:r>
          </a:p>
          <a:p>
            <a:pPr indent="449580">
              <a:spcAft>
                <a:spcPts val="0"/>
              </a:spcAft>
            </a:pPr>
            <a:r>
              <a:rPr lang="fr-FR" sz="1400" dirty="0" smtClean="0">
                <a:solidFill>
                  <a:schemeClr val="bg1"/>
                </a:solidFill>
                <a:ea typeface="Times New Roman"/>
                <a:cs typeface="Arial"/>
              </a:rPr>
              <a:t>lire(note) ;</a:t>
            </a:r>
          </a:p>
          <a:p>
            <a:pPr indent="449580">
              <a:spcAft>
                <a:spcPts val="0"/>
              </a:spcAft>
            </a:pPr>
            <a:r>
              <a:rPr lang="fr-FR" sz="1400" b="1" dirty="0" smtClean="0">
                <a:solidFill>
                  <a:schemeClr val="bg1"/>
                </a:solidFill>
                <a:ea typeface="Times New Roman"/>
                <a:cs typeface="Arial"/>
              </a:rPr>
              <a:t>tant_que</a:t>
            </a:r>
            <a:r>
              <a:rPr lang="fr-FR" sz="1400" dirty="0" smtClean="0">
                <a:solidFill>
                  <a:schemeClr val="bg1"/>
                </a:solidFill>
                <a:ea typeface="Times New Roman"/>
                <a:cs typeface="Arial"/>
              </a:rPr>
              <a:t> (note &lt;  0 ) ET (note &gt;20 ) </a:t>
            </a:r>
            <a:r>
              <a:rPr lang="fr-FR" sz="1400" b="1" dirty="0" smtClean="0">
                <a:solidFill>
                  <a:schemeClr val="bg1"/>
                </a:solidFill>
                <a:ea typeface="Times New Roman"/>
                <a:cs typeface="Arial"/>
              </a:rPr>
              <a:t>faire</a:t>
            </a:r>
          </a:p>
          <a:p>
            <a:pPr indent="449580">
              <a:spcAft>
                <a:spcPts val="0"/>
              </a:spcAft>
            </a:pPr>
            <a:r>
              <a:rPr lang="fr-FR" sz="1400" b="1" dirty="0" smtClean="0">
                <a:solidFill>
                  <a:schemeClr val="bg1"/>
                </a:solidFill>
                <a:ea typeface="Times New Roman"/>
                <a:cs typeface="Arial"/>
              </a:rPr>
              <a:t>{</a:t>
            </a:r>
            <a:r>
              <a:rPr lang="fr-FR" sz="1400" dirty="0" smtClean="0">
                <a:solidFill>
                  <a:schemeClr val="bg1"/>
                </a:solidFill>
                <a:ea typeface="Times New Roman"/>
                <a:cs typeface="Arial"/>
              </a:rPr>
              <a:t>	</a:t>
            </a:r>
          </a:p>
          <a:p>
            <a:pPr indent="449580">
              <a:spcAft>
                <a:spcPts val="0"/>
              </a:spcAft>
            </a:pPr>
            <a:r>
              <a:rPr lang="fr-FR" sz="1400" dirty="0" smtClean="0">
                <a:solidFill>
                  <a:schemeClr val="bg1"/>
                </a:solidFill>
                <a:ea typeface="Times New Roman"/>
                <a:cs typeface="Arial"/>
              </a:rPr>
              <a:t>	ecrire( ’’vous avez fait une erreur, essayer encore :’’);		 lire(note) ;</a:t>
            </a:r>
          </a:p>
          <a:p>
            <a:pPr indent="449580">
              <a:spcAft>
                <a:spcPts val="0"/>
              </a:spcAft>
            </a:pPr>
            <a:r>
              <a:rPr lang="fr-FR" sz="1400" b="1" dirty="0" smtClean="0">
                <a:solidFill>
                  <a:schemeClr val="bg1"/>
                </a:solidFill>
                <a:ea typeface="Times New Roman"/>
                <a:cs typeface="Arial"/>
              </a:rPr>
              <a:t>}</a:t>
            </a:r>
          </a:p>
          <a:p>
            <a:pPr indent="449580">
              <a:spcAft>
                <a:spcPts val="0"/>
              </a:spcAft>
            </a:pPr>
            <a:r>
              <a:rPr lang="fr-FR" sz="1400" dirty="0" smtClean="0">
                <a:solidFill>
                  <a:schemeClr val="bg1"/>
                </a:solidFill>
                <a:ea typeface="Times New Roman"/>
                <a:cs typeface="Arial"/>
              </a:rPr>
              <a:t>retourne(note) ;</a:t>
            </a:r>
          </a:p>
          <a:p>
            <a:pPr indent="228600">
              <a:spcAft>
                <a:spcPts val="0"/>
              </a:spcAft>
            </a:pPr>
            <a:r>
              <a:rPr lang="fr-FR" sz="1400" b="1" dirty="0" smtClean="0">
                <a:solidFill>
                  <a:schemeClr val="bg1"/>
                </a:solidFill>
                <a:ea typeface="Times New Roman"/>
                <a:cs typeface="Arial"/>
              </a:rPr>
              <a:t>Fin</a:t>
            </a:r>
            <a:endParaRPr lang="fr-FR" sz="1400" dirty="0">
              <a:solidFill>
                <a:schemeClr val="bg1"/>
              </a:solidFill>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2" name="Diagramme 1"/>
          <p:cNvGraphicFramePr/>
          <p:nvPr>
            <p:extLst>
              <p:ext uri="{D42A27DB-BD31-4B8C-83A1-F6EECF244321}">
                <p14:modId xmlns:p14="http://schemas.microsoft.com/office/powerpoint/2010/main" val="3994863562"/>
              </p:ext>
            </p:extLst>
          </p:nvPr>
        </p:nvGraphicFramePr>
        <p:xfrm>
          <a:off x="2139309" y="3613240"/>
          <a:ext cx="5256584" cy="270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7747180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512168"/>
          </a:xfrm>
        </p:spPr>
        <p:txBody>
          <a:bodyPr rtlCol="0">
            <a:normAutofit/>
          </a:bodyPr>
          <a:lstStyle/>
          <a:p>
            <a:pPr marL="0" indent="0">
              <a:lnSpc>
                <a:spcPct val="110000"/>
              </a:lnSpc>
              <a:spcBef>
                <a:spcPts val="1000"/>
              </a:spcBef>
              <a:spcAft>
                <a:spcPts val="400"/>
              </a:spcAft>
              <a:buNone/>
              <a:tabLst>
                <a:tab pos="1343025" algn="l"/>
              </a:tabLst>
            </a:pPr>
            <a:r>
              <a:rPr lang="fr-FR" sz="2800" b="1" dirty="0" smtClean="0">
                <a:solidFill>
                  <a:srgbClr val="4F81BD"/>
                </a:solidFill>
                <a:effectLst>
                  <a:outerShdw blurRad="38100" dist="38100" dir="2700000" algn="tl">
                    <a:srgbClr val="000000">
                      <a:alpha val="43137"/>
                    </a:srgbClr>
                  </a:outerShdw>
                </a:effectLst>
                <a:latin typeface="Cambria"/>
                <a:ea typeface="Times New Roman"/>
                <a:cs typeface="Times New Roman"/>
              </a:rPr>
              <a:t>Le passage </a:t>
            </a:r>
            <a:r>
              <a:rPr lang="fr-FR" sz="2800" b="1" dirty="0">
                <a:solidFill>
                  <a:srgbClr val="4F81BD"/>
                </a:solidFill>
                <a:effectLst>
                  <a:outerShdw blurRad="38100" dist="38100" dir="2700000" algn="tl">
                    <a:srgbClr val="000000">
                      <a:alpha val="43137"/>
                    </a:srgbClr>
                  </a:outerShdw>
                </a:effectLst>
                <a:latin typeface="Cambria"/>
                <a:ea typeface="Times New Roman"/>
                <a:cs typeface="Times New Roman"/>
              </a:rPr>
              <a:t>des paramètres </a:t>
            </a:r>
            <a:endParaRPr lang="fr-FR" sz="28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a:p>
            <a:pPr marL="800100" indent="-457200">
              <a:spcAft>
                <a:spcPts val="0"/>
              </a:spcAft>
              <a:buBlip>
                <a:blip r:embed="rId4"/>
              </a:buBlip>
            </a:pPr>
            <a:r>
              <a:rPr lang="fr-FR" sz="2000" dirty="0">
                <a:ea typeface="Times New Roman"/>
                <a:cs typeface="Arial"/>
              </a:rPr>
              <a:t>Prenons un exemple d’une fonction maxDe2Valeurs  qui </a:t>
            </a:r>
            <a:r>
              <a:rPr lang="fr-FR" sz="2000" dirty="0" smtClean="0">
                <a:ea typeface="Times New Roman"/>
                <a:cs typeface="Arial"/>
              </a:rPr>
              <a:t>retournée </a:t>
            </a:r>
            <a:r>
              <a:rPr lang="fr-FR" sz="2000" dirty="0">
                <a:ea typeface="Times New Roman"/>
                <a:cs typeface="Arial"/>
              </a:rPr>
              <a:t>le maximum de deux valeurs passées en paramètre. </a:t>
            </a: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6" name="Diagramme 5"/>
          <p:cNvGraphicFramePr/>
          <p:nvPr>
            <p:extLst>
              <p:ext uri="{D42A27DB-BD31-4B8C-83A1-F6EECF244321}">
                <p14:modId xmlns:p14="http://schemas.microsoft.com/office/powerpoint/2010/main" val="2935018248"/>
              </p:ext>
            </p:extLst>
          </p:nvPr>
        </p:nvGraphicFramePr>
        <p:xfrm>
          <a:off x="-684584" y="2881784"/>
          <a:ext cx="8063645" cy="3976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oupe 10"/>
          <p:cNvGrpSpPr/>
          <p:nvPr/>
        </p:nvGrpSpPr>
        <p:grpSpPr>
          <a:xfrm>
            <a:off x="5436096" y="3513935"/>
            <a:ext cx="3625807" cy="2632500"/>
            <a:chOff x="5518193" y="3660921"/>
            <a:chExt cx="3240360" cy="2632500"/>
          </a:xfrm>
        </p:grpSpPr>
        <p:sp>
          <p:nvSpPr>
            <p:cNvPr id="12" name="Forme libre 11"/>
            <p:cNvSpPr/>
            <p:nvPr/>
          </p:nvSpPr>
          <p:spPr>
            <a:xfrm>
              <a:off x="5518193" y="3660921"/>
              <a:ext cx="3240360" cy="479700"/>
            </a:xfrm>
            <a:custGeom>
              <a:avLst/>
              <a:gdLst>
                <a:gd name="connsiteX0" fmla="*/ 0 w 3240360"/>
                <a:gd name="connsiteY0" fmla="*/ 79952 h 479700"/>
                <a:gd name="connsiteX1" fmla="*/ 79952 w 3240360"/>
                <a:gd name="connsiteY1" fmla="*/ 0 h 479700"/>
                <a:gd name="connsiteX2" fmla="*/ 3160408 w 3240360"/>
                <a:gd name="connsiteY2" fmla="*/ 0 h 479700"/>
                <a:gd name="connsiteX3" fmla="*/ 3240360 w 3240360"/>
                <a:gd name="connsiteY3" fmla="*/ 79952 h 479700"/>
                <a:gd name="connsiteX4" fmla="*/ 3240360 w 3240360"/>
                <a:gd name="connsiteY4" fmla="*/ 399748 h 479700"/>
                <a:gd name="connsiteX5" fmla="*/ 3160408 w 3240360"/>
                <a:gd name="connsiteY5" fmla="*/ 479700 h 479700"/>
                <a:gd name="connsiteX6" fmla="*/ 79952 w 3240360"/>
                <a:gd name="connsiteY6" fmla="*/ 479700 h 479700"/>
                <a:gd name="connsiteX7" fmla="*/ 0 w 3240360"/>
                <a:gd name="connsiteY7" fmla="*/ 399748 h 479700"/>
                <a:gd name="connsiteX8" fmla="*/ 0 w 3240360"/>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360" h="479700">
                  <a:moveTo>
                    <a:pt x="0" y="79952"/>
                  </a:moveTo>
                  <a:cubicBezTo>
                    <a:pt x="0" y="35796"/>
                    <a:pt x="35796" y="0"/>
                    <a:pt x="79952" y="0"/>
                  </a:cubicBezTo>
                  <a:lnTo>
                    <a:pt x="3160408" y="0"/>
                  </a:lnTo>
                  <a:cubicBezTo>
                    <a:pt x="3204564" y="0"/>
                    <a:pt x="3240360" y="35796"/>
                    <a:pt x="3240360" y="79952"/>
                  </a:cubicBezTo>
                  <a:lnTo>
                    <a:pt x="3240360" y="399748"/>
                  </a:lnTo>
                  <a:cubicBezTo>
                    <a:pt x="3240360" y="443904"/>
                    <a:pt x="3204564" y="479700"/>
                    <a:pt x="3160408" y="479700"/>
                  </a:cubicBezTo>
                  <a:lnTo>
                    <a:pt x="79952" y="479700"/>
                  </a:lnTo>
                  <a:cubicBezTo>
                    <a:pt x="35796" y="479700"/>
                    <a:pt x="0" y="443904"/>
                    <a:pt x="0" y="399748"/>
                  </a:cubicBezTo>
                  <a:lnTo>
                    <a:pt x="0" y="79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lvl="0" algn="l" defTabSz="889000">
                <a:lnSpc>
                  <a:spcPct val="90000"/>
                </a:lnSpc>
                <a:spcBef>
                  <a:spcPct val="0"/>
                </a:spcBef>
                <a:spcAft>
                  <a:spcPct val="35000"/>
                </a:spcAft>
              </a:pPr>
              <a:r>
                <a:rPr lang="fr-FR" sz="2000" kern="1200" dirty="0" smtClean="0"/>
                <a:t>Soit un algorithme appelant :</a:t>
              </a:r>
              <a:endParaRPr lang="fr-FR" sz="2000" kern="1200" dirty="0"/>
            </a:p>
          </p:txBody>
        </p:sp>
        <p:sp>
          <p:nvSpPr>
            <p:cNvPr id="13" name="Forme libre 12"/>
            <p:cNvSpPr/>
            <p:nvPr/>
          </p:nvSpPr>
          <p:spPr>
            <a:xfrm>
              <a:off x="5518193" y="4140621"/>
              <a:ext cx="3240360" cy="2152800"/>
            </a:xfrm>
            <a:custGeom>
              <a:avLst/>
              <a:gdLst>
                <a:gd name="connsiteX0" fmla="*/ 0 w 3240360"/>
                <a:gd name="connsiteY0" fmla="*/ 0 h 2152800"/>
                <a:gd name="connsiteX1" fmla="*/ 3240360 w 3240360"/>
                <a:gd name="connsiteY1" fmla="*/ 0 h 2152800"/>
                <a:gd name="connsiteX2" fmla="*/ 3240360 w 3240360"/>
                <a:gd name="connsiteY2" fmla="*/ 2152800 h 2152800"/>
                <a:gd name="connsiteX3" fmla="*/ 0 w 3240360"/>
                <a:gd name="connsiteY3" fmla="*/ 2152800 h 2152800"/>
                <a:gd name="connsiteX4" fmla="*/ 0 w 3240360"/>
                <a:gd name="connsiteY4" fmla="*/ 0 h 21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360" h="2152800">
                  <a:moveTo>
                    <a:pt x="0" y="0"/>
                  </a:moveTo>
                  <a:lnTo>
                    <a:pt x="3240360" y="0"/>
                  </a:lnTo>
                  <a:lnTo>
                    <a:pt x="3240360" y="2152800"/>
                  </a:lnTo>
                  <a:lnTo>
                    <a:pt x="0" y="2152800"/>
                  </a:lnTo>
                  <a:lnTo>
                    <a:pt x="0" y="0"/>
                  </a:lnTo>
                  <a:close/>
                </a:path>
              </a:pathLst>
            </a:custGeom>
            <a:solidFill>
              <a:schemeClr val="accent1">
                <a:tint val="40000"/>
                <a:hueOff val="0"/>
                <a:satOff val="0"/>
                <a:lumOff val="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81" tIns="25400" rIns="142240" bIns="25400" numCol="1" spcCol="1270" anchor="t" anchorCtr="0">
              <a:noAutofit/>
            </a:bodyPr>
            <a:lstStyle/>
            <a:p>
              <a:pPr marL="0" lvl="1" algn="l" defTabSz="711200" rtl="0">
                <a:lnSpc>
                  <a:spcPct val="90000"/>
                </a:lnSpc>
                <a:spcBef>
                  <a:spcPct val="0"/>
                </a:spcBef>
                <a:spcAft>
                  <a:spcPct val="20000"/>
                </a:spcAft>
              </a:pPr>
              <a:r>
                <a:rPr lang="fr-FR" sz="1600" b="1" kern="1200" dirty="0" smtClean="0"/>
                <a:t>Algorithme </a:t>
              </a:r>
              <a:r>
                <a:rPr lang="fr-FR" sz="1600" kern="1200" dirty="0" smtClean="0"/>
                <a:t>utilise-fonction-max</a:t>
              </a:r>
              <a:endParaRPr lang="fr-FR" sz="1600" kern="1200" dirty="0"/>
            </a:p>
            <a:p>
              <a:pPr marL="0" lvl="1" algn="l" defTabSz="711200" rtl="0">
                <a:lnSpc>
                  <a:spcPct val="90000"/>
                </a:lnSpc>
                <a:spcBef>
                  <a:spcPct val="0"/>
                </a:spcBef>
                <a:spcAft>
                  <a:spcPct val="20000"/>
                </a:spcAft>
              </a:pPr>
              <a:r>
                <a:rPr lang="fr-FR" sz="1600" b="1" kern="1200" dirty="0" smtClean="0"/>
                <a:t>Variables</a:t>
              </a:r>
              <a:r>
                <a:rPr lang="fr-FR" sz="1600" kern="1200" dirty="0" smtClean="0"/>
                <a:t> : valeur1, max : entier ;</a:t>
              </a:r>
              <a:endParaRPr lang="fr-FR" sz="1600" kern="1200" dirty="0"/>
            </a:p>
            <a:p>
              <a:pPr marL="0" lvl="1" algn="l" defTabSz="711200" rtl="0">
                <a:lnSpc>
                  <a:spcPct val="90000"/>
                </a:lnSpc>
                <a:spcBef>
                  <a:spcPct val="0"/>
                </a:spcBef>
                <a:spcAft>
                  <a:spcPct val="20000"/>
                </a:spcAft>
              </a:pPr>
              <a:r>
                <a:rPr lang="fr-FR" sz="1600" b="1" kern="1200" dirty="0" smtClean="0"/>
                <a:t>Debut</a:t>
              </a:r>
              <a:endParaRPr lang="fr-FR" sz="1600" kern="1200" dirty="0"/>
            </a:p>
            <a:p>
              <a:pPr marL="171450" lvl="2" algn="l" defTabSz="711200" rtl="0">
                <a:lnSpc>
                  <a:spcPct val="90000"/>
                </a:lnSpc>
                <a:spcBef>
                  <a:spcPct val="0"/>
                </a:spcBef>
                <a:spcAft>
                  <a:spcPct val="20000"/>
                </a:spcAft>
              </a:pPr>
              <a:r>
                <a:rPr lang="fr-FR" sz="1600" kern="1200" dirty="0" smtClean="0"/>
                <a:t>Lire(valeur1) ;</a:t>
              </a:r>
              <a:endParaRPr lang="fr-FR" sz="1600" kern="1200" dirty="0"/>
            </a:p>
            <a:p>
              <a:pPr marL="171450" lvl="2" algn="l" defTabSz="711200" rtl="0">
                <a:lnSpc>
                  <a:spcPct val="90000"/>
                </a:lnSpc>
                <a:spcBef>
                  <a:spcPct val="0"/>
                </a:spcBef>
                <a:spcAft>
                  <a:spcPct val="20000"/>
                </a:spcAft>
              </a:pPr>
              <a:r>
                <a:rPr lang="fr-FR" sz="1600" kern="1200" dirty="0" smtClean="0"/>
                <a:t>max</a:t>
              </a:r>
              <a:r>
                <a:rPr lang="fr-FR" sz="1600" kern="1200" dirty="0" smtClean="0">
                  <a:sym typeface="Wingdings"/>
                </a:rPr>
                <a:t></a:t>
              </a:r>
              <a:r>
                <a:rPr lang="fr-FR" sz="1600" kern="1200" dirty="0" smtClean="0"/>
                <a:t>maxDe2 Valeurs(valeur1, 25) ;</a:t>
              </a:r>
              <a:endParaRPr lang="fr-FR" sz="1600" kern="1200" dirty="0"/>
            </a:p>
            <a:p>
              <a:pPr marL="171450" lvl="2" algn="l" defTabSz="711200" rtl="0">
                <a:lnSpc>
                  <a:spcPct val="90000"/>
                </a:lnSpc>
                <a:spcBef>
                  <a:spcPct val="0"/>
                </a:spcBef>
                <a:spcAft>
                  <a:spcPct val="20000"/>
                </a:spcAft>
              </a:pPr>
              <a:r>
                <a:rPr lang="fr-FR" sz="1600" kern="1200" dirty="0" smtClean="0"/>
                <a:t>ecrire(max) ;</a:t>
              </a:r>
              <a:endParaRPr lang="fr-FR" sz="1600" kern="1200" dirty="0"/>
            </a:p>
            <a:p>
              <a:pPr marL="0" lvl="1" algn="l" defTabSz="711200" rtl="0">
                <a:lnSpc>
                  <a:spcPct val="90000"/>
                </a:lnSpc>
                <a:spcBef>
                  <a:spcPct val="0"/>
                </a:spcBef>
                <a:spcAft>
                  <a:spcPct val="20000"/>
                </a:spcAft>
              </a:pPr>
              <a:r>
                <a:rPr lang="fr-FR" sz="1600" b="1" kern="1200" dirty="0" smtClean="0"/>
                <a:t>Fin</a:t>
              </a:r>
              <a:endParaRPr lang="fr-FR" sz="1600" kern="1200" dirty="0"/>
            </a:p>
          </p:txBody>
        </p:sp>
      </p:grpSp>
    </p:spTree>
    <p:extLst>
      <p:ext uri="{BB962C8B-B14F-4D97-AF65-F5344CB8AC3E}">
        <p14:creationId xmlns:p14="http://schemas.microsoft.com/office/powerpoint/2010/main" val="21254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296144"/>
          </a:xfrm>
        </p:spPr>
        <p:txBody>
          <a:bodyPr rtlCol="0">
            <a:normAutofit/>
          </a:bodyPr>
          <a:lstStyle/>
          <a:p>
            <a:pPr marL="0" indent="0">
              <a:lnSpc>
                <a:spcPct val="110000"/>
              </a:lnSpc>
              <a:spcBef>
                <a:spcPts val="1000"/>
              </a:spcBef>
              <a:spcAft>
                <a:spcPts val="400"/>
              </a:spcAft>
              <a:buNone/>
              <a:tabLst>
                <a:tab pos="1343025" algn="l"/>
              </a:tabLst>
            </a:pP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Le passage des paramètres </a:t>
            </a:r>
          </a:p>
          <a:p>
            <a:pPr marL="800100" indent="-457200">
              <a:spcAft>
                <a:spcPts val="0"/>
              </a:spcAft>
              <a:buBlip>
                <a:blip r:embed="rId4"/>
              </a:buBlip>
            </a:pPr>
            <a:r>
              <a:rPr lang="fr-FR" sz="2000" dirty="0" smtClean="0">
                <a:ea typeface="Times New Roman"/>
                <a:cs typeface="Arial"/>
              </a:rPr>
              <a:t>Déroulement </a:t>
            </a:r>
            <a:r>
              <a:rPr lang="fr-FR" sz="2000" dirty="0">
                <a:ea typeface="Times New Roman"/>
                <a:cs typeface="Arial"/>
              </a:rPr>
              <a:t>après l’appel :</a:t>
            </a: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3" name="Tableau 2"/>
          <p:cNvGraphicFramePr>
            <a:graphicFrameLocks noGrp="1"/>
          </p:cNvGraphicFramePr>
          <p:nvPr>
            <p:extLst>
              <p:ext uri="{D42A27DB-BD31-4B8C-83A1-F6EECF244321}">
                <p14:modId xmlns:p14="http://schemas.microsoft.com/office/powerpoint/2010/main" val="242555451"/>
              </p:ext>
            </p:extLst>
          </p:nvPr>
        </p:nvGraphicFramePr>
        <p:xfrm>
          <a:off x="1043608" y="3140968"/>
          <a:ext cx="7344816" cy="2580022"/>
        </p:xfrm>
        <a:graphic>
          <a:graphicData uri="http://schemas.openxmlformats.org/drawingml/2006/table">
            <a:tbl>
              <a:tblPr firstRow="1" firstCol="1" bandRow="1">
                <a:tableStyleId>{3C2FFA5D-87B4-456A-9821-1D502468CF0F}</a:tableStyleId>
              </a:tblPr>
              <a:tblGrid>
                <a:gridCol w="3049337"/>
                <a:gridCol w="4295479"/>
              </a:tblGrid>
              <a:tr h="494364">
                <a:tc>
                  <a:txBody>
                    <a:bodyPr/>
                    <a:lstStyle/>
                    <a:p>
                      <a:pPr indent="228600">
                        <a:spcAft>
                          <a:spcPts val="0"/>
                        </a:spcAft>
                      </a:pPr>
                      <a:r>
                        <a:rPr lang="fr-FR" sz="1600" dirty="0">
                          <a:effectLst/>
                        </a:rPr>
                        <a:t>variables : resultat: entier ; </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 </a:t>
                      </a:r>
                      <a:endParaRPr lang="fr-FR" sz="1600" dirty="0">
                        <a:solidFill>
                          <a:srgbClr val="365F91"/>
                        </a:solidFill>
                        <a:effectLst/>
                        <a:latin typeface="Calibri"/>
                        <a:ea typeface="Times New Roman"/>
                        <a:cs typeface="Arial"/>
                      </a:endParaRPr>
                    </a:p>
                  </a:txBody>
                  <a:tcPr marL="68580" marR="68580" marT="0" marB="0"/>
                </a:tc>
              </a:tr>
              <a:tr h="259941">
                <a:tc>
                  <a:txBody>
                    <a:bodyPr/>
                    <a:lstStyle/>
                    <a:p>
                      <a:pPr marL="0" indent="0">
                        <a:spcAft>
                          <a:spcPts val="0"/>
                        </a:spcAft>
                      </a:pPr>
                      <a:r>
                        <a:rPr lang="fr-FR" sz="1600" dirty="0">
                          <a:effectLst/>
                        </a:rPr>
                        <a:t>       Debut</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p1=12        p2=25     resultat= ?</a:t>
                      </a:r>
                      <a:endParaRPr lang="fr-FR" sz="1600" dirty="0">
                        <a:solidFill>
                          <a:srgbClr val="365F91"/>
                        </a:solidFill>
                        <a:effectLst/>
                        <a:latin typeface="Calibri"/>
                        <a:ea typeface="Times New Roman"/>
                        <a:cs typeface="Arial"/>
                      </a:endParaRPr>
                    </a:p>
                  </a:txBody>
                  <a:tcPr marL="68580" marR="68580" marT="0" marB="0"/>
                </a:tc>
              </a:tr>
              <a:tr h="259941">
                <a:tc>
                  <a:txBody>
                    <a:bodyPr/>
                    <a:lstStyle/>
                    <a:p>
                      <a:pPr indent="449580">
                        <a:spcAft>
                          <a:spcPts val="0"/>
                        </a:spcAft>
                      </a:pPr>
                      <a:r>
                        <a:rPr lang="fr-FR" sz="1600" dirty="0">
                          <a:effectLst/>
                        </a:rPr>
                        <a:t>si (p1 &lt; p2) alors</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a:effectLst/>
                        </a:rPr>
                        <a:t>p1=12        p2=25     resultat= ?</a:t>
                      </a:r>
                      <a:endParaRPr lang="fr-FR" sz="1600">
                        <a:solidFill>
                          <a:srgbClr val="365F91"/>
                        </a:solidFill>
                        <a:effectLst/>
                        <a:latin typeface="Calibri"/>
                        <a:ea typeface="Times New Roman"/>
                        <a:cs typeface="Arial"/>
                      </a:endParaRPr>
                    </a:p>
                  </a:txBody>
                  <a:tcPr marL="68580" marR="68580" marT="0" marB="0"/>
                </a:tc>
              </a:tr>
              <a:tr h="259941">
                <a:tc>
                  <a:txBody>
                    <a:bodyPr/>
                    <a:lstStyle/>
                    <a:p>
                      <a:pPr marL="449580" indent="449580">
                        <a:spcAft>
                          <a:spcPts val="0"/>
                        </a:spcAft>
                      </a:pPr>
                      <a:r>
                        <a:rPr lang="fr-FR" sz="1600" dirty="0">
                          <a:effectLst/>
                        </a:rPr>
                        <a:t>resultat </a:t>
                      </a:r>
                      <a:r>
                        <a:rPr lang="fr-FR" sz="1600" dirty="0">
                          <a:effectLst/>
                          <a:sym typeface="Wingdings"/>
                        </a:rPr>
                        <a:t></a:t>
                      </a:r>
                      <a:r>
                        <a:rPr lang="fr-FR" sz="1600" dirty="0">
                          <a:effectLst/>
                        </a:rPr>
                        <a:t> p2 ;</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p1=12        p2=25     resultat= 25</a:t>
                      </a:r>
                      <a:endParaRPr lang="fr-FR" sz="1600" dirty="0">
                        <a:solidFill>
                          <a:srgbClr val="365F91"/>
                        </a:solidFill>
                        <a:effectLst/>
                        <a:latin typeface="Calibri"/>
                        <a:ea typeface="Times New Roman"/>
                        <a:cs typeface="Arial"/>
                      </a:endParaRPr>
                    </a:p>
                  </a:txBody>
                  <a:tcPr marL="68580" marR="68580" marT="0" marB="0"/>
                </a:tc>
              </a:tr>
              <a:tr h="259941">
                <a:tc>
                  <a:txBody>
                    <a:bodyPr/>
                    <a:lstStyle/>
                    <a:p>
                      <a:pPr indent="228600">
                        <a:spcAft>
                          <a:spcPts val="0"/>
                        </a:spcAft>
                      </a:pPr>
                      <a:r>
                        <a:rPr lang="fr-FR" sz="1600" dirty="0">
                          <a:effectLst/>
                        </a:rPr>
                        <a:t>    </a:t>
                      </a:r>
                      <a:r>
                        <a:rPr lang="fr-FR" sz="1600" baseline="0" dirty="0" smtClean="0">
                          <a:effectLst/>
                        </a:rPr>
                        <a:t> </a:t>
                      </a:r>
                      <a:r>
                        <a:rPr lang="fr-FR" sz="1600" dirty="0" smtClean="0">
                          <a:effectLst/>
                        </a:rPr>
                        <a:t>sinon</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Instruction non exécutée</a:t>
                      </a:r>
                      <a:endParaRPr lang="fr-FR" sz="1600" dirty="0">
                        <a:solidFill>
                          <a:srgbClr val="365F91"/>
                        </a:solidFill>
                        <a:effectLst/>
                        <a:latin typeface="Calibri"/>
                        <a:ea typeface="Times New Roman"/>
                        <a:cs typeface="Arial"/>
                      </a:endParaRPr>
                    </a:p>
                  </a:txBody>
                  <a:tcPr marL="68580" marR="68580" marT="0" marB="0"/>
                </a:tc>
              </a:tr>
              <a:tr h="266072">
                <a:tc>
                  <a:txBody>
                    <a:bodyPr/>
                    <a:lstStyle/>
                    <a:p>
                      <a:pPr marL="0" indent="0">
                        <a:spcAft>
                          <a:spcPts val="0"/>
                        </a:spcAft>
                      </a:pPr>
                      <a:r>
                        <a:rPr lang="fr-FR" sz="1600" dirty="0">
                          <a:effectLst/>
                        </a:rPr>
                        <a:t>                    </a:t>
                      </a:r>
                      <a:r>
                        <a:rPr lang="fr-FR" sz="1600" dirty="0" smtClean="0">
                          <a:effectLst/>
                        </a:rPr>
                        <a:t>resultat </a:t>
                      </a:r>
                      <a:r>
                        <a:rPr lang="fr-FR" sz="1600" dirty="0">
                          <a:effectLst/>
                          <a:sym typeface="Wingdings"/>
                        </a:rPr>
                        <a:t></a:t>
                      </a:r>
                      <a:r>
                        <a:rPr lang="fr-FR" sz="1600" dirty="0">
                          <a:effectLst/>
                        </a:rPr>
                        <a:t> p1 ;</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Instruction non exécutée</a:t>
                      </a:r>
                      <a:endParaRPr lang="fr-FR" sz="1600" dirty="0">
                        <a:solidFill>
                          <a:srgbClr val="365F91"/>
                        </a:solidFill>
                        <a:effectLst/>
                        <a:latin typeface="Calibri"/>
                        <a:ea typeface="Times New Roman"/>
                        <a:cs typeface="Arial"/>
                      </a:endParaRPr>
                    </a:p>
                  </a:txBody>
                  <a:tcPr marL="68580" marR="68580" marT="0" marB="0"/>
                </a:tc>
              </a:tr>
              <a:tr h="259941">
                <a:tc>
                  <a:txBody>
                    <a:bodyPr/>
                    <a:lstStyle/>
                    <a:p>
                      <a:pPr indent="449580">
                        <a:spcAft>
                          <a:spcPts val="0"/>
                        </a:spcAft>
                      </a:pPr>
                      <a:r>
                        <a:rPr lang="fr-FR" sz="1600">
                          <a:effectLst/>
                        </a:rPr>
                        <a:t>retourne(resultat) ;</a:t>
                      </a:r>
                      <a:endParaRPr lang="fr-FR" sz="160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Arrêt, la valeur 25 est retournée</a:t>
                      </a:r>
                      <a:endParaRPr lang="fr-FR" sz="1600" dirty="0">
                        <a:solidFill>
                          <a:srgbClr val="365F91"/>
                        </a:solidFill>
                        <a:effectLst/>
                        <a:latin typeface="Calibri"/>
                        <a:ea typeface="Times New Roman"/>
                        <a:cs typeface="Arial"/>
                      </a:endParaRPr>
                    </a:p>
                  </a:txBody>
                  <a:tcPr marL="68580" marR="68580" marT="0" marB="0"/>
                </a:tc>
              </a:tr>
              <a:tr h="519881">
                <a:tc>
                  <a:txBody>
                    <a:bodyPr/>
                    <a:lstStyle/>
                    <a:p>
                      <a:pPr indent="228600">
                        <a:spcAft>
                          <a:spcPts val="0"/>
                        </a:spcAft>
                      </a:pPr>
                      <a:r>
                        <a:rPr lang="fr-FR" sz="1600">
                          <a:effectLst/>
                        </a:rPr>
                        <a:t>Fin</a:t>
                      </a:r>
                      <a:endParaRPr lang="fr-FR" sz="160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fr-FR" sz="1600" dirty="0">
                          <a:effectLst/>
                        </a:rPr>
                        <a:t>Variables et paramètres disparaissent à la fin.</a:t>
                      </a:r>
                      <a:endParaRPr lang="fr-FR" sz="1600" dirty="0">
                        <a:solidFill>
                          <a:srgbClr val="365F91"/>
                        </a:solidFill>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940246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296144"/>
          </a:xfrm>
        </p:spPr>
        <p:txBody>
          <a:bodyPr rtlCol="0">
            <a:normAutofit fontScale="92500" lnSpcReduction="10000"/>
          </a:bodyPr>
          <a:lstStyle/>
          <a:p>
            <a:pPr marL="0" indent="0">
              <a:lnSpc>
                <a:spcPct val="110000"/>
              </a:lnSpc>
              <a:spcBef>
                <a:spcPts val="1000"/>
              </a:spcBef>
              <a:spcAft>
                <a:spcPts val="400"/>
              </a:spcAft>
              <a:buNone/>
              <a:tabLst>
                <a:tab pos="1343025" algn="l"/>
              </a:tabLst>
            </a:pP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Le passage des paramètres </a:t>
            </a:r>
          </a:p>
          <a:p>
            <a:pPr marL="800100" indent="-457200">
              <a:spcAft>
                <a:spcPts val="0"/>
              </a:spcAft>
              <a:buBlip>
                <a:blip r:embed="rId4"/>
              </a:buBlip>
            </a:pPr>
            <a:r>
              <a:rPr lang="fr-FR" sz="2000" dirty="0">
                <a:ea typeface="Times New Roman"/>
                <a:cs typeface="Arial"/>
              </a:rPr>
              <a:t>On peut écrire la fonction retourne au milieu de la fonction et on obtient une fonction plus lisible et plus simplifiée :</a:t>
            </a:r>
            <a:endPar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2" name="Rectangle 1"/>
          <p:cNvSpPr/>
          <p:nvPr/>
        </p:nvSpPr>
        <p:spPr>
          <a:xfrm>
            <a:off x="1676098" y="3140966"/>
            <a:ext cx="5832648"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228600">
              <a:spcAft>
                <a:spcPts val="0"/>
              </a:spcAft>
            </a:pPr>
            <a:r>
              <a:rPr lang="fr-FR" b="1" dirty="0">
                <a:latin typeface="Calibri"/>
                <a:ea typeface="Times New Roman"/>
                <a:cs typeface="Arial"/>
              </a:rPr>
              <a:t>fonction </a:t>
            </a:r>
            <a:r>
              <a:rPr lang="fr-FR" dirty="0">
                <a:latin typeface="Calibri"/>
                <a:ea typeface="Times New Roman"/>
                <a:cs typeface="Arial"/>
              </a:rPr>
              <a:t>maxDe2Valeurs(p1 : entier, p2 : entier) : entier </a:t>
            </a:r>
          </a:p>
          <a:p>
            <a:pPr indent="228600">
              <a:spcAft>
                <a:spcPts val="0"/>
              </a:spcAft>
            </a:pPr>
            <a:r>
              <a:rPr lang="fr-FR" b="1" dirty="0">
                <a:latin typeface="Calibri"/>
                <a:ea typeface="Times New Roman"/>
                <a:cs typeface="Arial"/>
              </a:rPr>
              <a:t>Debut</a:t>
            </a:r>
            <a:endParaRPr lang="fr-FR" dirty="0">
              <a:latin typeface="Calibri"/>
              <a:ea typeface="Times New Roman"/>
              <a:cs typeface="Arial"/>
            </a:endParaRPr>
          </a:p>
          <a:p>
            <a:pPr indent="449580">
              <a:spcAft>
                <a:spcPts val="0"/>
              </a:spcAft>
            </a:pPr>
            <a:r>
              <a:rPr lang="fr-FR" dirty="0">
                <a:latin typeface="Calibri"/>
                <a:ea typeface="Times New Roman"/>
                <a:cs typeface="Arial"/>
              </a:rPr>
              <a:t>si (p1 &lt; p2) alors</a:t>
            </a:r>
          </a:p>
          <a:p>
            <a:pPr indent="449580">
              <a:spcAft>
                <a:spcPts val="0"/>
              </a:spcAft>
            </a:pPr>
            <a:r>
              <a:rPr lang="fr-FR" dirty="0">
                <a:latin typeface="Calibri"/>
                <a:ea typeface="Times New Roman"/>
                <a:cs typeface="Arial"/>
              </a:rPr>
              <a:t>{				          </a:t>
            </a:r>
          </a:p>
          <a:p>
            <a:pPr marL="449580" indent="449580">
              <a:spcAft>
                <a:spcPts val="0"/>
              </a:spcAft>
            </a:pPr>
            <a:r>
              <a:rPr lang="fr-FR" dirty="0">
                <a:latin typeface="Calibri"/>
                <a:ea typeface="Times New Roman"/>
                <a:cs typeface="Arial"/>
              </a:rPr>
              <a:t>retourne(p2) ;</a:t>
            </a:r>
          </a:p>
          <a:p>
            <a:pPr indent="449580">
              <a:spcAft>
                <a:spcPts val="0"/>
              </a:spcAft>
            </a:pPr>
            <a:r>
              <a:rPr lang="fr-FR" dirty="0">
                <a:latin typeface="Calibri"/>
                <a:ea typeface="Times New Roman"/>
                <a:cs typeface="Arial"/>
              </a:rPr>
              <a:t>} sinon {</a:t>
            </a:r>
          </a:p>
          <a:p>
            <a:pPr marL="449580" indent="449580">
              <a:spcAft>
                <a:spcPts val="0"/>
              </a:spcAft>
            </a:pPr>
            <a:r>
              <a:rPr lang="fr-FR" dirty="0">
                <a:latin typeface="Calibri"/>
                <a:ea typeface="Times New Roman"/>
                <a:cs typeface="Arial"/>
              </a:rPr>
              <a:t>retourne(p1) ;</a:t>
            </a:r>
          </a:p>
          <a:p>
            <a:pPr indent="449580">
              <a:spcAft>
                <a:spcPts val="0"/>
              </a:spcAft>
            </a:pPr>
            <a:r>
              <a:rPr lang="fr-FR" dirty="0">
                <a:latin typeface="Calibri"/>
                <a:ea typeface="Times New Roman"/>
                <a:cs typeface="Arial"/>
              </a:rPr>
              <a:t>}</a:t>
            </a:r>
          </a:p>
          <a:p>
            <a:pPr indent="228600">
              <a:spcAft>
                <a:spcPts val="0"/>
              </a:spcAft>
            </a:pPr>
            <a:r>
              <a:rPr lang="fr-FR" b="1" dirty="0">
                <a:latin typeface="Calibri"/>
                <a:ea typeface="Times New Roman"/>
                <a:cs typeface="Arial"/>
              </a:rPr>
              <a:t>Fin</a:t>
            </a:r>
            <a:endParaRPr lang="fr-FR" dirty="0">
              <a:effectLst/>
              <a:latin typeface="Calibri"/>
              <a:ea typeface="Times New Roman"/>
              <a:cs typeface="Arial"/>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4221088"/>
            <a:ext cx="2095500"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3033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296144"/>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Les </a:t>
            </a: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données d’une fonction </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3" name="Diagramme 2"/>
          <p:cNvGraphicFramePr/>
          <p:nvPr>
            <p:extLst>
              <p:ext uri="{D42A27DB-BD31-4B8C-83A1-F6EECF244321}">
                <p14:modId xmlns:p14="http://schemas.microsoft.com/office/powerpoint/2010/main" val="72388729"/>
              </p:ext>
            </p:extLst>
          </p:nvPr>
        </p:nvGraphicFramePr>
        <p:xfrm>
          <a:off x="755576" y="2780928"/>
          <a:ext cx="7200800" cy="2896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555305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28813" y="1600200"/>
            <a:ext cx="6757987" cy="4525963"/>
          </a:xfrm>
        </p:spPr>
        <p:txBody>
          <a:bodyPr rtlCol="0">
            <a:normAutofit fontScale="85000" lnSpcReduction="10000"/>
          </a:bodyPr>
          <a:lstStyle/>
          <a:p>
            <a:pPr marL="800100" indent="-457200" algn="just">
              <a:spcAft>
                <a:spcPts val="0"/>
              </a:spcAft>
              <a:buBlip>
                <a:blip r:embed="rId3"/>
              </a:buBlip>
              <a:tabLst>
                <a:tab pos="1343025" algn="l"/>
              </a:tabLst>
            </a:pPr>
            <a:r>
              <a:rPr lang="fr-FR" dirty="0">
                <a:latin typeface="Times New Roman"/>
                <a:ea typeface="Times New Roman"/>
                <a:cs typeface="Arial"/>
              </a:rPr>
              <a:t>Nous avons déjà utilisé depuis le premier chapitre les fonctions</a:t>
            </a:r>
            <a:r>
              <a:rPr lang="fr-FR" i="1" dirty="0">
                <a:latin typeface="Times New Roman"/>
                <a:ea typeface="Times New Roman"/>
                <a:cs typeface="Arial"/>
              </a:rPr>
              <a:t> lire </a:t>
            </a:r>
            <a:r>
              <a:rPr lang="fr-FR" dirty="0">
                <a:latin typeface="Times New Roman"/>
                <a:ea typeface="Times New Roman"/>
                <a:cs typeface="Arial"/>
              </a:rPr>
              <a:t>et </a:t>
            </a:r>
            <a:r>
              <a:rPr lang="fr-FR" i="1" dirty="0">
                <a:latin typeface="Times New Roman"/>
                <a:ea typeface="Times New Roman"/>
                <a:cs typeface="Arial"/>
              </a:rPr>
              <a:t>écrire</a:t>
            </a:r>
            <a:r>
              <a:rPr lang="fr-FR" dirty="0">
                <a:latin typeface="Times New Roman"/>
                <a:ea typeface="Times New Roman"/>
                <a:cs typeface="Arial"/>
              </a:rPr>
              <a:t> pour saisir et afficher des valeurs. Une fonction fournit un service dans un algorithme </a:t>
            </a:r>
            <a:r>
              <a:rPr lang="fr-FR" dirty="0" smtClean="0">
                <a:latin typeface="Times New Roman"/>
                <a:ea typeface="Times New Roman"/>
                <a:cs typeface="Arial"/>
              </a:rPr>
              <a:t>isolé.</a:t>
            </a:r>
          </a:p>
          <a:p>
            <a:pPr marL="800100" indent="-457200" algn="just">
              <a:spcAft>
                <a:spcPts val="0"/>
              </a:spcAft>
              <a:buBlip>
                <a:blip r:embed="rId3"/>
              </a:buBlip>
              <a:tabLst>
                <a:tab pos="1343025" algn="l"/>
              </a:tabLst>
            </a:pPr>
            <a:r>
              <a:rPr lang="fr-FR" dirty="0" smtClean="0">
                <a:latin typeface="Times New Roman"/>
                <a:ea typeface="Times New Roman"/>
                <a:cs typeface="Arial"/>
              </a:rPr>
              <a:t>Lorsque </a:t>
            </a:r>
            <a:r>
              <a:rPr lang="fr-FR" dirty="0">
                <a:latin typeface="Times New Roman"/>
                <a:ea typeface="Times New Roman"/>
                <a:cs typeface="Arial"/>
              </a:rPr>
              <a:t>votre algorithme doit effectuer plusieurs fois la même tâche, il est judicieux d’isoler cette tâche dans une fonction et de l’appeler aux moments opportuns : votre algorithme n’en sera que plus facile à écrire et à modifier.</a:t>
            </a:r>
            <a:endParaRPr lang="fr-FR" sz="2800" dirty="0">
              <a:ea typeface="Times New Roman"/>
              <a:cs typeface="Arial"/>
            </a:endParaRPr>
          </a:p>
        </p:txBody>
      </p:sp>
      <p:sp>
        <p:nvSpPr>
          <p:cNvPr id="4" name="Rectangle 3"/>
          <p:cNvSpPr/>
          <p:nvPr/>
        </p:nvSpPr>
        <p:spPr>
          <a:xfrm>
            <a:off x="1979712" y="476672"/>
            <a:ext cx="5852884"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CA"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Diviser pour Reigner </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4824536"/>
          </a:xfrm>
        </p:spPr>
        <p:txBody>
          <a:bodyPr rtlCol="0">
            <a:normAutofit fontScale="92500" lnSpcReduction="10000"/>
          </a:bodyPr>
          <a:lstStyle/>
          <a:p>
            <a:pPr marL="0" indent="0">
              <a:lnSpc>
                <a:spcPct val="110000"/>
              </a:lnSpc>
              <a:spcBef>
                <a:spcPts val="1000"/>
              </a:spcBef>
              <a:spcAft>
                <a:spcPts val="400"/>
              </a:spcAft>
              <a:buNone/>
              <a:tabLst>
                <a:tab pos="1343025" algn="l"/>
              </a:tabLst>
            </a:pP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Les données d’une fonction </a:t>
            </a:r>
          </a:p>
          <a:p>
            <a:pPr marL="800100" indent="-457200" algn="just">
              <a:spcAft>
                <a:spcPts val="0"/>
              </a:spcAft>
              <a:buBlip>
                <a:blip r:embed="rId4"/>
              </a:buBlip>
            </a:pPr>
            <a:r>
              <a:rPr lang="fr-FR" sz="2000" dirty="0" smtClean="0">
                <a:ea typeface="Times New Roman"/>
                <a:cs typeface="Arial"/>
              </a:rPr>
              <a:t>Une </a:t>
            </a:r>
            <a:r>
              <a:rPr lang="fr-FR" sz="2000" dirty="0">
                <a:ea typeface="Times New Roman"/>
                <a:cs typeface="Arial"/>
              </a:rPr>
              <a:t>variable définie dans un algorithme (respectivement dans une fonction), existe uniquement le temps limité de l'exécution de l’algorithme (respectivement de la fonction). Peu importe le nom des variables </a:t>
            </a:r>
            <a:r>
              <a:rPr lang="fr-FR" sz="2000" dirty="0" smtClean="0">
                <a:ea typeface="Times New Roman"/>
                <a:cs typeface="Arial"/>
              </a:rPr>
              <a:t>définies </a:t>
            </a:r>
            <a:r>
              <a:rPr lang="fr-FR" sz="2000" dirty="0">
                <a:ea typeface="Times New Roman"/>
                <a:cs typeface="Arial"/>
              </a:rPr>
              <a:t>dans la fonction pour pouvoir l’utiliser.</a:t>
            </a:r>
          </a:p>
          <a:p>
            <a:pPr marL="800100" indent="-457200" algn="just">
              <a:spcAft>
                <a:spcPts val="0"/>
              </a:spcAft>
              <a:buBlip>
                <a:blip r:embed="rId4"/>
              </a:buBlip>
            </a:pPr>
            <a:r>
              <a:rPr lang="fr-FR" sz="2000" dirty="0">
                <a:ea typeface="Times New Roman"/>
                <a:cs typeface="Arial"/>
              </a:rPr>
              <a:t>Pour revenir à l’exemple précédent, on peut écrire la définition de la même fonction de différentes manières :</a:t>
            </a:r>
          </a:p>
          <a:p>
            <a:pPr indent="0" algn="ctr">
              <a:spcAft>
                <a:spcPts val="0"/>
              </a:spcAft>
              <a:buNone/>
            </a:pPr>
            <a:r>
              <a:rPr lang="fr-FR" sz="2000" b="1" dirty="0" smtClean="0">
                <a:ea typeface="Times New Roman"/>
                <a:cs typeface="Arial"/>
              </a:rPr>
              <a:t>fonction</a:t>
            </a:r>
            <a:r>
              <a:rPr lang="fr-FR" sz="2000" dirty="0" smtClean="0">
                <a:ea typeface="Times New Roman"/>
                <a:cs typeface="Arial"/>
              </a:rPr>
              <a:t> </a:t>
            </a:r>
            <a:r>
              <a:rPr lang="fr-FR" sz="2000" dirty="0">
                <a:effectLst>
                  <a:outerShdw blurRad="38100" dist="38100" dir="2700000" algn="tl">
                    <a:srgbClr val="000000">
                      <a:alpha val="43137"/>
                    </a:srgbClr>
                  </a:outerShdw>
                </a:effectLst>
                <a:ea typeface="Times New Roman"/>
                <a:cs typeface="Arial"/>
              </a:rPr>
              <a:t>maxDe2Valeurs</a:t>
            </a:r>
            <a:r>
              <a:rPr lang="fr-FR" sz="2000" dirty="0">
                <a:ea typeface="Times New Roman"/>
                <a:cs typeface="Arial"/>
              </a:rPr>
              <a:t>(p1 : entier, p2 : entier) : entier </a:t>
            </a:r>
          </a:p>
          <a:p>
            <a:pPr indent="0">
              <a:spcAft>
                <a:spcPts val="0"/>
              </a:spcAft>
              <a:buNone/>
            </a:pPr>
            <a:r>
              <a:rPr lang="fr-FR" sz="2000" dirty="0" smtClean="0">
                <a:ea typeface="Times New Roman"/>
                <a:cs typeface="Arial"/>
              </a:rPr>
              <a:t>	ou</a:t>
            </a:r>
            <a:endParaRPr lang="fr-FR" sz="2000" dirty="0">
              <a:ea typeface="Times New Roman"/>
              <a:cs typeface="Arial"/>
            </a:endParaRPr>
          </a:p>
          <a:p>
            <a:pPr indent="0" algn="ctr">
              <a:spcAft>
                <a:spcPts val="0"/>
              </a:spcAft>
              <a:buNone/>
            </a:pPr>
            <a:r>
              <a:rPr lang="fr-FR" sz="2000" b="1" dirty="0" smtClean="0">
                <a:ea typeface="Times New Roman"/>
                <a:cs typeface="Arial"/>
              </a:rPr>
              <a:t>fonction</a:t>
            </a:r>
            <a:r>
              <a:rPr lang="fr-FR" sz="2000" dirty="0" smtClean="0">
                <a:ea typeface="Times New Roman"/>
                <a:cs typeface="Arial"/>
              </a:rPr>
              <a:t> </a:t>
            </a:r>
            <a:r>
              <a:rPr lang="fr-FR" sz="2000" dirty="0">
                <a:effectLst>
                  <a:outerShdw blurRad="38100" dist="38100" dir="2700000" algn="tl">
                    <a:srgbClr val="000000">
                      <a:alpha val="43137"/>
                    </a:srgbClr>
                  </a:outerShdw>
                </a:effectLst>
                <a:ea typeface="Times New Roman"/>
                <a:cs typeface="Arial"/>
              </a:rPr>
              <a:t>maxDe2Valeurs</a:t>
            </a:r>
            <a:r>
              <a:rPr lang="fr-FR" sz="2000" dirty="0">
                <a:ea typeface="Times New Roman"/>
                <a:cs typeface="Arial"/>
              </a:rPr>
              <a:t>(valeur1 : entier, valeur2 : entier) : entier </a:t>
            </a:r>
          </a:p>
          <a:p>
            <a:pPr indent="0">
              <a:spcAft>
                <a:spcPts val="0"/>
              </a:spcAft>
              <a:buNone/>
            </a:pPr>
            <a:r>
              <a:rPr lang="fr-FR" sz="2000" dirty="0" smtClean="0">
                <a:ea typeface="Times New Roman"/>
                <a:cs typeface="Arial"/>
              </a:rPr>
              <a:t>	ou</a:t>
            </a:r>
            <a:endParaRPr lang="fr-FR" sz="2000" dirty="0">
              <a:ea typeface="Times New Roman"/>
              <a:cs typeface="Arial"/>
            </a:endParaRPr>
          </a:p>
          <a:p>
            <a:pPr indent="0" algn="ctr">
              <a:spcAft>
                <a:spcPts val="0"/>
              </a:spcAft>
              <a:buNone/>
            </a:pPr>
            <a:r>
              <a:rPr lang="fr-FR" sz="2000" b="1" dirty="0" smtClean="0">
                <a:ea typeface="Times New Roman"/>
                <a:cs typeface="Arial"/>
              </a:rPr>
              <a:t>fonction</a:t>
            </a:r>
            <a:r>
              <a:rPr lang="fr-FR" sz="2000" dirty="0" smtClean="0">
                <a:ea typeface="Times New Roman"/>
                <a:cs typeface="Arial"/>
              </a:rPr>
              <a:t> </a:t>
            </a:r>
            <a:r>
              <a:rPr lang="fr-FR" sz="2000" dirty="0">
                <a:effectLst>
                  <a:outerShdw blurRad="38100" dist="38100" dir="2700000" algn="tl">
                    <a:srgbClr val="000000">
                      <a:alpha val="43137"/>
                    </a:srgbClr>
                  </a:outerShdw>
                </a:effectLst>
                <a:ea typeface="Times New Roman"/>
                <a:cs typeface="Arial"/>
              </a:rPr>
              <a:t>maxDe2Valeurs</a:t>
            </a:r>
            <a:r>
              <a:rPr lang="fr-FR" sz="2000" dirty="0">
                <a:ea typeface="Times New Roman"/>
                <a:cs typeface="Arial"/>
              </a:rPr>
              <a:t>(entier, entier) : entier </a:t>
            </a:r>
          </a:p>
          <a:p>
            <a:pPr marL="800100" indent="-457200">
              <a:spcAft>
                <a:spcPts val="0"/>
              </a:spcAft>
              <a:buBlip>
                <a:blip r:embed="rId4"/>
              </a:buBlip>
            </a:pPr>
            <a:r>
              <a:rPr lang="fr-FR" sz="2000" dirty="0">
                <a:ea typeface="Times New Roman"/>
                <a:cs typeface="Arial"/>
              </a:rPr>
              <a:t>Dans les trois cas, l’utilisation de la fonction est identique :</a:t>
            </a:r>
          </a:p>
          <a:p>
            <a:pPr indent="0" algn="ctr">
              <a:spcAft>
                <a:spcPts val="0"/>
              </a:spcAft>
              <a:buNone/>
            </a:pPr>
            <a:r>
              <a:rPr lang="fr-FR" sz="2000" dirty="0" smtClean="0">
                <a:effectLst>
                  <a:outerShdw blurRad="38100" dist="38100" dir="2700000" algn="tl">
                    <a:srgbClr val="000000">
                      <a:alpha val="43137"/>
                    </a:srgbClr>
                  </a:outerShdw>
                </a:effectLst>
                <a:ea typeface="Times New Roman"/>
                <a:cs typeface="Arial"/>
              </a:rPr>
              <a:t>leMax</a:t>
            </a:r>
            <a:r>
              <a:rPr lang="fr-FR" sz="2000" dirty="0" smtClean="0">
                <a:effectLst>
                  <a:outerShdw blurRad="38100" dist="38100" dir="2700000" algn="tl">
                    <a:srgbClr val="000000">
                      <a:alpha val="43137"/>
                    </a:srgbClr>
                  </a:outerShdw>
                </a:effectLst>
                <a:ea typeface="Times New Roman"/>
                <a:cs typeface="Arial"/>
                <a:sym typeface="Wingdings" pitchFamily="2" charset="2"/>
              </a:rPr>
              <a:t></a:t>
            </a:r>
            <a:r>
              <a:rPr lang="fr-FR" sz="2000" dirty="0" smtClean="0">
                <a:effectLst>
                  <a:outerShdw blurRad="38100" dist="38100" dir="2700000" algn="tl">
                    <a:srgbClr val="000000">
                      <a:alpha val="43137"/>
                    </a:srgbClr>
                  </a:outerShdw>
                </a:effectLst>
                <a:ea typeface="Times New Roman"/>
                <a:cs typeface="Arial"/>
              </a:rPr>
              <a:t>maxDe2Valeurs</a:t>
            </a:r>
            <a:r>
              <a:rPr lang="fr-FR" sz="2000" dirty="0" smtClean="0">
                <a:ea typeface="Times New Roman"/>
                <a:cs typeface="Arial"/>
              </a:rPr>
              <a:t>(455</a:t>
            </a:r>
            <a:r>
              <a:rPr lang="fr-FR" sz="2000" dirty="0">
                <a:ea typeface="Times New Roman"/>
                <a:cs typeface="Arial"/>
              </a:rPr>
              <a:t>, 48) ;</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3" name="Rectangle 2"/>
          <p:cNvSpPr/>
          <p:nvPr/>
        </p:nvSpPr>
        <p:spPr>
          <a:xfrm>
            <a:off x="1835696" y="4005064"/>
            <a:ext cx="5544616"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Rectangle 7"/>
          <p:cNvSpPr/>
          <p:nvPr/>
        </p:nvSpPr>
        <p:spPr>
          <a:xfrm>
            <a:off x="1331640" y="4623640"/>
            <a:ext cx="6552728"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9" name="Rectangle 8"/>
          <p:cNvSpPr/>
          <p:nvPr/>
        </p:nvSpPr>
        <p:spPr>
          <a:xfrm>
            <a:off x="2195736" y="5229200"/>
            <a:ext cx="4752528"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0" name="Rectangle 9"/>
          <p:cNvSpPr/>
          <p:nvPr/>
        </p:nvSpPr>
        <p:spPr>
          <a:xfrm>
            <a:off x="2843808" y="5877272"/>
            <a:ext cx="3528392"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1136721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8" y="1700808"/>
            <a:ext cx="7956527" cy="1728192"/>
          </a:xfrm>
        </p:spPr>
        <p:txBody>
          <a:bodyPr rtlCol="0">
            <a:normAutofit fontScale="85000" lnSpcReduction="10000"/>
          </a:bodyPr>
          <a:lstStyle/>
          <a:p>
            <a:pPr marL="0" indent="0">
              <a:lnSpc>
                <a:spcPct val="110000"/>
              </a:lnSpc>
              <a:spcBef>
                <a:spcPts val="1000"/>
              </a:spcBef>
              <a:spcAft>
                <a:spcPts val="400"/>
              </a:spcAft>
              <a:buNone/>
              <a:tabLst>
                <a:tab pos="1343025" algn="l"/>
              </a:tabLst>
            </a:pP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Les données d’une fonction </a:t>
            </a:r>
          </a:p>
          <a:p>
            <a:pPr marL="800100" indent="-457200" algn="just">
              <a:spcAft>
                <a:spcPts val="0"/>
              </a:spcAft>
              <a:buBlip>
                <a:blip r:embed="rId4"/>
              </a:buBlip>
            </a:pPr>
            <a:r>
              <a:rPr lang="fr-FR" sz="2000" dirty="0">
                <a:ea typeface="Times New Roman"/>
                <a:cs typeface="Arial"/>
              </a:rPr>
              <a:t>Il est tout à fait possible que 2 variables, l’une déclarée dans le programme appelant et l’autre déclarée dans la fonction, portent le même nom. Elles peuvent être du même type ou non, peu importe, puisqu’elles sont utilisées de manière différente dans des environnements de données différents.</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11" name="Rectangle 10"/>
          <p:cNvSpPr/>
          <p:nvPr/>
        </p:nvSpPr>
        <p:spPr>
          <a:xfrm>
            <a:off x="2567838" y="3343453"/>
            <a:ext cx="3672407" cy="428726"/>
          </a:xfrm>
          <a:prstGeom prst="rect">
            <a:avLst/>
          </a:prstGeom>
          <a:solidFill>
            <a:srgbClr val="7030A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chemeClr val="bg1"/>
                </a:solidFill>
                <a:effectLst/>
                <a:uLnTx/>
                <a:uFillTx/>
                <a:latin typeface="Calibri"/>
                <a:ea typeface="Times New Roman"/>
                <a:cs typeface="Arial"/>
              </a:rPr>
              <a:t>Algorithme </a:t>
            </a:r>
            <a:r>
              <a:rPr kumimoji="0" lang="fr-FR" b="1" i="0" u="none" strike="noStrike" kern="0" cap="none" spc="0" normalizeH="0" baseline="0" noProof="0" dirty="0">
                <a:ln>
                  <a:noFill/>
                </a:ln>
                <a:solidFill>
                  <a:schemeClr val="bg1"/>
                </a:solidFill>
                <a:effectLst/>
                <a:uLnTx/>
                <a:uFillTx/>
                <a:latin typeface="Calibri"/>
                <a:ea typeface="Times New Roman"/>
                <a:cs typeface="Arial"/>
              </a:rPr>
              <a:t>utilise-fonction-max</a:t>
            </a:r>
            <a:endParaRPr kumimoji="0" lang="fr-FR" b="0" i="0" u="none" strike="noStrike" kern="0" cap="none" spc="0" normalizeH="0" baseline="0" noProof="0" dirty="0">
              <a:ln>
                <a:noFill/>
              </a:ln>
              <a:solidFill>
                <a:schemeClr val="bg1"/>
              </a:solidFill>
              <a:effectLst/>
              <a:uLnTx/>
              <a:uFillTx/>
              <a:latin typeface="Calibri"/>
              <a:ea typeface="Times New Roman"/>
              <a:cs typeface="Arial"/>
            </a:endParaRPr>
          </a:p>
        </p:txBody>
      </p:sp>
      <p:sp>
        <p:nvSpPr>
          <p:cNvPr id="12" name="Zone de texte 54"/>
          <p:cNvSpPr txBox="1"/>
          <p:nvPr/>
        </p:nvSpPr>
        <p:spPr>
          <a:xfrm>
            <a:off x="3442428" y="3819308"/>
            <a:ext cx="1446894" cy="2762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sysClr val="windowText" lastClr="000000"/>
                </a:solidFill>
                <a:effectLst/>
                <a:uLnTx/>
                <a:uFillTx/>
                <a:latin typeface="Calibri"/>
                <a:ea typeface="Times New Roman"/>
                <a:cs typeface="Arial"/>
              </a:rPr>
              <a:t>Variables</a:t>
            </a:r>
          </a:p>
        </p:txBody>
      </p:sp>
      <p:sp>
        <p:nvSpPr>
          <p:cNvPr id="18" name="Rectangle 17"/>
          <p:cNvSpPr/>
          <p:nvPr/>
        </p:nvSpPr>
        <p:spPr>
          <a:xfrm>
            <a:off x="4707936" y="4439143"/>
            <a:ext cx="2268761" cy="1578258"/>
          </a:xfrm>
          <a:prstGeom prst="rect">
            <a:avLst/>
          </a:prstGeom>
          <a:solidFill>
            <a:schemeClr val="tx2"/>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tangle 18"/>
          <p:cNvSpPr/>
          <p:nvPr/>
        </p:nvSpPr>
        <p:spPr>
          <a:xfrm>
            <a:off x="1907704" y="4485321"/>
            <a:ext cx="1871498" cy="1343025"/>
          </a:xfrm>
          <a:prstGeom prst="rect">
            <a:avLst/>
          </a:prstGeom>
          <a:solidFill>
            <a:schemeClr val="accent6"/>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0" name="Connecteur droit avec flèche 19"/>
          <p:cNvCxnSpPr/>
          <p:nvPr/>
        </p:nvCxnSpPr>
        <p:spPr>
          <a:xfrm>
            <a:off x="3927156" y="4783116"/>
            <a:ext cx="733425" cy="0"/>
          </a:xfrm>
          <a:prstGeom prst="straightConnector1">
            <a:avLst/>
          </a:prstGeom>
          <a:ln>
            <a:headEnd type="oval"/>
            <a:tailEnd type="arrow"/>
          </a:ln>
        </p:spPr>
        <p:style>
          <a:lnRef idx="3">
            <a:schemeClr val="accent1"/>
          </a:lnRef>
          <a:fillRef idx="0">
            <a:schemeClr val="accent1"/>
          </a:fillRef>
          <a:effectRef idx="2">
            <a:schemeClr val="accent1"/>
          </a:effectRef>
          <a:fontRef idx="minor">
            <a:schemeClr val="tx1"/>
          </a:fontRef>
        </p:style>
      </p:cxnSp>
      <p:sp>
        <p:nvSpPr>
          <p:cNvPr id="21" name="Zone de texte 673"/>
          <p:cNvSpPr txBox="1"/>
          <p:nvPr/>
        </p:nvSpPr>
        <p:spPr>
          <a:xfrm>
            <a:off x="3692522" y="4247196"/>
            <a:ext cx="1066800" cy="3619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rPr>
              <a:t>(</a:t>
            </a:r>
            <a:r>
              <a:rPr kumimoji="0" lang="fr-FR" sz="16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rPr>
              <a:t>12, 25)</a:t>
            </a:r>
          </a:p>
        </p:txBody>
      </p:sp>
      <p:sp>
        <p:nvSpPr>
          <p:cNvPr id="22" name="Zone de texte 674"/>
          <p:cNvSpPr txBox="1"/>
          <p:nvPr/>
        </p:nvSpPr>
        <p:spPr>
          <a:xfrm>
            <a:off x="4006738" y="5436027"/>
            <a:ext cx="438368" cy="5132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rPr>
              <a:t>25</a:t>
            </a:r>
            <a:endParaRPr kumimoji="0" lang="fr-FR" sz="16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endParaRPr>
          </a:p>
        </p:txBody>
      </p:sp>
      <p:cxnSp>
        <p:nvCxnSpPr>
          <p:cNvPr id="23" name="Connecteur droit avec flèche 22"/>
          <p:cNvCxnSpPr/>
          <p:nvPr/>
        </p:nvCxnSpPr>
        <p:spPr>
          <a:xfrm flipH="1">
            <a:off x="3903938" y="5321016"/>
            <a:ext cx="523875" cy="0"/>
          </a:xfrm>
          <a:prstGeom prst="straightConnector1">
            <a:avLst/>
          </a:prstGeom>
          <a:ln>
            <a:headEnd type="oval"/>
            <a:tailEnd type="arrow"/>
          </a:ln>
        </p:spPr>
        <p:style>
          <a:lnRef idx="3">
            <a:schemeClr val="accent1"/>
          </a:lnRef>
          <a:fillRef idx="0">
            <a:schemeClr val="accent1"/>
          </a:fillRef>
          <a:effectRef idx="2">
            <a:schemeClr val="accent1"/>
          </a:effectRef>
          <a:fontRef idx="minor">
            <a:schemeClr val="tx1"/>
          </a:fontRef>
        </p:style>
      </p:cxnSp>
      <p:sp>
        <p:nvSpPr>
          <p:cNvPr id="24" name="Zone de texte 676"/>
          <p:cNvSpPr txBox="1"/>
          <p:nvPr/>
        </p:nvSpPr>
        <p:spPr>
          <a:xfrm>
            <a:off x="1619672" y="4118610"/>
            <a:ext cx="2290829" cy="22383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latin typeface="Calibri"/>
                <a:ea typeface="Times New Roman"/>
                <a:cs typeface="Arial"/>
              </a:rPr>
              <a:t>utilise-fonction-max</a:t>
            </a:r>
            <a:endParaRPr kumimoji="0" lang="fr-FR" sz="2400" b="1"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25" name="Zone de texte 677"/>
          <p:cNvSpPr txBox="1"/>
          <p:nvPr/>
        </p:nvSpPr>
        <p:spPr>
          <a:xfrm>
            <a:off x="4404042" y="4075748"/>
            <a:ext cx="2958996" cy="26669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err="1">
                <a:ln>
                  <a:noFill/>
                </a:ln>
                <a:solidFill>
                  <a:sysClr val="windowText" lastClr="000000"/>
                </a:solidFill>
                <a:effectLst/>
                <a:uLnTx/>
                <a:uFillTx/>
                <a:latin typeface="Calibri"/>
                <a:ea typeface="Times New Roman"/>
                <a:cs typeface="Arial"/>
              </a:rPr>
              <a:t>maxDeDeuxValeur</a:t>
            </a:r>
            <a:r>
              <a:rPr kumimoji="0" lang="fr-FR" sz="1400" b="1" i="0" u="none" strike="noStrike" kern="0" cap="none" spc="0" normalizeH="0" baseline="0" noProof="0" dirty="0">
                <a:ln>
                  <a:noFill/>
                </a:ln>
                <a:solidFill>
                  <a:sysClr val="windowText" lastClr="000000"/>
                </a:solidFill>
                <a:effectLst/>
                <a:uLnTx/>
                <a:uFillTx/>
                <a:latin typeface="Calibri"/>
                <a:ea typeface="Times New Roman"/>
                <a:cs typeface="Arial"/>
              </a:rPr>
              <a:t>(12,25) : entier</a:t>
            </a:r>
            <a:endParaRPr kumimoji="0" lang="fr-FR" sz="2000" b="1"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26" name="Zone de texte 57"/>
          <p:cNvSpPr txBox="1"/>
          <p:nvPr/>
        </p:nvSpPr>
        <p:spPr>
          <a:xfrm>
            <a:off x="5004798" y="4609147"/>
            <a:ext cx="1727442" cy="28575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Times New Roman"/>
                <a:cs typeface="Arial"/>
              </a:rPr>
              <a:t>p1 = 12</a:t>
            </a:r>
          </a:p>
        </p:txBody>
      </p:sp>
      <p:sp>
        <p:nvSpPr>
          <p:cNvPr id="27" name="Zone de texte 58"/>
          <p:cNvSpPr txBox="1"/>
          <p:nvPr/>
        </p:nvSpPr>
        <p:spPr>
          <a:xfrm>
            <a:off x="4940298" y="5124080"/>
            <a:ext cx="1791942" cy="26611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smtClean="0">
                <a:ln>
                  <a:noFill/>
                </a:ln>
                <a:solidFill>
                  <a:schemeClr val="bg1"/>
                </a:solidFill>
                <a:effectLst/>
                <a:uLnTx/>
                <a:uFillTx/>
                <a:latin typeface="Calibri"/>
                <a:ea typeface="Times New Roman"/>
                <a:cs typeface="Arial"/>
              </a:rPr>
              <a:t>p2 </a:t>
            </a:r>
            <a:r>
              <a:rPr kumimoji="0" lang="fr-FR" sz="1600" i="0" u="none" strike="noStrike" kern="0" cap="none" spc="0" normalizeH="0" baseline="0" noProof="0" dirty="0">
                <a:ln>
                  <a:noFill/>
                </a:ln>
                <a:solidFill>
                  <a:schemeClr val="bg1"/>
                </a:solidFill>
                <a:effectLst/>
                <a:uLnTx/>
                <a:uFillTx/>
                <a:latin typeface="Calibri"/>
                <a:ea typeface="Times New Roman"/>
                <a:cs typeface="Arial"/>
              </a:rPr>
              <a:t>= 25</a:t>
            </a:r>
          </a:p>
        </p:txBody>
      </p:sp>
      <p:sp>
        <p:nvSpPr>
          <p:cNvPr id="28" name="Zone de texte 59"/>
          <p:cNvSpPr txBox="1"/>
          <p:nvPr/>
        </p:nvSpPr>
        <p:spPr>
          <a:xfrm>
            <a:off x="4932040" y="5542597"/>
            <a:ext cx="1800200" cy="28575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spcAft>
                <a:spcPts val="0"/>
              </a:spcAft>
            </a:pPr>
            <a:r>
              <a:rPr lang="fr-FR" sz="1600" dirty="0">
                <a:effectLst/>
                <a:latin typeface="Calibri"/>
                <a:ea typeface="Times New Roman"/>
                <a:cs typeface="Arial"/>
              </a:rPr>
              <a:t>resultat= 25</a:t>
            </a:r>
          </a:p>
        </p:txBody>
      </p:sp>
      <p:sp>
        <p:nvSpPr>
          <p:cNvPr id="29" name="Zone de texte 60"/>
          <p:cNvSpPr txBox="1"/>
          <p:nvPr/>
        </p:nvSpPr>
        <p:spPr>
          <a:xfrm>
            <a:off x="2126455" y="4732571"/>
            <a:ext cx="1420895" cy="28575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ysClr val="windowText" lastClr="000000"/>
                </a:solidFill>
                <a:effectLst/>
                <a:uLnTx/>
                <a:uFillTx/>
                <a:latin typeface="Calibri"/>
                <a:ea typeface="Times New Roman"/>
                <a:cs typeface="Arial"/>
              </a:rPr>
              <a:t>valeur1 = 12</a:t>
            </a:r>
          </a:p>
        </p:txBody>
      </p:sp>
      <p:sp>
        <p:nvSpPr>
          <p:cNvPr id="30" name="Zone de texte 61"/>
          <p:cNvSpPr txBox="1"/>
          <p:nvPr/>
        </p:nvSpPr>
        <p:spPr>
          <a:xfrm>
            <a:off x="2139555" y="5357904"/>
            <a:ext cx="1407795" cy="28575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latin typeface="Calibri"/>
                <a:ea typeface="Times New Roman"/>
                <a:cs typeface="Arial"/>
              </a:rPr>
              <a:t>max = ?</a:t>
            </a:r>
          </a:p>
        </p:txBody>
      </p:sp>
    </p:spTree>
    <p:extLst>
      <p:ext uri="{BB962C8B-B14F-4D97-AF65-F5344CB8AC3E}">
        <p14:creationId xmlns:p14="http://schemas.microsoft.com/office/powerpoint/2010/main" val="10953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1" grpId="0"/>
      <p:bldP spid="22" grpId="0"/>
      <p:bldP spid="24" grpId="0"/>
      <p:bldP spid="25" grpId="0"/>
      <p:bldP spid="26"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8" y="1700808"/>
            <a:ext cx="8150730" cy="4896544"/>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Les </a:t>
            </a:r>
            <a:r>
              <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rPr>
              <a:t>paramètres et les variables</a:t>
            </a:r>
          </a:p>
          <a:p>
            <a:pPr marL="800100" indent="-457200" algn="just">
              <a:spcAft>
                <a:spcPts val="0"/>
              </a:spcAft>
              <a:buBlip>
                <a:blip r:embed="rId4"/>
              </a:buBlip>
            </a:pPr>
            <a:r>
              <a:rPr lang="fr-FR" sz="2000" dirty="0">
                <a:ea typeface="Times New Roman"/>
                <a:cs typeface="Arial"/>
              </a:rPr>
              <a:t>Une fonction peut accéder à deux types de données : </a:t>
            </a:r>
          </a:p>
          <a:p>
            <a:pPr marL="1200150" lvl="1" indent="-457200" algn="just">
              <a:spcAft>
                <a:spcPts val="0"/>
              </a:spcAft>
              <a:buBlip>
                <a:blip r:embed="rId5"/>
              </a:buBlip>
            </a:pPr>
            <a:r>
              <a:rPr lang="fr-FR" sz="1800" dirty="0" smtClean="0">
                <a:solidFill>
                  <a:srgbClr val="002060"/>
                </a:solidFill>
                <a:effectLst>
                  <a:outerShdw blurRad="38100" dist="38100" dir="2700000" algn="tl">
                    <a:srgbClr val="000000">
                      <a:alpha val="43137"/>
                    </a:srgbClr>
                  </a:outerShdw>
                </a:effectLst>
                <a:ea typeface="Times New Roman"/>
                <a:cs typeface="Arial"/>
              </a:rPr>
              <a:t>Les </a:t>
            </a:r>
            <a:r>
              <a:rPr lang="fr-FR" sz="1800" dirty="0">
                <a:solidFill>
                  <a:srgbClr val="002060"/>
                </a:solidFill>
                <a:effectLst>
                  <a:outerShdw blurRad="38100" dist="38100" dir="2700000" algn="tl">
                    <a:srgbClr val="000000">
                      <a:alpha val="43137"/>
                    </a:srgbClr>
                  </a:outerShdw>
                </a:effectLst>
                <a:ea typeface="Times New Roman"/>
                <a:cs typeface="Arial"/>
              </a:rPr>
              <a:t>paramètres</a:t>
            </a:r>
            <a:r>
              <a:rPr lang="fr-FR" sz="1800" dirty="0">
                <a:ea typeface="Times New Roman"/>
                <a:cs typeface="Arial"/>
              </a:rPr>
              <a:t>, dont les valeurs sont connues dès le début de la fonction. Les valeurs dont passées en  paramètres. Il est inutile de nommer les paramètres avec le même nom que les variables utilisées lors de l’appel de la fonction.</a:t>
            </a:r>
          </a:p>
          <a:p>
            <a:pPr marL="1200150" lvl="1" indent="-457200" algn="just">
              <a:spcAft>
                <a:spcPts val="0"/>
              </a:spcAft>
              <a:buBlip>
                <a:blip r:embed="rId5"/>
              </a:buBlip>
            </a:pPr>
            <a:r>
              <a:rPr lang="fr-FR" sz="1800" dirty="0">
                <a:solidFill>
                  <a:srgbClr val="002060"/>
                </a:solidFill>
                <a:effectLst>
                  <a:outerShdw blurRad="38100" dist="38100" dir="2700000" algn="tl">
                    <a:srgbClr val="000000">
                      <a:alpha val="43137"/>
                    </a:srgbClr>
                  </a:outerShdw>
                </a:effectLst>
                <a:ea typeface="Times New Roman"/>
                <a:cs typeface="Arial"/>
              </a:rPr>
              <a:t>Les variables</a:t>
            </a:r>
            <a:r>
              <a:rPr lang="fr-FR" sz="1800" dirty="0">
                <a:ea typeface="Times New Roman"/>
                <a:cs typeface="Arial"/>
              </a:rPr>
              <a:t>, appelée </a:t>
            </a:r>
            <a:r>
              <a:rPr lang="fr-FR" sz="1800" dirty="0" smtClean="0">
                <a:ea typeface="Times New Roman"/>
                <a:cs typeface="Arial"/>
              </a:rPr>
              <a:t>(locales</a:t>
            </a:r>
            <a:r>
              <a:rPr lang="fr-FR" sz="1800" dirty="0">
                <a:ea typeface="Times New Roman"/>
                <a:cs typeface="Arial"/>
              </a:rPr>
              <a:t>) définies dans le bloc de déclaration des </a:t>
            </a:r>
            <a:r>
              <a:rPr lang="fr-FR" sz="1800" dirty="0" smtClean="0">
                <a:ea typeface="Times New Roman"/>
                <a:cs typeface="Arial"/>
              </a:rPr>
              <a:t>variables. </a:t>
            </a:r>
            <a:r>
              <a:rPr lang="fr-FR" sz="2000" dirty="0" smtClean="0">
                <a:ea typeface="Times New Roman"/>
                <a:cs typeface="Arial"/>
              </a:rPr>
              <a:t>Au </a:t>
            </a:r>
            <a:r>
              <a:rPr lang="fr-FR" sz="2000" dirty="0">
                <a:ea typeface="Times New Roman"/>
                <a:cs typeface="Arial"/>
              </a:rPr>
              <a:t>cours de l’exécution d’une fonction, les variables définies dans le programme appelant sont inconnues : aussi bien leur nom que leur valeur. </a:t>
            </a:r>
            <a:endParaRPr lang="fr-FR" sz="2000" dirty="0" smtClean="0">
              <a:ea typeface="Times New Roman"/>
              <a:cs typeface="Arial"/>
            </a:endParaRPr>
          </a:p>
          <a:p>
            <a:pPr marL="800100" lvl="1" indent="-457200" algn="just">
              <a:spcAft>
                <a:spcPts val="0"/>
              </a:spcAft>
              <a:buBlip>
                <a:blip r:embed="rId4"/>
              </a:buBlip>
            </a:pPr>
            <a:r>
              <a:rPr lang="fr-FR" sz="2000" dirty="0">
                <a:ea typeface="Times New Roman"/>
                <a:cs typeface="Arial"/>
              </a:rPr>
              <a:t>La valeur retournée est unique. Il est impossible pour une fonction de retourner plusieurs valeurs, mais également de modifier directement une variable du programme appelant.</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Tree>
    <p:extLst>
      <p:ext uri="{BB962C8B-B14F-4D97-AF65-F5344CB8AC3E}">
        <p14:creationId xmlns:p14="http://schemas.microsoft.com/office/powerpoint/2010/main" val="28092882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2" name="Diagramme 1"/>
          <p:cNvGraphicFramePr/>
          <p:nvPr>
            <p:extLst>
              <p:ext uri="{D42A27DB-BD31-4B8C-83A1-F6EECF244321}">
                <p14:modId xmlns:p14="http://schemas.microsoft.com/office/powerpoint/2010/main" val="2073620503"/>
              </p:ext>
            </p:extLst>
          </p:nvPr>
        </p:nvGraphicFramePr>
        <p:xfrm>
          <a:off x="1976470" y="2708920"/>
          <a:ext cx="6771994" cy="3847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u contenu 2"/>
          <p:cNvSpPr>
            <a:spLocks noGrp="1"/>
          </p:cNvSpPr>
          <p:nvPr>
            <p:ph idx="1"/>
          </p:nvPr>
        </p:nvSpPr>
        <p:spPr>
          <a:xfrm>
            <a:off x="453718" y="1700808"/>
            <a:ext cx="8150730" cy="1368152"/>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fr-FR" sz="2400" b="1" dirty="0" smtClean="0">
                <a:solidFill>
                  <a:srgbClr val="002060"/>
                </a:solidFill>
                <a:effectLst>
                  <a:outerShdw blurRad="38100" dist="38100" dir="2700000" algn="tl">
                    <a:srgbClr val="000000">
                      <a:alpha val="43137"/>
                    </a:srgbClr>
                  </a:outerShdw>
                </a:effectLst>
                <a:ea typeface="Times New Roman"/>
                <a:cs typeface="Arial"/>
              </a:rPr>
              <a:t>Définir </a:t>
            </a:r>
            <a:r>
              <a:rPr lang="fr-FR" sz="2400" b="1" dirty="0">
                <a:solidFill>
                  <a:srgbClr val="002060"/>
                </a:solidFill>
                <a:effectLst>
                  <a:outerShdw blurRad="38100" dist="38100" dir="2700000" algn="tl">
                    <a:srgbClr val="000000">
                      <a:alpha val="43137"/>
                    </a:srgbClr>
                  </a:outerShdw>
                </a:effectLst>
                <a:ea typeface="Times New Roman"/>
                <a:cs typeface="Arial"/>
              </a:rPr>
              <a:t>une fon</a:t>
            </a:r>
            <a:r>
              <a:rPr lang="fr-FR" sz="2400" b="1" dirty="0">
                <a:solidFill>
                  <a:schemeClr val="bg1"/>
                </a:solidFill>
                <a:effectLst>
                  <a:outerShdw blurRad="38100" dist="38100" dir="2700000" algn="tl">
                    <a:srgbClr val="000000">
                      <a:alpha val="43137"/>
                    </a:srgbClr>
                  </a:outerShdw>
                </a:effectLst>
                <a:ea typeface="Times New Roman"/>
                <a:cs typeface="Arial"/>
              </a:rPr>
              <a:t>ction</a:t>
            </a:r>
            <a:r>
              <a:rPr lang="fr-FR" sz="2000" dirty="0">
                <a:ea typeface="Times New Roman"/>
                <a:cs typeface="Arial"/>
              </a:rPr>
              <a:t>	</a:t>
            </a:r>
            <a:endParaRPr lang="fr-FR" sz="2000" dirty="0" smtClean="0">
              <a:ea typeface="Times New Roman"/>
              <a:cs typeface="Arial"/>
            </a:endParaRPr>
          </a:p>
          <a:p>
            <a:pPr indent="0" algn="just">
              <a:spcAft>
                <a:spcPts val="0"/>
              </a:spcAft>
              <a:buNone/>
            </a:pPr>
            <a:endParaRPr lang="fr-FR" sz="2000" dirty="0" smtClean="0">
              <a:ea typeface="Times New Roman"/>
              <a:cs typeface="Arial"/>
            </a:endParaRPr>
          </a:p>
        </p:txBody>
      </p:sp>
    </p:spTree>
    <p:extLst>
      <p:ext uri="{BB962C8B-B14F-4D97-AF65-F5344CB8AC3E}">
        <p14:creationId xmlns:p14="http://schemas.microsoft.com/office/powerpoint/2010/main" val="38548565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7" y="1700808"/>
            <a:ext cx="8293495" cy="2088232"/>
          </a:xfrm>
        </p:spPr>
        <p:txBody>
          <a:bodyPr rtlCol="0">
            <a:normAutofit fontScale="85000" lnSpcReduction="10000"/>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endPar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endParaRPr>
          </a:p>
          <a:p>
            <a:pPr marL="800100" indent="-457200" algn="just">
              <a:spcAft>
                <a:spcPts val="0"/>
              </a:spcAft>
              <a:buBlip>
                <a:blip r:embed="rId4"/>
              </a:buBlip>
            </a:pPr>
            <a:r>
              <a:rPr lang="fr-FR" sz="2000" dirty="0" smtClean="0">
                <a:ea typeface="Times New Roman"/>
                <a:cs typeface="Arial"/>
              </a:rPr>
              <a:t>Un programmeur </a:t>
            </a:r>
            <a:r>
              <a:rPr lang="fr-FR" sz="2000" dirty="0">
                <a:ea typeface="Times New Roman"/>
                <a:cs typeface="Arial"/>
              </a:rPr>
              <a:t>qui souhaite utiliser une fonction n’a pas besoin de connaitre le corps de la fonction ; ni même le nom ou les types des variables internes à la fonction, mais seulement les caractéristiques nécessaires à son utilisation : sa signature. Il s’agit en fait de la carte d’identité de la fonction.</a:t>
            </a:r>
          </a:p>
          <a:p>
            <a:pPr marL="800100" indent="-457200" algn="just">
              <a:spcAft>
                <a:spcPts val="0"/>
              </a:spcAft>
              <a:buBlip>
                <a:blip r:embed="rId4"/>
              </a:buBlip>
            </a:pPr>
            <a:r>
              <a:rPr lang="fr-FR" sz="2000" dirty="0" smtClean="0">
                <a:ea typeface="Times New Roman"/>
                <a:cs typeface="Arial"/>
              </a:rPr>
              <a:t>Quelques </a:t>
            </a:r>
            <a:r>
              <a:rPr lang="fr-FR" sz="2000" dirty="0">
                <a:ea typeface="Times New Roman"/>
                <a:cs typeface="Arial"/>
              </a:rPr>
              <a:t>signatures de fonctions :</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2" name="Tableau 1"/>
          <p:cNvGraphicFramePr>
            <a:graphicFrameLocks noGrp="1"/>
          </p:cNvGraphicFramePr>
          <p:nvPr>
            <p:extLst>
              <p:ext uri="{D42A27DB-BD31-4B8C-83A1-F6EECF244321}">
                <p14:modId xmlns:p14="http://schemas.microsoft.com/office/powerpoint/2010/main" val="4232547723"/>
              </p:ext>
            </p:extLst>
          </p:nvPr>
        </p:nvGraphicFramePr>
        <p:xfrm>
          <a:off x="552566" y="3573016"/>
          <a:ext cx="8339914" cy="3048000"/>
        </p:xfrm>
        <a:graphic>
          <a:graphicData uri="http://schemas.openxmlformats.org/drawingml/2006/table">
            <a:tbl>
              <a:tblPr firstRow="1" firstCol="1" bandRow="1">
                <a:tableStyleId>{35758FB7-9AC5-4552-8A53-C91805E547FA}</a:tableStyleId>
              </a:tblPr>
              <a:tblGrid>
                <a:gridCol w="3752715"/>
                <a:gridCol w="4587199"/>
              </a:tblGrid>
              <a:tr h="0">
                <a:tc>
                  <a:txBody>
                    <a:bodyPr/>
                    <a:lstStyle/>
                    <a:p>
                      <a:pPr indent="228600" algn="ctr">
                        <a:spcAft>
                          <a:spcPts val="0"/>
                        </a:spcAft>
                      </a:pPr>
                      <a:r>
                        <a:rPr lang="fr-FR" sz="1600" dirty="0">
                          <a:effectLst/>
                        </a:rPr>
                        <a:t>Signature de la fonction</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fr-FR" sz="1600" dirty="0">
                          <a:effectLst/>
                        </a:rPr>
                        <a:t>Résultat de la fonction</a:t>
                      </a:r>
                      <a:endParaRPr lang="fr-FR" sz="1600" dirty="0">
                        <a:effectLst/>
                        <a:latin typeface="Calibri"/>
                        <a:ea typeface="Times New Roman"/>
                        <a:cs typeface="Arial"/>
                      </a:endParaRPr>
                    </a:p>
                  </a:txBody>
                  <a:tcPr marL="68580" marR="68580" marT="0" marB="0"/>
                </a:tc>
              </a:tr>
              <a:tr h="0">
                <a:tc>
                  <a:txBody>
                    <a:bodyPr/>
                    <a:lstStyle/>
                    <a:p>
                      <a:pPr indent="228600">
                        <a:spcAft>
                          <a:spcPts val="0"/>
                        </a:spcAft>
                      </a:pPr>
                      <a:r>
                        <a:rPr lang="fr-FR" sz="1600">
                          <a:effectLst/>
                        </a:rPr>
                        <a:t>afficheBonjour() : vide</a:t>
                      </a:r>
                      <a:endParaRPr lang="fr-FR" sz="160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Affiche « bonjour»</a:t>
                      </a:r>
                      <a:endParaRPr lang="fr-FR" sz="1400" dirty="0">
                        <a:effectLst/>
                        <a:latin typeface="Calibri"/>
                        <a:ea typeface="Times New Roman"/>
                        <a:cs typeface="Arial"/>
                      </a:endParaRPr>
                    </a:p>
                  </a:txBody>
                  <a:tcPr marL="68580" marR="68580" marT="0" marB="0"/>
                </a:tc>
              </a:tr>
              <a:tr h="0">
                <a:tc>
                  <a:txBody>
                    <a:bodyPr/>
                    <a:lstStyle/>
                    <a:p>
                      <a:pPr indent="228600">
                        <a:spcAft>
                          <a:spcPts val="0"/>
                        </a:spcAft>
                      </a:pPr>
                      <a:r>
                        <a:rPr lang="fr-FR" sz="1600">
                          <a:effectLst/>
                        </a:rPr>
                        <a:t>maxDe2Valeurs(entier,entier) : entier</a:t>
                      </a:r>
                      <a:endParaRPr lang="fr-FR" sz="160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Retourne une valeur entière, le maximum des deux paramètres</a:t>
                      </a:r>
                      <a:endParaRPr lang="fr-FR" sz="1400" dirty="0">
                        <a:effectLst/>
                        <a:latin typeface="Calibri"/>
                        <a:ea typeface="Times New Roman"/>
                        <a:cs typeface="Arial"/>
                      </a:endParaRPr>
                    </a:p>
                  </a:txBody>
                  <a:tcPr marL="68580" marR="68580" marT="0" marB="0"/>
                </a:tc>
              </a:tr>
              <a:tr h="0">
                <a:tc>
                  <a:txBody>
                    <a:bodyPr/>
                    <a:lstStyle/>
                    <a:p>
                      <a:pPr indent="228600">
                        <a:spcAft>
                          <a:spcPts val="0"/>
                        </a:spcAft>
                      </a:pPr>
                      <a:r>
                        <a:rPr lang="fr-FR" sz="1600">
                          <a:effectLst/>
                        </a:rPr>
                        <a:t>hasard(entier) : entier</a:t>
                      </a:r>
                      <a:endParaRPr lang="fr-FR" sz="160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Retourne une valeur entière aléatoire comprise entre 0 et la valeur passée en paramètre comprise</a:t>
                      </a:r>
                      <a:endParaRPr lang="fr-FR" sz="1400" dirty="0">
                        <a:effectLst/>
                        <a:latin typeface="Calibri"/>
                        <a:ea typeface="Times New Roman"/>
                        <a:cs typeface="Arial"/>
                      </a:endParaRPr>
                    </a:p>
                  </a:txBody>
                  <a:tcPr marL="68580" marR="68580" marT="0" marB="0"/>
                </a:tc>
              </a:tr>
              <a:tr h="0">
                <a:tc>
                  <a:txBody>
                    <a:bodyPr/>
                    <a:lstStyle/>
                    <a:p>
                      <a:pPr indent="228600">
                        <a:spcAft>
                          <a:spcPts val="0"/>
                        </a:spcAft>
                      </a:pPr>
                      <a:r>
                        <a:rPr lang="fr-FR" sz="1600">
                          <a:effectLst/>
                        </a:rPr>
                        <a:t>partieEntiere(reel) :entier</a:t>
                      </a:r>
                      <a:endParaRPr lang="fr-FR" sz="160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Retourne la valeur de l’entier égale à la partie entière du réel passé en paramètre</a:t>
                      </a:r>
                      <a:endParaRPr lang="fr-FR" sz="1400" dirty="0">
                        <a:effectLst/>
                        <a:latin typeface="Calibri"/>
                        <a:ea typeface="Times New Roman"/>
                        <a:cs typeface="Arial"/>
                      </a:endParaRPr>
                    </a:p>
                  </a:txBody>
                  <a:tcPr marL="68580" marR="68580" marT="0" marB="0"/>
                </a:tc>
              </a:tr>
              <a:tr h="0">
                <a:tc>
                  <a:txBody>
                    <a:bodyPr/>
                    <a:lstStyle/>
                    <a:p>
                      <a:pPr indent="228600">
                        <a:spcAft>
                          <a:spcPts val="0"/>
                        </a:spcAft>
                      </a:pPr>
                      <a:r>
                        <a:rPr lang="fr-FR" sz="1600">
                          <a:effectLst/>
                        </a:rPr>
                        <a:t>racineCarree(entier) :reel</a:t>
                      </a:r>
                      <a:endParaRPr lang="fr-FR" sz="160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Retourne le réel égale à la racine carré de la valeur positive passée en paramètre</a:t>
                      </a:r>
                      <a:endParaRPr lang="fr-FR" sz="1400" dirty="0">
                        <a:effectLst/>
                        <a:latin typeface="Calibri"/>
                        <a:ea typeface="Times New Roman"/>
                        <a:cs typeface="Arial"/>
                      </a:endParaRPr>
                    </a:p>
                  </a:txBody>
                  <a:tcPr marL="68580" marR="68580" marT="0" marB="0"/>
                </a:tc>
              </a:tr>
              <a:tr h="0">
                <a:tc>
                  <a:txBody>
                    <a:bodyPr/>
                    <a:lstStyle/>
                    <a:p>
                      <a:pPr indent="228600">
                        <a:spcAft>
                          <a:spcPts val="0"/>
                        </a:spcAft>
                      </a:pPr>
                      <a:r>
                        <a:rPr lang="fr-FR" sz="1600">
                          <a:effectLst/>
                        </a:rPr>
                        <a:t>valeurAbsolue(entier) : entier</a:t>
                      </a:r>
                      <a:endParaRPr lang="fr-FR" sz="160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Retourne la valeur absolue de la valeur entière passée en paramètre</a:t>
                      </a:r>
                      <a:endParaRPr lang="fr-FR" sz="1400" dirty="0">
                        <a:effectLst/>
                        <a:latin typeface="Calibri"/>
                        <a:ea typeface="Times New Roman"/>
                        <a:cs typeface="Arial"/>
                      </a:endParaRPr>
                    </a:p>
                  </a:txBody>
                  <a:tcPr marL="68580" marR="68580" marT="0" marB="0"/>
                </a:tc>
              </a:tr>
              <a:tr h="0">
                <a:tc>
                  <a:txBody>
                    <a:bodyPr/>
                    <a:lstStyle/>
                    <a:p>
                      <a:pPr indent="228600">
                        <a:spcAft>
                          <a:spcPts val="0"/>
                        </a:spcAft>
                      </a:pPr>
                      <a:r>
                        <a:rPr lang="fr-FR" sz="1600" dirty="0" err="1">
                          <a:effectLst/>
                        </a:rPr>
                        <a:t>valeurAbsolue</a:t>
                      </a:r>
                      <a:r>
                        <a:rPr lang="fr-FR" sz="1600" dirty="0">
                          <a:effectLst/>
                        </a:rPr>
                        <a:t>(</a:t>
                      </a:r>
                      <a:r>
                        <a:rPr lang="fr-FR" sz="1600" dirty="0" err="1">
                          <a:effectLst/>
                        </a:rPr>
                        <a:t>reel</a:t>
                      </a:r>
                      <a:r>
                        <a:rPr lang="fr-FR" sz="1600" dirty="0">
                          <a:effectLst/>
                        </a:rPr>
                        <a:t>) : </a:t>
                      </a:r>
                      <a:r>
                        <a:rPr lang="fr-FR" sz="1600" dirty="0" err="1">
                          <a:effectLst/>
                        </a:rPr>
                        <a:t>reel</a:t>
                      </a:r>
                      <a:endParaRPr lang="fr-FR" sz="1600" dirty="0">
                        <a:effectLst/>
                        <a:latin typeface="Calibri"/>
                        <a:ea typeface="Times New Roman"/>
                        <a:cs typeface="Arial"/>
                      </a:endParaRPr>
                    </a:p>
                  </a:txBody>
                  <a:tcPr marL="68580" marR="68580" marT="0" marB="0"/>
                </a:tc>
                <a:tc>
                  <a:txBody>
                    <a:bodyPr/>
                    <a:lstStyle/>
                    <a:p>
                      <a:pPr marL="0" indent="0">
                        <a:spcAft>
                          <a:spcPts val="0"/>
                        </a:spcAft>
                      </a:pPr>
                      <a:r>
                        <a:rPr lang="fr-FR" sz="1400" dirty="0">
                          <a:effectLst/>
                        </a:rPr>
                        <a:t>Retourne la valeur absolue e la valeur réelle passée en paramètre</a:t>
                      </a:r>
                      <a:endParaRPr lang="fr-FR" sz="1400" dirty="0">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2487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7" y="1700808"/>
            <a:ext cx="8293495" cy="720080"/>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endParaRPr lang="fr-FR" sz="36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graphicFrame>
        <p:nvGraphicFramePr>
          <p:cNvPr id="3" name="Diagramme 2"/>
          <p:cNvGraphicFramePr/>
          <p:nvPr>
            <p:extLst>
              <p:ext uri="{D42A27DB-BD31-4B8C-83A1-F6EECF244321}">
                <p14:modId xmlns:p14="http://schemas.microsoft.com/office/powerpoint/2010/main" val="736894997"/>
              </p:ext>
            </p:extLst>
          </p:nvPr>
        </p:nvGraphicFramePr>
        <p:xfrm>
          <a:off x="668612" y="2420888"/>
          <a:ext cx="7847620"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5600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4248472"/>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fr-FR" sz="2000" dirty="0" smtClean="0">
                <a:ea typeface="Times New Roman"/>
                <a:cs typeface="Arial"/>
              </a:rPr>
              <a:t>		Erreurs </a:t>
            </a:r>
            <a:r>
              <a:rPr lang="fr-FR" sz="2000" dirty="0">
                <a:ea typeface="Times New Roman"/>
                <a:cs typeface="Arial"/>
              </a:rPr>
              <a:t>à éviter dans l’</a:t>
            </a:r>
            <a:r>
              <a:rPr lang="fr-FR" sz="2000" b="1" dirty="0">
                <a:effectLst>
                  <a:outerShdw blurRad="38100" dist="38100" dir="2700000" algn="tl">
                    <a:srgbClr val="000000">
                      <a:alpha val="43137"/>
                    </a:srgbClr>
                  </a:outerShdw>
                </a:effectLst>
                <a:ea typeface="Times New Roman"/>
                <a:cs typeface="Arial"/>
              </a:rPr>
              <a:t>utilisation</a:t>
            </a:r>
            <a:r>
              <a:rPr lang="fr-FR" sz="2000" dirty="0">
                <a:ea typeface="Times New Roman"/>
                <a:cs typeface="Arial"/>
              </a:rPr>
              <a:t> d’une fonction :</a:t>
            </a: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3" name="Forme libre 2"/>
          <p:cNvSpPr/>
          <p:nvPr/>
        </p:nvSpPr>
        <p:spPr>
          <a:xfrm rot="16200000">
            <a:off x="-652702" y="4416161"/>
            <a:ext cx="3169919" cy="670560"/>
          </a:xfrm>
          <a:custGeom>
            <a:avLst/>
            <a:gdLst>
              <a:gd name="connsiteX0" fmla="*/ 0 w 3169919"/>
              <a:gd name="connsiteY0" fmla="*/ 0 h 670560"/>
              <a:gd name="connsiteX1" fmla="*/ 3169919 w 3169919"/>
              <a:gd name="connsiteY1" fmla="*/ 0 h 670560"/>
              <a:gd name="connsiteX2" fmla="*/ 3169919 w 3169919"/>
              <a:gd name="connsiteY2" fmla="*/ 670560 h 670560"/>
              <a:gd name="connsiteX3" fmla="*/ 0 w 3169919"/>
              <a:gd name="connsiteY3" fmla="*/ 670560 h 670560"/>
              <a:gd name="connsiteX4" fmla="*/ 0 w 3169919"/>
              <a:gd name="connsiteY4" fmla="*/ 0 h 6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670560">
                <a:moveTo>
                  <a:pt x="0" y="0"/>
                </a:moveTo>
                <a:lnTo>
                  <a:pt x="3169919" y="0"/>
                </a:lnTo>
                <a:lnTo>
                  <a:pt x="3169919" y="670560"/>
                </a:lnTo>
                <a:lnTo>
                  <a:pt x="0" y="67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591397" bIns="-1" numCol="1" spcCol="1270" anchor="t" anchorCtr="0">
            <a:noAutofit/>
          </a:bodyPr>
          <a:lstStyle/>
          <a:p>
            <a:pPr lvl="0" algn="r" defTabSz="1066800">
              <a:lnSpc>
                <a:spcPct val="90000"/>
              </a:lnSpc>
              <a:spcBef>
                <a:spcPct val="0"/>
              </a:spcBef>
              <a:spcAft>
                <a:spcPct val="35000"/>
              </a:spcAft>
            </a:pPr>
            <a:r>
              <a:rPr lang="fr-FR" sz="2400" kern="1200" dirty="0" smtClean="0"/>
              <a:t>Les erreurs fréquentes à éviter</a:t>
            </a:r>
            <a:endParaRPr lang="fr-FR" sz="2400" kern="1200" dirty="0"/>
          </a:p>
        </p:txBody>
      </p:sp>
      <p:sp>
        <p:nvSpPr>
          <p:cNvPr id="6" name="Forme libre 5"/>
          <p:cNvSpPr/>
          <p:nvPr/>
        </p:nvSpPr>
        <p:spPr>
          <a:xfrm>
            <a:off x="1267537" y="3166481"/>
            <a:ext cx="7181310" cy="3169919"/>
          </a:xfrm>
          <a:custGeom>
            <a:avLst/>
            <a:gdLst>
              <a:gd name="connsiteX0" fmla="*/ 0 w 7181310"/>
              <a:gd name="connsiteY0" fmla="*/ 0 h 3169919"/>
              <a:gd name="connsiteX1" fmla="*/ 7181310 w 7181310"/>
              <a:gd name="connsiteY1" fmla="*/ 0 h 3169919"/>
              <a:gd name="connsiteX2" fmla="*/ 7181310 w 7181310"/>
              <a:gd name="connsiteY2" fmla="*/ 3169919 h 3169919"/>
              <a:gd name="connsiteX3" fmla="*/ 0 w 7181310"/>
              <a:gd name="connsiteY3" fmla="*/ 3169919 h 3169919"/>
              <a:gd name="connsiteX4" fmla="*/ 0 w 7181310"/>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310" h="3169919">
                <a:moveTo>
                  <a:pt x="0" y="0"/>
                </a:moveTo>
                <a:lnTo>
                  <a:pt x="7181310" y="0"/>
                </a:lnTo>
                <a:lnTo>
                  <a:pt x="7181310" y="3169919"/>
                </a:lnTo>
                <a:lnTo>
                  <a:pt x="0" y="3169919"/>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99136" tIns="591397" rIns="199136" bIns="199136"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ea typeface="Times New Roman"/>
                <a:cs typeface="Arial"/>
              </a:rPr>
              <a:t>Oublier les parenthèses</a:t>
            </a:r>
            <a:endParaRPr lang="fr-FR" sz="2200" kern="1200" dirty="0"/>
          </a:p>
          <a:p>
            <a:pPr marL="228600" lvl="1" indent="-228600" algn="l" defTabSz="977900">
              <a:lnSpc>
                <a:spcPct val="90000"/>
              </a:lnSpc>
              <a:spcBef>
                <a:spcPct val="0"/>
              </a:spcBef>
              <a:spcAft>
                <a:spcPct val="15000"/>
              </a:spcAft>
              <a:buChar char="••"/>
            </a:pPr>
            <a:r>
              <a:rPr lang="fr-FR" sz="2200" kern="1200" dirty="0" smtClean="0">
                <a:ea typeface="Times New Roman"/>
                <a:cs typeface="Arial"/>
              </a:rPr>
              <a:t>Ne pas respecter le type de retour</a:t>
            </a:r>
            <a:endParaRPr lang="fr-FR" sz="2200" kern="1200" dirty="0">
              <a:ea typeface="Times New Roman"/>
              <a:cs typeface="Arial"/>
            </a:endParaRPr>
          </a:p>
          <a:p>
            <a:pPr marL="228600" lvl="1" indent="-228600" algn="l" defTabSz="977900">
              <a:lnSpc>
                <a:spcPct val="90000"/>
              </a:lnSpc>
              <a:spcBef>
                <a:spcPct val="0"/>
              </a:spcBef>
              <a:spcAft>
                <a:spcPct val="15000"/>
              </a:spcAft>
              <a:buChar char="••"/>
            </a:pPr>
            <a:r>
              <a:rPr lang="fr-FR" sz="2200" kern="1200" dirty="0" smtClean="0">
                <a:ea typeface="Times New Roman"/>
                <a:cs typeface="Arial"/>
              </a:rPr>
              <a:t>Ne pas respecter le type des paramètres</a:t>
            </a:r>
            <a:endParaRPr lang="fr-FR" sz="2200" kern="1200" dirty="0">
              <a:ea typeface="Times New Roman"/>
              <a:cs typeface="Arial"/>
            </a:endParaRPr>
          </a:p>
          <a:p>
            <a:pPr marL="228600" lvl="1" indent="-228600" algn="l" defTabSz="977900">
              <a:lnSpc>
                <a:spcPct val="90000"/>
              </a:lnSpc>
              <a:spcBef>
                <a:spcPct val="0"/>
              </a:spcBef>
              <a:spcAft>
                <a:spcPct val="15000"/>
              </a:spcAft>
              <a:buChar char="••"/>
            </a:pPr>
            <a:r>
              <a:rPr lang="fr-FR" sz="2200" kern="1200" dirty="0" smtClean="0">
                <a:ea typeface="Times New Roman"/>
                <a:cs typeface="Arial"/>
              </a:rPr>
              <a:t>Ne pas réécrire à chaque fois une fonction qui existe déjà ;</a:t>
            </a:r>
            <a:endParaRPr lang="fr-FR" sz="2200" kern="1200" dirty="0">
              <a:ea typeface="Times New Roman"/>
              <a:cs typeface="Arial"/>
            </a:endParaRPr>
          </a:p>
          <a:p>
            <a:pPr marL="228600" lvl="1" indent="-228600" algn="l" defTabSz="977900">
              <a:lnSpc>
                <a:spcPct val="90000"/>
              </a:lnSpc>
              <a:spcBef>
                <a:spcPct val="0"/>
              </a:spcBef>
              <a:spcAft>
                <a:spcPct val="15000"/>
              </a:spcAft>
              <a:buChar char="••"/>
            </a:pPr>
            <a:r>
              <a:rPr lang="fr-FR" sz="2200" kern="1200" dirty="0" smtClean="0">
                <a:ea typeface="Times New Roman"/>
                <a:cs typeface="Arial"/>
              </a:rPr>
              <a:t>Croire que la fonction peut modifier la variable du programme appelant.</a:t>
            </a:r>
            <a:endParaRPr lang="fr-FR" sz="2200" kern="1200" dirty="0">
              <a:ea typeface="Times New Roman"/>
              <a:cs typeface="Arial"/>
            </a:endParaRPr>
          </a:p>
        </p:txBody>
      </p:sp>
      <p:sp>
        <p:nvSpPr>
          <p:cNvPr id="8" name="Rectangle 7"/>
          <p:cNvSpPr/>
          <p:nvPr/>
        </p:nvSpPr>
        <p:spPr>
          <a:xfrm>
            <a:off x="596977" y="2281342"/>
            <a:ext cx="1341120" cy="1341120"/>
          </a:xfrm>
          <a:prstGeom prst="rect">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901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4248472"/>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fr-FR" sz="2000" dirty="0" smtClean="0">
                <a:ea typeface="Times New Roman"/>
                <a:cs typeface="Arial"/>
              </a:rPr>
              <a:t>		</a:t>
            </a:r>
            <a:endParaRPr lang="fr-FR" sz="2000" dirty="0">
              <a:ea typeface="Times New Roman"/>
              <a:cs typeface="Arial"/>
            </a:endParaRP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4" name="Ellipse 3"/>
          <p:cNvSpPr/>
          <p:nvPr/>
        </p:nvSpPr>
        <p:spPr>
          <a:xfrm>
            <a:off x="1814548" y="2493153"/>
            <a:ext cx="4063484" cy="4063484"/>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alpha val="50000"/>
              <a:hueOff val="0"/>
              <a:satOff val="0"/>
              <a:lumOff val="0"/>
              <a:alphaOff val="0"/>
            </a:schemeClr>
          </a:fillRef>
          <a:effectRef idx="2">
            <a:schemeClr val="accent2">
              <a:alpha val="50000"/>
              <a:hueOff val="0"/>
              <a:satOff val="0"/>
              <a:lumOff val="0"/>
              <a:alphaOff val="0"/>
            </a:schemeClr>
          </a:effectRef>
          <a:fontRef idx="minor">
            <a:schemeClr val="tx1"/>
          </a:fontRef>
        </p:style>
      </p:sp>
      <p:sp>
        <p:nvSpPr>
          <p:cNvPr id="10" name="Ellipse 9"/>
          <p:cNvSpPr/>
          <p:nvPr/>
        </p:nvSpPr>
        <p:spPr>
          <a:xfrm>
            <a:off x="2006770" y="2663820"/>
            <a:ext cx="731427" cy="731427"/>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alpha val="50000"/>
              <a:hueOff val="4681519"/>
              <a:satOff val="-5839"/>
              <a:lumOff val="1373"/>
              <a:alphaOff val="0"/>
            </a:schemeClr>
          </a:fillRef>
          <a:effectRef idx="2">
            <a:schemeClr val="accent2">
              <a:alpha val="50000"/>
              <a:hueOff val="4681519"/>
              <a:satOff val="-5839"/>
              <a:lumOff val="1373"/>
              <a:alphaOff val="0"/>
            </a:schemeClr>
          </a:effectRef>
          <a:fontRef idx="minor">
            <a:schemeClr val="tx1"/>
          </a:fontRef>
        </p:style>
      </p:sp>
      <p:sp>
        <p:nvSpPr>
          <p:cNvPr id="11" name="Forme libre 10"/>
          <p:cNvSpPr/>
          <p:nvPr/>
        </p:nvSpPr>
        <p:spPr>
          <a:xfrm>
            <a:off x="2372483" y="2663820"/>
            <a:ext cx="3912344" cy="731427"/>
          </a:xfrm>
          <a:custGeom>
            <a:avLst/>
            <a:gdLst>
              <a:gd name="connsiteX0" fmla="*/ 0 w 3912344"/>
              <a:gd name="connsiteY0" fmla="*/ 0 h 731427"/>
              <a:gd name="connsiteX1" fmla="*/ 3912344 w 3912344"/>
              <a:gd name="connsiteY1" fmla="*/ 0 h 731427"/>
              <a:gd name="connsiteX2" fmla="*/ 3912344 w 3912344"/>
              <a:gd name="connsiteY2" fmla="*/ 731427 h 731427"/>
              <a:gd name="connsiteX3" fmla="*/ 0 w 3912344"/>
              <a:gd name="connsiteY3" fmla="*/ 731427 h 731427"/>
              <a:gd name="connsiteX4" fmla="*/ 0 w 3912344"/>
              <a:gd name="connsiteY4" fmla="*/ 0 h 73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344" h="731427">
                <a:moveTo>
                  <a:pt x="0" y="0"/>
                </a:moveTo>
                <a:lnTo>
                  <a:pt x="3912344" y="0"/>
                </a:lnTo>
                <a:lnTo>
                  <a:pt x="3912344" y="731427"/>
                </a:lnTo>
                <a:lnTo>
                  <a:pt x="0" y="731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fr-FR" sz="2500" kern="1200" dirty="0" smtClean="0"/>
              <a:t>Exemple</a:t>
            </a:r>
            <a:endParaRPr lang="fr-FR" sz="2500" kern="1200" dirty="0"/>
          </a:p>
        </p:txBody>
      </p:sp>
      <p:sp>
        <p:nvSpPr>
          <p:cNvPr id="12" name="Forme libre 11"/>
          <p:cNvSpPr/>
          <p:nvPr/>
        </p:nvSpPr>
        <p:spPr>
          <a:xfrm>
            <a:off x="2372483" y="3395247"/>
            <a:ext cx="3912344" cy="2702508"/>
          </a:xfrm>
          <a:custGeom>
            <a:avLst/>
            <a:gdLst>
              <a:gd name="connsiteX0" fmla="*/ 0 w 3912344"/>
              <a:gd name="connsiteY0" fmla="*/ 0 h 2702508"/>
              <a:gd name="connsiteX1" fmla="*/ 3912344 w 3912344"/>
              <a:gd name="connsiteY1" fmla="*/ 0 h 2702508"/>
              <a:gd name="connsiteX2" fmla="*/ 3912344 w 3912344"/>
              <a:gd name="connsiteY2" fmla="*/ 2702508 h 2702508"/>
              <a:gd name="connsiteX3" fmla="*/ 0 w 3912344"/>
              <a:gd name="connsiteY3" fmla="*/ 2702508 h 2702508"/>
              <a:gd name="connsiteX4" fmla="*/ 0 w 3912344"/>
              <a:gd name="connsiteY4" fmla="*/ 0 h 270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344" h="2702508">
                <a:moveTo>
                  <a:pt x="0" y="0"/>
                </a:moveTo>
                <a:lnTo>
                  <a:pt x="3912344" y="0"/>
                </a:lnTo>
                <a:lnTo>
                  <a:pt x="3912344" y="2702508"/>
                </a:lnTo>
                <a:lnTo>
                  <a:pt x="0" y="2702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fr-FR" sz="2000" b="1" kern="1200" dirty="0" smtClean="0">
                <a:latin typeface="Calibri"/>
                <a:ea typeface="Times New Roman"/>
                <a:cs typeface="Arial"/>
              </a:rPr>
              <a:t>Algorithme</a:t>
            </a:r>
            <a:r>
              <a:rPr lang="fr-FR" sz="2000" kern="1200" dirty="0" smtClean="0">
                <a:latin typeface="Calibri"/>
                <a:ea typeface="Times New Roman"/>
                <a:cs typeface="Arial"/>
              </a:rPr>
              <a:t> utilise-fonction-5-erreurs</a:t>
            </a:r>
          </a:p>
          <a:p>
            <a:pPr lvl="0" algn="l" defTabSz="889000">
              <a:lnSpc>
                <a:spcPct val="90000"/>
              </a:lnSpc>
              <a:spcBef>
                <a:spcPct val="0"/>
              </a:spcBef>
              <a:spcAft>
                <a:spcPct val="35000"/>
              </a:spcAft>
            </a:pPr>
            <a:r>
              <a:rPr lang="fr-FR" sz="2000" kern="1200" dirty="0" smtClean="0">
                <a:latin typeface="Calibri"/>
                <a:ea typeface="Times New Roman"/>
                <a:cs typeface="Arial"/>
              </a:rPr>
              <a:t>Variables : valeur1, max : entier ;</a:t>
            </a:r>
          </a:p>
          <a:p>
            <a:pPr lvl="0" algn="l" defTabSz="889000">
              <a:lnSpc>
                <a:spcPct val="90000"/>
              </a:lnSpc>
              <a:spcBef>
                <a:spcPct val="0"/>
              </a:spcBef>
              <a:spcAft>
                <a:spcPct val="35000"/>
              </a:spcAft>
            </a:pPr>
            <a:r>
              <a:rPr lang="fr-FR" sz="2000" b="1" kern="1200" dirty="0" smtClean="0">
                <a:latin typeface="Calibri"/>
                <a:ea typeface="Times New Roman"/>
                <a:cs typeface="Arial"/>
              </a:rPr>
              <a:t>Debut</a:t>
            </a:r>
            <a:endParaRPr lang="fr-FR" sz="2000" kern="1200" dirty="0" smtClean="0">
              <a:latin typeface="Calibri"/>
              <a:ea typeface="Times New Roman"/>
              <a:cs typeface="Arial"/>
            </a:endParaRPr>
          </a:p>
          <a:p>
            <a:pPr lvl="0" algn="l" defTabSz="889000">
              <a:lnSpc>
                <a:spcPct val="90000"/>
              </a:lnSpc>
              <a:spcBef>
                <a:spcPct val="0"/>
              </a:spcBef>
              <a:spcAft>
                <a:spcPct val="35000"/>
              </a:spcAft>
            </a:pPr>
            <a:r>
              <a:rPr lang="fr-FR" sz="2000" kern="1200" dirty="0" err="1" smtClean="0">
                <a:latin typeface="Calibri"/>
                <a:ea typeface="Times New Roman"/>
                <a:cs typeface="Arial"/>
              </a:rPr>
              <a:t>afficheBonjour</a:t>
            </a:r>
            <a:r>
              <a:rPr lang="fr-FR" sz="2000" kern="1200" dirty="0" smtClean="0">
                <a:latin typeface="Calibri"/>
                <a:ea typeface="Times New Roman"/>
                <a:cs typeface="Arial"/>
              </a:rPr>
              <a:t> ;    	 </a:t>
            </a:r>
          </a:p>
          <a:p>
            <a:pPr lvl="0" algn="l" defTabSz="889000">
              <a:lnSpc>
                <a:spcPct val="90000"/>
              </a:lnSpc>
              <a:spcBef>
                <a:spcPct val="0"/>
              </a:spcBef>
              <a:spcAft>
                <a:spcPct val="35000"/>
              </a:spcAft>
            </a:pPr>
            <a:r>
              <a:rPr lang="fr-FR" sz="2000" kern="1200" dirty="0" smtClean="0">
                <a:latin typeface="Calibri"/>
                <a:ea typeface="Times New Roman"/>
                <a:cs typeface="Arial"/>
              </a:rPr>
              <a:t>hasard(5) ;		</a:t>
            </a:r>
          </a:p>
          <a:p>
            <a:pPr lvl="0" algn="l" defTabSz="889000">
              <a:lnSpc>
                <a:spcPct val="90000"/>
              </a:lnSpc>
              <a:spcBef>
                <a:spcPct val="0"/>
              </a:spcBef>
              <a:spcAft>
                <a:spcPct val="35000"/>
              </a:spcAft>
            </a:pPr>
            <a:r>
              <a:rPr lang="fr-FR" sz="2000" kern="1200" dirty="0" smtClean="0">
                <a:latin typeface="Calibri"/>
                <a:ea typeface="Times New Roman"/>
                <a:cs typeface="Arial"/>
              </a:rPr>
              <a:t>hasard(2.5) ;		</a:t>
            </a:r>
          </a:p>
          <a:p>
            <a:pPr lvl="0" algn="l" defTabSz="889000">
              <a:lnSpc>
                <a:spcPct val="90000"/>
              </a:lnSpc>
              <a:spcBef>
                <a:spcPct val="0"/>
              </a:spcBef>
              <a:spcAft>
                <a:spcPct val="35000"/>
              </a:spcAft>
            </a:pPr>
            <a:r>
              <a:rPr lang="fr-FR" sz="2000" b="1" kern="1200" dirty="0" smtClean="0">
                <a:latin typeface="Calibri"/>
                <a:ea typeface="Times New Roman"/>
                <a:cs typeface="Arial"/>
              </a:rPr>
              <a:t>Fin</a:t>
            </a:r>
            <a:endParaRPr lang="fr-FR" sz="2000" kern="1200" dirty="0"/>
          </a:p>
        </p:txBody>
      </p:sp>
      <p:sp>
        <p:nvSpPr>
          <p:cNvPr id="6" name="Rectangle 5"/>
          <p:cNvSpPr/>
          <p:nvPr/>
        </p:nvSpPr>
        <p:spPr>
          <a:xfrm>
            <a:off x="4326073" y="4581128"/>
            <a:ext cx="4406976" cy="369332"/>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kern="0" dirty="0">
                <a:solidFill>
                  <a:sysClr val="windowText" lastClr="000000"/>
                </a:solidFill>
                <a:latin typeface="Calibri"/>
                <a:ea typeface="Times New Roman"/>
                <a:cs typeface="Arial"/>
              </a:rPr>
              <a:t>//mettre le parenthèses </a:t>
            </a:r>
            <a:r>
              <a:rPr lang="fr-FR" kern="0" dirty="0" err="1">
                <a:solidFill>
                  <a:sysClr val="windowText" lastClr="000000"/>
                </a:solidFill>
                <a:latin typeface="Calibri"/>
                <a:ea typeface="Times New Roman"/>
                <a:cs typeface="Arial"/>
              </a:rPr>
              <a:t>afficheBonjour</a:t>
            </a:r>
            <a:r>
              <a:rPr lang="fr-FR" kern="0" dirty="0">
                <a:solidFill>
                  <a:sysClr val="windowText" lastClr="000000"/>
                </a:solidFill>
                <a:latin typeface="Calibri"/>
                <a:ea typeface="Times New Roman"/>
                <a:cs typeface="Arial"/>
              </a:rPr>
              <a:t>() ;     </a:t>
            </a:r>
          </a:p>
        </p:txBody>
      </p:sp>
      <p:sp>
        <p:nvSpPr>
          <p:cNvPr id="8" name="Rectangle 7"/>
          <p:cNvSpPr/>
          <p:nvPr/>
        </p:nvSpPr>
        <p:spPr>
          <a:xfrm>
            <a:off x="4275579" y="4970206"/>
            <a:ext cx="4507965" cy="369332"/>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kern="0" dirty="0">
                <a:solidFill>
                  <a:sysClr val="windowText" lastClr="000000"/>
                </a:solidFill>
                <a:latin typeface="Calibri"/>
                <a:ea typeface="Times New Roman"/>
                <a:cs typeface="Arial"/>
              </a:rPr>
              <a:t>//et la valeur retournée valeur1 </a:t>
            </a:r>
            <a:r>
              <a:rPr lang="fr-FR" kern="0" dirty="0">
                <a:solidFill>
                  <a:sysClr val="windowText" lastClr="000000"/>
                </a:solidFill>
                <a:latin typeface="Calibri"/>
                <a:ea typeface="Times New Roman"/>
                <a:cs typeface="Arial"/>
                <a:sym typeface="Wingdings"/>
              </a:rPr>
              <a:t></a:t>
            </a:r>
            <a:r>
              <a:rPr lang="fr-FR" kern="0" dirty="0">
                <a:solidFill>
                  <a:sysClr val="windowText" lastClr="000000"/>
                </a:solidFill>
                <a:latin typeface="Calibri"/>
                <a:ea typeface="Times New Roman"/>
                <a:cs typeface="Arial"/>
              </a:rPr>
              <a:t> hasard(5) ;</a:t>
            </a:r>
            <a:endParaRPr lang="fr-FR" kern="0" dirty="0">
              <a:solidFill>
                <a:sysClr val="windowText" lastClr="000000"/>
              </a:solidFill>
            </a:endParaRPr>
          </a:p>
        </p:txBody>
      </p:sp>
      <p:sp>
        <p:nvSpPr>
          <p:cNvPr id="9" name="Rectangle 8"/>
          <p:cNvSpPr/>
          <p:nvPr/>
        </p:nvSpPr>
        <p:spPr>
          <a:xfrm>
            <a:off x="4275579" y="5403717"/>
            <a:ext cx="2342308" cy="369332"/>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kern="0" dirty="0">
                <a:solidFill>
                  <a:sysClr val="windowText" lastClr="000000"/>
                </a:solidFill>
                <a:latin typeface="Calibri"/>
                <a:ea typeface="Times New Roman"/>
                <a:cs typeface="Arial"/>
              </a:rPr>
              <a:t>//le type de paramètre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916832"/>
            <a:ext cx="2160265" cy="141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5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4248472"/>
          </a:xfrm>
        </p:spPr>
        <p:txBody>
          <a:bodyPr rtlCol="0">
            <a:normAutofit/>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fr-FR" sz="2000" dirty="0" smtClean="0">
                <a:ea typeface="Times New Roman"/>
                <a:cs typeface="Arial"/>
              </a:rPr>
              <a:t>		</a:t>
            </a:r>
            <a:r>
              <a:rPr lang="fr-FR" sz="2000" dirty="0"/>
              <a:t>Erreurs à éviter dans l’</a:t>
            </a:r>
            <a:r>
              <a:rPr lang="fr-FR" sz="2000" b="1" dirty="0">
                <a:effectLst>
                  <a:outerShdw blurRad="38100" dist="38100" dir="2700000" algn="tl">
                    <a:srgbClr val="000000">
                      <a:alpha val="43137"/>
                    </a:srgbClr>
                  </a:outerShdw>
                </a:effectLst>
              </a:rPr>
              <a:t>écriture</a:t>
            </a:r>
            <a:r>
              <a:rPr lang="fr-FR" sz="2000" dirty="0"/>
              <a:t> d’une fonction :</a:t>
            </a:r>
            <a:endParaRPr lang="fr-FR" sz="2000" dirty="0">
              <a:ea typeface="Times New Roman"/>
              <a:cs typeface="Arial"/>
            </a:endParaRP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3" name="Forme libre 2"/>
          <p:cNvSpPr/>
          <p:nvPr/>
        </p:nvSpPr>
        <p:spPr>
          <a:xfrm rot="16200000">
            <a:off x="-652702" y="4416161"/>
            <a:ext cx="3169919" cy="670560"/>
          </a:xfrm>
          <a:custGeom>
            <a:avLst/>
            <a:gdLst>
              <a:gd name="connsiteX0" fmla="*/ 0 w 3169919"/>
              <a:gd name="connsiteY0" fmla="*/ 0 h 670560"/>
              <a:gd name="connsiteX1" fmla="*/ 3169919 w 3169919"/>
              <a:gd name="connsiteY1" fmla="*/ 0 h 670560"/>
              <a:gd name="connsiteX2" fmla="*/ 3169919 w 3169919"/>
              <a:gd name="connsiteY2" fmla="*/ 670560 h 670560"/>
              <a:gd name="connsiteX3" fmla="*/ 0 w 3169919"/>
              <a:gd name="connsiteY3" fmla="*/ 670560 h 670560"/>
              <a:gd name="connsiteX4" fmla="*/ 0 w 3169919"/>
              <a:gd name="connsiteY4" fmla="*/ 0 h 6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670560">
                <a:moveTo>
                  <a:pt x="0" y="0"/>
                </a:moveTo>
                <a:lnTo>
                  <a:pt x="3169919" y="0"/>
                </a:lnTo>
                <a:lnTo>
                  <a:pt x="3169919" y="670560"/>
                </a:lnTo>
                <a:lnTo>
                  <a:pt x="0" y="67056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 tIns="0" rIns="591397" bIns="-1" numCol="1" spcCol="1270" anchor="t" anchorCtr="0">
            <a:noAutofit/>
          </a:bodyPr>
          <a:lstStyle/>
          <a:p>
            <a:pPr lvl="0" algn="r" defTabSz="1066800">
              <a:lnSpc>
                <a:spcPct val="90000"/>
              </a:lnSpc>
              <a:spcBef>
                <a:spcPct val="0"/>
              </a:spcBef>
              <a:spcAft>
                <a:spcPct val="35000"/>
              </a:spcAft>
            </a:pPr>
            <a:r>
              <a:rPr lang="fr-FR" sz="2400" kern="1200" dirty="0" smtClean="0"/>
              <a:t>Les erreurs fréquentes à éviter</a:t>
            </a:r>
            <a:endParaRPr lang="fr-FR" sz="2400" kern="1200" dirty="0"/>
          </a:p>
        </p:txBody>
      </p:sp>
      <p:sp>
        <p:nvSpPr>
          <p:cNvPr id="6" name="Forme libre 5"/>
          <p:cNvSpPr/>
          <p:nvPr/>
        </p:nvSpPr>
        <p:spPr>
          <a:xfrm>
            <a:off x="1267537" y="3166481"/>
            <a:ext cx="7181310" cy="3169919"/>
          </a:xfrm>
          <a:custGeom>
            <a:avLst/>
            <a:gdLst>
              <a:gd name="connsiteX0" fmla="*/ 0 w 7181310"/>
              <a:gd name="connsiteY0" fmla="*/ 0 h 3169919"/>
              <a:gd name="connsiteX1" fmla="*/ 7181310 w 7181310"/>
              <a:gd name="connsiteY1" fmla="*/ 0 h 3169919"/>
              <a:gd name="connsiteX2" fmla="*/ 7181310 w 7181310"/>
              <a:gd name="connsiteY2" fmla="*/ 3169919 h 3169919"/>
              <a:gd name="connsiteX3" fmla="*/ 0 w 7181310"/>
              <a:gd name="connsiteY3" fmla="*/ 3169919 h 3169919"/>
              <a:gd name="connsiteX4" fmla="*/ 0 w 7181310"/>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310" h="3169919">
                <a:moveTo>
                  <a:pt x="0" y="0"/>
                </a:moveTo>
                <a:lnTo>
                  <a:pt x="7181310" y="0"/>
                </a:lnTo>
                <a:lnTo>
                  <a:pt x="7181310" y="3169919"/>
                </a:lnTo>
                <a:lnTo>
                  <a:pt x="0" y="3169919"/>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70688" tIns="591397" rIns="170688" bIns="170688"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effectLst/>
                <a:latin typeface="Calibri"/>
                <a:ea typeface="Times New Roman"/>
                <a:cs typeface="Arial"/>
              </a:rPr>
              <a:t>Donner le même nom à un paramètre et à une variable.</a:t>
            </a:r>
            <a:endParaRPr lang="fr-FR" sz="1900" kern="1200" dirty="0"/>
          </a:p>
          <a:p>
            <a:pPr marL="171450" lvl="1" indent="-171450" algn="l" defTabSz="844550">
              <a:lnSpc>
                <a:spcPct val="90000"/>
              </a:lnSpc>
              <a:spcBef>
                <a:spcPct val="0"/>
              </a:spcBef>
              <a:spcAft>
                <a:spcPct val="15000"/>
              </a:spcAft>
              <a:buChar char="••"/>
            </a:pPr>
            <a:r>
              <a:rPr lang="fr-FR" sz="1900" kern="1200" dirty="0" smtClean="0">
                <a:effectLst/>
                <a:latin typeface="Calibri"/>
                <a:ea typeface="Times New Roman"/>
                <a:cs typeface="Arial"/>
              </a:rPr>
              <a:t>Placer plusieurs retourne consécutifs dans la fonction ;</a:t>
            </a:r>
            <a:endParaRPr lang="fr-FR" sz="1900" kern="1200" dirty="0">
              <a:effectLst/>
              <a:latin typeface="Calibri"/>
              <a:ea typeface="Times New Roman"/>
              <a:cs typeface="Arial"/>
            </a:endParaRPr>
          </a:p>
          <a:p>
            <a:pPr marL="171450" lvl="1" indent="-171450" algn="l" defTabSz="844550">
              <a:lnSpc>
                <a:spcPct val="90000"/>
              </a:lnSpc>
              <a:spcBef>
                <a:spcPct val="0"/>
              </a:spcBef>
              <a:spcAft>
                <a:spcPct val="15000"/>
              </a:spcAft>
              <a:buChar char="••"/>
            </a:pPr>
            <a:r>
              <a:rPr lang="fr-FR" sz="1900" kern="1200" dirty="0" smtClean="0">
                <a:effectLst/>
                <a:latin typeface="Calibri"/>
                <a:ea typeface="Times New Roman"/>
                <a:cs typeface="Arial"/>
              </a:rPr>
              <a:t>Vouloir retourner plusieurs valeurs ;</a:t>
            </a:r>
            <a:endParaRPr lang="fr-FR" sz="1900" kern="1200" dirty="0">
              <a:effectLst/>
              <a:latin typeface="Calibri"/>
              <a:ea typeface="Times New Roman"/>
              <a:cs typeface="Arial"/>
            </a:endParaRPr>
          </a:p>
          <a:p>
            <a:pPr marL="171450" lvl="1" indent="-171450" algn="l" defTabSz="844550">
              <a:lnSpc>
                <a:spcPct val="90000"/>
              </a:lnSpc>
              <a:spcBef>
                <a:spcPct val="0"/>
              </a:spcBef>
              <a:spcAft>
                <a:spcPct val="15000"/>
              </a:spcAft>
              <a:buChar char="••"/>
            </a:pPr>
            <a:r>
              <a:rPr lang="fr-FR" sz="1900" kern="1200" dirty="0" smtClean="0">
                <a:effectLst/>
                <a:latin typeface="Calibri"/>
                <a:ea typeface="Times New Roman"/>
                <a:cs typeface="Arial"/>
              </a:rPr>
              <a:t>Oublier de retourner la valeur ou retourner une valeur du mauvais type.</a:t>
            </a:r>
            <a:endParaRPr lang="fr-FR" sz="1900" kern="1200" dirty="0">
              <a:effectLst/>
              <a:latin typeface="Calibri"/>
              <a:ea typeface="Times New Roman"/>
              <a:cs typeface="Arial"/>
            </a:endParaRPr>
          </a:p>
          <a:p>
            <a:pPr marL="171450" lvl="1" indent="-171450" algn="l" defTabSz="844550">
              <a:lnSpc>
                <a:spcPct val="90000"/>
              </a:lnSpc>
              <a:spcBef>
                <a:spcPct val="0"/>
              </a:spcBef>
              <a:spcAft>
                <a:spcPct val="15000"/>
              </a:spcAft>
              <a:buChar char="••"/>
            </a:pPr>
            <a:r>
              <a:rPr lang="fr-FR" sz="1900" kern="1200" dirty="0" smtClean="0">
                <a:effectLst/>
                <a:latin typeface="Calibri"/>
                <a:ea typeface="Times New Roman"/>
                <a:cs typeface="Arial"/>
              </a:rPr>
              <a:t>Vouloir continuer un traitement après l’instruction retourne.</a:t>
            </a:r>
            <a:endParaRPr lang="fr-FR" sz="1900" kern="1200" dirty="0">
              <a:effectLst/>
              <a:latin typeface="Calibri"/>
              <a:ea typeface="Times New Roman"/>
              <a:cs typeface="Arial"/>
            </a:endParaRPr>
          </a:p>
          <a:p>
            <a:pPr marL="171450" lvl="1" indent="-171450" algn="l" defTabSz="844550">
              <a:lnSpc>
                <a:spcPct val="90000"/>
              </a:lnSpc>
              <a:spcBef>
                <a:spcPct val="0"/>
              </a:spcBef>
              <a:spcAft>
                <a:spcPct val="15000"/>
              </a:spcAft>
              <a:buChar char="••"/>
            </a:pPr>
            <a:r>
              <a:rPr lang="fr-FR" sz="1900" kern="1200" dirty="0" smtClean="0">
                <a:effectLst/>
                <a:latin typeface="Calibri"/>
                <a:ea typeface="Times New Roman"/>
                <a:cs typeface="Arial"/>
              </a:rPr>
              <a:t>Penser qu’en modifiant la valeur d’un paramètre, celui-ci sera modifié dans le programme appelant.</a:t>
            </a:r>
            <a:endParaRPr lang="fr-FR" sz="1900" kern="1200" dirty="0">
              <a:effectLst/>
              <a:latin typeface="Calibri"/>
              <a:ea typeface="Times New Roman"/>
              <a:cs typeface="Arial"/>
            </a:endParaRPr>
          </a:p>
        </p:txBody>
      </p:sp>
      <p:sp>
        <p:nvSpPr>
          <p:cNvPr id="8" name="Rectangle 7"/>
          <p:cNvSpPr/>
          <p:nvPr/>
        </p:nvSpPr>
        <p:spPr>
          <a:xfrm>
            <a:off x="596977" y="2281342"/>
            <a:ext cx="1341120" cy="1341120"/>
          </a:xfrm>
          <a:prstGeom prst="rect">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21068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936104"/>
          </a:xfrm>
        </p:spPr>
        <p:txBody>
          <a:bodyPr rtlCol="0">
            <a:normAutofit fontScale="77500" lnSpcReduction="20000"/>
          </a:bodyPr>
          <a:lstStyle/>
          <a:p>
            <a:pPr marL="0" indent="0">
              <a:lnSpc>
                <a:spcPct val="110000"/>
              </a:lnSpc>
              <a:spcBef>
                <a:spcPts val="1000"/>
              </a:spcBef>
              <a:spcAft>
                <a:spcPts val="400"/>
              </a:spcAft>
              <a:buNone/>
              <a:tabLst>
                <a:tab pos="1343025" algn="l"/>
              </a:tabLst>
            </a:pPr>
            <a:r>
              <a:rPr lang="fr-FR" sz="3600" b="1" dirty="0" smtClean="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fr-FR" sz="2000" dirty="0" smtClean="0">
                <a:ea typeface="Times New Roman"/>
                <a:cs typeface="Arial"/>
              </a:rPr>
              <a:t>		</a:t>
            </a:r>
            <a:endParaRPr lang="fr-FR" sz="2000" dirty="0">
              <a:ea typeface="Times New Roman"/>
              <a:cs typeface="Arial"/>
            </a:endParaRP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L’environnement des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données</a:t>
            </a:r>
          </a:p>
        </p:txBody>
      </p:sp>
      <p:sp>
        <p:nvSpPr>
          <p:cNvPr id="4" name="Ellipse 3"/>
          <p:cNvSpPr/>
          <p:nvPr/>
        </p:nvSpPr>
        <p:spPr>
          <a:xfrm>
            <a:off x="1718368" y="2135213"/>
            <a:ext cx="4697448" cy="469744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8" name="Ellipse 7"/>
          <p:cNvSpPr/>
          <p:nvPr/>
        </p:nvSpPr>
        <p:spPr>
          <a:xfrm>
            <a:off x="1940580" y="2332506"/>
            <a:ext cx="845540" cy="84554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11250264"/>
              <a:satOff val="-16880"/>
              <a:lumOff val="-2745"/>
              <a:alphaOff val="0"/>
            </a:schemeClr>
          </a:fillRef>
          <a:effectRef idx="2">
            <a:schemeClr val="accent3">
              <a:alpha val="50000"/>
              <a:hueOff val="11250264"/>
              <a:satOff val="-16880"/>
              <a:lumOff val="-2745"/>
              <a:alphaOff val="0"/>
            </a:schemeClr>
          </a:effectRef>
          <a:fontRef idx="minor">
            <a:schemeClr val="tx1"/>
          </a:fontRef>
        </p:style>
      </p:sp>
      <p:sp>
        <p:nvSpPr>
          <p:cNvPr id="9" name="Forme libre 8"/>
          <p:cNvSpPr/>
          <p:nvPr/>
        </p:nvSpPr>
        <p:spPr>
          <a:xfrm>
            <a:off x="2363350" y="2332506"/>
            <a:ext cx="4522728" cy="845540"/>
          </a:xfrm>
          <a:custGeom>
            <a:avLst/>
            <a:gdLst>
              <a:gd name="connsiteX0" fmla="*/ 0 w 4522728"/>
              <a:gd name="connsiteY0" fmla="*/ 0 h 845540"/>
              <a:gd name="connsiteX1" fmla="*/ 4522728 w 4522728"/>
              <a:gd name="connsiteY1" fmla="*/ 0 h 845540"/>
              <a:gd name="connsiteX2" fmla="*/ 4522728 w 4522728"/>
              <a:gd name="connsiteY2" fmla="*/ 845540 h 845540"/>
              <a:gd name="connsiteX3" fmla="*/ 0 w 4522728"/>
              <a:gd name="connsiteY3" fmla="*/ 845540 h 845540"/>
              <a:gd name="connsiteX4" fmla="*/ 0 w 4522728"/>
              <a:gd name="connsiteY4" fmla="*/ 0 h 845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728" h="845540">
                <a:moveTo>
                  <a:pt x="0" y="0"/>
                </a:moveTo>
                <a:lnTo>
                  <a:pt x="4522728" y="0"/>
                </a:lnTo>
                <a:lnTo>
                  <a:pt x="4522728" y="845540"/>
                </a:lnTo>
                <a:lnTo>
                  <a:pt x="0" y="8455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fr-FR" sz="2400" kern="1200" dirty="0" smtClean="0"/>
              <a:t>Exemple</a:t>
            </a:r>
            <a:endParaRPr lang="fr-FR" sz="2400" kern="1200" dirty="0"/>
          </a:p>
        </p:txBody>
      </p:sp>
      <p:sp>
        <p:nvSpPr>
          <p:cNvPr id="15" name="Forme libre 14"/>
          <p:cNvSpPr/>
          <p:nvPr/>
        </p:nvSpPr>
        <p:spPr>
          <a:xfrm>
            <a:off x="2363350" y="3178047"/>
            <a:ext cx="4522728" cy="3098843"/>
          </a:xfrm>
          <a:custGeom>
            <a:avLst/>
            <a:gdLst>
              <a:gd name="connsiteX0" fmla="*/ 0 w 4522728"/>
              <a:gd name="connsiteY0" fmla="*/ 0 h 3098843"/>
              <a:gd name="connsiteX1" fmla="*/ 4522728 w 4522728"/>
              <a:gd name="connsiteY1" fmla="*/ 0 h 3098843"/>
              <a:gd name="connsiteX2" fmla="*/ 4522728 w 4522728"/>
              <a:gd name="connsiteY2" fmla="*/ 3098843 h 3098843"/>
              <a:gd name="connsiteX3" fmla="*/ 0 w 4522728"/>
              <a:gd name="connsiteY3" fmla="*/ 3098843 h 3098843"/>
              <a:gd name="connsiteX4" fmla="*/ 0 w 4522728"/>
              <a:gd name="connsiteY4" fmla="*/ 0 h 309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728" h="3098843">
                <a:moveTo>
                  <a:pt x="0" y="0"/>
                </a:moveTo>
                <a:lnTo>
                  <a:pt x="4522728" y="0"/>
                </a:lnTo>
                <a:lnTo>
                  <a:pt x="4522728" y="3098843"/>
                </a:lnTo>
                <a:lnTo>
                  <a:pt x="0" y="3098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fr-FR" sz="1800" b="1" kern="1200" dirty="0" smtClean="0">
                <a:effectLst/>
                <a:latin typeface="Calibri"/>
                <a:ea typeface="Times New Roman"/>
                <a:cs typeface="Arial"/>
              </a:rPr>
              <a:t>fonction</a:t>
            </a:r>
            <a:r>
              <a:rPr lang="fr-FR" sz="1800" kern="1200" dirty="0" smtClean="0">
                <a:effectLst/>
                <a:latin typeface="Calibri"/>
                <a:ea typeface="Times New Roman"/>
                <a:cs typeface="Arial"/>
              </a:rPr>
              <a:t> fonctionErreur(p1 : entier) : entier</a:t>
            </a:r>
          </a:p>
          <a:p>
            <a:pPr lvl="0" algn="l" defTabSz="800100">
              <a:lnSpc>
                <a:spcPct val="90000"/>
              </a:lnSpc>
              <a:spcBef>
                <a:spcPct val="0"/>
              </a:spcBef>
              <a:spcAft>
                <a:spcPct val="35000"/>
              </a:spcAft>
            </a:pPr>
            <a:r>
              <a:rPr lang="fr-FR" sz="1800" b="1" kern="1200" dirty="0" smtClean="0">
                <a:effectLst/>
                <a:latin typeface="Calibri"/>
                <a:ea typeface="Times New Roman"/>
                <a:cs typeface="Arial"/>
              </a:rPr>
              <a:t>variables :</a:t>
            </a:r>
            <a:r>
              <a:rPr lang="fr-FR" sz="1800" kern="1200" dirty="0" smtClean="0">
                <a:effectLst/>
                <a:latin typeface="Calibri"/>
                <a:ea typeface="Times New Roman"/>
                <a:cs typeface="Arial"/>
              </a:rPr>
              <a:t> resultat : réel ;</a:t>
            </a:r>
          </a:p>
          <a:p>
            <a:pPr lvl="0" algn="l" defTabSz="800100">
              <a:lnSpc>
                <a:spcPct val="90000"/>
              </a:lnSpc>
              <a:spcBef>
                <a:spcPct val="0"/>
              </a:spcBef>
              <a:spcAft>
                <a:spcPct val="35000"/>
              </a:spcAft>
            </a:pPr>
            <a:r>
              <a:rPr lang="fr-FR" sz="1800" kern="1200" dirty="0" smtClean="0">
                <a:effectLst/>
                <a:latin typeface="Calibri"/>
                <a:ea typeface="Times New Roman"/>
                <a:cs typeface="Arial"/>
              </a:rPr>
              <a:t>p1 : entier ;				</a:t>
            </a:r>
          </a:p>
          <a:p>
            <a:pPr lvl="0" algn="l" defTabSz="800100">
              <a:lnSpc>
                <a:spcPct val="90000"/>
              </a:lnSpc>
              <a:spcBef>
                <a:spcPct val="0"/>
              </a:spcBef>
              <a:spcAft>
                <a:spcPct val="35000"/>
              </a:spcAft>
            </a:pPr>
            <a:r>
              <a:rPr lang="fr-FR" sz="1800" b="1" kern="1200" dirty="0" smtClean="0">
                <a:effectLst/>
                <a:latin typeface="Calibri"/>
                <a:ea typeface="Times New Roman"/>
                <a:cs typeface="Arial"/>
              </a:rPr>
              <a:t>Debut </a:t>
            </a:r>
            <a:endParaRPr lang="fr-FR" sz="1800" kern="1200" dirty="0" smtClean="0">
              <a:effectLst/>
              <a:latin typeface="Calibri"/>
              <a:ea typeface="Times New Roman"/>
              <a:cs typeface="Arial"/>
            </a:endParaRPr>
          </a:p>
          <a:p>
            <a:pPr lvl="0" algn="l" defTabSz="800100">
              <a:lnSpc>
                <a:spcPct val="90000"/>
              </a:lnSpc>
              <a:spcBef>
                <a:spcPct val="0"/>
              </a:spcBef>
              <a:spcAft>
                <a:spcPct val="35000"/>
              </a:spcAft>
            </a:pPr>
            <a:r>
              <a:rPr lang="fr-FR" sz="1800" kern="1200" dirty="0" smtClean="0">
                <a:effectLst/>
                <a:latin typeface="Calibri"/>
                <a:ea typeface="Times New Roman"/>
                <a:cs typeface="Arial"/>
              </a:rPr>
              <a:t>retourne(resultat + p1) ;		</a:t>
            </a:r>
          </a:p>
          <a:p>
            <a:pPr lvl="0" algn="l" defTabSz="800100">
              <a:lnSpc>
                <a:spcPct val="90000"/>
              </a:lnSpc>
              <a:spcBef>
                <a:spcPct val="0"/>
              </a:spcBef>
              <a:spcAft>
                <a:spcPct val="35000"/>
              </a:spcAft>
            </a:pPr>
            <a:r>
              <a:rPr lang="fr-FR" sz="1800" kern="1200" dirty="0" smtClean="0">
                <a:effectLst/>
                <a:latin typeface="Calibri"/>
                <a:ea typeface="Times New Roman"/>
                <a:cs typeface="Arial"/>
              </a:rPr>
              <a:t>p1 </a:t>
            </a:r>
            <a:r>
              <a:rPr lang="fr-FR" sz="1800" kern="1200" dirty="0" smtClean="0">
                <a:effectLst/>
                <a:latin typeface="Calibri"/>
                <a:ea typeface="Times New Roman"/>
                <a:cs typeface="Arial"/>
                <a:sym typeface="Wingdings"/>
              </a:rPr>
              <a:t></a:t>
            </a:r>
            <a:r>
              <a:rPr lang="fr-FR" sz="1800" kern="1200" dirty="0" smtClean="0">
                <a:effectLst/>
                <a:latin typeface="Calibri"/>
                <a:ea typeface="Times New Roman"/>
                <a:cs typeface="Arial"/>
              </a:rPr>
              <a:t>2 ;		</a:t>
            </a:r>
          </a:p>
          <a:p>
            <a:pPr lvl="0" algn="l" defTabSz="800100">
              <a:lnSpc>
                <a:spcPct val="90000"/>
              </a:lnSpc>
              <a:spcBef>
                <a:spcPct val="0"/>
              </a:spcBef>
              <a:spcAft>
                <a:spcPct val="35000"/>
              </a:spcAft>
            </a:pPr>
            <a:r>
              <a:rPr lang="fr-FR" sz="1800" kern="1200" dirty="0" smtClean="0">
                <a:effectLst/>
                <a:latin typeface="Calibri"/>
                <a:ea typeface="Times New Roman"/>
                <a:cs typeface="Arial"/>
              </a:rPr>
              <a:t>retourne(2, resultat) ;		</a:t>
            </a:r>
          </a:p>
          <a:p>
            <a:pPr lvl="0" algn="l" defTabSz="800100">
              <a:lnSpc>
                <a:spcPct val="90000"/>
              </a:lnSpc>
              <a:spcBef>
                <a:spcPct val="0"/>
              </a:spcBef>
              <a:spcAft>
                <a:spcPct val="35000"/>
              </a:spcAft>
            </a:pPr>
            <a:r>
              <a:rPr lang="fr-FR" sz="1800" kern="1200" dirty="0" smtClean="0">
                <a:effectLst/>
                <a:latin typeface="Calibri"/>
                <a:ea typeface="Times New Roman"/>
                <a:cs typeface="Arial"/>
              </a:rPr>
              <a:t>resultat</a:t>
            </a:r>
            <a:r>
              <a:rPr lang="fr-FR" sz="1800" kern="1200" dirty="0" smtClean="0">
                <a:effectLst/>
                <a:latin typeface="Calibri"/>
                <a:ea typeface="Times New Roman"/>
                <a:cs typeface="Arial"/>
                <a:sym typeface="Wingdings"/>
              </a:rPr>
              <a:t></a:t>
            </a:r>
            <a:r>
              <a:rPr lang="fr-FR" sz="1800" kern="1200" dirty="0" smtClean="0">
                <a:effectLst/>
                <a:latin typeface="Calibri"/>
                <a:ea typeface="Times New Roman"/>
                <a:cs typeface="Arial"/>
              </a:rPr>
              <a:t>p1 ;	</a:t>
            </a:r>
          </a:p>
          <a:p>
            <a:pPr lvl="0" algn="l" defTabSz="800100">
              <a:lnSpc>
                <a:spcPct val="90000"/>
              </a:lnSpc>
              <a:spcBef>
                <a:spcPct val="0"/>
              </a:spcBef>
              <a:spcAft>
                <a:spcPct val="35000"/>
              </a:spcAft>
            </a:pPr>
            <a:r>
              <a:rPr lang="fr-FR" sz="1800" b="1" kern="1200" dirty="0" smtClean="0">
                <a:effectLst/>
                <a:latin typeface="Calibri"/>
                <a:ea typeface="Times New Roman"/>
                <a:cs typeface="Arial"/>
              </a:rPr>
              <a:t>Fin</a:t>
            </a:r>
            <a:endParaRPr lang="fr-FR" sz="1800" kern="1200" dirty="0"/>
          </a:p>
        </p:txBody>
      </p:sp>
      <p:sp>
        <p:nvSpPr>
          <p:cNvPr id="6" name="Rectangle 5"/>
          <p:cNvSpPr/>
          <p:nvPr/>
        </p:nvSpPr>
        <p:spPr>
          <a:xfrm>
            <a:off x="4607999" y="3933056"/>
            <a:ext cx="2885598" cy="307777"/>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lvl="0" fontAlgn="auto">
              <a:spcBef>
                <a:spcPts val="0"/>
              </a:spcBef>
              <a:spcAft>
                <a:spcPts val="0"/>
              </a:spcAft>
            </a:pPr>
            <a:r>
              <a:rPr lang="fr-FR" sz="1400" dirty="0">
                <a:latin typeface="Calibri"/>
                <a:ea typeface="Times New Roman"/>
                <a:cs typeface="Arial"/>
              </a:rPr>
              <a:t>// erreur : p1 est déjà un paramètre </a:t>
            </a:r>
            <a:r>
              <a:rPr lang="fr-FR" sz="1400" dirty="0" smtClean="0">
                <a:latin typeface="Calibri"/>
                <a:ea typeface="Times New Roman"/>
                <a:cs typeface="Arial"/>
              </a:rPr>
              <a:t>!</a:t>
            </a:r>
            <a:endParaRPr lang="fr-FR" sz="1400" dirty="0">
              <a:latin typeface="Calibri"/>
              <a:ea typeface="Times New Roman"/>
              <a:cs typeface="Arial"/>
            </a:endParaRPr>
          </a:p>
        </p:txBody>
      </p:sp>
      <p:sp>
        <p:nvSpPr>
          <p:cNvPr id="10" name="Rectangle 9"/>
          <p:cNvSpPr/>
          <p:nvPr/>
        </p:nvSpPr>
        <p:spPr>
          <a:xfrm>
            <a:off x="4607999" y="4489375"/>
            <a:ext cx="2599879" cy="307777"/>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lvl="0"/>
            <a:r>
              <a:rPr lang="fr-FR" sz="1400" dirty="0">
                <a:latin typeface="Calibri"/>
                <a:ea typeface="Times New Roman"/>
                <a:cs typeface="Arial"/>
              </a:rPr>
              <a:t>//erreur : mauvais type de retour</a:t>
            </a:r>
          </a:p>
        </p:txBody>
      </p:sp>
      <p:sp>
        <p:nvSpPr>
          <p:cNvPr id="11" name="Rectangle 10"/>
          <p:cNvSpPr/>
          <p:nvPr/>
        </p:nvSpPr>
        <p:spPr>
          <a:xfrm>
            <a:off x="4572000" y="4849996"/>
            <a:ext cx="4033406" cy="52322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lvl="0"/>
            <a:r>
              <a:rPr lang="fr-FR" sz="1400" dirty="0">
                <a:latin typeface="Calibri"/>
                <a:ea typeface="Times New Roman"/>
                <a:cs typeface="Arial"/>
              </a:rPr>
              <a:t>//la variable passée à la fonction n’aura pas   </a:t>
            </a:r>
            <a:endParaRPr lang="fr-FR" sz="1400" dirty="0" smtClean="0">
              <a:latin typeface="Calibri"/>
              <a:ea typeface="Times New Roman"/>
              <a:cs typeface="Arial"/>
            </a:endParaRPr>
          </a:p>
          <a:p>
            <a:pPr lvl="0"/>
            <a:r>
              <a:rPr lang="fr-FR" sz="1400" dirty="0" smtClean="0">
                <a:latin typeface="Calibri"/>
                <a:ea typeface="Times New Roman"/>
                <a:cs typeface="Arial"/>
              </a:rPr>
              <a:t>//</a:t>
            </a:r>
            <a:r>
              <a:rPr lang="fr-FR" sz="1400" dirty="0">
                <a:latin typeface="Calibri"/>
                <a:ea typeface="Times New Roman"/>
                <a:cs typeface="Arial"/>
              </a:rPr>
              <a:t>été modifiée</a:t>
            </a:r>
          </a:p>
        </p:txBody>
      </p:sp>
      <p:sp>
        <p:nvSpPr>
          <p:cNvPr id="12" name="Rectangle 11"/>
          <p:cNvSpPr/>
          <p:nvPr/>
        </p:nvSpPr>
        <p:spPr>
          <a:xfrm>
            <a:off x="4572000" y="5374957"/>
            <a:ext cx="4033406" cy="30777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lvl="0"/>
            <a:r>
              <a:rPr lang="fr-FR" sz="1400" dirty="0">
                <a:latin typeface="Calibri"/>
                <a:ea typeface="Times New Roman"/>
                <a:cs typeface="Arial"/>
              </a:rPr>
              <a:t>//erreur : on ne peut pas retourner </a:t>
            </a:r>
            <a:r>
              <a:rPr lang="fr-FR" sz="1400" dirty="0" smtClean="0">
                <a:latin typeface="Calibri"/>
                <a:ea typeface="Times New Roman"/>
                <a:cs typeface="Arial"/>
              </a:rPr>
              <a:t>plusieurs  valeurs</a:t>
            </a:r>
            <a:endParaRPr lang="fr-FR" sz="1400" dirty="0">
              <a:latin typeface="Calibri"/>
              <a:ea typeface="Times New Roman"/>
              <a:cs typeface="Arial"/>
            </a:endParaRPr>
          </a:p>
        </p:txBody>
      </p:sp>
      <p:sp>
        <p:nvSpPr>
          <p:cNvPr id="13" name="Rectangle 12"/>
          <p:cNvSpPr/>
          <p:nvPr/>
        </p:nvSpPr>
        <p:spPr>
          <a:xfrm>
            <a:off x="4572000" y="5785519"/>
            <a:ext cx="4006097" cy="30777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lvl="0"/>
            <a:r>
              <a:rPr lang="fr-FR" sz="1400" dirty="0">
                <a:latin typeface="Calibri"/>
                <a:ea typeface="Times New Roman"/>
                <a:cs typeface="Arial"/>
              </a:rPr>
              <a:t>//erreur : cette opération ne sera </a:t>
            </a:r>
            <a:r>
              <a:rPr lang="fr-FR" sz="1400" dirty="0" smtClean="0">
                <a:latin typeface="Calibri"/>
                <a:ea typeface="Times New Roman"/>
                <a:cs typeface="Arial"/>
              </a:rPr>
              <a:t>jamais exécutée</a:t>
            </a:r>
            <a:endParaRPr lang="fr-FR" sz="1400" dirty="0">
              <a:latin typeface="Calibri"/>
              <a:ea typeface="Times New Roman"/>
              <a:cs typeface="Arial"/>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916832"/>
            <a:ext cx="2160265" cy="141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3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871442"/>
          </a:xfrm>
        </p:spPr>
        <p:txBody>
          <a:bodyPr rtlCol="0">
            <a:normAutofit/>
          </a:bodyPr>
          <a:lstStyle/>
          <a:p>
            <a:pPr marL="0" indent="0">
              <a:spcBef>
                <a:spcPts val="1000"/>
              </a:spcBef>
              <a:spcAft>
                <a:spcPts val="400"/>
              </a:spcAft>
              <a:buNone/>
            </a:pPr>
            <a:r>
              <a:rPr lang="fr-FR" b="1" dirty="0">
                <a:solidFill>
                  <a:srgbClr val="4F81BD"/>
                </a:solidFill>
                <a:effectLst>
                  <a:outerShdw blurRad="38100" dist="38100" dir="2700000" algn="tl">
                    <a:srgbClr val="000000">
                      <a:alpha val="43137"/>
                    </a:srgbClr>
                  </a:outerShdw>
                </a:effectLst>
                <a:latin typeface="Cambria"/>
                <a:ea typeface="Times New Roman"/>
                <a:cs typeface="Times New Roman"/>
              </a:rPr>
              <a:t>Définition</a:t>
            </a: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Les fonctions </a:t>
            </a:r>
            <a:r>
              <a:rPr lang="fr-F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simples</a:t>
            </a:r>
            <a:endParaRPr lang="fr-FR"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Flèche droite 2"/>
          <p:cNvSpPr/>
          <p:nvPr/>
        </p:nvSpPr>
        <p:spPr>
          <a:xfrm>
            <a:off x="1618330" y="2348880"/>
            <a:ext cx="6521124" cy="4064000"/>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2">
              <a:hueOff val="0"/>
              <a:satOff val="0"/>
              <a:lumOff val="0"/>
              <a:alphaOff val="0"/>
            </a:schemeClr>
          </a:lnRef>
          <a:fillRef idx="3">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4" name="Forme libre 3"/>
          <p:cNvSpPr/>
          <p:nvPr/>
        </p:nvSpPr>
        <p:spPr>
          <a:xfrm>
            <a:off x="469971" y="3212976"/>
            <a:ext cx="7667055" cy="2263797"/>
          </a:xfrm>
          <a:custGeom>
            <a:avLst/>
            <a:gdLst>
              <a:gd name="connsiteX0" fmla="*/ 0 w 7667055"/>
              <a:gd name="connsiteY0" fmla="*/ 413312 h 2479820"/>
              <a:gd name="connsiteX1" fmla="*/ 413312 w 7667055"/>
              <a:gd name="connsiteY1" fmla="*/ 0 h 2479820"/>
              <a:gd name="connsiteX2" fmla="*/ 7253743 w 7667055"/>
              <a:gd name="connsiteY2" fmla="*/ 0 h 2479820"/>
              <a:gd name="connsiteX3" fmla="*/ 7667055 w 7667055"/>
              <a:gd name="connsiteY3" fmla="*/ 413312 h 2479820"/>
              <a:gd name="connsiteX4" fmla="*/ 7667055 w 7667055"/>
              <a:gd name="connsiteY4" fmla="*/ 2066508 h 2479820"/>
              <a:gd name="connsiteX5" fmla="*/ 7253743 w 7667055"/>
              <a:gd name="connsiteY5" fmla="*/ 2479820 h 2479820"/>
              <a:gd name="connsiteX6" fmla="*/ 413312 w 7667055"/>
              <a:gd name="connsiteY6" fmla="*/ 2479820 h 2479820"/>
              <a:gd name="connsiteX7" fmla="*/ 0 w 7667055"/>
              <a:gd name="connsiteY7" fmla="*/ 2066508 h 2479820"/>
              <a:gd name="connsiteX8" fmla="*/ 0 w 7667055"/>
              <a:gd name="connsiteY8" fmla="*/ 413312 h 247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7055" h="2479820">
                <a:moveTo>
                  <a:pt x="0" y="413312"/>
                </a:moveTo>
                <a:cubicBezTo>
                  <a:pt x="0" y="185046"/>
                  <a:pt x="185046" y="0"/>
                  <a:pt x="413312" y="0"/>
                </a:cubicBezTo>
                <a:lnTo>
                  <a:pt x="7253743" y="0"/>
                </a:lnTo>
                <a:cubicBezTo>
                  <a:pt x="7482009" y="0"/>
                  <a:pt x="7667055" y="185046"/>
                  <a:pt x="7667055" y="413312"/>
                </a:cubicBezTo>
                <a:lnTo>
                  <a:pt x="7667055" y="2066508"/>
                </a:lnTo>
                <a:cubicBezTo>
                  <a:pt x="7667055" y="2294774"/>
                  <a:pt x="7482009" y="2479820"/>
                  <a:pt x="7253743" y="2479820"/>
                </a:cubicBezTo>
                <a:lnTo>
                  <a:pt x="413312" y="2479820"/>
                </a:lnTo>
                <a:cubicBezTo>
                  <a:pt x="185046" y="2479820"/>
                  <a:pt x="0" y="2294774"/>
                  <a:pt x="0" y="2066508"/>
                </a:cubicBezTo>
                <a:lnTo>
                  <a:pt x="0" y="413312"/>
                </a:lnTo>
                <a:close/>
              </a:path>
            </a:pathLst>
          </a:custGeom>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20115" tIns="220115" rIns="220115" bIns="220115" numCol="1" spcCol="1270" anchor="ctr" anchorCtr="0">
            <a:noAutofit/>
          </a:bodyPr>
          <a:lstStyle/>
          <a:p>
            <a:pPr lvl="0" algn="ctr" defTabSz="1155700">
              <a:lnSpc>
                <a:spcPct val="90000"/>
              </a:lnSpc>
              <a:spcBef>
                <a:spcPct val="0"/>
              </a:spcBef>
              <a:spcAft>
                <a:spcPct val="35000"/>
              </a:spcAft>
            </a:pPr>
            <a:r>
              <a:rPr lang="fr-FR" sz="2600" b="1" i="1" kern="1200" dirty="0" smtClean="0"/>
              <a:t>Fonction</a:t>
            </a:r>
            <a:endParaRPr lang="fr-FR" sz="2600" i="1" kern="1200" dirty="0" smtClean="0"/>
          </a:p>
          <a:p>
            <a:pPr lvl="0" algn="ctr" defTabSz="1155700">
              <a:lnSpc>
                <a:spcPct val="90000"/>
              </a:lnSpc>
              <a:spcBef>
                <a:spcPct val="0"/>
              </a:spcBef>
              <a:spcAft>
                <a:spcPct val="35000"/>
              </a:spcAft>
            </a:pPr>
            <a:r>
              <a:rPr lang="fr-FR" sz="2600" i="1" kern="1200" dirty="0" smtClean="0"/>
              <a:t>Une fonction est un algorithme indépendant. L’appel (avec ou sans paramètre) de la fonction déclenche l’exécution de son bloc d’instructions. Une fonction se termine en retournant ou non une valeur.</a:t>
            </a:r>
            <a:endParaRPr lang="fr-FR" sz="26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2132856"/>
            <a:ext cx="8150730" cy="2952328"/>
          </a:xfrm>
        </p:spPr>
        <p:txBody>
          <a:bodyPr rtlCol="0">
            <a:noAutofit/>
          </a:bodyPr>
          <a:lstStyle/>
          <a:p>
            <a:pPr marL="800100" indent="-457200" algn="just">
              <a:spcAft>
                <a:spcPts val="0"/>
              </a:spcAft>
              <a:buBlip>
                <a:blip r:embed="rId4"/>
              </a:buBlip>
            </a:pPr>
            <a:r>
              <a:rPr lang="fr-FR" sz="2800" dirty="0" smtClean="0">
                <a:ea typeface="Times New Roman"/>
                <a:cs typeface="Arial"/>
              </a:rPr>
              <a:t>En </a:t>
            </a:r>
            <a:r>
              <a:rPr lang="fr-FR" sz="2800" dirty="0">
                <a:ea typeface="Times New Roman"/>
                <a:cs typeface="Arial"/>
              </a:rPr>
              <a:t>utilisant les chaines dans des fonctions, nous allons étudier une manière de modifier directement une variable du programme appelant dans la fonction.</a:t>
            </a:r>
          </a:p>
          <a:p>
            <a:pPr marL="800100" indent="-457200" algn="just">
              <a:spcAft>
                <a:spcPts val="0"/>
              </a:spcAft>
              <a:buBlip>
                <a:blip r:embed="rId4"/>
              </a:buBlip>
            </a:pPr>
            <a:r>
              <a:rPr lang="fr-FR" sz="2800" dirty="0">
                <a:ea typeface="Times New Roman"/>
                <a:cs typeface="Arial"/>
              </a:rPr>
              <a:t>Imaginons une fonction qui convertit une chaine de caractères en minuscules.</a:t>
            </a:r>
          </a:p>
        </p:txBody>
      </p:sp>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paramètres instance</a:t>
            </a:r>
          </a:p>
        </p:txBody>
      </p:sp>
    </p:spTree>
    <p:extLst>
      <p:ext uri="{BB962C8B-B14F-4D97-AF65-F5344CB8AC3E}">
        <p14:creationId xmlns:p14="http://schemas.microsoft.com/office/powerpoint/2010/main" val="125308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9552" y="2348880"/>
            <a:ext cx="3334867" cy="3456384"/>
          </a:xfrm>
        </p:spPr>
        <p:txBody>
          <a:bodyPr rtlCol="0">
            <a:noAutofit/>
          </a:bodyPr>
          <a:lstStyle/>
          <a:p>
            <a:pPr marL="0" lvl="0" indent="0">
              <a:lnSpc>
                <a:spcPct val="110000"/>
              </a:lnSpc>
              <a:spcBef>
                <a:spcPts val="1000"/>
              </a:spcBef>
              <a:spcAft>
                <a:spcPts val="400"/>
              </a:spcAft>
              <a:buNone/>
              <a:tabLst>
                <a:tab pos="1343025" algn="l"/>
              </a:tabLst>
            </a:pPr>
            <a:r>
              <a:rPr lang="fr-FR" sz="24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t>
            </a:r>
            <a:r>
              <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rPr>
              <a:t>qui retourne une instance</a:t>
            </a:r>
          </a:p>
          <a:p>
            <a:pPr marL="800100" indent="-457200" algn="just">
              <a:spcAft>
                <a:spcPts val="0"/>
              </a:spcAft>
              <a:buBlip>
                <a:blip r:embed="rId4"/>
              </a:buBlip>
            </a:pPr>
            <a:r>
              <a:rPr lang="fr-FR" sz="2000" dirty="0">
                <a:ea typeface="Times New Roman"/>
                <a:cs typeface="Arial"/>
              </a:rPr>
              <a:t>La première approche consiste à définir la donnée (la chaine à convertir) et le résultat (la chaine en minuscule). </a:t>
            </a:r>
          </a:p>
          <a:p>
            <a:pPr marL="800100" indent="-457200" algn="just">
              <a:spcAft>
                <a:spcPts val="0"/>
              </a:spcAft>
              <a:buBlip>
                <a:blip r:embed="rId4"/>
              </a:buBlip>
            </a:pPr>
            <a:r>
              <a:rPr lang="fr-FR" sz="2000" dirty="0">
                <a:ea typeface="Times New Roman"/>
                <a:cs typeface="Arial"/>
              </a:rPr>
              <a:t>La signature de la fonction serait alors :</a:t>
            </a:r>
          </a:p>
        </p:txBody>
      </p:sp>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paramètres instance</a:t>
            </a:r>
          </a:p>
        </p:txBody>
      </p:sp>
      <p:sp>
        <p:nvSpPr>
          <p:cNvPr id="2" name="Rectangle 1"/>
          <p:cNvSpPr/>
          <p:nvPr/>
        </p:nvSpPr>
        <p:spPr>
          <a:xfrm>
            <a:off x="3989917" y="2276872"/>
            <a:ext cx="4968552" cy="3970318"/>
          </a:xfrm>
          <a:prstGeom prst="rect">
            <a:avLst/>
          </a:prstGeom>
          <a:ln>
            <a:solidFill>
              <a:schemeClr val="accent3"/>
            </a:solidFill>
          </a:ln>
          <a:effectLst>
            <a:outerShdw blurRad="50800" dist="38100" dir="18900000" algn="bl" rotWithShape="0">
              <a:prstClr val="black">
                <a:alpha val="40000"/>
              </a:prstClr>
            </a:outerShdw>
          </a:effectLst>
          <a:scene3d>
            <a:camera prst="orthographicFront"/>
            <a:lightRig rig="sunset" dir="t"/>
          </a:scene3d>
          <a:sp3d prstMaterial="metal"/>
        </p:spPr>
        <p:txBody>
          <a:bodyPr wrap="square">
            <a:spAutoFit/>
          </a:bodyPr>
          <a:lstStyle/>
          <a:p>
            <a:pPr indent="228600">
              <a:spcAft>
                <a:spcPts val="0"/>
              </a:spcAft>
            </a:pPr>
            <a:r>
              <a:rPr lang="fr-FR" sz="1400" b="1" dirty="0">
                <a:latin typeface="Calibri"/>
                <a:ea typeface="Times New Roman"/>
                <a:cs typeface="Arial"/>
              </a:rPr>
              <a:t>fonction</a:t>
            </a:r>
            <a:r>
              <a:rPr lang="fr-FR" sz="1400" dirty="0">
                <a:latin typeface="Calibri"/>
                <a:ea typeface="Times New Roman"/>
                <a:cs typeface="Arial"/>
              </a:rPr>
              <a:t> convertirEnMinuscule (c : Chaine) : Chaine</a:t>
            </a:r>
          </a:p>
          <a:p>
            <a:pPr indent="228600">
              <a:spcAft>
                <a:spcPts val="0"/>
              </a:spcAft>
            </a:pPr>
            <a:r>
              <a:rPr lang="fr-FR" sz="1400" b="1" dirty="0">
                <a:latin typeface="Calibri"/>
                <a:ea typeface="Times New Roman"/>
                <a:cs typeface="Arial"/>
              </a:rPr>
              <a:t>variables : </a:t>
            </a:r>
            <a:r>
              <a:rPr lang="fr-FR" sz="1400" dirty="0">
                <a:latin typeface="Calibri"/>
                <a:ea typeface="Times New Roman"/>
                <a:cs typeface="Arial"/>
              </a:rPr>
              <a:t>car :caractère ;</a:t>
            </a:r>
          </a:p>
          <a:p>
            <a:pPr indent="228600">
              <a:spcAft>
                <a:spcPts val="0"/>
              </a:spcAft>
            </a:pPr>
            <a:r>
              <a:rPr lang="fr-FR" sz="1400" dirty="0">
                <a:latin typeface="Calibri"/>
                <a:ea typeface="Times New Roman"/>
                <a:cs typeface="Arial"/>
              </a:rPr>
              <a:t>	</a:t>
            </a:r>
            <a:r>
              <a:rPr lang="fr-FR" sz="1400" dirty="0" smtClean="0">
                <a:latin typeface="Calibri"/>
                <a:ea typeface="Times New Roman"/>
                <a:cs typeface="Arial"/>
              </a:rPr>
              <a:t>indice</a:t>
            </a:r>
            <a:r>
              <a:rPr lang="fr-FR" sz="1400" dirty="0">
                <a:latin typeface="Calibri"/>
                <a:ea typeface="Times New Roman"/>
                <a:cs typeface="Arial"/>
              </a:rPr>
              <a:t> : entier ;</a:t>
            </a:r>
          </a:p>
          <a:p>
            <a:pPr indent="228600">
              <a:spcAft>
                <a:spcPts val="0"/>
              </a:spcAft>
            </a:pPr>
            <a:r>
              <a:rPr lang="fr-FR" sz="1400" dirty="0">
                <a:latin typeface="Calibri"/>
                <a:ea typeface="Times New Roman"/>
                <a:cs typeface="Arial"/>
              </a:rPr>
              <a:t>	</a:t>
            </a:r>
            <a:r>
              <a:rPr lang="fr-FR" sz="1400" dirty="0" smtClean="0">
                <a:latin typeface="Calibri"/>
                <a:ea typeface="Times New Roman"/>
                <a:cs typeface="Arial"/>
              </a:rPr>
              <a:t>resultat</a:t>
            </a:r>
            <a:r>
              <a:rPr lang="fr-FR" sz="1400" dirty="0">
                <a:latin typeface="Calibri"/>
                <a:ea typeface="Times New Roman"/>
                <a:cs typeface="Arial"/>
              </a:rPr>
              <a:t> : Chaine ;</a:t>
            </a:r>
          </a:p>
          <a:p>
            <a:pPr indent="228600">
              <a:spcAft>
                <a:spcPts val="0"/>
              </a:spcAft>
            </a:pPr>
            <a:r>
              <a:rPr lang="fr-FR" sz="1400" b="1" dirty="0">
                <a:latin typeface="Calibri"/>
                <a:ea typeface="Times New Roman"/>
                <a:cs typeface="Arial"/>
              </a:rPr>
              <a:t>Debut</a:t>
            </a:r>
          </a:p>
          <a:p>
            <a:pPr indent="228600">
              <a:spcAft>
                <a:spcPts val="0"/>
              </a:spcAft>
            </a:pPr>
            <a:r>
              <a:rPr lang="fr-FR" sz="1400" dirty="0">
                <a:latin typeface="Calibri"/>
                <a:ea typeface="Times New Roman"/>
                <a:cs typeface="Arial"/>
              </a:rPr>
              <a:t>	resultat </a:t>
            </a:r>
            <a:r>
              <a:rPr lang="fr-FR" sz="1400" dirty="0">
                <a:latin typeface="Calibri"/>
                <a:ea typeface="Times New Roman"/>
                <a:cs typeface="Arial"/>
                <a:sym typeface="Wingdings"/>
              </a:rPr>
              <a:t></a:t>
            </a:r>
            <a:r>
              <a:rPr lang="fr-FR" sz="1400" dirty="0">
                <a:latin typeface="Calibri"/>
                <a:ea typeface="Times New Roman"/>
                <a:cs typeface="Arial"/>
              </a:rPr>
              <a:t> new Chaine(c) ;</a:t>
            </a:r>
          </a:p>
          <a:p>
            <a:pPr indent="228600">
              <a:spcAft>
                <a:spcPts val="0"/>
              </a:spcAft>
            </a:pPr>
            <a:r>
              <a:rPr lang="fr-FR" sz="1400" dirty="0">
                <a:latin typeface="Calibri"/>
                <a:ea typeface="Times New Roman"/>
                <a:cs typeface="Arial"/>
              </a:rPr>
              <a:t>	indice </a:t>
            </a:r>
            <a:r>
              <a:rPr lang="fr-FR" sz="1400" dirty="0">
                <a:latin typeface="Calibri"/>
                <a:ea typeface="Times New Roman"/>
                <a:cs typeface="Arial"/>
                <a:sym typeface="Wingdings"/>
              </a:rPr>
              <a:t></a:t>
            </a:r>
            <a:r>
              <a:rPr lang="fr-FR" sz="1400" dirty="0">
                <a:latin typeface="Calibri"/>
                <a:ea typeface="Times New Roman"/>
                <a:cs typeface="Arial"/>
              </a:rPr>
              <a:t>0 ;</a:t>
            </a:r>
          </a:p>
          <a:p>
            <a:pPr indent="228600">
              <a:spcAft>
                <a:spcPts val="0"/>
              </a:spcAft>
            </a:pPr>
            <a:r>
              <a:rPr lang="fr-FR" sz="1400" dirty="0" smtClean="0">
                <a:latin typeface="Calibri"/>
                <a:ea typeface="Times New Roman"/>
                <a:cs typeface="Arial"/>
              </a:rPr>
              <a:t>tant_que </a:t>
            </a:r>
            <a:r>
              <a:rPr lang="fr-FR" sz="1400" dirty="0">
                <a:latin typeface="Calibri"/>
                <a:ea typeface="Times New Roman"/>
                <a:cs typeface="Arial"/>
              </a:rPr>
              <a:t>(indice&lt; </a:t>
            </a:r>
            <a:r>
              <a:rPr lang="fr-FR" sz="1400" dirty="0" err="1">
                <a:latin typeface="Calibri"/>
                <a:ea typeface="Times New Roman"/>
                <a:cs typeface="Arial"/>
              </a:rPr>
              <a:t>resultat.longueur</a:t>
            </a:r>
            <a:r>
              <a:rPr lang="fr-FR" sz="1400" dirty="0">
                <a:latin typeface="Calibri"/>
                <a:ea typeface="Times New Roman"/>
                <a:cs typeface="Arial"/>
              </a:rPr>
              <a:t>()) faire</a:t>
            </a:r>
          </a:p>
          <a:p>
            <a:pPr indent="228600">
              <a:spcAft>
                <a:spcPts val="0"/>
              </a:spcAft>
            </a:pPr>
            <a:r>
              <a:rPr lang="fr-FR" sz="1400" dirty="0">
                <a:latin typeface="Calibri"/>
                <a:ea typeface="Times New Roman"/>
                <a:cs typeface="Arial"/>
              </a:rPr>
              <a:t>{ </a:t>
            </a:r>
          </a:p>
          <a:p>
            <a:pPr indent="228600">
              <a:spcAft>
                <a:spcPts val="0"/>
              </a:spcAft>
            </a:pPr>
            <a:r>
              <a:rPr lang="fr-FR" sz="1400" dirty="0">
                <a:latin typeface="Calibri"/>
                <a:ea typeface="Times New Roman"/>
                <a:cs typeface="Arial"/>
              </a:rPr>
              <a:t>	</a:t>
            </a:r>
            <a:r>
              <a:rPr lang="fr-FR" sz="1400" dirty="0" smtClean="0">
                <a:latin typeface="Calibri"/>
                <a:ea typeface="Times New Roman"/>
                <a:cs typeface="Arial"/>
              </a:rPr>
              <a:t>car </a:t>
            </a:r>
            <a:r>
              <a:rPr lang="fr-FR" sz="1400" dirty="0">
                <a:latin typeface="Calibri"/>
                <a:ea typeface="Times New Roman"/>
                <a:cs typeface="Arial"/>
                <a:sym typeface="Wingdings"/>
              </a:rPr>
              <a:t></a:t>
            </a:r>
            <a:r>
              <a:rPr lang="fr-FR" sz="1400" dirty="0">
                <a:latin typeface="Calibri"/>
                <a:ea typeface="Times New Roman"/>
                <a:cs typeface="Arial"/>
              </a:rPr>
              <a:t> </a:t>
            </a:r>
            <a:r>
              <a:rPr lang="fr-FR" sz="1400" dirty="0" err="1">
                <a:latin typeface="Calibri"/>
                <a:ea typeface="Times New Roman"/>
                <a:cs typeface="Arial"/>
              </a:rPr>
              <a:t>resultat.iemeCar</a:t>
            </a:r>
            <a:r>
              <a:rPr lang="fr-FR" sz="1400" dirty="0">
                <a:latin typeface="Calibri"/>
                <a:ea typeface="Times New Roman"/>
                <a:cs typeface="Arial"/>
              </a:rPr>
              <a:t>(indice) ;</a:t>
            </a:r>
          </a:p>
          <a:p>
            <a:pPr indent="228600">
              <a:spcAft>
                <a:spcPts val="0"/>
              </a:spcAft>
            </a:pPr>
            <a:r>
              <a:rPr lang="fr-FR" sz="1400" dirty="0">
                <a:latin typeface="Calibri"/>
                <a:ea typeface="Times New Roman"/>
                <a:cs typeface="Arial"/>
              </a:rPr>
              <a:t>	</a:t>
            </a:r>
            <a:r>
              <a:rPr lang="fr-FR" sz="1400" dirty="0" smtClean="0">
                <a:latin typeface="Calibri"/>
                <a:ea typeface="Times New Roman"/>
                <a:cs typeface="Arial"/>
              </a:rPr>
              <a:t>si </a:t>
            </a:r>
            <a:r>
              <a:rPr lang="fr-FR" sz="1400" dirty="0">
                <a:latin typeface="Calibri"/>
                <a:ea typeface="Times New Roman"/>
                <a:cs typeface="Arial"/>
              </a:rPr>
              <a:t>((car </a:t>
            </a:r>
            <a:r>
              <a:rPr lang="fr-FR" sz="1400" dirty="0">
                <a:latin typeface="Calibri"/>
                <a:ea typeface="Times New Roman"/>
                <a:cs typeface="Arial"/>
                <a:sym typeface="Symbol"/>
              </a:rPr>
              <a:t></a:t>
            </a:r>
            <a:r>
              <a:rPr lang="fr-FR" sz="1400" dirty="0">
                <a:latin typeface="Calibri"/>
                <a:ea typeface="Times New Roman"/>
                <a:cs typeface="Arial"/>
              </a:rPr>
              <a:t> ’A’) ET (car </a:t>
            </a:r>
            <a:r>
              <a:rPr lang="fr-FR" sz="1400" dirty="0">
                <a:latin typeface="Calibri"/>
                <a:ea typeface="Times New Roman"/>
                <a:cs typeface="Arial"/>
                <a:sym typeface="Symbol"/>
              </a:rPr>
              <a:t></a:t>
            </a:r>
            <a:r>
              <a:rPr lang="fr-FR" sz="1400" dirty="0">
                <a:latin typeface="Calibri"/>
                <a:ea typeface="Times New Roman"/>
                <a:cs typeface="Arial"/>
              </a:rPr>
              <a:t> ‘Z’)) alors</a:t>
            </a:r>
          </a:p>
          <a:p>
            <a:pPr indent="228600">
              <a:spcAft>
                <a:spcPts val="0"/>
              </a:spcAft>
            </a:pPr>
            <a:r>
              <a:rPr lang="fr-FR" sz="1400" dirty="0">
                <a:latin typeface="Calibri"/>
                <a:ea typeface="Times New Roman"/>
                <a:cs typeface="Arial"/>
              </a:rPr>
              <a:t>	{	car</a:t>
            </a:r>
            <a:r>
              <a:rPr lang="fr-FR" sz="1400" dirty="0">
                <a:latin typeface="Calibri"/>
                <a:ea typeface="Times New Roman"/>
                <a:cs typeface="Arial"/>
                <a:sym typeface="Wingdings"/>
              </a:rPr>
              <a:t></a:t>
            </a:r>
            <a:r>
              <a:rPr lang="fr-FR" sz="1400" dirty="0">
                <a:latin typeface="Calibri"/>
                <a:ea typeface="Times New Roman"/>
                <a:cs typeface="Arial"/>
              </a:rPr>
              <a:t> car + (‘a’ – ‘A’) ;</a:t>
            </a:r>
          </a:p>
          <a:p>
            <a:pPr indent="228600">
              <a:spcAft>
                <a:spcPts val="0"/>
              </a:spcAft>
            </a:pPr>
            <a:r>
              <a:rPr lang="fr-FR" sz="1400" dirty="0">
                <a:latin typeface="Calibri"/>
                <a:ea typeface="Times New Roman"/>
                <a:cs typeface="Arial"/>
              </a:rPr>
              <a:t>		</a:t>
            </a:r>
            <a:r>
              <a:rPr lang="fr-FR" sz="1400" dirty="0" err="1" smtClean="0">
                <a:latin typeface="Calibri"/>
                <a:ea typeface="Times New Roman"/>
                <a:cs typeface="Arial"/>
              </a:rPr>
              <a:t>resultat.modifierIeme</a:t>
            </a:r>
            <a:r>
              <a:rPr lang="fr-FR" sz="1400" dirty="0" smtClean="0">
                <a:latin typeface="Calibri"/>
                <a:ea typeface="Times New Roman"/>
                <a:cs typeface="Arial"/>
              </a:rPr>
              <a:t>(</a:t>
            </a:r>
            <a:r>
              <a:rPr lang="fr-FR" sz="1400" dirty="0" err="1" smtClean="0">
                <a:latin typeface="Calibri"/>
                <a:ea typeface="Times New Roman"/>
                <a:cs typeface="Arial"/>
              </a:rPr>
              <a:t>indice,car</a:t>
            </a:r>
            <a:r>
              <a:rPr lang="fr-FR" sz="1400" dirty="0">
                <a:latin typeface="Calibri"/>
                <a:ea typeface="Times New Roman"/>
                <a:cs typeface="Arial"/>
              </a:rPr>
              <a:t>) ;</a:t>
            </a:r>
          </a:p>
          <a:p>
            <a:pPr indent="228600">
              <a:spcAft>
                <a:spcPts val="0"/>
              </a:spcAft>
            </a:pPr>
            <a:r>
              <a:rPr lang="fr-FR" sz="1400" dirty="0">
                <a:latin typeface="Calibri"/>
                <a:ea typeface="Times New Roman"/>
                <a:cs typeface="Arial"/>
              </a:rPr>
              <a:t>	}</a:t>
            </a:r>
          </a:p>
          <a:p>
            <a:pPr indent="228600">
              <a:spcAft>
                <a:spcPts val="0"/>
              </a:spcAft>
            </a:pPr>
            <a:r>
              <a:rPr lang="fr-FR" sz="1400" dirty="0">
                <a:latin typeface="Calibri"/>
                <a:ea typeface="Times New Roman"/>
                <a:cs typeface="Arial"/>
              </a:rPr>
              <a:t>	indice</a:t>
            </a:r>
            <a:r>
              <a:rPr lang="fr-FR" sz="1400" dirty="0">
                <a:latin typeface="Calibri"/>
                <a:ea typeface="Times New Roman"/>
                <a:cs typeface="Arial"/>
                <a:sym typeface="Wingdings"/>
              </a:rPr>
              <a:t></a:t>
            </a:r>
            <a:r>
              <a:rPr lang="fr-FR" sz="1400" dirty="0">
                <a:latin typeface="Calibri"/>
                <a:ea typeface="Times New Roman"/>
                <a:cs typeface="Arial"/>
              </a:rPr>
              <a:t>indice+1 ; </a:t>
            </a:r>
          </a:p>
          <a:p>
            <a:pPr indent="228600">
              <a:spcAft>
                <a:spcPts val="0"/>
              </a:spcAft>
            </a:pPr>
            <a:r>
              <a:rPr lang="fr-FR" sz="1400" dirty="0">
                <a:latin typeface="Calibri"/>
                <a:ea typeface="Times New Roman"/>
                <a:cs typeface="Arial"/>
              </a:rPr>
              <a:t>}</a:t>
            </a:r>
          </a:p>
          <a:p>
            <a:pPr indent="228600">
              <a:spcAft>
                <a:spcPts val="0"/>
              </a:spcAft>
            </a:pPr>
            <a:r>
              <a:rPr lang="fr-FR" sz="1400" dirty="0">
                <a:latin typeface="Calibri"/>
                <a:ea typeface="Times New Roman"/>
                <a:cs typeface="Arial"/>
              </a:rPr>
              <a:t>Retourne resultat ;</a:t>
            </a:r>
          </a:p>
          <a:p>
            <a:pPr indent="228600">
              <a:spcAft>
                <a:spcPts val="0"/>
              </a:spcAft>
            </a:pPr>
            <a:r>
              <a:rPr lang="fr-FR" sz="1400" b="1" dirty="0">
                <a:latin typeface="Calibri"/>
                <a:ea typeface="Times New Roman"/>
                <a:cs typeface="Arial"/>
              </a:rPr>
              <a:t>Fin </a:t>
            </a:r>
            <a:endParaRPr lang="fr-FR" sz="1400" b="1" dirty="0">
              <a:effectLst/>
              <a:latin typeface="Calibri"/>
              <a:ea typeface="Times New Roman"/>
              <a:cs typeface="Arial"/>
            </a:endParaRPr>
          </a:p>
        </p:txBody>
      </p:sp>
      <p:sp>
        <p:nvSpPr>
          <p:cNvPr id="3" name="Émoticône 2"/>
          <p:cNvSpPr/>
          <p:nvPr/>
        </p:nvSpPr>
        <p:spPr>
          <a:xfrm>
            <a:off x="6228184" y="5810418"/>
            <a:ext cx="936104" cy="86409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8" name="Rectangle 7"/>
          <p:cNvSpPr/>
          <p:nvPr/>
        </p:nvSpPr>
        <p:spPr>
          <a:xfrm>
            <a:off x="3989917" y="2780928"/>
            <a:ext cx="4572000" cy="2308324"/>
          </a:xfrm>
          <a:prstGeom prst="rect">
            <a:avLst/>
          </a:prstGeom>
          <a:ln>
            <a:solidFill>
              <a:schemeClr val="accent3"/>
            </a:solidFill>
          </a:ln>
          <a:effectLst>
            <a:innerShdw blurRad="63500" dist="50800" dir="13500000">
              <a:prstClr val="black">
                <a:alpha val="50000"/>
              </a:prstClr>
            </a:innerShdw>
          </a:effectLst>
        </p:spPr>
        <p:txBody>
          <a:bodyPr>
            <a:spAutoFit/>
          </a:bodyPr>
          <a:lstStyle/>
          <a:p>
            <a:pPr indent="228600">
              <a:spcAft>
                <a:spcPts val="0"/>
              </a:spcAft>
            </a:pPr>
            <a:r>
              <a:rPr lang="fr-FR" dirty="0">
                <a:latin typeface="Calibri"/>
                <a:ea typeface="Times New Roman"/>
                <a:cs typeface="Arial"/>
              </a:rPr>
              <a:t>Et son utilisation :</a:t>
            </a:r>
          </a:p>
          <a:p>
            <a:pPr indent="228600">
              <a:spcAft>
                <a:spcPts val="0"/>
              </a:spcAft>
            </a:pPr>
            <a:r>
              <a:rPr lang="fr-FR" b="1" dirty="0">
                <a:latin typeface="Calibri"/>
                <a:ea typeface="Times New Roman"/>
                <a:cs typeface="Arial"/>
              </a:rPr>
              <a:t>Algorithme</a:t>
            </a:r>
            <a:r>
              <a:rPr lang="fr-FR" dirty="0">
                <a:latin typeface="Calibri"/>
                <a:ea typeface="Times New Roman"/>
                <a:cs typeface="Arial"/>
              </a:rPr>
              <a:t> utilise_fonction_minuscule</a:t>
            </a:r>
          </a:p>
          <a:p>
            <a:pPr indent="228600">
              <a:spcAft>
                <a:spcPts val="0"/>
              </a:spcAft>
            </a:pPr>
            <a:r>
              <a:rPr lang="en-US" b="1" dirty="0">
                <a:latin typeface="Calibri"/>
                <a:ea typeface="Times New Roman"/>
                <a:cs typeface="Arial"/>
              </a:rPr>
              <a:t>Variables :</a:t>
            </a:r>
            <a:r>
              <a:rPr lang="en-US" dirty="0">
                <a:latin typeface="Calibri"/>
                <a:ea typeface="Times New Roman"/>
                <a:cs typeface="Arial"/>
              </a:rPr>
              <a:t> ch1, ch2 : </a:t>
            </a:r>
            <a:r>
              <a:rPr lang="en-US" dirty="0" err="1">
                <a:latin typeface="Calibri"/>
                <a:ea typeface="Times New Roman"/>
                <a:cs typeface="Arial"/>
              </a:rPr>
              <a:t>Chaine</a:t>
            </a:r>
            <a:r>
              <a:rPr lang="en-US" dirty="0">
                <a:latin typeface="Calibri"/>
                <a:ea typeface="Times New Roman"/>
                <a:cs typeface="Arial"/>
              </a:rPr>
              <a:t> ;</a:t>
            </a:r>
            <a:endParaRPr lang="fr-FR" dirty="0">
              <a:latin typeface="Calibri"/>
              <a:ea typeface="Times New Roman"/>
              <a:cs typeface="Arial"/>
            </a:endParaRPr>
          </a:p>
          <a:p>
            <a:pPr indent="228600">
              <a:spcAft>
                <a:spcPts val="0"/>
              </a:spcAft>
            </a:pPr>
            <a:r>
              <a:rPr lang="en-US" dirty="0">
                <a:latin typeface="Calibri"/>
                <a:ea typeface="Times New Roman"/>
                <a:cs typeface="Arial"/>
              </a:rPr>
              <a:t>Debut</a:t>
            </a:r>
            <a:endParaRPr lang="fr-FR" dirty="0">
              <a:latin typeface="Calibri"/>
              <a:ea typeface="Times New Roman"/>
              <a:cs typeface="Arial"/>
            </a:endParaRPr>
          </a:p>
          <a:p>
            <a:pPr indent="228600">
              <a:spcAft>
                <a:spcPts val="0"/>
              </a:spcAft>
            </a:pPr>
            <a:r>
              <a:rPr lang="en-US" dirty="0">
                <a:latin typeface="Calibri"/>
                <a:ea typeface="Times New Roman"/>
                <a:cs typeface="Arial"/>
              </a:rPr>
              <a:t>	ch1</a:t>
            </a:r>
            <a:r>
              <a:rPr lang="fr-FR" dirty="0">
                <a:latin typeface="Calibri"/>
                <a:ea typeface="Times New Roman"/>
                <a:cs typeface="Arial"/>
                <a:sym typeface="Wingdings"/>
              </a:rPr>
              <a:t></a:t>
            </a:r>
            <a:r>
              <a:rPr lang="en-US" dirty="0" err="1">
                <a:latin typeface="Calibri"/>
                <a:ea typeface="Times New Roman"/>
                <a:cs typeface="Arial"/>
              </a:rPr>
              <a:t>Chaine</a:t>
            </a:r>
            <a:r>
              <a:rPr lang="en-US" dirty="0">
                <a:latin typeface="Calibri"/>
                <a:ea typeface="Times New Roman"/>
                <a:cs typeface="Arial"/>
              </a:rPr>
              <a:t>(« </a:t>
            </a:r>
            <a:r>
              <a:rPr lang="en-US" dirty="0" err="1">
                <a:latin typeface="Calibri"/>
                <a:ea typeface="Times New Roman"/>
                <a:cs typeface="Arial"/>
              </a:rPr>
              <a:t>TlEmSani</a:t>
            </a:r>
            <a:r>
              <a:rPr lang="en-US" dirty="0">
                <a:latin typeface="Calibri"/>
                <a:ea typeface="Times New Roman"/>
                <a:cs typeface="Arial"/>
              </a:rPr>
              <a:t> ») ;</a:t>
            </a:r>
            <a:endParaRPr lang="fr-FR" dirty="0">
              <a:latin typeface="Calibri"/>
              <a:ea typeface="Times New Roman"/>
              <a:cs typeface="Arial"/>
            </a:endParaRPr>
          </a:p>
          <a:p>
            <a:pPr indent="228600">
              <a:spcAft>
                <a:spcPts val="0"/>
              </a:spcAft>
            </a:pPr>
            <a:r>
              <a:rPr lang="en-US" dirty="0">
                <a:latin typeface="Calibri"/>
                <a:ea typeface="Times New Roman"/>
                <a:cs typeface="Arial"/>
              </a:rPr>
              <a:t>	</a:t>
            </a:r>
            <a:r>
              <a:rPr lang="fr-FR" dirty="0">
                <a:latin typeface="Calibri"/>
                <a:ea typeface="Times New Roman"/>
                <a:cs typeface="Arial"/>
              </a:rPr>
              <a:t>ch2</a:t>
            </a:r>
            <a:r>
              <a:rPr lang="fr-FR" dirty="0">
                <a:latin typeface="Calibri"/>
                <a:ea typeface="Times New Roman"/>
                <a:cs typeface="Arial"/>
                <a:sym typeface="Wingdings"/>
              </a:rPr>
              <a:t></a:t>
            </a:r>
            <a:r>
              <a:rPr lang="fr-FR" dirty="0">
                <a:latin typeface="Calibri"/>
                <a:ea typeface="Times New Roman"/>
                <a:cs typeface="Arial"/>
              </a:rPr>
              <a:t> convertirEnMinuscule(ch1) ;</a:t>
            </a:r>
          </a:p>
          <a:p>
            <a:pPr indent="228600">
              <a:spcAft>
                <a:spcPts val="0"/>
              </a:spcAft>
            </a:pPr>
            <a:r>
              <a:rPr lang="fr-FR" dirty="0">
                <a:latin typeface="Calibri"/>
                <a:ea typeface="Times New Roman"/>
                <a:cs typeface="Arial"/>
              </a:rPr>
              <a:t>	ch2.ecrire() ;</a:t>
            </a:r>
          </a:p>
          <a:p>
            <a:pPr indent="228600">
              <a:spcAft>
                <a:spcPts val="0"/>
              </a:spcAft>
            </a:pPr>
            <a:r>
              <a:rPr lang="fr-FR" dirty="0">
                <a:latin typeface="Calibri"/>
                <a:ea typeface="Times New Roman"/>
                <a:cs typeface="Arial"/>
              </a:rPr>
              <a:t>Fin </a:t>
            </a:r>
            <a:endParaRPr lang="fr-FR" dirty="0">
              <a:effectLst/>
              <a:latin typeface="Calibri"/>
              <a:ea typeface="Times New Roman"/>
              <a:cs typeface="Arial"/>
            </a:endParaRPr>
          </a:p>
        </p:txBody>
      </p:sp>
      <p:sp>
        <p:nvSpPr>
          <p:cNvPr id="9" name="Soleil 8"/>
          <p:cNvSpPr/>
          <p:nvPr/>
        </p:nvSpPr>
        <p:spPr>
          <a:xfrm>
            <a:off x="6228184" y="5540388"/>
            <a:ext cx="612068" cy="54006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895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paramètres instance</a:t>
            </a:r>
          </a:p>
        </p:txBody>
      </p:sp>
      <p:sp>
        <p:nvSpPr>
          <p:cNvPr id="60" name="Rectangle 59"/>
          <p:cNvSpPr/>
          <p:nvPr/>
        </p:nvSpPr>
        <p:spPr>
          <a:xfrm>
            <a:off x="2267744" y="1844824"/>
            <a:ext cx="6120680" cy="4680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1" name="Zone de texte 688"/>
          <p:cNvSpPr txBox="1"/>
          <p:nvPr/>
        </p:nvSpPr>
        <p:spPr>
          <a:xfrm>
            <a:off x="2843808" y="2862262"/>
            <a:ext cx="2217897"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dirty="0" err="1">
                <a:effectLst/>
                <a:latin typeface="Calibri"/>
                <a:ea typeface="Times New Roman"/>
                <a:cs typeface="Arial"/>
              </a:rPr>
              <a:t>Utilise_fonction_miniscule</a:t>
            </a:r>
            <a:endParaRPr lang="fr-FR" sz="1600" dirty="0">
              <a:effectLst/>
              <a:latin typeface="Calibri"/>
              <a:ea typeface="Times New Roman"/>
              <a:cs typeface="Arial"/>
            </a:endParaRPr>
          </a:p>
        </p:txBody>
      </p:sp>
      <p:cxnSp>
        <p:nvCxnSpPr>
          <p:cNvPr id="62" name="Connecteur droit 61"/>
          <p:cNvCxnSpPr/>
          <p:nvPr/>
        </p:nvCxnSpPr>
        <p:spPr>
          <a:xfrm>
            <a:off x="5283999" y="2471737"/>
            <a:ext cx="0" cy="3781425"/>
          </a:xfrm>
          <a:prstGeom prst="line">
            <a:avLst/>
          </a:prstGeom>
          <a:ln/>
        </p:spPr>
        <p:style>
          <a:lnRef idx="3">
            <a:schemeClr val="accent6"/>
          </a:lnRef>
          <a:fillRef idx="0">
            <a:schemeClr val="accent6"/>
          </a:fillRef>
          <a:effectRef idx="2">
            <a:schemeClr val="accent6"/>
          </a:effectRef>
          <a:fontRef idx="minor">
            <a:schemeClr val="tx1"/>
          </a:fontRef>
        </p:style>
      </p:cxnSp>
      <p:sp>
        <p:nvSpPr>
          <p:cNvPr id="63" name="Zone de texte 685"/>
          <p:cNvSpPr txBox="1"/>
          <p:nvPr/>
        </p:nvSpPr>
        <p:spPr>
          <a:xfrm>
            <a:off x="5602693" y="3357562"/>
            <a:ext cx="1620370" cy="82752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fr-FR" sz="1100" dirty="0">
                <a:effectLst/>
                <a:ea typeface="Times New Roman"/>
                <a:cs typeface="Arial"/>
              </a:rPr>
              <a:t> </a:t>
            </a:r>
          </a:p>
          <a:p>
            <a:pPr algn="ctr">
              <a:spcAft>
                <a:spcPts val="0"/>
              </a:spcAft>
            </a:pPr>
            <a:r>
              <a:rPr lang="fr-FR" sz="1400" dirty="0" smtClean="0">
                <a:effectLst/>
                <a:ea typeface="Times New Roman"/>
                <a:cs typeface="Arial"/>
              </a:rPr>
              <a:t>«</a:t>
            </a:r>
            <a:r>
              <a:rPr lang="fr-FR" sz="1400" dirty="0">
                <a:effectLst/>
                <a:ea typeface="Times New Roman"/>
                <a:cs typeface="Arial"/>
              </a:rPr>
              <a:t> </a:t>
            </a:r>
            <a:r>
              <a:rPr lang="fr-FR" sz="1400" dirty="0" err="1">
                <a:effectLst/>
                <a:ea typeface="Times New Roman"/>
                <a:cs typeface="Arial"/>
              </a:rPr>
              <a:t>TlEmSani</a:t>
            </a:r>
            <a:r>
              <a:rPr lang="fr-FR" sz="1400" dirty="0">
                <a:effectLst/>
                <a:ea typeface="Times New Roman"/>
                <a:cs typeface="Arial"/>
              </a:rPr>
              <a:t> »</a:t>
            </a:r>
          </a:p>
          <a:p>
            <a:pPr indent="228600">
              <a:spcAft>
                <a:spcPts val="0"/>
              </a:spcAft>
            </a:pPr>
            <a:r>
              <a:rPr lang="fr-FR" sz="1100" dirty="0">
                <a:effectLst/>
                <a:ea typeface="Times New Roman"/>
                <a:cs typeface="Arial"/>
              </a:rPr>
              <a:t> </a:t>
            </a:r>
          </a:p>
        </p:txBody>
      </p:sp>
      <p:sp>
        <p:nvSpPr>
          <p:cNvPr id="64" name="Zone de texte 686"/>
          <p:cNvSpPr txBox="1"/>
          <p:nvPr/>
        </p:nvSpPr>
        <p:spPr>
          <a:xfrm>
            <a:off x="5652120" y="4414837"/>
            <a:ext cx="1620370" cy="830122"/>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fr-FR" sz="1100" dirty="0">
                <a:effectLst/>
                <a:ea typeface="Times New Roman"/>
                <a:cs typeface="Arial"/>
              </a:rPr>
              <a:t> </a:t>
            </a:r>
          </a:p>
          <a:p>
            <a:pPr algn="ctr">
              <a:spcAft>
                <a:spcPts val="0"/>
              </a:spcAft>
            </a:pPr>
            <a:r>
              <a:rPr lang="fr-FR" sz="1600" dirty="0">
                <a:effectLst/>
                <a:ea typeface="Times New Roman"/>
                <a:cs typeface="Arial"/>
              </a:rPr>
              <a:t>« tlemsani »</a:t>
            </a:r>
          </a:p>
        </p:txBody>
      </p:sp>
      <p:sp>
        <p:nvSpPr>
          <p:cNvPr id="65" name="Zone de texte 55"/>
          <p:cNvSpPr txBox="1"/>
          <p:nvPr/>
        </p:nvSpPr>
        <p:spPr>
          <a:xfrm>
            <a:off x="5580112" y="2492896"/>
            <a:ext cx="1565575"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600"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Instances</a:t>
            </a:r>
          </a:p>
        </p:txBody>
      </p:sp>
      <p:sp>
        <p:nvSpPr>
          <p:cNvPr id="66" name="Zone de texte 692"/>
          <p:cNvSpPr txBox="1"/>
          <p:nvPr/>
        </p:nvSpPr>
        <p:spPr>
          <a:xfrm>
            <a:off x="2987823" y="4149080"/>
            <a:ext cx="1669946"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200" dirty="0" err="1">
                <a:effectLst/>
                <a:latin typeface="Calibri"/>
                <a:ea typeface="Times New Roman"/>
                <a:cs typeface="Arial"/>
              </a:rPr>
              <a:t>convertirEnMiniscule</a:t>
            </a:r>
            <a:endParaRPr lang="fr-FR" dirty="0">
              <a:effectLst/>
              <a:latin typeface="Calibri"/>
              <a:ea typeface="Times New Roman"/>
              <a:cs typeface="Arial"/>
            </a:endParaRPr>
          </a:p>
        </p:txBody>
      </p:sp>
      <p:sp>
        <p:nvSpPr>
          <p:cNvPr id="67" name="Rectangle 66"/>
          <p:cNvSpPr/>
          <p:nvPr/>
        </p:nvSpPr>
        <p:spPr>
          <a:xfrm>
            <a:off x="3183519" y="3143249"/>
            <a:ext cx="1761271" cy="971550"/>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8" name="Rectangle 67"/>
          <p:cNvSpPr/>
          <p:nvPr/>
        </p:nvSpPr>
        <p:spPr>
          <a:xfrm>
            <a:off x="3213281" y="4581128"/>
            <a:ext cx="1761271" cy="1828800"/>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69" name="Groupe 68"/>
          <p:cNvGrpSpPr/>
          <p:nvPr/>
        </p:nvGrpSpPr>
        <p:grpSpPr>
          <a:xfrm>
            <a:off x="3287891" y="5935522"/>
            <a:ext cx="1552528" cy="352425"/>
            <a:chOff x="0" y="0"/>
            <a:chExt cx="1133475" cy="352425"/>
          </a:xfrm>
        </p:grpSpPr>
        <p:sp>
          <p:nvSpPr>
            <p:cNvPr id="70" name="Rectangle à coins arrondis 69"/>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a:effectLst/>
                  <a:latin typeface="Calibri"/>
                  <a:ea typeface="Times New Roman"/>
                  <a:cs typeface="Arial"/>
                </a:rPr>
                <a:t>resultat </a:t>
              </a:r>
            </a:p>
          </p:txBody>
        </p:sp>
        <p:cxnSp>
          <p:nvCxnSpPr>
            <p:cNvPr id="71" name="Connecteur droit 70"/>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2" name="Ellipse 71"/>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73" name="Rectangle à coins arrondis 72"/>
          <p:cNvSpPr/>
          <p:nvPr/>
        </p:nvSpPr>
        <p:spPr>
          <a:xfrm>
            <a:off x="3287891" y="5068747"/>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effectLst/>
                <a:latin typeface="Calibri"/>
                <a:ea typeface="Times New Roman"/>
                <a:cs typeface="Arial"/>
              </a:rPr>
              <a:t>Indice = </a:t>
            </a:r>
            <a:r>
              <a:rPr lang="fr-FR" sz="1400" dirty="0">
                <a:latin typeface="Calibri"/>
                <a:ea typeface="Times New Roman"/>
                <a:cs typeface="Arial"/>
              </a:rPr>
              <a:t>6</a:t>
            </a:r>
            <a:endParaRPr lang="fr-FR" sz="1400" dirty="0">
              <a:effectLst/>
              <a:latin typeface="Calibri"/>
              <a:ea typeface="Times New Roman"/>
              <a:cs typeface="Arial"/>
            </a:endParaRPr>
          </a:p>
        </p:txBody>
      </p:sp>
      <p:sp>
        <p:nvSpPr>
          <p:cNvPr id="74" name="Rectangle à coins arrondis 73"/>
          <p:cNvSpPr/>
          <p:nvPr/>
        </p:nvSpPr>
        <p:spPr>
          <a:xfrm>
            <a:off x="3287891" y="5459272"/>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600" dirty="0">
                <a:effectLst/>
                <a:latin typeface="Calibri"/>
                <a:ea typeface="Times New Roman"/>
                <a:cs typeface="Arial"/>
              </a:rPr>
              <a:t>car=’i ’ </a:t>
            </a:r>
          </a:p>
        </p:txBody>
      </p:sp>
      <p:sp>
        <p:nvSpPr>
          <p:cNvPr id="75" name="Zone de texte 38"/>
          <p:cNvSpPr txBox="1"/>
          <p:nvPr/>
        </p:nvSpPr>
        <p:spPr>
          <a:xfrm>
            <a:off x="3563888" y="2492896"/>
            <a:ext cx="1213320"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fr-FR" sz="1400"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variables</a:t>
            </a:r>
          </a:p>
        </p:txBody>
      </p:sp>
      <p:grpSp>
        <p:nvGrpSpPr>
          <p:cNvPr id="76" name="Groupe 75"/>
          <p:cNvGrpSpPr/>
          <p:nvPr/>
        </p:nvGrpSpPr>
        <p:grpSpPr>
          <a:xfrm>
            <a:off x="3274845" y="3252787"/>
            <a:ext cx="1552528" cy="352425"/>
            <a:chOff x="0" y="0"/>
            <a:chExt cx="1133475" cy="352425"/>
          </a:xfrm>
        </p:grpSpPr>
        <p:sp>
          <p:nvSpPr>
            <p:cNvPr id="77" name="Rectangle à coins arrondis 76"/>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fr-FR" sz="1400" dirty="0">
                  <a:effectLst/>
                  <a:latin typeface="Calibri"/>
                  <a:ea typeface="Times New Roman"/>
                  <a:cs typeface="Arial"/>
                </a:rPr>
                <a:t>ch1</a:t>
              </a:r>
            </a:p>
          </p:txBody>
        </p:sp>
        <p:cxnSp>
          <p:nvCxnSpPr>
            <p:cNvPr id="78" name="Connecteur droit 77"/>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9" name="Ellipse 78"/>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80" name="Groupe 79"/>
          <p:cNvGrpSpPr/>
          <p:nvPr/>
        </p:nvGrpSpPr>
        <p:grpSpPr>
          <a:xfrm>
            <a:off x="3287891" y="3681412"/>
            <a:ext cx="1552528" cy="352425"/>
            <a:chOff x="0" y="0"/>
            <a:chExt cx="1133475" cy="352425"/>
          </a:xfrm>
        </p:grpSpPr>
        <p:sp>
          <p:nvSpPr>
            <p:cNvPr id="81" name="Rectangle à coins arrondis 80"/>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fr-FR" sz="1400" dirty="0">
                  <a:effectLst/>
                  <a:latin typeface="Calibri"/>
                  <a:ea typeface="Times New Roman"/>
                  <a:cs typeface="Arial"/>
                </a:rPr>
                <a:t>ch2 </a:t>
              </a:r>
            </a:p>
          </p:txBody>
        </p:sp>
        <p:cxnSp>
          <p:nvCxnSpPr>
            <p:cNvPr id="82" name="Connecteur droit 81"/>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83" name="Ellipse 82"/>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84" name="Groupe 83"/>
          <p:cNvGrpSpPr/>
          <p:nvPr/>
        </p:nvGrpSpPr>
        <p:grpSpPr>
          <a:xfrm>
            <a:off x="3287891" y="4668697"/>
            <a:ext cx="1552528" cy="352425"/>
            <a:chOff x="0" y="0"/>
            <a:chExt cx="1133475" cy="352425"/>
          </a:xfrm>
        </p:grpSpPr>
        <p:sp>
          <p:nvSpPr>
            <p:cNvPr id="85" name="Rectangle à coins arrondis 84"/>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fr-FR" sz="1400" dirty="0" smtClean="0">
                  <a:effectLst/>
                  <a:latin typeface="Calibri"/>
                  <a:ea typeface="Times New Roman"/>
                  <a:cs typeface="Arial"/>
                </a:rPr>
                <a:t>c </a:t>
              </a:r>
              <a:endParaRPr lang="fr-FR" sz="1400" dirty="0">
                <a:effectLst/>
                <a:latin typeface="Calibri"/>
                <a:ea typeface="Times New Roman"/>
                <a:cs typeface="Arial"/>
              </a:endParaRPr>
            </a:p>
          </p:txBody>
        </p:sp>
        <p:cxnSp>
          <p:nvCxnSpPr>
            <p:cNvPr id="86" name="Connecteur droit 85"/>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87" name="Ellipse 86"/>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88" name="Arc 87"/>
          <p:cNvSpPr/>
          <p:nvPr/>
        </p:nvSpPr>
        <p:spPr>
          <a:xfrm>
            <a:off x="4409886" y="4033837"/>
            <a:ext cx="1922880" cy="952500"/>
          </a:xfrm>
          <a:prstGeom prst="arc">
            <a:avLst>
              <a:gd name="adj1" fmla="val 9600482"/>
              <a:gd name="adj2" fmla="val 1761891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9" name="Arc 88"/>
          <p:cNvSpPr/>
          <p:nvPr/>
        </p:nvSpPr>
        <p:spPr>
          <a:xfrm flipV="1">
            <a:off x="4657769" y="3138487"/>
            <a:ext cx="944924" cy="533400"/>
          </a:xfrm>
          <a:prstGeom prst="arc">
            <a:avLst>
              <a:gd name="adj1" fmla="val 10920245"/>
              <a:gd name="adj2" fmla="val 2040054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0" name="Arc 89"/>
          <p:cNvSpPr/>
          <p:nvPr/>
        </p:nvSpPr>
        <p:spPr>
          <a:xfrm flipV="1">
            <a:off x="4558448" y="3495277"/>
            <a:ext cx="1774318" cy="1085850"/>
          </a:xfrm>
          <a:prstGeom prst="arc">
            <a:avLst>
              <a:gd name="adj1" fmla="val 10092155"/>
              <a:gd name="adj2" fmla="val 17400724"/>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1" name="Arc 90"/>
          <p:cNvSpPr/>
          <p:nvPr/>
        </p:nvSpPr>
        <p:spPr>
          <a:xfrm>
            <a:off x="4488165" y="4700587"/>
            <a:ext cx="1735179" cy="1666875"/>
          </a:xfrm>
          <a:prstGeom prst="arc">
            <a:avLst>
              <a:gd name="adj1" fmla="val 8644036"/>
              <a:gd name="adj2" fmla="val 1761891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2" name="Rectangle à coins arrondis 91"/>
          <p:cNvSpPr/>
          <p:nvPr/>
        </p:nvSpPr>
        <p:spPr>
          <a:xfrm>
            <a:off x="2656667" y="1982552"/>
            <a:ext cx="5328592" cy="4383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ea typeface="Times New Roman"/>
                <a:cs typeface="Arial"/>
              </a:rPr>
              <a:t>Algorithme</a:t>
            </a:r>
            <a:r>
              <a:rPr lang="fr-FR" dirty="0">
                <a:ea typeface="Times New Roman"/>
                <a:cs typeface="Arial"/>
              </a:rPr>
              <a:t> </a:t>
            </a:r>
            <a:r>
              <a:rPr lang="fr-FR" dirty="0" smtClean="0">
                <a:ea typeface="Times New Roman"/>
                <a:cs typeface="Arial"/>
              </a:rPr>
              <a:t>utilisation-convertir-minuscule</a:t>
            </a:r>
            <a:endParaRPr lang="fr-FR" dirty="0">
              <a:ea typeface="Times New Roman"/>
              <a:cs typeface="Arial"/>
            </a:endParaRPr>
          </a:p>
        </p:txBody>
      </p:sp>
      <p:graphicFrame>
        <p:nvGraphicFramePr>
          <p:cNvPr id="93" name="Diagramme 92"/>
          <p:cNvGraphicFramePr/>
          <p:nvPr>
            <p:extLst>
              <p:ext uri="{D42A27DB-BD31-4B8C-83A1-F6EECF244321}">
                <p14:modId xmlns:p14="http://schemas.microsoft.com/office/powerpoint/2010/main" val="2340906981"/>
              </p:ext>
            </p:extLst>
          </p:nvPr>
        </p:nvGraphicFramePr>
        <p:xfrm>
          <a:off x="611560" y="3097733"/>
          <a:ext cx="1496313" cy="2092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8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73"/>
                                        </p:tgtEl>
                                        <p:attrNameLst>
                                          <p:attrName>style.color</p:attrName>
                                        </p:attrNameLst>
                                      </p:cBhvr>
                                      <p:to>
                                        <a:schemeClr val="bg1"/>
                                      </p:to>
                                    </p:animClr>
                                    <p:animClr clrSpc="rgb" dir="cw">
                                      <p:cBhvr>
                                        <p:cTn id="17" dur="250" autoRev="1" fill="remove"/>
                                        <p:tgtEl>
                                          <p:spTgt spid="73"/>
                                        </p:tgtEl>
                                        <p:attrNameLst>
                                          <p:attrName>fillcolor</p:attrName>
                                        </p:attrNameLst>
                                      </p:cBhvr>
                                      <p:to>
                                        <a:schemeClr val="bg1"/>
                                      </p:to>
                                    </p:animClr>
                                    <p:set>
                                      <p:cBhvr>
                                        <p:cTn id="18" dur="250" autoRev="1" fill="remove"/>
                                        <p:tgtEl>
                                          <p:spTgt spid="73"/>
                                        </p:tgtEl>
                                        <p:attrNameLst>
                                          <p:attrName>fill.type</p:attrName>
                                        </p:attrNameLst>
                                      </p:cBhvr>
                                      <p:to>
                                        <p:strVal val="solid"/>
                                      </p:to>
                                    </p:set>
                                    <p:set>
                                      <p:cBhvr>
                                        <p:cTn id="19" dur="250" autoRev="1" fill="remove"/>
                                        <p:tgtEl>
                                          <p:spTgt spid="73"/>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74"/>
                                        </p:tgtEl>
                                      </p:cBhvr>
                                    </p:animEffect>
                                    <p:animScale>
                                      <p:cBhvr>
                                        <p:cTn id="24" dur="250" autoRev="1" fill="hold"/>
                                        <p:tgtEl>
                                          <p:spTgt spid="7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5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down)">
                                      <p:cBhvr>
                                        <p:cTn id="3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animBg="1"/>
      <p:bldP spid="74" grpId="0" animBg="1"/>
      <p:bldP spid="88" grpId="0" animBg="1"/>
      <p:bldP spid="89" grpId="0" animBg="1"/>
      <p:bldP spid="90" grpId="0" animBg="1"/>
      <p:bldP spid="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9552" y="2348880"/>
            <a:ext cx="3744416" cy="4392488"/>
          </a:xfrm>
        </p:spPr>
        <p:txBody>
          <a:bodyPr rtlCol="0">
            <a:noAutofit/>
          </a:bodyPr>
          <a:lstStyle/>
          <a:p>
            <a:pPr marL="0" lvl="0" indent="0">
              <a:spcBef>
                <a:spcPts val="1000"/>
              </a:spcBef>
              <a:spcAft>
                <a:spcPts val="400"/>
              </a:spcAft>
              <a:buNone/>
            </a:pPr>
            <a:r>
              <a:rPr lang="fr-FR" sz="2400" b="1" dirty="0" smtClean="0">
                <a:solidFill>
                  <a:srgbClr val="4F81BD"/>
                </a:solidFill>
                <a:latin typeface="Cambria"/>
                <a:ea typeface="Times New Roman"/>
                <a:cs typeface="Times New Roman"/>
              </a:rPr>
              <a:t>Fonction </a:t>
            </a:r>
            <a:r>
              <a:rPr lang="fr-FR" sz="2400" b="1" dirty="0">
                <a:solidFill>
                  <a:srgbClr val="4F81BD"/>
                </a:solidFill>
                <a:latin typeface="Cambria"/>
                <a:ea typeface="Times New Roman"/>
                <a:cs typeface="Times New Roman"/>
              </a:rPr>
              <a:t>qui modifie une instance paramètre</a:t>
            </a:r>
          </a:p>
          <a:p>
            <a:pPr marL="354013" indent="-354013" algn="just">
              <a:spcAft>
                <a:spcPts val="0"/>
              </a:spcAft>
              <a:buBlip>
                <a:blip r:embed="rId4"/>
              </a:buBlip>
            </a:pPr>
            <a:r>
              <a:rPr lang="fr-FR" sz="2000" dirty="0">
                <a:ea typeface="Times New Roman"/>
                <a:cs typeface="Arial"/>
              </a:rPr>
              <a:t>Une autre solution serait de convertir directement l’instance passée en paramètre. La signature de la </a:t>
            </a:r>
            <a:r>
              <a:rPr lang="fr-FR" sz="2000" dirty="0" smtClean="0">
                <a:ea typeface="Times New Roman"/>
                <a:cs typeface="Arial"/>
              </a:rPr>
              <a:t>fonction </a:t>
            </a:r>
            <a:r>
              <a:rPr lang="fr-FR" sz="2000" dirty="0">
                <a:ea typeface="Times New Roman"/>
                <a:cs typeface="Arial"/>
              </a:rPr>
              <a:t>devient alors </a:t>
            </a:r>
            <a:r>
              <a:rPr lang="fr-FR" sz="2000" dirty="0" smtClean="0">
                <a:ea typeface="Times New Roman"/>
                <a:cs typeface="Arial"/>
              </a:rPr>
              <a:t>:</a:t>
            </a:r>
          </a:p>
          <a:p>
            <a:pPr marL="0" indent="0" algn="ctr">
              <a:spcAft>
                <a:spcPts val="0"/>
              </a:spcAft>
              <a:buNone/>
            </a:pPr>
            <a:r>
              <a:rPr lang="fr-FR" sz="1400" b="1" dirty="0" smtClean="0">
                <a:ea typeface="Times New Roman"/>
                <a:cs typeface="Arial"/>
              </a:rPr>
              <a:t>fonction</a:t>
            </a:r>
            <a:r>
              <a:rPr lang="fr-FR" sz="1400" dirty="0" smtClean="0">
                <a:ea typeface="Times New Roman"/>
                <a:cs typeface="Arial"/>
              </a:rPr>
              <a:t> </a:t>
            </a:r>
            <a:r>
              <a:rPr lang="fr-FR" sz="1400" dirty="0">
                <a:ea typeface="Times New Roman"/>
                <a:cs typeface="Arial"/>
              </a:rPr>
              <a:t>convertirEnMinuscule (chaine) :vide</a:t>
            </a:r>
          </a:p>
          <a:p>
            <a:pPr marL="354013" indent="-354013" algn="just">
              <a:spcAft>
                <a:spcPts val="0"/>
              </a:spcAft>
              <a:buBlip>
                <a:blip r:embed="rId4"/>
              </a:buBlip>
            </a:pPr>
            <a:r>
              <a:rPr lang="fr-FR" sz="2000" dirty="0">
                <a:ea typeface="Times New Roman"/>
                <a:cs typeface="Arial"/>
              </a:rPr>
              <a:t>Cette fonction travaille directement sur l’instance indiquée par le programme appelant.</a:t>
            </a:r>
          </a:p>
          <a:p>
            <a:pPr marL="354013" indent="-354013" algn="just">
              <a:spcAft>
                <a:spcPts val="0"/>
              </a:spcAft>
              <a:buBlip>
                <a:blip r:embed="rId4"/>
              </a:buBlip>
            </a:pPr>
            <a:endParaRPr lang="fr-FR" sz="2000" dirty="0">
              <a:ea typeface="Times New Roman"/>
              <a:cs typeface="Arial"/>
            </a:endParaRPr>
          </a:p>
        </p:txBody>
      </p:sp>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paramètres instance</a:t>
            </a:r>
          </a:p>
        </p:txBody>
      </p:sp>
      <p:sp>
        <p:nvSpPr>
          <p:cNvPr id="4" name="Rectangle 3"/>
          <p:cNvSpPr/>
          <p:nvPr/>
        </p:nvSpPr>
        <p:spPr>
          <a:xfrm>
            <a:off x="4307366" y="2204864"/>
            <a:ext cx="4657122" cy="4031873"/>
          </a:xfrm>
          <a:prstGeom prst="rect">
            <a:avLst/>
          </a:prstGeom>
          <a:ln>
            <a:solidFill>
              <a:schemeClr val="accent3">
                <a:lumMod val="75000"/>
              </a:schemeClr>
            </a:solidFill>
          </a:ln>
        </p:spPr>
        <p:txBody>
          <a:bodyPr wrap="square">
            <a:spAutoFit/>
          </a:bodyPr>
          <a:lstStyle/>
          <a:p>
            <a:pPr indent="228600">
              <a:spcAft>
                <a:spcPts val="0"/>
              </a:spcAft>
            </a:pPr>
            <a:r>
              <a:rPr lang="fr-FR" sz="1600" b="1" dirty="0" smtClean="0">
                <a:latin typeface="Calibri"/>
                <a:ea typeface="Times New Roman"/>
                <a:cs typeface="Arial"/>
              </a:rPr>
              <a:t>fonction</a:t>
            </a:r>
            <a:r>
              <a:rPr lang="fr-FR" sz="1600" dirty="0" smtClean="0">
                <a:latin typeface="Calibri"/>
                <a:ea typeface="Times New Roman"/>
                <a:cs typeface="Arial"/>
              </a:rPr>
              <a:t> </a:t>
            </a:r>
            <a:r>
              <a:rPr lang="fr-FR" sz="1600" dirty="0">
                <a:latin typeface="Calibri"/>
                <a:ea typeface="Times New Roman"/>
                <a:cs typeface="Arial"/>
              </a:rPr>
              <a:t>convertirEnMinuscule (</a:t>
            </a:r>
            <a:r>
              <a:rPr lang="fr-FR" sz="1600" dirty="0" err="1">
                <a:latin typeface="Calibri"/>
                <a:ea typeface="Times New Roman"/>
                <a:cs typeface="Arial"/>
              </a:rPr>
              <a:t>ch</a:t>
            </a:r>
            <a:r>
              <a:rPr lang="fr-FR" sz="1600" dirty="0">
                <a:latin typeface="Calibri"/>
                <a:ea typeface="Times New Roman"/>
                <a:cs typeface="Arial"/>
              </a:rPr>
              <a:t> :Chaine) :vide</a:t>
            </a:r>
          </a:p>
          <a:p>
            <a:pPr indent="228600">
              <a:spcAft>
                <a:spcPts val="0"/>
              </a:spcAft>
            </a:pPr>
            <a:r>
              <a:rPr lang="fr-FR" sz="1600" b="1" dirty="0">
                <a:latin typeface="Calibri"/>
                <a:ea typeface="Times New Roman"/>
                <a:cs typeface="Arial"/>
              </a:rPr>
              <a:t>variables</a:t>
            </a:r>
            <a:r>
              <a:rPr lang="fr-FR" sz="1600" dirty="0">
                <a:latin typeface="Calibri"/>
                <a:ea typeface="Times New Roman"/>
                <a:cs typeface="Arial"/>
              </a:rPr>
              <a:t> : car : </a:t>
            </a:r>
            <a:r>
              <a:rPr lang="fr-FR" sz="1600" dirty="0" err="1">
                <a:latin typeface="Calibri"/>
                <a:ea typeface="Times New Roman"/>
                <a:cs typeface="Arial"/>
              </a:rPr>
              <a:t>caractere</a:t>
            </a:r>
            <a:r>
              <a:rPr lang="fr-FR" sz="1600" dirty="0">
                <a:latin typeface="Calibri"/>
                <a:ea typeface="Times New Roman"/>
                <a:cs typeface="Arial"/>
              </a:rPr>
              <a:t> ;</a:t>
            </a:r>
          </a:p>
          <a:p>
            <a:pPr indent="228600">
              <a:spcAft>
                <a:spcPts val="0"/>
              </a:spcAft>
            </a:pPr>
            <a:r>
              <a:rPr lang="fr-FR" sz="1600" dirty="0">
                <a:latin typeface="Calibri"/>
                <a:ea typeface="Times New Roman"/>
                <a:cs typeface="Arial"/>
              </a:rPr>
              <a:t>		indice : entier ;</a:t>
            </a:r>
          </a:p>
          <a:p>
            <a:pPr indent="228600">
              <a:spcAft>
                <a:spcPts val="0"/>
              </a:spcAft>
            </a:pPr>
            <a:r>
              <a:rPr lang="fr-FR" sz="1600" b="1" dirty="0">
                <a:latin typeface="Calibri"/>
                <a:ea typeface="Times New Roman"/>
                <a:cs typeface="Arial"/>
              </a:rPr>
              <a:t>Debut</a:t>
            </a:r>
            <a:endParaRPr lang="fr-FR" sz="1600" dirty="0">
              <a:latin typeface="Calibri"/>
              <a:ea typeface="Times New Roman"/>
              <a:cs typeface="Arial"/>
            </a:endParaRPr>
          </a:p>
          <a:p>
            <a:pPr indent="449580">
              <a:spcAft>
                <a:spcPts val="0"/>
              </a:spcAft>
            </a:pPr>
            <a:r>
              <a:rPr lang="fr-FR" sz="1600" dirty="0">
                <a:latin typeface="Calibri"/>
                <a:ea typeface="Times New Roman"/>
                <a:cs typeface="Arial"/>
              </a:rPr>
              <a:t>Indice</a:t>
            </a:r>
            <a:r>
              <a:rPr lang="fr-FR" sz="1600" dirty="0">
                <a:latin typeface="Calibri"/>
                <a:ea typeface="Times New Roman"/>
                <a:cs typeface="Arial"/>
                <a:sym typeface="Wingdings"/>
              </a:rPr>
              <a:t></a:t>
            </a:r>
            <a:r>
              <a:rPr lang="fr-FR" sz="1600" dirty="0">
                <a:latin typeface="Calibri"/>
                <a:ea typeface="Times New Roman"/>
                <a:cs typeface="Arial"/>
              </a:rPr>
              <a:t>0 ;</a:t>
            </a:r>
          </a:p>
          <a:p>
            <a:pPr indent="228600">
              <a:spcAft>
                <a:spcPts val="0"/>
              </a:spcAft>
            </a:pPr>
            <a:r>
              <a:rPr lang="fr-FR" sz="1600" dirty="0">
                <a:latin typeface="Calibri"/>
                <a:ea typeface="Times New Roman"/>
                <a:cs typeface="Arial"/>
              </a:rPr>
              <a:t>	tant_que (indice &lt; ch. longueur()) faire</a:t>
            </a:r>
          </a:p>
          <a:p>
            <a:pPr indent="228600">
              <a:spcAft>
                <a:spcPts val="0"/>
              </a:spcAft>
            </a:pPr>
            <a:r>
              <a:rPr lang="fr-FR" sz="1600" dirty="0">
                <a:latin typeface="Calibri"/>
                <a:ea typeface="Times New Roman"/>
                <a:cs typeface="Arial"/>
              </a:rPr>
              <a:t>	{</a:t>
            </a:r>
          </a:p>
          <a:p>
            <a:pPr indent="228600">
              <a:spcAft>
                <a:spcPts val="0"/>
              </a:spcAft>
            </a:pPr>
            <a:r>
              <a:rPr lang="fr-FR" sz="1600" dirty="0">
                <a:latin typeface="Calibri"/>
                <a:ea typeface="Times New Roman"/>
                <a:cs typeface="Arial"/>
              </a:rPr>
              <a:t>		car</a:t>
            </a:r>
            <a:r>
              <a:rPr lang="fr-FR" sz="1600" dirty="0">
                <a:latin typeface="Calibri"/>
                <a:ea typeface="Times New Roman"/>
                <a:cs typeface="Arial"/>
                <a:sym typeface="Wingdings"/>
              </a:rPr>
              <a:t></a:t>
            </a:r>
            <a:r>
              <a:rPr lang="fr-FR" sz="1600" dirty="0">
                <a:latin typeface="Calibri"/>
                <a:ea typeface="Times New Roman"/>
                <a:cs typeface="Arial"/>
              </a:rPr>
              <a:t> ch.iemeCar() ;</a:t>
            </a:r>
          </a:p>
          <a:p>
            <a:pPr indent="228600">
              <a:spcAft>
                <a:spcPts val="0"/>
              </a:spcAft>
            </a:pPr>
            <a:r>
              <a:rPr lang="fr-FR" sz="1600" dirty="0">
                <a:latin typeface="Calibri"/>
                <a:ea typeface="Times New Roman"/>
                <a:cs typeface="Arial"/>
              </a:rPr>
              <a:t>		si ((car </a:t>
            </a:r>
            <a:r>
              <a:rPr lang="fr-FR" sz="1600" dirty="0">
                <a:latin typeface="Calibri"/>
                <a:ea typeface="Times New Roman"/>
                <a:cs typeface="Arial"/>
                <a:sym typeface="Symbol"/>
              </a:rPr>
              <a:t></a:t>
            </a:r>
            <a:r>
              <a:rPr lang="fr-FR" sz="1600" dirty="0">
                <a:latin typeface="Calibri"/>
                <a:ea typeface="Times New Roman"/>
                <a:cs typeface="Arial"/>
              </a:rPr>
              <a:t> ‘A’) ET (car </a:t>
            </a:r>
            <a:r>
              <a:rPr lang="fr-FR" sz="1600" dirty="0">
                <a:latin typeface="Calibri"/>
                <a:ea typeface="Times New Roman"/>
                <a:cs typeface="Arial"/>
                <a:sym typeface="Symbol"/>
              </a:rPr>
              <a:t></a:t>
            </a:r>
            <a:r>
              <a:rPr lang="fr-FR" sz="1600" dirty="0">
                <a:latin typeface="Calibri"/>
                <a:ea typeface="Times New Roman"/>
                <a:cs typeface="Arial"/>
              </a:rPr>
              <a:t> ‘Z’)) alors</a:t>
            </a:r>
          </a:p>
          <a:p>
            <a:pPr indent="228600">
              <a:spcAft>
                <a:spcPts val="0"/>
              </a:spcAft>
            </a:pPr>
            <a:r>
              <a:rPr lang="fr-FR" sz="1600" dirty="0">
                <a:latin typeface="Calibri"/>
                <a:ea typeface="Times New Roman"/>
                <a:cs typeface="Arial"/>
              </a:rPr>
              <a:t>		{  car </a:t>
            </a:r>
            <a:r>
              <a:rPr lang="fr-FR" sz="1600" dirty="0">
                <a:latin typeface="Calibri"/>
                <a:ea typeface="Times New Roman"/>
                <a:cs typeface="Arial"/>
                <a:sym typeface="Wingdings"/>
              </a:rPr>
              <a:t></a:t>
            </a:r>
            <a:r>
              <a:rPr lang="fr-FR" sz="1600" dirty="0">
                <a:latin typeface="Calibri"/>
                <a:ea typeface="Times New Roman"/>
                <a:cs typeface="Arial"/>
              </a:rPr>
              <a:t> car + (‘a’ – ‘A’) ;</a:t>
            </a:r>
          </a:p>
          <a:p>
            <a:pPr indent="228600">
              <a:spcAft>
                <a:spcPts val="0"/>
              </a:spcAft>
            </a:pPr>
            <a:r>
              <a:rPr lang="fr-FR" sz="1600" dirty="0">
                <a:latin typeface="Calibri"/>
                <a:ea typeface="Times New Roman"/>
                <a:cs typeface="Arial"/>
              </a:rPr>
              <a:t>		  ch.modifierIeme(indice, car) ;</a:t>
            </a:r>
          </a:p>
          <a:p>
            <a:pPr indent="228600">
              <a:spcAft>
                <a:spcPts val="0"/>
              </a:spcAft>
            </a:pPr>
            <a:r>
              <a:rPr lang="fr-FR" sz="1600" dirty="0">
                <a:latin typeface="Calibri"/>
                <a:ea typeface="Times New Roman"/>
                <a:cs typeface="Arial"/>
              </a:rPr>
              <a:t>		}</a:t>
            </a:r>
          </a:p>
          <a:p>
            <a:pPr indent="228600">
              <a:spcAft>
                <a:spcPts val="0"/>
              </a:spcAft>
            </a:pPr>
            <a:r>
              <a:rPr lang="fr-FR" sz="1600" dirty="0">
                <a:latin typeface="Calibri"/>
                <a:ea typeface="Times New Roman"/>
                <a:cs typeface="Arial"/>
              </a:rPr>
              <a:t>		indice </a:t>
            </a:r>
            <a:r>
              <a:rPr lang="fr-FR" sz="1600" dirty="0">
                <a:latin typeface="Calibri"/>
                <a:ea typeface="Times New Roman"/>
                <a:cs typeface="Arial"/>
                <a:sym typeface="Wingdings"/>
              </a:rPr>
              <a:t></a:t>
            </a:r>
            <a:r>
              <a:rPr lang="fr-FR" sz="1600" dirty="0">
                <a:latin typeface="Calibri"/>
                <a:ea typeface="Times New Roman"/>
                <a:cs typeface="Arial"/>
              </a:rPr>
              <a:t> indice + 1 ; </a:t>
            </a:r>
          </a:p>
          <a:p>
            <a:pPr indent="228600">
              <a:spcAft>
                <a:spcPts val="0"/>
              </a:spcAft>
            </a:pPr>
            <a:r>
              <a:rPr lang="fr-FR" sz="1600" dirty="0">
                <a:latin typeface="Calibri"/>
                <a:ea typeface="Times New Roman"/>
                <a:cs typeface="Arial"/>
              </a:rPr>
              <a:t>	}</a:t>
            </a:r>
          </a:p>
          <a:p>
            <a:pPr indent="449580">
              <a:spcAft>
                <a:spcPts val="0"/>
              </a:spcAft>
            </a:pPr>
            <a:r>
              <a:rPr lang="fr-FR" sz="1600" dirty="0">
                <a:latin typeface="Calibri"/>
                <a:ea typeface="Times New Roman"/>
                <a:cs typeface="Arial"/>
              </a:rPr>
              <a:t>retourne ;</a:t>
            </a:r>
          </a:p>
          <a:p>
            <a:pPr indent="228600">
              <a:spcAft>
                <a:spcPts val="0"/>
              </a:spcAft>
            </a:pPr>
            <a:r>
              <a:rPr lang="fr-FR" sz="1600" b="1" dirty="0">
                <a:latin typeface="Calibri"/>
                <a:ea typeface="Times New Roman"/>
                <a:cs typeface="Arial"/>
              </a:rPr>
              <a:t>Fin</a:t>
            </a:r>
            <a:endParaRPr lang="fr-FR" sz="1600" dirty="0">
              <a:effectLst/>
              <a:latin typeface="Calibri"/>
              <a:ea typeface="Times New Roman"/>
              <a:cs typeface="Arial"/>
            </a:endParaRPr>
          </a:p>
        </p:txBody>
      </p:sp>
      <p:sp>
        <p:nvSpPr>
          <p:cNvPr id="10" name="Émoticône 9"/>
          <p:cNvSpPr/>
          <p:nvPr/>
        </p:nvSpPr>
        <p:spPr>
          <a:xfrm>
            <a:off x="6228184" y="5810418"/>
            <a:ext cx="936104" cy="86409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1" name="Rectangle 10"/>
          <p:cNvSpPr/>
          <p:nvPr/>
        </p:nvSpPr>
        <p:spPr>
          <a:xfrm>
            <a:off x="4307366" y="2996952"/>
            <a:ext cx="4836634" cy="2031325"/>
          </a:xfrm>
          <a:prstGeom prst="rect">
            <a:avLst/>
          </a:prstGeom>
          <a:noFill/>
          <a:ln>
            <a:solidFill>
              <a:schemeClr val="accent3">
                <a:lumMod val="75000"/>
              </a:schemeClr>
            </a:solidFill>
          </a:ln>
        </p:spPr>
        <p:txBody>
          <a:bodyPr wrap="square">
            <a:spAutoFit/>
          </a:bodyPr>
          <a:lstStyle/>
          <a:p>
            <a:r>
              <a:rPr lang="fr-FR" dirty="0"/>
              <a:t>Algorithme utilise-fonction-minuscule</a:t>
            </a:r>
          </a:p>
          <a:p>
            <a:r>
              <a:rPr lang="fr-FR" b="1" dirty="0"/>
              <a:t>variables</a:t>
            </a:r>
            <a:r>
              <a:rPr lang="fr-FR" dirty="0"/>
              <a:t> : ch1 : Chaine;</a:t>
            </a:r>
          </a:p>
          <a:p>
            <a:r>
              <a:rPr lang="fr-FR" b="1" dirty="0"/>
              <a:t>Debut</a:t>
            </a:r>
            <a:endParaRPr lang="fr-FR" dirty="0"/>
          </a:p>
          <a:p>
            <a:r>
              <a:rPr lang="fr-FR" dirty="0"/>
              <a:t>	ch1 </a:t>
            </a:r>
            <a:r>
              <a:rPr lang="fr-FR" dirty="0">
                <a:sym typeface="Wingdings"/>
              </a:rPr>
              <a:t></a:t>
            </a:r>
            <a:r>
              <a:rPr lang="fr-FR" dirty="0"/>
              <a:t> </a:t>
            </a:r>
            <a:r>
              <a:rPr lang="fr-FR" dirty="0" smtClean="0"/>
              <a:t>new Chaine</a:t>
            </a:r>
            <a:r>
              <a:rPr lang="fr-FR" dirty="0"/>
              <a:t>(« </a:t>
            </a:r>
            <a:r>
              <a:rPr lang="fr-FR" dirty="0" err="1"/>
              <a:t>TleMsaNi</a:t>
            </a:r>
            <a:r>
              <a:rPr lang="fr-FR" dirty="0"/>
              <a:t> ») ;</a:t>
            </a:r>
          </a:p>
          <a:p>
            <a:r>
              <a:rPr lang="fr-FR" dirty="0"/>
              <a:t>	</a:t>
            </a:r>
            <a:r>
              <a:rPr lang="fr-FR" dirty="0" err="1"/>
              <a:t>convertirEnminuscule</a:t>
            </a:r>
            <a:r>
              <a:rPr lang="fr-FR" dirty="0"/>
              <a:t>(ch1) ;</a:t>
            </a:r>
          </a:p>
          <a:p>
            <a:r>
              <a:rPr lang="fr-FR" dirty="0"/>
              <a:t>	ch1.ecrire() ;</a:t>
            </a:r>
          </a:p>
          <a:p>
            <a:r>
              <a:rPr lang="fr-FR" b="1" dirty="0"/>
              <a:t>Fin</a:t>
            </a:r>
            <a:endParaRPr lang="fr-FR" dirty="0"/>
          </a:p>
        </p:txBody>
      </p:sp>
      <p:sp>
        <p:nvSpPr>
          <p:cNvPr id="12" name="Soleil 11"/>
          <p:cNvSpPr/>
          <p:nvPr/>
        </p:nvSpPr>
        <p:spPr>
          <a:xfrm>
            <a:off x="6099599" y="5190295"/>
            <a:ext cx="612068" cy="54006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933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paramètres instance</a:t>
            </a:r>
          </a:p>
        </p:txBody>
      </p:sp>
      <p:sp>
        <p:nvSpPr>
          <p:cNvPr id="60" name="Rectangle 59"/>
          <p:cNvSpPr/>
          <p:nvPr/>
        </p:nvSpPr>
        <p:spPr>
          <a:xfrm>
            <a:off x="2267744" y="1844824"/>
            <a:ext cx="6120680" cy="4680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61" name="Zone de texte 688"/>
          <p:cNvSpPr txBox="1"/>
          <p:nvPr/>
        </p:nvSpPr>
        <p:spPr>
          <a:xfrm>
            <a:off x="2843808" y="2862262"/>
            <a:ext cx="2217897"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dirty="0" err="1">
                <a:solidFill>
                  <a:prstClr val="black"/>
                </a:solidFill>
                <a:latin typeface="Calibri"/>
                <a:ea typeface="Times New Roman"/>
                <a:cs typeface="Arial"/>
              </a:rPr>
              <a:t>Utilise_fonction_miniscule</a:t>
            </a:r>
            <a:endParaRPr lang="fr-FR" sz="1600" dirty="0">
              <a:solidFill>
                <a:prstClr val="black"/>
              </a:solidFill>
              <a:latin typeface="Calibri"/>
              <a:ea typeface="Times New Roman"/>
              <a:cs typeface="Arial"/>
            </a:endParaRPr>
          </a:p>
        </p:txBody>
      </p:sp>
      <p:cxnSp>
        <p:nvCxnSpPr>
          <p:cNvPr id="62" name="Connecteur droit 61"/>
          <p:cNvCxnSpPr/>
          <p:nvPr/>
        </p:nvCxnSpPr>
        <p:spPr>
          <a:xfrm>
            <a:off x="5283999" y="2471737"/>
            <a:ext cx="0" cy="3781425"/>
          </a:xfrm>
          <a:prstGeom prst="line">
            <a:avLst/>
          </a:prstGeom>
          <a:ln/>
        </p:spPr>
        <p:style>
          <a:lnRef idx="3">
            <a:schemeClr val="accent6"/>
          </a:lnRef>
          <a:fillRef idx="0">
            <a:schemeClr val="accent6"/>
          </a:fillRef>
          <a:effectRef idx="2">
            <a:schemeClr val="accent6"/>
          </a:effectRef>
          <a:fontRef idx="minor">
            <a:schemeClr val="tx1"/>
          </a:fontRef>
        </p:style>
      </p:cxnSp>
      <p:sp>
        <p:nvSpPr>
          <p:cNvPr id="63" name="Zone de texte 685"/>
          <p:cNvSpPr txBox="1"/>
          <p:nvPr/>
        </p:nvSpPr>
        <p:spPr>
          <a:xfrm>
            <a:off x="5602693" y="3357562"/>
            <a:ext cx="1620370" cy="82752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fr-FR" sz="1100" dirty="0">
                <a:solidFill>
                  <a:prstClr val="black"/>
                </a:solidFill>
                <a:ea typeface="Times New Roman"/>
                <a:cs typeface="Arial"/>
              </a:rPr>
              <a:t> </a:t>
            </a:r>
          </a:p>
          <a:p>
            <a:pPr algn="ctr">
              <a:spcAft>
                <a:spcPts val="0"/>
              </a:spcAft>
            </a:pPr>
            <a:r>
              <a:rPr lang="fr-FR" sz="1400" dirty="0">
                <a:ea typeface="Times New Roman"/>
                <a:cs typeface="Arial"/>
              </a:rPr>
              <a:t>«  </a:t>
            </a:r>
            <a:r>
              <a:rPr lang="fr-FR" sz="1400" dirty="0" err="1" smtClean="0">
                <a:ea typeface="Times New Roman"/>
                <a:cs typeface="Arial"/>
              </a:rPr>
              <a:t>TlemsaNi</a:t>
            </a:r>
            <a:r>
              <a:rPr lang="fr-FR" sz="1400" dirty="0">
                <a:ea typeface="Times New Roman"/>
                <a:cs typeface="Arial"/>
              </a:rPr>
              <a:t> </a:t>
            </a:r>
            <a:r>
              <a:rPr lang="fr-FR" sz="1400" dirty="0" smtClean="0">
                <a:ea typeface="Times New Roman"/>
                <a:cs typeface="Arial"/>
              </a:rPr>
              <a:t>»</a:t>
            </a:r>
            <a:r>
              <a:rPr lang="fr-FR" sz="1100" dirty="0">
                <a:solidFill>
                  <a:prstClr val="black"/>
                </a:solidFill>
                <a:ea typeface="Times New Roman"/>
                <a:cs typeface="Arial"/>
              </a:rPr>
              <a:t> </a:t>
            </a:r>
          </a:p>
        </p:txBody>
      </p:sp>
      <p:sp>
        <p:nvSpPr>
          <p:cNvPr id="65" name="Zone de texte 55"/>
          <p:cNvSpPr txBox="1"/>
          <p:nvPr/>
        </p:nvSpPr>
        <p:spPr>
          <a:xfrm>
            <a:off x="5580112" y="2492896"/>
            <a:ext cx="1565575"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600" b="1" dirty="0">
                <a:solidFill>
                  <a:srgbClr val="F79646">
                    <a:lumMod val="75000"/>
                  </a:srgbClr>
                </a:solidFill>
                <a:effectLst>
                  <a:outerShdw blurRad="38100" dist="38100" dir="2700000" algn="tl">
                    <a:srgbClr val="000000">
                      <a:alpha val="43137"/>
                    </a:srgbClr>
                  </a:outerShdw>
                </a:effectLst>
                <a:latin typeface="Calibri"/>
                <a:ea typeface="Times New Roman"/>
                <a:cs typeface="Arial"/>
              </a:rPr>
              <a:t>Instances</a:t>
            </a:r>
          </a:p>
        </p:txBody>
      </p:sp>
      <p:sp>
        <p:nvSpPr>
          <p:cNvPr id="66" name="Zone de texte 692"/>
          <p:cNvSpPr txBox="1"/>
          <p:nvPr/>
        </p:nvSpPr>
        <p:spPr>
          <a:xfrm>
            <a:off x="2987823" y="4149080"/>
            <a:ext cx="1669946"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200" dirty="0" err="1">
                <a:solidFill>
                  <a:prstClr val="black"/>
                </a:solidFill>
                <a:latin typeface="Calibri"/>
                <a:ea typeface="Times New Roman"/>
                <a:cs typeface="Arial"/>
              </a:rPr>
              <a:t>convertirEnMiniscule</a:t>
            </a:r>
            <a:endParaRPr lang="fr-FR" dirty="0">
              <a:solidFill>
                <a:prstClr val="black"/>
              </a:solidFill>
              <a:latin typeface="Calibri"/>
              <a:ea typeface="Times New Roman"/>
              <a:cs typeface="Arial"/>
            </a:endParaRPr>
          </a:p>
        </p:txBody>
      </p:sp>
      <p:sp>
        <p:nvSpPr>
          <p:cNvPr id="67" name="Rectangle 66"/>
          <p:cNvSpPr/>
          <p:nvPr/>
        </p:nvSpPr>
        <p:spPr>
          <a:xfrm>
            <a:off x="3183519" y="3143249"/>
            <a:ext cx="1761271" cy="528638"/>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68" name="Rectangle 67"/>
          <p:cNvSpPr/>
          <p:nvPr/>
        </p:nvSpPr>
        <p:spPr>
          <a:xfrm>
            <a:off x="3213281" y="4581128"/>
            <a:ext cx="1761271" cy="1368152"/>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73" name="Rectangle à coins arrondis 72"/>
          <p:cNvSpPr/>
          <p:nvPr/>
        </p:nvSpPr>
        <p:spPr>
          <a:xfrm>
            <a:off x="3287891" y="5068747"/>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400" dirty="0" smtClean="0">
                <a:solidFill>
                  <a:prstClr val="black"/>
                </a:solidFill>
                <a:latin typeface="Calibri"/>
                <a:ea typeface="Times New Roman"/>
                <a:cs typeface="Arial"/>
              </a:rPr>
              <a:t>Indice = 4</a:t>
            </a:r>
            <a:endParaRPr lang="fr-FR" sz="1400" dirty="0">
              <a:solidFill>
                <a:prstClr val="black"/>
              </a:solidFill>
              <a:latin typeface="Calibri"/>
              <a:ea typeface="Times New Roman"/>
              <a:cs typeface="Arial"/>
            </a:endParaRPr>
          </a:p>
        </p:txBody>
      </p:sp>
      <p:sp>
        <p:nvSpPr>
          <p:cNvPr id="74" name="Rectangle à coins arrondis 73"/>
          <p:cNvSpPr/>
          <p:nvPr/>
        </p:nvSpPr>
        <p:spPr>
          <a:xfrm>
            <a:off x="3287891" y="5459272"/>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600" dirty="0">
                <a:solidFill>
                  <a:prstClr val="black"/>
                </a:solidFill>
                <a:latin typeface="Calibri"/>
                <a:ea typeface="Times New Roman"/>
                <a:cs typeface="Arial"/>
              </a:rPr>
              <a:t>car=</a:t>
            </a:r>
            <a:r>
              <a:rPr lang="fr-FR" sz="1600" dirty="0" smtClean="0">
                <a:solidFill>
                  <a:prstClr val="black"/>
                </a:solidFill>
                <a:latin typeface="Calibri"/>
                <a:ea typeface="Times New Roman"/>
                <a:cs typeface="Arial"/>
              </a:rPr>
              <a:t>’m </a:t>
            </a:r>
            <a:r>
              <a:rPr lang="fr-FR" sz="1600" dirty="0">
                <a:solidFill>
                  <a:prstClr val="black"/>
                </a:solidFill>
                <a:latin typeface="Calibri"/>
                <a:ea typeface="Times New Roman"/>
                <a:cs typeface="Arial"/>
              </a:rPr>
              <a:t>’ </a:t>
            </a:r>
          </a:p>
        </p:txBody>
      </p:sp>
      <p:sp>
        <p:nvSpPr>
          <p:cNvPr id="75" name="Zone de texte 38"/>
          <p:cNvSpPr txBox="1"/>
          <p:nvPr/>
        </p:nvSpPr>
        <p:spPr>
          <a:xfrm>
            <a:off x="3563888" y="2492896"/>
            <a:ext cx="1213320"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fr-FR" sz="1400" b="1" dirty="0">
                <a:solidFill>
                  <a:srgbClr val="F79646">
                    <a:lumMod val="75000"/>
                  </a:srgbClr>
                </a:solidFill>
                <a:effectLst>
                  <a:outerShdw blurRad="38100" dist="38100" dir="2700000" algn="tl">
                    <a:srgbClr val="000000">
                      <a:alpha val="43137"/>
                    </a:srgbClr>
                  </a:outerShdw>
                </a:effectLst>
                <a:latin typeface="Calibri"/>
                <a:ea typeface="Times New Roman"/>
                <a:cs typeface="Arial"/>
              </a:rPr>
              <a:t>variables</a:t>
            </a:r>
          </a:p>
        </p:txBody>
      </p:sp>
      <p:grpSp>
        <p:nvGrpSpPr>
          <p:cNvPr id="76" name="Groupe 75"/>
          <p:cNvGrpSpPr/>
          <p:nvPr/>
        </p:nvGrpSpPr>
        <p:grpSpPr>
          <a:xfrm>
            <a:off x="3274845" y="3252787"/>
            <a:ext cx="1552528" cy="352425"/>
            <a:chOff x="0" y="0"/>
            <a:chExt cx="1133475" cy="352425"/>
          </a:xfrm>
        </p:grpSpPr>
        <p:sp>
          <p:nvSpPr>
            <p:cNvPr id="77" name="Rectangle à coins arrondis 76"/>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fr-FR" sz="1400" dirty="0">
                  <a:solidFill>
                    <a:prstClr val="black"/>
                  </a:solidFill>
                  <a:latin typeface="Calibri"/>
                  <a:ea typeface="Times New Roman"/>
                  <a:cs typeface="Arial"/>
                </a:rPr>
                <a:t>ch1</a:t>
              </a:r>
            </a:p>
          </p:txBody>
        </p:sp>
        <p:cxnSp>
          <p:nvCxnSpPr>
            <p:cNvPr id="78" name="Connecteur droit 77"/>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9" name="Ellipse 78"/>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grpSp>
      <p:grpSp>
        <p:nvGrpSpPr>
          <p:cNvPr id="84" name="Groupe 83"/>
          <p:cNvGrpSpPr/>
          <p:nvPr/>
        </p:nvGrpSpPr>
        <p:grpSpPr>
          <a:xfrm>
            <a:off x="3287891" y="4668697"/>
            <a:ext cx="1552528" cy="352425"/>
            <a:chOff x="0" y="0"/>
            <a:chExt cx="1133475" cy="352425"/>
          </a:xfrm>
        </p:grpSpPr>
        <p:sp>
          <p:nvSpPr>
            <p:cNvPr id="85" name="Rectangle à coins arrondis 84"/>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fr-FR" sz="1400" dirty="0" err="1" smtClean="0">
                  <a:solidFill>
                    <a:prstClr val="black"/>
                  </a:solidFill>
                  <a:latin typeface="Calibri"/>
                  <a:ea typeface="Times New Roman"/>
                  <a:cs typeface="Arial"/>
                </a:rPr>
                <a:t>ch</a:t>
              </a:r>
              <a:r>
                <a:rPr lang="fr-FR" sz="1400" dirty="0" smtClean="0">
                  <a:solidFill>
                    <a:prstClr val="black"/>
                  </a:solidFill>
                  <a:latin typeface="Calibri"/>
                  <a:ea typeface="Times New Roman"/>
                  <a:cs typeface="Arial"/>
                </a:rPr>
                <a:t> </a:t>
              </a:r>
              <a:endParaRPr lang="fr-FR" sz="1400" dirty="0">
                <a:solidFill>
                  <a:prstClr val="black"/>
                </a:solidFill>
                <a:latin typeface="Calibri"/>
                <a:ea typeface="Times New Roman"/>
                <a:cs typeface="Arial"/>
              </a:endParaRPr>
            </a:p>
          </p:txBody>
        </p:sp>
        <p:cxnSp>
          <p:nvCxnSpPr>
            <p:cNvPr id="86" name="Connecteur droit 85"/>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87" name="Ellipse 86"/>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grpSp>
      <p:sp>
        <p:nvSpPr>
          <p:cNvPr id="88" name="Arc 87"/>
          <p:cNvSpPr/>
          <p:nvPr/>
        </p:nvSpPr>
        <p:spPr>
          <a:xfrm>
            <a:off x="4409886" y="4033837"/>
            <a:ext cx="1922880" cy="952500"/>
          </a:xfrm>
          <a:prstGeom prst="arc">
            <a:avLst>
              <a:gd name="adj1" fmla="val 9600482"/>
              <a:gd name="adj2" fmla="val 1761891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89" name="Arc 88"/>
          <p:cNvSpPr/>
          <p:nvPr/>
        </p:nvSpPr>
        <p:spPr>
          <a:xfrm flipV="1">
            <a:off x="4657769" y="3138487"/>
            <a:ext cx="944924" cy="533400"/>
          </a:xfrm>
          <a:prstGeom prst="arc">
            <a:avLst>
              <a:gd name="adj1" fmla="val 10920245"/>
              <a:gd name="adj2" fmla="val 2040054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92" name="Rectangle à coins arrondis 91"/>
          <p:cNvSpPr/>
          <p:nvPr/>
        </p:nvSpPr>
        <p:spPr>
          <a:xfrm>
            <a:off x="2656667" y="1982552"/>
            <a:ext cx="5328592" cy="4383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solidFill>
                  <a:prstClr val="white"/>
                </a:solidFill>
                <a:ea typeface="Times New Roman"/>
                <a:cs typeface="Arial"/>
              </a:rPr>
              <a:t>Algorithme</a:t>
            </a:r>
            <a:r>
              <a:rPr lang="fr-FR" dirty="0">
                <a:solidFill>
                  <a:prstClr val="white"/>
                </a:solidFill>
                <a:ea typeface="Times New Roman"/>
                <a:cs typeface="Arial"/>
              </a:rPr>
              <a:t> </a:t>
            </a:r>
            <a:r>
              <a:rPr lang="fr-FR" dirty="0" smtClean="0">
                <a:solidFill>
                  <a:prstClr val="white"/>
                </a:solidFill>
                <a:ea typeface="Times New Roman"/>
                <a:cs typeface="Arial"/>
              </a:rPr>
              <a:t>utilisation-convertir-minuscule</a:t>
            </a:r>
            <a:endParaRPr lang="fr-FR" dirty="0">
              <a:solidFill>
                <a:prstClr val="white"/>
              </a:solidFill>
              <a:ea typeface="Times New Roman"/>
              <a:cs typeface="Arial"/>
            </a:endParaRPr>
          </a:p>
        </p:txBody>
      </p:sp>
      <p:graphicFrame>
        <p:nvGraphicFramePr>
          <p:cNvPr id="93" name="Diagramme 92"/>
          <p:cNvGraphicFramePr/>
          <p:nvPr>
            <p:extLst>
              <p:ext uri="{D42A27DB-BD31-4B8C-83A1-F6EECF244321}">
                <p14:modId xmlns:p14="http://schemas.microsoft.com/office/powerpoint/2010/main" val="3720435109"/>
              </p:ext>
            </p:extLst>
          </p:nvPr>
        </p:nvGraphicFramePr>
        <p:xfrm>
          <a:off x="611560" y="3097733"/>
          <a:ext cx="1496313" cy="2092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08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barn(inVertical)">
                                      <p:cBhvr>
                                        <p:cTn id="10" dur="500"/>
                                        <p:tgtEl>
                                          <p:spTgt spid="88"/>
                                        </p:tgtEl>
                                      </p:cBhvr>
                                    </p:animEffect>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73"/>
                                        </p:tgtEl>
                                      </p:cBhvr>
                                    </p:animEffect>
                                    <p:animScale>
                                      <p:cBhvr>
                                        <p:cTn id="14" dur="250" autoRev="1" fill="hold"/>
                                        <p:tgtEl>
                                          <p:spTgt spid="73"/>
                                        </p:tgtEl>
                                      </p:cBhvr>
                                      <p:by x="105000" y="105000"/>
                                    </p:animScale>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74"/>
                                        </p:tgtEl>
                                      </p:cBhvr>
                                    </p:animEffect>
                                    <p:animScale>
                                      <p:cBhvr>
                                        <p:cTn id="18" dur="250" autoRev="1" fill="hold"/>
                                        <p:tgtEl>
                                          <p:spTgt spid="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88" grpId="0" animBg="1"/>
      <p:bldP spid="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2132856"/>
            <a:ext cx="3118843" cy="1800200"/>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Définition</a:t>
            </a:r>
          </a:p>
          <a:p>
            <a:pPr algn="just">
              <a:buBlip>
                <a:blip r:embed="rId4"/>
              </a:buBlip>
            </a:pPr>
            <a:r>
              <a:rPr lang="fr-FR" sz="2000" dirty="0">
                <a:ea typeface="Times New Roman"/>
                <a:cs typeface="Arial"/>
              </a:rPr>
              <a:t>Deux conditions sont nécessaires pour être en mesure d’utiliser la récursivité :</a:t>
            </a:r>
          </a:p>
          <a:p>
            <a:pPr marL="0" indent="0">
              <a:spcBef>
                <a:spcPts val="1000"/>
              </a:spcBef>
              <a:spcAft>
                <a:spcPts val="400"/>
              </a:spcAft>
              <a:buNone/>
            </a:pP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graphicFrame>
        <p:nvGraphicFramePr>
          <p:cNvPr id="2" name="Diagramme 1"/>
          <p:cNvGraphicFramePr/>
          <p:nvPr>
            <p:extLst>
              <p:ext uri="{D42A27DB-BD31-4B8C-83A1-F6EECF244321}">
                <p14:modId xmlns:p14="http://schemas.microsoft.com/office/powerpoint/2010/main" val="1833536108"/>
              </p:ext>
            </p:extLst>
          </p:nvPr>
        </p:nvGraphicFramePr>
        <p:xfrm>
          <a:off x="4355976" y="1772816"/>
          <a:ext cx="3624064" cy="4424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me 2"/>
          <p:cNvGraphicFramePr/>
          <p:nvPr>
            <p:extLst>
              <p:ext uri="{D42A27DB-BD31-4B8C-83A1-F6EECF244321}">
                <p14:modId xmlns:p14="http://schemas.microsoft.com/office/powerpoint/2010/main" val="2956521929"/>
              </p:ext>
            </p:extLst>
          </p:nvPr>
        </p:nvGraphicFramePr>
        <p:xfrm>
          <a:off x="-320532" y="3284984"/>
          <a:ext cx="4932040" cy="381642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0764" y="1854330"/>
            <a:ext cx="2736304" cy="25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632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graphicFrame>
        <p:nvGraphicFramePr>
          <p:cNvPr id="6" name="Diagramme 5"/>
          <p:cNvGraphicFramePr/>
          <p:nvPr>
            <p:extLst>
              <p:ext uri="{D42A27DB-BD31-4B8C-83A1-F6EECF244321}">
                <p14:modId xmlns:p14="http://schemas.microsoft.com/office/powerpoint/2010/main" val="1835061886"/>
              </p:ext>
            </p:extLst>
          </p:nvPr>
        </p:nvGraphicFramePr>
        <p:xfrm>
          <a:off x="323528" y="1988840"/>
          <a:ext cx="398410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me 16"/>
          <p:cNvGraphicFramePr/>
          <p:nvPr>
            <p:extLst>
              <p:ext uri="{D42A27DB-BD31-4B8C-83A1-F6EECF244321}">
                <p14:modId xmlns:p14="http://schemas.microsoft.com/office/powerpoint/2010/main" val="3590540175"/>
              </p:ext>
            </p:extLst>
          </p:nvPr>
        </p:nvGraphicFramePr>
        <p:xfrm>
          <a:off x="4592415" y="2780928"/>
          <a:ext cx="4372073" cy="3112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07904" y="4725144"/>
            <a:ext cx="1296144" cy="12961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910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4" name="Rectangle 3"/>
          <p:cNvSpPr/>
          <p:nvPr/>
        </p:nvSpPr>
        <p:spPr>
          <a:xfrm>
            <a:off x="847999" y="2188449"/>
            <a:ext cx="7468417" cy="33123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9" name="Rectangle 8"/>
          <p:cNvSpPr/>
          <p:nvPr/>
        </p:nvSpPr>
        <p:spPr>
          <a:xfrm>
            <a:off x="847999" y="2348880"/>
            <a:ext cx="8044481" cy="3139321"/>
          </a:xfrm>
          <a:prstGeom prst="rect">
            <a:avLst/>
          </a:prstGeom>
        </p:spPr>
        <p:txBody>
          <a:bodyPr wrap="square">
            <a:spAutoFit/>
          </a:bodyPr>
          <a:lstStyle/>
          <a:p>
            <a:pPr indent="228600">
              <a:spcAft>
                <a:spcPts val="0"/>
              </a:spcAft>
            </a:pPr>
            <a:r>
              <a:rPr lang="fr-FR" b="1" dirty="0" smtClean="0">
                <a:latin typeface="Calibri"/>
                <a:ea typeface="Times New Roman"/>
                <a:cs typeface="Arial"/>
              </a:rPr>
              <a:t>fonction</a:t>
            </a:r>
            <a:r>
              <a:rPr lang="fr-FR" dirty="0" smtClean="0">
                <a:latin typeface="Calibri"/>
                <a:ea typeface="Times New Roman"/>
                <a:cs typeface="Arial"/>
              </a:rPr>
              <a:t> </a:t>
            </a:r>
            <a:r>
              <a:rPr lang="fr-FR" b="1" dirty="0">
                <a:solidFill>
                  <a:srgbClr val="FF0000"/>
                </a:solidFill>
                <a:latin typeface="Calibri"/>
                <a:ea typeface="Times New Roman"/>
                <a:cs typeface="Arial"/>
              </a:rPr>
              <a:t>fonctionRecursive(</a:t>
            </a:r>
            <a:r>
              <a:rPr lang="fr-FR" sz="1600" i="1" dirty="0">
                <a:latin typeface="Calibri"/>
                <a:ea typeface="Times New Roman"/>
                <a:cs typeface="Arial"/>
              </a:rPr>
              <a:t>liste des paramètres</a:t>
            </a:r>
            <a:r>
              <a:rPr lang="fr-FR" b="1" dirty="0">
                <a:solidFill>
                  <a:srgbClr val="FF0000"/>
                </a:solidFill>
                <a:latin typeface="Calibri"/>
                <a:ea typeface="Times New Roman"/>
                <a:cs typeface="Arial"/>
              </a:rPr>
              <a:t>) </a:t>
            </a:r>
            <a:r>
              <a:rPr lang="fr-FR" dirty="0">
                <a:latin typeface="Calibri"/>
                <a:ea typeface="Times New Roman"/>
                <a:cs typeface="Arial"/>
              </a:rPr>
              <a:t>: </a:t>
            </a:r>
            <a:r>
              <a:rPr lang="fr-FR" sz="1600" dirty="0">
                <a:latin typeface="Calibri"/>
                <a:ea typeface="Times New Roman"/>
                <a:cs typeface="Arial"/>
              </a:rPr>
              <a:t>typeRetourne</a:t>
            </a:r>
          </a:p>
          <a:p>
            <a:pPr indent="228600">
              <a:spcAft>
                <a:spcPts val="0"/>
              </a:spcAft>
            </a:pPr>
            <a:r>
              <a:rPr lang="fr-FR" sz="1600" b="1" dirty="0">
                <a:latin typeface="Calibri"/>
                <a:ea typeface="Times New Roman"/>
                <a:cs typeface="Arial"/>
              </a:rPr>
              <a:t>Debut</a:t>
            </a:r>
          </a:p>
          <a:p>
            <a:pPr indent="228600">
              <a:spcAft>
                <a:spcPts val="0"/>
              </a:spcAft>
            </a:pPr>
            <a:r>
              <a:rPr lang="fr-FR" dirty="0">
                <a:latin typeface="Calibri"/>
                <a:ea typeface="Times New Roman"/>
                <a:cs typeface="Arial"/>
              </a:rPr>
              <a:t>	</a:t>
            </a:r>
            <a:r>
              <a:rPr lang="fr-FR" b="1" dirty="0" smtClean="0">
                <a:solidFill>
                  <a:schemeClr val="accent6">
                    <a:lumMod val="75000"/>
                  </a:schemeClr>
                </a:solidFill>
                <a:effectLst>
                  <a:outerShdw blurRad="38100" dist="38100" dir="2700000" algn="tl">
                    <a:srgbClr val="000000">
                      <a:alpha val="43137"/>
                    </a:srgbClr>
                  </a:outerShdw>
                </a:effectLst>
                <a:latin typeface="Calibri"/>
                <a:ea typeface="Times New Roman"/>
                <a:cs typeface="Arial"/>
              </a:rPr>
              <a:t>si </a:t>
            </a:r>
            <a:r>
              <a:rPr lang="fr-FR" b="1" dirty="0">
                <a:solidFill>
                  <a:schemeClr val="tx2"/>
                </a:solidFill>
                <a:latin typeface="Calibri"/>
                <a:ea typeface="Times New Roman"/>
                <a:cs typeface="Arial"/>
              </a:rPr>
              <a:t>(condition d’arrêt) </a:t>
            </a:r>
            <a:r>
              <a:rPr lang="fr-FR"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alors</a:t>
            </a:r>
          </a:p>
          <a:p>
            <a:pPr indent="228600">
              <a:spcAft>
                <a:spcPts val="0"/>
              </a:spcAft>
            </a:pPr>
            <a:r>
              <a:rPr lang="fr-FR" dirty="0">
                <a:latin typeface="Calibri"/>
                <a:ea typeface="Times New Roman"/>
                <a:cs typeface="Arial"/>
              </a:rPr>
              <a:t>	 </a:t>
            </a:r>
            <a:r>
              <a:rPr lang="fr-FR" b="1" dirty="0">
                <a:solidFill>
                  <a:schemeClr val="accent6">
                    <a:lumMod val="75000"/>
                  </a:schemeClr>
                </a:solidFill>
                <a:latin typeface="Calibri"/>
                <a:ea typeface="Times New Roman"/>
                <a:cs typeface="Arial"/>
              </a:rPr>
              <a:t>{</a:t>
            </a:r>
          </a:p>
          <a:p>
            <a:pPr indent="228600">
              <a:spcAft>
                <a:spcPts val="0"/>
              </a:spcAft>
            </a:pPr>
            <a:r>
              <a:rPr lang="fr-FR" dirty="0">
                <a:latin typeface="Calibri"/>
                <a:ea typeface="Times New Roman"/>
                <a:cs typeface="Arial"/>
              </a:rPr>
              <a:t>		</a:t>
            </a:r>
            <a:r>
              <a:rPr lang="fr-FR" b="1" dirty="0" smtClean="0">
                <a:latin typeface="Calibri"/>
                <a:ea typeface="Times New Roman"/>
                <a:cs typeface="Arial"/>
              </a:rPr>
              <a:t>retourne</a:t>
            </a:r>
            <a:r>
              <a:rPr lang="fr-FR" b="1" dirty="0">
                <a:latin typeface="Calibri"/>
                <a:ea typeface="Times New Roman"/>
                <a:cs typeface="Arial"/>
              </a:rPr>
              <a:t>(…) ;</a:t>
            </a:r>
          </a:p>
          <a:p>
            <a:pPr indent="228600">
              <a:spcAft>
                <a:spcPts val="0"/>
              </a:spcAft>
            </a:pPr>
            <a:r>
              <a:rPr lang="fr-FR" dirty="0">
                <a:latin typeface="Calibri"/>
                <a:ea typeface="Times New Roman"/>
                <a:cs typeface="Arial"/>
              </a:rPr>
              <a:t>	</a:t>
            </a:r>
            <a:r>
              <a:rPr lang="fr-FR" b="1" dirty="0">
                <a:solidFill>
                  <a:schemeClr val="accent6">
                    <a:lumMod val="75000"/>
                  </a:schemeClr>
                </a:solidFill>
                <a:latin typeface="Calibri"/>
                <a:ea typeface="Times New Roman"/>
                <a:cs typeface="Arial"/>
              </a:rPr>
              <a:t>}</a:t>
            </a:r>
          </a:p>
          <a:p>
            <a:pPr indent="228600">
              <a:spcAft>
                <a:spcPts val="0"/>
              </a:spcAft>
            </a:pPr>
            <a:r>
              <a:rPr lang="fr-FR" dirty="0">
                <a:latin typeface="Calibri"/>
                <a:ea typeface="Times New Roman"/>
                <a:cs typeface="Arial"/>
              </a:rPr>
              <a:t>	</a:t>
            </a:r>
            <a:r>
              <a:rPr lang="fr-FR" b="1" dirty="0" smtClean="0">
                <a:solidFill>
                  <a:schemeClr val="accent6">
                    <a:lumMod val="75000"/>
                  </a:schemeClr>
                </a:solidFill>
                <a:effectLst>
                  <a:outerShdw blurRad="38100" dist="38100" dir="2700000" algn="tl">
                    <a:srgbClr val="000000">
                      <a:alpha val="43137"/>
                    </a:srgbClr>
                  </a:outerShdw>
                </a:effectLst>
                <a:latin typeface="Calibri"/>
                <a:ea typeface="Times New Roman"/>
                <a:cs typeface="Arial"/>
              </a:rPr>
              <a:t>sinon</a:t>
            </a:r>
            <a:endParaRPr lang="fr-FR"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endParaRPr>
          </a:p>
          <a:p>
            <a:pPr indent="449580">
              <a:spcAft>
                <a:spcPts val="0"/>
              </a:spcAft>
            </a:pPr>
            <a:r>
              <a:rPr lang="fr-FR" dirty="0" smtClean="0">
                <a:latin typeface="Calibri"/>
                <a:ea typeface="Times New Roman"/>
                <a:cs typeface="Arial"/>
              </a:rPr>
              <a:t>	</a:t>
            </a:r>
            <a:r>
              <a:rPr lang="fr-FR" b="1" dirty="0" smtClean="0">
                <a:solidFill>
                  <a:schemeClr val="accent6">
                    <a:lumMod val="75000"/>
                  </a:schemeClr>
                </a:solidFill>
                <a:latin typeface="Calibri"/>
                <a:ea typeface="Times New Roman"/>
                <a:cs typeface="Arial"/>
              </a:rPr>
              <a:t>{</a:t>
            </a:r>
            <a:endParaRPr lang="fr-FR" b="1" dirty="0">
              <a:solidFill>
                <a:schemeClr val="accent6">
                  <a:lumMod val="75000"/>
                </a:schemeClr>
              </a:solidFill>
              <a:latin typeface="Calibri"/>
              <a:ea typeface="Times New Roman"/>
              <a:cs typeface="Arial"/>
            </a:endParaRPr>
          </a:p>
          <a:p>
            <a:pPr indent="449580">
              <a:spcAft>
                <a:spcPts val="0"/>
              </a:spcAft>
            </a:pPr>
            <a:r>
              <a:rPr lang="fr-FR" dirty="0">
                <a:latin typeface="Calibri"/>
                <a:ea typeface="Times New Roman"/>
                <a:cs typeface="Arial"/>
              </a:rPr>
              <a:t>	</a:t>
            </a:r>
            <a:r>
              <a:rPr lang="fr-FR" dirty="0" smtClean="0">
                <a:latin typeface="Calibri"/>
                <a:ea typeface="Times New Roman"/>
                <a:cs typeface="Arial"/>
              </a:rPr>
              <a:t>	</a:t>
            </a:r>
            <a:r>
              <a:rPr lang="fr-FR" b="1" dirty="0" smtClean="0">
                <a:latin typeface="Calibri"/>
                <a:ea typeface="Times New Roman"/>
                <a:cs typeface="Arial"/>
              </a:rPr>
              <a:t>retourne(</a:t>
            </a:r>
            <a:r>
              <a:rPr lang="fr-FR" b="1" dirty="0" smtClean="0">
                <a:solidFill>
                  <a:srgbClr val="FF0000"/>
                </a:solidFill>
                <a:latin typeface="Calibri"/>
                <a:ea typeface="Times New Roman"/>
                <a:cs typeface="Arial"/>
              </a:rPr>
              <a:t>fonctionRecursive(</a:t>
            </a:r>
            <a:r>
              <a:rPr lang="fr-FR" sz="1600" i="1" dirty="0" smtClean="0">
                <a:latin typeface="Calibri"/>
                <a:ea typeface="Times New Roman"/>
                <a:cs typeface="Arial"/>
              </a:rPr>
              <a:t>lise </a:t>
            </a:r>
            <a:r>
              <a:rPr lang="fr-FR" sz="1600" i="1" dirty="0">
                <a:latin typeface="Calibri"/>
                <a:ea typeface="Times New Roman"/>
                <a:cs typeface="Arial"/>
              </a:rPr>
              <a:t>des nouveaux parametres</a:t>
            </a:r>
            <a:r>
              <a:rPr lang="fr-FR" b="1" dirty="0">
                <a:solidFill>
                  <a:srgbClr val="FF0000"/>
                </a:solidFill>
                <a:latin typeface="Calibri"/>
                <a:ea typeface="Times New Roman"/>
                <a:cs typeface="Arial"/>
              </a:rPr>
              <a:t>)</a:t>
            </a:r>
            <a:r>
              <a:rPr lang="fr-FR" b="1" dirty="0">
                <a:latin typeface="Calibri"/>
                <a:ea typeface="Times New Roman"/>
                <a:cs typeface="Arial"/>
              </a:rPr>
              <a:t>)</a:t>
            </a:r>
            <a:r>
              <a:rPr lang="fr-FR" dirty="0">
                <a:latin typeface="Calibri"/>
                <a:ea typeface="Times New Roman"/>
                <a:cs typeface="Arial"/>
              </a:rPr>
              <a:t> ;</a:t>
            </a:r>
          </a:p>
          <a:p>
            <a:pPr indent="449580">
              <a:spcAft>
                <a:spcPts val="0"/>
              </a:spcAft>
            </a:pPr>
            <a:r>
              <a:rPr lang="fr-FR" dirty="0" smtClean="0">
                <a:latin typeface="Calibri"/>
                <a:ea typeface="Times New Roman"/>
                <a:cs typeface="Arial"/>
              </a:rPr>
              <a:t>	</a:t>
            </a:r>
            <a:r>
              <a:rPr lang="fr-FR" b="1" dirty="0" smtClean="0">
                <a:solidFill>
                  <a:schemeClr val="accent6">
                    <a:lumMod val="75000"/>
                  </a:schemeClr>
                </a:solidFill>
                <a:latin typeface="Calibri"/>
                <a:ea typeface="Times New Roman"/>
                <a:cs typeface="Arial"/>
              </a:rPr>
              <a:t>}</a:t>
            </a:r>
            <a:endParaRPr lang="fr-FR" b="1" dirty="0">
              <a:solidFill>
                <a:schemeClr val="accent6">
                  <a:lumMod val="75000"/>
                </a:schemeClr>
              </a:solidFill>
              <a:latin typeface="Calibri"/>
              <a:ea typeface="Times New Roman"/>
              <a:cs typeface="Arial"/>
            </a:endParaRPr>
          </a:p>
          <a:p>
            <a:pPr indent="228600">
              <a:spcAft>
                <a:spcPts val="0"/>
              </a:spcAft>
            </a:pPr>
            <a:r>
              <a:rPr lang="fr-FR" b="1" dirty="0">
                <a:latin typeface="Calibri"/>
                <a:ea typeface="Times New Roman"/>
                <a:cs typeface="Arial"/>
              </a:rPr>
              <a:t>Fin</a:t>
            </a:r>
            <a:endParaRPr lang="fr-FR" b="1" dirty="0">
              <a:effectLst/>
              <a:latin typeface="Calibri"/>
              <a:ea typeface="Times New Roman"/>
              <a:cs typeface="Arial"/>
            </a:endParaRPr>
          </a:p>
        </p:txBody>
      </p:sp>
    </p:spTree>
    <p:extLst>
      <p:ext uri="{BB962C8B-B14F-4D97-AF65-F5344CB8AC3E}">
        <p14:creationId xmlns:p14="http://schemas.microsoft.com/office/powerpoint/2010/main" val="19302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1772816"/>
            <a:ext cx="8303419" cy="4176464"/>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La </a:t>
            </a:r>
            <a:r>
              <a:rPr lang="fr-FR" sz="2800" b="1" dirty="0">
                <a:solidFill>
                  <a:srgbClr val="4F81BD"/>
                </a:solidFill>
                <a:latin typeface="Cambria"/>
                <a:ea typeface="Times New Roman"/>
                <a:cs typeface="Times New Roman"/>
              </a:rPr>
              <a:t>fonction </a:t>
            </a:r>
            <a:r>
              <a:rPr lang="fr-FR" sz="2800" b="1" dirty="0" smtClean="0">
                <a:solidFill>
                  <a:srgbClr val="4F81BD"/>
                </a:solidFill>
                <a:latin typeface="Cambria"/>
                <a:ea typeface="Times New Roman"/>
                <a:cs typeface="Times New Roman"/>
              </a:rPr>
              <a:t>factorielle</a:t>
            </a:r>
          </a:p>
          <a:p>
            <a:pPr marL="0" indent="0">
              <a:spcBef>
                <a:spcPts val="1000"/>
              </a:spcBef>
              <a:spcAft>
                <a:spcPts val="400"/>
              </a:spcAft>
              <a:buNone/>
            </a:pPr>
            <a:r>
              <a:rPr lang="fr-FR" sz="2800" b="1" i="1" dirty="0">
                <a:solidFill>
                  <a:schemeClr val="tx2"/>
                </a:solidFill>
              </a:rPr>
              <a:t>Définition</a:t>
            </a:r>
          </a:p>
          <a:p>
            <a:pPr algn="just">
              <a:buBlip>
                <a:blip r:embed="rId4"/>
              </a:buBlip>
            </a:pPr>
            <a:r>
              <a:rPr lang="fr-FR" sz="2000" dirty="0" smtClean="0">
                <a:ea typeface="Times New Roman"/>
                <a:cs typeface="Arial"/>
              </a:rPr>
              <a:t>Dans </a:t>
            </a:r>
            <a:r>
              <a:rPr lang="fr-FR" sz="2000" dirty="0">
                <a:ea typeface="Times New Roman"/>
                <a:cs typeface="Arial"/>
              </a:rPr>
              <a:t>les mathématiques, la fonction factorielle est définie par </a:t>
            </a:r>
            <a:r>
              <a:rPr lang="fr-FR" sz="2000" dirty="0" smtClean="0">
                <a:ea typeface="Times New Roman"/>
                <a:cs typeface="Arial"/>
              </a:rPr>
              <a:t>:</a:t>
            </a:r>
          </a:p>
          <a:p>
            <a:pPr marL="0" indent="0" algn="ctr">
              <a:buNone/>
            </a:pPr>
            <a:r>
              <a:rPr lang="fr-FR" sz="1600" dirty="0" smtClean="0">
                <a:ea typeface="Times New Roman"/>
                <a:cs typeface="Arial"/>
              </a:rPr>
              <a:t>	</a:t>
            </a:r>
            <a:r>
              <a:rPr lang="fr-FR" sz="2000" b="1" dirty="0" smtClean="0">
                <a:ea typeface="Times New Roman"/>
                <a:cs typeface="Arial"/>
              </a:rPr>
              <a:t>Factorielle(n)= </a:t>
            </a:r>
            <a:r>
              <a:rPr lang="fr-FR" sz="2400" b="1" dirty="0" smtClean="0">
                <a:ea typeface="Times New Roman"/>
                <a:cs typeface="Arial"/>
              </a:rPr>
              <a:t>n! </a:t>
            </a:r>
            <a:r>
              <a:rPr lang="fr-FR" sz="2000" b="1" dirty="0" smtClean="0">
                <a:ea typeface="Times New Roman"/>
                <a:cs typeface="Arial"/>
              </a:rPr>
              <a:t>= 1 x 2 x … x (n-1) x n. </a:t>
            </a:r>
          </a:p>
          <a:p>
            <a:pPr marL="0" indent="0">
              <a:buNone/>
            </a:pPr>
            <a:r>
              <a:rPr lang="fr-FR" sz="1600" b="1" dirty="0" smtClean="0">
                <a:ea typeface="Times New Roman"/>
                <a:cs typeface="Arial"/>
              </a:rPr>
              <a:t>Donc </a:t>
            </a:r>
          </a:p>
          <a:p>
            <a:pPr lvl="1" algn="just">
              <a:buBlip>
                <a:blip r:embed="rId5"/>
              </a:buBlip>
            </a:pPr>
            <a:r>
              <a:rPr lang="fr-FR" sz="1600" dirty="0" smtClean="0">
                <a:ea typeface="Times New Roman"/>
                <a:cs typeface="Arial"/>
              </a:rPr>
              <a:t>Factorielle(1</a:t>
            </a:r>
            <a:r>
              <a:rPr lang="fr-FR" sz="1600" dirty="0">
                <a:ea typeface="Times New Roman"/>
                <a:cs typeface="Arial"/>
              </a:rPr>
              <a:t>)= 1, </a:t>
            </a:r>
            <a:r>
              <a:rPr lang="fr-FR" sz="1600" dirty="0" smtClean="0">
                <a:ea typeface="Times New Roman"/>
                <a:cs typeface="Arial"/>
              </a:rPr>
              <a:t>	</a:t>
            </a:r>
          </a:p>
          <a:p>
            <a:pPr lvl="1" algn="just">
              <a:buBlip>
                <a:blip r:embed="rId5"/>
              </a:buBlip>
            </a:pPr>
            <a:r>
              <a:rPr lang="fr-FR" sz="1600" dirty="0" smtClean="0">
                <a:ea typeface="Times New Roman"/>
                <a:cs typeface="Arial"/>
              </a:rPr>
              <a:t>Factorielle(2</a:t>
            </a:r>
            <a:r>
              <a:rPr lang="fr-FR" sz="1600" dirty="0">
                <a:ea typeface="Times New Roman"/>
                <a:cs typeface="Arial"/>
              </a:rPr>
              <a:t>)=2, </a:t>
            </a:r>
            <a:endParaRPr lang="fr-FR" sz="1600" dirty="0" smtClean="0">
              <a:ea typeface="Times New Roman"/>
              <a:cs typeface="Arial"/>
            </a:endParaRPr>
          </a:p>
          <a:p>
            <a:pPr lvl="1" algn="just">
              <a:buBlip>
                <a:blip r:embed="rId5"/>
              </a:buBlip>
            </a:pPr>
            <a:r>
              <a:rPr lang="fr-FR" sz="1600" dirty="0" smtClean="0">
                <a:ea typeface="Times New Roman"/>
                <a:cs typeface="Arial"/>
              </a:rPr>
              <a:t>Factorielle(3</a:t>
            </a:r>
            <a:r>
              <a:rPr lang="fr-FR" sz="1600" dirty="0">
                <a:ea typeface="Times New Roman"/>
                <a:cs typeface="Arial"/>
              </a:rPr>
              <a:t>)= 1 x 2 x 3 = 6 </a:t>
            </a:r>
            <a:endParaRPr lang="fr-FR" sz="1600" dirty="0" smtClean="0">
              <a:ea typeface="Times New Roman"/>
              <a:cs typeface="Arial"/>
            </a:endParaRPr>
          </a:p>
          <a:p>
            <a:pPr lvl="1" algn="just">
              <a:buBlip>
                <a:blip r:embed="rId5"/>
              </a:buBlip>
            </a:pPr>
            <a:r>
              <a:rPr lang="fr-FR" sz="1600" dirty="0" smtClean="0">
                <a:ea typeface="Times New Roman"/>
                <a:cs typeface="Arial"/>
              </a:rPr>
              <a:t>et </a:t>
            </a:r>
            <a:r>
              <a:rPr lang="fr-FR" sz="1600" dirty="0">
                <a:ea typeface="Times New Roman"/>
                <a:cs typeface="Arial"/>
              </a:rPr>
              <a:t>Factorielle(4)= 1 x2 x 3 x 4 = 24</a:t>
            </a:r>
          </a:p>
          <a:p>
            <a:pPr algn="just">
              <a:buBlip>
                <a:blip r:embed="rId4"/>
              </a:buBlip>
            </a:pPr>
            <a:r>
              <a:rPr lang="fr-FR" sz="2000" dirty="0">
                <a:ea typeface="Times New Roman"/>
                <a:cs typeface="Arial"/>
              </a:rPr>
              <a:t>On peut réécrire la fonction factorielle(n) d’une manière récurrente strictement équivalente à la précédente :</a:t>
            </a:r>
          </a:p>
          <a:p>
            <a:pPr lvl="1" algn="just">
              <a:buBlip>
                <a:blip r:embed="rId6"/>
              </a:buBlip>
            </a:pPr>
            <a:r>
              <a:rPr lang="fr-FR" sz="1600" b="1" dirty="0" smtClean="0">
                <a:ea typeface="Times New Roman"/>
                <a:cs typeface="Arial"/>
              </a:rPr>
              <a:t>Factorielle(1</a:t>
            </a:r>
            <a:r>
              <a:rPr lang="fr-FR" sz="1600" b="1" dirty="0">
                <a:ea typeface="Times New Roman"/>
                <a:cs typeface="Arial"/>
              </a:rPr>
              <a:t>)=1 ;</a:t>
            </a:r>
          </a:p>
          <a:p>
            <a:pPr lvl="1" algn="just">
              <a:buBlip>
                <a:blip r:embed="rId6"/>
              </a:buBlip>
            </a:pPr>
            <a:r>
              <a:rPr lang="fr-FR" sz="1600" b="1" dirty="0" smtClean="0">
                <a:ea typeface="Times New Roman"/>
                <a:cs typeface="Arial"/>
              </a:rPr>
              <a:t>Factorielle(n</a:t>
            </a:r>
            <a:r>
              <a:rPr lang="fr-FR" sz="1600" b="1" dirty="0">
                <a:ea typeface="Times New Roman"/>
                <a:cs typeface="Arial"/>
              </a:rPr>
              <a:t>)= n x Factorielle(n-1), pour n &gt;0.</a:t>
            </a:r>
          </a:p>
          <a:p>
            <a:pPr marL="0" indent="0">
              <a:spcBef>
                <a:spcPts val="1000"/>
              </a:spcBef>
              <a:spcAft>
                <a:spcPts val="400"/>
              </a:spcAft>
              <a:buNone/>
            </a:pP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4" name="Rectangle 3"/>
          <p:cNvSpPr/>
          <p:nvPr/>
        </p:nvSpPr>
        <p:spPr>
          <a:xfrm>
            <a:off x="2915816" y="3284984"/>
            <a:ext cx="4392488" cy="43204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63180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1772816"/>
            <a:ext cx="4559003" cy="576064"/>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La </a:t>
            </a:r>
            <a:r>
              <a:rPr lang="fr-FR" sz="2800" b="1" dirty="0">
                <a:solidFill>
                  <a:srgbClr val="4F81BD"/>
                </a:solidFill>
                <a:latin typeface="Cambria"/>
                <a:ea typeface="Times New Roman"/>
                <a:cs typeface="Times New Roman"/>
              </a:rPr>
              <a:t>fonction </a:t>
            </a:r>
            <a:r>
              <a:rPr lang="fr-FR" sz="2800" b="1" dirty="0" smtClean="0">
                <a:solidFill>
                  <a:srgbClr val="4F81BD"/>
                </a:solidFill>
                <a:latin typeface="Cambria"/>
                <a:ea typeface="Times New Roman"/>
                <a:cs typeface="Times New Roman"/>
              </a:rPr>
              <a:t>factorielle</a:t>
            </a:r>
            <a:r>
              <a:rPr lang="fr-FR" sz="1600" dirty="0" smtClean="0">
                <a:ea typeface="Times New Roman"/>
                <a:cs typeface="Arial"/>
              </a:rPr>
              <a:t>	</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graphicFrame>
        <p:nvGraphicFramePr>
          <p:cNvPr id="3" name="Diagramme 2"/>
          <p:cNvGraphicFramePr/>
          <p:nvPr>
            <p:extLst>
              <p:ext uri="{D42A27DB-BD31-4B8C-83A1-F6EECF244321}">
                <p14:modId xmlns:p14="http://schemas.microsoft.com/office/powerpoint/2010/main" val="3113657053"/>
              </p:ext>
            </p:extLst>
          </p:nvPr>
        </p:nvGraphicFramePr>
        <p:xfrm>
          <a:off x="4499992" y="1340768"/>
          <a:ext cx="4320480" cy="5373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me 5"/>
          <p:cNvGraphicFramePr/>
          <p:nvPr>
            <p:extLst>
              <p:ext uri="{D42A27DB-BD31-4B8C-83A1-F6EECF244321}">
                <p14:modId xmlns:p14="http://schemas.microsoft.com/office/powerpoint/2010/main" val="3876210699"/>
              </p:ext>
            </p:extLst>
          </p:nvPr>
        </p:nvGraphicFramePr>
        <p:xfrm>
          <a:off x="467544" y="2348880"/>
          <a:ext cx="3888432"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875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871442"/>
          </a:xfrm>
        </p:spPr>
        <p:txBody>
          <a:bodyPr rtlCol="0">
            <a:normAutofit/>
          </a:bodyPr>
          <a:lstStyle/>
          <a:p>
            <a:pPr marL="0" indent="0">
              <a:spcBef>
                <a:spcPts val="1000"/>
              </a:spcBef>
              <a:spcAft>
                <a:spcPts val="400"/>
              </a:spcAft>
              <a:buNone/>
            </a:pPr>
            <a:r>
              <a:rPr lang="fr-FR" b="1" dirty="0">
                <a:solidFill>
                  <a:srgbClr val="4F81BD"/>
                </a:solidFill>
                <a:effectLst>
                  <a:outerShdw blurRad="38100" dist="38100" dir="2700000" algn="tl">
                    <a:srgbClr val="000000">
                      <a:alpha val="43137"/>
                    </a:srgbClr>
                  </a:outerShdw>
                </a:effectLst>
                <a:latin typeface="Cambria"/>
                <a:ea typeface="Times New Roman"/>
                <a:cs typeface="Times New Roman"/>
              </a:rPr>
              <a:t>Définition</a:t>
            </a: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3" name="Flèche droite 2"/>
          <p:cNvSpPr/>
          <p:nvPr/>
        </p:nvSpPr>
        <p:spPr>
          <a:xfrm>
            <a:off x="1618330" y="2348880"/>
            <a:ext cx="6521124" cy="4064000"/>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Forme libre 3"/>
          <p:cNvSpPr/>
          <p:nvPr/>
        </p:nvSpPr>
        <p:spPr>
          <a:xfrm>
            <a:off x="469971" y="3140969"/>
            <a:ext cx="7667055" cy="2479820"/>
          </a:xfrm>
          <a:custGeom>
            <a:avLst/>
            <a:gdLst>
              <a:gd name="connsiteX0" fmla="*/ 0 w 7667055"/>
              <a:gd name="connsiteY0" fmla="*/ 413312 h 2479820"/>
              <a:gd name="connsiteX1" fmla="*/ 413312 w 7667055"/>
              <a:gd name="connsiteY1" fmla="*/ 0 h 2479820"/>
              <a:gd name="connsiteX2" fmla="*/ 7253743 w 7667055"/>
              <a:gd name="connsiteY2" fmla="*/ 0 h 2479820"/>
              <a:gd name="connsiteX3" fmla="*/ 7667055 w 7667055"/>
              <a:gd name="connsiteY3" fmla="*/ 413312 h 2479820"/>
              <a:gd name="connsiteX4" fmla="*/ 7667055 w 7667055"/>
              <a:gd name="connsiteY4" fmla="*/ 2066508 h 2479820"/>
              <a:gd name="connsiteX5" fmla="*/ 7253743 w 7667055"/>
              <a:gd name="connsiteY5" fmla="*/ 2479820 h 2479820"/>
              <a:gd name="connsiteX6" fmla="*/ 413312 w 7667055"/>
              <a:gd name="connsiteY6" fmla="*/ 2479820 h 2479820"/>
              <a:gd name="connsiteX7" fmla="*/ 0 w 7667055"/>
              <a:gd name="connsiteY7" fmla="*/ 2066508 h 2479820"/>
              <a:gd name="connsiteX8" fmla="*/ 0 w 7667055"/>
              <a:gd name="connsiteY8" fmla="*/ 413312 h 247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7055" h="2479820">
                <a:moveTo>
                  <a:pt x="0" y="413312"/>
                </a:moveTo>
                <a:cubicBezTo>
                  <a:pt x="0" y="185046"/>
                  <a:pt x="185046" y="0"/>
                  <a:pt x="413312" y="0"/>
                </a:cubicBezTo>
                <a:lnTo>
                  <a:pt x="7253743" y="0"/>
                </a:lnTo>
                <a:cubicBezTo>
                  <a:pt x="7482009" y="0"/>
                  <a:pt x="7667055" y="185046"/>
                  <a:pt x="7667055" y="413312"/>
                </a:cubicBezTo>
                <a:lnTo>
                  <a:pt x="7667055" y="2066508"/>
                </a:lnTo>
                <a:cubicBezTo>
                  <a:pt x="7667055" y="2294774"/>
                  <a:pt x="7482009" y="2479820"/>
                  <a:pt x="7253743" y="2479820"/>
                </a:cubicBezTo>
                <a:lnTo>
                  <a:pt x="413312" y="2479820"/>
                </a:lnTo>
                <a:cubicBezTo>
                  <a:pt x="185046" y="2479820"/>
                  <a:pt x="0" y="2294774"/>
                  <a:pt x="0" y="2066508"/>
                </a:cubicBezTo>
                <a:lnTo>
                  <a:pt x="0" y="41331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235355" tIns="235355" rIns="235355" bIns="235355" numCol="1" spcCol="1270" anchor="ctr" anchorCtr="0">
            <a:noAutofit/>
          </a:bodyPr>
          <a:lstStyle/>
          <a:p>
            <a:pPr lvl="0" algn="ctr" defTabSz="1333500">
              <a:lnSpc>
                <a:spcPct val="90000"/>
              </a:lnSpc>
              <a:spcBef>
                <a:spcPct val="0"/>
              </a:spcBef>
              <a:spcAft>
                <a:spcPct val="35000"/>
              </a:spcAft>
            </a:pPr>
            <a:r>
              <a:rPr lang="fr-FR" sz="3000" b="1" i="1" kern="1200" dirty="0" smtClean="0"/>
              <a:t>Procédure</a:t>
            </a:r>
          </a:p>
          <a:p>
            <a:pPr lvl="0" algn="ctr" defTabSz="1333500">
              <a:lnSpc>
                <a:spcPct val="90000"/>
              </a:lnSpc>
              <a:spcBef>
                <a:spcPct val="0"/>
              </a:spcBef>
              <a:spcAft>
                <a:spcPct val="35000"/>
              </a:spcAft>
            </a:pPr>
            <a:r>
              <a:rPr lang="fr-FR" sz="3000" b="1" i="1" kern="1200" dirty="0" smtClean="0"/>
              <a:t>Une procédure est une fonction qui retourne vide : aucune valeur n’est retournée.</a:t>
            </a:r>
          </a:p>
          <a:p>
            <a:pPr lvl="0" algn="ctr" defTabSz="1333500">
              <a:lnSpc>
                <a:spcPct val="90000"/>
              </a:lnSpc>
              <a:spcBef>
                <a:spcPct val="0"/>
              </a:spcBef>
              <a:spcAft>
                <a:spcPct val="35000"/>
              </a:spcAft>
            </a:pPr>
            <a:endParaRPr lang="fr-FR" sz="3000" kern="1200" dirty="0"/>
          </a:p>
        </p:txBody>
      </p:sp>
    </p:spTree>
    <p:extLst>
      <p:ext uri="{BB962C8B-B14F-4D97-AF65-F5344CB8AC3E}">
        <p14:creationId xmlns:p14="http://schemas.microsoft.com/office/powerpoint/2010/main" val="24751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1772816"/>
            <a:ext cx="4559003" cy="576064"/>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La </a:t>
            </a:r>
            <a:r>
              <a:rPr lang="fr-FR" sz="2800" b="1" dirty="0">
                <a:solidFill>
                  <a:srgbClr val="4F81BD"/>
                </a:solidFill>
                <a:latin typeface="Cambria"/>
                <a:ea typeface="Times New Roman"/>
                <a:cs typeface="Times New Roman"/>
              </a:rPr>
              <a:t>fonction </a:t>
            </a:r>
            <a:r>
              <a:rPr lang="fr-FR" sz="2800" b="1" dirty="0" smtClean="0">
                <a:solidFill>
                  <a:srgbClr val="4F81BD"/>
                </a:solidFill>
                <a:latin typeface="Cambria"/>
                <a:ea typeface="Times New Roman"/>
                <a:cs typeface="Times New Roman"/>
              </a:rPr>
              <a:t>factorielle</a:t>
            </a:r>
            <a:r>
              <a:rPr lang="fr-FR" sz="1600" dirty="0" smtClean="0">
                <a:ea typeface="Times New Roman"/>
                <a:cs typeface="Arial"/>
              </a:rPr>
              <a:t>	</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2" name="Rectangle à coins arrondis 1"/>
          <p:cNvSpPr/>
          <p:nvPr/>
        </p:nvSpPr>
        <p:spPr>
          <a:xfrm>
            <a:off x="1259632" y="2420888"/>
            <a:ext cx="6912768" cy="39604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6" name="Rectangle 55"/>
          <p:cNvSpPr/>
          <p:nvPr/>
        </p:nvSpPr>
        <p:spPr>
          <a:xfrm>
            <a:off x="2836000" y="2881529"/>
            <a:ext cx="1438275" cy="3158064"/>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Rectangle 56"/>
          <p:cNvSpPr/>
          <p:nvPr/>
        </p:nvSpPr>
        <p:spPr>
          <a:xfrm>
            <a:off x="4664800" y="3538753"/>
            <a:ext cx="1381125" cy="2183911"/>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Rectangle 57"/>
          <p:cNvSpPr/>
          <p:nvPr/>
        </p:nvSpPr>
        <p:spPr>
          <a:xfrm>
            <a:off x="6512650" y="4110254"/>
            <a:ext cx="1371600" cy="1369176"/>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Rectangle 58"/>
          <p:cNvSpPr/>
          <p:nvPr/>
        </p:nvSpPr>
        <p:spPr>
          <a:xfrm>
            <a:off x="2978875" y="298630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lang="fr-FR" sz="1400" b="1" kern="0" dirty="0">
                <a:solidFill>
                  <a:schemeClr val="bg1"/>
                </a:solidFill>
                <a:latin typeface="Calibri"/>
                <a:ea typeface="Times New Roman"/>
                <a:cs typeface="Arial"/>
              </a:rPr>
              <a:t>n</a:t>
            </a:r>
            <a:r>
              <a:rPr kumimoji="0" lang="fr-FR" sz="1400" b="1" i="0" u="none" strike="noStrike" kern="0" normalizeH="0" baseline="0" noProof="0" dirty="0" smtClean="0">
                <a:solidFill>
                  <a:schemeClr val="bg1"/>
                </a:solidFill>
                <a:uLnTx/>
                <a:uFillTx/>
                <a:latin typeface="Calibri"/>
                <a:ea typeface="Times New Roman"/>
                <a:cs typeface="Arial"/>
              </a:rPr>
              <a:t>b = 3</a:t>
            </a:r>
            <a:endParaRPr kumimoji="0" lang="fr-FR" sz="2000" b="1" i="0" u="none" strike="noStrike" kern="0" normalizeH="0" baseline="0" noProof="0" dirty="0">
              <a:solidFill>
                <a:schemeClr val="bg1"/>
              </a:solidFill>
              <a:uLnTx/>
              <a:uFillTx/>
              <a:latin typeface="Calibri"/>
              <a:ea typeface="Times New Roman"/>
              <a:cs typeface="Arial"/>
            </a:endParaRPr>
          </a:p>
        </p:txBody>
      </p:sp>
      <p:sp>
        <p:nvSpPr>
          <p:cNvPr id="60" name="Rectangle 59"/>
          <p:cNvSpPr/>
          <p:nvPr/>
        </p:nvSpPr>
        <p:spPr>
          <a:xfrm>
            <a:off x="2978875" y="33006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normalizeH="0" baseline="0" noProof="0" dirty="0">
                <a:solidFill>
                  <a:schemeClr val="bg1"/>
                </a:solidFill>
                <a:uLnTx/>
                <a:uFillTx/>
                <a:latin typeface="Calibri"/>
                <a:ea typeface="Times New Roman"/>
                <a:cs typeface="Arial"/>
              </a:rPr>
              <a:t>f=3 x factorielle(2)</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61" name="Rectangle 60"/>
          <p:cNvSpPr/>
          <p:nvPr/>
        </p:nvSpPr>
        <p:spPr>
          <a:xfrm>
            <a:off x="4750525" y="363400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normalizeH="0" baseline="0" noProof="0" dirty="0" smtClean="0">
                <a:solidFill>
                  <a:schemeClr val="bg1"/>
                </a:solidFill>
                <a:uLnTx/>
                <a:uFillTx/>
                <a:latin typeface="Calibri"/>
                <a:ea typeface="Times New Roman"/>
                <a:cs typeface="Arial"/>
              </a:rPr>
              <a:t>nb = 2</a:t>
            </a:r>
            <a:endParaRPr kumimoji="0" lang="fr-FR" b="1" i="0" u="none" strike="noStrike" kern="0" normalizeH="0" baseline="0" noProof="0" dirty="0">
              <a:solidFill>
                <a:schemeClr val="bg1"/>
              </a:solidFill>
              <a:uLnTx/>
              <a:uFillTx/>
              <a:latin typeface="Calibri"/>
              <a:ea typeface="Times New Roman"/>
              <a:cs typeface="Arial"/>
            </a:endParaRPr>
          </a:p>
        </p:txBody>
      </p:sp>
      <p:sp>
        <p:nvSpPr>
          <p:cNvPr id="62" name="Rectangle 61"/>
          <p:cNvSpPr/>
          <p:nvPr/>
        </p:nvSpPr>
        <p:spPr>
          <a:xfrm>
            <a:off x="4750525" y="39483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normalizeH="0" baseline="0" noProof="0" dirty="0">
                <a:solidFill>
                  <a:schemeClr val="bg1"/>
                </a:solidFill>
                <a:uLnTx/>
                <a:uFillTx/>
                <a:latin typeface="Calibri"/>
                <a:ea typeface="Times New Roman"/>
                <a:cs typeface="Arial"/>
              </a:rPr>
              <a:t>f=2 x factorielle(1)</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63" name="Rectangle 62"/>
          <p:cNvSpPr/>
          <p:nvPr/>
        </p:nvSpPr>
        <p:spPr>
          <a:xfrm>
            <a:off x="6579325" y="418645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normalizeH="0" baseline="0" noProof="0" dirty="0" smtClean="0">
                <a:solidFill>
                  <a:schemeClr val="bg1"/>
                </a:solidFill>
                <a:uLnTx/>
                <a:uFillTx/>
                <a:latin typeface="Calibri"/>
                <a:ea typeface="Times New Roman"/>
                <a:cs typeface="Arial"/>
              </a:rPr>
              <a:t>nb = 1</a:t>
            </a:r>
            <a:endParaRPr kumimoji="0" lang="fr-FR" b="1" i="0" u="none" strike="noStrike" kern="0" normalizeH="0" baseline="0" noProof="0" dirty="0">
              <a:solidFill>
                <a:schemeClr val="bg1"/>
              </a:solidFill>
              <a:uLnTx/>
              <a:uFillTx/>
              <a:latin typeface="Calibri"/>
              <a:ea typeface="Times New Roman"/>
              <a:cs typeface="Arial"/>
            </a:endParaRPr>
          </a:p>
        </p:txBody>
      </p:sp>
      <p:sp>
        <p:nvSpPr>
          <p:cNvPr id="64" name="Rectangle 63"/>
          <p:cNvSpPr/>
          <p:nvPr/>
        </p:nvSpPr>
        <p:spPr>
          <a:xfrm>
            <a:off x="6579325" y="4500779"/>
            <a:ext cx="1200150" cy="46672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normalizeH="0" baseline="0" noProof="0" dirty="0">
                <a:solidFill>
                  <a:schemeClr val="bg1"/>
                </a:solidFill>
                <a:uLnTx/>
                <a:uFillTx/>
                <a:latin typeface="Calibri"/>
                <a:ea typeface="Times New Roman"/>
                <a:cs typeface="Arial"/>
              </a:rPr>
              <a:t>Si (nb=1) alors f=1</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65" name="Rectangle 64"/>
          <p:cNvSpPr/>
          <p:nvPr/>
        </p:nvSpPr>
        <p:spPr>
          <a:xfrm>
            <a:off x="6579325" y="506275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50" b="1" i="0" u="none" strike="noStrike" kern="0" normalizeH="0" baseline="0" noProof="0" dirty="0">
                <a:solidFill>
                  <a:schemeClr val="bg1"/>
                </a:solidFill>
                <a:uLnTx/>
                <a:uFillTx/>
                <a:latin typeface="Calibri"/>
                <a:ea typeface="Times New Roman"/>
                <a:cs typeface="Arial"/>
              </a:rPr>
              <a:t>Retourne(1)</a:t>
            </a:r>
            <a:endParaRPr kumimoji="0" lang="fr-FR" sz="1400" b="1" i="0" u="none" strike="noStrike" kern="0" normalizeH="0" baseline="0" noProof="0" dirty="0">
              <a:solidFill>
                <a:schemeClr val="bg1"/>
              </a:solidFill>
              <a:uLnTx/>
              <a:uFillTx/>
              <a:latin typeface="Calibri"/>
              <a:ea typeface="Times New Roman"/>
              <a:cs typeface="Arial"/>
            </a:endParaRPr>
          </a:p>
        </p:txBody>
      </p:sp>
      <p:sp>
        <p:nvSpPr>
          <p:cNvPr id="66" name="Flèche droite 65"/>
          <p:cNvSpPr/>
          <p:nvPr/>
        </p:nvSpPr>
        <p:spPr>
          <a:xfrm>
            <a:off x="4217125" y="3310154"/>
            <a:ext cx="533400" cy="219075"/>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Flèche droite 66"/>
          <p:cNvSpPr/>
          <p:nvPr/>
        </p:nvSpPr>
        <p:spPr>
          <a:xfrm>
            <a:off x="5979250" y="3957854"/>
            <a:ext cx="533400" cy="219075"/>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Zone de texte 717"/>
          <p:cNvSpPr txBox="1"/>
          <p:nvPr/>
        </p:nvSpPr>
        <p:spPr>
          <a:xfrm>
            <a:off x="2987432" y="2561081"/>
            <a:ext cx="1200150" cy="2476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ysClr val="windowText" lastClr="000000"/>
                </a:solidFill>
                <a:effectLst/>
                <a:uLnTx/>
                <a:uFillTx/>
                <a:latin typeface="Calibri"/>
                <a:ea typeface="Times New Roman"/>
                <a:cs typeface="Arial"/>
              </a:rPr>
              <a:t>factorielle(3)</a:t>
            </a:r>
            <a:endParaRPr kumimoji="0" lang="fr-FR" b="1"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69" name="Zone de texte 718"/>
          <p:cNvSpPr txBox="1"/>
          <p:nvPr/>
        </p:nvSpPr>
        <p:spPr>
          <a:xfrm>
            <a:off x="4750525" y="3209153"/>
            <a:ext cx="1200150" cy="2476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effectLst/>
                <a:uLnTx/>
                <a:uFillTx/>
                <a:latin typeface="Calibri"/>
                <a:ea typeface="Times New Roman"/>
                <a:cs typeface="Arial"/>
              </a:rPr>
              <a:t>factorielle(2)</a:t>
            </a:r>
            <a:endParaRPr kumimoji="0" lang="fr-FR" b="1" i="0" u="none" strike="noStrike" kern="0" cap="none" spc="0" normalizeH="0" baseline="0" noProof="0" dirty="0">
              <a:ln>
                <a:noFill/>
              </a:ln>
              <a:effectLst/>
              <a:uLnTx/>
              <a:uFillTx/>
              <a:latin typeface="Calibri"/>
              <a:ea typeface="Times New Roman"/>
              <a:cs typeface="Arial"/>
            </a:endParaRPr>
          </a:p>
        </p:txBody>
      </p:sp>
      <p:sp>
        <p:nvSpPr>
          <p:cNvPr id="70" name="Rectangle 69"/>
          <p:cNvSpPr/>
          <p:nvPr/>
        </p:nvSpPr>
        <p:spPr>
          <a:xfrm>
            <a:off x="2978875" y="3605429"/>
            <a:ext cx="1200150" cy="16668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normalizeH="0" baseline="0" noProof="0" dirty="0">
                <a:solidFill>
                  <a:schemeClr val="bg1"/>
                </a:solidFill>
                <a:uLnTx/>
                <a:uFillTx/>
                <a:latin typeface="Calibri"/>
                <a:ea typeface="Times New Roman"/>
                <a:cs typeface="Arial"/>
              </a:rPr>
              <a:t>Suspension temporaire de la fonction</a:t>
            </a:r>
            <a:endParaRPr kumimoji="0" lang="fr-FR" b="1" i="0" u="none" strike="noStrike" kern="0" normalizeH="0" baseline="0" noProof="0" dirty="0">
              <a:solidFill>
                <a:schemeClr val="bg1"/>
              </a:solidFill>
              <a:uLnTx/>
              <a:uFillTx/>
              <a:latin typeface="Calibri"/>
              <a:ea typeface="Times New Roman"/>
              <a:cs typeface="Arial"/>
            </a:endParaRPr>
          </a:p>
        </p:txBody>
      </p:sp>
      <p:sp>
        <p:nvSpPr>
          <p:cNvPr id="71" name="Rectangle 70"/>
          <p:cNvSpPr/>
          <p:nvPr/>
        </p:nvSpPr>
        <p:spPr>
          <a:xfrm>
            <a:off x="4750525" y="4272179"/>
            <a:ext cx="1200150" cy="69532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normalizeH="0" baseline="0" noProof="0" dirty="0">
                <a:solidFill>
                  <a:schemeClr val="bg1"/>
                </a:solidFill>
                <a:uLnTx/>
                <a:uFillTx/>
                <a:latin typeface="Calibri"/>
                <a:ea typeface="Times New Roman"/>
                <a:cs typeface="Arial"/>
              </a:rPr>
              <a:t>Suspension temporaire de la fonction</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72" name="Rectangle 71"/>
          <p:cNvSpPr/>
          <p:nvPr/>
        </p:nvSpPr>
        <p:spPr>
          <a:xfrm>
            <a:off x="4779100" y="50151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normalizeH="0" baseline="0" noProof="0" dirty="0">
                <a:solidFill>
                  <a:schemeClr val="bg1"/>
                </a:solidFill>
                <a:uLnTx/>
                <a:uFillTx/>
                <a:latin typeface="Calibri"/>
                <a:ea typeface="Times New Roman"/>
                <a:cs typeface="Arial"/>
              </a:rPr>
              <a:t>f=2 x1</a:t>
            </a:r>
            <a:endParaRPr kumimoji="0" lang="fr-FR" sz="1600" b="1" i="0" u="none" strike="noStrike" kern="0" normalizeH="0" baseline="0" noProof="0" dirty="0">
              <a:solidFill>
                <a:schemeClr val="bg1"/>
              </a:solidFill>
              <a:uLnTx/>
              <a:uFillTx/>
              <a:latin typeface="Calibri"/>
              <a:ea typeface="Times New Roman"/>
              <a:cs typeface="Arial"/>
            </a:endParaRPr>
          </a:p>
        </p:txBody>
      </p:sp>
      <p:sp>
        <p:nvSpPr>
          <p:cNvPr id="73" name="Rectangle 72"/>
          <p:cNvSpPr/>
          <p:nvPr/>
        </p:nvSpPr>
        <p:spPr>
          <a:xfrm>
            <a:off x="4779100" y="53199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normalizeH="0" baseline="0" noProof="0" dirty="0">
                <a:solidFill>
                  <a:schemeClr val="bg1"/>
                </a:solidFill>
                <a:uLnTx/>
                <a:uFillTx/>
                <a:latin typeface="Calibri"/>
                <a:ea typeface="Times New Roman"/>
                <a:cs typeface="Arial"/>
              </a:rPr>
              <a:t>Retourne(2)</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74" name="Rectangle 73"/>
          <p:cNvSpPr/>
          <p:nvPr/>
        </p:nvSpPr>
        <p:spPr>
          <a:xfrm>
            <a:off x="2978875" y="53199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50" b="1" i="0" u="none" strike="noStrike" kern="0" normalizeH="0" baseline="0" noProof="0" dirty="0">
                <a:solidFill>
                  <a:schemeClr val="bg1"/>
                </a:solidFill>
                <a:uLnTx/>
                <a:uFillTx/>
                <a:latin typeface="Calibri"/>
                <a:ea typeface="Times New Roman"/>
                <a:cs typeface="Arial"/>
              </a:rPr>
              <a:t>f=3 x2</a:t>
            </a:r>
            <a:endParaRPr kumimoji="0" lang="fr-FR" sz="1400" b="1" i="0" u="none" strike="noStrike" kern="0" normalizeH="0" baseline="0" noProof="0" dirty="0">
              <a:solidFill>
                <a:schemeClr val="bg1"/>
              </a:solidFill>
              <a:uLnTx/>
              <a:uFillTx/>
              <a:latin typeface="Calibri"/>
              <a:ea typeface="Times New Roman"/>
              <a:cs typeface="Arial"/>
            </a:endParaRPr>
          </a:p>
        </p:txBody>
      </p:sp>
      <p:sp>
        <p:nvSpPr>
          <p:cNvPr id="75" name="Rectangle 74"/>
          <p:cNvSpPr/>
          <p:nvPr/>
        </p:nvSpPr>
        <p:spPr>
          <a:xfrm>
            <a:off x="2978875" y="563425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normalizeH="0" baseline="0" noProof="0" dirty="0">
                <a:solidFill>
                  <a:schemeClr val="bg1"/>
                </a:solidFill>
                <a:uLnTx/>
                <a:uFillTx/>
                <a:latin typeface="Calibri"/>
                <a:ea typeface="Times New Roman"/>
                <a:cs typeface="Arial"/>
              </a:rPr>
              <a:t>Retourne(6)</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76" name="Flèche gauche 75"/>
          <p:cNvSpPr/>
          <p:nvPr/>
        </p:nvSpPr>
        <p:spPr>
          <a:xfrm>
            <a:off x="6045925" y="5024654"/>
            <a:ext cx="466725" cy="247650"/>
          </a:xfrm>
          <a:prstGeom prst="lef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7" name="Flèche gauche 76"/>
          <p:cNvSpPr/>
          <p:nvPr/>
        </p:nvSpPr>
        <p:spPr>
          <a:xfrm>
            <a:off x="4226650" y="5329454"/>
            <a:ext cx="466725" cy="247650"/>
          </a:xfrm>
          <a:prstGeom prst="lef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Zone de texte 733"/>
          <p:cNvSpPr txBox="1"/>
          <p:nvPr/>
        </p:nvSpPr>
        <p:spPr>
          <a:xfrm>
            <a:off x="1550125" y="2668122"/>
            <a:ext cx="1200150" cy="2476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200" b="1" dirty="0" smtClean="0">
                <a:solidFill>
                  <a:schemeClr val="tx2"/>
                </a:solidFill>
                <a:effectLst/>
                <a:latin typeface="Calibri"/>
                <a:ea typeface="Times New Roman"/>
                <a:cs typeface="Arial"/>
              </a:rPr>
              <a:t>Paramètre = 3</a:t>
            </a:r>
            <a:endParaRPr lang="fr-FR" sz="1600" b="1" dirty="0">
              <a:solidFill>
                <a:schemeClr val="tx2"/>
              </a:solidFill>
              <a:effectLst/>
              <a:latin typeface="Calibri"/>
              <a:ea typeface="Times New Roman"/>
              <a:cs typeface="Arial"/>
            </a:endParaRPr>
          </a:p>
        </p:txBody>
      </p:sp>
      <p:cxnSp>
        <p:nvCxnSpPr>
          <p:cNvPr id="79" name="Connecteur droit avec flèche 78"/>
          <p:cNvCxnSpPr/>
          <p:nvPr/>
        </p:nvCxnSpPr>
        <p:spPr>
          <a:xfrm>
            <a:off x="2302600" y="2986304"/>
            <a:ext cx="5334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0" name="Zone de texte 735"/>
          <p:cNvSpPr txBox="1"/>
          <p:nvPr/>
        </p:nvSpPr>
        <p:spPr>
          <a:xfrm>
            <a:off x="1826820" y="5585417"/>
            <a:ext cx="560562" cy="38100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dirty="0">
                <a:effectLst/>
                <a:latin typeface="Calibri"/>
                <a:ea typeface="Times New Roman"/>
                <a:cs typeface="Arial"/>
              </a:rPr>
              <a:t>6</a:t>
            </a:r>
            <a:endParaRPr lang="fr-FR" b="1" dirty="0">
              <a:effectLst/>
              <a:latin typeface="Calibri"/>
              <a:ea typeface="Times New Roman"/>
              <a:cs typeface="Arial"/>
            </a:endParaRPr>
          </a:p>
        </p:txBody>
      </p:sp>
      <p:cxnSp>
        <p:nvCxnSpPr>
          <p:cNvPr id="81" name="Connecteur droit avec flèche 80"/>
          <p:cNvCxnSpPr/>
          <p:nvPr/>
        </p:nvCxnSpPr>
        <p:spPr>
          <a:xfrm flipH="1">
            <a:off x="2378800" y="5758079"/>
            <a:ext cx="4572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82" name="Groupe 81"/>
          <p:cNvGrpSpPr/>
          <p:nvPr/>
        </p:nvGrpSpPr>
        <p:grpSpPr>
          <a:xfrm>
            <a:off x="2103694" y="3137287"/>
            <a:ext cx="587375" cy="633857"/>
            <a:chOff x="0" y="298005"/>
            <a:chExt cx="1496313" cy="1496313"/>
          </a:xfrm>
          <a:scene3d>
            <a:camera prst="orthographicFront">
              <a:rot lat="0" lon="0" rev="0"/>
            </a:camera>
            <a:lightRig rig="contrasting" dir="t">
              <a:rot lat="0" lon="0" rev="1200000"/>
            </a:lightRig>
          </a:scene3d>
        </p:grpSpPr>
        <p:sp>
          <p:nvSpPr>
            <p:cNvPr id="83" name="Ellipse 82"/>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4"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3200" b="1" kern="1200" dirty="0" smtClean="0"/>
                <a:t>1</a:t>
              </a:r>
              <a:endParaRPr lang="fr-FR" sz="3200" b="1" kern="1200" dirty="0"/>
            </a:p>
          </p:txBody>
        </p:sp>
      </p:grpSp>
      <p:grpSp>
        <p:nvGrpSpPr>
          <p:cNvPr id="85" name="Groupe 84"/>
          <p:cNvGrpSpPr/>
          <p:nvPr/>
        </p:nvGrpSpPr>
        <p:grpSpPr>
          <a:xfrm>
            <a:off x="4320287" y="2575296"/>
            <a:ext cx="587375" cy="633857"/>
            <a:chOff x="0" y="298005"/>
            <a:chExt cx="1496313" cy="1496313"/>
          </a:xfrm>
          <a:scene3d>
            <a:camera prst="orthographicFront">
              <a:rot lat="0" lon="0" rev="0"/>
            </a:camera>
            <a:lightRig rig="contrasting" dir="t">
              <a:rot lat="0" lon="0" rev="1200000"/>
            </a:lightRig>
          </a:scene3d>
        </p:grpSpPr>
        <p:sp>
          <p:nvSpPr>
            <p:cNvPr id="86" name="Ellipse 85"/>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7"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3200" b="1" kern="1200" dirty="0" smtClean="0"/>
                <a:t>2</a:t>
              </a:r>
              <a:endParaRPr lang="fr-FR" sz="3200" b="1" kern="1200" dirty="0"/>
            </a:p>
          </p:txBody>
        </p:sp>
      </p:grpSp>
      <p:grpSp>
        <p:nvGrpSpPr>
          <p:cNvPr id="88" name="Groupe 87"/>
          <p:cNvGrpSpPr/>
          <p:nvPr/>
        </p:nvGrpSpPr>
        <p:grpSpPr>
          <a:xfrm>
            <a:off x="6129451" y="3268727"/>
            <a:ext cx="587375" cy="633857"/>
            <a:chOff x="0" y="298005"/>
            <a:chExt cx="1496313" cy="1496313"/>
          </a:xfrm>
          <a:scene3d>
            <a:camera prst="orthographicFront">
              <a:rot lat="0" lon="0" rev="0"/>
            </a:camera>
            <a:lightRig rig="contrasting" dir="t">
              <a:rot lat="0" lon="0" rev="1200000"/>
            </a:lightRig>
          </a:scene3d>
        </p:grpSpPr>
        <p:sp>
          <p:nvSpPr>
            <p:cNvPr id="89" name="Ellipse 88"/>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0"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3200" b="1" kern="1200" dirty="0" smtClean="0"/>
                <a:t>3</a:t>
              </a:r>
              <a:endParaRPr lang="fr-FR" sz="3200" b="1" kern="1200" dirty="0"/>
            </a:p>
          </p:txBody>
        </p:sp>
      </p:grpSp>
      <p:grpSp>
        <p:nvGrpSpPr>
          <p:cNvPr id="91" name="Groupe 90"/>
          <p:cNvGrpSpPr/>
          <p:nvPr/>
        </p:nvGrpSpPr>
        <p:grpSpPr>
          <a:xfrm>
            <a:off x="6061245" y="5386604"/>
            <a:ext cx="587375" cy="633857"/>
            <a:chOff x="0" y="298005"/>
            <a:chExt cx="1496313" cy="1496313"/>
          </a:xfrm>
          <a:scene3d>
            <a:camera prst="orthographicFront">
              <a:rot lat="0" lon="0" rev="0"/>
            </a:camera>
            <a:lightRig rig="contrasting" dir="t">
              <a:rot lat="0" lon="0" rev="1200000"/>
            </a:lightRig>
          </a:scene3d>
        </p:grpSpPr>
        <p:sp>
          <p:nvSpPr>
            <p:cNvPr id="92" name="Ellipse 91"/>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3"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3200" b="1" kern="1200" dirty="0" smtClean="0"/>
                <a:t>4</a:t>
              </a:r>
              <a:endParaRPr lang="fr-FR" sz="3200" b="1" kern="1200" dirty="0"/>
            </a:p>
          </p:txBody>
        </p:sp>
      </p:grpSp>
      <p:grpSp>
        <p:nvGrpSpPr>
          <p:cNvPr id="94" name="Groupe 93"/>
          <p:cNvGrpSpPr/>
          <p:nvPr/>
        </p:nvGrpSpPr>
        <p:grpSpPr>
          <a:xfrm>
            <a:off x="4307390" y="5722665"/>
            <a:ext cx="587375" cy="633857"/>
            <a:chOff x="0" y="298005"/>
            <a:chExt cx="1496313" cy="1496313"/>
          </a:xfrm>
          <a:scene3d>
            <a:camera prst="orthographicFront">
              <a:rot lat="0" lon="0" rev="0"/>
            </a:camera>
            <a:lightRig rig="contrasting" dir="t">
              <a:rot lat="0" lon="0" rev="1200000"/>
            </a:lightRig>
          </a:scene3d>
        </p:grpSpPr>
        <p:sp>
          <p:nvSpPr>
            <p:cNvPr id="95" name="Ellipse 94"/>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6"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fr-FR" sz="3200" b="1" kern="1200" dirty="0" smtClean="0"/>
                <a:t>5</a:t>
              </a:r>
              <a:endParaRPr lang="fr-FR" sz="3200" b="1" kern="1200" dirty="0"/>
            </a:p>
          </p:txBody>
        </p:sp>
      </p:grpSp>
      <p:sp>
        <p:nvSpPr>
          <p:cNvPr id="97" name="Zone de texte 718"/>
          <p:cNvSpPr txBox="1"/>
          <p:nvPr/>
        </p:nvSpPr>
        <p:spPr>
          <a:xfrm>
            <a:off x="6579325" y="3754976"/>
            <a:ext cx="1200150" cy="2476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effectLst/>
                <a:uLnTx/>
                <a:uFillTx/>
                <a:latin typeface="Calibri"/>
                <a:ea typeface="Times New Roman"/>
                <a:cs typeface="Arial"/>
              </a:rPr>
              <a:t>factorielle(1)</a:t>
            </a:r>
            <a:endParaRPr kumimoji="0" lang="fr-FR" b="1" i="0" u="none" strike="noStrike" kern="0" cap="none" spc="0" normalizeH="0" baseline="0" noProof="0" dirty="0">
              <a:ln>
                <a:noFill/>
              </a:ln>
              <a:effectLst/>
              <a:uLnTx/>
              <a:uFillTx/>
              <a:latin typeface="Calibri"/>
              <a:ea typeface="Times New Roman"/>
              <a:cs typeface="Arial"/>
            </a:endParaRPr>
          </a:p>
        </p:txBody>
      </p:sp>
      <p:graphicFrame>
        <p:nvGraphicFramePr>
          <p:cNvPr id="4" name="Diagramme 3"/>
          <p:cNvGraphicFramePr/>
          <p:nvPr>
            <p:extLst>
              <p:ext uri="{D42A27DB-BD31-4B8C-83A1-F6EECF244321}">
                <p14:modId xmlns:p14="http://schemas.microsoft.com/office/powerpoint/2010/main" val="4131837120"/>
              </p:ext>
            </p:extLst>
          </p:nvPr>
        </p:nvGraphicFramePr>
        <p:xfrm>
          <a:off x="5480858" y="2049313"/>
          <a:ext cx="2471936"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13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80">
                                          <p:stCondLst>
                                            <p:cond delay="0"/>
                                          </p:stCondLst>
                                        </p:cTn>
                                        <p:tgtEl>
                                          <p:spTgt spid="82"/>
                                        </p:tgtEl>
                                      </p:cBhvr>
                                    </p:animEffect>
                                    <p:anim calcmode="lin" valueType="num">
                                      <p:cBhvr>
                                        <p:cTn id="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3" dur="26">
                                          <p:stCondLst>
                                            <p:cond delay="650"/>
                                          </p:stCondLst>
                                        </p:cTn>
                                        <p:tgtEl>
                                          <p:spTgt spid="82"/>
                                        </p:tgtEl>
                                      </p:cBhvr>
                                      <p:to x="100000" y="60000"/>
                                    </p:animScale>
                                    <p:animScale>
                                      <p:cBhvr>
                                        <p:cTn id="14" dur="166" decel="50000">
                                          <p:stCondLst>
                                            <p:cond delay="676"/>
                                          </p:stCondLst>
                                        </p:cTn>
                                        <p:tgtEl>
                                          <p:spTgt spid="82"/>
                                        </p:tgtEl>
                                      </p:cBhvr>
                                      <p:to x="100000" y="100000"/>
                                    </p:animScale>
                                    <p:animScale>
                                      <p:cBhvr>
                                        <p:cTn id="15" dur="26">
                                          <p:stCondLst>
                                            <p:cond delay="1312"/>
                                          </p:stCondLst>
                                        </p:cTn>
                                        <p:tgtEl>
                                          <p:spTgt spid="82"/>
                                        </p:tgtEl>
                                      </p:cBhvr>
                                      <p:to x="100000" y="80000"/>
                                    </p:animScale>
                                    <p:animScale>
                                      <p:cBhvr>
                                        <p:cTn id="16" dur="166" decel="50000">
                                          <p:stCondLst>
                                            <p:cond delay="1338"/>
                                          </p:stCondLst>
                                        </p:cTn>
                                        <p:tgtEl>
                                          <p:spTgt spid="82"/>
                                        </p:tgtEl>
                                      </p:cBhvr>
                                      <p:to x="100000" y="100000"/>
                                    </p:animScale>
                                    <p:animScale>
                                      <p:cBhvr>
                                        <p:cTn id="17" dur="26">
                                          <p:stCondLst>
                                            <p:cond delay="1642"/>
                                          </p:stCondLst>
                                        </p:cTn>
                                        <p:tgtEl>
                                          <p:spTgt spid="82"/>
                                        </p:tgtEl>
                                      </p:cBhvr>
                                      <p:to x="100000" y="90000"/>
                                    </p:animScale>
                                    <p:animScale>
                                      <p:cBhvr>
                                        <p:cTn id="18" dur="166" decel="50000">
                                          <p:stCondLst>
                                            <p:cond delay="1668"/>
                                          </p:stCondLst>
                                        </p:cTn>
                                        <p:tgtEl>
                                          <p:spTgt spid="82"/>
                                        </p:tgtEl>
                                      </p:cBhvr>
                                      <p:to x="100000" y="100000"/>
                                    </p:animScale>
                                    <p:animScale>
                                      <p:cBhvr>
                                        <p:cTn id="19" dur="26">
                                          <p:stCondLst>
                                            <p:cond delay="1808"/>
                                          </p:stCondLst>
                                        </p:cTn>
                                        <p:tgtEl>
                                          <p:spTgt spid="82"/>
                                        </p:tgtEl>
                                      </p:cBhvr>
                                      <p:to x="100000" y="95000"/>
                                    </p:animScale>
                                    <p:animScale>
                                      <p:cBhvr>
                                        <p:cTn id="20" dur="166" decel="50000">
                                          <p:stCondLst>
                                            <p:cond delay="1834"/>
                                          </p:stCondLst>
                                        </p:cTn>
                                        <p:tgtEl>
                                          <p:spTgt spid="82"/>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arn(inVertical)">
                                      <p:cBhvr>
                                        <p:cTn id="32" dur="500"/>
                                        <p:tgtEl>
                                          <p:spTgt spid="68"/>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down)">
                                      <p:cBhvr>
                                        <p:cTn id="53" dur="580">
                                          <p:stCondLst>
                                            <p:cond delay="0"/>
                                          </p:stCondLst>
                                        </p:cTn>
                                        <p:tgtEl>
                                          <p:spTgt spid="85"/>
                                        </p:tgtEl>
                                      </p:cBhvr>
                                    </p:animEffect>
                                    <p:anim calcmode="lin" valueType="num">
                                      <p:cBhvr>
                                        <p:cTn id="54"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59" dur="26">
                                          <p:stCondLst>
                                            <p:cond delay="650"/>
                                          </p:stCondLst>
                                        </p:cTn>
                                        <p:tgtEl>
                                          <p:spTgt spid="85"/>
                                        </p:tgtEl>
                                      </p:cBhvr>
                                      <p:to x="100000" y="60000"/>
                                    </p:animScale>
                                    <p:animScale>
                                      <p:cBhvr>
                                        <p:cTn id="60" dur="166" decel="50000">
                                          <p:stCondLst>
                                            <p:cond delay="676"/>
                                          </p:stCondLst>
                                        </p:cTn>
                                        <p:tgtEl>
                                          <p:spTgt spid="85"/>
                                        </p:tgtEl>
                                      </p:cBhvr>
                                      <p:to x="100000" y="100000"/>
                                    </p:animScale>
                                    <p:animScale>
                                      <p:cBhvr>
                                        <p:cTn id="61" dur="26">
                                          <p:stCondLst>
                                            <p:cond delay="1312"/>
                                          </p:stCondLst>
                                        </p:cTn>
                                        <p:tgtEl>
                                          <p:spTgt spid="85"/>
                                        </p:tgtEl>
                                      </p:cBhvr>
                                      <p:to x="100000" y="80000"/>
                                    </p:animScale>
                                    <p:animScale>
                                      <p:cBhvr>
                                        <p:cTn id="62" dur="166" decel="50000">
                                          <p:stCondLst>
                                            <p:cond delay="1338"/>
                                          </p:stCondLst>
                                        </p:cTn>
                                        <p:tgtEl>
                                          <p:spTgt spid="85"/>
                                        </p:tgtEl>
                                      </p:cBhvr>
                                      <p:to x="100000" y="100000"/>
                                    </p:animScale>
                                    <p:animScale>
                                      <p:cBhvr>
                                        <p:cTn id="63" dur="26">
                                          <p:stCondLst>
                                            <p:cond delay="1642"/>
                                          </p:stCondLst>
                                        </p:cTn>
                                        <p:tgtEl>
                                          <p:spTgt spid="85"/>
                                        </p:tgtEl>
                                      </p:cBhvr>
                                      <p:to x="100000" y="90000"/>
                                    </p:animScale>
                                    <p:animScale>
                                      <p:cBhvr>
                                        <p:cTn id="64" dur="166" decel="50000">
                                          <p:stCondLst>
                                            <p:cond delay="1668"/>
                                          </p:stCondLst>
                                        </p:cTn>
                                        <p:tgtEl>
                                          <p:spTgt spid="85"/>
                                        </p:tgtEl>
                                      </p:cBhvr>
                                      <p:to x="100000" y="100000"/>
                                    </p:animScale>
                                    <p:animScale>
                                      <p:cBhvr>
                                        <p:cTn id="65" dur="26">
                                          <p:stCondLst>
                                            <p:cond delay="1808"/>
                                          </p:stCondLst>
                                        </p:cTn>
                                        <p:tgtEl>
                                          <p:spTgt spid="85"/>
                                        </p:tgtEl>
                                      </p:cBhvr>
                                      <p:to x="100000" y="95000"/>
                                    </p:animScale>
                                    <p:animScale>
                                      <p:cBhvr>
                                        <p:cTn id="66" dur="166" decel="50000">
                                          <p:stCondLst>
                                            <p:cond delay="1834"/>
                                          </p:stCondLst>
                                        </p:cTn>
                                        <p:tgtEl>
                                          <p:spTgt spid="85"/>
                                        </p:tgtEl>
                                      </p:cBhvr>
                                      <p:to x="100000" y="100000"/>
                                    </p:animScale>
                                  </p:childTnLst>
                                </p:cTn>
                              </p:par>
                              <p:par>
                                <p:cTn id="67" presetID="53" presetClass="entr" presetSubtype="16"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childTnLst>
                          </p:cTn>
                        </p:par>
                        <p:par>
                          <p:cTn id="72" fill="hold">
                            <p:stCondLst>
                              <p:cond delay="2000"/>
                            </p:stCondLst>
                            <p:childTnLst>
                              <p:par>
                                <p:cTn id="73" presetID="16" presetClass="entr" presetSubtype="21" fill="hold" grpId="0"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barn(inVertical)">
                                      <p:cBhvr>
                                        <p:cTn id="75" dur="500"/>
                                        <p:tgtEl>
                                          <p:spTgt spid="69"/>
                                        </p:tgtEl>
                                      </p:cBhvr>
                                    </p:animEffect>
                                  </p:childTnLst>
                                </p:cTn>
                              </p:par>
                            </p:childTnLst>
                          </p:cTn>
                        </p:par>
                        <p:par>
                          <p:cTn id="76" fill="hold">
                            <p:stCondLst>
                              <p:cond delay="2500"/>
                            </p:stCondLst>
                            <p:childTnLst>
                              <p:par>
                                <p:cTn id="77" presetID="16" presetClass="entr" presetSubtype="21"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inVertical)">
                                      <p:cBhvr>
                                        <p:cTn id="79" dur="500"/>
                                        <p:tgtEl>
                                          <p:spTgt spid="57"/>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wipe(down)">
                                      <p:cBhvr>
                                        <p:cTn id="96" dur="580">
                                          <p:stCondLst>
                                            <p:cond delay="0"/>
                                          </p:stCondLst>
                                        </p:cTn>
                                        <p:tgtEl>
                                          <p:spTgt spid="88"/>
                                        </p:tgtEl>
                                      </p:cBhvr>
                                    </p:animEffect>
                                    <p:anim calcmode="lin" valueType="num">
                                      <p:cBhvr>
                                        <p:cTn id="97"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02" dur="26">
                                          <p:stCondLst>
                                            <p:cond delay="650"/>
                                          </p:stCondLst>
                                        </p:cTn>
                                        <p:tgtEl>
                                          <p:spTgt spid="88"/>
                                        </p:tgtEl>
                                      </p:cBhvr>
                                      <p:to x="100000" y="60000"/>
                                    </p:animScale>
                                    <p:animScale>
                                      <p:cBhvr>
                                        <p:cTn id="103" dur="166" decel="50000">
                                          <p:stCondLst>
                                            <p:cond delay="676"/>
                                          </p:stCondLst>
                                        </p:cTn>
                                        <p:tgtEl>
                                          <p:spTgt spid="88"/>
                                        </p:tgtEl>
                                      </p:cBhvr>
                                      <p:to x="100000" y="100000"/>
                                    </p:animScale>
                                    <p:animScale>
                                      <p:cBhvr>
                                        <p:cTn id="104" dur="26">
                                          <p:stCondLst>
                                            <p:cond delay="1312"/>
                                          </p:stCondLst>
                                        </p:cTn>
                                        <p:tgtEl>
                                          <p:spTgt spid="88"/>
                                        </p:tgtEl>
                                      </p:cBhvr>
                                      <p:to x="100000" y="80000"/>
                                    </p:animScale>
                                    <p:animScale>
                                      <p:cBhvr>
                                        <p:cTn id="105" dur="166" decel="50000">
                                          <p:stCondLst>
                                            <p:cond delay="1338"/>
                                          </p:stCondLst>
                                        </p:cTn>
                                        <p:tgtEl>
                                          <p:spTgt spid="88"/>
                                        </p:tgtEl>
                                      </p:cBhvr>
                                      <p:to x="100000" y="100000"/>
                                    </p:animScale>
                                    <p:animScale>
                                      <p:cBhvr>
                                        <p:cTn id="106" dur="26">
                                          <p:stCondLst>
                                            <p:cond delay="1642"/>
                                          </p:stCondLst>
                                        </p:cTn>
                                        <p:tgtEl>
                                          <p:spTgt spid="88"/>
                                        </p:tgtEl>
                                      </p:cBhvr>
                                      <p:to x="100000" y="90000"/>
                                    </p:animScale>
                                    <p:animScale>
                                      <p:cBhvr>
                                        <p:cTn id="107" dur="166" decel="50000">
                                          <p:stCondLst>
                                            <p:cond delay="1668"/>
                                          </p:stCondLst>
                                        </p:cTn>
                                        <p:tgtEl>
                                          <p:spTgt spid="88"/>
                                        </p:tgtEl>
                                      </p:cBhvr>
                                      <p:to x="100000" y="100000"/>
                                    </p:animScale>
                                    <p:animScale>
                                      <p:cBhvr>
                                        <p:cTn id="108" dur="26">
                                          <p:stCondLst>
                                            <p:cond delay="1808"/>
                                          </p:stCondLst>
                                        </p:cTn>
                                        <p:tgtEl>
                                          <p:spTgt spid="88"/>
                                        </p:tgtEl>
                                      </p:cBhvr>
                                      <p:to x="100000" y="95000"/>
                                    </p:animScale>
                                    <p:animScale>
                                      <p:cBhvr>
                                        <p:cTn id="109" dur="166" decel="50000">
                                          <p:stCondLst>
                                            <p:cond delay="1834"/>
                                          </p:stCondLst>
                                        </p:cTn>
                                        <p:tgtEl>
                                          <p:spTgt spid="88"/>
                                        </p:tgtEl>
                                      </p:cBhvr>
                                      <p:to x="100000" y="100000"/>
                                    </p:animScale>
                                  </p:childTnLst>
                                </p:cTn>
                              </p:par>
                              <p:par>
                                <p:cTn id="110" presetID="53" presetClass="entr" presetSubtype="16"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childTnLst>
                          </p:cTn>
                        </p:par>
                        <p:par>
                          <p:cTn id="115" fill="hold">
                            <p:stCondLst>
                              <p:cond delay="2000"/>
                            </p:stCondLst>
                            <p:childTnLst>
                              <p:par>
                                <p:cTn id="116" presetID="16" presetClass="entr" presetSubtype="21" fill="hold" grpId="0" nodeType="after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barn(inVertical)">
                                      <p:cBhvr>
                                        <p:cTn id="118" dur="500"/>
                                        <p:tgtEl>
                                          <p:spTgt spid="97"/>
                                        </p:tgtEl>
                                      </p:cBhvr>
                                    </p:animEffect>
                                  </p:childTnLst>
                                </p:cTn>
                              </p:par>
                            </p:childTnLst>
                          </p:cTn>
                        </p:par>
                        <p:par>
                          <p:cTn id="119" fill="hold">
                            <p:stCondLst>
                              <p:cond delay="2500"/>
                            </p:stCondLst>
                            <p:childTnLst>
                              <p:par>
                                <p:cTn id="120" presetID="16" presetClass="entr" presetSubtype="21" fill="hold" grpId="0"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barn(inVertical)">
                                      <p:cBhvr>
                                        <p:cTn id="122" dur="500"/>
                                        <p:tgtEl>
                                          <p:spTgt spid="58"/>
                                        </p:tgtEl>
                                      </p:cBhvr>
                                    </p:animEffect>
                                  </p:childTnLst>
                                </p:cTn>
                              </p:par>
                            </p:childTnLst>
                          </p:cTn>
                        </p:par>
                        <p:par>
                          <p:cTn id="123" fill="hold">
                            <p:stCondLst>
                              <p:cond delay="3000"/>
                            </p:stCondLst>
                            <p:childTnLst>
                              <p:par>
                                <p:cTn id="124" presetID="10" presetClass="entr" presetSubtype="0"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childTnLst>
                          </p:cTn>
                        </p:par>
                        <p:par>
                          <p:cTn id="127" fill="hold">
                            <p:stCondLst>
                              <p:cond delay="3500"/>
                            </p:stCondLst>
                            <p:childTnLst>
                              <p:par>
                                <p:cTn id="128" presetID="10" presetClass="entr" presetSubtype="0" fill="hold" grpId="0" nodeType="after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500"/>
                                        <p:tgtEl>
                                          <p:spTgt spid="64"/>
                                        </p:tgtEl>
                                      </p:cBhvr>
                                    </p:animEffect>
                                  </p:childTnLst>
                                </p:cTn>
                              </p:par>
                            </p:childTnLst>
                          </p:cTn>
                        </p:par>
                        <p:par>
                          <p:cTn id="131" fill="hold">
                            <p:stCondLst>
                              <p:cond delay="4000"/>
                            </p:stCondLst>
                            <p:childTnLst>
                              <p:par>
                                <p:cTn id="132" presetID="10" presetClass="entr" presetSubtype="0"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fade">
                                      <p:cBhvr>
                                        <p:cTn id="134" dur="500"/>
                                        <p:tgtEl>
                                          <p:spTgt spid="65"/>
                                        </p:tgtEl>
                                      </p:cBhvr>
                                    </p:animEffect>
                                  </p:childTnLst>
                                </p:cTn>
                              </p:par>
                            </p:childTnLst>
                          </p:cTn>
                        </p:par>
                        <p:par>
                          <p:cTn id="135" fill="hold">
                            <p:stCondLst>
                              <p:cond delay="4500"/>
                            </p:stCondLst>
                            <p:childTnLst>
                              <p:par>
                                <p:cTn id="136" presetID="10" presetClass="entr" presetSubtype="0" fill="hold" grpId="0" nodeType="afterEffect">
                                  <p:stCondLst>
                                    <p:cond delay="0"/>
                                  </p:stCondLst>
                                  <p:childTnLst>
                                    <p:set>
                                      <p:cBhvr>
                                        <p:cTn id="137" dur="1" fill="hold">
                                          <p:stCondLst>
                                            <p:cond delay="0"/>
                                          </p:stCondLst>
                                        </p:cTn>
                                        <p:tgtEl>
                                          <p:spTgt spid="76"/>
                                        </p:tgtEl>
                                        <p:attrNameLst>
                                          <p:attrName>style.visibility</p:attrName>
                                        </p:attrNameLst>
                                      </p:cBhvr>
                                      <p:to>
                                        <p:strVal val="visible"/>
                                      </p:to>
                                    </p:set>
                                    <p:animEffect transition="in" filter="fade">
                                      <p:cBhvr>
                                        <p:cTn id="138" dur="500"/>
                                        <p:tgtEl>
                                          <p:spTgt spid="76"/>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down)">
                                      <p:cBhvr>
                                        <p:cTn id="143" dur="580">
                                          <p:stCondLst>
                                            <p:cond delay="0"/>
                                          </p:stCondLst>
                                        </p:cTn>
                                        <p:tgtEl>
                                          <p:spTgt spid="91"/>
                                        </p:tgtEl>
                                      </p:cBhvr>
                                    </p:animEffect>
                                    <p:anim calcmode="lin" valueType="num">
                                      <p:cBhvr>
                                        <p:cTn id="14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149" dur="26">
                                          <p:stCondLst>
                                            <p:cond delay="650"/>
                                          </p:stCondLst>
                                        </p:cTn>
                                        <p:tgtEl>
                                          <p:spTgt spid="91"/>
                                        </p:tgtEl>
                                      </p:cBhvr>
                                      <p:to x="100000" y="60000"/>
                                    </p:animScale>
                                    <p:animScale>
                                      <p:cBhvr>
                                        <p:cTn id="150" dur="166" decel="50000">
                                          <p:stCondLst>
                                            <p:cond delay="676"/>
                                          </p:stCondLst>
                                        </p:cTn>
                                        <p:tgtEl>
                                          <p:spTgt spid="91"/>
                                        </p:tgtEl>
                                      </p:cBhvr>
                                      <p:to x="100000" y="100000"/>
                                    </p:animScale>
                                    <p:animScale>
                                      <p:cBhvr>
                                        <p:cTn id="151" dur="26">
                                          <p:stCondLst>
                                            <p:cond delay="1312"/>
                                          </p:stCondLst>
                                        </p:cTn>
                                        <p:tgtEl>
                                          <p:spTgt spid="91"/>
                                        </p:tgtEl>
                                      </p:cBhvr>
                                      <p:to x="100000" y="80000"/>
                                    </p:animScale>
                                    <p:animScale>
                                      <p:cBhvr>
                                        <p:cTn id="152" dur="166" decel="50000">
                                          <p:stCondLst>
                                            <p:cond delay="1338"/>
                                          </p:stCondLst>
                                        </p:cTn>
                                        <p:tgtEl>
                                          <p:spTgt spid="91"/>
                                        </p:tgtEl>
                                      </p:cBhvr>
                                      <p:to x="100000" y="100000"/>
                                    </p:animScale>
                                    <p:animScale>
                                      <p:cBhvr>
                                        <p:cTn id="153" dur="26">
                                          <p:stCondLst>
                                            <p:cond delay="1642"/>
                                          </p:stCondLst>
                                        </p:cTn>
                                        <p:tgtEl>
                                          <p:spTgt spid="91"/>
                                        </p:tgtEl>
                                      </p:cBhvr>
                                      <p:to x="100000" y="90000"/>
                                    </p:animScale>
                                    <p:animScale>
                                      <p:cBhvr>
                                        <p:cTn id="154" dur="166" decel="50000">
                                          <p:stCondLst>
                                            <p:cond delay="1668"/>
                                          </p:stCondLst>
                                        </p:cTn>
                                        <p:tgtEl>
                                          <p:spTgt spid="91"/>
                                        </p:tgtEl>
                                      </p:cBhvr>
                                      <p:to x="100000" y="100000"/>
                                    </p:animScale>
                                    <p:animScale>
                                      <p:cBhvr>
                                        <p:cTn id="155" dur="26">
                                          <p:stCondLst>
                                            <p:cond delay="1808"/>
                                          </p:stCondLst>
                                        </p:cTn>
                                        <p:tgtEl>
                                          <p:spTgt spid="91"/>
                                        </p:tgtEl>
                                      </p:cBhvr>
                                      <p:to x="100000" y="95000"/>
                                    </p:animScale>
                                    <p:animScale>
                                      <p:cBhvr>
                                        <p:cTn id="156" dur="166" decel="50000">
                                          <p:stCondLst>
                                            <p:cond delay="1834"/>
                                          </p:stCondLst>
                                        </p:cTn>
                                        <p:tgtEl>
                                          <p:spTgt spid="91"/>
                                        </p:tgtEl>
                                      </p:cBhvr>
                                      <p:to x="100000" y="100000"/>
                                    </p:animScale>
                                  </p:childTnLst>
                                </p:cTn>
                              </p:par>
                            </p:childTnLst>
                          </p:cTn>
                        </p:par>
                        <p:par>
                          <p:cTn id="157" fill="hold">
                            <p:stCondLst>
                              <p:cond delay="2000"/>
                            </p:stCondLst>
                            <p:childTnLst>
                              <p:par>
                                <p:cTn id="158" presetID="10" presetClass="entr" presetSubtype="0" fill="hold" grpId="0" nodeType="afterEffect">
                                  <p:stCondLst>
                                    <p:cond delay="0"/>
                                  </p:stCondLst>
                                  <p:childTnLst>
                                    <p:set>
                                      <p:cBhvr>
                                        <p:cTn id="159" dur="1" fill="hold">
                                          <p:stCondLst>
                                            <p:cond delay="0"/>
                                          </p:stCondLst>
                                        </p:cTn>
                                        <p:tgtEl>
                                          <p:spTgt spid="72"/>
                                        </p:tgtEl>
                                        <p:attrNameLst>
                                          <p:attrName>style.visibility</p:attrName>
                                        </p:attrNameLst>
                                      </p:cBhvr>
                                      <p:to>
                                        <p:strVal val="visible"/>
                                      </p:to>
                                    </p:set>
                                    <p:animEffect transition="in" filter="fade">
                                      <p:cBhvr>
                                        <p:cTn id="160" dur="500"/>
                                        <p:tgtEl>
                                          <p:spTgt spid="72"/>
                                        </p:tgtEl>
                                      </p:cBhvr>
                                    </p:animEffect>
                                  </p:childTnLst>
                                </p:cTn>
                              </p:par>
                            </p:childTnLst>
                          </p:cTn>
                        </p:par>
                        <p:par>
                          <p:cTn id="161" fill="hold">
                            <p:stCondLst>
                              <p:cond delay="2500"/>
                            </p:stCondLst>
                            <p:childTnLst>
                              <p:par>
                                <p:cTn id="162" presetID="10" presetClass="entr" presetSubtype="0" fill="hold" grpId="0" nodeType="afterEffect">
                                  <p:stCondLst>
                                    <p:cond delay="0"/>
                                  </p:stCondLst>
                                  <p:childTnLst>
                                    <p:set>
                                      <p:cBhvr>
                                        <p:cTn id="163" dur="1" fill="hold">
                                          <p:stCondLst>
                                            <p:cond delay="0"/>
                                          </p:stCondLst>
                                        </p:cTn>
                                        <p:tgtEl>
                                          <p:spTgt spid="73"/>
                                        </p:tgtEl>
                                        <p:attrNameLst>
                                          <p:attrName>style.visibility</p:attrName>
                                        </p:attrNameLst>
                                      </p:cBhvr>
                                      <p:to>
                                        <p:strVal val="visible"/>
                                      </p:to>
                                    </p:set>
                                    <p:animEffect transition="in" filter="fade">
                                      <p:cBhvr>
                                        <p:cTn id="164" dur="500"/>
                                        <p:tgtEl>
                                          <p:spTgt spid="73"/>
                                        </p:tgtEl>
                                      </p:cBhvr>
                                    </p:animEffect>
                                  </p:childTnLst>
                                </p:cTn>
                              </p:par>
                            </p:childTnLst>
                          </p:cTn>
                        </p:par>
                        <p:par>
                          <p:cTn id="165" fill="hold">
                            <p:stCondLst>
                              <p:cond delay="3000"/>
                            </p:stCondLst>
                            <p:childTnLst>
                              <p:par>
                                <p:cTn id="166" presetID="10" presetClass="entr" presetSubtype="0" fill="hold" grpId="0"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500"/>
                                        <p:tgtEl>
                                          <p:spTgt spid="77"/>
                                        </p:tgtEl>
                                      </p:cBhvr>
                                    </p:animEffect>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94"/>
                                        </p:tgtEl>
                                        <p:attrNameLst>
                                          <p:attrName>style.visibility</p:attrName>
                                        </p:attrNameLst>
                                      </p:cBhvr>
                                      <p:to>
                                        <p:strVal val="visible"/>
                                      </p:to>
                                    </p:set>
                                    <p:animEffect transition="in" filter="wipe(down)">
                                      <p:cBhvr>
                                        <p:cTn id="173" dur="580">
                                          <p:stCondLst>
                                            <p:cond delay="0"/>
                                          </p:stCondLst>
                                        </p:cTn>
                                        <p:tgtEl>
                                          <p:spTgt spid="94"/>
                                        </p:tgtEl>
                                      </p:cBhvr>
                                    </p:animEffect>
                                    <p:anim calcmode="lin" valueType="num">
                                      <p:cBhvr>
                                        <p:cTn id="17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179" dur="26">
                                          <p:stCondLst>
                                            <p:cond delay="650"/>
                                          </p:stCondLst>
                                        </p:cTn>
                                        <p:tgtEl>
                                          <p:spTgt spid="94"/>
                                        </p:tgtEl>
                                      </p:cBhvr>
                                      <p:to x="100000" y="60000"/>
                                    </p:animScale>
                                    <p:animScale>
                                      <p:cBhvr>
                                        <p:cTn id="180" dur="166" decel="50000">
                                          <p:stCondLst>
                                            <p:cond delay="676"/>
                                          </p:stCondLst>
                                        </p:cTn>
                                        <p:tgtEl>
                                          <p:spTgt spid="94"/>
                                        </p:tgtEl>
                                      </p:cBhvr>
                                      <p:to x="100000" y="100000"/>
                                    </p:animScale>
                                    <p:animScale>
                                      <p:cBhvr>
                                        <p:cTn id="181" dur="26">
                                          <p:stCondLst>
                                            <p:cond delay="1312"/>
                                          </p:stCondLst>
                                        </p:cTn>
                                        <p:tgtEl>
                                          <p:spTgt spid="94"/>
                                        </p:tgtEl>
                                      </p:cBhvr>
                                      <p:to x="100000" y="80000"/>
                                    </p:animScale>
                                    <p:animScale>
                                      <p:cBhvr>
                                        <p:cTn id="182" dur="166" decel="50000">
                                          <p:stCondLst>
                                            <p:cond delay="1338"/>
                                          </p:stCondLst>
                                        </p:cTn>
                                        <p:tgtEl>
                                          <p:spTgt spid="94"/>
                                        </p:tgtEl>
                                      </p:cBhvr>
                                      <p:to x="100000" y="100000"/>
                                    </p:animScale>
                                    <p:animScale>
                                      <p:cBhvr>
                                        <p:cTn id="183" dur="26">
                                          <p:stCondLst>
                                            <p:cond delay="1642"/>
                                          </p:stCondLst>
                                        </p:cTn>
                                        <p:tgtEl>
                                          <p:spTgt spid="94"/>
                                        </p:tgtEl>
                                      </p:cBhvr>
                                      <p:to x="100000" y="90000"/>
                                    </p:animScale>
                                    <p:animScale>
                                      <p:cBhvr>
                                        <p:cTn id="184" dur="166" decel="50000">
                                          <p:stCondLst>
                                            <p:cond delay="1668"/>
                                          </p:stCondLst>
                                        </p:cTn>
                                        <p:tgtEl>
                                          <p:spTgt spid="94"/>
                                        </p:tgtEl>
                                      </p:cBhvr>
                                      <p:to x="100000" y="100000"/>
                                    </p:animScale>
                                    <p:animScale>
                                      <p:cBhvr>
                                        <p:cTn id="185" dur="26">
                                          <p:stCondLst>
                                            <p:cond delay="1808"/>
                                          </p:stCondLst>
                                        </p:cTn>
                                        <p:tgtEl>
                                          <p:spTgt spid="94"/>
                                        </p:tgtEl>
                                      </p:cBhvr>
                                      <p:to x="100000" y="95000"/>
                                    </p:animScale>
                                    <p:animScale>
                                      <p:cBhvr>
                                        <p:cTn id="186" dur="166" decel="50000">
                                          <p:stCondLst>
                                            <p:cond delay="1834"/>
                                          </p:stCondLst>
                                        </p:cTn>
                                        <p:tgtEl>
                                          <p:spTgt spid="94"/>
                                        </p:tgtEl>
                                      </p:cBhvr>
                                      <p:to x="100000" y="100000"/>
                                    </p:animScale>
                                  </p:childTnLst>
                                </p:cTn>
                              </p:par>
                            </p:childTnLst>
                          </p:cTn>
                        </p:par>
                        <p:par>
                          <p:cTn id="187" fill="hold">
                            <p:stCondLst>
                              <p:cond delay="2000"/>
                            </p:stCondLst>
                            <p:childTnLst>
                              <p:par>
                                <p:cTn id="188" presetID="10" presetClass="entr" presetSubtype="0" fill="hold" grpId="0" nodeType="afterEffect">
                                  <p:stCondLst>
                                    <p:cond delay="0"/>
                                  </p:stCondLst>
                                  <p:childTnLst>
                                    <p:set>
                                      <p:cBhvr>
                                        <p:cTn id="189" dur="1" fill="hold">
                                          <p:stCondLst>
                                            <p:cond delay="0"/>
                                          </p:stCondLst>
                                        </p:cTn>
                                        <p:tgtEl>
                                          <p:spTgt spid="74"/>
                                        </p:tgtEl>
                                        <p:attrNameLst>
                                          <p:attrName>style.visibility</p:attrName>
                                        </p:attrNameLst>
                                      </p:cBhvr>
                                      <p:to>
                                        <p:strVal val="visible"/>
                                      </p:to>
                                    </p:set>
                                    <p:animEffect transition="in" filter="fade">
                                      <p:cBhvr>
                                        <p:cTn id="190" dur="500"/>
                                        <p:tgtEl>
                                          <p:spTgt spid="74"/>
                                        </p:tgtEl>
                                      </p:cBhvr>
                                    </p:animEffect>
                                  </p:childTnLst>
                                </p:cTn>
                              </p:par>
                            </p:childTnLst>
                          </p:cTn>
                        </p:par>
                        <p:par>
                          <p:cTn id="191" fill="hold">
                            <p:stCondLst>
                              <p:cond delay="2500"/>
                            </p:stCondLst>
                            <p:childTnLst>
                              <p:par>
                                <p:cTn id="192" presetID="10" presetClass="entr" presetSubtype="0" fill="hold" grpId="0" nodeType="after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fade">
                                      <p:cBhvr>
                                        <p:cTn id="194" dur="500"/>
                                        <p:tgtEl>
                                          <p:spTgt spid="75"/>
                                        </p:tgtEl>
                                      </p:cBhvr>
                                    </p:animEffect>
                                  </p:childTnLst>
                                </p:cTn>
                              </p:par>
                            </p:childTnLst>
                          </p:cTn>
                        </p:par>
                        <p:par>
                          <p:cTn id="195" fill="hold">
                            <p:stCondLst>
                              <p:cond delay="3000"/>
                            </p:stCondLst>
                            <p:childTnLst>
                              <p:par>
                                <p:cTn id="196" presetID="22" presetClass="entr" presetSubtype="4" fill="hold" nodeType="after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wipe(down)">
                                      <p:cBhvr>
                                        <p:cTn id="198" dur="500"/>
                                        <p:tgtEl>
                                          <p:spTgt spid="81"/>
                                        </p:tgtEl>
                                      </p:cBhvr>
                                    </p:animEffect>
                                  </p:childTnLst>
                                </p:cTn>
                              </p:par>
                            </p:childTnLst>
                          </p:cTn>
                        </p:par>
                        <p:par>
                          <p:cTn id="199" fill="hold">
                            <p:stCondLst>
                              <p:cond delay="3500"/>
                            </p:stCondLst>
                            <p:childTnLst>
                              <p:par>
                                <p:cTn id="200" presetID="2" presetClass="entr" presetSubtype="4" fill="hold" grpId="0" nodeType="afterEffect">
                                  <p:stCondLst>
                                    <p:cond delay="0"/>
                                  </p:stCondLst>
                                  <p:childTnLst>
                                    <p:set>
                                      <p:cBhvr>
                                        <p:cTn id="201" dur="1" fill="hold">
                                          <p:stCondLst>
                                            <p:cond delay="0"/>
                                          </p:stCondLst>
                                        </p:cTn>
                                        <p:tgtEl>
                                          <p:spTgt spid="80"/>
                                        </p:tgtEl>
                                        <p:attrNameLst>
                                          <p:attrName>style.visibility</p:attrName>
                                        </p:attrNameLst>
                                      </p:cBhvr>
                                      <p:to>
                                        <p:strVal val="visible"/>
                                      </p:to>
                                    </p:set>
                                    <p:anim calcmode="lin" valueType="num">
                                      <p:cBhvr additive="base">
                                        <p:cTn id="202" dur="500" fill="hold"/>
                                        <p:tgtEl>
                                          <p:spTgt spid="80"/>
                                        </p:tgtEl>
                                        <p:attrNameLst>
                                          <p:attrName>ppt_x</p:attrName>
                                        </p:attrNameLst>
                                      </p:cBhvr>
                                      <p:tavLst>
                                        <p:tav tm="0">
                                          <p:val>
                                            <p:strVal val="#ppt_x"/>
                                          </p:val>
                                        </p:tav>
                                        <p:tav tm="100000">
                                          <p:val>
                                            <p:strVal val="#ppt_x"/>
                                          </p:val>
                                        </p:tav>
                                      </p:tavLst>
                                    </p:anim>
                                    <p:anim calcmode="lin" valueType="num">
                                      <p:cBhvr additive="base">
                                        <p:cTn id="203"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0" grpId="0" animBg="1"/>
      <p:bldP spid="71" grpId="0" animBg="1"/>
      <p:bldP spid="72" grpId="0" animBg="1"/>
      <p:bldP spid="73" grpId="0" animBg="1"/>
      <p:bldP spid="74" grpId="0" animBg="1"/>
      <p:bldP spid="75" grpId="0" animBg="1"/>
      <p:bldP spid="76" grpId="0" animBg="1"/>
      <p:bldP spid="77" grpId="0" animBg="1"/>
      <p:bldP spid="78" grpId="0"/>
      <p:bldP spid="80" grpId="0" animBg="1"/>
      <p:bldP spid="9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556792"/>
            <a:ext cx="4559003" cy="576064"/>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La </a:t>
            </a:r>
            <a:r>
              <a:rPr lang="fr-FR" sz="2800" b="1" dirty="0">
                <a:solidFill>
                  <a:srgbClr val="4F81BD"/>
                </a:solidFill>
                <a:latin typeface="Cambria"/>
                <a:ea typeface="Times New Roman"/>
                <a:cs typeface="Times New Roman"/>
              </a:rPr>
              <a:t>fonction </a:t>
            </a:r>
            <a:r>
              <a:rPr lang="fr-FR" sz="2800" b="1" dirty="0" smtClean="0">
                <a:solidFill>
                  <a:srgbClr val="4F81BD"/>
                </a:solidFill>
                <a:latin typeface="Cambria"/>
                <a:ea typeface="Times New Roman"/>
                <a:cs typeface="Times New Roman"/>
              </a:rPr>
              <a:t>factorielle</a:t>
            </a:r>
            <a:r>
              <a:rPr lang="fr-FR" sz="1600" dirty="0" smtClean="0">
                <a:ea typeface="Times New Roman"/>
                <a:cs typeface="Arial"/>
              </a:rPr>
              <a:t>	</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3" name="Rectangle 2"/>
          <p:cNvSpPr/>
          <p:nvPr/>
        </p:nvSpPr>
        <p:spPr>
          <a:xfrm>
            <a:off x="703983" y="2060848"/>
            <a:ext cx="7776864" cy="1477328"/>
          </a:xfrm>
          <a:prstGeom prst="rect">
            <a:avLst/>
          </a:prstGeom>
        </p:spPr>
        <p:txBody>
          <a:bodyPr wrap="square">
            <a:spAutoFit/>
          </a:bodyPr>
          <a:lstStyle/>
          <a:p>
            <a:r>
              <a:rPr lang="fr-FR" dirty="0"/>
              <a:t>Finalement, on a calculer :</a:t>
            </a:r>
          </a:p>
          <a:p>
            <a:pPr lvl="1"/>
            <a:r>
              <a:rPr lang="fr-FR" b="1" dirty="0">
                <a:solidFill>
                  <a:schemeClr val="tx2"/>
                </a:solidFill>
              </a:rPr>
              <a:t>factorielle(3) </a:t>
            </a:r>
            <a:r>
              <a:rPr lang="fr-FR" b="1" dirty="0" smtClean="0">
                <a:solidFill>
                  <a:schemeClr val="tx2"/>
                </a:solidFill>
              </a:rPr>
              <a:t>	= </a:t>
            </a:r>
            <a:r>
              <a:rPr lang="fr-FR" b="1" dirty="0">
                <a:solidFill>
                  <a:schemeClr val="tx2"/>
                </a:solidFill>
              </a:rPr>
              <a:t>3 x  factorielle(2)</a:t>
            </a:r>
          </a:p>
          <a:p>
            <a:pPr lvl="1"/>
            <a:r>
              <a:rPr lang="fr-FR" b="1" dirty="0">
                <a:solidFill>
                  <a:schemeClr val="tx2"/>
                </a:solidFill>
              </a:rPr>
              <a:t>             </a:t>
            </a:r>
            <a:r>
              <a:rPr lang="fr-FR" b="1" dirty="0" smtClean="0">
                <a:solidFill>
                  <a:schemeClr val="tx2"/>
                </a:solidFill>
              </a:rPr>
              <a:t>		= </a:t>
            </a:r>
            <a:r>
              <a:rPr lang="fr-FR" b="1" dirty="0">
                <a:solidFill>
                  <a:schemeClr val="tx2"/>
                </a:solidFill>
              </a:rPr>
              <a:t>3 x  (2 x  factorielle(1))</a:t>
            </a:r>
          </a:p>
          <a:p>
            <a:pPr lvl="1"/>
            <a:r>
              <a:rPr lang="fr-FR" b="1" dirty="0">
                <a:solidFill>
                  <a:schemeClr val="tx2"/>
                </a:solidFill>
              </a:rPr>
              <a:t>             </a:t>
            </a:r>
            <a:r>
              <a:rPr lang="fr-FR" b="1" dirty="0" smtClean="0">
                <a:solidFill>
                  <a:schemeClr val="tx2"/>
                </a:solidFill>
              </a:rPr>
              <a:t>		= </a:t>
            </a:r>
            <a:r>
              <a:rPr lang="fr-FR" b="1" dirty="0">
                <a:solidFill>
                  <a:schemeClr val="tx2"/>
                </a:solidFill>
              </a:rPr>
              <a:t>3 x  ( 2 x      </a:t>
            </a:r>
            <a:r>
              <a:rPr lang="fr-FR" b="1" dirty="0" smtClean="0">
                <a:solidFill>
                  <a:schemeClr val="tx2"/>
                </a:solidFill>
              </a:rPr>
              <a:t>  (1</a:t>
            </a:r>
            <a:r>
              <a:rPr lang="fr-FR" b="1" dirty="0">
                <a:solidFill>
                  <a:schemeClr val="tx2"/>
                </a:solidFill>
              </a:rPr>
              <a:t>)      </a:t>
            </a:r>
            <a:r>
              <a:rPr lang="fr-FR" b="1" dirty="0" smtClean="0">
                <a:solidFill>
                  <a:schemeClr val="tx2"/>
                </a:solidFill>
              </a:rPr>
              <a:t>   )</a:t>
            </a:r>
            <a:r>
              <a:rPr lang="fr-FR" b="1" dirty="0">
                <a:solidFill>
                  <a:schemeClr val="tx2"/>
                </a:solidFill>
              </a:rPr>
              <a:t>	</a:t>
            </a:r>
            <a:r>
              <a:rPr lang="fr-FR" b="1" dirty="0" smtClean="0">
                <a:solidFill>
                  <a:schemeClr val="tx2"/>
                </a:solidFill>
              </a:rPr>
              <a:t>         </a:t>
            </a:r>
          </a:p>
          <a:p>
            <a:pPr lvl="1"/>
            <a:r>
              <a:rPr lang="fr-FR" b="1" dirty="0">
                <a:solidFill>
                  <a:schemeClr val="tx2"/>
                </a:solidFill>
              </a:rPr>
              <a:t>	</a:t>
            </a:r>
            <a:r>
              <a:rPr lang="fr-FR" b="1" dirty="0" smtClean="0">
                <a:solidFill>
                  <a:schemeClr val="tx2"/>
                </a:solidFill>
              </a:rPr>
              <a:t>		= 6</a:t>
            </a:r>
          </a:p>
        </p:txBody>
      </p:sp>
      <p:graphicFrame>
        <p:nvGraphicFramePr>
          <p:cNvPr id="50" name="Diagramme 49"/>
          <p:cNvGraphicFramePr/>
          <p:nvPr>
            <p:extLst>
              <p:ext uri="{D42A27DB-BD31-4B8C-83A1-F6EECF244321}">
                <p14:modId xmlns:p14="http://schemas.microsoft.com/office/powerpoint/2010/main" val="484209039"/>
              </p:ext>
            </p:extLst>
          </p:nvPr>
        </p:nvGraphicFramePr>
        <p:xfrm>
          <a:off x="1259632" y="3645024"/>
          <a:ext cx="5544616" cy="3068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69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80">
                                          <p:stCondLst>
                                            <p:cond delay="0"/>
                                          </p:stCondLst>
                                        </p:cTn>
                                        <p:tgtEl>
                                          <p:spTgt spid="50"/>
                                        </p:tgtEl>
                                      </p:cBhvr>
                                    </p:animEffect>
                                    <p:anim calcmode="lin" valueType="num">
                                      <p:cBhvr>
                                        <p:cTn id="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 dur="26">
                                          <p:stCondLst>
                                            <p:cond delay="650"/>
                                          </p:stCondLst>
                                        </p:cTn>
                                        <p:tgtEl>
                                          <p:spTgt spid="50"/>
                                        </p:tgtEl>
                                      </p:cBhvr>
                                      <p:to x="100000" y="60000"/>
                                    </p:animScale>
                                    <p:animScale>
                                      <p:cBhvr>
                                        <p:cTn id="14" dur="166" decel="50000">
                                          <p:stCondLst>
                                            <p:cond delay="676"/>
                                          </p:stCondLst>
                                        </p:cTn>
                                        <p:tgtEl>
                                          <p:spTgt spid="50"/>
                                        </p:tgtEl>
                                      </p:cBhvr>
                                      <p:to x="100000" y="100000"/>
                                    </p:animScale>
                                    <p:animScale>
                                      <p:cBhvr>
                                        <p:cTn id="15" dur="26">
                                          <p:stCondLst>
                                            <p:cond delay="1312"/>
                                          </p:stCondLst>
                                        </p:cTn>
                                        <p:tgtEl>
                                          <p:spTgt spid="50"/>
                                        </p:tgtEl>
                                      </p:cBhvr>
                                      <p:to x="100000" y="80000"/>
                                    </p:animScale>
                                    <p:animScale>
                                      <p:cBhvr>
                                        <p:cTn id="16" dur="166" decel="50000">
                                          <p:stCondLst>
                                            <p:cond delay="1338"/>
                                          </p:stCondLst>
                                        </p:cTn>
                                        <p:tgtEl>
                                          <p:spTgt spid="50"/>
                                        </p:tgtEl>
                                      </p:cBhvr>
                                      <p:to x="100000" y="100000"/>
                                    </p:animScale>
                                    <p:animScale>
                                      <p:cBhvr>
                                        <p:cTn id="17" dur="26">
                                          <p:stCondLst>
                                            <p:cond delay="1642"/>
                                          </p:stCondLst>
                                        </p:cTn>
                                        <p:tgtEl>
                                          <p:spTgt spid="50"/>
                                        </p:tgtEl>
                                      </p:cBhvr>
                                      <p:to x="100000" y="90000"/>
                                    </p:animScale>
                                    <p:animScale>
                                      <p:cBhvr>
                                        <p:cTn id="18" dur="166" decel="50000">
                                          <p:stCondLst>
                                            <p:cond delay="1668"/>
                                          </p:stCondLst>
                                        </p:cTn>
                                        <p:tgtEl>
                                          <p:spTgt spid="50"/>
                                        </p:tgtEl>
                                      </p:cBhvr>
                                      <p:to x="100000" y="100000"/>
                                    </p:animScale>
                                    <p:animScale>
                                      <p:cBhvr>
                                        <p:cTn id="19" dur="26">
                                          <p:stCondLst>
                                            <p:cond delay="1808"/>
                                          </p:stCondLst>
                                        </p:cTn>
                                        <p:tgtEl>
                                          <p:spTgt spid="50"/>
                                        </p:tgtEl>
                                      </p:cBhvr>
                                      <p:to x="100000" y="95000"/>
                                    </p:animScale>
                                    <p:animScale>
                                      <p:cBhvr>
                                        <p:cTn id="20" dur="166" decel="50000">
                                          <p:stCondLst>
                                            <p:cond delay="1834"/>
                                          </p:stCondLst>
                                        </p:cTn>
                                        <p:tgtEl>
                                          <p:spTgt spid="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772816"/>
            <a:ext cx="7488832" cy="576064"/>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Rechercher </a:t>
            </a:r>
            <a:r>
              <a:rPr lang="fr-FR" sz="2800" b="1" dirty="0">
                <a:solidFill>
                  <a:srgbClr val="4F81BD"/>
                </a:solidFill>
                <a:latin typeface="Cambria"/>
                <a:ea typeface="Times New Roman"/>
                <a:cs typeface="Times New Roman"/>
              </a:rPr>
              <a:t>une valeur dans un tableau</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3" name="Rectangle 2"/>
          <p:cNvSpPr/>
          <p:nvPr/>
        </p:nvSpPr>
        <p:spPr>
          <a:xfrm>
            <a:off x="251520" y="2322746"/>
            <a:ext cx="8496943" cy="1754326"/>
          </a:xfrm>
          <a:prstGeom prst="rect">
            <a:avLst/>
          </a:prstGeom>
        </p:spPr>
        <p:txBody>
          <a:bodyPr wrap="square">
            <a:spAutoFit/>
          </a:bodyPr>
          <a:lstStyle/>
          <a:p>
            <a:r>
              <a:rPr lang="fr-FR" dirty="0">
                <a:solidFill>
                  <a:prstClr val="black"/>
                </a:solidFill>
              </a:rPr>
              <a:t>Introduisons la fonction recherche : elle devra contenir comme paramètres le tableau étudié, sa taille et la valeur cherchée. </a:t>
            </a:r>
          </a:p>
          <a:p>
            <a:r>
              <a:rPr lang="fr-FR" b="1" dirty="0">
                <a:solidFill>
                  <a:schemeClr val="accent1"/>
                </a:solidFill>
              </a:rPr>
              <a:t>Function chercher(t :tableau[] d’entiers, taille :entier, valeur :entier) :entier</a:t>
            </a:r>
          </a:p>
          <a:p>
            <a:r>
              <a:rPr lang="fr-FR" dirty="0">
                <a:solidFill>
                  <a:prstClr val="black"/>
                </a:solidFill>
              </a:rPr>
              <a:t>Pour chercher une valeur dans un tableau de manière récursive, il faut supposer que cette valeur a été trouvée (ou pas) au rang inférieur, donc dans tout le tableau sauf la 1</a:t>
            </a:r>
            <a:r>
              <a:rPr lang="fr-FR" baseline="30000" dirty="0">
                <a:solidFill>
                  <a:prstClr val="black"/>
                </a:solidFill>
              </a:rPr>
              <a:t>ière</a:t>
            </a:r>
            <a:r>
              <a:rPr lang="fr-FR" dirty="0">
                <a:solidFill>
                  <a:prstClr val="black"/>
                </a:solidFill>
              </a:rPr>
              <a:t> case</a:t>
            </a:r>
          </a:p>
        </p:txBody>
      </p:sp>
      <p:graphicFrame>
        <p:nvGraphicFramePr>
          <p:cNvPr id="2" name="Tableau 1"/>
          <p:cNvGraphicFramePr>
            <a:graphicFrameLocks noGrp="1"/>
          </p:cNvGraphicFramePr>
          <p:nvPr>
            <p:extLst>
              <p:ext uri="{D42A27DB-BD31-4B8C-83A1-F6EECF244321}">
                <p14:modId xmlns:p14="http://schemas.microsoft.com/office/powerpoint/2010/main" val="901356512"/>
              </p:ext>
            </p:extLst>
          </p:nvPr>
        </p:nvGraphicFramePr>
        <p:xfrm>
          <a:off x="1835696" y="4566647"/>
          <a:ext cx="4896546" cy="360040"/>
        </p:xfrm>
        <a:graphic>
          <a:graphicData uri="http://schemas.openxmlformats.org/drawingml/2006/table">
            <a:tbl>
              <a:tblPr firstRow="1" firstCol="1" bandRow="1">
                <a:tableStyleId>{5C22544A-7EE6-4342-B048-85BDC9FD1C3A}</a:tableStyleId>
              </a:tblPr>
              <a:tblGrid>
                <a:gridCol w="544329"/>
                <a:gridCol w="545136"/>
                <a:gridCol w="545136"/>
                <a:gridCol w="545136"/>
                <a:gridCol w="545136"/>
                <a:gridCol w="545136"/>
                <a:gridCol w="545136"/>
                <a:gridCol w="545136"/>
                <a:gridCol w="536265"/>
              </a:tblGrid>
              <a:tr h="360040">
                <a:tc>
                  <a:txBody>
                    <a:bodyPr/>
                    <a:lstStyle/>
                    <a:p>
                      <a:pPr marL="0" indent="0" algn="ctr">
                        <a:spcAft>
                          <a:spcPts val="0"/>
                        </a:spcAft>
                      </a:pPr>
                      <a:r>
                        <a:rPr lang="fr-FR" sz="1400" dirty="0">
                          <a:effectLst/>
                        </a:rPr>
                        <a:t>3</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5</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8</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5</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7</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2</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1</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8</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fr-FR" sz="1400" dirty="0">
                          <a:effectLst/>
                        </a:rPr>
                        <a:t>4</a:t>
                      </a:r>
                      <a:endParaRPr lang="fr-FR" sz="1400" dirty="0">
                        <a:effectLst/>
                        <a:latin typeface="Calibri"/>
                        <a:ea typeface="Times New Roman"/>
                        <a:cs typeface="Arial"/>
                      </a:endParaRPr>
                    </a:p>
                  </a:txBody>
                  <a:tcPr marL="68580" marR="68580" marT="0" marB="0" anchor="ctr"/>
                </a:tc>
              </a:tr>
            </a:tbl>
          </a:graphicData>
        </a:graphic>
      </p:graphicFrame>
      <p:sp>
        <p:nvSpPr>
          <p:cNvPr id="8" name="Accolade ouvrante 7"/>
          <p:cNvSpPr/>
          <p:nvPr/>
        </p:nvSpPr>
        <p:spPr>
          <a:xfrm rot="16200000">
            <a:off x="4382125" y="2997308"/>
            <a:ext cx="240665" cy="4194158"/>
          </a:xfrm>
          <a:prstGeom prst="leftBrace">
            <a:avLst>
              <a:gd name="adj1" fmla="val 8333"/>
              <a:gd name="adj2" fmla="val 49447"/>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Zone de texte 56"/>
          <p:cNvSpPr txBox="1"/>
          <p:nvPr/>
        </p:nvSpPr>
        <p:spPr>
          <a:xfrm>
            <a:off x="2964160" y="5214719"/>
            <a:ext cx="3048000" cy="2305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spcAft>
                <a:spcPts val="0"/>
              </a:spcAft>
            </a:pPr>
            <a:r>
              <a:rPr lang="fr-FR" sz="1200" dirty="0">
                <a:effectLst/>
                <a:ea typeface="Times New Roman"/>
                <a:cs typeface="Arial"/>
              </a:rPr>
              <a:t>Je sais trouver la solution au rang inférieur</a:t>
            </a:r>
          </a:p>
        </p:txBody>
      </p:sp>
    </p:spTree>
    <p:extLst>
      <p:ext uri="{BB962C8B-B14F-4D97-AF65-F5344CB8AC3E}">
        <p14:creationId xmlns:p14="http://schemas.microsoft.com/office/powerpoint/2010/main" val="41022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772816"/>
            <a:ext cx="7488832" cy="576064"/>
          </a:xfrm>
        </p:spPr>
        <p:txBody>
          <a:bodyPr rtlCol="0">
            <a:noAutofit/>
          </a:bodyPr>
          <a:lstStyle/>
          <a:p>
            <a:pPr marL="0" indent="0">
              <a:spcBef>
                <a:spcPts val="1000"/>
              </a:spcBef>
              <a:spcAft>
                <a:spcPts val="400"/>
              </a:spcAft>
              <a:buNone/>
            </a:pPr>
            <a:r>
              <a:rPr lang="fr-FR" sz="2800" b="1" dirty="0" smtClean="0">
                <a:solidFill>
                  <a:srgbClr val="4F81BD"/>
                </a:solidFill>
                <a:latin typeface="Cambria"/>
                <a:ea typeface="Times New Roman"/>
                <a:cs typeface="Times New Roman"/>
              </a:rPr>
              <a:t>Rechercher </a:t>
            </a:r>
            <a:r>
              <a:rPr lang="fr-FR" sz="2800" b="1" dirty="0">
                <a:solidFill>
                  <a:srgbClr val="4F81BD"/>
                </a:solidFill>
                <a:latin typeface="Cambria"/>
                <a:ea typeface="Times New Roman"/>
                <a:cs typeface="Times New Roman"/>
              </a:rPr>
              <a:t>une valeur dans un tableau</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3" name="Rectangle 2"/>
          <p:cNvSpPr/>
          <p:nvPr/>
        </p:nvSpPr>
        <p:spPr>
          <a:xfrm>
            <a:off x="539552" y="2708920"/>
            <a:ext cx="3168352" cy="3693319"/>
          </a:xfrm>
          <a:prstGeom prst="rect">
            <a:avLst/>
          </a:prstGeom>
        </p:spPr>
        <p:txBody>
          <a:bodyPr wrap="square">
            <a:spAutoFit/>
          </a:bodyPr>
          <a:lstStyle/>
          <a:p>
            <a:pPr indent="228600" algn="just">
              <a:spcAft>
                <a:spcPts val="0"/>
              </a:spcAft>
            </a:pPr>
            <a:r>
              <a:rPr lang="fr-FR" dirty="0">
                <a:latin typeface="Calibri"/>
                <a:ea typeface="Times New Roman"/>
                <a:cs typeface="Arial"/>
              </a:rPr>
              <a:t>Il reste donc à tester le 1</a:t>
            </a:r>
            <a:r>
              <a:rPr lang="fr-FR" baseline="30000" dirty="0">
                <a:latin typeface="Calibri"/>
                <a:ea typeface="Times New Roman"/>
                <a:cs typeface="Arial"/>
              </a:rPr>
              <a:t>ier</a:t>
            </a:r>
            <a:r>
              <a:rPr lang="fr-FR" dirty="0">
                <a:latin typeface="Calibri"/>
                <a:ea typeface="Times New Roman"/>
                <a:cs typeface="Arial"/>
              </a:rPr>
              <a:t> élément : s’il est égal à la valeur cherchée, on retourne sa place, sinon on retourne la solution trouvée au rang inférieur.</a:t>
            </a:r>
          </a:p>
          <a:p>
            <a:pPr indent="228600" algn="just">
              <a:spcAft>
                <a:spcPts val="0"/>
              </a:spcAft>
            </a:pPr>
            <a:r>
              <a:rPr lang="fr-FR" dirty="0">
                <a:latin typeface="Calibri"/>
                <a:ea typeface="Times New Roman"/>
                <a:cs typeface="Arial"/>
              </a:rPr>
              <a:t>La condition d’arrêt a lieu simplement quand il ne reste pas de case à tester : la valeur n’a alors pas été trouvée.</a:t>
            </a:r>
          </a:p>
          <a:p>
            <a:pPr indent="228600" algn="just">
              <a:spcAft>
                <a:spcPts val="0"/>
              </a:spcAft>
            </a:pPr>
            <a:r>
              <a:rPr lang="fr-FR" dirty="0">
                <a:latin typeface="Calibri"/>
                <a:ea typeface="Times New Roman"/>
                <a:cs typeface="Arial"/>
              </a:rPr>
              <a:t>Il faut donc introduire aussi le rang début de l’élément à tester.</a:t>
            </a:r>
          </a:p>
          <a:p>
            <a:pPr indent="228600">
              <a:spcAft>
                <a:spcPts val="0"/>
              </a:spcAft>
            </a:pPr>
            <a:r>
              <a:rPr lang="fr-FR" dirty="0">
                <a:latin typeface="Calibri"/>
                <a:ea typeface="Times New Roman"/>
                <a:cs typeface="Arial"/>
              </a:rPr>
              <a:t> </a:t>
            </a:r>
          </a:p>
        </p:txBody>
      </p:sp>
      <p:sp>
        <p:nvSpPr>
          <p:cNvPr id="4" name="Rectangle 3"/>
          <p:cNvSpPr/>
          <p:nvPr/>
        </p:nvSpPr>
        <p:spPr>
          <a:xfrm>
            <a:off x="3923928" y="2879534"/>
            <a:ext cx="5105623"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spcAft>
                <a:spcPts val="0"/>
              </a:spcAft>
            </a:pPr>
            <a:r>
              <a:rPr lang="fr-FR" b="1" dirty="0">
                <a:solidFill>
                  <a:prstClr val="black"/>
                </a:solidFill>
                <a:latin typeface="Calibri"/>
                <a:ea typeface="Times New Roman"/>
                <a:cs typeface="Arial"/>
              </a:rPr>
              <a:t>Function</a:t>
            </a:r>
            <a:r>
              <a:rPr lang="fr-FR" dirty="0">
                <a:solidFill>
                  <a:prstClr val="black"/>
                </a:solidFill>
                <a:latin typeface="Calibri"/>
                <a:ea typeface="Times New Roman"/>
                <a:cs typeface="Arial"/>
              </a:rPr>
              <a:t> chercher(t :tableau[] d’entiers, taille :entier, valeur :entier, debut :entier) :entier</a:t>
            </a:r>
          </a:p>
          <a:p>
            <a:pPr lvl="0" indent="228600">
              <a:spcAft>
                <a:spcPts val="0"/>
              </a:spcAft>
              <a:tabLst>
                <a:tab pos="1162050" algn="l"/>
              </a:tabLst>
            </a:pPr>
            <a:r>
              <a:rPr lang="fr-FR" b="1" dirty="0">
                <a:solidFill>
                  <a:prstClr val="black"/>
                </a:solidFill>
                <a:latin typeface="Calibri"/>
                <a:ea typeface="Times New Roman"/>
                <a:cs typeface="Arial"/>
              </a:rPr>
              <a:t>Debut</a:t>
            </a:r>
            <a:endParaRPr lang="fr-FR" dirty="0">
              <a:solidFill>
                <a:prstClr val="black"/>
              </a:solidFill>
              <a:latin typeface="Calibri"/>
              <a:ea typeface="Times New Roman"/>
              <a:cs typeface="Arial"/>
            </a:endParaRPr>
          </a:p>
          <a:p>
            <a:pPr marL="228600" lvl="0" indent="228600">
              <a:spcAft>
                <a:spcPts val="0"/>
              </a:spcAft>
              <a:tabLst>
                <a:tab pos="1162050" algn="l"/>
              </a:tabLst>
            </a:pPr>
            <a:r>
              <a:rPr lang="fr-FR" dirty="0">
                <a:solidFill>
                  <a:prstClr val="black"/>
                </a:solidFill>
                <a:latin typeface="Calibri"/>
                <a:ea typeface="Times New Roman"/>
                <a:cs typeface="Arial"/>
              </a:rPr>
              <a:t>si (debut </a:t>
            </a:r>
            <a:r>
              <a:rPr lang="fr-FR" dirty="0">
                <a:solidFill>
                  <a:prstClr val="black"/>
                </a:solidFill>
                <a:latin typeface="Calibri"/>
                <a:ea typeface="Times New Roman"/>
                <a:cs typeface="Arial"/>
                <a:sym typeface="Symbol"/>
              </a:rPr>
              <a:t></a:t>
            </a:r>
            <a:r>
              <a:rPr lang="fr-FR" dirty="0">
                <a:solidFill>
                  <a:prstClr val="black"/>
                </a:solidFill>
                <a:latin typeface="Calibri"/>
                <a:ea typeface="Times New Roman"/>
                <a:cs typeface="Arial"/>
              </a:rPr>
              <a:t> taille) alors     		</a:t>
            </a:r>
            <a:r>
              <a:rPr lang="fr-FR" sz="1200" dirty="0">
                <a:solidFill>
                  <a:prstClr val="black"/>
                </a:solidFill>
                <a:latin typeface="Calibri"/>
                <a:ea typeface="Times New Roman"/>
                <a:cs typeface="Arial"/>
              </a:rPr>
              <a:t>//condition d’arrêt</a:t>
            </a:r>
            <a:endParaRPr lang="fr-FR" dirty="0">
              <a:solidFill>
                <a:prstClr val="black"/>
              </a:solidFill>
              <a:latin typeface="Calibri"/>
              <a:ea typeface="Times New Roman"/>
              <a:cs typeface="Arial"/>
            </a:endParaRPr>
          </a:p>
          <a:p>
            <a:pPr marL="228600" lvl="0" indent="228600">
              <a:spcAft>
                <a:spcPts val="0"/>
              </a:spcAft>
              <a:tabLst>
                <a:tab pos="1162050" algn="l"/>
              </a:tabLst>
            </a:pPr>
            <a:r>
              <a:rPr lang="fr-FR" dirty="0">
                <a:solidFill>
                  <a:prstClr val="black"/>
                </a:solidFill>
                <a:latin typeface="Calibri"/>
                <a:ea typeface="Times New Roman"/>
                <a:cs typeface="Arial"/>
              </a:rPr>
              <a:t>      retourne (-1) ;</a:t>
            </a:r>
          </a:p>
          <a:p>
            <a:pPr marL="228600" lvl="0" indent="228600">
              <a:spcAft>
                <a:spcPts val="0"/>
              </a:spcAft>
              <a:tabLst>
                <a:tab pos="1162050" algn="l"/>
              </a:tabLst>
            </a:pPr>
            <a:r>
              <a:rPr lang="fr-FR" dirty="0">
                <a:solidFill>
                  <a:prstClr val="black"/>
                </a:solidFill>
                <a:latin typeface="Calibri"/>
                <a:ea typeface="Times New Roman"/>
                <a:cs typeface="Arial"/>
              </a:rPr>
              <a:t>si (t[debut]= valeur)			</a:t>
            </a:r>
            <a:r>
              <a:rPr lang="fr-FR" sz="1200" dirty="0">
                <a:solidFill>
                  <a:prstClr val="black"/>
                </a:solidFill>
                <a:latin typeface="Calibri"/>
                <a:ea typeface="Times New Roman"/>
                <a:cs typeface="Arial"/>
              </a:rPr>
              <a:t>//on a trouvé</a:t>
            </a:r>
            <a:endParaRPr lang="fr-FR" dirty="0">
              <a:solidFill>
                <a:prstClr val="black"/>
              </a:solidFill>
              <a:latin typeface="Calibri"/>
              <a:ea typeface="Times New Roman"/>
              <a:cs typeface="Arial"/>
            </a:endParaRPr>
          </a:p>
          <a:p>
            <a:pPr marL="228600" lvl="0" indent="228600">
              <a:spcAft>
                <a:spcPts val="0"/>
              </a:spcAft>
              <a:tabLst>
                <a:tab pos="1162050" algn="l"/>
              </a:tabLst>
            </a:pPr>
            <a:r>
              <a:rPr lang="fr-FR" dirty="0">
                <a:solidFill>
                  <a:prstClr val="black"/>
                </a:solidFill>
                <a:latin typeface="Calibri"/>
                <a:ea typeface="Times New Roman"/>
                <a:cs typeface="Arial"/>
              </a:rPr>
              <a:t>retourne </a:t>
            </a:r>
            <a:r>
              <a:rPr lang="fr-FR" i="1" dirty="0">
                <a:solidFill>
                  <a:prstClr val="black"/>
                </a:solidFill>
                <a:latin typeface="Calibri"/>
                <a:ea typeface="Times New Roman"/>
                <a:cs typeface="Arial"/>
              </a:rPr>
              <a:t>debut</a:t>
            </a:r>
            <a:r>
              <a:rPr lang="fr-FR" dirty="0">
                <a:solidFill>
                  <a:prstClr val="black"/>
                </a:solidFill>
                <a:latin typeface="Calibri"/>
                <a:ea typeface="Times New Roman"/>
                <a:cs typeface="Arial"/>
              </a:rPr>
              <a:t> ; </a:t>
            </a:r>
            <a:endParaRPr lang="fr-FR" dirty="0" smtClean="0">
              <a:solidFill>
                <a:prstClr val="black"/>
              </a:solidFill>
              <a:latin typeface="Calibri"/>
              <a:ea typeface="Times New Roman"/>
              <a:cs typeface="Arial"/>
            </a:endParaRPr>
          </a:p>
          <a:p>
            <a:pPr marL="228600" lvl="0" indent="228600">
              <a:spcAft>
                <a:spcPts val="0"/>
              </a:spcAft>
              <a:tabLst>
                <a:tab pos="1162050" algn="l"/>
              </a:tabLst>
            </a:pPr>
            <a:r>
              <a:rPr lang="fr-FR" dirty="0" smtClean="0">
                <a:solidFill>
                  <a:prstClr val="black"/>
                </a:solidFill>
                <a:latin typeface="Calibri"/>
                <a:ea typeface="Times New Roman"/>
                <a:cs typeface="Arial"/>
              </a:rPr>
              <a:t>retourne </a:t>
            </a:r>
            <a:r>
              <a:rPr lang="fr-FR" dirty="0">
                <a:solidFill>
                  <a:prstClr val="black"/>
                </a:solidFill>
                <a:latin typeface="Calibri"/>
                <a:ea typeface="Times New Roman"/>
                <a:cs typeface="Arial"/>
              </a:rPr>
              <a:t>(chercher(</a:t>
            </a:r>
            <a:r>
              <a:rPr lang="fr-FR" i="1" dirty="0">
                <a:solidFill>
                  <a:prstClr val="black"/>
                </a:solidFill>
                <a:latin typeface="Calibri"/>
                <a:ea typeface="Times New Roman"/>
                <a:cs typeface="Arial"/>
              </a:rPr>
              <a:t>t, taille, valeur, debut+1</a:t>
            </a:r>
            <a:r>
              <a:rPr lang="fr-FR" dirty="0">
                <a:solidFill>
                  <a:prstClr val="black"/>
                </a:solidFill>
                <a:latin typeface="Calibri"/>
                <a:ea typeface="Times New Roman"/>
                <a:cs typeface="Arial"/>
              </a:rPr>
              <a:t>)) ;</a:t>
            </a:r>
          </a:p>
          <a:p>
            <a:pPr lvl="0" indent="228600">
              <a:spcAft>
                <a:spcPts val="0"/>
              </a:spcAft>
              <a:tabLst>
                <a:tab pos="1162050" algn="l"/>
              </a:tabLst>
            </a:pPr>
            <a:r>
              <a:rPr lang="fr-FR" b="1" dirty="0">
                <a:solidFill>
                  <a:prstClr val="black"/>
                </a:solidFill>
                <a:latin typeface="Calibri"/>
                <a:ea typeface="Times New Roman"/>
                <a:cs typeface="Arial"/>
              </a:rPr>
              <a:t>Fin</a:t>
            </a:r>
            <a:endParaRPr lang="fr-FR" dirty="0">
              <a:solidFill>
                <a:prstClr val="black"/>
              </a:solidFill>
              <a:latin typeface="Calibri"/>
              <a:ea typeface="Times New Roman"/>
              <a:cs typeface="Arial"/>
            </a:endParaRPr>
          </a:p>
        </p:txBody>
      </p:sp>
    </p:spTree>
    <p:extLst>
      <p:ext uri="{BB962C8B-B14F-4D97-AF65-F5344CB8AC3E}">
        <p14:creationId xmlns:p14="http://schemas.microsoft.com/office/powerpoint/2010/main" val="11192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772816"/>
            <a:ext cx="7488832" cy="576064"/>
          </a:xfrm>
        </p:spPr>
        <p:txBody>
          <a:bodyPr rtlCol="0">
            <a:noAutofit/>
          </a:bodyPr>
          <a:lstStyle/>
          <a:p>
            <a:pPr marL="0" indent="0">
              <a:spcBef>
                <a:spcPts val="1000"/>
              </a:spcBef>
              <a:spcAft>
                <a:spcPts val="400"/>
              </a:spcAft>
              <a:buNone/>
            </a:pPr>
            <a:r>
              <a:rPr lang="fr-FR" sz="2800" b="1" dirty="0">
                <a:solidFill>
                  <a:srgbClr val="4F81BD"/>
                </a:solidFill>
                <a:latin typeface="Cambria"/>
                <a:ea typeface="Times New Roman"/>
                <a:cs typeface="Times New Roman"/>
              </a:rPr>
              <a:t>La suite de </a:t>
            </a:r>
            <a:r>
              <a:rPr lang="fr-FR" sz="2800" b="1" dirty="0" err="1">
                <a:solidFill>
                  <a:srgbClr val="4F81BD"/>
                </a:solidFill>
                <a:latin typeface="Cambria"/>
                <a:ea typeface="Times New Roman"/>
                <a:cs typeface="Times New Roman"/>
              </a:rPr>
              <a:t>Fibonacci</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3" name="Rectangle 2"/>
          <p:cNvSpPr/>
          <p:nvPr/>
        </p:nvSpPr>
        <p:spPr>
          <a:xfrm>
            <a:off x="539552" y="2420888"/>
            <a:ext cx="7848872" cy="3970318"/>
          </a:xfrm>
          <a:prstGeom prst="rect">
            <a:avLst/>
          </a:prstGeom>
        </p:spPr>
        <p:txBody>
          <a:bodyPr wrap="square">
            <a:spAutoFit/>
          </a:bodyPr>
          <a:lstStyle/>
          <a:p>
            <a:pPr marL="285750" indent="-285750" algn="just">
              <a:spcAft>
                <a:spcPts val="0"/>
              </a:spcAft>
              <a:buBlip>
                <a:blip r:embed="rId4"/>
              </a:buBlip>
            </a:pPr>
            <a:r>
              <a:rPr lang="fr-FR" dirty="0">
                <a:solidFill>
                  <a:prstClr val="black"/>
                </a:solidFill>
                <a:latin typeface="Calibri"/>
                <a:ea typeface="Times New Roman"/>
                <a:cs typeface="Arial"/>
              </a:rPr>
              <a:t>La suite de </a:t>
            </a:r>
            <a:r>
              <a:rPr lang="fr-FR" dirty="0" err="1">
                <a:solidFill>
                  <a:prstClr val="black"/>
                </a:solidFill>
                <a:latin typeface="Calibri"/>
                <a:ea typeface="Times New Roman"/>
                <a:cs typeface="Arial"/>
              </a:rPr>
              <a:t>Fibonacci</a:t>
            </a:r>
            <a:r>
              <a:rPr lang="fr-FR" dirty="0">
                <a:solidFill>
                  <a:prstClr val="black"/>
                </a:solidFill>
                <a:latin typeface="Calibri"/>
                <a:ea typeface="Times New Roman"/>
                <a:cs typeface="Arial"/>
              </a:rPr>
              <a:t> est une suite </a:t>
            </a:r>
            <a:r>
              <a:rPr lang="fr-FR" dirty="0" smtClean="0">
                <a:solidFill>
                  <a:prstClr val="black"/>
                </a:solidFill>
                <a:latin typeface="Calibri"/>
                <a:ea typeface="Times New Roman"/>
                <a:cs typeface="Arial"/>
              </a:rPr>
              <a:t>récurrente </a:t>
            </a:r>
            <a:r>
              <a:rPr lang="fr-FR" dirty="0">
                <a:solidFill>
                  <a:prstClr val="black"/>
                </a:solidFill>
                <a:latin typeface="Calibri"/>
                <a:ea typeface="Times New Roman"/>
                <a:cs typeface="Arial"/>
              </a:rPr>
              <a:t>dont chaque terme dépend des deux précédents. Elle est définie par : </a:t>
            </a:r>
          </a:p>
          <a:p>
            <a:pPr algn="just">
              <a:spcAft>
                <a:spcPts val="0"/>
              </a:spcAft>
            </a:pPr>
            <a:r>
              <a:rPr lang="fr-FR" dirty="0" smtClean="0">
                <a:solidFill>
                  <a:prstClr val="black"/>
                </a:solidFill>
                <a:latin typeface="Calibri"/>
                <a:ea typeface="Times New Roman"/>
                <a:cs typeface="Arial"/>
              </a:rPr>
              <a:t>	U0=</a:t>
            </a:r>
            <a:r>
              <a:rPr lang="fr-FR" baseline="-25000" dirty="0" smtClean="0">
                <a:solidFill>
                  <a:prstClr val="black"/>
                </a:solidFill>
                <a:latin typeface="Calibri"/>
                <a:ea typeface="Times New Roman"/>
                <a:cs typeface="Arial"/>
              </a:rPr>
              <a:t>0</a:t>
            </a:r>
            <a:r>
              <a:rPr lang="fr-FR" dirty="0" smtClean="0">
                <a:solidFill>
                  <a:prstClr val="black"/>
                </a:solidFill>
                <a:latin typeface="Calibri"/>
                <a:ea typeface="Times New Roman"/>
                <a:cs typeface="Arial"/>
              </a:rPr>
              <a:t> </a:t>
            </a:r>
            <a:r>
              <a:rPr lang="fr-FR" dirty="0">
                <a:solidFill>
                  <a:prstClr val="black"/>
                </a:solidFill>
                <a:latin typeface="Calibri"/>
                <a:ea typeface="Times New Roman"/>
                <a:cs typeface="Arial"/>
              </a:rPr>
              <a:t>et U</a:t>
            </a:r>
            <a:r>
              <a:rPr lang="fr-FR" baseline="-25000" dirty="0">
                <a:solidFill>
                  <a:prstClr val="black"/>
                </a:solidFill>
                <a:latin typeface="Calibri"/>
                <a:ea typeface="Times New Roman"/>
                <a:cs typeface="Arial"/>
              </a:rPr>
              <a:t>1</a:t>
            </a:r>
            <a:r>
              <a:rPr lang="fr-FR" dirty="0">
                <a:solidFill>
                  <a:prstClr val="black"/>
                </a:solidFill>
                <a:latin typeface="Calibri"/>
                <a:ea typeface="Times New Roman"/>
                <a:cs typeface="Arial"/>
              </a:rPr>
              <a:t>=1</a:t>
            </a:r>
          </a:p>
          <a:p>
            <a:pPr algn="just">
              <a:spcAft>
                <a:spcPts val="0"/>
              </a:spcAft>
            </a:pPr>
            <a:r>
              <a:rPr lang="fr-FR" dirty="0" smtClean="0">
                <a:solidFill>
                  <a:prstClr val="black"/>
                </a:solidFill>
                <a:latin typeface="Calibri"/>
                <a:ea typeface="Times New Roman"/>
                <a:cs typeface="Arial"/>
              </a:rPr>
              <a:t>	Un=U</a:t>
            </a:r>
            <a:r>
              <a:rPr lang="fr-FR" baseline="-25000" dirty="0" smtClean="0">
                <a:solidFill>
                  <a:prstClr val="black"/>
                </a:solidFill>
                <a:latin typeface="Calibri"/>
                <a:ea typeface="Times New Roman"/>
                <a:cs typeface="Arial"/>
              </a:rPr>
              <a:t>n-1</a:t>
            </a:r>
            <a:r>
              <a:rPr lang="fr-FR" dirty="0" smtClean="0">
                <a:solidFill>
                  <a:prstClr val="black"/>
                </a:solidFill>
                <a:latin typeface="Calibri"/>
                <a:ea typeface="Times New Roman"/>
                <a:cs typeface="Arial"/>
              </a:rPr>
              <a:t> </a:t>
            </a:r>
            <a:r>
              <a:rPr lang="fr-FR" dirty="0">
                <a:solidFill>
                  <a:prstClr val="black"/>
                </a:solidFill>
                <a:latin typeface="Calibri"/>
                <a:ea typeface="Times New Roman"/>
                <a:cs typeface="Arial"/>
              </a:rPr>
              <a:t>+ U</a:t>
            </a:r>
            <a:r>
              <a:rPr lang="fr-FR" baseline="-25000" dirty="0">
                <a:solidFill>
                  <a:prstClr val="black"/>
                </a:solidFill>
                <a:latin typeface="Calibri"/>
                <a:ea typeface="Times New Roman"/>
                <a:cs typeface="Arial"/>
              </a:rPr>
              <a:t>n-2</a:t>
            </a:r>
            <a:r>
              <a:rPr lang="fr-FR" dirty="0">
                <a:solidFill>
                  <a:prstClr val="black"/>
                </a:solidFill>
                <a:latin typeface="Calibri"/>
                <a:ea typeface="Times New Roman"/>
                <a:cs typeface="Arial"/>
              </a:rPr>
              <a:t>, pour tout entier n tel que 2 n</a:t>
            </a:r>
          </a:p>
          <a:p>
            <a:pPr marL="285750" indent="-285750" algn="just">
              <a:spcAft>
                <a:spcPts val="0"/>
              </a:spcAft>
              <a:buBlip>
                <a:blip r:embed="rId4"/>
              </a:buBlip>
            </a:pPr>
            <a:r>
              <a:rPr lang="fr-FR" dirty="0">
                <a:solidFill>
                  <a:prstClr val="black"/>
                </a:solidFill>
                <a:latin typeface="Calibri"/>
                <a:ea typeface="Times New Roman"/>
                <a:cs typeface="Arial"/>
              </a:rPr>
              <a:t>Par exemple, U</a:t>
            </a:r>
            <a:r>
              <a:rPr lang="fr-FR" baseline="-25000" dirty="0">
                <a:solidFill>
                  <a:prstClr val="black"/>
                </a:solidFill>
                <a:latin typeface="Calibri"/>
                <a:ea typeface="Times New Roman"/>
                <a:cs typeface="Arial"/>
              </a:rPr>
              <a:t>2</a:t>
            </a:r>
            <a:r>
              <a:rPr lang="fr-FR" dirty="0">
                <a:solidFill>
                  <a:prstClr val="black"/>
                </a:solidFill>
                <a:latin typeface="Calibri"/>
                <a:ea typeface="Times New Roman"/>
                <a:cs typeface="Arial"/>
              </a:rPr>
              <a:t>=U</a:t>
            </a:r>
            <a:r>
              <a:rPr lang="fr-FR" baseline="-25000" dirty="0">
                <a:solidFill>
                  <a:prstClr val="black"/>
                </a:solidFill>
                <a:latin typeface="Calibri"/>
                <a:ea typeface="Times New Roman"/>
                <a:cs typeface="Arial"/>
              </a:rPr>
              <a:t>1</a:t>
            </a:r>
            <a:r>
              <a:rPr lang="fr-FR" dirty="0">
                <a:solidFill>
                  <a:prstClr val="black"/>
                </a:solidFill>
                <a:latin typeface="Calibri"/>
                <a:ea typeface="Times New Roman"/>
                <a:cs typeface="Arial"/>
              </a:rPr>
              <a:t>+U</a:t>
            </a:r>
            <a:r>
              <a:rPr lang="fr-FR" baseline="-25000" dirty="0">
                <a:solidFill>
                  <a:prstClr val="black"/>
                </a:solidFill>
                <a:latin typeface="Calibri"/>
                <a:ea typeface="Times New Roman"/>
                <a:cs typeface="Arial"/>
              </a:rPr>
              <a:t>0</a:t>
            </a:r>
            <a:r>
              <a:rPr lang="fr-FR" dirty="0">
                <a:solidFill>
                  <a:prstClr val="black"/>
                </a:solidFill>
                <a:latin typeface="Calibri"/>
                <a:ea typeface="Times New Roman"/>
                <a:cs typeface="Arial"/>
              </a:rPr>
              <a:t>=1+0, U</a:t>
            </a:r>
            <a:r>
              <a:rPr lang="fr-FR" baseline="-25000" dirty="0">
                <a:solidFill>
                  <a:prstClr val="black"/>
                </a:solidFill>
                <a:latin typeface="Calibri"/>
                <a:ea typeface="Times New Roman"/>
                <a:cs typeface="Arial"/>
              </a:rPr>
              <a:t>3</a:t>
            </a:r>
            <a:r>
              <a:rPr lang="fr-FR" dirty="0">
                <a:solidFill>
                  <a:prstClr val="black"/>
                </a:solidFill>
                <a:latin typeface="Calibri"/>
                <a:ea typeface="Times New Roman"/>
                <a:cs typeface="Arial"/>
              </a:rPr>
              <a:t>=U</a:t>
            </a:r>
            <a:r>
              <a:rPr lang="fr-FR" baseline="-25000" dirty="0">
                <a:solidFill>
                  <a:prstClr val="black"/>
                </a:solidFill>
                <a:latin typeface="Calibri"/>
                <a:ea typeface="Times New Roman"/>
                <a:cs typeface="Arial"/>
              </a:rPr>
              <a:t>2</a:t>
            </a:r>
            <a:r>
              <a:rPr lang="fr-FR" dirty="0">
                <a:solidFill>
                  <a:prstClr val="black"/>
                </a:solidFill>
                <a:latin typeface="Calibri"/>
                <a:ea typeface="Times New Roman"/>
                <a:cs typeface="Arial"/>
              </a:rPr>
              <a:t>+U</a:t>
            </a:r>
            <a:r>
              <a:rPr lang="fr-FR" baseline="-25000" dirty="0">
                <a:solidFill>
                  <a:prstClr val="black"/>
                </a:solidFill>
                <a:latin typeface="Calibri"/>
                <a:ea typeface="Times New Roman"/>
                <a:cs typeface="Arial"/>
              </a:rPr>
              <a:t>1</a:t>
            </a:r>
            <a:r>
              <a:rPr lang="fr-FR" dirty="0">
                <a:solidFill>
                  <a:prstClr val="black"/>
                </a:solidFill>
                <a:latin typeface="Calibri"/>
                <a:ea typeface="Times New Roman"/>
                <a:cs typeface="Arial"/>
              </a:rPr>
              <a:t>=1+1=2, U</a:t>
            </a:r>
            <a:r>
              <a:rPr lang="fr-FR" baseline="-25000" dirty="0">
                <a:solidFill>
                  <a:prstClr val="black"/>
                </a:solidFill>
                <a:latin typeface="Calibri"/>
                <a:ea typeface="Times New Roman"/>
                <a:cs typeface="Arial"/>
              </a:rPr>
              <a:t>4</a:t>
            </a:r>
            <a:r>
              <a:rPr lang="fr-FR" dirty="0">
                <a:solidFill>
                  <a:prstClr val="black"/>
                </a:solidFill>
                <a:latin typeface="Calibri"/>
                <a:ea typeface="Times New Roman"/>
                <a:cs typeface="Arial"/>
              </a:rPr>
              <a:t>=U</a:t>
            </a:r>
            <a:r>
              <a:rPr lang="fr-FR" baseline="-25000" dirty="0">
                <a:solidFill>
                  <a:prstClr val="black"/>
                </a:solidFill>
                <a:latin typeface="Calibri"/>
                <a:ea typeface="Times New Roman"/>
                <a:cs typeface="Arial"/>
              </a:rPr>
              <a:t>3</a:t>
            </a:r>
            <a:r>
              <a:rPr lang="fr-FR" dirty="0">
                <a:solidFill>
                  <a:prstClr val="black"/>
                </a:solidFill>
                <a:latin typeface="Calibri"/>
                <a:ea typeface="Times New Roman"/>
                <a:cs typeface="Arial"/>
              </a:rPr>
              <a:t>+U</a:t>
            </a:r>
            <a:r>
              <a:rPr lang="fr-FR" baseline="-25000" dirty="0">
                <a:solidFill>
                  <a:prstClr val="black"/>
                </a:solidFill>
                <a:latin typeface="Calibri"/>
                <a:ea typeface="Times New Roman"/>
                <a:cs typeface="Arial"/>
              </a:rPr>
              <a:t>2</a:t>
            </a:r>
            <a:r>
              <a:rPr lang="fr-FR" dirty="0">
                <a:solidFill>
                  <a:prstClr val="black"/>
                </a:solidFill>
                <a:latin typeface="Calibri"/>
                <a:ea typeface="Times New Roman"/>
                <a:cs typeface="Arial"/>
              </a:rPr>
              <a:t>=3.</a:t>
            </a:r>
          </a:p>
          <a:p>
            <a:pPr marL="285750" indent="-285750" algn="just">
              <a:spcAft>
                <a:spcPts val="0"/>
              </a:spcAft>
              <a:buBlip>
                <a:blip r:embed="rId4"/>
              </a:buBlip>
            </a:pPr>
            <a:r>
              <a:rPr lang="fr-FR" dirty="0">
                <a:solidFill>
                  <a:prstClr val="black"/>
                </a:solidFill>
                <a:latin typeface="Calibri"/>
                <a:ea typeface="Times New Roman"/>
                <a:cs typeface="Arial"/>
              </a:rPr>
              <a:t>On désire calculer tout terme de la suite de </a:t>
            </a:r>
            <a:r>
              <a:rPr lang="fr-FR" dirty="0" err="1">
                <a:solidFill>
                  <a:prstClr val="black"/>
                </a:solidFill>
                <a:latin typeface="Calibri"/>
                <a:ea typeface="Times New Roman"/>
                <a:cs typeface="Arial"/>
              </a:rPr>
              <a:t>Fibonacci</a:t>
            </a:r>
            <a:r>
              <a:rPr lang="fr-FR" dirty="0">
                <a:solidFill>
                  <a:prstClr val="black"/>
                </a:solidFill>
                <a:latin typeface="Calibri"/>
                <a:ea typeface="Times New Roman"/>
                <a:cs typeface="Arial"/>
              </a:rPr>
              <a:t> de rang n, pour tout entier n donné.</a:t>
            </a:r>
          </a:p>
          <a:p>
            <a:pPr marL="285750" indent="-285750" algn="just">
              <a:spcAft>
                <a:spcPts val="0"/>
              </a:spcAft>
              <a:buBlip>
                <a:blip r:embed="rId4"/>
              </a:buBlip>
            </a:pPr>
            <a:r>
              <a:rPr lang="fr-FR" dirty="0">
                <a:solidFill>
                  <a:prstClr val="black"/>
                </a:solidFill>
                <a:latin typeface="Calibri"/>
                <a:ea typeface="Times New Roman"/>
                <a:cs typeface="Arial"/>
              </a:rPr>
              <a:t>Deux méthodes s’offrent à nous </a:t>
            </a:r>
            <a:r>
              <a:rPr lang="fr-FR" dirty="0" smtClean="0">
                <a:solidFill>
                  <a:prstClr val="black"/>
                </a:solidFill>
                <a:latin typeface="Calibri"/>
                <a:ea typeface="Times New Roman"/>
                <a:cs typeface="Arial"/>
              </a:rPr>
              <a:t>:</a:t>
            </a:r>
          </a:p>
          <a:p>
            <a:pPr marL="742950" lvl="1" indent="-285750" algn="just">
              <a:spcAft>
                <a:spcPts val="0"/>
              </a:spcAft>
              <a:buBlip>
                <a:blip r:embed="rId4"/>
              </a:buBlip>
            </a:pPr>
            <a:r>
              <a:rPr lang="fr-FR" dirty="0" smtClean="0">
                <a:solidFill>
                  <a:prstClr val="black"/>
                </a:solidFill>
                <a:latin typeface="Calibri"/>
                <a:ea typeface="Times New Roman"/>
                <a:cs typeface="Arial"/>
              </a:rPr>
              <a:t>La </a:t>
            </a:r>
            <a:r>
              <a:rPr lang="fr-FR" dirty="0">
                <a:solidFill>
                  <a:prstClr val="black"/>
                </a:solidFill>
                <a:latin typeface="Calibri"/>
                <a:ea typeface="Times New Roman"/>
                <a:cs typeface="Arial"/>
              </a:rPr>
              <a:t>méthode itérative, avec une boucle tant_que qui va permettre de calculer tous les termes du premier jusqu’au nième.</a:t>
            </a:r>
          </a:p>
          <a:p>
            <a:pPr marL="742950" lvl="1" indent="-285750" algn="just">
              <a:spcAft>
                <a:spcPts val="0"/>
              </a:spcAft>
              <a:buBlip>
                <a:blip r:embed="rId4"/>
              </a:buBlip>
            </a:pPr>
            <a:r>
              <a:rPr lang="fr-FR" dirty="0" smtClean="0">
                <a:solidFill>
                  <a:prstClr val="black"/>
                </a:solidFill>
                <a:latin typeface="Calibri"/>
                <a:ea typeface="Times New Roman"/>
                <a:cs typeface="Arial"/>
              </a:rPr>
              <a:t>La </a:t>
            </a:r>
            <a:r>
              <a:rPr lang="fr-FR" dirty="0">
                <a:solidFill>
                  <a:prstClr val="black"/>
                </a:solidFill>
                <a:latin typeface="Calibri"/>
                <a:ea typeface="Times New Roman"/>
                <a:cs typeface="Arial"/>
              </a:rPr>
              <a:t>méthode récursive. Elle sera comparable à celle utilisée pour le calcul récursif de factorielle et suit très exactement la définition de la suite de </a:t>
            </a:r>
            <a:r>
              <a:rPr lang="fr-FR" dirty="0" err="1">
                <a:solidFill>
                  <a:prstClr val="black"/>
                </a:solidFill>
                <a:latin typeface="Calibri"/>
                <a:ea typeface="Times New Roman"/>
                <a:cs typeface="Arial"/>
              </a:rPr>
              <a:t>Fibonacci</a:t>
            </a:r>
            <a:r>
              <a:rPr lang="fr-FR" dirty="0">
                <a:solidFill>
                  <a:prstClr val="black"/>
                </a:solidFill>
                <a:latin typeface="Calibri"/>
                <a:ea typeface="Times New Roman"/>
                <a:cs typeface="Arial"/>
              </a:rPr>
              <a:t>.</a:t>
            </a:r>
          </a:p>
          <a:p>
            <a:pPr marL="742950" lvl="1" indent="-285750">
              <a:spcAft>
                <a:spcPts val="0"/>
              </a:spcAft>
              <a:buBlip>
                <a:blip r:embed="rId4"/>
              </a:buBlip>
            </a:pPr>
            <a:endParaRPr lang="fr-FR" dirty="0">
              <a:solidFill>
                <a:prstClr val="black"/>
              </a:solidFill>
              <a:latin typeface="Calibri"/>
              <a:ea typeface="Times New Roman"/>
              <a:cs typeface="Arial"/>
            </a:endParaRPr>
          </a:p>
        </p:txBody>
      </p:sp>
    </p:spTree>
    <p:extLst>
      <p:ext uri="{BB962C8B-B14F-4D97-AF65-F5344CB8AC3E}">
        <p14:creationId xmlns:p14="http://schemas.microsoft.com/office/powerpoint/2010/main" val="4630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556792"/>
            <a:ext cx="7488832" cy="576064"/>
          </a:xfrm>
        </p:spPr>
        <p:txBody>
          <a:bodyPr rtlCol="0">
            <a:noAutofit/>
          </a:bodyPr>
          <a:lstStyle/>
          <a:p>
            <a:pPr marL="0" indent="0">
              <a:spcBef>
                <a:spcPts val="1000"/>
              </a:spcBef>
              <a:spcAft>
                <a:spcPts val="400"/>
              </a:spcAft>
              <a:buNone/>
            </a:pPr>
            <a:r>
              <a:rPr lang="fr-FR" sz="2800" b="1" dirty="0">
                <a:solidFill>
                  <a:srgbClr val="4F81BD"/>
                </a:solidFill>
                <a:latin typeface="Cambria"/>
                <a:ea typeface="Times New Roman"/>
                <a:cs typeface="Times New Roman"/>
              </a:rPr>
              <a:t>La suite de </a:t>
            </a:r>
            <a:r>
              <a:rPr lang="fr-FR" sz="2800" b="1" dirty="0" err="1">
                <a:solidFill>
                  <a:srgbClr val="4F81BD"/>
                </a:solidFill>
                <a:latin typeface="Cambria"/>
                <a:ea typeface="Times New Roman"/>
                <a:cs typeface="Times New Roman"/>
              </a:rPr>
              <a:t>Fibonacci</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3" name="Rectangle 2"/>
          <p:cNvSpPr/>
          <p:nvPr/>
        </p:nvSpPr>
        <p:spPr>
          <a:xfrm>
            <a:off x="539552" y="1916832"/>
            <a:ext cx="7848872" cy="1200329"/>
          </a:xfrm>
          <a:prstGeom prst="rect">
            <a:avLst/>
          </a:prstGeom>
        </p:spPr>
        <p:txBody>
          <a:bodyPr wrap="square">
            <a:spAutoFit/>
          </a:bodyPr>
          <a:lstStyle/>
          <a:p>
            <a:pPr marL="285750" indent="-285750" algn="just">
              <a:spcAft>
                <a:spcPts val="0"/>
              </a:spcAft>
              <a:buBlip>
                <a:blip r:embed="rId4"/>
              </a:buBlip>
            </a:pPr>
            <a:r>
              <a:rPr lang="fr-FR" dirty="0">
                <a:solidFill>
                  <a:prstClr val="black"/>
                </a:solidFill>
                <a:latin typeface="Calibri"/>
                <a:ea typeface="Times New Roman"/>
                <a:cs typeface="Arial"/>
              </a:rPr>
              <a:t>Pour écrire U(n), on suppose connues et justes les valeurs retournées par U(n-1) et U(n-2) </a:t>
            </a:r>
          </a:p>
          <a:p>
            <a:pPr marL="285750" indent="-285750" algn="just">
              <a:spcAft>
                <a:spcPts val="0"/>
              </a:spcAft>
              <a:buBlip>
                <a:blip r:embed="rId4"/>
              </a:buBlip>
            </a:pPr>
            <a:r>
              <a:rPr lang="fr-FR" dirty="0">
                <a:solidFill>
                  <a:prstClr val="black"/>
                </a:solidFill>
                <a:latin typeface="Calibri"/>
                <a:ea typeface="Times New Roman"/>
                <a:cs typeface="Arial"/>
              </a:rPr>
              <a:t>L’algorithme s’écrit dans le même  esprit que celui du calcul de factorielle, en s’appuyant simplement sur la définition mathématique de la suite </a:t>
            </a:r>
            <a:r>
              <a:rPr lang="fr-FR" dirty="0" smtClean="0">
                <a:solidFill>
                  <a:prstClr val="black"/>
                </a:solidFill>
                <a:latin typeface="Calibri"/>
                <a:ea typeface="Times New Roman"/>
                <a:cs typeface="Arial"/>
              </a:rPr>
              <a:t>:</a:t>
            </a:r>
            <a:endParaRPr lang="fr-FR" dirty="0">
              <a:solidFill>
                <a:prstClr val="black"/>
              </a:solidFill>
              <a:latin typeface="Calibri"/>
              <a:ea typeface="Times New Roman"/>
              <a:cs typeface="Arial"/>
            </a:endParaRPr>
          </a:p>
        </p:txBody>
      </p:sp>
      <p:graphicFrame>
        <p:nvGraphicFramePr>
          <p:cNvPr id="2" name="Diagramme 1"/>
          <p:cNvGraphicFramePr/>
          <p:nvPr>
            <p:extLst>
              <p:ext uri="{D42A27DB-BD31-4B8C-83A1-F6EECF244321}">
                <p14:modId xmlns:p14="http://schemas.microsoft.com/office/powerpoint/2010/main" val="1617014681"/>
              </p:ext>
            </p:extLst>
          </p:nvPr>
        </p:nvGraphicFramePr>
        <p:xfrm>
          <a:off x="683568" y="2661012"/>
          <a:ext cx="8064896" cy="4797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65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628800"/>
            <a:ext cx="5832648" cy="576064"/>
          </a:xfrm>
        </p:spPr>
        <p:txBody>
          <a:bodyPr rtlCol="0">
            <a:noAutofit/>
          </a:bodyPr>
          <a:lstStyle/>
          <a:p>
            <a:pPr marL="0" indent="0">
              <a:spcBef>
                <a:spcPts val="1000"/>
              </a:spcBef>
              <a:spcAft>
                <a:spcPts val="400"/>
              </a:spcAft>
              <a:buNone/>
            </a:pPr>
            <a:r>
              <a:rPr lang="fr-FR" sz="2800" b="1" dirty="0">
                <a:solidFill>
                  <a:srgbClr val="4F81BD"/>
                </a:solidFill>
                <a:latin typeface="Cambria"/>
                <a:ea typeface="Times New Roman"/>
                <a:cs typeface="Times New Roman"/>
              </a:rPr>
              <a:t>Les erreurs à ne pas commettre</a:t>
            </a:r>
            <a:endParaRPr lang="fr-FR" sz="2800" dirty="0" smtClean="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4" name="Forme libre 3"/>
          <p:cNvSpPr/>
          <p:nvPr/>
        </p:nvSpPr>
        <p:spPr>
          <a:xfrm>
            <a:off x="3285023" y="2278511"/>
            <a:ext cx="4644876" cy="829478"/>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1" numCol="1" spcCol="1270" anchor="ctr" anchorCtr="0">
            <a:noAutofit/>
          </a:bodyPr>
          <a:lstStyle/>
          <a:p>
            <a:pPr lvl="0" algn="ctr" defTabSz="666750" rtl="0">
              <a:lnSpc>
                <a:spcPct val="90000"/>
              </a:lnSpc>
              <a:spcBef>
                <a:spcPct val="0"/>
              </a:spcBef>
              <a:spcAft>
                <a:spcPct val="35000"/>
              </a:spcAft>
            </a:pPr>
            <a:r>
              <a:rPr lang="fr-FR" sz="1500" kern="1200" dirty="0" smtClean="0"/>
              <a:t>Ne pas mettre de boucle tant_que dans une fonction récursive (c’est faux dans 99% des cas).</a:t>
            </a:r>
            <a:endParaRPr lang="fr-FR" sz="1500" kern="1200" dirty="0"/>
          </a:p>
        </p:txBody>
      </p:sp>
      <p:sp>
        <p:nvSpPr>
          <p:cNvPr id="6" name="Ellipse 5"/>
          <p:cNvSpPr/>
          <p:nvPr/>
        </p:nvSpPr>
        <p:spPr>
          <a:xfrm>
            <a:off x="2870284" y="2278512"/>
            <a:ext cx="829476" cy="829476"/>
          </a:xfrm>
          <a:prstGeom prst="ellipse">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8" name="Forme libre 7"/>
          <p:cNvSpPr/>
          <p:nvPr/>
        </p:nvSpPr>
        <p:spPr>
          <a:xfrm>
            <a:off x="3285023" y="3355592"/>
            <a:ext cx="4644876" cy="829478"/>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1" numCol="1" spcCol="1270" anchor="ctr" anchorCtr="0">
            <a:noAutofit/>
          </a:bodyPr>
          <a:lstStyle/>
          <a:p>
            <a:pPr lvl="0" algn="ctr" defTabSz="666750" rtl="0">
              <a:lnSpc>
                <a:spcPct val="90000"/>
              </a:lnSpc>
              <a:spcBef>
                <a:spcPct val="0"/>
              </a:spcBef>
              <a:spcAft>
                <a:spcPct val="35000"/>
              </a:spcAft>
            </a:pPr>
            <a:r>
              <a:rPr lang="fr-FR" sz="1500" kern="1200" dirty="0" smtClean="0"/>
              <a:t>Ne pas oublier la condition d’arrêt.</a:t>
            </a:r>
            <a:endParaRPr lang="fr-FR" sz="1500" kern="1200" dirty="0"/>
          </a:p>
        </p:txBody>
      </p:sp>
      <p:sp>
        <p:nvSpPr>
          <p:cNvPr id="9" name="Ellipse 8"/>
          <p:cNvSpPr/>
          <p:nvPr/>
        </p:nvSpPr>
        <p:spPr>
          <a:xfrm>
            <a:off x="2870284" y="3355593"/>
            <a:ext cx="829476" cy="829476"/>
          </a:xfrm>
          <a:prstGeom prst="ellipse">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0" name="Forme libre 9"/>
          <p:cNvSpPr/>
          <p:nvPr/>
        </p:nvSpPr>
        <p:spPr>
          <a:xfrm>
            <a:off x="3285023" y="4432673"/>
            <a:ext cx="4644876" cy="829477"/>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0" numCol="1" spcCol="1270" anchor="ctr" anchorCtr="0">
            <a:noAutofit/>
          </a:bodyPr>
          <a:lstStyle/>
          <a:p>
            <a:pPr lvl="0" algn="ctr" defTabSz="666750" rtl="0">
              <a:lnSpc>
                <a:spcPct val="90000"/>
              </a:lnSpc>
              <a:spcBef>
                <a:spcPct val="0"/>
              </a:spcBef>
              <a:spcAft>
                <a:spcPct val="35000"/>
              </a:spcAft>
            </a:pPr>
            <a:r>
              <a:rPr lang="fr-FR" sz="1500" kern="1200" dirty="0" smtClean="0"/>
              <a:t>Ne pas hésiter à utiliser le résultat de la fonction que vous êtes en train d’écrire.</a:t>
            </a:r>
            <a:endParaRPr lang="fr-FR" sz="1500" kern="1200" dirty="0"/>
          </a:p>
        </p:txBody>
      </p:sp>
      <p:sp>
        <p:nvSpPr>
          <p:cNvPr id="11" name="Ellipse 10"/>
          <p:cNvSpPr/>
          <p:nvPr/>
        </p:nvSpPr>
        <p:spPr>
          <a:xfrm>
            <a:off x="2870284" y="4432674"/>
            <a:ext cx="829476" cy="829476"/>
          </a:xfrm>
          <a:prstGeom prst="ellipse">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2" name="Forme libre 11"/>
          <p:cNvSpPr/>
          <p:nvPr/>
        </p:nvSpPr>
        <p:spPr>
          <a:xfrm>
            <a:off x="3285023" y="5509754"/>
            <a:ext cx="4644876" cy="829477"/>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0" numCol="1" spcCol="1270" anchor="ctr" anchorCtr="0">
            <a:noAutofit/>
          </a:bodyPr>
          <a:lstStyle/>
          <a:p>
            <a:pPr lvl="0" algn="ctr" defTabSz="666750" rtl="0">
              <a:lnSpc>
                <a:spcPct val="90000"/>
              </a:lnSpc>
              <a:spcBef>
                <a:spcPct val="0"/>
              </a:spcBef>
              <a:spcAft>
                <a:spcPct val="35000"/>
              </a:spcAft>
            </a:pPr>
            <a:r>
              <a:rPr lang="fr-FR" sz="1500" kern="1200" dirty="0" smtClean="0"/>
              <a:t>Ne pas mettre une instruction retourne au milieu de votre fonction récursive : les instructions suivantes ne seraient pas exécutées.</a:t>
            </a:r>
            <a:endParaRPr lang="fr-FR" sz="1500" kern="1200" dirty="0"/>
          </a:p>
        </p:txBody>
      </p:sp>
      <p:sp>
        <p:nvSpPr>
          <p:cNvPr id="13" name="Ellipse 12"/>
          <p:cNvSpPr/>
          <p:nvPr/>
        </p:nvSpPr>
        <p:spPr>
          <a:xfrm>
            <a:off x="2870284" y="5509755"/>
            <a:ext cx="829476" cy="829476"/>
          </a:xfrm>
          <a:prstGeom prst="ellipse">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140968"/>
            <a:ext cx="2108727" cy="23042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2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graphicFrame>
        <p:nvGraphicFramePr>
          <p:cNvPr id="4" name="Diagramme 3"/>
          <p:cNvGraphicFramePr/>
          <p:nvPr>
            <p:extLst>
              <p:ext uri="{D42A27DB-BD31-4B8C-83A1-F6EECF244321}">
                <p14:modId xmlns:p14="http://schemas.microsoft.com/office/powerpoint/2010/main" val="4241032040"/>
              </p:ext>
            </p:extLst>
          </p:nvPr>
        </p:nvGraphicFramePr>
        <p:xfrm>
          <a:off x="899592" y="1772816"/>
          <a:ext cx="7008440" cy="2392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me 5"/>
          <p:cNvGraphicFramePr/>
          <p:nvPr>
            <p:extLst>
              <p:ext uri="{D42A27DB-BD31-4B8C-83A1-F6EECF244321}">
                <p14:modId xmlns:p14="http://schemas.microsoft.com/office/powerpoint/2010/main" val="2237890629"/>
              </p:ext>
            </p:extLst>
          </p:nvPr>
        </p:nvGraphicFramePr>
        <p:xfrm>
          <a:off x="755576" y="4221088"/>
          <a:ext cx="6096000" cy="1080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7"/>
          <p:cNvSpPr/>
          <p:nvPr/>
        </p:nvSpPr>
        <p:spPr>
          <a:xfrm>
            <a:off x="2260868" y="5445224"/>
            <a:ext cx="4572000" cy="646331"/>
          </a:xfrm>
          <a:prstGeom prst="rect">
            <a:avLst/>
          </a:prstGeom>
        </p:spPr>
        <p:txBody>
          <a:bodyPr>
            <a:spAutoFit/>
          </a:bodyPr>
          <a:lstStyle/>
          <a:p>
            <a:pPr algn="ctr"/>
            <a:r>
              <a:rPr lang="fr-FR" b="1" dirty="0">
                <a:solidFill>
                  <a:schemeClr val="accent6">
                    <a:lumMod val="75000"/>
                  </a:schemeClr>
                </a:solidFill>
              </a:rPr>
              <a:t>La fonction factorielle précédente utilise-t-elle la récursivité terminale ?</a:t>
            </a:r>
          </a:p>
        </p:txBody>
      </p:sp>
    </p:spTree>
    <p:extLst>
      <p:ext uri="{BB962C8B-B14F-4D97-AF65-F5344CB8AC3E}">
        <p14:creationId xmlns:p14="http://schemas.microsoft.com/office/powerpoint/2010/main" val="213219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2" name="Rectangle 1"/>
          <p:cNvSpPr/>
          <p:nvPr/>
        </p:nvSpPr>
        <p:spPr>
          <a:xfrm>
            <a:off x="113543" y="1700808"/>
            <a:ext cx="3954263" cy="1754326"/>
          </a:xfrm>
          <a:prstGeom prst="rect">
            <a:avLst/>
          </a:prstGeom>
          <a:ln>
            <a:solidFill>
              <a:schemeClr val="accent1"/>
            </a:solidFill>
          </a:ln>
        </p:spPr>
        <p:txBody>
          <a:bodyPr wrap="square">
            <a:spAutoFit/>
          </a:bodyPr>
          <a:lstStyle/>
          <a:p>
            <a:pPr>
              <a:spcAft>
                <a:spcPts val="0"/>
              </a:spcAft>
            </a:pPr>
            <a:r>
              <a:rPr lang="fr-FR" dirty="0">
                <a:latin typeface="Calibri"/>
                <a:ea typeface="Times New Roman"/>
                <a:cs typeface="Arial"/>
              </a:rPr>
              <a:t>La fonction factorielle se terminait par : </a:t>
            </a:r>
          </a:p>
          <a:p>
            <a:pPr indent="449580">
              <a:spcAft>
                <a:spcPts val="0"/>
              </a:spcAft>
            </a:pPr>
            <a:r>
              <a:rPr lang="fr-FR" b="1" dirty="0">
                <a:latin typeface="Calibri"/>
                <a:ea typeface="Times New Roman"/>
                <a:cs typeface="Arial"/>
              </a:rPr>
              <a:t>retourne(nb x </a:t>
            </a:r>
            <a:r>
              <a:rPr lang="fr-FR" b="1" i="1" dirty="0">
                <a:latin typeface="Calibri"/>
                <a:ea typeface="Times New Roman"/>
                <a:cs typeface="Arial"/>
              </a:rPr>
              <a:t>factorielle</a:t>
            </a:r>
            <a:r>
              <a:rPr lang="fr-FR" b="1" dirty="0">
                <a:latin typeface="Calibri"/>
                <a:ea typeface="Times New Roman"/>
                <a:cs typeface="Arial"/>
              </a:rPr>
              <a:t>(nb-1)) ;</a:t>
            </a:r>
          </a:p>
          <a:p>
            <a:pPr indent="228600" algn="ctr">
              <a:spcAft>
                <a:spcPts val="0"/>
              </a:spcAft>
            </a:pPr>
            <a:r>
              <a:rPr lang="fr-FR" i="1" dirty="0">
                <a:solidFill>
                  <a:schemeClr val="tx2"/>
                </a:solidFill>
                <a:latin typeface="Calibri"/>
                <a:ea typeface="Times New Roman"/>
                <a:cs typeface="Arial"/>
              </a:rPr>
              <a:t>Ce n’est pas une récursivité terminale, l’évaluation de l’appel récursif factorielle(nb-1) est suivie par la multiplication par nb avant le retourne. </a:t>
            </a:r>
            <a:endParaRPr lang="fr-FR" i="1" dirty="0">
              <a:solidFill>
                <a:schemeClr val="tx2"/>
              </a:solidFill>
              <a:effectLst/>
              <a:latin typeface="Calibri"/>
              <a:ea typeface="Times New Roman"/>
              <a:cs typeface="Arial"/>
            </a:endParaRPr>
          </a:p>
        </p:txBody>
      </p:sp>
      <p:sp>
        <p:nvSpPr>
          <p:cNvPr id="9" name="Forme libre 8"/>
          <p:cNvSpPr/>
          <p:nvPr/>
        </p:nvSpPr>
        <p:spPr>
          <a:xfrm>
            <a:off x="4205783" y="1700808"/>
            <a:ext cx="4830713" cy="460800"/>
          </a:xfrm>
          <a:custGeom>
            <a:avLst/>
            <a:gdLst>
              <a:gd name="connsiteX0" fmla="*/ 0 w 5075535"/>
              <a:gd name="connsiteY0" fmla="*/ 0 h 460800"/>
              <a:gd name="connsiteX1" fmla="*/ 5075535 w 5075535"/>
              <a:gd name="connsiteY1" fmla="*/ 0 h 460800"/>
              <a:gd name="connsiteX2" fmla="*/ 5075535 w 5075535"/>
              <a:gd name="connsiteY2" fmla="*/ 460800 h 460800"/>
              <a:gd name="connsiteX3" fmla="*/ 0 w 5075535"/>
              <a:gd name="connsiteY3" fmla="*/ 460800 h 460800"/>
              <a:gd name="connsiteX4" fmla="*/ 0 w 5075535"/>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535" h="460800">
                <a:moveTo>
                  <a:pt x="0" y="0"/>
                </a:moveTo>
                <a:lnTo>
                  <a:pt x="5075535" y="0"/>
                </a:lnTo>
                <a:lnTo>
                  <a:pt x="5075535" y="460800"/>
                </a:lnTo>
                <a:lnTo>
                  <a:pt x="0" y="4608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shade val="50000"/>
              <a:hueOff val="0"/>
              <a:satOff val="0"/>
              <a:lumOff val="0"/>
              <a:alphaOff val="0"/>
            </a:schemeClr>
          </a:lnRef>
          <a:fillRef idx="1">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kern="1200" dirty="0" smtClean="0"/>
              <a:t>Version récursivité terminale</a:t>
            </a:r>
            <a:endParaRPr lang="fr-FR" sz="1600" kern="1200" dirty="0"/>
          </a:p>
        </p:txBody>
      </p:sp>
      <p:sp>
        <p:nvSpPr>
          <p:cNvPr id="10" name="Forme libre 9"/>
          <p:cNvSpPr/>
          <p:nvPr/>
        </p:nvSpPr>
        <p:spPr>
          <a:xfrm>
            <a:off x="4205783" y="2161608"/>
            <a:ext cx="4830713" cy="1756800"/>
          </a:xfrm>
          <a:custGeom>
            <a:avLst/>
            <a:gdLst>
              <a:gd name="connsiteX0" fmla="*/ 0 w 5075535"/>
              <a:gd name="connsiteY0" fmla="*/ 0 h 1756800"/>
              <a:gd name="connsiteX1" fmla="*/ 5075535 w 5075535"/>
              <a:gd name="connsiteY1" fmla="*/ 0 h 1756800"/>
              <a:gd name="connsiteX2" fmla="*/ 5075535 w 5075535"/>
              <a:gd name="connsiteY2" fmla="*/ 1756800 h 1756800"/>
              <a:gd name="connsiteX3" fmla="*/ 0 w 5075535"/>
              <a:gd name="connsiteY3" fmla="*/ 1756800 h 1756800"/>
              <a:gd name="connsiteX4" fmla="*/ 0 w 5075535"/>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535" h="1756800">
                <a:moveTo>
                  <a:pt x="0" y="0"/>
                </a:moveTo>
                <a:lnTo>
                  <a:pt x="5075535" y="0"/>
                </a:lnTo>
                <a:lnTo>
                  <a:pt x="5075535" y="1756800"/>
                </a:lnTo>
                <a:lnTo>
                  <a:pt x="0" y="17568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fr-FR" sz="1600" b="1" kern="1200" dirty="0" smtClean="0"/>
              <a:t>Fonction </a:t>
            </a:r>
            <a:r>
              <a:rPr lang="fr-FR" sz="1600" kern="1200" dirty="0" smtClean="0"/>
              <a:t>factorielle(nb : entier, resultat :entier) :entier</a:t>
            </a:r>
            <a:endParaRPr lang="fr-FR" sz="1600" kern="1200" dirty="0"/>
          </a:p>
          <a:p>
            <a:pPr marL="0" lvl="1" algn="l" defTabSz="711200">
              <a:lnSpc>
                <a:spcPct val="90000"/>
              </a:lnSpc>
              <a:spcBef>
                <a:spcPct val="0"/>
              </a:spcBef>
              <a:spcAft>
                <a:spcPct val="15000"/>
              </a:spcAft>
            </a:pPr>
            <a:r>
              <a:rPr lang="fr-FR" sz="1600" b="1" kern="1200" dirty="0" smtClean="0"/>
              <a:t>Debut</a:t>
            </a:r>
            <a:endParaRPr lang="fr-FR" sz="1600" kern="1200" dirty="0"/>
          </a:p>
          <a:p>
            <a:pPr marL="171450" lvl="2" algn="l" defTabSz="711200">
              <a:lnSpc>
                <a:spcPct val="90000"/>
              </a:lnSpc>
              <a:spcBef>
                <a:spcPct val="0"/>
              </a:spcBef>
              <a:spcAft>
                <a:spcPct val="15000"/>
              </a:spcAft>
            </a:pPr>
            <a:r>
              <a:rPr lang="fr-FR" sz="1600" kern="1200" dirty="0" smtClean="0"/>
              <a:t>si (nb = 1) alors</a:t>
            </a:r>
            <a:endParaRPr lang="fr-FR" sz="1600" kern="1200" dirty="0"/>
          </a:p>
          <a:p>
            <a:pPr marL="171450" lvl="2" algn="l" defTabSz="711200">
              <a:lnSpc>
                <a:spcPct val="90000"/>
              </a:lnSpc>
              <a:spcBef>
                <a:spcPct val="0"/>
              </a:spcBef>
              <a:spcAft>
                <a:spcPct val="15000"/>
              </a:spcAft>
            </a:pPr>
            <a:r>
              <a:rPr lang="fr-FR" sz="1600" kern="1200" dirty="0" smtClean="0"/>
              <a:t>retourne  resultat ;</a:t>
            </a:r>
            <a:endParaRPr lang="fr-FR" sz="1600" kern="1200" dirty="0"/>
          </a:p>
          <a:p>
            <a:pPr marL="171450" lvl="2" algn="l" defTabSz="711200">
              <a:lnSpc>
                <a:spcPct val="90000"/>
              </a:lnSpc>
              <a:spcBef>
                <a:spcPct val="0"/>
              </a:spcBef>
              <a:spcAft>
                <a:spcPct val="15000"/>
              </a:spcAft>
            </a:pPr>
            <a:r>
              <a:rPr lang="fr-FR" sz="1600" kern="1200" dirty="0" smtClean="0"/>
              <a:t>retourne(</a:t>
            </a:r>
            <a:r>
              <a:rPr lang="fr-FR" sz="1600" i="1" kern="1200" dirty="0" smtClean="0"/>
              <a:t>factorielle</a:t>
            </a:r>
            <a:r>
              <a:rPr lang="fr-FR" sz="1600" kern="1200" dirty="0" smtClean="0"/>
              <a:t>(nb-1, nb x resultat) ; </a:t>
            </a:r>
            <a:endParaRPr lang="fr-FR" sz="1600" kern="1200" dirty="0"/>
          </a:p>
          <a:p>
            <a:pPr marL="0" lvl="1" algn="l" defTabSz="711200">
              <a:lnSpc>
                <a:spcPct val="90000"/>
              </a:lnSpc>
              <a:spcBef>
                <a:spcPct val="0"/>
              </a:spcBef>
              <a:spcAft>
                <a:spcPct val="15000"/>
              </a:spcAft>
            </a:pPr>
            <a:r>
              <a:rPr lang="fr-FR" sz="1600" b="1" kern="1200" dirty="0" smtClean="0"/>
              <a:t>Fin</a:t>
            </a:r>
            <a:endParaRPr lang="fr-FR" sz="1600" kern="1200" dirty="0"/>
          </a:p>
        </p:txBody>
      </p:sp>
      <p:graphicFrame>
        <p:nvGraphicFramePr>
          <p:cNvPr id="11" name="Diagramme 10"/>
          <p:cNvGraphicFramePr/>
          <p:nvPr>
            <p:extLst>
              <p:ext uri="{D42A27DB-BD31-4B8C-83A1-F6EECF244321}">
                <p14:modId xmlns:p14="http://schemas.microsoft.com/office/powerpoint/2010/main" val="1098529166"/>
              </p:ext>
            </p:extLst>
          </p:nvPr>
        </p:nvGraphicFramePr>
        <p:xfrm>
          <a:off x="3635896" y="4293096"/>
          <a:ext cx="4896544" cy="2058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320082" y="4221088"/>
            <a:ext cx="3048569" cy="923330"/>
          </a:xfrm>
          <a:prstGeom prst="rect">
            <a:avLst/>
          </a:prstGeom>
        </p:spPr>
        <p:txBody>
          <a:bodyPr wrap="square">
            <a:spAutoFit/>
          </a:bodyPr>
          <a:lstStyle/>
          <a:p>
            <a:pPr lvl="0"/>
            <a:r>
              <a:rPr lang="fr-FR" dirty="0"/>
              <a:t>Cette fonction est appelée en mettant initialement le résultat à 1 :</a:t>
            </a:r>
          </a:p>
        </p:txBody>
      </p:sp>
    </p:spTree>
    <p:extLst>
      <p:ext uri="{BB962C8B-B14F-4D97-AF65-F5344CB8AC3E}">
        <p14:creationId xmlns:p14="http://schemas.microsoft.com/office/powerpoint/2010/main" val="20697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Graphic spid="11" grpId="0">
        <p:bldAsOne/>
      </p:bldGraphic>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fr-FR" sz="4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La </a:t>
            </a:r>
            <a:r>
              <a:rPr lang="fr-FR"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récursivité </a:t>
            </a:r>
          </a:p>
        </p:txBody>
      </p:sp>
      <p:sp>
        <p:nvSpPr>
          <p:cNvPr id="2" name="Rectangle 1"/>
          <p:cNvSpPr/>
          <p:nvPr/>
        </p:nvSpPr>
        <p:spPr>
          <a:xfrm>
            <a:off x="117090" y="1795814"/>
            <a:ext cx="4022862" cy="923330"/>
          </a:xfrm>
          <a:prstGeom prst="rect">
            <a:avLst/>
          </a:prstGeom>
          <a:ln>
            <a:solidFill>
              <a:schemeClr val="accent1"/>
            </a:solidFill>
          </a:ln>
        </p:spPr>
        <p:txBody>
          <a:bodyPr wrap="square">
            <a:spAutoFit/>
          </a:bodyPr>
          <a:lstStyle/>
          <a:p>
            <a:pPr>
              <a:spcAft>
                <a:spcPts val="0"/>
              </a:spcAft>
            </a:pPr>
            <a:r>
              <a:rPr lang="fr-FR" dirty="0"/>
              <a:t>Cette fonction factorielle terminale est souvent transformée par le compilateur en fonction itérative.</a:t>
            </a:r>
            <a:endParaRPr lang="fr-FR" i="1" dirty="0">
              <a:solidFill>
                <a:srgbClr val="1F497D"/>
              </a:solidFill>
              <a:latin typeface="Calibri"/>
              <a:ea typeface="Times New Roman"/>
              <a:cs typeface="Arial"/>
            </a:endParaRPr>
          </a:p>
        </p:txBody>
      </p:sp>
      <p:sp>
        <p:nvSpPr>
          <p:cNvPr id="3" name="Rectangle 2"/>
          <p:cNvSpPr/>
          <p:nvPr/>
        </p:nvSpPr>
        <p:spPr>
          <a:xfrm>
            <a:off x="4313535" y="1700808"/>
            <a:ext cx="4572000" cy="286232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indent="228600">
              <a:spcAft>
                <a:spcPts val="0"/>
              </a:spcAft>
            </a:pPr>
            <a:r>
              <a:rPr lang="fr-FR" b="1" dirty="0">
                <a:latin typeface="Calibri"/>
                <a:ea typeface="Times New Roman"/>
                <a:cs typeface="Arial"/>
              </a:rPr>
              <a:t>Fonction </a:t>
            </a:r>
            <a:r>
              <a:rPr lang="fr-FR" dirty="0">
                <a:latin typeface="Calibri"/>
                <a:ea typeface="Times New Roman"/>
                <a:cs typeface="Arial"/>
              </a:rPr>
              <a:t>factorielle(nb : entier) :entier</a:t>
            </a:r>
          </a:p>
          <a:p>
            <a:pPr indent="228600">
              <a:spcAft>
                <a:spcPts val="0"/>
              </a:spcAft>
            </a:pPr>
            <a:r>
              <a:rPr lang="fr-FR" b="1" dirty="0">
                <a:latin typeface="Calibri"/>
                <a:ea typeface="Times New Roman"/>
                <a:cs typeface="Arial"/>
              </a:rPr>
              <a:t>Variables :</a:t>
            </a:r>
            <a:r>
              <a:rPr lang="fr-FR" dirty="0">
                <a:latin typeface="Calibri"/>
                <a:ea typeface="Times New Roman"/>
                <a:cs typeface="Arial"/>
              </a:rPr>
              <a:t> resultat :entier ;</a:t>
            </a:r>
          </a:p>
          <a:p>
            <a:pPr indent="228600">
              <a:spcAft>
                <a:spcPts val="0"/>
              </a:spcAft>
            </a:pPr>
            <a:r>
              <a:rPr lang="fr-FR" b="1" dirty="0">
                <a:latin typeface="Calibri"/>
                <a:ea typeface="Times New Roman"/>
                <a:cs typeface="Arial"/>
              </a:rPr>
              <a:t>Debut</a:t>
            </a:r>
            <a:endParaRPr lang="fr-FR" dirty="0">
              <a:latin typeface="Calibri"/>
              <a:ea typeface="Times New Roman"/>
              <a:cs typeface="Arial"/>
            </a:endParaRPr>
          </a:p>
          <a:p>
            <a:pPr indent="228600">
              <a:spcAft>
                <a:spcPts val="0"/>
              </a:spcAft>
            </a:pPr>
            <a:r>
              <a:rPr lang="fr-FR" dirty="0">
                <a:latin typeface="Calibri"/>
                <a:ea typeface="Times New Roman"/>
                <a:cs typeface="Arial"/>
              </a:rPr>
              <a:t>	resultat </a:t>
            </a:r>
            <a:r>
              <a:rPr lang="fr-FR" dirty="0">
                <a:latin typeface="Calibri"/>
                <a:ea typeface="Times New Roman"/>
                <a:cs typeface="Arial"/>
                <a:sym typeface="Wingdings"/>
              </a:rPr>
              <a:t></a:t>
            </a:r>
            <a:r>
              <a:rPr lang="fr-FR" dirty="0">
                <a:latin typeface="Calibri"/>
                <a:ea typeface="Times New Roman"/>
                <a:cs typeface="Arial"/>
              </a:rPr>
              <a:t> 1 ;</a:t>
            </a:r>
          </a:p>
          <a:p>
            <a:pPr indent="228600">
              <a:spcAft>
                <a:spcPts val="0"/>
              </a:spcAft>
            </a:pPr>
            <a:r>
              <a:rPr lang="fr-FR" dirty="0">
                <a:latin typeface="Calibri"/>
                <a:ea typeface="Times New Roman"/>
                <a:cs typeface="Arial"/>
              </a:rPr>
              <a:t>	tant_que (nb </a:t>
            </a:r>
            <a:r>
              <a:rPr lang="fr-FR" dirty="0">
                <a:latin typeface="Calibri"/>
                <a:ea typeface="Times New Roman"/>
                <a:cs typeface="Arial"/>
                <a:sym typeface="Symbol"/>
              </a:rPr>
              <a:t></a:t>
            </a:r>
            <a:r>
              <a:rPr lang="fr-FR" dirty="0">
                <a:latin typeface="Calibri"/>
                <a:ea typeface="Times New Roman"/>
                <a:cs typeface="Arial"/>
              </a:rPr>
              <a:t>1) alors {</a:t>
            </a:r>
          </a:p>
          <a:p>
            <a:pPr indent="228600">
              <a:spcAft>
                <a:spcPts val="0"/>
              </a:spcAft>
            </a:pPr>
            <a:r>
              <a:rPr lang="fr-FR" dirty="0">
                <a:latin typeface="Calibri"/>
                <a:ea typeface="Times New Roman"/>
                <a:cs typeface="Arial"/>
              </a:rPr>
              <a:t>		resultat </a:t>
            </a:r>
            <a:r>
              <a:rPr lang="fr-FR" dirty="0">
                <a:latin typeface="Calibri"/>
                <a:ea typeface="Times New Roman"/>
                <a:cs typeface="Arial"/>
                <a:sym typeface="Wingdings"/>
              </a:rPr>
              <a:t></a:t>
            </a:r>
            <a:r>
              <a:rPr lang="fr-FR" dirty="0">
                <a:latin typeface="Calibri"/>
                <a:ea typeface="Times New Roman"/>
                <a:cs typeface="Arial"/>
              </a:rPr>
              <a:t> nb x resultat ;</a:t>
            </a:r>
          </a:p>
          <a:p>
            <a:pPr indent="228600">
              <a:spcAft>
                <a:spcPts val="0"/>
              </a:spcAft>
            </a:pPr>
            <a:r>
              <a:rPr lang="fr-FR" dirty="0">
                <a:latin typeface="Calibri"/>
                <a:ea typeface="Times New Roman"/>
                <a:cs typeface="Arial"/>
              </a:rPr>
              <a:t>		nb </a:t>
            </a:r>
            <a:r>
              <a:rPr lang="fr-FR" dirty="0">
                <a:latin typeface="Calibri"/>
                <a:ea typeface="Times New Roman"/>
                <a:cs typeface="Arial"/>
                <a:sym typeface="Wingdings"/>
              </a:rPr>
              <a:t></a:t>
            </a:r>
            <a:r>
              <a:rPr lang="fr-FR" dirty="0">
                <a:latin typeface="Calibri"/>
                <a:ea typeface="Times New Roman"/>
                <a:cs typeface="Arial"/>
              </a:rPr>
              <a:t> nb – 1 ;</a:t>
            </a:r>
          </a:p>
          <a:p>
            <a:pPr indent="228600">
              <a:spcAft>
                <a:spcPts val="0"/>
              </a:spcAft>
            </a:pPr>
            <a:r>
              <a:rPr lang="fr-FR" dirty="0">
                <a:latin typeface="Calibri"/>
                <a:ea typeface="Times New Roman"/>
                <a:cs typeface="Arial"/>
              </a:rPr>
              <a:t>	}</a:t>
            </a:r>
          </a:p>
          <a:p>
            <a:pPr indent="228600">
              <a:spcAft>
                <a:spcPts val="0"/>
              </a:spcAft>
            </a:pPr>
            <a:r>
              <a:rPr lang="fr-FR" dirty="0">
                <a:latin typeface="Calibri"/>
                <a:ea typeface="Times New Roman"/>
                <a:cs typeface="Arial"/>
              </a:rPr>
              <a:t>	retourne(resultat) ;</a:t>
            </a:r>
          </a:p>
          <a:p>
            <a:pPr indent="228600">
              <a:spcAft>
                <a:spcPts val="0"/>
              </a:spcAft>
            </a:pPr>
            <a:r>
              <a:rPr lang="fr-FR" b="1" dirty="0">
                <a:latin typeface="Calibri"/>
                <a:ea typeface="Times New Roman"/>
                <a:cs typeface="Arial"/>
              </a:rPr>
              <a:t>Fin</a:t>
            </a:r>
            <a:endParaRPr lang="fr-FR" dirty="0">
              <a:effectLst/>
              <a:latin typeface="Calibri"/>
              <a:ea typeface="Times New Roman"/>
              <a:cs typeface="Arial"/>
            </a:endParaRPr>
          </a:p>
        </p:txBody>
      </p:sp>
      <p:sp>
        <p:nvSpPr>
          <p:cNvPr id="4" name="Rectangle 3"/>
          <p:cNvSpPr/>
          <p:nvPr/>
        </p:nvSpPr>
        <p:spPr>
          <a:xfrm>
            <a:off x="117090" y="3362801"/>
            <a:ext cx="4022862" cy="1200329"/>
          </a:xfrm>
          <a:prstGeom prst="rect">
            <a:avLst/>
          </a:prstGeom>
          <a:ln>
            <a:solidFill>
              <a:schemeClr val="accent1"/>
            </a:solidFill>
          </a:ln>
        </p:spPr>
        <p:txBody>
          <a:bodyPr wrap="square">
            <a:spAutoFit/>
          </a:bodyPr>
          <a:lstStyle/>
          <a:p>
            <a:pPr>
              <a:spcAft>
                <a:spcPts val="0"/>
              </a:spcAft>
            </a:pPr>
            <a:r>
              <a:rPr lang="fr-FR" dirty="0">
                <a:latin typeface="Calibri"/>
                <a:ea typeface="Times New Roman"/>
                <a:cs typeface="Arial"/>
              </a:rPr>
              <a:t>Concrètement en Java, voici les temps de calculs en millisecondes obtenus sur un calcul des factorielles en récursivité classique et terminale.</a:t>
            </a:r>
            <a:endParaRPr lang="fr-FR" dirty="0">
              <a:effectLst/>
              <a:latin typeface="Calibri"/>
              <a:ea typeface="Times New Roman"/>
              <a:cs typeface="Arial"/>
            </a:endParaRPr>
          </a:p>
        </p:txBody>
      </p:sp>
      <p:graphicFrame>
        <p:nvGraphicFramePr>
          <p:cNvPr id="5" name="Tableau 4"/>
          <p:cNvGraphicFramePr>
            <a:graphicFrameLocks noGrp="1"/>
          </p:cNvGraphicFramePr>
          <p:nvPr>
            <p:extLst>
              <p:ext uri="{D42A27DB-BD31-4B8C-83A1-F6EECF244321}">
                <p14:modId xmlns:p14="http://schemas.microsoft.com/office/powerpoint/2010/main" val="3264808135"/>
              </p:ext>
            </p:extLst>
          </p:nvPr>
        </p:nvGraphicFramePr>
        <p:xfrm>
          <a:off x="1043608" y="5229200"/>
          <a:ext cx="7056785" cy="864096"/>
        </p:xfrm>
        <a:graphic>
          <a:graphicData uri="http://schemas.openxmlformats.org/drawingml/2006/table">
            <a:tbl>
              <a:tblPr firstRow="1" firstCol="1" bandRow="1">
                <a:tableStyleId>{3C2FFA5D-87B4-456A-9821-1D502468CF0F}</a:tableStyleId>
              </a:tblPr>
              <a:tblGrid>
                <a:gridCol w="1411190"/>
                <a:gridCol w="1411190"/>
                <a:gridCol w="1411190"/>
                <a:gridCol w="1411190"/>
                <a:gridCol w="1412025"/>
              </a:tblGrid>
              <a:tr h="288032">
                <a:tc>
                  <a:txBody>
                    <a:bodyPr/>
                    <a:lstStyle/>
                    <a:p>
                      <a:pPr indent="228600" algn="ctr">
                        <a:spcAft>
                          <a:spcPts val="0"/>
                        </a:spcAft>
                      </a:pPr>
                      <a:r>
                        <a:rPr lang="fr-FR" sz="1600" dirty="0">
                          <a:effectLst/>
                        </a:rPr>
                        <a:t>Récursivité</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10 !</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70 !</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120 !</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184 !</a:t>
                      </a:r>
                      <a:endParaRPr lang="fr-FR" sz="1600">
                        <a:effectLst/>
                        <a:latin typeface="Calibri"/>
                        <a:ea typeface="Times New Roman"/>
                        <a:cs typeface="Arial"/>
                      </a:endParaRPr>
                    </a:p>
                  </a:txBody>
                  <a:tcPr marL="68580" marR="68580" marT="0" marB="0"/>
                </a:tc>
              </a:tr>
              <a:tr h="288032">
                <a:tc>
                  <a:txBody>
                    <a:bodyPr/>
                    <a:lstStyle/>
                    <a:p>
                      <a:pPr indent="228600" algn="ctr">
                        <a:spcAft>
                          <a:spcPts val="0"/>
                        </a:spcAft>
                      </a:pPr>
                      <a:r>
                        <a:rPr lang="fr-FR" sz="1600">
                          <a:effectLst/>
                        </a:rPr>
                        <a:t>Classique</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dirty="0">
                          <a:effectLst/>
                        </a:rPr>
                        <a:t>5</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6</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7</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12</a:t>
                      </a:r>
                      <a:endParaRPr lang="fr-FR" sz="1600">
                        <a:effectLst/>
                        <a:latin typeface="Calibri"/>
                        <a:ea typeface="Times New Roman"/>
                        <a:cs typeface="Arial"/>
                      </a:endParaRPr>
                    </a:p>
                  </a:txBody>
                  <a:tcPr marL="68580" marR="68580" marT="0" marB="0"/>
                </a:tc>
              </a:tr>
              <a:tr h="288032">
                <a:tc>
                  <a:txBody>
                    <a:bodyPr/>
                    <a:lstStyle/>
                    <a:p>
                      <a:pPr indent="228600" algn="ctr">
                        <a:spcAft>
                          <a:spcPts val="0"/>
                        </a:spcAft>
                      </a:pPr>
                      <a:r>
                        <a:rPr lang="fr-FR" sz="1600">
                          <a:effectLst/>
                        </a:rPr>
                        <a:t>terminale</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1</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a:effectLst/>
                        </a:rPr>
                        <a:t>2</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fr-FR" sz="1600" dirty="0">
                          <a:effectLst/>
                        </a:rPr>
                        <a:t>5</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fr-FR" sz="1600" dirty="0">
                          <a:effectLst/>
                        </a:rPr>
                        <a:t>5</a:t>
                      </a:r>
                      <a:endParaRPr lang="fr-FR" sz="1600" dirty="0">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535023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9" presetClass="emph" presetSubtype="0" grpId="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grpId="0" nodeType="withEffect">
                                  <p:stCondLst>
                                    <p:cond delay="0"/>
                                  </p:stCondLst>
                                  <p:childTnLst>
                                    <p:set>
                                      <p:cBhvr rctx="PPT">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752528"/>
          </a:xfrm>
        </p:spPr>
        <p:txBody>
          <a:bodyPr rtlCol="0">
            <a:normAutofit fontScale="77500" lnSpcReduction="20000"/>
          </a:bodyPr>
          <a:lstStyle/>
          <a:p>
            <a:pPr marL="0" indent="0">
              <a:spcBef>
                <a:spcPts val="1000"/>
              </a:spcBef>
              <a:spcAft>
                <a:spcPts val="400"/>
              </a:spcAft>
              <a:buNone/>
            </a:pPr>
            <a:r>
              <a:rPr lang="fr-FR" b="1" dirty="0" smtClean="0">
                <a:solidFill>
                  <a:srgbClr val="4F81BD"/>
                </a:solidFill>
                <a:effectLst>
                  <a:outerShdw blurRad="38100" dist="38100" dir="2700000" algn="tl">
                    <a:srgbClr val="000000">
                      <a:alpha val="43137"/>
                    </a:srgbClr>
                  </a:outerShdw>
                </a:effectLst>
                <a:ea typeface="Times New Roman"/>
                <a:cs typeface="Times New Roman"/>
              </a:rPr>
              <a:t>Définition</a:t>
            </a:r>
          </a:p>
          <a:p>
            <a:pPr marL="800100" indent="-457200" algn="just">
              <a:lnSpc>
                <a:spcPct val="110000"/>
              </a:lnSpc>
              <a:spcAft>
                <a:spcPts val="0"/>
              </a:spcAft>
              <a:buBlip>
                <a:blip r:embed="rId3"/>
              </a:buBlip>
              <a:tabLst>
                <a:tab pos="1343025" algn="l"/>
              </a:tabLst>
            </a:pPr>
            <a:r>
              <a:rPr lang="fr-FR" sz="3900" dirty="0" smtClean="0">
                <a:ea typeface="Times New Roman"/>
                <a:cs typeface="Arial"/>
              </a:rPr>
              <a:t>La </a:t>
            </a:r>
            <a:r>
              <a:rPr lang="fr-FR" sz="3900" dirty="0">
                <a:ea typeface="Times New Roman"/>
                <a:cs typeface="Arial"/>
              </a:rPr>
              <a:t>structure d’une fonction est la suivante :</a:t>
            </a:r>
          </a:p>
          <a:p>
            <a:pPr lvl="1" indent="0" algn="just">
              <a:lnSpc>
                <a:spcPct val="110000"/>
              </a:lnSpc>
              <a:spcAft>
                <a:spcPts val="0"/>
              </a:spcAft>
              <a:buNone/>
              <a:tabLst>
                <a:tab pos="1343025" algn="l"/>
              </a:tabLst>
            </a:pPr>
            <a:r>
              <a:rPr lang="fr-FR" b="1" dirty="0">
                <a:ea typeface="Times New Roman"/>
                <a:cs typeface="Arial"/>
              </a:rPr>
              <a:t>fonction</a:t>
            </a:r>
            <a:r>
              <a:rPr lang="fr-FR" dirty="0">
                <a:ea typeface="Times New Roman"/>
                <a:cs typeface="Arial"/>
              </a:rPr>
              <a:t> nomDeLaFonction</a:t>
            </a:r>
            <a:r>
              <a:rPr lang="fr-FR" b="1" dirty="0">
                <a:ea typeface="Times New Roman"/>
                <a:cs typeface="Arial"/>
              </a:rPr>
              <a:t>(liste des paramètres)</a:t>
            </a:r>
            <a:r>
              <a:rPr lang="fr-FR" dirty="0">
                <a:ea typeface="Times New Roman"/>
                <a:cs typeface="Arial"/>
              </a:rPr>
              <a:t> : typeRetourne</a:t>
            </a:r>
          </a:p>
          <a:p>
            <a:pPr lvl="1" indent="0" algn="just">
              <a:lnSpc>
                <a:spcPct val="110000"/>
              </a:lnSpc>
              <a:spcAft>
                <a:spcPts val="0"/>
              </a:spcAft>
              <a:buNone/>
              <a:tabLst>
                <a:tab pos="1343025" algn="l"/>
              </a:tabLst>
            </a:pPr>
            <a:r>
              <a:rPr lang="fr-FR" b="1" dirty="0">
                <a:ea typeface="Times New Roman"/>
                <a:cs typeface="Arial"/>
              </a:rPr>
              <a:t>Debut</a:t>
            </a:r>
          </a:p>
          <a:p>
            <a:pPr lvl="1" indent="0" algn="just">
              <a:lnSpc>
                <a:spcPct val="110000"/>
              </a:lnSpc>
              <a:spcAft>
                <a:spcPts val="0"/>
              </a:spcAft>
              <a:buNone/>
              <a:tabLst>
                <a:tab pos="1343025" algn="l"/>
              </a:tabLst>
            </a:pPr>
            <a:r>
              <a:rPr lang="fr-FR" dirty="0" smtClean="0">
                <a:ea typeface="Times New Roman"/>
                <a:cs typeface="Arial"/>
              </a:rPr>
              <a:t>	Bloc </a:t>
            </a:r>
            <a:r>
              <a:rPr lang="fr-FR" dirty="0">
                <a:ea typeface="Times New Roman"/>
                <a:cs typeface="Arial"/>
              </a:rPr>
              <a:t>d’instructions ;</a:t>
            </a:r>
          </a:p>
          <a:p>
            <a:pPr lvl="1" indent="0" algn="just">
              <a:lnSpc>
                <a:spcPct val="110000"/>
              </a:lnSpc>
              <a:spcAft>
                <a:spcPts val="0"/>
              </a:spcAft>
              <a:buNone/>
              <a:tabLst>
                <a:tab pos="1343025" algn="l"/>
              </a:tabLst>
            </a:pPr>
            <a:r>
              <a:rPr lang="fr-FR" b="1" dirty="0">
                <a:ea typeface="Times New Roman"/>
                <a:cs typeface="Arial"/>
              </a:rPr>
              <a:t>Fin</a:t>
            </a:r>
          </a:p>
          <a:p>
            <a:pPr marL="800100" indent="-457200" algn="just">
              <a:lnSpc>
                <a:spcPct val="110000"/>
              </a:lnSpc>
              <a:spcAft>
                <a:spcPts val="0"/>
              </a:spcAft>
              <a:buBlip>
                <a:blip r:embed="rId3"/>
              </a:buBlip>
              <a:tabLst>
                <a:tab pos="1343025" algn="l"/>
              </a:tabLst>
            </a:pPr>
            <a:r>
              <a:rPr lang="fr-FR" sz="3900" dirty="0">
                <a:ea typeface="Times New Roman"/>
                <a:cs typeface="Arial"/>
              </a:rPr>
              <a:t>Trois étapes sont toujours nécessaires à l’exécution d’une fonction :</a:t>
            </a:r>
          </a:p>
          <a:p>
            <a:pPr lvl="2">
              <a:spcAft>
                <a:spcPts val="0"/>
              </a:spcAft>
              <a:buFont typeface="+mj-lt"/>
              <a:buAutoNum type="arabicPeriod"/>
            </a:pPr>
            <a:r>
              <a:rPr lang="fr-FR" sz="2600" dirty="0">
                <a:ea typeface="Times New Roman"/>
                <a:cs typeface="Arial"/>
              </a:rPr>
              <a:t>Le programme appelant interrompt sont exécution.</a:t>
            </a:r>
          </a:p>
          <a:p>
            <a:pPr lvl="2">
              <a:spcAft>
                <a:spcPts val="0"/>
              </a:spcAft>
              <a:buFont typeface="+mj-lt"/>
              <a:buAutoNum type="arabicPeriod"/>
            </a:pPr>
            <a:r>
              <a:rPr lang="fr-FR" sz="2600" dirty="0">
                <a:ea typeface="Times New Roman"/>
                <a:cs typeface="Arial"/>
              </a:rPr>
              <a:t>La fonction appelée effectue son bloc d’instructions. Dés qu’une instruction retourne est exécutée, la fonction s’arrête. </a:t>
            </a:r>
          </a:p>
          <a:p>
            <a:pPr lvl="2">
              <a:spcAft>
                <a:spcPts val="0"/>
              </a:spcAft>
              <a:buFont typeface="+mj-lt"/>
              <a:buAutoNum type="arabicPeriod"/>
            </a:pPr>
            <a:r>
              <a:rPr lang="fr-FR" sz="2600" dirty="0">
                <a:ea typeface="Times New Roman"/>
                <a:cs typeface="Arial"/>
              </a:rPr>
              <a:t>Le programme appelant reprend alors son exécution. </a:t>
            </a:r>
          </a:p>
          <a:p>
            <a:pPr marL="0" indent="0">
              <a:spcBef>
                <a:spcPts val="1000"/>
              </a:spcBef>
              <a:spcAft>
                <a:spcPts val="400"/>
              </a:spcAft>
              <a:buNone/>
            </a:pPr>
            <a:endParaRPr lang="fr-FR" b="1" dirty="0">
              <a:solidFill>
                <a:srgbClr val="4F81BD"/>
              </a:solidFill>
              <a:effectLst>
                <a:outerShdw blurRad="38100" dist="38100" dir="2700000" algn="tl">
                  <a:srgbClr val="000000">
                    <a:alpha val="43137"/>
                  </a:srgbClr>
                </a:outerShdw>
              </a:effectLst>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2" name="Rectangle 1"/>
          <p:cNvSpPr/>
          <p:nvPr/>
        </p:nvSpPr>
        <p:spPr>
          <a:xfrm>
            <a:off x="971600" y="2564904"/>
            <a:ext cx="7704856" cy="151216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9375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500"/>
                                        <p:tgtEl>
                                          <p:spTgt spid="5">
                                            <p:txEl>
                                              <p:pRg st="2" end="2"/>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arn(inVertic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arn(inVertical)">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720080"/>
          </a:xfrm>
        </p:spPr>
        <p:txBody>
          <a:bodyPr rtlCol="0">
            <a:normAutofit/>
          </a:bodyPr>
          <a:lstStyle/>
          <a:p>
            <a:pPr marL="0" indent="0">
              <a:spcBef>
                <a:spcPts val="1000"/>
              </a:spcBef>
              <a:spcAft>
                <a:spcPts val="400"/>
              </a:spcAft>
              <a:buNone/>
            </a:pPr>
            <a:r>
              <a:rPr lang="fr-FR" b="1" dirty="0" smtClean="0">
                <a:solidFill>
                  <a:srgbClr val="4F81BD"/>
                </a:solidFill>
                <a:effectLst>
                  <a:outerShdw blurRad="38100" dist="38100" dir="2700000" algn="tl">
                    <a:srgbClr val="000000">
                      <a:alpha val="43137"/>
                    </a:srgbClr>
                  </a:outerShdw>
                </a:effectLst>
                <a:ea typeface="Times New Roman"/>
                <a:cs typeface="Times New Roman"/>
              </a:rPr>
              <a:t>Définition</a:t>
            </a: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graphicFrame>
        <p:nvGraphicFramePr>
          <p:cNvPr id="2" name="Diagramme 1"/>
          <p:cNvGraphicFramePr/>
          <p:nvPr>
            <p:extLst>
              <p:ext uri="{D42A27DB-BD31-4B8C-83A1-F6EECF244321}">
                <p14:modId xmlns:p14="http://schemas.microsoft.com/office/powerpoint/2010/main" val="3091682361"/>
              </p:ext>
            </p:extLst>
          </p:nvPr>
        </p:nvGraphicFramePr>
        <p:xfrm>
          <a:off x="2051720" y="2420888"/>
          <a:ext cx="5688632" cy="391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224080" y="2768543"/>
            <a:ext cx="1364433"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STOP</a:t>
            </a:r>
            <a:endParaRPr lang="fr-FR"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079" y="2506847"/>
            <a:ext cx="1364433" cy="1446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542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824536"/>
          </a:xfrm>
        </p:spPr>
        <p:txBody>
          <a:bodyPr rtlCol="0">
            <a:normAutofit fontScale="70000" lnSpcReduction="20000"/>
          </a:bodyPr>
          <a:lstStyle/>
          <a:p>
            <a:pPr marL="0" indent="0">
              <a:spcBef>
                <a:spcPts val="1000"/>
              </a:spcBef>
              <a:spcAft>
                <a:spcPts val="400"/>
              </a:spcAft>
              <a:buNone/>
            </a:pPr>
            <a:r>
              <a:rPr lang="fr-FR" sz="4000" b="1" dirty="0" smtClean="0">
                <a:solidFill>
                  <a:srgbClr val="4F81BD"/>
                </a:solidFill>
                <a:effectLst>
                  <a:outerShdw blurRad="38100" dist="38100" dir="2700000" algn="tl">
                    <a:srgbClr val="000000">
                      <a:alpha val="43137"/>
                    </a:srgbClr>
                  </a:outerShdw>
                </a:effectLst>
                <a:latin typeface="Cambria"/>
                <a:ea typeface="Times New Roman"/>
                <a:cs typeface="Times New Roman"/>
              </a:rPr>
              <a:t>Définition</a:t>
            </a:r>
          </a:p>
          <a:p>
            <a:pPr marL="800100" indent="-457200" algn="just">
              <a:lnSpc>
                <a:spcPct val="110000"/>
              </a:lnSpc>
              <a:spcAft>
                <a:spcPts val="0"/>
              </a:spcAft>
              <a:buBlip>
                <a:blip r:embed="rId3"/>
              </a:buBlip>
              <a:tabLst>
                <a:tab pos="1343025" algn="l"/>
              </a:tabLst>
            </a:pPr>
            <a:r>
              <a:rPr lang="fr-FR" sz="3500" dirty="0" smtClean="0">
                <a:ea typeface="Times New Roman"/>
                <a:cs typeface="Arial"/>
              </a:rPr>
              <a:t>Le programmeur </a:t>
            </a:r>
            <a:r>
              <a:rPr lang="fr-FR" sz="3500" dirty="0">
                <a:ea typeface="Times New Roman"/>
                <a:cs typeface="Arial"/>
              </a:rPr>
              <a:t>doit penser à concevoir et écrire des fonctions pour améliorer son programme ; Il y gagnera sur plusieurs points :</a:t>
            </a:r>
          </a:p>
          <a:p>
            <a:pPr marL="1200150" lvl="1" indent="-457200" algn="just">
              <a:lnSpc>
                <a:spcPct val="110000"/>
              </a:lnSpc>
              <a:spcAft>
                <a:spcPts val="0"/>
              </a:spcAft>
              <a:buBlip>
                <a:blip r:embed="rId4"/>
              </a:buBlip>
              <a:tabLst>
                <a:tab pos="1343025" algn="l"/>
              </a:tabLst>
            </a:pPr>
            <a:r>
              <a:rPr lang="fr-FR" sz="3100" dirty="0">
                <a:ea typeface="Times New Roman"/>
                <a:cs typeface="Arial"/>
              </a:rPr>
              <a:t>Le code des algorithmes est plus simple, plus clair et plus court. Dans un algorithme, appeler une fonction se fait en une seule ligne et la fonction peut être appelée à plusieurs reprises.</a:t>
            </a:r>
          </a:p>
          <a:p>
            <a:pPr marL="1200150" lvl="1" indent="-457200" algn="just">
              <a:lnSpc>
                <a:spcPct val="110000"/>
              </a:lnSpc>
              <a:spcAft>
                <a:spcPts val="0"/>
              </a:spcAft>
              <a:buBlip>
                <a:blip r:embed="rId4"/>
              </a:buBlip>
              <a:tabLst>
                <a:tab pos="1343025" algn="l"/>
              </a:tabLst>
            </a:pPr>
            <a:r>
              <a:rPr lang="fr-FR" sz="3100" dirty="0">
                <a:ea typeface="Times New Roman"/>
                <a:cs typeface="Arial"/>
              </a:rPr>
              <a:t>Une seule modification dans la fonction sera automatiquement répercutée sur tous les algorithmes qui utilisent cette fonction.</a:t>
            </a:r>
          </a:p>
          <a:p>
            <a:pPr marL="1200150" lvl="1" indent="-457200" algn="just">
              <a:lnSpc>
                <a:spcPct val="110000"/>
              </a:lnSpc>
              <a:spcAft>
                <a:spcPts val="0"/>
              </a:spcAft>
              <a:buBlip>
                <a:blip r:embed="rId4"/>
              </a:buBlip>
              <a:tabLst>
                <a:tab pos="1343025" algn="l"/>
              </a:tabLst>
            </a:pPr>
            <a:r>
              <a:rPr lang="fr-FR" sz="3100" dirty="0">
                <a:ea typeface="Times New Roman"/>
                <a:cs typeface="Arial"/>
              </a:rPr>
              <a:t>L’utilisation de fonctions génériques dans des algorithmes différents permet de réaliser son travail et de gagner du temps. </a:t>
            </a:r>
          </a:p>
          <a:p>
            <a:pPr marL="857250" lvl="1" indent="-457200">
              <a:spcBef>
                <a:spcPts val="1000"/>
              </a:spcBef>
              <a:spcAft>
                <a:spcPts val="400"/>
              </a:spcAft>
              <a:buBlip>
                <a:blip r:embed="rId4"/>
              </a:buBlip>
            </a:pPr>
            <a:endParaRPr lang="fr-FR"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6278069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3782764" cy="5157192"/>
          </a:xfrm>
        </p:spPr>
        <p:txBody>
          <a:bodyPr rtlCol="0">
            <a:normAutofit fontScale="77500" lnSpcReduction="20000"/>
          </a:bodyPr>
          <a:lstStyle/>
          <a:p>
            <a:pPr marL="0" indent="0">
              <a:lnSpc>
                <a:spcPct val="110000"/>
              </a:lnSpc>
              <a:spcBef>
                <a:spcPts val="1000"/>
              </a:spcBef>
              <a:spcAft>
                <a:spcPts val="400"/>
              </a:spcAft>
              <a:buNone/>
              <a:tabLst>
                <a:tab pos="1343025" algn="l"/>
              </a:tabLst>
            </a:pPr>
            <a:r>
              <a:rPr lang="fr-FR" sz="40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t>
            </a:r>
            <a:r>
              <a:rPr lang="fr-FR" sz="4000" b="1" dirty="0">
                <a:solidFill>
                  <a:srgbClr val="4F81BD"/>
                </a:solidFill>
                <a:effectLst>
                  <a:outerShdw blurRad="38100" dist="38100" dir="2700000" algn="tl">
                    <a:srgbClr val="000000">
                      <a:alpha val="43137"/>
                    </a:srgbClr>
                  </a:outerShdw>
                </a:effectLst>
                <a:latin typeface="Cambria"/>
                <a:ea typeface="Times New Roman"/>
                <a:cs typeface="Times New Roman"/>
              </a:rPr>
              <a:t>sans valeur retournée</a:t>
            </a:r>
          </a:p>
          <a:p>
            <a:pPr marL="442913" indent="-442913" algn="just">
              <a:lnSpc>
                <a:spcPct val="110000"/>
              </a:lnSpc>
              <a:spcAft>
                <a:spcPts val="0"/>
              </a:spcAft>
              <a:buBlip>
                <a:blip r:embed="rId3"/>
              </a:buBlip>
              <a:tabLst>
                <a:tab pos="1343025" algn="l"/>
              </a:tabLst>
            </a:pPr>
            <a:r>
              <a:rPr lang="fr-FR" sz="3500" dirty="0">
                <a:ea typeface="Times New Roman"/>
                <a:cs typeface="Arial"/>
              </a:rPr>
              <a:t>Apprenons à écrire et utiliser une fonction simple qui doit afficher </a:t>
            </a:r>
            <a:r>
              <a:rPr lang="fr-FR" sz="3500" dirty="0" smtClean="0">
                <a:ea typeface="Times New Roman"/>
                <a:cs typeface="Arial"/>
              </a:rPr>
              <a:t>«bonjour </a:t>
            </a:r>
            <a:r>
              <a:rPr lang="fr-FR" sz="3500" dirty="0">
                <a:ea typeface="Times New Roman"/>
                <a:cs typeface="Arial"/>
              </a:rPr>
              <a:t>».  Cette fonction ne retourne pas de valeur : ceci est signalé en précisant qu’elle retourne vide.</a:t>
            </a:r>
          </a:p>
          <a:p>
            <a:pPr marL="400050" lvl="1" indent="0">
              <a:spcBef>
                <a:spcPts val="1000"/>
              </a:spcBef>
              <a:spcAft>
                <a:spcPts val="400"/>
              </a:spcAft>
              <a:buNone/>
            </a:pPr>
            <a:endParaRPr lang="fr-FR"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3" name="Rectangle 2"/>
          <p:cNvSpPr/>
          <p:nvPr/>
        </p:nvSpPr>
        <p:spPr>
          <a:xfrm>
            <a:off x="4630176" y="2924944"/>
            <a:ext cx="4046280" cy="18722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Rectangle 6"/>
          <p:cNvSpPr/>
          <p:nvPr/>
        </p:nvSpPr>
        <p:spPr>
          <a:xfrm>
            <a:off x="4788024" y="3140968"/>
            <a:ext cx="3567455" cy="1477328"/>
          </a:xfrm>
          <a:prstGeom prst="rect">
            <a:avLst/>
          </a:prstGeom>
        </p:spPr>
        <p:txBody>
          <a:bodyPr wrap="square">
            <a:spAutoFit/>
          </a:bodyPr>
          <a:lstStyle/>
          <a:p>
            <a:r>
              <a:rPr lang="fr-FR" b="1" dirty="0">
                <a:solidFill>
                  <a:schemeClr val="bg1"/>
                </a:solidFill>
              </a:rPr>
              <a:t>fonction</a:t>
            </a:r>
            <a:r>
              <a:rPr lang="fr-FR" dirty="0">
                <a:solidFill>
                  <a:schemeClr val="bg1"/>
                </a:solidFill>
              </a:rPr>
              <a:t> </a:t>
            </a:r>
            <a:r>
              <a:rPr lang="fr-FR" dirty="0" err="1">
                <a:solidFill>
                  <a:schemeClr val="bg1"/>
                </a:solidFill>
              </a:rPr>
              <a:t>afficheBonjour</a:t>
            </a:r>
            <a:r>
              <a:rPr lang="fr-FR" b="1" i="1" dirty="0">
                <a:solidFill>
                  <a:schemeClr val="bg1"/>
                </a:solidFill>
              </a:rPr>
              <a:t>()</a:t>
            </a:r>
            <a:r>
              <a:rPr lang="fr-FR" dirty="0">
                <a:solidFill>
                  <a:schemeClr val="bg1"/>
                </a:solidFill>
              </a:rPr>
              <a:t> : vide</a:t>
            </a:r>
          </a:p>
          <a:p>
            <a:r>
              <a:rPr lang="fr-FR" b="1" dirty="0">
                <a:solidFill>
                  <a:schemeClr val="bg1"/>
                </a:solidFill>
              </a:rPr>
              <a:t>Debut</a:t>
            </a:r>
            <a:endParaRPr lang="fr-FR" dirty="0">
              <a:solidFill>
                <a:schemeClr val="bg1"/>
              </a:solidFill>
            </a:endParaRPr>
          </a:p>
          <a:p>
            <a:r>
              <a:rPr lang="fr-FR" dirty="0">
                <a:solidFill>
                  <a:schemeClr val="bg1"/>
                </a:solidFill>
              </a:rPr>
              <a:t>	ecrire(‘’bonjour’’) ;</a:t>
            </a:r>
          </a:p>
          <a:p>
            <a:r>
              <a:rPr lang="fr-FR" dirty="0">
                <a:solidFill>
                  <a:schemeClr val="bg1"/>
                </a:solidFill>
              </a:rPr>
              <a:t>	retourne ;</a:t>
            </a:r>
          </a:p>
          <a:p>
            <a:r>
              <a:rPr lang="fr-FR" b="1" dirty="0">
                <a:solidFill>
                  <a:schemeClr val="bg1"/>
                </a:solidFill>
              </a:rPr>
              <a:t>Fin</a:t>
            </a:r>
            <a:endParaRPr lang="fr-FR" dirty="0">
              <a:solidFill>
                <a:schemeClr val="bg1"/>
              </a:solidFill>
            </a:endParaRPr>
          </a:p>
        </p:txBody>
      </p:sp>
    </p:spTree>
    <p:extLst>
      <p:ext uri="{BB962C8B-B14F-4D97-AF65-F5344CB8AC3E}">
        <p14:creationId xmlns:p14="http://schemas.microsoft.com/office/powerpoint/2010/main" val="201492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3782764" cy="5157192"/>
          </a:xfrm>
        </p:spPr>
        <p:txBody>
          <a:bodyPr rtlCol="0">
            <a:normAutofit fontScale="70000" lnSpcReduction="20000"/>
          </a:bodyPr>
          <a:lstStyle/>
          <a:p>
            <a:pPr marL="0" indent="0">
              <a:lnSpc>
                <a:spcPct val="110000"/>
              </a:lnSpc>
              <a:spcBef>
                <a:spcPts val="1000"/>
              </a:spcBef>
              <a:spcAft>
                <a:spcPts val="400"/>
              </a:spcAft>
              <a:buNone/>
              <a:tabLst>
                <a:tab pos="1343025" algn="l"/>
              </a:tabLst>
            </a:pPr>
            <a:r>
              <a:rPr lang="fr-FR" sz="4000" b="1" dirty="0" smtClean="0">
                <a:solidFill>
                  <a:srgbClr val="4F81BD"/>
                </a:solidFill>
                <a:effectLst>
                  <a:outerShdw blurRad="38100" dist="38100" dir="2700000" algn="tl">
                    <a:srgbClr val="000000">
                      <a:alpha val="43137"/>
                    </a:srgbClr>
                  </a:outerShdw>
                </a:effectLst>
                <a:latin typeface="Cambria"/>
                <a:ea typeface="Times New Roman"/>
                <a:cs typeface="Times New Roman"/>
              </a:rPr>
              <a:t>Fonction </a:t>
            </a:r>
            <a:r>
              <a:rPr lang="fr-FR" sz="4000" b="1" dirty="0">
                <a:solidFill>
                  <a:srgbClr val="4F81BD"/>
                </a:solidFill>
                <a:effectLst>
                  <a:outerShdw blurRad="38100" dist="38100" dir="2700000" algn="tl">
                    <a:srgbClr val="000000">
                      <a:alpha val="43137"/>
                    </a:srgbClr>
                  </a:outerShdw>
                </a:effectLst>
                <a:latin typeface="Cambria"/>
                <a:ea typeface="Times New Roman"/>
                <a:cs typeface="Times New Roman"/>
              </a:rPr>
              <a:t>sans valeur retournée</a:t>
            </a:r>
          </a:p>
          <a:p>
            <a:pPr marL="442913" indent="-442913" algn="just">
              <a:lnSpc>
                <a:spcPct val="110000"/>
              </a:lnSpc>
              <a:spcAft>
                <a:spcPts val="0"/>
              </a:spcAft>
              <a:buBlip>
                <a:blip r:embed="rId3"/>
              </a:buBlip>
              <a:tabLst>
                <a:tab pos="1343025" algn="l"/>
              </a:tabLst>
            </a:pPr>
            <a:r>
              <a:rPr lang="fr-FR" sz="3500" dirty="0">
                <a:ea typeface="Times New Roman"/>
                <a:cs typeface="Arial"/>
              </a:rPr>
              <a:t>Une fonction se termine toujours par l’instruction retourne. Cette fonction effectuera les instructions situées entre Debut et Fin.</a:t>
            </a:r>
          </a:p>
          <a:p>
            <a:pPr marL="442913" indent="-442913" algn="just">
              <a:lnSpc>
                <a:spcPct val="110000"/>
              </a:lnSpc>
              <a:spcAft>
                <a:spcPts val="0"/>
              </a:spcAft>
              <a:buBlip>
                <a:blip r:embed="rId3"/>
              </a:buBlip>
              <a:tabLst>
                <a:tab pos="1343025" algn="l"/>
              </a:tabLst>
            </a:pPr>
            <a:r>
              <a:rPr lang="fr-FR" sz="3500" dirty="0">
                <a:ea typeface="Times New Roman"/>
                <a:cs typeface="Arial"/>
              </a:rPr>
              <a:t>Ecrivons un algorithme qui appelle la fonction </a:t>
            </a:r>
            <a:r>
              <a:rPr lang="fr-FR" sz="3500" dirty="0" err="1">
                <a:ea typeface="Times New Roman"/>
                <a:cs typeface="Arial"/>
              </a:rPr>
              <a:t>afficheBonjour</a:t>
            </a:r>
            <a:r>
              <a:rPr lang="fr-FR" sz="3500" dirty="0">
                <a:ea typeface="Times New Roman"/>
                <a:cs typeface="Arial"/>
              </a:rPr>
              <a:t>().</a:t>
            </a:r>
          </a:p>
          <a:p>
            <a:pPr marL="400050" lvl="1" indent="0">
              <a:spcBef>
                <a:spcPts val="1000"/>
              </a:spcBef>
              <a:spcAft>
                <a:spcPts val="400"/>
              </a:spcAft>
              <a:buNone/>
            </a:pPr>
            <a:endParaRPr lang="fr-FR" b="1" dirty="0" smtClean="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Les fonctions </a:t>
            </a:r>
            <a:r>
              <a:rPr lang="fr-FR" sz="5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simples</a:t>
            </a:r>
            <a:endParaRPr lang="fr-FR"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3" name="Rectangle 2"/>
          <p:cNvSpPr/>
          <p:nvPr/>
        </p:nvSpPr>
        <p:spPr>
          <a:xfrm>
            <a:off x="4630176" y="2924944"/>
            <a:ext cx="4046280" cy="14163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788024" y="3140968"/>
            <a:ext cx="3567455" cy="1200329"/>
          </a:xfrm>
          <a:prstGeom prst="rect">
            <a:avLst/>
          </a:prstGeom>
        </p:spPr>
        <p:txBody>
          <a:bodyPr wrap="square">
            <a:spAutoFit/>
          </a:bodyPr>
          <a:lstStyle/>
          <a:p>
            <a:r>
              <a:rPr lang="fr-FR" b="1" dirty="0">
                <a:solidFill>
                  <a:prstClr val="white"/>
                </a:solidFill>
              </a:rPr>
              <a:t>Algorithme  utilise-fonction</a:t>
            </a:r>
          </a:p>
          <a:p>
            <a:r>
              <a:rPr lang="fr-FR" b="1" dirty="0">
                <a:solidFill>
                  <a:prstClr val="white"/>
                </a:solidFill>
              </a:rPr>
              <a:t>Debut</a:t>
            </a:r>
          </a:p>
          <a:p>
            <a:r>
              <a:rPr lang="fr-FR" b="1" dirty="0">
                <a:solidFill>
                  <a:prstClr val="white"/>
                </a:solidFill>
              </a:rPr>
              <a:t>	</a:t>
            </a:r>
            <a:r>
              <a:rPr lang="fr-FR" b="1" dirty="0" err="1">
                <a:solidFill>
                  <a:prstClr val="white"/>
                </a:solidFill>
              </a:rPr>
              <a:t>afficheBonjour</a:t>
            </a:r>
            <a:r>
              <a:rPr lang="fr-FR" b="1" dirty="0">
                <a:solidFill>
                  <a:prstClr val="white"/>
                </a:solidFill>
              </a:rPr>
              <a:t>() ;</a:t>
            </a:r>
          </a:p>
          <a:p>
            <a:r>
              <a:rPr lang="fr-FR" b="1" dirty="0">
                <a:solidFill>
                  <a:prstClr val="white"/>
                </a:solidFill>
              </a:rPr>
              <a:t>Fin</a:t>
            </a:r>
          </a:p>
        </p:txBody>
      </p:sp>
    </p:spTree>
    <p:extLst>
      <p:ext uri="{BB962C8B-B14F-4D97-AF65-F5344CB8AC3E}">
        <p14:creationId xmlns:p14="http://schemas.microsoft.com/office/powerpoint/2010/main" val="31922022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heme/theme1.xml><?xml version="1.0" encoding="utf-8"?>
<a:theme xmlns:a="http://schemas.openxmlformats.org/drawingml/2006/main" name="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Template>
  <TotalTime>2657</TotalTime>
  <Words>2364</Words>
  <Application>Microsoft Office PowerPoint</Application>
  <PresentationFormat>Affichage à l'écran (4:3)</PresentationFormat>
  <Paragraphs>652</Paragraphs>
  <Slides>49</Slides>
  <Notes>37</Notes>
  <HiddenSlides>0</HiddenSlides>
  <MMClips>0</MMClips>
  <ScaleCrop>false</ScaleCrop>
  <HeadingPairs>
    <vt:vector size="4" baseType="variant">
      <vt:variant>
        <vt:lpstr>Thème</vt:lpstr>
      </vt:variant>
      <vt:variant>
        <vt:i4>26</vt:i4>
      </vt:variant>
      <vt:variant>
        <vt:lpstr>Titres des diapositives</vt:lpstr>
      </vt:variant>
      <vt:variant>
        <vt:i4>49</vt:i4>
      </vt:variant>
    </vt:vector>
  </HeadingPairs>
  <TitlesOfParts>
    <vt:vector size="75" baseType="lpstr">
      <vt:lpstr>59</vt:lpstr>
      <vt:lpstr>1_59</vt:lpstr>
      <vt:lpstr>2_59</vt:lpstr>
      <vt:lpstr>3_59</vt:lpstr>
      <vt:lpstr>4_59</vt:lpstr>
      <vt:lpstr>5_59</vt:lpstr>
      <vt:lpstr>6_59</vt:lpstr>
      <vt:lpstr>7_59</vt:lpstr>
      <vt:lpstr>8_59</vt:lpstr>
      <vt:lpstr>9_59</vt:lpstr>
      <vt:lpstr>10_59</vt:lpstr>
      <vt:lpstr>11_59</vt:lpstr>
      <vt:lpstr>12_59</vt:lpstr>
      <vt:lpstr>13_59</vt:lpstr>
      <vt:lpstr>14_59</vt:lpstr>
      <vt:lpstr>15_59</vt:lpstr>
      <vt:lpstr>16_59</vt:lpstr>
      <vt:lpstr>17_59</vt:lpstr>
      <vt:lpstr>18_59</vt:lpstr>
      <vt:lpstr>19_59</vt:lpstr>
      <vt:lpstr>20_59</vt:lpstr>
      <vt:lpstr>21_59</vt:lpstr>
      <vt:lpstr>22_59</vt:lpstr>
      <vt:lpstr>23_59</vt:lpstr>
      <vt:lpstr>24_59</vt:lpstr>
      <vt:lpstr>25_59</vt:lpstr>
      <vt:lpstr>CHAPITRE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click</dc:creator>
  <cp:lastModifiedBy>sweet</cp:lastModifiedBy>
  <cp:revision>200</cp:revision>
  <dcterms:created xsi:type="dcterms:W3CDTF">2012-09-12T12:26:33Z</dcterms:created>
  <dcterms:modified xsi:type="dcterms:W3CDTF">2013-11-18T16:19:07Z</dcterms:modified>
</cp:coreProperties>
</file>