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300" r:id="rId2"/>
    <p:sldId id="301" r:id="rId3"/>
    <p:sldId id="302" r:id="rId4"/>
    <p:sldId id="303" r:id="rId5"/>
    <p:sldId id="260" r:id="rId6"/>
    <p:sldId id="266" r:id="rId7"/>
    <p:sldId id="265" r:id="rId8"/>
    <p:sldId id="264" r:id="rId9"/>
    <p:sldId id="304" r:id="rId10"/>
    <p:sldId id="267" r:id="rId11"/>
    <p:sldId id="268" r:id="rId12"/>
    <p:sldId id="269" r:id="rId13"/>
    <p:sldId id="270" r:id="rId14"/>
    <p:sldId id="271" r:id="rId15"/>
    <p:sldId id="305" r:id="rId16"/>
    <p:sldId id="306" r:id="rId17"/>
    <p:sldId id="287" r:id="rId18"/>
    <p:sldId id="307" r:id="rId19"/>
    <p:sldId id="308" r:id="rId20"/>
    <p:sldId id="309" r:id="rId21"/>
    <p:sldId id="310" r:id="rId22"/>
    <p:sldId id="311" r:id="rId23"/>
    <p:sldId id="312" r:id="rId24"/>
    <p:sldId id="313" r:id="rId25"/>
    <p:sldId id="314"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2818"/>
  </p:normalViewPr>
  <p:slideViewPr>
    <p:cSldViewPr snapToGrid="0" snapToObjects="1">
      <p:cViewPr varScale="1">
        <p:scale>
          <a:sx n="119" d="100"/>
          <a:sy n="119" d="100"/>
        </p:scale>
        <p:origin x="872" y="1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C6382C-3BFC-FF40-A051-162C3480D720}" type="datetimeFigureOut">
              <a:rPr lang="fr-FR" smtClean="0"/>
              <a:t>16/05/2023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BFD861-E56F-2B4A-ACDB-E9329E64EC6B}" type="slidenum">
              <a:rPr lang="fr-FR" smtClean="0"/>
              <a:t>‹N°›</a:t>
            </a:fld>
            <a:endParaRPr lang="fr-FR"/>
          </a:p>
        </p:txBody>
      </p:sp>
    </p:spTree>
    <p:extLst>
      <p:ext uri="{BB962C8B-B14F-4D97-AF65-F5344CB8AC3E}">
        <p14:creationId xmlns:p14="http://schemas.microsoft.com/office/powerpoint/2010/main" val="1085072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68F0472-D4CB-B344-AEAF-98744B171810}" type="slidenum">
              <a:rPr lang="fr-FR" smtClean="0"/>
              <a:t>1</a:t>
            </a:fld>
            <a:endParaRPr lang="fr-FR"/>
          </a:p>
        </p:txBody>
      </p:sp>
    </p:spTree>
    <p:extLst>
      <p:ext uri="{BB962C8B-B14F-4D97-AF65-F5344CB8AC3E}">
        <p14:creationId xmlns:p14="http://schemas.microsoft.com/office/powerpoint/2010/main" val="4073345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99626F-EE55-5E4E-AC49-D499713842D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6D13B8A-A272-0045-8004-EB7E5D0333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8768394-6563-B64C-8C64-B9E39939E8F1}"/>
              </a:ext>
            </a:extLst>
          </p:cNvPr>
          <p:cNvSpPr>
            <a:spLocks noGrp="1"/>
          </p:cNvSpPr>
          <p:nvPr>
            <p:ph type="dt" sz="half" idx="10"/>
          </p:nvPr>
        </p:nvSpPr>
        <p:spPr/>
        <p:txBody>
          <a:bodyPr/>
          <a:lstStyle/>
          <a:p>
            <a:fld id="{E608F387-91C6-5A44-98A4-D146F611055E}" type="datetimeFigureOut">
              <a:rPr lang="fr-FR" smtClean="0"/>
              <a:t>16/05/2023</a:t>
            </a:fld>
            <a:endParaRPr lang="fr-FR"/>
          </a:p>
        </p:txBody>
      </p:sp>
      <p:sp>
        <p:nvSpPr>
          <p:cNvPr id="5" name="Espace réservé du pied de page 4">
            <a:extLst>
              <a:ext uri="{FF2B5EF4-FFF2-40B4-BE49-F238E27FC236}">
                <a16:creationId xmlns:a16="http://schemas.microsoft.com/office/drawing/2014/main" id="{D2A12AEB-83C0-5D4B-903F-7F447DB30B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277B87F-4DA9-9141-A188-85FE19922876}"/>
              </a:ext>
            </a:extLst>
          </p:cNvPr>
          <p:cNvSpPr>
            <a:spLocks noGrp="1"/>
          </p:cNvSpPr>
          <p:nvPr>
            <p:ph type="sldNum" sz="quarter" idx="12"/>
          </p:nvPr>
        </p:nvSpPr>
        <p:spPr/>
        <p:txBody>
          <a:bodyPr/>
          <a:lstStyle/>
          <a:p>
            <a:fld id="{33A9AB02-67D3-3348-B54B-70D092B5DF2B}" type="slidenum">
              <a:rPr lang="fr-FR" smtClean="0"/>
              <a:t>‹N°›</a:t>
            </a:fld>
            <a:endParaRPr lang="fr-FR"/>
          </a:p>
        </p:txBody>
      </p:sp>
    </p:spTree>
    <p:extLst>
      <p:ext uri="{BB962C8B-B14F-4D97-AF65-F5344CB8AC3E}">
        <p14:creationId xmlns:p14="http://schemas.microsoft.com/office/powerpoint/2010/main" val="2459037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BC4168-C824-7949-A648-E1CC62B0C2E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9FE08EF-8A44-E44D-ADD0-7BDE04BE63FD}"/>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CB1776CE-B04A-4041-8244-6D487F618C6F}"/>
              </a:ext>
            </a:extLst>
          </p:cNvPr>
          <p:cNvSpPr>
            <a:spLocks noGrp="1"/>
          </p:cNvSpPr>
          <p:nvPr>
            <p:ph type="dt" sz="half" idx="10"/>
          </p:nvPr>
        </p:nvSpPr>
        <p:spPr/>
        <p:txBody>
          <a:bodyPr/>
          <a:lstStyle/>
          <a:p>
            <a:fld id="{E608F387-91C6-5A44-98A4-D146F611055E}" type="datetimeFigureOut">
              <a:rPr lang="fr-FR" smtClean="0"/>
              <a:t>16/05/2023</a:t>
            </a:fld>
            <a:endParaRPr lang="fr-FR"/>
          </a:p>
        </p:txBody>
      </p:sp>
      <p:sp>
        <p:nvSpPr>
          <p:cNvPr id="5" name="Espace réservé du pied de page 4">
            <a:extLst>
              <a:ext uri="{FF2B5EF4-FFF2-40B4-BE49-F238E27FC236}">
                <a16:creationId xmlns:a16="http://schemas.microsoft.com/office/drawing/2014/main" id="{F57DA8A2-2151-8848-866B-CE1A8AAD23D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BB875F3-0A59-4245-BBD9-E2902A029948}"/>
              </a:ext>
            </a:extLst>
          </p:cNvPr>
          <p:cNvSpPr>
            <a:spLocks noGrp="1"/>
          </p:cNvSpPr>
          <p:nvPr>
            <p:ph type="sldNum" sz="quarter" idx="12"/>
          </p:nvPr>
        </p:nvSpPr>
        <p:spPr/>
        <p:txBody>
          <a:bodyPr/>
          <a:lstStyle/>
          <a:p>
            <a:fld id="{33A9AB02-67D3-3348-B54B-70D092B5DF2B}" type="slidenum">
              <a:rPr lang="fr-FR" smtClean="0"/>
              <a:t>‹N°›</a:t>
            </a:fld>
            <a:endParaRPr lang="fr-FR"/>
          </a:p>
        </p:txBody>
      </p:sp>
    </p:spTree>
    <p:extLst>
      <p:ext uri="{BB962C8B-B14F-4D97-AF65-F5344CB8AC3E}">
        <p14:creationId xmlns:p14="http://schemas.microsoft.com/office/powerpoint/2010/main" val="1364528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7531CFE-A14A-3A41-B765-07598D38D39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84D616F-F59B-BC40-9474-1AB5FA46D6F6}"/>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179CDA49-4C3D-4347-9ADF-5CA0223B3D81}"/>
              </a:ext>
            </a:extLst>
          </p:cNvPr>
          <p:cNvSpPr>
            <a:spLocks noGrp="1"/>
          </p:cNvSpPr>
          <p:nvPr>
            <p:ph type="dt" sz="half" idx="10"/>
          </p:nvPr>
        </p:nvSpPr>
        <p:spPr/>
        <p:txBody>
          <a:bodyPr/>
          <a:lstStyle/>
          <a:p>
            <a:fld id="{E608F387-91C6-5A44-98A4-D146F611055E}" type="datetimeFigureOut">
              <a:rPr lang="fr-FR" smtClean="0"/>
              <a:t>16/05/2023</a:t>
            </a:fld>
            <a:endParaRPr lang="fr-FR"/>
          </a:p>
        </p:txBody>
      </p:sp>
      <p:sp>
        <p:nvSpPr>
          <p:cNvPr id="5" name="Espace réservé du pied de page 4">
            <a:extLst>
              <a:ext uri="{FF2B5EF4-FFF2-40B4-BE49-F238E27FC236}">
                <a16:creationId xmlns:a16="http://schemas.microsoft.com/office/drawing/2014/main" id="{777A111A-2791-9D4B-A7BB-43C4600495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8DC7C42-F3A0-8841-B8A2-9DF88B99702D}"/>
              </a:ext>
            </a:extLst>
          </p:cNvPr>
          <p:cNvSpPr>
            <a:spLocks noGrp="1"/>
          </p:cNvSpPr>
          <p:nvPr>
            <p:ph type="sldNum" sz="quarter" idx="12"/>
          </p:nvPr>
        </p:nvSpPr>
        <p:spPr/>
        <p:txBody>
          <a:bodyPr/>
          <a:lstStyle/>
          <a:p>
            <a:fld id="{33A9AB02-67D3-3348-B54B-70D092B5DF2B}" type="slidenum">
              <a:rPr lang="fr-FR" smtClean="0"/>
              <a:t>‹N°›</a:t>
            </a:fld>
            <a:endParaRPr lang="fr-FR"/>
          </a:p>
        </p:txBody>
      </p:sp>
    </p:spTree>
    <p:extLst>
      <p:ext uri="{BB962C8B-B14F-4D97-AF65-F5344CB8AC3E}">
        <p14:creationId xmlns:p14="http://schemas.microsoft.com/office/powerpoint/2010/main" val="1203386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BDCC3A-45D4-B54F-8224-0DA6BF6963C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4FCF8C4-3EEB-BA4D-B1CC-C744C6D68C7B}"/>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1971C043-7F93-614A-ABEA-A8B011F0740E}"/>
              </a:ext>
            </a:extLst>
          </p:cNvPr>
          <p:cNvSpPr>
            <a:spLocks noGrp="1"/>
          </p:cNvSpPr>
          <p:nvPr>
            <p:ph type="dt" sz="half" idx="10"/>
          </p:nvPr>
        </p:nvSpPr>
        <p:spPr/>
        <p:txBody>
          <a:bodyPr/>
          <a:lstStyle/>
          <a:p>
            <a:fld id="{E608F387-91C6-5A44-98A4-D146F611055E}" type="datetimeFigureOut">
              <a:rPr lang="fr-FR" smtClean="0"/>
              <a:t>16/05/2023</a:t>
            </a:fld>
            <a:endParaRPr lang="fr-FR"/>
          </a:p>
        </p:txBody>
      </p:sp>
      <p:sp>
        <p:nvSpPr>
          <p:cNvPr id="5" name="Espace réservé du pied de page 4">
            <a:extLst>
              <a:ext uri="{FF2B5EF4-FFF2-40B4-BE49-F238E27FC236}">
                <a16:creationId xmlns:a16="http://schemas.microsoft.com/office/drawing/2014/main" id="{5B02D1CD-C148-BB48-89CA-29600137999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23D8B27-8B6C-0E46-ABDB-4A3BC72A5FAA}"/>
              </a:ext>
            </a:extLst>
          </p:cNvPr>
          <p:cNvSpPr>
            <a:spLocks noGrp="1"/>
          </p:cNvSpPr>
          <p:nvPr>
            <p:ph type="sldNum" sz="quarter" idx="12"/>
          </p:nvPr>
        </p:nvSpPr>
        <p:spPr/>
        <p:txBody>
          <a:bodyPr/>
          <a:lstStyle/>
          <a:p>
            <a:fld id="{33A9AB02-67D3-3348-B54B-70D092B5DF2B}" type="slidenum">
              <a:rPr lang="fr-FR" smtClean="0"/>
              <a:t>‹N°›</a:t>
            </a:fld>
            <a:endParaRPr lang="fr-FR"/>
          </a:p>
        </p:txBody>
      </p:sp>
    </p:spTree>
    <p:extLst>
      <p:ext uri="{BB962C8B-B14F-4D97-AF65-F5344CB8AC3E}">
        <p14:creationId xmlns:p14="http://schemas.microsoft.com/office/powerpoint/2010/main" val="595452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23FDF0-6388-4A4C-A2EB-F394E143DFA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814F4DA-5335-3D44-B195-60520A2230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77458762-1DBA-374A-9F93-FCE67DE5CB20}"/>
              </a:ext>
            </a:extLst>
          </p:cNvPr>
          <p:cNvSpPr>
            <a:spLocks noGrp="1"/>
          </p:cNvSpPr>
          <p:nvPr>
            <p:ph type="dt" sz="half" idx="10"/>
          </p:nvPr>
        </p:nvSpPr>
        <p:spPr/>
        <p:txBody>
          <a:bodyPr/>
          <a:lstStyle/>
          <a:p>
            <a:fld id="{E608F387-91C6-5A44-98A4-D146F611055E}" type="datetimeFigureOut">
              <a:rPr lang="fr-FR" smtClean="0"/>
              <a:t>16/05/2023</a:t>
            </a:fld>
            <a:endParaRPr lang="fr-FR"/>
          </a:p>
        </p:txBody>
      </p:sp>
      <p:sp>
        <p:nvSpPr>
          <p:cNvPr id="5" name="Espace réservé du pied de page 4">
            <a:extLst>
              <a:ext uri="{FF2B5EF4-FFF2-40B4-BE49-F238E27FC236}">
                <a16:creationId xmlns:a16="http://schemas.microsoft.com/office/drawing/2014/main" id="{558A963E-ACB2-8A4C-BF82-EC3458C5B2D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9A993FB-C1C0-7F4D-A4E8-1EDCEB5EC672}"/>
              </a:ext>
            </a:extLst>
          </p:cNvPr>
          <p:cNvSpPr>
            <a:spLocks noGrp="1"/>
          </p:cNvSpPr>
          <p:nvPr>
            <p:ph type="sldNum" sz="quarter" idx="12"/>
          </p:nvPr>
        </p:nvSpPr>
        <p:spPr/>
        <p:txBody>
          <a:bodyPr/>
          <a:lstStyle/>
          <a:p>
            <a:fld id="{33A9AB02-67D3-3348-B54B-70D092B5DF2B}" type="slidenum">
              <a:rPr lang="fr-FR" smtClean="0"/>
              <a:t>‹N°›</a:t>
            </a:fld>
            <a:endParaRPr lang="fr-FR"/>
          </a:p>
        </p:txBody>
      </p:sp>
    </p:spTree>
    <p:extLst>
      <p:ext uri="{BB962C8B-B14F-4D97-AF65-F5344CB8AC3E}">
        <p14:creationId xmlns:p14="http://schemas.microsoft.com/office/powerpoint/2010/main" val="1810673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569F80-352D-2842-BB69-A8774D39582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11B3637-59B8-5946-BBC7-C3728FA7EB55}"/>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A10CB44C-EEC6-B94E-A856-B2F61B502A35}"/>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79259CEB-1F61-554D-8EAA-DCD4D5BA4715}"/>
              </a:ext>
            </a:extLst>
          </p:cNvPr>
          <p:cNvSpPr>
            <a:spLocks noGrp="1"/>
          </p:cNvSpPr>
          <p:nvPr>
            <p:ph type="dt" sz="half" idx="10"/>
          </p:nvPr>
        </p:nvSpPr>
        <p:spPr/>
        <p:txBody>
          <a:bodyPr/>
          <a:lstStyle/>
          <a:p>
            <a:fld id="{E608F387-91C6-5A44-98A4-D146F611055E}" type="datetimeFigureOut">
              <a:rPr lang="fr-FR" smtClean="0"/>
              <a:t>16/05/2023</a:t>
            </a:fld>
            <a:endParaRPr lang="fr-FR"/>
          </a:p>
        </p:txBody>
      </p:sp>
      <p:sp>
        <p:nvSpPr>
          <p:cNvPr id="6" name="Espace réservé du pied de page 5">
            <a:extLst>
              <a:ext uri="{FF2B5EF4-FFF2-40B4-BE49-F238E27FC236}">
                <a16:creationId xmlns:a16="http://schemas.microsoft.com/office/drawing/2014/main" id="{DAF74542-126C-BD46-A64E-717026720EA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747D0D6-3C02-4244-BED8-A4C8E52647BD}"/>
              </a:ext>
            </a:extLst>
          </p:cNvPr>
          <p:cNvSpPr>
            <a:spLocks noGrp="1"/>
          </p:cNvSpPr>
          <p:nvPr>
            <p:ph type="sldNum" sz="quarter" idx="12"/>
          </p:nvPr>
        </p:nvSpPr>
        <p:spPr/>
        <p:txBody>
          <a:bodyPr/>
          <a:lstStyle/>
          <a:p>
            <a:fld id="{33A9AB02-67D3-3348-B54B-70D092B5DF2B}" type="slidenum">
              <a:rPr lang="fr-FR" smtClean="0"/>
              <a:t>‹N°›</a:t>
            </a:fld>
            <a:endParaRPr lang="fr-FR"/>
          </a:p>
        </p:txBody>
      </p:sp>
    </p:spTree>
    <p:extLst>
      <p:ext uri="{BB962C8B-B14F-4D97-AF65-F5344CB8AC3E}">
        <p14:creationId xmlns:p14="http://schemas.microsoft.com/office/powerpoint/2010/main" val="943641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4BD7F9-3A1D-AF48-9F8A-D03531E0278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95011AA-D0F0-6441-8900-BF8A5899A7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5AD6CF71-1FB2-3048-B365-7D71EAD9E52B}"/>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B5D2780F-FEFC-584E-AAAC-4EE5BEAF7F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7C8902BF-BB57-0546-97F0-C65BA96789D7}"/>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BC0B825B-B1AA-9949-94CC-8B17514C73F8}"/>
              </a:ext>
            </a:extLst>
          </p:cNvPr>
          <p:cNvSpPr>
            <a:spLocks noGrp="1"/>
          </p:cNvSpPr>
          <p:nvPr>
            <p:ph type="dt" sz="half" idx="10"/>
          </p:nvPr>
        </p:nvSpPr>
        <p:spPr/>
        <p:txBody>
          <a:bodyPr/>
          <a:lstStyle/>
          <a:p>
            <a:fld id="{E608F387-91C6-5A44-98A4-D146F611055E}" type="datetimeFigureOut">
              <a:rPr lang="fr-FR" smtClean="0"/>
              <a:t>16/05/2023</a:t>
            </a:fld>
            <a:endParaRPr lang="fr-FR"/>
          </a:p>
        </p:txBody>
      </p:sp>
      <p:sp>
        <p:nvSpPr>
          <p:cNvPr id="8" name="Espace réservé du pied de page 7">
            <a:extLst>
              <a:ext uri="{FF2B5EF4-FFF2-40B4-BE49-F238E27FC236}">
                <a16:creationId xmlns:a16="http://schemas.microsoft.com/office/drawing/2014/main" id="{257C680D-439C-8441-AAB5-11170AF46BB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ACE9314-2A04-804C-B571-FF36E22B7457}"/>
              </a:ext>
            </a:extLst>
          </p:cNvPr>
          <p:cNvSpPr>
            <a:spLocks noGrp="1"/>
          </p:cNvSpPr>
          <p:nvPr>
            <p:ph type="sldNum" sz="quarter" idx="12"/>
          </p:nvPr>
        </p:nvSpPr>
        <p:spPr/>
        <p:txBody>
          <a:bodyPr/>
          <a:lstStyle/>
          <a:p>
            <a:fld id="{33A9AB02-67D3-3348-B54B-70D092B5DF2B}" type="slidenum">
              <a:rPr lang="fr-FR" smtClean="0"/>
              <a:t>‹N°›</a:t>
            </a:fld>
            <a:endParaRPr lang="fr-FR"/>
          </a:p>
        </p:txBody>
      </p:sp>
    </p:spTree>
    <p:extLst>
      <p:ext uri="{BB962C8B-B14F-4D97-AF65-F5344CB8AC3E}">
        <p14:creationId xmlns:p14="http://schemas.microsoft.com/office/powerpoint/2010/main" val="149097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6BA1BF-574B-D14B-8FD0-22100749CAF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CCE0A3E-69C4-304D-B81D-17BCF9F9A61F}"/>
              </a:ext>
            </a:extLst>
          </p:cNvPr>
          <p:cNvSpPr>
            <a:spLocks noGrp="1"/>
          </p:cNvSpPr>
          <p:nvPr>
            <p:ph type="dt" sz="half" idx="10"/>
          </p:nvPr>
        </p:nvSpPr>
        <p:spPr/>
        <p:txBody>
          <a:bodyPr/>
          <a:lstStyle/>
          <a:p>
            <a:fld id="{E608F387-91C6-5A44-98A4-D146F611055E}" type="datetimeFigureOut">
              <a:rPr lang="fr-FR" smtClean="0"/>
              <a:t>16/05/2023</a:t>
            </a:fld>
            <a:endParaRPr lang="fr-FR"/>
          </a:p>
        </p:txBody>
      </p:sp>
      <p:sp>
        <p:nvSpPr>
          <p:cNvPr id="4" name="Espace réservé du pied de page 3">
            <a:extLst>
              <a:ext uri="{FF2B5EF4-FFF2-40B4-BE49-F238E27FC236}">
                <a16:creationId xmlns:a16="http://schemas.microsoft.com/office/drawing/2014/main" id="{926434A2-B653-6B4E-B6DD-AAE721BABEF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CC7143E-A03C-6643-B3F3-703B1AF74A29}"/>
              </a:ext>
            </a:extLst>
          </p:cNvPr>
          <p:cNvSpPr>
            <a:spLocks noGrp="1"/>
          </p:cNvSpPr>
          <p:nvPr>
            <p:ph type="sldNum" sz="quarter" idx="12"/>
          </p:nvPr>
        </p:nvSpPr>
        <p:spPr/>
        <p:txBody>
          <a:bodyPr/>
          <a:lstStyle/>
          <a:p>
            <a:fld id="{33A9AB02-67D3-3348-B54B-70D092B5DF2B}" type="slidenum">
              <a:rPr lang="fr-FR" smtClean="0"/>
              <a:t>‹N°›</a:t>
            </a:fld>
            <a:endParaRPr lang="fr-FR"/>
          </a:p>
        </p:txBody>
      </p:sp>
    </p:spTree>
    <p:extLst>
      <p:ext uri="{BB962C8B-B14F-4D97-AF65-F5344CB8AC3E}">
        <p14:creationId xmlns:p14="http://schemas.microsoft.com/office/powerpoint/2010/main" val="1632672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4D21310-50BF-514F-8ECB-F075B50C892E}"/>
              </a:ext>
            </a:extLst>
          </p:cNvPr>
          <p:cNvSpPr>
            <a:spLocks noGrp="1"/>
          </p:cNvSpPr>
          <p:nvPr>
            <p:ph type="dt" sz="half" idx="10"/>
          </p:nvPr>
        </p:nvSpPr>
        <p:spPr/>
        <p:txBody>
          <a:bodyPr/>
          <a:lstStyle/>
          <a:p>
            <a:fld id="{E608F387-91C6-5A44-98A4-D146F611055E}" type="datetimeFigureOut">
              <a:rPr lang="fr-FR" smtClean="0"/>
              <a:t>16/05/2023</a:t>
            </a:fld>
            <a:endParaRPr lang="fr-FR"/>
          </a:p>
        </p:txBody>
      </p:sp>
      <p:sp>
        <p:nvSpPr>
          <p:cNvPr id="3" name="Espace réservé du pied de page 2">
            <a:extLst>
              <a:ext uri="{FF2B5EF4-FFF2-40B4-BE49-F238E27FC236}">
                <a16:creationId xmlns:a16="http://schemas.microsoft.com/office/drawing/2014/main" id="{FD3B53F7-D8E2-EB4A-97A3-4AAF14253B4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A24F971-0FE8-014D-B927-DE5717197E60}"/>
              </a:ext>
            </a:extLst>
          </p:cNvPr>
          <p:cNvSpPr>
            <a:spLocks noGrp="1"/>
          </p:cNvSpPr>
          <p:nvPr>
            <p:ph type="sldNum" sz="quarter" idx="12"/>
          </p:nvPr>
        </p:nvSpPr>
        <p:spPr/>
        <p:txBody>
          <a:bodyPr/>
          <a:lstStyle/>
          <a:p>
            <a:fld id="{33A9AB02-67D3-3348-B54B-70D092B5DF2B}" type="slidenum">
              <a:rPr lang="fr-FR" smtClean="0"/>
              <a:t>‹N°›</a:t>
            </a:fld>
            <a:endParaRPr lang="fr-FR"/>
          </a:p>
        </p:txBody>
      </p:sp>
    </p:spTree>
    <p:extLst>
      <p:ext uri="{BB962C8B-B14F-4D97-AF65-F5344CB8AC3E}">
        <p14:creationId xmlns:p14="http://schemas.microsoft.com/office/powerpoint/2010/main" val="360160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C1E8E2-7507-9941-8CA9-58576D99217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3268C9D-5B94-9C45-99BC-8FF2B78093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9B6BB2AB-D273-3D48-A3A8-84CA462F66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F34B913E-3EDC-9041-8109-48E1BF0EE2EB}"/>
              </a:ext>
            </a:extLst>
          </p:cNvPr>
          <p:cNvSpPr>
            <a:spLocks noGrp="1"/>
          </p:cNvSpPr>
          <p:nvPr>
            <p:ph type="dt" sz="half" idx="10"/>
          </p:nvPr>
        </p:nvSpPr>
        <p:spPr/>
        <p:txBody>
          <a:bodyPr/>
          <a:lstStyle/>
          <a:p>
            <a:fld id="{E608F387-91C6-5A44-98A4-D146F611055E}" type="datetimeFigureOut">
              <a:rPr lang="fr-FR" smtClean="0"/>
              <a:t>16/05/2023</a:t>
            </a:fld>
            <a:endParaRPr lang="fr-FR"/>
          </a:p>
        </p:txBody>
      </p:sp>
      <p:sp>
        <p:nvSpPr>
          <p:cNvPr id="6" name="Espace réservé du pied de page 5">
            <a:extLst>
              <a:ext uri="{FF2B5EF4-FFF2-40B4-BE49-F238E27FC236}">
                <a16:creationId xmlns:a16="http://schemas.microsoft.com/office/drawing/2014/main" id="{E4FDCFE4-BBB0-5647-B89E-0063750C4EC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38DD25B-5FD3-9046-B41B-BD452CD73134}"/>
              </a:ext>
            </a:extLst>
          </p:cNvPr>
          <p:cNvSpPr>
            <a:spLocks noGrp="1"/>
          </p:cNvSpPr>
          <p:nvPr>
            <p:ph type="sldNum" sz="quarter" idx="12"/>
          </p:nvPr>
        </p:nvSpPr>
        <p:spPr/>
        <p:txBody>
          <a:bodyPr/>
          <a:lstStyle/>
          <a:p>
            <a:fld id="{33A9AB02-67D3-3348-B54B-70D092B5DF2B}" type="slidenum">
              <a:rPr lang="fr-FR" smtClean="0"/>
              <a:t>‹N°›</a:t>
            </a:fld>
            <a:endParaRPr lang="fr-FR"/>
          </a:p>
        </p:txBody>
      </p:sp>
    </p:spTree>
    <p:extLst>
      <p:ext uri="{BB962C8B-B14F-4D97-AF65-F5344CB8AC3E}">
        <p14:creationId xmlns:p14="http://schemas.microsoft.com/office/powerpoint/2010/main" val="1601121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F97E9D-BE64-DE4D-8B27-AD8DED5C5A9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A8B8C10-0182-6A41-A6EF-D734C32870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9F70B0A-E0C1-984B-8C49-444792C50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E0A0F533-19F7-B548-943C-941AD7FFAEDB}"/>
              </a:ext>
            </a:extLst>
          </p:cNvPr>
          <p:cNvSpPr>
            <a:spLocks noGrp="1"/>
          </p:cNvSpPr>
          <p:nvPr>
            <p:ph type="dt" sz="half" idx="10"/>
          </p:nvPr>
        </p:nvSpPr>
        <p:spPr/>
        <p:txBody>
          <a:bodyPr/>
          <a:lstStyle/>
          <a:p>
            <a:fld id="{E608F387-91C6-5A44-98A4-D146F611055E}" type="datetimeFigureOut">
              <a:rPr lang="fr-FR" smtClean="0"/>
              <a:t>16/05/2023</a:t>
            </a:fld>
            <a:endParaRPr lang="fr-FR"/>
          </a:p>
        </p:txBody>
      </p:sp>
      <p:sp>
        <p:nvSpPr>
          <p:cNvPr id="6" name="Espace réservé du pied de page 5">
            <a:extLst>
              <a:ext uri="{FF2B5EF4-FFF2-40B4-BE49-F238E27FC236}">
                <a16:creationId xmlns:a16="http://schemas.microsoft.com/office/drawing/2014/main" id="{CC84FD25-3217-A945-9CCE-6BD8D43BD2C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3F098B8-E45D-124B-9554-6435B941F2CF}"/>
              </a:ext>
            </a:extLst>
          </p:cNvPr>
          <p:cNvSpPr>
            <a:spLocks noGrp="1"/>
          </p:cNvSpPr>
          <p:nvPr>
            <p:ph type="sldNum" sz="quarter" idx="12"/>
          </p:nvPr>
        </p:nvSpPr>
        <p:spPr/>
        <p:txBody>
          <a:bodyPr/>
          <a:lstStyle/>
          <a:p>
            <a:fld id="{33A9AB02-67D3-3348-B54B-70D092B5DF2B}" type="slidenum">
              <a:rPr lang="fr-FR" smtClean="0"/>
              <a:t>‹N°›</a:t>
            </a:fld>
            <a:endParaRPr lang="fr-FR"/>
          </a:p>
        </p:txBody>
      </p:sp>
    </p:spTree>
    <p:extLst>
      <p:ext uri="{BB962C8B-B14F-4D97-AF65-F5344CB8AC3E}">
        <p14:creationId xmlns:p14="http://schemas.microsoft.com/office/powerpoint/2010/main" val="2808227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F5C348F-1D45-004C-9015-9481221D2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9F79DA7-2DBD-8E41-A0AB-DE7C532B2A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67CE63D-E162-CE48-A5CA-D02E814815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08F387-91C6-5A44-98A4-D146F611055E}" type="datetimeFigureOut">
              <a:rPr lang="fr-FR" smtClean="0"/>
              <a:t>16/05/2023</a:t>
            </a:fld>
            <a:endParaRPr lang="fr-FR"/>
          </a:p>
        </p:txBody>
      </p:sp>
      <p:sp>
        <p:nvSpPr>
          <p:cNvPr id="5" name="Espace réservé du pied de page 4">
            <a:extLst>
              <a:ext uri="{FF2B5EF4-FFF2-40B4-BE49-F238E27FC236}">
                <a16:creationId xmlns:a16="http://schemas.microsoft.com/office/drawing/2014/main" id="{9F0A7478-556C-1B4E-B4D6-32E808EBCA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CBFE42D-03F7-A74E-B40A-E84CD78B3F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A9AB02-67D3-3348-B54B-70D092B5DF2B}" type="slidenum">
              <a:rPr lang="fr-FR" smtClean="0"/>
              <a:t>‹N°›</a:t>
            </a:fld>
            <a:endParaRPr lang="fr-FR"/>
          </a:p>
        </p:txBody>
      </p:sp>
    </p:spTree>
    <p:extLst>
      <p:ext uri="{BB962C8B-B14F-4D97-AF65-F5344CB8AC3E}">
        <p14:creationId xmlns:p14="http://schemas.microsoft.com/office/powerpoint/2010/main" val="1179271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30C39C-34AD-DD49-8676-7F6C1D49088A}"/>
              </a:ext>
            </a:extLst>
          </p:cNvPr>
          <p:cNvSpPr/>
          <p:nvPr/>
        </p:nvSpPr>
        <p:spPr>
          <a:xfrm>
            <a:off x="3621505" y="2099510"/>
            <a:ext cx="4948989" cy="2658979"/>
          </a:xfrm>
          <a:prstGeom prst="rect">
            <a:avLst/>
          </a:prstGeom>
          <a:ln w="5715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DZ" sz="2400" dirty="0"/>
          </a:p>
        </p:txBody>
      </p:sp>
      <p:sp>
        <p:nvSpPr>
          <p:cNvPr id="5" name="ZoneTexte 4">
            <a:extLst>
              <a:ext uri="{FF2B5EF4-FFF2-40B4-BE49-F238E27FC236}">
                <a16:creationId xmlns:a16="http://schemas.microsoft.com/office/drawing/2014/main" id="{81D1F242-D66F-8448-8CA6-D8F29FC9CFDA}"/>
              </a:ext>
            </a:extLst>
          </p:cNvPr>
          <p:cNvSpPr txBox="1"/>
          <p:nvPr/>
        </p:nvSpPr>
        <p:spPr>
          <a:xfrm>
            <a:off x="3646373" y="3099178"/>
            <a:ext cx="4899251" cy="954107"/>
          </a:xfrm>
          <a:prstGeom prst="rect">
            <a:avLst/>
          </a:prstGeom>
          <a:noFill/>
        </p:spPr>
        <p:txBody>
          <a:bodyPr wrap="square" rtlCol="0">
            <a:spAutoFit/>
          </a:bodyPr>
          <a:lstStyle/>
          <a:p>
            <a:r>
              <a:rPr lang="fr-DZ" sz="2800" b="1" dirty="0"/>
              <a:t>2.Structure en </a:t>
            </a:r>
            <a:r>
              <a:rPr lang="fr-DZ" sz="2800" b="1"/>
              <a:t>Voile Mince</a:t>
            </a:r>
            <a:r>
              <a:rPr lang="fr-FR" sz="2800" b="1" dirty="0"/>
              <a:t> Courbe</a:t>
            </a:r>
            <a:r>
              <a:rPr lang="fr-DZ" sz="2800" b="1"/>
              <a:t> </a:t>
            </a:r>
            <a:endParaRPr lang="fr-DZ" sz="2800" b="1" dirty="0"/>
          </a:p>
        </p:txBody>
      </p:sp>
    </p:spTree>
    <p:extLst>
      <p:ext uri="{BB962C8B-B14F-4D97-AF65-F5344CB8AC3E}">
        <p14:creationId xmlns:p14="http://schemas.microsoft.com/office/powerpoint/2010/main" val="3934195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BBB7A7D-A4F9-904E-950B-2C0344570BE8}"/>
              </a:ext>
            </a:extLst>
          </p:cNvPr>
          <p:cNvPicPr>
            <a:picLocks noChangeAspect="1"/>
          </p:cNvPicPr>
          <p:nvPr/>
        </p:nvPicPr>
        <p:blipFill>
          <a:blip r:embed="rId2"/>
          <a:stretch>
            <a:fillRect/>
          </a:stretch>
        </p:blipFill>
        <p:spPr>
          <a:xfrm>
            <a:off x="3022899" y="873579"/>
            <a:ext cx="9169101" cy="5556099"/>
          </a:xfrm>
          <a:prstGeom prst="rect">
            <a:avLst/>
          </a:prstGeom>
        </p:spPr>
      </p:pic>
      <p:sp>
        <p:nvSpPr>
          <p:cNvPr id="2" name="ZoneTexte 1">
            <a:extLst>
              <a:ext uri="{FF2B5EF4-FFF2-40B4-BE49-F238E27FC236}">
                <a16:creationId xmlns:a16="http://schemas.microsoft.com/office/drawing/2014/main" id="{639D27BD-5722-6640-87B3-1F81375D4216}"/>
              </a:ext>
            </a:extLst>
          </p:cNvPr>
          <p:cNvSpPr txBox="1"/>
          <p:nvPr/>
        </p:nvSpPr>
        <p:spPr>
          <a:xfrm>
            <a:off x="225911" y="336881"/>
            <a:ext cx="2646382" cy="584775"/>
          </a:xfrm>
          <a:prstGeom prst="rect">
            <a:avLst/>
          </a:prstGeom>
          <a:noFill/>
        </p:spPr>
        <p:txBody>
          <a:bodyPr wrap="square" rtlCol="0">
            <a:spAutoFit/>
          </a:bodyPr>
          <a:lstStyle/>
          <a:p>
            <a:r>
              <a:rPr lang="fr-FR" sz="3200" dirty="0"/>
              <a:t>EXEMPLE 2 </a:t>
            </a:r>
            <a:endParaRPr lang="fr-DZ" sz="3200" dirty="0"/>
          </a:p>
        </p:txBody>
      </p:sp>
      <p:sp>
        <p:nvSpPr>
          <p:cNvPr id="5" name="Rectangle 4">
            <a:extLst>
              <a:ext uri="{FF2B5EF4-FFF2-40B4-BE49-F238E27FC236}">
                <a16:creationId xmlns:a16="http://schemas.microsoft.com/office/drawing/2014/main" id="{960BE12C-8359-F441-8EFB-4A16338BFB87}"/>
              </a:ext>
            </a:extLst>
          </p:cNvPr>
          <p:cNvSpPr/>
          <p:nvPr/>
        </p:nvSpPr>
        <p:spPr>
          <a:xfrm>
            <a:off x="0" y="2079659"/>
            <a:ext cx="3324113" cy="3170099"/>
          </a:xfrm>
          <a:prstGeom prst="rect">
            <a:avLst/>
          </a:prstGeom>
        </p:spPr>
        <p:txBody>
          <a:bodyPr wrap="square">
            <a:spAutoFit/>
          </a:bodyPr>
          <a:lstStyle/>
          <a:p>
            <a:r>
              <a:rPr lang="fr-FR" sz="2000" b="1" dirty="0"/>
              <a:t>Cathédrale de saint Paul(le dôme) </a:t>
            </a:r>
          </a:p>
          <a:p>
            <a:r>
              <a:rPr lang="fr-FR" sz="2000" b="1" dirty="0"/>
              <a:t>Construite entre 1675-1710 </a:t>
            </a:r>
          </a:p>
          <a:p>
            <a:r>
              <a:rPr lang="fr-FR" sz="2000" b="1" dirty="0"/>
              <a:t>À Londres Angleterre</a:t>
            </a:r>
          </a:p>
          <a:p>
            <a:endParaRPr lang="fr-FR" sz="2000" b="1" dirty="0"/>
          </a:p>
          <a:p>
            <a:r>
              <a:rPr lang="fr-FR" sz="2000" b="1" dirty="0"/>
              <a:t>Portée de 31m  </a:t>
            </a:r>
          </a:p>
          <a:p>
            <a:endParaRPr lang="fr-FR" sz="2000" b="1" dirty="0"/>
          </a:p>
          <a:p>
            <a:r>
              <a:rPr lang="fr-FR" sz="2000" b="1" dirty="0"/>
              <a:t>le premier pas révolutionnaire vers la structure du voile mince </a:t>
            </a:r>
          </a:p>
        </p:txBody>
      </p:sp>
    </p:spTree>
    <p:extLst>
      <p:ext uri="{BB962C8B-B14F-4D97-AF65-F5344CB8AC3E}">
        <p14:creationId xmlns:p14="http://schemas.microsoft.com/office/powerpoint/2010/main" val="2931625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40DD96-6C40-3F4D-ABE7-A66F548C5927}"/>
              </a:ext>
            </a:extLst>
          </p:cNvPr>
          <p:cNvSpPr/>
          <p:nvPr/>
        </p:nvSpPr>
        <p:spPr>
          <a:xfrm>
            <a:off x="462028" y="1018057"/>
            <a:ext cx="4121847" cy="2031325"/>
          </a:xfrm>
          <a:prstGeom prst="rect">
            <a:avLst/>
          </a:prstGeom>
        </p:spPr>
        <p:txBody>
          <a:bodyPr wrap="square">
            <a:spAutoFit/>
          </a:bodyPr>
          <a:lstStyle/>
          <a:p>
            <a:r>
              <a:rPr lang="fr-FR" b="1" dirty="0"/>
              <a:t>1669 L’architecte avait pour mission de reconstruire Londres après le grand incendie de 1666</a:t>
            </a:r>
          </a:p>
          <a:p>
            <a:endParaRPr lang="fr-FR" b="1" dirty="0"/>
          </a:p>
          <a:p>
            <a:r>
              <a:rPr lang="fr-FR" b="1" dirty="0"/>
              <a:t>Il as reconstruis prés de 51 églises mais la Cathédrale de saint Paul était de loin son meilleurs œuvre </a:t>
            </a:r>
          </a:p>
        </p:txBody>
      </p:sp>
      <p:pic>
        <p:nvPicPr>
          <p:cNvPr id="6" name="Image 5">
            <a:extLst>
              <a:ext uri="{FF2B5EF4-FFF2-40B4-BE49-F238E27FC236}">
                <a16:creationId xmlns:a16="http://schemas.microsoft.com/office/drawing/2014/main" id="{00A1A2F0-E902-3843-A281-F0CBF740CB09}"/>
              </a:ext>
            </a:extLst>
          </p:cNvPr>
          <p:cNvPicPr>
            <a:picLocks noChangeAspect="1"/>
          </p:cNvPicPr>
          <p:nvPr/>
        </p:nvPicPr>
        <p:blipFill>
          <a:blip r:embed="rId2"/>
          <a:stretch>
            <a:fillRect/>
          </a:stretch>
        </p:blipFill>
        <p:spPr>
          <a:xfrm>
            <a:off x="6424930" y="947532"/>
            <a:ext cx="5080000" cy="4203700"/>
          </a:xfrm>
          <a:prstGeom prst="rect">
            <a:avLst/>
          </a:prstGeom>
        </p:spPr>
      </p:pic>
      <p:sp>
        <p:nvSpPr>
          <p:cNvPr id="7" name="Rectangle 6">
            <a:extLst>
              <a:ext uri="{FF2B5EF4-FFF2-40B4-BE49-F238E27FC236}">
                <a16:creationId xmlns:a16="http://schemas.microsoft.com/office/drawing/2014/main" id="{881AAFE0-0DE4-3043-A23B-BECB5F5FCB09}"/>
              </a:ext>
            </a:extLst>
          </p:cNvPr>
          <p:cNvSpPr/>
          <p:nvPr/>
        </p:nvSpPr>
        <p:spPr>
          <a:xfrm>
            <a:off x="462027" y="4135569"/>
            <a:ext cx="4121847" cy="2031325"/>
          </a:xfrm>
          <a:prstGeom prst="rect">
            <a:avLst/>
          </a:prstGeom>
        </p:spPr>
        <p:txBody>
          <a:bodyPr wrap="square">
            <a:spAutoFit/>
          </a:bodyPr>
          <a:lstStyle/>
          <a:p>
            <a:r>
              <a:rPr lang="fr-FR" b="1" dirty="0"/>
              <a:t>Ils ont découvert que l’arc caténaire était la forme le plus structurellement efficace pour un arche </a:t>
            </a:r>
          </a:p>
          <a:p>
            <a:r>
              <a:rPr lang="fr-FR" b="1" dirty="0"/>
              <a:t>qui as était pour la </a:t>
            </a:r>
            <a:r>
              <a:rPr lang="fr-FR" b="1" dirty="0" err="1"/>
              <a:t>premiére</a:t>
            </a:r>
            <a:r>
              <a:rPr lang="fr-FR" b="1" dirty="0"/>
              <a:t> fois dans l’histoire utiliser dans le </a:t>
            </a:r>
            <a:r>
              <a:rPr lang="fr-FR" b="1" dirty="0" err="1"/>
              <a:t>dome</a:t>
            </a:r>
            <a:endParaRPr lang="fr-FR" b="1" dirty="0"/>
          </a:p>
        </p:txBody>
      </p:sp>
      <p:sp>
        <p:nvSpPr>
          <p:cNvPr id="8" name="Rectangle 7">
            <a:extLst>
              <a:ext uri="{FF2B5EF4-FFF2-40B4-BE49-F238E27FC236}">
                <a16:creationId xmlns:a16="http://schemas.microsoft.com/office/drawing/2014/main" id="{0CA63507-BC0E-BA41-BB68-E9E67B0137EA}"/>
              </a:ext>
            </a:extLst>
          </p:cNvPr>
          <p:cNvSpPr/>
          <p:nvPr/>
        </p:nvSpPr>
        <p:spPr>
          <a:xfrm>
            <a:off x="8121590" y="5231411"/>
            <a:ext cx="1686680" cy="369332"/>
          </a:xfrm>
          <a:prstGeom prst="rect">
            <a:avLst/>
          </a:prstGeom>
        </p:spPr>
        <p:txBody>
          <a:bodyPr wrap="none">
            <a:spAutoFit/>
          </a:bodyPr>
          <a:lstStyle/>
          <a:p>
            <a:r>
              <a:rPr lang="fr-FR" b="1" dirty="0"/>
              <a:t>arc caténaire</a:t>
            </a:r>
            <a:endParaRPr lang="fr-DZ" dirty="0"/>
          </a:p>
        </p:txBody>
      </p:sp>
    </p:spTree>
    <p:extLst>
      <p:ext uri="{BB962C8B-B14F-4D97-AF65-F5344CB8AC3E}">
        <p14:creationId xmlns:p14="http://schemas.microsoft.com/office/powerpoint/2010/main" val="4167378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96FA83F-F4CA-844D-87A3-B6D7BA115F15}"/>
              </a:ext>
            </a:extLst>
          </p:cNvPr>
          <p:cNvPicPr>
            <a:picLocks noChangeAspect="1"/>
          </p:cNvPicPr>
          <p:nvPr/>
        </p:nvPicPr>
        <p:blipFill>
          <a:blip r:embed="rId2"/>
          <a:stretch>
            <a:fillRect/>
          </a:stretch>
        </p:blipFill>
        <p:spPr>
          <a:xfrm>
            <a:off x="3386951" y="0"/>
            <a:ext cx="5418097" cy="6858000"/>
          </a:xfrm>
          <a:prstGeom prst="rect">
            <a:avLst/>
          </a:prstGeom>
        </p:spPr>
      </p:pic>
      <p:sp>
        <p:nvSpPr>
          <p:cNvPr id="8" name="Rectangle 7">
            <a:extLst>
              <a:ext uri="{FF2B5EF4-FFF2-40B4-BE49-F238E27FC236}">
                <a16:creationId xmlns:a16="http://schemas.microsoft.com/office/drawing/2014/main" id="{059D3245-3064-0E48-A23A-44AC62134C93}"/>
              </a:ext>
            </a:extLst>
          </p:cNvPr>
          <p:cNvSpPr/>
          <p:nvPr/>
        </p:nvSpPr>
        <p:spPr>
          <a:xfrm>
            <a:off x="623510" y="1848131"/>
            <a:ext cx="2516330" cy="646331"/>
          </a:xfrm>
          <a:prstGeom prst="rect">
            <a:avLst/>
          </a:prstGeom>
        </p:spPr>
        <p:txBody>
          <a:bodyPr wrap="none">
            <a:spAutoFit/>
          </a:bodyPr>
          <a:lstStyle/>
          <a:p>
            <a:r>
              <a:rPr lang="fr-FR" b="1" dirty="0"/>
              <a:t>Structure principale </a:t>
            </a:r>
          </a:p>
          <a:p>
            <a:r>
              <a:rPr lang="fr-FR" b="1" dirty="0"/>
              <a:t>Voile mince </a:t>
            </a:r>
            <a:endParaRPr lang="fr-DZ" dirty="0"/>
          </a:p>
        </p:txBody>
      </p:sp>
      <p:cxnSp>
        <p:nvCxnSpPr>
          <p:cNvPr id="10" name="Connecteur droit avec flèche 9">
            <a:extLst>
              <a:ext uri="{FF2B5EF4-FFF2-40B4-BE49-F238E27FC236}">
                <a16:creationId xmlns:a16="http://schemas.microsoft.com/office/drawing/2014/main" id="{324BDC6E-1930-D144-895E-EE8AE160A5D2}"/>
              </a:ext>
            </a:extLst>
          </p:cNvPr>
          <p:cNvCxnSpPr>
            <a:cxnSpLocks/>
          </p:cNvCxnSpPr>
          <p:nvPr/>
        </p:nvCxnSpPr>
        <p:spPr>
          <a:xfrm>
            <a:off x="2240280" y="2274613"/>
            <a:ext cx="3086100" cy="857207"/>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886B4805-78E6-F54E-B019-F6EABB4CCD4E}"/>
              </a:ext>
            </a:extLst>
          </p:cNvPr>
          <p:cNvSpPr/>
          <p:nvPr/>
        </p:nvSpPr>
        <p:spPr>
          <a:xfrm>
            <a:off x="8972144" y="1121790"/>
            <a:ext cx="3219856" cy="646331"/>
          </a:xfrm>
          <a:prstGeom prst="rect">
            <a:avLst/>
          </a:prstGeom>
        </p:spPr>
        <p:txBody>
          <a:bodyPr wrap="none">
            <a:spAutoFit/>
          </a:bodyPr>
          <a:lstStyle/>
          <a:p>
            <a:r>
              <a:rPr lang="fr-FR" b="1" dirty="0"/>
              <a:t>Lanterne en pierre qui fais</a:t>
            </a:r>
          </a:p>
          <a:p>
            <a:r>
              <a:rPr lang="fr-FR" b="1" dirty="0"/>
              <a:t> 1k tonne </a:t>
            </a:r>
            <a:endParaRPr lang="fr-DZ" dirty="0"/>
          </a:p>
        </p:txBody>
      </p:sp>
      <p:cxnSp>
        <p:nvCxnSpPr>
          <p:cNvPr id="13" name="Connecteur droit avec flèche 12">
            <a:extLst>
              <a:ext uri="{FF2B5EF4-FFF2-40B4-BE49-F238E27FC236}">
                <a16:creationId xmlns:a16="http://schemas.microsoft.com/office/drawing/2014/main" id="{073F5AD1-0086-714C-83EB-61CADD676A6E}"/>
              </a:ext>
            </a:extLst>
          </p:cNvPr>
          <p:cNvCxnSpPr>
            <a:cxnSpLocks/>
          </p:cNvCxnSpPr>
          <p:nvPr/>
        </p:nvCxnSpPr>
        <p:spPr>
          <a:xfrm flipH="1">
            <a:off x="6263640" y="1600200"/>
            <a:ext cx="2708504" cy="16792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3656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A0AAF2A-BBE2-6446-B23D-A0F0244AF36C}"/>
              </a:ext>
            </a:extLst>
          </p:cNvPr>
          <p:cNvPicPr>
            <a:picLocks noChangeAspect="1"/>
          </p:cNvPicPr>
          <p:nvPr/>
        </p:nvPicPr>
        <p:blipFill>
          <a:blip r:embed="rId2"/>
          <a:stretch>
            <a:fillRect/>
          </a:stretch>
        </p:blipFill>
        <p:spPr>
          <a:xfrm>
            <a:off x="3630038" y="0"/>
            <a:ext cx="4931923" cy="6858000"/>
          </a:xfrm>
          <a:prstGeom prst="rect">
            <a:avLst/>
          </a:prstGeom>
        </p:spPr>
      </p:pic>
      <p:sp>
        <p:nvSpPr>
          <p:cNvPr id="7" name="Rectangle 6">
            <a:extLst>
              <a:ext uri="{FF2B5EF4-FFF2-40B4-BE49-F238E27FC236}">
                <a16:creationId xmlns:a16="http://schemas.microsoft.com/office/drawing/2014/main" id="{5DAC4721-9086-2048-9A11-480DE6EE5A60}"/>
              </a:ext>
            </a:extLst>
          </p:cNvPr>
          <p:cNvSpPr/>
          <p:nvPr/>
        </p:nvSpPr>
        <p:spPr>
          <a:xfrm>
            <a:off x="383481" y="2690336"/>
            <a:ext cx="3006528" cy="1477328"/>
          </a:xfrm>
          <a:prstGeom prst="rect">
            <a:avLst/>
          </a:prstGeom>
        </p:spPr>
        <p:txBody>
          <a:bodyPr wrap="square">
            <a:spAutoFit/>
          </a:bodyPr>
          <a:lstStyle/>
          <a:p>
            <a:r>
              <a:rPr lang="fr-FR" b="1" dirty="0"/>
              <a:t>Le cône combiné avec les supports </a:t>
            </a:r>
          </a:p>
          <a:p>
            <a:r>
              <a:rPr lang="fr-FR" b="1" dirty="0"/>
              <a:t>Forme approximativement l’arc caténaire   </a:t>
            </a:r>
            <a:endParaRPr lang="fr-DZ" dirty="0"/>
          </a:p>
        </p:txBody>
      </p:sp>
    </p:spTree>
    <p:extLst>
      <p:ext uri="{BB962C8B-B14F-4D97-AF65-F5344CB8AC3E}">
        <p14:creationId xmlns:p14="http://schemas.microsoft.com/office/powerpoint/2010/main" val="4137403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81E95F0-26C4-EF47-81E9-0D90BDFB6405}"/>
              </a:ext>
            </a:extLst>
          </p:cNvPr>
          <p:cNvPicPr>
            <a:picLocks noChangeAspect="1"/>
          </p:cNvPicPr>
          <p:nvPr/>
        </p:nvPicPr>
        <p:blipFill>
          <a:blip r:embed="rId2"/>
          <a:stretch>
            <a:fillRect/>
          </a:stretch>
        </p:blipFill>
        <p:spPr>
          <a:xfrm>
            <a:off x="2967867" y="0"/>
            <a:ext cx="6256266" cy="6858000"/>
          </a:xfrm>
          <a:prstGeom prst="rect">
            <a:avLst/>
          </a:prstGeom>
        </p:spPr>
      </p:pic>
      <p:sp>
        <p:nvSpPr>
          <p:cNvPr id="7" name="Rectangle 6">
            <a:extLst>
              <a:ext uri="{FF2B5EF4-FFF2-40B4-BE49-F238E27FC236}">
                <a16:creationId xmlns:a16="http://schemas.microsoft.com/office/drawing/2014/main" id="{67EFA960-2F10-8E4A-B03A-383773AD1C7E}"/>
              </a:ext>
            </a:extLst>
          </p:cNvPr>
          <p:cNvSpPr/>
          <p:nvPr/>
        </p:nvSpPr>
        <p:spPr>
          <a:xfrm>
            <a:off x="0" y="1307306"/>
            <a:ext cx="3006528" cy="1200329"/>
          </a:xfrm>
          <a:prstGeom prst="rect">
            <a:avLst/>
          </a:prstGeom>
        </p:spPr>
        <p:txBody>
          <a:bodyPr wrap="square">
            <a:spAutoFit/>
          </a:bodyPr>
          <a:lstStyle/>
          <a:p>
            <a:r>
              <a:rPr lang="fr-FR" b="1" dirty="0"/>
              <a:t>Ce type de structure ne marchais pas esthétiquement dans ce type d’ouvrage </a:t>
            </a:r>
            <a:endParaRPr lang="fr-DZ" dirty="0"/>
          </a:p>
        </p:txBody>
      </p:sp>
      <p:sp>
        <p:nvSpPr>
          <p:cNvPr id="8" name="Rectangle 7">
            <a:extLst>
              <a:ext uri="{FF2B5EF4-FFF2-40B4-BE49-F238E27FC236}">
                <a16:creationId xmlns:a16="http://schemas.microsoft.com/office/drawing/2014/main" id="{BEAC77A8-4FB4-FB49-AF03-F427C4DB6F04}"/>
              </a:ext>
            </a:extLst>
          </p:cNvPr>
          <p:cNvSpPr/>
          <p:nvPr/>
        </p:nvSpPr>
        <p:spPr>
          <a:xfrm>
            <a:off x="9224133" y="4615219"/>
            <a:ext cx="3006528" cy="1754326"/>
          </a:xfrm>
          <a:prstGeom prst="rect">
            <a:avLst/>
          </a:prstGeom>
        </p:spPr>
        <p:txBody>
          <a:bodyPr wrap="square">
            <a:spAutoFit/>
          </a:bodyPr>
          <a:lstStyle/>
          <a:p>
            <a:r>
              <a:rPr lang="fr-FR" b="1" dirty="0"/>
              <a:t>Il fallait donc le recouvrir </a:t>
            </a:r>
          </a:p>
          <a:p>
            <a:r>
              <a:rPr lang="fr-FR" b="1" dirty="0"/>
              <a:t>l’architecte a ajouté deux dôme supplémentaire. </a:t>
            </a:r>
            <a:endParaRPr lang="fr-DZ" dirty="0"/>
          </a:p>
          <a:p>
            <a:endParaRPr lang="fr-DZ" dirty="0"/>
          </a:p>
        </p:txBody>
      </p:sp>
      <p:sp>
        <p:nvSpPr>
          <p:cNvPr id="9" name="Rectangle 8">
            <a:extLst>
              <a:ext uri="{FF2B5EF4-FFF2-40B4-BE49-F238E27FC236}">
                <a16:creationId xmlns:a16="http://schemas.microsoft.com/office/drawing/2014/main" id="{35EE6A27-3EF4-7449-9D87-61B8E8144253}"/>
              </a:ext>
            </a:extLst>
          </p:cNvPr>
          <p:cNvSpPr/>
          <p:nvPr/>
        </p:nvSpPr>
        <p:spPr>
          <a:xfrm>
            <a:off x="152523" y="4221152"/>
            <a:ext cx="3006528" cy="923330"/>
          </a:xfrm>
          <a:prstGeom prst="rect">
            <a:avLst/>
          </a:prstGeom>
        </p:spPr>
        <p:txBody>
          <a:bodyPr wrap="square">
            <a:spAutoFit/>
          </a:bodyPr>
          <a:lstStyle/>
          <a:p>
            <a:r>
              <a:rPr lang="fr-FR" b="1" dirty="0"/>
              <a:t>Dôme intérieur</a:t>
            </a:r>
          </a:p>
          <a:p>
            <a:r>
              <a:rPr lang="fr-FR" b="1" dirty="0"/>
              <a:t>(en brique qui porte que lui-même )</a:t>
            </a:r>
            <a:endParaRPr lang="fr-DZ" dirty="0"/>
          </a:p>
        </p:txBody>
      </p:sp>
      <p:cxnSp>
        <p:nvCxnSpPr>
          <p:cNvPr id="10" name="Connecteur droit avec flèche 9">
            <a:extLst>
              <a:ext uri="{FF2B5EF4-FFF2-40B4-BE49-F238E27FC236}">
                <a16:creationId xmlns:a16="http://schemas.microsoft.com/office/drawing/2014/main" id="{3BF0630C-A1E8-1146-8B77-EF1E7BC6E7EA}"/>
              </a:ext>
            </a:extLst>
          </p:cNvPr>
          <p:cNvCxnSpPr>
            <a:cxnSpLocks/>
          </p:cNvCxnSpPr>
          <p:nvPr/>
        </p:nvCxnSpPr>
        <p:spPr>
          <a:xfrm flipV="1">
            <a:off x="2749134" y="3726180"/>
            <a:ext cx="2120046" cy="74295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A9ACC8BD-9AB5-5748-BA24-992863A6951C}"/>
              </a:ext>
            </a:extLst>
          </p:cNvPr>
          <p:cNvSpPr/>
          <p:nvPr/>
        </p:nvSpPr>
        <p:spPr>
          <a:xfrm>
            <a:off x="9442866" y="1988709"/>
            <a:ext cx="3006528" cy="646331"/>
          </a:xfrm>
          <a:prstGeom prst="rect">
            <a:avLst/>
          </a:prstGeom>
        </p:spPr>
        <p:txBody>
          <a:bodyPr wrap="square">
            <a:spAutoFit/>
          </a:bodyPr>
          <a:lstStyle/>
          <a:p>
            <a:r>
              <a:rPr lang="fr-FR" b="1" dirty="0"/>
              <a:t>Dôme extérieur</a:t>
            </a:r>
          </a:p>
          <a:p>
            <a:r>
              <a:rPr lang="fr-FR" b="1" dirty="0"/>
              <a:t>Couverture esthétique   </a:t>
            </a:r>
            <a:endParaRPr lang="fr-DZ" dirty="0"/>
          </a:p>
        </p:txBody>
      </p:sp>
      <p:cxnSp>
        <p:nvCxnSpPr>
          <p:cNvPr id="14" name="Connecteur droit avec flèche 13">
            <a:extLst>
              <a:ext uri="{FF2B5EF4-FFF2-40B4-BE49-F238E27FC236}">
                <a16:creationId xmlns:a16="http://schemas.microsoft.com/office/drawing/2014/main" id="{167EBEFE-F9D6-4C4F-8211-B1CEBBAAC84B}"/>
              </a:ext>
            </a:extLst>
          </p:cNvPr>
          <p:cNvCxnSpPr>
            <a:cxnSpLocks/>
            <a:stCxn id="13" idx="1"/>
          </p:cNvCxnSpPr>
          <p:nvPr/>
        </p:nvCxnSpPr>
        <p:spPr>
          <a:xfrm flipH="1">
            <a:off x="7322822" y="2311875"/>
            <a:ext cx="2120044" cy="19576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87354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231A173C-3E4A-AF47-9F3E-A490565B2485}"/>
              </a:ext>
            </a:extLst>
          </p:cNvPr>
          <p:cNvPicPr>
            <a:picLocks noChangeAspect="1"/>
          </p:cNvPicPr>
          <p:nvPr/>
        </p:nvPicPr>
        <p:blipFill>
          <a:blip r:embed="rId2"/>
          <a:stretch>
            <a:fillRect/>
          </a:stretch>
        </p:blipFill>
        <p:spPr>
          <a:xfrm>
            <a:off x="5270791" y="-125500"/>
            <a:ext cx="6913187" cy="4320742"/>
          </a:xfrm>
          <a:prstGeom prst="rect">
            <a:avLst/>
          </a:prstGeom>
        </p:spPr>
      </p:pic>
      <p:pic>
        <p:nvPicPr>
          <p:cNvPr id="14" name="Image 13">
            <a:extLst>
              <a:ext uri="{FF2B5EF4-FFF2-40B4-BE49-F238E27FC236}">
                <a16:creationId xmlns:a16="http://schemas.microsoft.com/office/drawing/2014/main" id="{0F64A80F-93E5-3B49-919B-652B08A6E8E9}"/>
              </a:ext>
            </a:extLst>
          </p:cNvPr>
          <p:cNvPicPr>
            <a:picLocks noChangeAspect="1"/>
          </p:cNvPicPr>
          <p:nvPr/>
        </p:nvPicPr>
        <p:blipFill>
          <a:blip r:embed="rId3"/>
          <a:stretch>
            <a:fillRect/>
          </a:stretch>
        </p:blipFill>
        <p:spPr>
          <a:xfrm>
            <a:off x="5252302" y="2922955"/>
            <a:ext cx="6931676" cy="3951055"/>
          </a:xfrm>
          <a:prstGeom prst="rect">
            <a:avLst/>
          </a:prstGeom>
        </p:spPr>
      </p:pic>
      <p:pic>
        <p:nvPicPr>
          <p:cNvPr id="3" name="Image 2">
            <a:extLst>
              <a:ext uri="{FF2B5EF4-FFF2-40B4-BE49-F238E27FC236}">
                <a16:creationId xmlns:a16="http://schemas.microsoft.com/office/drawing/2014/main" id="{BE357730-C87B-1B45-8694-C8BBCEDFB414}"/>
              </a:ext>
            </a:extLst>
          </p:cNvPr>
          <p:cNvPicPr>
            <a:picLocks noChangeAspect="1"/>
          </p:cNvPicPr>
          <p:nvPr/>
        </p:nvPicPr>
        <p:blipFill>
          <a:blip r:embed="rId4"/>
          <a:stretch>
            <a:fillRect/>
          </a:stretch>
        </p:blipFill>
        <p:spPr>
          <a:xfrm>
            <a:off x="0" y="-107367"/>
            <a:ext cx="6010305" cy="4064325"/>
          </a:xfrm>
          <a:prstGeom prst="rect">
            <a:avLst/>
          </a:prstGeom>
        </p:spPr>
      </p:pic>
      <p:pic>
        <p:nvPicPr>
          <p:cNvPr id="8" name="Image 7">
            <a:extLst>
              <a:ext uri="{FF2B5EF4-FFF2-40B4-BE49-F238E27FC236}">
                <a16:creationId xmlns:a16="http://schemas.microsoft.com/office/drawing/2014/main" id="{D85D9944-4888-2142-9101-4B28F6837B37}"/>
              </a:ext>
            </a:extLst>
          </p:cNvPr>
          <p:cNvPicPr>
            <a:picLocks noChangeAspect="1"/>
          </p:cNvPicPr>
          <p:nvPr/>
        </p:nvPicPr>
        <p:blipFill>
          <a:blip r:embed="rId5"/>
          <a:stretch>
            <a:fillRect/>
          </a:stretch>
        </p:blipFill>
        <p:spPr>
          <a:xfrm>
            <a:off x="-8021" y="2793675"/>
            <a:ext cx="6018326" cy="4064325"/>
          </a:xfrm>
          <a:prstGeom prst="rect">
            <a:avLst/>
          </a:prstGeom>
        </p:spPr>
      </p:pic>
      <p:sp>
        <p:nvSpPr>
          <p:cNvPr id="4" name="Rectangle 3">
            <a:extLst>
              <a:ext uri="{FF2B5EF4-FFF2-40B4-BE49-F238E27FC236}">
                <a16:creationId xmlns:a16="http://schemas.microsoft.com/office/drawing/2014/main" id="{D430C39C-34AD-DD49-8676-7F6C1D49088A}"/>
              </a:ext>
            </a:extLst>
          </p:cNvPr>
          <p:cNvSpPr/>
          <p:nvPr/>
        </p:nvSpPr>
        <p:spPr>
          <a:xfrm>
            <a:off x="3621505" y="2099510"/>
            <a:ext cx="4948989" cy="2658979"/>
          </a:xfrm>
          <a:prstGeom prst="rect">
            <a:avLst/>
          </a:prstGeom>
          <a:ln w="5715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DZ" sz="2400" dirty="0"/>
          </a:p>
        </p:txBody>
      </p:sp>
      <p:sp>
        <p:nvSpPr>
          <p:cNvPr id="5" name="ZoneTexte 4">
            <a:extLst>
              <a:ext uri="{FF2B5EF4-FFF2-40B4-BE49-F238E27FC236}">
                <a16:creationId xmlns:a16="http://schemas.microsoft.com/office/drawing/2014/main" id="{81D1F242-D66F-8448-8CA6-D8F29FC9CFDA}"/>
              </a:ext>
            </a:extLst>
          </p:cNvPr>
          <p:cNvSpPr txBox="1"/>
          <p:nvPr/>
        </p:nvSpPr>
        <p:spPr>
          <a:xfrm>
            <a:off x="3646373" y="3099178"/>
            <a:ext cx="4899251" cy="954107"/>
          </a:xfrm>
          <a:prstGeom prst="rect">
            <a:avLst/>
          </a:prstGeom>
          <a:noFill/>
        </p:spPr>
        <p:txBody>
          <a:bodyPr wrap="square" rtlCol="0">
            <a:spAutoFit/>
          </a:bodyPr>
          <a:lstStyle/>
          <a:p>
            <a:r>
              <a:rPr lang="fr-DZ" sz="2800" b="1" dirty="0"/>
              <a:t>3</a:t>
            </a:r>
            <a:r>
              <a:rPr lang="fr-DZ" sz="2800" b="1"/>
              <a:t>.</a:t>
            </a:r>
            <a:r>
              <a:rPr lang="x-none" sz="2800" b="1"/>
              <a:t> Structure</a:t>
            </a:r>
            <a:r>
              <a:rPr lang="fr-FR" sz="2800" b="1" dirty="0"/>
              <a:t>s en voiles minces</a:t>
            </a:r>
            <a:r>
              <a:rPr lang="x-none" sz="2800" b="1"/>
              <a:t> </a:t>
            </a:r>
            <a:r>
              <a:rPr lang="fr-FR" sz="2800" b="1" dirty="0"/>
              <a:t>plissée.</a:t>
            </a:r>
            <a:r>
              <a:rPr lang="x-none" sz="2800" b="1"/>
              <a:t> </a:t>
            </a:r>
            <a:endParaRPr lang="fr-DZ" sz="2800" b="1" dirty="0"/>
          </a:p>
        </p:txBody>
      </p:sp>
    </p:spTree>
    <p:extLst>
      <p:ext uri="{BB962C8B-B14F-4D97-AF65-F5344CB8AC3E}">
        <p14:creationId xmlns:p14="http://schemas.microsoft.com/office/powerpoint/2010/main" val="36626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4022F71-2D06-DA4D-AFDE-FB1E2DE04382}"/>
              </a:ext>
            </a:extLst>
          </p:cNvPr>
          <p:cNvSpPr txBox="1"/>
          <p:nvPr/>
        </p:nvSpPr>
        <p:spPr>
          <a:xfrm>
            <a:off x="4971046" y="388828"/>
            <a:ext cx="3000369" cy="707886"/>
          </a:xfrm>
          <a:prstGeom prst="rect">
            <a:avLst/>
          </a:prstGeom>
          <a:noFill/>
        </p:spPr>
        <p:txBody>
          <a:bodyPr wrap="square" rtlCol="0">
            <a:spAutoFit/>
          </a:bodyPr>
          <a:lstStyle/>
          <a:p>
            <a:r>
              <a:rPr lang="x-none" sz="4000" dirty="0">
                <a:latin typeface="+mj-lt"/>
              </a:rPr>
              <a:t>Sommaire</a:t>
            </a:r>
            <a:r>
              <a:rPr lang="x-none" sz="4000" dirty="0"/>
              <a:t> :</a:t>
            </a:r>
          </a:p>
        </p:txBody>
      </p:sp>
      <p:sp>
        <p:nvSpPr>
          <p:cNvPr id="3" name="ZoneTexte 2">
            <a:extLst>
              <a:ext uri="{FF2B5EF4-FFF2-40B4-BE49-F238E27FC236}">
                <a16:creationId xmlns:a16="http://schemas.microsoft.com/office/drawing/2014/main" id="{69CDE0EE-042F-5649-9E75-01352EC65860}"/>
              </a:ext>
            </a:extLst>
          </p:cNvPr>
          <p:cNvSpPr txBox="1"/>
          <p:nvPr/>
        </p:nvSpPr>
        <p:spPr>
          <a:xfrm>
            <a:off x="2744927" y="1927338"/>
            <a:ext cx="6208294" cy="3416320"/>
          </a:xfrm>
          <a:prstGeom prst="rect">
            <a:avLst/>
          </a:prstGeom>
          <a:noFill/>
        </p:spPr>
        <p:txBody>
          <a:bodyPr wrap="square" rtlCol="0">
            <a:spAutoFit/>
          </a:bodyPr>
          <a:lstStyle/>
          <a:p>
            <a:pPr marL="457200" indent="-457200">
              <a:buFont typeface="+mj-lt"/>
              <a:buAutoNum type="arabicPeriod"/>
            </a:pPr>
            <a:r>
              <a:rPr lang="fr-FR" sz="2400" dirty="0"/>
              <a:t>Introduction</a:t>
            </a:r>
          </a:p>
          <a:p>
            <a:pPr marL="457200" indent="-457200">
              <a:buFont typeface="+mj-lt"/>
              <a:buAutoNum type="arabicPeriod"/>
            </a:pPr>
            <a:r>
              <a:rPr lang="fr-FR" sz="2400" dirty="0"/>
              <a:t>Définition</a:t>
            </a:r>
          </a:p>
          <a:p>
            <a:pPr marL="457200" indent="-457200">
              <a:buFont typeface="+mj-lt"/>
              <a:buAutoNum type="arabicPeriod"/>
            </a:pPr>
            <a:r>
              <a:rPr lang="fr-FR" sz="2400" dirty="0"/>
              <a:t>Comportement structurel</a:t>
            </a:r>
          </a:p>
          <a:p>
            <a:pPr marL="457200" indent="-457200">
              <a:buFont typeface="+mj-lt"/>
              <a:buAutoNum type="arabicPeriod"/>
            </a:pPr>
            <a:r>
              <a:rPr lang="fr-FR" sz="2400" dirty="0"/>
              <a:t>Dépendance de la structure plissée</a:t>
            </a:r>
          </a:p>
          <a:p>
            <a:pPr marL="457200" indent="-457200">
              <a:buFont typeface="+mj-lt"/>
              <a:buAutoNum type="arabicPeriod"/>
            </a:pPr>
            <a:r>
              <a:rPr lang="fr-FR" sz="2400" dirty="0"/>
              <a:t>Types de structure plissée</a:t>
            </a:r>
          </a:p>
          <a:p>
            <a:pPr marL="457200" indent="-457200">
              <a:buFont typeface="+mj-lt"/>
              <a:buAutoNum type="arabicPeriod"/>
            </a:pPr>
            <a:r>
              <a:rPr lang="fr-FR" sz="2400" dirty="0"/>
              <a:t>exemple</a:t>
            </a:r>
          </a:p>
          <a:p>
            <a:pPr marL="457200" indent="-457200">
              <a:buFont typeface="+mj-lt"/>
              <a:buAutoNum type="arabicPeriod"/>
            </a:pPr>
            <a:endParaRPr lang="fr-FR" sz="2400" dirty="0"/>
          </a:p>
          <a:p>
            <a:pPr marL="457200" indent="-457200">
              <a:buFont typeface="+mj-lt"/>
              <a:buAutoNum type="arabicPeriod"/>
            </a:pPr>
            <a:endParaRPr lang="fr-FR" sz="2400" dirty="0"/>
          </a:p>
          <a:p>
            <a:pPr marL="457200" indent="-457200">
              <a:buFont typeface="+mj-lt"/>
              <a:buAutoNum type="arabicPeriod"/>
            </a:pPr>
            <a:endParaRPr lang="fr-FR" sz="2400" dirty="0"/>
          </a:p>
        </p:txBody>
      </p:sp>
    </p:spTree>
    <p:extLst>
      <p:ext uri="{BB962C8B-B14F-4D97-AF65-F5344CB8AC3E}">
        <p14:creationId xmlns:p14="http://schemas.microsoft.com/office/powerpoint/2010/main" val="2817904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425" y="1487995"/>
            <a:ext cx="4842457" cy="4524315"/>
          </a:xfrm>
          <a:prstGeom prst="rect">
            <a:avLst/>
          </a:prstGeom>
        </p:spPr>
        <p:txBody>
          <a:bodyPr wrap="square">
            <a:spAutoFit/>
          </a:bodyPr>
          <a:lstStyle/>
          <a:p>
            <a:pPr marL="342900" indent="-342900">
              <a:buFont typeface="Wingdings" panose="05000000000000000000" pitchFamily="2" charset="2"/>
              <a:buChar char="q"/>
            </a:pPr>
            <a:r>
              <a:rPr lang="fr-FR" dirty="0"/>
              <a:t>les plaques pliées sont des assemblages de plaques plates ou de dalles inclinées dans des directions différentes et reliées rigidement le long de leurs bords longitudinaux qui peuvent supporter des charges sans avoir besoin de poutres de support supplémentaires le long des bords mutuels</a:t>
            </a:r>
          </a:p>
          <a:p>
            <a:pPr marL="342900" indent="-342900">
              <a:buFont typeface="Wingdings" panose="05000000000000000000" pitchFamily="2" charset="2"/>
              <a:buChar char="q"/>
            </a:pPr>
            <a:endParaRPr lang="fr-FR" dirty="0"/>
          </a:p>
          <a:p>
            <a:pPr marL="342900" indent="-342900">
              <a:buFont typeface="Wingdings" panose="05000000000000000000" pitchFamily="2" charset="2"/>
              <a:buChar char="q"/>
            </a:pPr>
            <a:r>
              <a:rPr lang="fr-FR" dirty="0"/>
              <a:t>les plaques pliées combinent l'action de la dalle avec l'action de la poutre dans le sens de la longueur elles agissent comme de minces poutres inclinées de grande profondeur stabilisées contre le flambage en haut et en bas par des plaques adjacentes</a:t>
            </a:r>
          </a:p>
        </p:txBody>
      </p:sp>
      <p:pic>
        <p:nvPicPr>
          <p:cNvPr id="3" name="Image 2"/>
          <p:cNvPicPr>
            <a:picLocks noChangeAspect="1"/>
          </p:cNvPicPr>
          <p:nvPr/>
        </p:nvPicPr>
        <p:blipFill>
          <a:blip r:embed="rId2"/>
          <a:stretch>
            <a:fillRect/>
          </a:stretch>
        </p:blipFill>
        <p:spPr>
          <a:xfrm>
            <a:off x="5731099" y="0"/>
            <a:ext cx="4597050" cy="3515932"/>
          </a:xfrm>
          <a:prstGeom prst="rect">
            <a:avLst/>
          </a:prstGeom>
        </p:spPr>
      </p:pic>
      <p:sp>
        <p:nvSpPr>
          <p:cNvPr id="9" name="ZoneTexte 8">
            <a:extLst>
              <a:ext uri="{FF2B5EF4-FFF2-40B4-BE49-F238E27FC236}">
                <a16:creationId xmlns:a16="http://schemas.microsoft.com/office/drawing/2014/main" id="{4B0232B7-AB1D-E446-9F6A-747DA61E7095}"/>
              </a:ext>
            </a:extLst>
          </p:cNvPr>
          <p:cNvSpPr txBox="1"/>
          <p:nvPr/>
        </p:nvSpPr>
        <p:spPr>
          <a:xfrm>
            <a:off x="592908" y="189558"/>
            <a:ext cx="4124826" cy="707886"/>
          </a:xfrm>
          <a:prstGeom prst="rect">
            <a:avLst/>
          </a:prstGeom>
          <a:noFill/>
        </p:spPr>
        <p:txBody>
          <a:bodyPr wrap="square" rtlCol="0">
            <a:spAutoFit/>
          </a:bodyPr>
          <a:lstStyle/>
          <a:p>
            <a:r>
              <a:rPr lang="fr-FR" sz="4000" dirty="0">
                <a:latin typeface="+mj-lt"/>
              </a:rPr>
              <a:t>1</a:t>
            </a:r>
            <a:r>
              <a:rPr lang="x-none" sz="4000" dirty="0">
                <a:latin typeface="+mj-lt"/>
              </a:rPr>
              <a:t>.</a:t>
            </a:r>
            <a:r>
              <a:rPr lang="fr-FR" sz="4000" dirty="0">
                <a:latin typeface="+mj-lt"/>
              </a:rPr>
              <a:t>introduction</a:t>
            </a:r>
            <a:r>
              <a:rPr lang="x-none" sz="4000" dirty="0">
                <a:latin typeface="+mj-lt"/>
              </a:rPr>
              <a:t> :</a:t>
            </a:r>
            <a:endParaRPr lang="x-none" sz="4000" dirty="0"/>
          </a:p>
        </p:txBody>
      </p:sp>
      <p:pic>
        <p:nvPicPr>
          <p:cNvPr id="6" name="Image 5"/>
          <p:cNvPicPr>
            <a:picLocks noChangeAspect="1"/>
          </p:cNvPicPr>
          <p:nvPr/>
        </p:nvPicPr>
        <p:blipFill>
          <a:blip r:embed="rId3"/>
          <a:stretch>
            <a:fillRect/>
          </a:stretch>
        </p:blipFill>
        <p:spPr>
          <a:xfrm>
            <a:off x="5562649" y="3515932"/>
            <a:ext cx="4933950" cy="2950440"/>
          </a:xfrm>
          <a:prstGeom prst="rect">
            <a:avLst/>
          </a:prstGeom>
        </p:spPr>
      </p:pic>
    </p:spTree>
    <p:extLst>
      <p:ext uri="{BB962C8B-B14F-4D97-AF65-F5344CB8AC3E}">
        <p14:creationId xmlns:p14="http://schemas.microsoft.com/office/powerpoint/2010/main" val="2191456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B0232B7-AB1D-E446-9F6A-747DA61E7095}"/>
              </a:ext>
            </a:extLst>
          </p:cNvPr>
          <p:cNvSpPr txBox="1"/>
          <p:nvPr/>
        </p:nvSpPr>
        <p:spPr>
          <a:xfrm>
            <a:off x="1120942" y="697828"/>
            <a:ext cx="4124826" cy="707886"/>
          </a:xfrm>
          <a:prstGeom prst="rect">
            <a:avLst/>
          </a:prstGeom>
          <a:noFill/>
        </p:spPr>
        <p:txBody>
          <a:bodyPr wrap="square" rtlCol="0">
            <a:spAutoFit/>
          </a:bodyPr>
          <a:lstStyle/>
          <a:p>
            <a:r>
              <a:rPr lang="fr-FR" sz="4000" dirty="0">
                <a:latin typeface="+mj-lt"/>
              </a:rPr>
              <a:t>2</a:t>
            </a:r>
            <a:r>
              <a:rPr lang="x-none" sz="4000" dirty="0">
                <a:latin typeface="+mj-lt"/>
              </a:rPr>
              <a:t>.Définition :</a:t>
            </a:r>
            <a:endParaRPr lang="x-none" sz="4000" dirty="0"/>
          </a:p>
        </p:txBody>
      </p:sp>
      <p:sp>
        <p:nvSpPr>
          <p:cNvPr id="3" name="ZoneTexte 2"/>
          <p:cNvSpPr txBox="1"/>
          <p:nvPr/>
        </p:nvSpPr>
        <p:spPr>
          <a:xfrm>
            <a:off x="695459" y="1725769"/>
            <a:ext cx="4752304" cy="923330"/>
          </a:xfrm>
          <a:prstGeom prst="rect">
            <a:avLst/>
          </a:prstGeom>
          <a:noFill/>
        </p:spPr>
        <p:txBody>
          <a:bodyPr wrap="square" rtlCol="0">
            <a:spAutoFit/>
          </a:bodyPr>
          <a:lstStyle/>
          <a:p>
            <a:pPr marL="285750" indent="-285750">
              <a:buFont typeface="Wingdings" panose="05000000000000000000" pitchFamily="2" charset="2"/>
              <a:buChar char="q"/>
            </a:pPr>
            <a:r>
              <a:rPr lang="fr-FR" dirty="0"/>
              <a:t>la flexion dans les plaques pliées provoque une compression supérieure et une tension inférieure</a:t>
            </a:r>
          </a:p>
        </p:txBody>
      </p:sp>
      <p:sp>
        <p:nvSpPr>
          <p:cNvPr id="4" name="ZoneTexte 3"/>
          <p:cNvSpPr txBox="1"/>
          <p:nvPr/>
        </p:nvSpPr>
        <p:spPr>
          <a:xfrm>
            <a:off x="695459" y="3065172"/>
            <a:ext cx="4752304" cy="1200329"/>
          </a:xfrm>
          <a:prstGeom prst="rect">
            <a:avLst/>
          </a:prstGeom>
          <a:noFill/>
        </p:spPr>
        <p:txBody>
          <a:bodyPr wrap="square" rtlCol="0">
            <a:spAutoFit/>
          </a:bodyPr>
          <a:lstStyle/>
          <a:p>
            <a:pPr marL="285750" indent="-285750">
              <a:buFont typeface="Wingdings" panose="05000000000000000000" pitchFamily="2" charset="2"/>
              <a:buChar char="q"/>
            </a:pPr>
            <a:r>
              <a:rPr lang="fr-FR" dirty="0"/>
              <a:t>les plaques pliées ont tendance à s'aplatir sous l'effet de la gravité, ce qui peut être empêché par des murs ou des cadres aux extrémités des supports</a:t>
            </a:r>
          </a:p>
        </p:txBody>
      </p:sp>
      <p:sp>
        <p:nvSpPr>
          <p:cNvPr id="5" name="ZoneTexte 4"/>
          <p:cNvSpPr txBox="1"/>
          <p:nvPr/>
        </p:nvSpPr>
        <p:spPr>
          <a:xfrm>
            <a:off x="811369" y="4765183"/>
            <a:ext cx="4301544" cy="923330"/>
          </a:xfrm>
          <a:prstGeom prst="rect">
            <a:avLst/>
          </a:prstGeom>
          <a:noFill/>
        </p:spPr>
        <p:txBody>
          <a:bodyPr wrap="square" rtlCol="0">
            <a:spAutoFit/>
          </a:bodyPr>
          <a:lstStyle/>
          <a:p>
            <a:pPr marL="285750" indent="-285750">
              <a:buFont typeface="Wingdings" panose="05000000000000000000" pitchFamily="2" charset="2"/>
              <a:buChar char="q"/>
            </a:pPr>
            <a:r>
              <a:rPr lang="fr-FR"/>
              <a:t>la tendance au flambement des panneaux d'extrémité peut être combattue par les poutres de rive</a:t>
            </a:r>
            <a:endParaRPr lang="fr-FR" dirty="0"/>
          </a:p>
        </p:txBody>
      </p:sp>
      <p:pic>
        <p:nvPicPr>
          <p:cNvPr id="6" name="Image 5"/>
          <p:cNvPicPr>
            <a:picLocks noChangeAspect="1"/>
          </p:cNvPicPr>
          <p:nvPr/>
        </p:nvPicPr>
        <p:blipFill>
          <a:blip r:embed="rId2"/>
          <a:stretch>
            <a:fillRect/>
          </a:stretch>
        </p:blipFill>
        <p:spPr>
          <a:xfrm>
            <a:off x="5731100" y="610270"/>
            <a:ext cx="5447764" cy="5729977"/>
          </a:xfrm>
          <a:prstGeom prst="rect">
            <a:avLst/>
          </a:prstGeom>
        </p:spPr>
      </p:pic>
    </p:spTree>
    <p:extLst>
      <p:ext uri="{BB962C8B-B14F-4D97-AF65-F5344CB8AC3E}">
        <p14:creationId xmlns:p14="http://schemas.microsoft.com/office/powerpoint/2010/main" val="588740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B0232B7-AB1D-E446-9F6A-747DA61E7095}"/>
              </a:ext>
            </a:extLst>
          </p:cNvPr>
          <p:cNvSpPr txBox="1"/>
          <p:nvPr/>
        </p:nvSpPr>
        <p:spPr>
          <a:xfrm>
            <a:off x="760333" y="414493"/>
            <a:ext cx="5511678" cy="707886"/>
          </a:xfrm>
          <a:prstGeom prst="rect">
            <a:avLst/>
          </a:prstGeom>
          <a:noFill/>
        </p:spPr>
        <p:txBody>
          <a:bodyPr wrap="square" rtlCol="0">
            <a:spAutoFit/>
          </a:bodyPr>
          <a:lstStyle/>
          <a:p>
            <a:r>
              <a:rPr lang="fr-FR" sz="4000" dirty="0">
                <a:latin typeface="+mj-lt"/>
              </a:rPr>
              <a:t>3</a:t>
            </a:r>
            <a:r>
              <a:rPr lang="x-none" sz="4000" dirty="0">
                <a:latin typeface="+mj-lt"/>
              </a:rPr>
              <a:t>.</a:t>
            </a:r>
            <a:r>
              <a:rPr lang="fr-FR" sz="4000" dirty="0">
                <a:latin typeface="+mj-lt"/>
              </a:rPr>
              <a:t>Comportement structurel</a:t>
            </a:r>
            <a:r>
              <a:rPr lang="x-none" sz="4000" dirty="0">
                <a:latin typeface="+mj-lt"/>
              </a:rPr>
              <a:t>:</a:t>
            </a:r>
            <a:endParaRPr lang="x-none" sz="4000" dirty="0"/>
          </a:p>
        </p:txBody>
      </p:sp>
      <p:sp>
        <p:nvSpPr>
          <p:cNvPr id="3" name="ZoneTexte 2"/>
          <p:cNvSpPr txBox="1"/>
          <p:nvPr/>
        </p:nvSpPr>
        <p:spPr>
          <a:xfrm>
            <a:off x="760333" y="1596980"/>
            <a:ext cx="3953335" cy="1015663"/>
          </a:xfrm>
          <a:prstGeom prst="rect">
            <a:avLst/>
          </a:prstGeom>
          <a:noFill/>
        </p:spPr>
        <p:txBody>
          <a:bodyPr wrap="square" rtlCol="0">
            <a:spAutoFit/>
          </a:bodyPr>
          <a:lstStyle/>
          <a:p>
            <a:pPr marL="285750" indent="-285750">
              <a:buFont typeface="Wingdings" panose="05000000000000000000" pitchFamily="2" charset="2"/>
              <a:buChar char="q"/>
            </a:pPr>
            <a:r>
              <a:rPr lang="fr-FR" sz="2000" dirty="0"/>
              <a:t>les forces externes sont transférées au bord le plus court d'un élément pliant</a:t>
            </a:r>
          </a:p>
        </p:txBody>
      </p:sp>
      <p:sp>
        <p:nvSpPr>
          <p:cNvPr id="4" name="ZoneTexte 3"/>
          <p:cNvSpPr txBox="1"/>
          <p:nvPr/>
        </p:nvSpPr>
        <p:spPr>
          <a:xfrm>
            <a:off x="760333" y="3039414"/>
            <a:ext cx="3618484" cy="1015663"/>
          </a:xfrm>
          <a:prstGeom prst="rect">
            <a:avLst/>
          </a:prstGeom>
          <a:noFill/>
        </p:spPr>
        <p:txBody>
          <a:bodyPr wrap="square" rtlCol="0">
            <a:spAutoFit/>
          </a:bodyPr>
          <a:lstStyle/>
          <a:p>
            <a:pPr marL="285750" indent="-285750">
              <a:buFont typeface="Wingdings" panose="05000000000000000000" pitchFamily="2" charset="2"/>
              <a:buChar char="q"/>
            </a:pPr>
            <a:r>
              <a:rPr lang="fr-FR" sz="2000" dirty="0"/>
              <a:t>la réaction en tant que force axiale est répartie entre l'élément adjacent</a:t>
            </a:r>
          </a:p>
        </p:txBody>
      </p:sp>
      <p:sp>
        <p:nvSpPr>
          <p:cNvPr id="5" name="ZoneTexte 4"/>
          <p:cNvSpPr txBox="1"/>
          <p:nvPr/>
        </p:nvSpPr>
        <p:spPr>
          <a:xfrm>
            <a:off x="760333" y="4391696"/>
            <a:ext cx="3154844" cy="1015663"/>
          </a:xfrm>
          <a:prstGeom prst="rect">
            <a:avLst/>
          </a:prstGeom>
          <a:noFill/>
        </p:spPr>
        <p:txBody>
          <a:bodyPr wrap="square" rtlCol="0">
            <a:spAutoFit/>
          </a:bodyPr>
          <a:lstStyle/>
          <a:p>
            <a:pPr marL="285750" indent="-285750">
              <a:buFont typeface="Wingdings" panose="05000000000000000000" pitchFamily="2" charset="2"/>
              <a:buChar char="q"/>
            </a:pPr>
            <a:r>
              <a:rPr lang="fr-FR" sz="2000" dirty="0"/>
              <a:t>puis les forces sont transférées aux roulements</a:t>
            </a:r>
          </a:p>
        </p:txBody>
      </p:sp>
      <p:pic>
        <p:nvPicPr>
          <p:cNvPr id="6" name="Image 5"/>
          <p:cNvPicPr>
            <a:picLocks noChangeAspect="1"/>
          </p:cNvPicPr>
          <p:nvPr/>
        </p:nvPicPr>
        <p:blipFill>
          <a:blip r:embed="rId2"/>
          <a:stretch>
            <a:fillRect/>
          </a:stretch>
        </p:blipFill>
        <p:spPr>
          <a:xfrm>
            <a:off x="4089813" y="1512725"/>
            <a:ext cx="4750761" cy="3693789"/>
          </a:xfrm>
          <a:prstGeom prst="rect">
            <a:avLst/>
          </a:prstGeom>
        </p:spPr>
      </p:pic>
      <p:cxnSp>
        <p:nvCxnSpPr>
          <p:cNvPr id="8" name="Connecteur droit avec flèche 7"/>
          <p:cNvCxnSpPr>
            <a:stCxn id="3" idx="3"/>
          </p:cNvCxnSpPr>
          <p:nvPr/>
        </p:nvCxnSpPr>
        <p:spPr>
          <a:xfrm>
            <a:off x="4713668" y="2104812"/>
            <a:ext cx="1867436" cy="0"/>
          </a:xfrm>
          <a:prstGeom prst="straightConnector1">
            <a:avLst/>
          </a:prstGeom>
          <a:ln w="57150">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a:stCxn id="3" idx="3"/>
          </p:cNvCxnSpPr>
          <p:nvPr/>
        </p:nvCxnSpPr>
        <p:spPr>
          <a:xfrm>
            <a:off x="4713668" y="2104812"/>
            <a:ext cx="2331076" cy="551804"/>
          </a:xfrm>
          <a:prstGeom prst="straightConnector1">
            <a:avLst/>
          </a:prstGeom>
          <a:ln w="57150">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a:stCxn id="6" idx="1"/>
          </p:cNvCxnSpPr>
          <p:nvPr/>
        </p:nvCxnSpPr>
        <p:spPr>
          <a:xfrm>
            <a:off x="4089813" y="3359620"/>
            <a:ext cx="2954931" cy="419337"/>
          </a:xfrm>
          <a:prstGeom prst="straightConnector1">
            <a:avLst/>
          </a:prstGeom>
          <a:ln w="57150">
            <a:solidFill>
              <a:srgbClr val="FFFF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stCxn id="6" idx="1"/>
          </p:cNvCxnSpPr>
          <p:nvPr/>
        </p:nvCxnSpPr>
        <p:spPr>
          <a:xfrm>
            <a:off x="4089813" y="3359620"/>
            <a:ext cx="1847348" cy="695457"/>
          </a:xfrm>
          <a:prstGeom prst="straightConnector1">
            <a:avLst/>
          </a:prstGeom>
          <a:ln w="57150">
            <a:solidFill>
              <a:srgbClr val="FFFF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a:stCxn id="5" idx="3"/>
          </p:cNvCxnSpPr>
          <p:nvPr/>
        </p:nvCxnSpPr>
        <p:spPr>
          <a:xfrm>
            <a:off x="3915177" y="4899528"/>
            <a:ext cx="1287888" cy="0"/>
          </a:xfrm>
          <a:prstGeom prst="straightConnector1">
            <a:avLst/>
          </a:prstGeom>
          <a:ln w="57150">
            <a:solidFill>
              <a:srgbClr val="C000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1D01ADEA-6ED7-462E-8D5E-62A2B269D128}"/>
              </a:ext>
            </a:extLst>
          </p:cNvPr>
          <p:cNvSpPr/>
          <p:nvPr/>
        </p:nvSpPr>
        <p:spPr>
          <a:xfrm>
            <a:off x="4224270" y="4033915"/>
            <a:ext cx="3657600" cy="670440"/>
          </a:xfrm>
          <a:prstGeom prst="ellipse">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sz="14464" dirty="0"/>
          </a:p>
        </p:txBody>
      </p:sp>
      <p:sp>
        <p:nvSpPr>
          <p:cNvPr id="35" name="ZoneTexte 34"/>
          <p:cNvSpPr txBox="1"/>
          <p:nvPr/>
        </p:nvSpPr>
        <p:spPr>
          <a:xfrm>
            <a:off x="8975031" y="3729186"/>
            <a:ext cx="3007989" cy="1477328"/>
          </a:xfrm>
          <a:prstGeom prst="rect">
            <a:avLst/>
          </a:prstGeom>
          <a:noFill/>
        </p:spPr>
        <p:txBody>
          <a:bodyPr wrap="square" rtlCol="0">
            <a:spAutoFit/>
          </a:bodyPr>
          <a:lstStyle/>
          <a:p>
            <a:pPr marL="285750" indent="-285750">
              <a:buFont typeface="Wingdings" panose="05000000000000000000" pitchFamily="2" charset="2"/>
              <a:buChar char="q"/>
            </a:pPr>
            <a:r>
              <a:rPr lang="fr-FR" dirty="0"/>
              <a:t>nous devons mettre un support de bord ou une poutre de bord dans le but de maintenir la charge d'extrémité</a:t>
            </a:r>
          </a:p>
        </p:txBody>
      </p:sp>
      <p:cxnSp>
        <p:nvCxnSpPr>
          <p:cNvPr id="37" name="Connecteur droit avec flèche 36"/>
          <p:cNvCxnSpPr>
            <a:endCxn id="35" idx="1"/>
          </p:cNvCxnSpPr>
          <p:nvPr/>
        </p:nvCxnSpPr>
        <p:spPr>
          <a:xfrm>
            <a:off x="6272011" y="4467850"/>
            <a:ext cx="2703020" cy="0"/>
          </a:xfrm>
          <a:prstGeom prst="straightConnector1">
            <a:avLst/>
          </a:prstGeom>
          <a:ln w="38100">
            <a:solidFill>
              <a:schemeClr val="tx1">
                <a:lumMod val="85000"/>
                <a:lumOff val="15000"/>
              </a:schemeClr>
            </a:solidFill>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141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B0232B7-AB1D-E446-9F6A-747DA61E7095}"/>
              </a:ext>
            </a:extLst>
          </p:cNvPr>
          <p:cNvSpPr txBox="1"/>
          <p:nvPr/>
        </p:nvSpPr>
        <p:spPr>
          <a:xfrm>
            <a:off x="1120942" y="697828"/>
            <a:ext cx="4124826" cy="707886"/>
          </a:xfrm>
          <a:prstGeom prst="rect">
            <a:avLst/>
          </a:prstGeom>
          <a:noFill/>
        </p:spPr>
        <p:txBody>
          <a:bodyPr wrap="square" rtlCol="0">
            <a:spAutoFit/>
          </a:bodyPr>
          <a:lstStyle/>
          <a:p>
            <a:r>
              <a:rPr lang="fr-DZ" sz="4000" dirty="0">
                <a:latin typeface="+mj-lt"/>
              </a:rPr>
              <a:t>2.Définition :</a:t>
            </a:r>
            <a:endParaRPr lang="fr-DZ" sz="4000" dirty="0"/>
          </a:p>
        </p:txBody>
      </p:sp>
      <p:sp>
        <p:nvSpPr>
          <p:cNvPr id="3" name="ZoneTexte 2">
            <a:extLst>
              <a:ext uri="{FF2B5EF4-FFF2-40B4-BE49-F238E27FC236}">
                <a16:creationId xmlns:a16="http://schemas.microsoft.com/office/drawing/2014/main" id="{2B8CEA16-458B-024E-BF91-921AEF7851CE}"/>
              </a:ext>
            </a:extLst>
          </p:cNvPr>
          <p:cNvSpPr txBox="1"/>
          <p:nvPr/>
        </p:nvSpPr>
        <p:spPr>
          <a:xfrm>
            <a:off x="2991853" y="1305149"/>
            <a:ext cx="6208294" cy="2246769"/>
          </a:xfrm>
          <a:prstGeom prst="rect">
            <a:avLst/>
          </a:prstGeom>
          <a:noFill/>
        </p:spPr>
        <p:txBody>
          <a:bodyPr wrap="square" rtlCol="0">
            <a:spAutoFit/>
          </a:bodyPr>
          <a:lstStyle/>
          <a:p>
            <a:r>
              <a:rPr lang="fr-FR" sz="2000" dirty="0"/>
              <a:t>On entend ci-dessous par « voile mince en béton armé » des structures spatiales dont l’épaisseur est très faible par rapport aux deux autres dimensions (le rapport épaisseur/portée est typiquement moins, voire beaucoup moins, que 1/100) et dans lequel l’état de contrainte est essentiellement membranaire</a:t>
            </a:r>
            <a:endParaRPr lang="fr-DZ" sz="2000" dirty="0"/>
          </a:p>
        </p:txBody>
      </p:sp>
    </p:spTree>
    <p:extLst>
      <p:ext uri="{BB962C8B-B14F-4D97-AF65-F5344CB8AC3E}">
        <p14:creationId xmlns:p14="http://schemas.microsoft.com/office/powerpoint/2010/main" val="37370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B0232B7-AB1D-E446-9F6A-747DA61E7095}"/>
              </a:ext>
            </a:extLst>
          </p:cNvPr>
          <p:cNvSpPr txBox="1"/>
          <p:nvPr/>
        </p:nvSpPr>
        <p:spPr>
          <a:xfrm>
            <a:off x="760332" y="414493"/>
            <a:ext cx="6760929" cy="707886"/>
          </a:xfrm>
          <a:prstGeom prst="rect">
            <a:avLst/>
          </a:prstGeom>
          <a:noFill/>
        </p:spPr>
        <p:txBody>
          <a:bodyPr wrap="square" rtlCol="0">
            <a:spAutoFit/>
          </a:bodyPr>
          <a:lstStyle/>
          <a:p>
            <a:r>
              <a:rPr lang="fr-FR" sz="4000" dirty="0">
                <a:latin typeface="+mj-lt"/>
              </a:rPr>
              <a:t>4</a:t>
            </a:r>
            <a:r>
              <a:rPr lang="x-none" sz="4000" dirty="0">
                <a:latin typeface="+mj-lt"/>
              </a:rPr>
              <a:t>.</a:t>
            </a:r>
            <a:r>
              <a:rPr lang="fr-FR" sz="4000" dirty="0">
                <a:latin typeface="+mj-lt"/>
              </a:rPr>
              <a:t>Dépendance de la structure plissée</a:t>
            </a:r>
            <a:endParaRPr lang="x-none" sz="4000" dirty="0"/>
          </a:p>
        </p:txBody>
      </p:sp>
      <p:sp>
        <p:nvSpPr>
          <p:cNvPr id="3" name="ZoneTexte 2"/>
          <p:cNvSpPr txBox="1"/>
          <p:nvPr/>
        </p:nvSpPr>
        <p:spPr>
          <a:xfrm>
            <a:off x="914400" y="1687132"/>
            <a:ext cx="4121239" cy="3416320"/>
          </a:xfrm>
          <a:prstGeom prst="rect">
            <a:avLst/>
          </a:prstGeom>
          <a:noFill/>
        </p:spPr>
        <p:txBody>
          <a:bodyPr wrap="square" rtlCol="0">
            <a:spAutoFit/>
          </a:bodyPr>
          <a:lstStyle/>
          <a:p>
            <a:pPr marL="285750" indent="-285750">
              <a:buFont typeface="Wingdings" panose="05000000000000000000" pitchFamily="2" charset="2"/>
              <a:buChar char="q"/>
            </a:pPr>
            <a:r>
              <a:rPr lang="fr-FR" dirty="0"/>
              <a:t> la forme géométrique </a:t>
            </a:r>
          </a:p>
          <a:p>
            <a:endParaRPr lang="fr-FR" dirty="0"/>
          </a:p>
          <a:p>
            <a:pPr marL="285750" indent="-285750">
              <a:buFont typeface="Wingdings" panose="05000000000000000000" pitchFamily="2" charset="2"/>
              <a:buChar char="q"/>
            </a:pPr>
            <a:r>
              <a:rPr lang="fr-FR" dirty="0"/>
              <a:t>la forme de la base sur laquelle ils sont exécutés</a:t>
            </a:r>
          </a:p>
          <a:p>
            <a:endParaRPr lang="fr-FR" dirty="0"/>
          </a:p>
          <a:p>
            <a:pPr marL="285750" indent="-285750">
              <a:buFont typeface="Wingdings" panose="05000000000000000000" pitchFamily="2" charset="2"/>
              <a:buChar char="q"/>
            </a:pPr>
            <a:r>
              <a:rPr lang="fr-FR" dirty="0"/>
              <a:t> le mode d'exécution, les méthodes de formation</a:t>
            </a:r>
          </a:p>
          <a:p>
            <a:endParaRPr lang="fr-FR" dirty="0"/>
          </a:p>
          <a:p>
            <a:pPr marL="285750" indent="-285750">
              <a:buFont typeface="Wingdings" panose="05000000000000000000" pitchFamily="2" charset="2"/>
              <a:buChar char="q"/>
            </a:pPr>
            <a:r>
              <a:rPr lang="fr-FR" dirty="0"/>
              <a:t>la fonction et la position dans le bâtiment</a:t>
            </a:r>
          </a:p>
          <a:p>
            <a:endParaRPr lang="fr-FR" dirty="0"/>
          </a:p>
          <a:p>
            <a:pPr marL="285750" indent="-285750">
              <a:buFont typeface="Wingdings" panose="05000000000000000000" pitchFamily="2" charset="2"/>
              <a:buChar char="q"/>
            </a:pPr>
            <a:r>
              <a:rPr lang="fr-FR" dirty="0"/>
              <a:t>le matériau dont ils sont faits</a:t>
            </a:r>
          </a:p>
        </p:txBody>
      </p:sp>
      <p:pic>
        <p:nvPicPr>
          <p:cNvPr id="4" name="Image 3"/>
          <p:cNvPicPr>
            <a:picLocks noChangeAspect="1"/>
          </p:cNvPicPr>
          <p:nvPr/>
        </p:nvPicPr>
        <p:blipFill>
          <a:blip r:embed="rId2"/>
          <a:stretch>
            <a:fillRect/>
          </a:stretch>
        </p:blipFill>
        <p:spPr>
          <a:xfrm>
            <a:off x="5602310" y="1365161"/>
            <a:ext cx="5808372" cy="3879958"/>
          </a:xfrm>
          <a:prstGeom prst="rect">
            <a:avLst/>
          </a:prstGeom>
        </p:spPr>
      </p:pic>
    </p:spTree>
    <p:extLst>
      <p:ext uri="{BB962C8B-B14F-4D97-AF65-F5344CB8AC3E}">
        <p14:creationId xmlns:p14="http://schemas.microsoft.com/office/powerpoint/2010/main" val="4143191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B0232B7-AB1D-E446-9F6A-747DA61E7095}"/>
              </a:ext>
            </a:extLst>
          </p:cNvPr>
          <p:cNvSpPr txBox="1"/>
          <p:nvPr/>
        </p:nvSpPr>
        <p:spPr>
          <a:xfrm>
            <a:off x="760332" y="414493"/>
            <a:ext cx="6760929" cy="1323439"/>
          </a:xfrm>
          <a:prstGeom prst="rect">
            <a:avLst/>
          </a:prstGeom>
          <a:noFill/>
        </p:spPr>
        <p:txBody>
          <a:bodyPr wrap="square" rtlCol="0">
            <a:spAutoFit/>
          </a:bodyPr>
          <a:lstStyle/>
          <a:p>
            <a:r>
              <a:rPr lang="fr-FR" sz="4000" dirty="0">
                <a:latin typeface="+mj-lt"/>
              </a:rPr>
              <a:t>5</a:t>
            </a:r>
            <a:r>
              <a:rPr lang="x-none" sz="4000" dirty="0">
                <a:latin typeface="+mj-lt"/>
              </a:rPr>
              <a:t>.</a:t>
            </a:r>
            <a:r>
              <a:rPr lang="fr-FR" sz="4000" dirty="0">
                <a:latin typeface="+mj-lt"/>
              </a:rPr>
              <a:t>Types de structure plissée:</a:t>
            </a:r>
          </a:p>
          <a:p>
            <a:r>
              <a:rPr lang="fr-FR" sz="4000" dirty="0">
                <a:latin typeface="+mj-lt"/>
              </a:rPr>
              <a:t> </a:t>
            </a:r>
            <a:endParaRPr lang="x-none" sz="4000" dirty="0"/>
          </a:p>
        </p:txBody>
      </p:sp>
      <p:sp>
        <p:nvSpPr>
          <p:cNvPr id="3" name="ZoneTexte 2"/>
          <p:cNvSpPr txBox="1"/>
          <p:nvPr/>
        </p:nvSpPr>
        <p:spPr>
          <a:xfrm>
            <a:off x="760331" y="1943994"/>
            <a:ext cx="3618485" cy="3046988"/>
          </a:xfrm>
          <a:prstGeom prst="rect">
            <a:avLst/>
          </a:prstGeom>
          <a:noFill/>
        </p:spPr>
        <p:txBody>
          <a:bodyPr wrap="square" rtlCol="0">
            <a:spAutoFit/>
          </a:bodyPr>
          <a:lstStyle/>
          <a:p>
            <a:pPr marL="285750" indent="-285750">
              <a:buFont typeface="Wingdings" panose="05000000000000000000" pitchFamily="2" charset="2"/>
              <a:buChar char="q"/>
            </a:pPr>
            <a:r>
              <a:rPr lang="fr-FR" sz="2400" dirty="0"/>
              <a:t>surfaces de plaques pliées</a:t>
            </a:r>
          </a:p>
          <a:p>
            <a:pPr marL="285750" indent="-285750">
              <a:buFont typeface="Wingdings" panose="05000000000000000000" pitchFamily="2" charset="2"/>
              <a:buChar char="q"/>
            </a:pPr>
            <a:endParaRPr lang="fr-FR" sz="2400" dirty="0"/>
          </a:p>
          <a:p>
            <a:pPr marL="285750" indent="-285750">
              <a:buFont typeface="Wingdings" panose="05000000000000000000" pitchFamily="2" charset="2"/>
              <a:buChar char="q"/>
            </a:pPr>
            <a:r>
              <a:rPr lang="fr-FR" sz="2400" dirty="0"/>
              <a:t> cadres en tôle pliée</a:t>
            </a:r>
          </a:p>
          <a:p>
            <a:pPr marL="285750" indent="-285750">
              <a:buFont typeface="Wingdings" panose="05000000000000000000" pitchFamily="2" charset="2"/>
              <a:buChar char="q"/>
            </a:pPr>
            <a:endParaRPr lang="fr-FR" sz="2400" dirty="0"/>
          </a:p>
          <a:p>
            <a:pPr marL="285750" indent="-285750">
              <a:buFont typeface="Wingdings" panose="05000000000000000000" pitchFamily="2" charset="2"/>
              <a:buChar char="q"/>
            </a:pPr>
            <a:endParaRPr lang="fr-FR" sz="2400" dirty="0"/>
          </a:p>
          <a:p>
            <a:pPr marL="285750" indent="-285750">
              <a:buFont typeface="Wingdings" panose="05000000000000000000" pitchFamily="2" charset="2"/>
              <a:buChar char="q"/>
            </a:pPr>
            <a:r>
              <a:rPr lang="fr-FR" sz="2400" dirty="0"/>
              <a:t>structures spatiales de plaques pliées</a:t>
            </a:r>
          </a:p>
        </p:txBody>
      </p:sp>
      <p:pic>
        <p:nvPicPr>
          <p:cNvPr id="4" name="Image 3"/>
          <p:cNvPicPr>
            <a:picLocks noChangeAspect="1"/>
          </p:cNvPicPr>
          <p:nvPr/>
        </p:nvPicPr>
        <p:blipFill>
          <a:blip r:embed="rId2"/>
          <a:stretch>
            <a:fillRect/>
          </a:stretch>
        </p:blipFill>
        <p:spPr>
          <a:xfrm>
            <a:off x="6143223" y="1306491"/>
            <a:ext cx="3418401" cy="1872087"/>
          </a:xfrm>
          <a:prstGeom prst="rect">
            <a:avLst/>
          </a:prstGeom>
        </p:spPr>
      </p:pic>
      <p:pic>
        <p:nvPicPr>
          <p:cNvPr id="5" name="Image 4"/>
          <p:cNvPicPr>
            <a:picLocks noChangeAspect="1"/>
          </p:cNvPicPr>
          <p:nvPr/>
        </p:nvPicPr>
        <p:blipFill>
          <a:blip r:embed="rId3"/>
          <a:stretch>
            <a:fillRect/>
          </a:stretch>
        </p:blipFill>
        <p:spPr>
          <a:xfrm>
            <a:off x="6143222" y="3178578"/>
            <a:ext cx="3418401" cy="1330593"/>
          </a:xfrm>
          <a:prstGeom prst="rect">
            <a:avLst/>
          </a:prstGeom>
        </p:spPr>
      </p:pic>
      <p:pic>
        <p:nvPicPr>
          <p:cNvPr id="6" name="Image 5"/>
          <p:cNvPicPr>
            <a:picLocks noChangeAspect="1"/>
          </p:cNvPicPr>
          <p:nvPr/>
        </p:nvPicPr>
        <p:blipFill>
          <a:blip r:embed="rId4"/>
          <a:stretch>
            <a:fillRect/>
          </a:stretch>
        </p:blipFill>
        <p:spPr>
          <a:xfrm>
            <a:off x="6143221" y="4509170"/>
            <a:ext cx="3418403" cy="1872087"/>
          </a:xfrm>
          <a:prstGeom prst="rect">
            <a:avLst/>
          </a:prstGeom>
        </p:spPr>
      </p:pic>
      <p:cxnSp>
        <p:nvCxnSpPr>
          <p:cNvPr id="8" name="Connecteur droit avec flèche 7"/>
          <p:cNvCxnSpPr>
            <a:endCxn id="4" idx="1"/>
          </p:cNvCxnSpPr>
          <p:nvPr/>
        </p:nvCxnSpPr>
        <p:spPr>
          <a:xfrm>
            <a:off x="4140796" y="2242534"/>
            <a:ext cx="2002427" cy="1"/>
          </a:xfrm>
          <a:prstGeom prst="straightConnector1">
            <a:avLst/>
          </a:prstGeom>
          <a:ln w="38100">
            <a:solidFill>
              <a:schemeClr val="tx1"/>
            </a:solidFill>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a:endCxn id="5" idx="1"/>
          </p:cNvCxnSpPr>
          <p:nvPr/>
        </p:nvCxnSpPr>
        <p:spPr>
          <a:xfrm>
            <a:off x="4140796" y="3384640"/>
            <a:ext cx="2002426" cy="459235"/>
          </a:xfrm>
          <a:prstGeom prst="straightConnector1">
            <a:avLst/>
          </a:prstGeom>
          <a:ln w="38100">
            <a:solidFill>
              <a:schemeClr val="tx1"/>
            </a:solidFill>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a:endCxn id="6" idx="1"/>
          </p:cNvCxnSpPr>
          <p:nvPr/>
        </p:nvCxnSpPr>
        <p:spPr>
          <a:xfrm>
            <a:off x="4378816" y="4715233"/>
            <a:ext cx="1764405" cy="729981"/>
          </a:xfrm>
          <a:prstGeom prst="straightConnector1">
            <a:avLst/>
          </a:prstGeom>
          <a:ln w="38100">
            <a:solidFill>
              <a:schemeClr val="tx1"/>
            </a:solidFill>
            <a:prstDash val="lg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083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B0232B7-AB1D-E446-9F6A-747DA61E7095}"/>
              </a:ext>
            </a:extLst>
          </p:cNvPr>
          <p:cNvSpPr txBox="1"/>
          <p:nvPr/>
        </p:nvSpPr>
        <p:spPr>
          <a:xfrm>
            <a:off x="335330" y="156915"/>
            <a:ext cx="2562417" cy="1323439"/>
          </a:xfrm>
          <a:prstGeom prst="rect">
            <a:avLst/>
          </a:prstGeom>
          <a:noFill/>
        </p:spPr>
        <p:txBody>
          <a:bodyPr wrap="square" rtlCol="0">
            <a:spAutoFit/>
          </a:bodyPr>
          <a:lstStyle/>
          <a:p>
            <a:r>
              <a:rPr lang="fr-FR" sz="4000" dirty="0">
                <a:latin typeface="+mj-lt"/>
              </a:rPr>
              <a:t>6</a:t>
            </a:r>
            <a:r>
              <a:rPr lang="x-none" sz="4000" dirty="0">
                <a:latin typeface="+mj-lt"/>
              </a:rPr>
              <a:t>.</a:t>
            </a:r>
            <a:r>
              <a:rPr lang="fr-FR" sz="4000" dirty="0">
                <a:latin typeface="+mj-lt"/>
              </a:rPr>
              <a:t>exemple:</a:t>
            </a:r>
          </a:p>
          <a:p>
            <a:r>
              <a:rPr lang="fr-FR" sz="4000" dirty="0">
                <a:latin typeface="+mj-lt"/>
              </a:rPr>
              <a:t> </a:t>
            </a:r>
            <a:endParaRPr lang="x-none" sz="4000" dirty="0"/>
          </a:p>
        </p:txBody>
      </p:sp>
      <p:pic>
        <p:nvPicPr>
          <p:cNvPr id="3" name="Image 2"/>
          <p:cNvPicPr>
            <a:picLocks noChangeAspect="1"/>
          </p:cNvPicPr>
          <p:nvPr/>
        </p:nvPicPr>
        <p:blipFill>
          <a:blip r:embed="rId2"/>
          <a:stretch>
            <a:fillRect/>
          </a:stretch>
        </p:blipFill>
        <p:spPr>
          <a:xfrm>
            <a:off x="2006152" y="2688600"/>
            <a:ext cx="6057900" cy="3573351"/>
          </a:xfrm>
          <a:prstGeom prst="rect">
            <a:avLst/>
          </a:prstGeom>
        </p:spPr>
      </p:pic>
      <p:sp>
        <p:nvSpPr>
          <p:cNvPr id="4" name="ZoneTexte 3"/>
          <p:cNvSpPr txBox="1"/>
          <p:nvPr/>
        </p:nvSpPr>
        <p:spPr>
          <a:xfrm>
            <a:off x="335330" y="1365161"/>
            <a:ext cx="3476816" cy="2031325"/>
          </a:xfrm>
          <a:prstGeom prst="rect">
            <a:avLst/>
          </a:prstGeom>
          <a:noFill/>
        </p:spPr>
        <p:txBody>
          <a:bodyPr wrap="square" rtlCol="0">
            <a:spAutoFit/>
          </a:bodyPr>
          <a:lstStyle/>
          <a:p>
            <a:r>
              <a:rPr lang="en-US" u="sng" dirty="0"/>
              <a:t>Architects</a:t>
            </a:r>
            <a:r>
              <a:rPr lang="en-US" dirty="0"/>
              <a:t>: Hironaka Ogawa &amp; Associates, Hironaka Ogawa &amp; Associates</a:t>
            </a:r>
          </a:p>
          <a:p>
            <a:endParaRPr lang="en-US" dirty="0"/>
          </a:p>
          <a:p>
            <a:r>
              <a:rPr lang="en-US" u="sng" dirty="0"/>
              <a:t>Area</a:t>
            </a:r>
            <a:r>
              <a:rPr lang="en-US" dirty="0"/>
              <a:t> : 1398 m²</a:t>
            </a:r>
          </a:p>
          <a:p>
            <a:endParaRPr lang="en-US" dirty="0"/>
          </a:p>
          <a:p>
            <a:r>
              <a:rPr lang="en-US" u="sng" dirty="0"/>
              <a:t>Year</a:t>
            </a:r>
            <a:r>
              <a:rPr lang="en-US" dirty="0"/>
              <a:t> : 2012</a:t>
            </a:r>
            <a:endParaRPr lang="fr-FR" dirty="0"/>
          </a:p>
        </p:txBody>
      </p:sp>
      <p:sp>
        <p:nvSpPr>
          <p:cNvPr id="5" name="ZoneTexte 4"/>
          <p:cNvSpPr txBox="1"/>
          <p:nvPr/>
        </p:nvSpPr>
        <p:spPr>
          <a:xfrm>
            <a:off x="8064052" y="4974148"/>
            <a:ext cx="5203064" cy="369332"/>
          </a:xfrm>
          <a:prstGeom prst="rect">
            <a:avLst/>
          </a:prstGeom>
          <a:noFill/>
        </p:spPr>
        <p:txBody>
          <a:bodyPr wrap="square" rtlCol="0">
            <a:spAutoFit/>
          </a:bodyPr>
          <a:lstStyle/>
          <a:p>
            <a:r>
              <a:rPr lang="fr-FR" dirty="0"/>
              <a:t>Salle de mariage, Japon</a:t>
            </a:r>
          </a:p>
        </p:txBody>
      </p:sp>
      <p:pic>
        <p:nvPicPr>
          <p:cNvPr id="6" name="Image 5"/>
          <p:cNvPicPr>
            <a:picLocks noChangeAspect="1"/>
          </p:cNvPicPr>
          <p:nvPr/>
        </p:nvPicPr>
        <p:blipFill>
          <a:blip r:embed="rId3"/>
          <a:stretch>
            <a:fillRect/>
          </a:stretch>
        </p:blipFill>
        <p:spPr>
          <a:xfrm>
            <a:off x="8152326" y="875966"/>
            <a:ext cx="3524519" cy="3962935"/>
          </a:xfrm>
          <a:prstGeom prst="rect">
            <a:avLst/>
          </a:prstGeom>
        </p:spPr>
      </p:pic>
    </p:spTree>
    <p:extLst>
      <p:ext uri="{BB962C8B-B14F-4D97-AF65-F5344CB8AC3E}">
        <p14:creationId xmlns:p14="http://schemas.microsoft.com/office/powerpoint/2010/main" val="560072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349284" y="4710216"/>
            <a:ext cx="2873152" cy="1738648"/>
          </a:xfrm>
          <a:prstGeom prst="rect">
            <a:avLst/>
          </a:prstGeom>
        </p:spPr>
      </p:pic>
      <p:sp>
        <p:nvSpPr>
          <p:cNvPr id="3" name="ZoneTexte 2"/>
          <p:cNvSpPr txBox="1"/>
          <p:nvPr/>
        </p:nvSpPr>
        <p:spPr>
          <a:xfrm>
            <a:off x="824248" y="1332223"/>
            <a:ext cx="4572000" cy="4247317"/>
          </a:xfrm>
          <a:prstGeom prst="rect">
            <a:avLst/>
          </a:prstGeom>
          <a:noFill/>
        </p:spPr>
        <p:txBody>
          <a:bodyPr wrap="square" rtlCol="0">
            <a:spAutoFit/>
          </a:bodyPr>
          <a:lstStyle/>
          <a:p>
            <a:pPr marL="285750" indent="-285750">
              <a:buFont typeface="Wingdings" panose="05000000000000000000" pitchFamily="2" charset="2"/>
              <a:buChar char="q"/>
            </a:pPr>
            <a:r>
              <a:rPr lang="fr-FR" dirty="0"/>
              <a:t>coupé le bruit du trafic intense sur la route nationale en créant une façade totalement fermée qui dramatise l'extraordinaire.</a:t>
            </a:r>
          </a:p>
          <a:p>
            <a:endParaRPr lang="fr-FR" dirty="0"/>
          </a:p>
          <a:p>
            <a:pPr marL="285750" indent="-285750">
              <a:buFont typeface="Wingdings" panose="05000000000000000000" pitchFamily="2" charset="2"/>
              <a:buChar char="q"/>
            </a:pPr>
            <a:r>
              <a:rPr lang="fr-FR" dirty="0"/>
              <a:t>Pour construire un bâtiment avec le rapport bâtiment/terrain maximal sur le site de forme irrégulière ainsi que de rendre la splendeur en tant que lieu de mariage, l'idée de murs plissés été utilisé . </a:t>
            </a:r>
          </a:p>
          <a:p>
            <a:pPr marL="285750" indent="-285750">
              <a:buFont typeface="Wingdings" panose="05000000000000000000" pitchFamily="2" charset="2"/>
              <a:buChar char="q"/>
            </a:pPr>
            <a:endParaRPr lang="fr-FR" dirty="0"/>
          </a:p>
          <a:p>
            <a:pPr marL="285750" indent="-285750">
              <a:buFont typeface="Wingdings" panose="05000000000000000000" pitchFamily="2" charset="2"/>
              <a:buChar char="q"/>
            </a:pPr>
            <a:r>
              <a:rPr lang="fr-FR" dirty="0"/>
              <a:t>Les murs plissés uniques servent à la fois de décorations et de structures de construction</a:t>
            </a:r>
          </a:p>
        </p:txBody>
      </p:sp>
      <p:cxnSp>
        <p:nvCxnSpPr>
          <p:cNvPr id="5" name="Connecteur droit avec flèche 4"/>
          <p:cNvCxnSpPr>
            <a:endCxn id="7" idx="1"/>
          </p:cNvCxnSpPr>
          <p:nvPr/>
        </p:nvCxnSpPr>
        <p:spPr>
          <a:xfrm>
            <a:off x="5151549" y="1635617"/>
            <a:ext cx="11977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p:nvPicPr>
        <p:blipFill>
          <a:blip r:embed="rId3"/>
          <a:stretch>
            <a:fillRect/>
          </a:stretch>
        </p:blipFill>
        <p:spPr>
          <a:xfrm>
            <a:off x="6349284" y="669701"/>
            <a:ext cx="5653826" cy="1931831"/>
          </a:xfrm>
          <a:prstGeom prst="rect">
            <a:avLst/>
          </a:prstGeom>
        </p:spPr>
      </p:pic>
      <p:cxnSp>
        <p:nvCxnSpPr>
          <p:cNvPr id="13" name="Connecteur droit avec flèche 12"/>
          <p:cNvCxnSpPr/>
          <p:nvPr/>
        </p:nvCxnSpPr>
        <p:spPr>
          <a:xfrm>
            <a:off x="5241701" y="4997003"/>
            <a:ext cx="11051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p:nvPicPr>
        <p:blipFill>
          <a:blip r:embed="rId4"/>
          <a:stretch>
            <a:fillRect/>
          </a:stretch>
        </p:blipFill>
        <p:spPr>
          <a:xfrm>
            <a:off x="6346881" y="2726829"/>
            <a:ext cx="3078118" cy="1858089"/>
          </a:xfrm>
          <a:prstGeom prst="rect">
            <a:avLst/>
          </a:prstGeom>
        </p:spPr>
      </p:pic>
      <p:cxnSp>
        <p:nvCxnSpPr>
          <p:cNvPr id="16" name="Connecteur droit avec flèche 15"/>
          <p:cNvCxnSpPr/>
          <p:nvPr/>
        </p:nvCxnSpPr>
        <p:spPr>
          <a:xfrm>
            <a:off x="5151549" y="3166056"/>
            <a:ext cx="11051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890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114320" y="684780"/>
            <a:ext cx="3600125" cy="2985700"/>
          </a:xfrm>
          <a:prstGeom prst="rect">
            <a:avLst/>
          </a:prstGeom>
        </p:spPr>
      </p:pic>
      <p:pic>
        <p:nvPicPr>
          <p:cNvPr id="4" name="Image 3"/>
          <p:cNvPicPr>
            <a:picLocks noChangeAspect="1"/>
          </p:cNvPicPr>
          <p:nvPr/>
        </p:nvPicPr>
        <p:blipFill>
          <a:blip r:embed="rId3"/>
          <a:stretch>
            <a:fillRect/>
          </a:stretch>
        </p:blipFill>
        <p:spPr>
          <a:xfrm>
            <a:off x="173664" y="314334"/>
            <a:ext cx="3380906" cy="2051287"/>
          </a:xfrm>
          <a:prstGeom prst="rect">
            <a:avLst/>
          </a:prstGeom>
        </p:spPr>
      </p:pic>
      <p:cxnSp>
        <p:nvCxnSpPr>
          <p:cNvPr id="6" name="Connecteur droit avec flèche 5"/>
          <p:cNvCxnSpPr>
            <a:endCxn id="4" idx="3"/>
          </p:cNvCxnSpPr>
          <p:nvPr/>
        </p:nvCxnSpPr>
        <p:spPr>
          <a:xfrm flipH="1" flipV="1">
            <a:off x="3554570" y="1339978"/>
            <a:ext cx="2359812" cy="1261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173664" y="2588653"/>
            <a:ext cx="2833352" cy="646331"/>
          </a:xfrm>
          <a:prstGeom prst="rect">
            <a:avLst/>
          </a:prstGeom>
          <a:noFill/>
        </p:spPr>
        <p:txBody>
          <a:bodyPr wrap="square" rtlCol="0">
            <a:spAutoFit/>
          </a:bodyPr>
          <a:lstStyle/>
          <a:p>
            <a:r>
              <a:rPr lang="fr-FR" dirty="0"/>
              <a:t>Elément structurel et décoratif </a:t>
            </a:r>
          </a:p>
        </p:txBody>
      </p:sp>
      <p:pic>
        <p:nvPicPr>
          <p:cNvPr id="8" name="Image 7"/>
          <p:cNvPicPr>
            <a:picLocks noChangeAspect="1"/>
          </p:cNvPicPr>
          <p:nvPr/>
        </p:nvPicPr>
        <p:blipFill>
          <a:blip r:embed="rId4"/>
          <a:stretch>
            <a:fillRect/>
          </a:stretch>
        </p:blipFill>
        <p:spPr>
          <a:xfrm>
            <a:off x="8973153" y="504087"/>
            <a:ext cx="2192831" cy="2934572"/>
          </a:xfrm>
          <a:prstGeom prst="rect">
            <a:avLst/>
          </a:prstGeom>
        </p:spPr>
      </p:pic>
      <p:sp>
        <p:nvSpPr>
          <p:cNvPr id="9" name="ZoneTexte 8"/>
          <p:cNvSpPr txBox="1"/>
          <p:nvPr/>
        </p:nvSpPr>
        <p:spPr>
          <a:xfrm>
            <a:off x="8973153" y="3464417"/>
            <a:ext cx="2321619" cy="923330"/>
          </a:xfrm>
          <a:prstGeom prst="rect">
            <a:avLst/>
          </a:prstGeom>
          <a:noFill/>
        </p:spPr>
        <p:txBody>
          <a:bodyPr wrap="square" rtlCol="0">
            <a:spAutoFit/>
          </a:bodyPr>
          <a:lstStyle/>
          <a:p>
            <a:r>
              <a:rPr lang="fr-FR" dirty="0"/>
              <a:t>La structure permet des grandes portées </a:t>
            </a:r>
          </a:p>
        </p:txBody>
      </p:sp>
      <p:pic>
        <p:nvPicPr>
          <p:cNvPr id="10" name="Image 9"/>
          <p:cNvPicPr>
            <a:picLocks noChangeAspect="1"/>
          </p:cNvPicPr>
          <p:nvPr/>
        </p:nvPicPr>
        <p:blipFill>
          <a:blip r:embed="rId5"/>
          <a:stretch>
            <a:fillRect/>
          </a:stretch>
        </p:blipFill>
        <p:spPr>
          <a:xfrm>
            <a:off x="173664" y="4026347"/>
            <a:ext cx="5169057" cy="1713002"/>
          </a:xfrm>
          <a:prstGeom prst="rect">
            <a:avLst/>
          </a:prstGeom>
        </p:spPr>
      </p:pic>
      <p:cxnSp>
        <p:nvCxnSpPr>
          <p:cNvPr id="12" name="Connecteur droit avec flèche 11"/>
          <p:cNvCxnSpPr/>
          <p:nvPr/>
        </p:nvCxnSpPr>
        <p:spPr>
          <a:xfrm flipH="1">
            <a:off x="2601532" y="2601532"/>
            <a:ext cx="1983347" cy="223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H="1">
            <a:off x="3902299" y="2824564"/>
            <a:ext cx="832177" cy="11015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173664" y="5988676"/>
            <a:ext cx="3940656" cy="923330"/>
          </a:xfrm>
          <a:prstGeom prst="rect">
            <a:avLst/>
          </a:prstGeom>
          <a:noFill/>
        </p:spPr>
        <p:txBody>
          <a:bodyPr wrap="square" rtlCol="0">
            <a:spAutoFit/>
          </a:bodyPr>
          <a:lstStyle/>
          <a:p>
            <a:r>
              <a:rPr lang="fr-FR" dirty="0"/>
              <a:t>La structure plissée permet un jeu de lumière qui crée des différentes ambiances </a:t>
            </a:r>
          </a:p>
        </p:txBody>
      </p:sp>
      <p:pic>
        <p:nvPicPr>
          <p:cNvPr id="16" name="Image 15"/>
          <p:cNvPicPr>
            <a:picLocks noChangeAspect="1"/>
          </p:cNvPicPr>
          <p:nvPr/>
        </p:nvPicPr>
        <p:blipFill>
          <a:blip r:embed="rId6"/>
          <a:stretch>
            <a:fillRect/>
          </a:stretch>
        </p:blipFill>
        <p:spPr>
          <a:xfrm>
            <a:off x="5993184" y="3849786"/>
            <a:ext cx="3062220" cy="3062220"/>
          </a:xfrm>
          <a:prstGeom prst="rect">
            <a:avLst/>
          </a:prstGeom>
        </p:spPr>
      </p:pic>
      <p:cxnSp>
        <p:nvCxnSpPr>
          <p:cNvPr id="18" name="Connecteur droit avec flèche 17"/>
          <p:cNvCxnSpPr/>
          <p:nvPr/>
        </p:nvCxnSpPr>
        <p:spPr>
          <a:xfrm flipV="1">
            <a:off x="8364908" y="3234984"/>
            <a:ext cx="608245" cy="2753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565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oupe 122"/>
          <p:cNvGrpSpPr/>
          <p:nvPr/>
        </p:nvGrpSpPr>
        <p:grpSpPr>
          <a:xfrm>
            <a:off x="3564867" y="607851"/>
            <a:ext cx="8192105" cy="5533305"/>
            <a:chOff x="1866295" y="991673"/>
            <a:chExt cx="7686675" cy="4991905"/>
          </a:xfrm>
        </p:grpSpPr>
        <p:pic>
          <p:nvPicPr>
            <p:cNvPr id="3" name="Image 2"/>
            <p:cNvPicPr>
              <a:picLocks noChangeAspect="1"/>
            </p:cNvPicPr>
            <p:nvPr/>
          </p:nvPicPr>
          <p:blipFill>
            <a:blip r:embed="rId2"/>
            <a:stretch>
              <a:fillRect/>
            </a:stretch>
          </p:blipFill>
          <p:spPr>
            <a:xfrm>
              <a:off x="1866295" y="3888078"/>
              <a:ext cx="7686675" cy="2095500"/>
            </a:xfrm>
            <a:prstGeom prst="rect">
              <a:avLst/>
            </a:prstGeom>
          </p:spPr>
        </p:pic>
        <p:grpSp>
          <p:nvGrpSpPr>
            <p:cNvPr id="122" name="Groupe 121"/>
            <p:cNvGrpSpPr/>
            <p:nvPr/>
          </p:nvGrpSpPr>
          <p:grpSpPr>
            <a:xfrm>
              <a:off x="2028219" y="991673"/>
              <a:ext cx="7362825" cy="4406023"/>
              <a:chOff x="2028219" y="991673"/>
              <a:chExt cx="7362825" cy="4406023"/>
            </a:xfrm>
          </p:grpSpPr>
          <p:pic>
            <p:nvPicPr>
              <p:cNvPr id="2" name="Image 1"/>
              <p:cNvPicPr>
                <a:picLocks noChangeAspect="1"/>
              </p:cNvPicPr>
              <p:nvPr/>
            </p:nvPicPr>
            <p:blipFill>
              <a:blip r:embed="rId3"/>
              <a:stretch>
                <a:fillRect/>
              </a:stretch>
            </p:blipFill>
            <p:spPr>
              <a:xfrm>
                <a:off x="2028219" y="1255690"/>
                <a:ext cx="7362825" cy="2085975"/>
              </a:xfrm>
              <a:prstGeom prst="rect">
                <a:avLst/>
              </a:prstGeom>
            </p:spPr>
          </p:pic>
          <p:cxnSp>
            <p:nvCxnSpPr>
              <p:cNvPr id="5" name="Connecteur droit avec flèche 4"/>
              <p:cNvCxnSpPr/>
              <p:nvPr/>
            </p:nvCxnSpPr>
            <p:spPr>
              <a:xfrm>
                <a:off x="3760631" y="991673"/>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p:cNvCxnSpPr/>
              <p:nvPr/>
            </p:nvCxnSpPr>
            <p:spPr>
              <a:xfrm>
                <a:off x="4010753" y="991673"/>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a:off x="4247996" y="991673"/>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4502099" y="991673"/>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4752221" y="991673"/>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4989464" y="991673"/>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5216895" y="991673"/>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5438450" y="991673"/>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5657613" y="991673"/>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5864565" y="991673"/>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6114687" y="991673"/>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6351930" y="991673"/>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6592073" y="991673"/>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6842195" y="991673"/>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7079438" y="991673"/>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H="1">
                <a:off x="3553905" y="1735227"/>
                <a:ext cx="197963" cy="60115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3796645" y="1735226"/>
                <a:ext cx="98982" cy="60115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H="1">
                <a:off x="4138369" y="1661276"/>
                <a:ext cx="116066" cy="67510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a:off x="4254435" y="1661276"/>
                <a:ext cx="119602" cy="67510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H="1">
                <a:off x="4623847" y="1661276"/>
                <a:ext cx="128374" cy="103479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a:off x="4743449" y="1661276"/>
                <a:ext cx="125495" cy="108192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flipH="1">
                <a:off x="5102257" y="1621410"/>
                <a:ext cx="114638" cy="112179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a:off x="5216895" y="1621410"/>
                <a:ext cx="99823" cy="112179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flipH="1">
                <a:off x="5520295" y="1621410"/>
                <a:ext cx="143758" cy="112179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a:off x="5657613" y="1621410"/>
                <a:ext cx="121018" cy="112179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p:cNvCxnSpPr/>
              <p:nvPr/>
            </p:nvCxnSpPr>
            <p:spPr>
              <a:xfrm flipH="1">
                <a:off x="6001966" y="1621410"/>
                <a:ext cx="108910" cy="112179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p:cNvCxnSpPr/>
              <p:nvPr/>
            </p:nvCxnSpPr>
            <p:spPr>
              <a:xfrm>
                <a:off x="6110876" y="1621410"/>
                <a:ext cx="101388" cy="112179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cteur droit avec flèche 62"/>
              <p:cNvCxnSpPr/>
              <p:nvPr/>
            </p:nvCxnSpPr>
            <p:spPr>
              <a:xfrm flipH="1">
                <a:off x="6429080" y="1621410"/>
                <a:ext cx="113122" cy="112179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nvCxnSpPr>
            <p:spPr>
              <a:xfrm>
                <a:off x="6542202" y="1621410"/>
                <a:ext cx="108408" cy="112179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eur droit avec flèche 66"/>
              <p:cNvCxnSpPr/>
              <p:nvPr/>
            </p:nvCxnSpPr>
            <p:spPr>
              <a:xfrm flipH="1">
                <a:off x="6855074" y="1621410"/>
                <a:ext cx="114591" cy="112179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eur droit avec flèche 68"/>
              <p:cNvCxnSpPr/>
              <p:nvPr/>
            </p:nvCxnSpPr>
            <p:spPr>
              <a:xfrm>
                <a:off x="6976974" y="1621410"/>
                <a:ext cx="115343" cy="112179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cteur droit avec flèche 71"/>
              <p:cNvCxnSpPr/>
              <p:nvPr/>
            </p:nvCxnSpPr>
            <p:spPr>
              <a:xfrm>
                <a:off x="8045431" y="3697857"/>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3" name="Connecteur droit avec flèche 72"/>
              <p:cNvCxnSpPr/>
              <p:nvPr/>
            </p:nvCxnSpPr>
            <p:spPr>
              <a:xfrm>
                <a:off x="8403444" y="3697857"/>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4" name="Connecteur droit avec flèche 73"/>
              <p:cNvCxnSpPr/>
              <p:nvPr/>
            </p:nvCxnSpPr>
            <p:spPr>
              <a:xfrm>
                <a:off x="7812518" y="3697857"/>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5" name="Connecteur droit avec flèche 74"/>
              <p:cNvCxnSpPr/>
              <p:nvPr/>
            </p:nvCxnSpPr>
            <p:spPr>
              <a:xfrm>
                <a:off x="7586044" y="3697857"/>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6" name="Connecteur droit avec flèche 75"/>
              <p:cNvCxnSpPr/>
              <p:nvPr/>
            </p:nvCxnSpPr>
            <p:spPr>
              <a:xfrm>
                <a:off x="7353131" y="3697857"/>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7" name="Connecteur droit avec flèche 76"/>
              <p:cNvCxnSpPr/>
              <p:nvPr/>
            </p:nvCxnSpPr>
            <p:spPr>
              <a:xfrm>
                <a:off x="7149452" y="3697857"/>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8" name="Connecteur droit avec flèche 77"/>
              <p:cNvCxnSpPr/>
              <p:nvPr/>
            </p:nvCxnSpPr>
            <p:spPr>
              <a:xfrm>
                <a:off x="6916539" y="3697857"/>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9" name="Connecteur droit avec flèche 78"/>
              <p:cNvCxnSpPr/>
              <p:nvPr/>
            </p:nvCxnSpPr>
            <p:spPr>
              <a:xfrm>
                <a:off x="6702597" y="3707385"/>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0" name="Connecteur droit avec flèche 79"/>
              <p:cNvCxnSpPr/>
              <p:nvPr/>
            </p:nvCxnSpPr>
            <p:spPr>
              <a:xfrm>
                <a:off x="6469684" y="3707385"/>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1" name="Connecteur droit avec flèche 80"/>
              <p:cNvCxnSpPr/>
              <p:nvPr/>
            </p:nvCxnSpPr>
            <p:spPr>
              <a:xfrm>
                <a:off x="6268621" y="3707385"/>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avec flèche 81"/>
              <p:cNvCxnSpPr/>
              <p:nvPr/>
            </p:nvCxnSpPr>
            <p:spPr>
              <a:xfrm>
                <a:off x="6035708" y="3707385"/>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3" name="Connecteur droit avec flèche 82"/>
              <p:cNvCxnSpPr/>
              <p:nvPr/>
            </p:nvCxnSpPr>
            <p:spPr>
              <a:xfrm>
                <a:off x="5798863" y="3707385"/>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4" name="Connecteur droit avec flèche 83"/>
              <p:cNvCxnSpPr/>
              <p:nvPr/>
            </p:nvCxnSpPr>
            <p:spPr>
              <a:xfrm>
                <a:off x="5565950" y="3707385"/>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5" name="Connecteur droit avec flèche 84"/>
              <p:cNvCxnSpPr/>
              <p:nvPr/>
            </p:nvCxnSpPr>
            <p:spPr>
              <a:xfrm>
                <a:off x="5360375" y="3707385"/>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6" name="Connecteur droit avec flèche 85"/>
              <p:cNvCxnSpPr/>
              <p:nvPr/>
            </p:nvCxnSpPr>
            <p:spPr>
              <a:xfrm>
                <a:off x="5127462" y="3707385"/>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7" name="Connecteur droit avec flèche 86"/>
              <p:cNvCxnSpPr/>
              <p:nvPr/>
            </p:nvCxnSpPr>
            <p:spPr>
              <a:xfrm>
                <a:off x="4896476" y="3707385"/>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8" name="Connecteur droit avec flèche 87"/>
              <p:cNvCxnSpPr/>
              <p:nvPr/>
            </p:nvCxnSpPr>
            <p:spPr>
              <a:xfrm>
                <a:off x="4663563" y="3707385"/>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9" name="Connecteur droit avec flèche 88"/>
              <p:cNvCxnSpPr/>
              <p:nvPr/>
            </p:nvCxnSpPr>
            <p:spPr>
              <a:xfrm>
                <a:off x="4487348" y="3697857"/>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0" name="Connecteur droit avec flèche 89"/>
              <p:cNvCxnSpPr/>
              <p:nvPr/>
            </p:nvCxnSpPr>
            <p:spPr>
              <a:xfrm>
                <a:off x="4254435" y="3697857"/>
                <a:ext cx="12879" cy="528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1" name="Connecteur droit avec flèche 90"/>
              <p:cNvCxnSpPr/>
              <p:nvPr/>
            </p:nvCxnSpPr>
            <p:spPr>
              <a:xfrm>
                <a:off x="5146440" y="4315772"/>
                <a:ext cx="125495" cy="108192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necteur droit avec flèche 92"/>
              <p:cNvCxnSpPr/>
              <p:nvPr/>
            </p:nvCxnSpPr>
            <p:spPr>
              <a:xfrm flipH="1">
                <a:off x="5002343" y="4315772"/>
                <a:ext cx="144097" cy="108192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eur droit avec flèche 93"/>
              <p:cNvCxnSpPr/>
              <p:nvPr/>
            </p:nvCxnSpPr>
            <p:spPr>
              <a:xfrm>
                <a:off x="4702352" y="4315772"/>
                <a:ext cx="125495" cy="108192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onnecteur droit avec flèche 94"/>
              <p:cNvCxnSpPr/>
              <p:nvPr/>
            </p:nvCxnSpPr>
            <p:spPr>
              <a:xfrm flipH="1">
                <a:off x="4558255" y="4315772"/>
                <a:ext cx="144097" cy="108192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Connecteur droit avec flèche 95"/>
              <p:cNvCxnSpPr/>
              <p:nvPr/>
            </p:nvCxnSpPr>
            <p:spPr>
              <a:xfrm>
                <a:off x="5578829" y="4240870"/>
                <a:ext cx="125495" cy="73944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cteur droit avec flèche 96"/>
              <p:cNvCxnSpPr/>
              <p:nvPr/>
            </p:nvCxnSpPr>
            <p:spPr>
              <a:xfrm flipH="1">
                <a:off x="5491969" y="4240870"/>
                <a:ext cx="86862" cy="73944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Connecteur droit avec flèche 101"/>
              <p:cNvCxnSpPr/>
              <p:nvPr/>
            </p:nvCxnSpPr>
            <p:spPr>
              <a:xfrm>
                <a:off x="6029112" y="4240870"/>
                <a:ext cx="125495" cy="73944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onnecteur droit avec flèche 102"/>
              <p:cNvCxnSpPr/>
              <p:nvPr/>
            </p:nvCxnSpPr>
            <p:spPr>
              <a:xfrm flipH="1">
                <a:off x="5942252" y="4240870"/>
                <a:ext cx="86862" cy="73944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necteur droit avec flèche 103"/>
              <p:cNvCxnSpPr/>
              <p:nvPr/>
            </p:nvCxnSpPr>
            <p:spPr>
              <a:xfrm>
                <a:off x="6479454" y="4240870"/>
                <a:ext cx="125495" cy="73944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onnecteur droit avec flèche 104"/>
              <p:cNvCxnSpPr/>
              <p:nvPr/>
            </p:nvCxnSpPr>
            <p:spPr>
              <a:xfrm flipH="1">
                <a:off x="6392594" y="4240870"/>
                <a:ext cx="86862" cy="73944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Connecteur droit avec flèche 105"/>
              <p:cNvCxnSpPr/>
              <p:nvPr/>
            </p:nvCxnSpPr>
            <p:spPr>
              <a:xfrm>
                <a:off x="6936249" y="4240870"/>
                <a:ext cx="125495" cy="73944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onnecteur droit avec flèche 106"/>
              <p:cNvCxnSpPr/>
              <p:nvPr/>
            </p:nvCxnSpPr>
            <p:spPr>
              <a:xfrm flipH="1">
                <a:off x="6849389" y="4240870"/>
                <a:ext cx="86862" cy="73944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Connecteur droit avec flèche 107"/>
              <p:cNvCxnSpPr/>
              <p:nvPr/>
            </p:nvCxnSpPr>
            <p:spPr>
              <a:xfrm>
                <a:off x="7386858" y="4260921"/>
                <a:ext cx="125495" cy="73944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Connecteur droit avec flèche 108"/>
              <p:cNvCxnSpPr/>
              <p:nvPr/>
            </p:nvCxnSpPr>
            <p:spPr>
              <a:xfrm flipH="1">
                <a:off x="7299998" y="4260921"/>
                <a:ext cx="86862" cy="73944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onnecteur droit avec flèche 109"/>
              <p:cNvCxnSpPr/>
              <p:nvPr/>
            </p:nvCxnSpPr>
            <p:spPr>
              <a:xfrm>
                <a:off x="7836156" y="4256168"/>
                <a:ext cx="125495" cy="73944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Connecteur droit avec flèche 110"/>
              <p:cNvCxnSpPr/>
              <p:nvPr/>
            </p:nvCxnSpPr>
            <p:spPr>
              <a:xfrm flipH="1">
                <a:off x="7749296" y="4256168"/>
                <a:ext cx="86862" cy="73944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Connecteur droit avec flèche 112"/>
              <p:cNvCxnSpPr/>
              <p:nvPr/>
            </p:nvCxnSpPr>
            <p:spPr>
              <a:xfrm>
                <a:off x="8081642" y="4260921"/>
                <a:ext cx="219349" cy="719396"/>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Connecteur droit avec flèche 114"/>
              <p:cNvCxnSpPr/>
              <p:nvPr/>
            </p:nvCxnSpPr>
            <p:spPr>
              <a:xfrm flipH="1">
                <a:off x="8282468" y="4256168"/>
                <a:ext cx="137022" cy="72414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cteur droit avec flèche 116"/>
              <p:cNvCxnSpPr/>
              <p:nvPr/>
            </p:nvCxnSpPr>
            <p:spPr>
              <a:xfrm>
                <a:off x="7280026" y="4980317"/>
                <a:ext cx="125725" cy="41737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9" name="Connecteur droit avec flèche 118"/>
              <p:cNvCxnSpPr/>
              <p:nvPr/>
            </p:nvCxnSpPr>
            <p:spPr>
              <a:xfrm flipH="1">
                <a:off x="7386860" y="5000368"/>
                <a:ext cx="122626" cy="3973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0" name="Connecteur droit avec flèche 119"/>
              <p:cNvCxnSpPr/>
              <p:nvPr/>
            </p:nvCxnSpPr>
            <p:spPr>
              <a:xfrm>
                <a:off x="7713978" y="4980317"/>
                <a:ext cx="125725" cy="41737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1" name="Connecteur droit avec flèche 120"/>
              <p:cNvCxnSpPr/>
              <p:nvPr/>
            </p:nvCxnSpPr>
            <p:spPr>
              <a:xfrm flipH="1">
                <a:off x="7820812" y="5000368"/>
                <a:ext cx="122626" cy="3973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pic>
        <p:nvPicPr>
          <p:cNvPr id="125" name="Image 124"/>
          <p:cNvPicPr>
            <a:picLocks noChangeAspect="1"/>
          </p:cNvPicPr>
          <p:nvPr/>
        </p:nvPicPr>
        <p:blipFill>
          <a:blip r:embed="rId4"/>
          <a:stretch>
            <a:fillRect/>
          </a:stretch>
        </p:blipFill>
        <p:spPr>
          <a:xfrm>
            <a:off x="397911" y="2638063"/>
            <a:ext cx="3036142" cy="2360647"/>
          </a:xfrm>
          <a:prstGeom prst="rect">
            <a:avLst/>
          </a:prstGeom>
        </p:spPr>
      </p:pic>
    </p:spTree>
    <p:extLst>
      <p:ext uri="{BB962C8B-B14F-4D97-AF65-F5344CB8AC3E}">
        <p14:creationId xmlns:p14="http://schemas.microsoft.com/office/powerpoint/2010/main" val="1973742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3DAE5BC-BFDB-0046-8834-FF72918BC8BC}"/>
              </a:ext>
            </a:extLst>
          </p:cNvPr>
          <p:cNvSpPr txBox="1"/>
          <p:nvPr/>
        </p:nvSpPr>
        <p:spPr>
          <a:xfrm>
            <a:off x="663741" y="685797"/>
            <a:ext cx="9093870" cy="707886"/>
          </a:xfrm>
          <a:prstGeom prst="rect">
            <a:avLst/>
          </a:prstGeom>
          <a:noFill/>
        </p:spPr>
        <p:txBody>
          <a:bodyPr wrap="square" rtlCol="0">
            <a:spAutoFit/>
          </a:bodyPr>
          <a:lstStyle/>
          <a:p>
            <a:r>
              <a:rPr lang="fr-DZ" sz="4000" dirty="0"/>
              <a:t>2.Matérieaux </a:t>
            </a:r>
          </a:p>
        </p:txBody>
      </p:sp>
      <p:sp>
        <p:nvSpPr>
          <p:cNvPr id="4" name="ZoneTexte 3">
            <a:extLst>
              <a:ext uri="{FF2B5EF4-FFF2-40B4-BE49-F238E27FC236}">
                <a16:creationId xmlns:a16="http://schemas.microsoft.com/office/drawing/2014/main" id="{E4353040-F5CC-3E45-A0D7-FB42CABFB07C}"/>
              </a:ext>
            </a:extLst>
          </p:cNvPr>
          <p:cNvSpPr txBox="1"/>
          <p:nvPr/>
        </p:nvSpPr>
        <p:spPr>
          <a:xfrm>
            <a:off x="374383" y="1825553"/>
            <a:ext cx="6208294" cy="1015663"/>
          </a:xfrm>
          <a:prstGeom prst="rect">
            <a:avLst/>
          </a:prstGeom>
          <a:noFill/>
        </p:spPr>
        <p:txBody>
          <a:bodyPr wrap="square" rtlCol="0">
            <a:spAutoFit/>
          </a:bodyPr>
          <a:lstStyle/>
          <a:p>
            <a:r>
              <a:rPr lang="fr-FR" sz="2000" dirty="0"/>
              <a:t>La structure en voile mince peut être faite en n’importe quelle matériaux : bois maçonneries acier plastic </a:t>
            </a:r>
            <a:endParaRPr lang="fr-DZ" sz="2000" dirty="0"/>
          </a:p>
        </p:txBody>
      </p:sp>
      <p:sp>
        <p:nvSpPr>
          <p:cNvPr id="13" name="ZoneTexte 12">
            <a:extLst>
              <a:ext uri="{FF2B5EF4-FFF2-40B4-BE49-F238E27FC236}">
                <a16:creationId xmlns:a16="http://schemas.microsoft.com/office/drawing/2014/main" id="{FBC05239-4EED-0441-9A4C-19D87496910C}"/>
              </a:ext>
            </a:extLst>
          </p:cNvPr>
          <p:cNvSpPr txBox="1"/>
          <p:nvPr/>
        </p:nvSpPr>
        <p:spPr>
          <a:xfrm>
            <a:off x="164226" y="4825606"/>
            <a:ext cx="6208294" cy="1015663"/>
          </a:xfrm>
          <a:prstGeom prst="rect">
            <a:avLst/>
          </a:prstGeom>
          <a:noFill/>
        </p:spPr>
        <p:txBody>
          <a:bodyPr wrap="square" rtlCol="0">
            <a:spAutoFit/>
          </a:bodyPr>
          <a:lstStyle/>
          <a:p>
            <a:r>
              <a:rPr lang="fr-FR" sz="2000" dirty="0"/>
              <a:t>Par exemple la voute catalane (sarrasine) faite de céramique et de brique de terre cuite et sans coffrage </a:t>
            </a:r>
            <a:endParaRPr lang="fr-DZ" sz="2000" dirty="0"/>
          </a:p>
        </p:txBody>
      </p:sp>
      <p:pic>
        <p:nvPicPr>
          <p:cNvPr id="14" name="Image 13">
            <a:extLst>
              <a:ext uri="{FF2B5EF4-FFF2-40B4-BE49-F238E27FC236}">
                <a16:creationId xmlns:a16="http://schemas.microsoft.com/office/drawing/2014/main" id="{5C961DA7-7C55-4B43-8AA4-3B72E7D806BC}"/>
              </a:ext>
            </a:extLst>
          </p:cNvPr>
          <p:cNvPicPr>
            <a:picLocks noChangeAspect="1"/>
          </p:cNvPicPr>
          <p:nvPr/>
        </p:nvPicPr>
        <p:blipFill>
          <a:blip r:embed="rId2"/>
          <a:stretch>
            <a:fillRect/>
          </a:stretch>
        </p:blipFill>
        <p:spPr>
          <a:xfrm>
            <a:off x="6372520" y="3589020"/>
            <a:ext cx="5624682" cy="3166048"/>
          </a:xfrm>
          <a:prstGeom prst="rect">
            <a:avLst/>
          </a:prstGeom>
        </p:spPr>
      </p:pic>
      <p:pic>
        <p:nvPicPr>
          <p:cNvPr id="15" name="Image 14">
            <a:extLst>
              <a:ext uri="{FF2B5EF4-FFF2-40B4-BE49-F238E27FC236}">
                <a16:creationId xmlns:a16="http://schemas.microsoft.com/office/drawing/2014/main" id="{C298AEE4-6B20-B74D-8F0B-EBA325EF1801}"/>
              </a:ext>
            </a:extLst>
          </p:cNvPr>
          <p:cNvPicPr>
            <a:picLocks noChangeAspect="1"/>
          </p:cNvPicPr>
          <p:nvPr/>
        </p:nvPicPr>
        <p:blipFill>
          <a:blip r:embed="rId3"/>
          <a:stretch>
            <a:fillRect/>
          </a:stretch>
        </p:blipFill>
        <p:spPr>
          <a:xfrm>
            <a:off x="7314712" y="102932"/>
            <a:ext cx="4321028" cy="3166340"/>
          </a:xfrm>
          <a:prstGeom prst="rect">
            <a:avLst/>
          </a:prstGeom>
        </p:spPr>
      </p:pic>
    </p:spTree>
    <p:extLst>
      <p:ext uri="{BB962C8B-B14F-4D97-AF65-F5344CB8AC3E}">
        <p14:creationId xmlns:p14="http://schemas.microsoft.com/office/powerpoint/2010/main" val="161590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04AE563-EE70-BD43-BFBC-E45A1D4BA8FA}"/>
              </a:ext>
            </a:extLst>
          </p:cNvPr>
          <p:cNvSpPr txBox="1"/>
          <p:nvPr/>
        </p:nvSpPr>
        <p:spPr>
          <a:xfrm>
            <a:off x="317233" y="2151727"/>
            <a:ext cx="5352047" cy="2554545"/>
          </a:xfrm>
          <a:prstGeom prst="rect">
            <a:avLst/>
          </a:prstGeom>
          <a:noFill/>
        </p:spPr>
        <p:txBody>
          <a:bodyPr wrap="square" rtlCol="0">
            <a:spAutoFit/>
          </a:bodyPr>
          <a:lstStyle/>
          <a:p>
            <a:r>
              <a:rPr lang="fr-FR" sz="2000" dirty="0"/>
              <a:t>Mais depuis 1920 le matériaux qui permettait une structure la plus fine du voile mince était  le béton </a:t>
            </a:r>
          </a:p>
          <a:p>
            <a:endParaRPr lang="fr-FR" sz="2000" dirty="0"/>
          </a:p>
          <a:p>
            <a:endParaRPr lang="fr-FR" sz="2000" dirty="0"/>
          </a:p>
          <a:p>
            <a:r>
              <a:rPr lang="fr-FR" sz="2000" dirty="0"/>
              <a:t>parce que la complexité des courbes peut être atteinte plus facilement avec le béton que les autres matériaux </a:t>
            </a:r>
            <a:endParaRPr lang="fr-DZ" sz="2000" dirty="0"/>
          </a:p>
        </p:txBody>
      </p:sp>
      <p:pic>
        <p:nvPicPr>
          <p:cNvPr id="6" name="Image 5">
            <a:extLst>
              <a:ext uri="{FF2B5EF4-FFF2-40B4-BE49-F238E27FC236}">
                <a16:creationId xmlns:a16="http://schemas.microsoft.com/office/drawing/2014/main" id="{0639EBF3-A62D-C946-8DEE-447538957014}"/>
              </a:ext>
            </a:extLst>
          </p:cNvPr>
          <p:cNvPicPr>
            <a:picLocks noChangeAspect="1"/>
          </p:cNvPicPr>
          <p:nvPr/>
        </p:nvPicPr>
        <p:blipFill>
          <a:blip r:embed="rId2"/>
          <a:stretch>
            <a:fillRect/>
          </a:stretch>
        </p:blipFill>
        <p:spPr>
          <a:xfrm>
            <a:off x="5790904" y="1346575"/>
            <a:ext cx="6208295" cy="4164847"/>
          </a:xfrm>
          <a:prstGeom prst="rect">
            <a:avLst/>
          </a:prstGeom>
        </p:spPr>
      </p:pic>
    </p:spTree>
    <p:extLst>
      <p:ext uri="{BB962C8B-B14F-4D97-AF65-F5344CB8AC3E}">
        <p14:creationId xmlns:p14="http://schemas.microsoft.com/office/powerpoint/2010/main" val="3668616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BF00195-4B78-1F46-9C26-DC4794E7BA6F}"/>
              </a:ext>
            </a:extLst>
          </p:cNvPr>
          <p:cNvSpPr txBox="1"/>
          <p:nvPr/>
        </p:nvSpPr>
        <p:spPr>
          <a:xfrm>
            <a:off x="663741" y="169428"/>
            <a:ext cx="9899985" cy="707886"/>
          </a:xfrm>
          <a:prstGeom prst="rect">
            <a:avLst/>
          </a:prstGeom>
          <a:noFill/>
        </p:spPr>
        <p:txBody>
          <a:bodyPr wrap="square" rtlCol="0">
            <a:spAutoFit/>
          </a:bodyPr>
          <a:lstStyle/>
          <a:p>
            <a:r>
              <a:rPr lang="fr-DZ" sz="4000" dirty="0"/>
              <a:t>3.</a:t>
            </a:r>
            <a:r>
              <a:rPr lang="fr-FR" sz="4000" dirty="0"/>
              <a:t>Caractéristiques </a:t>
            </a:r>
            <a:endParaRPr lang="fr-DZ" sz="4000" dirty="0"/>
          </a:p>
        </p:txBody>
      </p:sp>
      <p:sp>
        <p:nvSpPr>
          <p:cNvPr id="3" name="Rectangle 2">
            <a:extLst>
              <a:ext uri="{FF2B5EF4-FFF2-40B4-BE49-F238E27FC236}">
                <a16:creationId xmlns:a16="http://schemas.microsoft.com/office/drawing/2014/main" id="{8F52D117-EB35-C843-B743-B958FE31D959}"/>
              </a:ext>
            </a:extLst>
          </p:cNvPr>
          <p:cNvSpPr/>
          <p:nvPr/>
        </p:nvSpPr>
        <p:spPr>
          <a:xfrm>
            <a:off x="355002" y="949095"/>
            <a:ext cx="11370833" cy="4401205"/>
          </a:xfrm>
          <a:prstGeom prst="rect">
            <a:avLst/>
          </a:prstGeom>
        </p:spPr>
        <p:txBody>
          <a:bodyPr wrap="square">
            <a:spAutoFit/>
          </a:bodyPr>
          <a:lstStyle/>
          <a:p>
            <a:r>
              <a:rPr lang="fr-FR" sz="2000" dirty="0"/>
              <a:t>U</a:t>
            </a:r>
            <a:r>
              <a:rPr lang="fr-DZ" sz="2000" dirty="0"/>
              <a:t>ne étude mathématique a prouver que n’imporle quelle surface courbé , naturelle ou créé par l’homme peut etre classé que par une des ses 3 </a:t>
            </a:r>
            <a:r>
              <a:rPr lang="fr-DZ" sz="2000"/>
              <a:t>formes :</a:t>
            </a:r>
            <a:endParaRPr lang="fr-FR" sz="2000" dirty="0"/>
          </a:p>
          <a:p>
            <a:endParaRPr lang="fr-DZ" sz="2000" dirty="0"/>
          </a:p>
          <a:p>
            <a:r>
              <a:rPr lang="fr-DZ" sz="2000" b="1" dirty="0"/>
              <a:t>-en forme </a:t>
            </a:r>
            <a:r>
              <a:rPr lang="fr-DZ" sz="2000" b="1"/>
              <a:t>de cylindre</a:t>
            </a:r>
            <a:r>
              <a:rPr lang="fr-FR" sz="2000" dirty="0"/>
              <a:t>: Un demi cercle poussé en 3d, d’après la grille superposer  la forme cylindrique contient des courbe juste sur un coté .</a:t>
            </a:r>
          </a:p>
          <a:p>
            <a:r>
              <a:rPr lang="fr-FR" sz="2000" dirty="0"/>
              <a:t>Une autre forme cylindrique générer cette fois d’un parabole</a:t>
            </a:r>
          </a:p>
          <a:p>
            <a:r>
              <a:rPr lang="fr-FR" sz="2000" dirty="0"/>
              <a:t>Son avantage c’est qu’il est plus efficace que l’autre structure   </a:t>
            </a:r>
          </a:p>
          <a:p>
            <a:endParaRPr lang="fr-DZ" sz="2000" dirty="0"/>
          </a:p>
          <a:p>
            <a:r>
              <a:rPr lang="fr-DZ" sz="2000" b="1" dirty="0"/>
              <a:t>-en forme de </a:t>
            </a:r>
            <a:r>
              <a:rPr lang="fr-DZ" sz="2000" b="1"/>
              <a:t>dome </a:t>
            </a:r>
            <a:r>
              <a:rPr lang="fr-FR" sz="2000" b="1" dirty="0"/>
              <a:t>:</a:t>
            </a:r>
            <a:r>
              <a:rPr lang="fr-FR" sz="2000" dirty="0"/>
              <a:t>Le dôme parabolique et le dôme circulaire </a:t>
            </a:r>
          </a:p>
          <a:p>
            <a:r>
              <a:rPr lang="fr-FR" sz="2000" dirty="0"/>
              <a:t>on remarque les courbe dans les deux directions </a:t>
            </a:r>
            <a:endParaRPr lang="fr-DZ" sz="2000"/>
          </a:p>
          <a:p>
            <a:endParaRPr lang="fr-DZ" sz="2000" b="1" dirty="0"/>
          </a:p>
          <a:p>
            <a:r>
              <a:rPr lang="fr-DZ" sz="2000" dirty="0"/>
              <a:t>-</a:t>
            </a:r>
            <a:r>
              <a:rPr lang="fr-DZ" sz="2000" b="1" dirty="0"/>
              <a:t>en forme de </a:t>
            </a:r>
            <a:r>
              <a:rPr lang="fr-DZ" sz="2000" b="1"/>
              <a:t>selle </a:t>
            </a:r>
            <a:r>
              <a:rPr lang="fr-FR" sz="2000" dirty="0"/>
              <a:t>:Double courbure orienté à l’opposé de ses </a:t>
            </a:r>
            <a:r>
              <a:rPr lang="fr-FR" sz="2000" dirty="0" err="1"/>
              <a:t>derniérs</a:t>
            </a:r>
            <a:r>
              <a:rPr lang="fr-FR" sz="2000" dirty="0"/>
              <a:t> </a:t>
            </a:r>
            <a:endParaRPr lang="fr-DZ" sz="2000"/>
          </a:p>
          <a:p>
            <a:endParaRPr lang="fr-DZ" sz="2000" dirty="0"/>
          </a:p>
          <a:p>
            <a:r>
              <a:rPr lang="fr-FR" sz="2000" dirty="0"/>
              <a:t>S</a:t>
            </a:r>
            <a:r>
              <a:rPr lang="fr-DZ" sz="2000" dirty="0"/>
              <a:t>es trois fromes géometrique est utiliser comme base de la structure voile mince </a:t>
            </a:r>
          </a:p>
        </p:txBody>
      </p:sp>
    </p:spTree>
    <p:extLst>
      <p:ext uri="{BB962C8B-B14F-4D97-AF65-F5344CB8AC3E}">
        <p14:creationId xmlns:p14="http://schemas.microsoft.com/office/powerpoint/2010/main" val="2708847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FD32229-5992-4044-96AA-9DBA53F400D9}"/>
              </a:ext>
            </a:extLst>
          </p:cNvPr>
          <p:cNvSpPr/>
          <p:nvPr/>
        </p:nvSpPr>
        <p:spPr>
          <a:xfrm>
            <a:off x="6674362" y="5150017"/>
            <a:ext cx="1423737" cy="69833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DZ"/>
          </a:p>
        </p:txBody>
      </p:sp>
      <p:pic>
        <p:nvPicPr>
          <p:cNvPr id="7" name="Image 6">
            <a:extLst>
              <a:ext uri="{FF2B5EF4-FFF2-40B4-BE49-F238E27FC236}">
                <a16:creationId xmlns:a16="http://schemas.microsoft.com/office/drawing/2014/main" id="{7DF55A25-469D-FE40-9313-C8EF6B36B605}"/>
              </a:ext>
            </a:extLst>
          </p:cNvPr>
          <p:cNvPicPr>
            <a:picLocks noChangeAspect="1"/>
          </p:cNvPicPr>
          <p:nvPr/>
        </p:nvPicPr>
        <p:blipFill>
          <a:blip r:embed="rId2"/>
          <a:stretch>
            <a:fillRect/>
          </a:stretch>
        </p:blipFill>
        <p:spPr>
          <a:xfrm>
            <a:off x="2477864" y="857250"/>
            <a:ext cx="7236271" cy="5143500"/>
          </a:xfrm>
          <a:prstGeom prst="rect">
            <a:avLst/>
          </a:prstGeom>
        </p:spPr>
      </p:pic>
      <p:sp>
        <p:nvSpPr>
          <p:cNvPr id="8" name="Rectangle 7">
            <a:extLst>
              <a:ext uri="{FF2B5EF4-FFF2-40B4-BE49-F238E27FC236}">
                <a16:creationId xmlns:a16="http://schemas.microsoft.com/office/drawing/2014/main" id="{6B50EF64-F658-DD46-926B-6EF8A4E7DBAF}"/>
              </a:ext>
            </a:extLst>
          </p:cNvPr>
          <p:cNvSpPr/>
          <p:nvPr/>
        </p:nvSpPr>
        <p:spPr>
          <a:xfrm>
            <a:off x="4376671" y="6111521"/>
            <a:ext cx="3205108" cy="369332"/>
          </a:xfrm>
          <a:prstGeom prst="rect">
            <a:avLst/>
          </a:prstGeom>
        </p:spPr>
        <p:txBody>
          <a:bodyPr wrap="none">
            <a:spAutoFit/>
          </a:bodyPr>
          <a:lstStyle/>
          <a:p>
            <a:r>
              <a:rPr lang="fr-DZ" dirty="0"/>
              <a:t>chapel lomas de cuernavaca</a:t>
            </a:r>
          </a:p>
        </p:txBody>
      </p:sp>
    </p:spTree>
    <p:extLst>
      <p:ext uri="{BB962C8B-B14F-4D97-AF65-F5344CB8AC3E}">
        <p14:creationId xmlns:p14="http://schemas.microsoft.com/office/powerpoint/2010/main" val="186869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FE2E7E-6134-8B4B-8A4C-29FCD3D1CE4A}"/>
              </a:ext>
            </a:extLst>
          </p:cNvPr>
          <p:cNvSpPr/>
          <p:nvPr/>
        </p:nvSpPr>
        <p:spPr>
          <a:xfrm>
            <a:off x="7411203" y="5551623"/>
            <a:ext cx="1423737" cy="69833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DZ"/>
          </a:p>
        </p:txBody>
      </p:sp>
      <p:pic>
        <p:nvPicPr>
          <p:cNvPr id="4" name="Image 3">
            <a:extLst>
              <a:ext uri="{FF2B5EF4-FFF2-40B4-BE49-F238E27FC236}">
                <a16:creationId xmlns:a16="http://schemas.microsoft.com/office/drawing/2014/main" id="{8802F621-7977-1441-9477-D5D90E354C2C}"/>
              </a:ext>
            </a:extLst>
          </p:cNvPr>
          <p:cNvPicPr>
            <a:picLocks noChangeAspect="1"/>
          </p:cNvPicPr>
          <p:nvPr/>
        </p:nvPicPr>
        <p:blipFill>
          <a:blip r:embed="rId2"/>
          <a:stretch>
            <a:fillRect/>
          </a:stretch>
        </p:blipFill>
        <p:spPr>
          <a:xfrm>
            <a:off x="1727587" y="307494"/>
            <a:ext cx="8736825" cy="5738976"/>
          </a:xfrm>
          <a:prstGeom prst="rect">
            <a:avLst/>
          </a:prstGeom>
        </p:spPr>
      </p:pic>
      <p:sp>
        <p:nvSpPr>
          <p:cNvPr id="8" name="Rectangle 7">
            <a:extLst>
              <a:ext uri="{FF2B5EF4-FFF2-40B4-BE49-F238E27FC236}">
                <a16:creationId xmlns:a16="http://schemas.microsoft.com/office/drawing/2014/main" id="{92658FFD-C595-144C-829A-9414AD036B5D}"/>
              </a:ext>
            </a:extLst>
          </p:cNvPr>
          <p:cNvSpPr/>
          <p:nvPr/>
        </p:nvSpPr>
        <p:spPr>
          <a:xfrm>
            <a:off x="4376671" y="6111521"/>
            <a:ext cx="3205108" cy="369332"/>
          </a:xfrm>
          <a:prstGeom prst="rect">
            <a:avLst/>
          </a:prstGeom>
        </p:spPr>
        <p:txBody>
          <a:bodyPr wrap="none">
            <a:spAutoFit/>
          </a:bodyPr>
          <a:lstStyle/>
          <a:p>
            <a:r>
              <a:rPr lang="fr-DZ" dirty="0"/>
              <a:t>chapel lomas de cuernavaca</a:t>
            </a:r>
          </a:p>
        </p:txBody>
      </p:sp>
    </p:spTree>
    <p:extLst>
      <p:ext uri="{BB962C8B-B14F-4D97-AF65-F5344CB8AC3E}">
        <p14:creationId xmlns:p14="http://schemas.microsoft.com/office/powerpoint/2010/main" val="602433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F5D1765-E451-C645-A0EC-0C1B4388DE81}"/>
              </a:ext>
            </a:extLst>
          </p:cNvPr>
          <p:cNvPicPr>
            <a:picLocks noChangeAspect="1"/>
          </p:cNvPicPr>
          <p:nvPr/>
        </p:nvPicPr>
        <p:blipFill>
          <a:blip r:embed="rId2"/>
          <a:stretch>
            <a:fillRect/>
          </a:stretch>
        </p:blipFill>
        <p:spPr>
          <a:xfrm>
            <a:off x="1534291" y="746478"/>
            <a:ext cx="8889869" cy="5365043"/>
          </a:xfrm>
          <a:prstGeom prst="rect">
            <a:avLst/>
          </a:prstGeom>
        </p:spPr>
      </p:pic>
      <p:sp>
        <p:nvSpPr>
          <p:cNvPr id="7" name="Rectangle 6">
            <a:extLst>
              <a:ext uri="{FF2B5EF4-FFF2-40B4-BE49-F238E27FC236}">
                <a16:creationId xmlns:a16="http://schemas.microsoft.com/office/drawing/2014/main" id="{CD421ABE-5C61-D04C-A607-B4BB6E36D66D}"/>
              </a:ext>
            </a:extLst>
          </p:cNvPr>
          <p:cNvSpPr/>
          <p:nvPr/>
        </p:nvSpPr>
        <p:spPr>
          <a:xfrm>
            <a:off x="4376671" y="6111521"/>
            <a:ext cx="3205108" cy="369332"/>
          </a:xfrm>
          <a:prstGeom prst="rect">
            <a:avLst/>
          </a:prstGeom>
        </p:spPr>
        <p:txBody>
          <a:bodyPr wrap="none">
            <a:spAutoFit/>
          </a:bodyPr>
          <a:lstStyle/>
          <a:p>
            <a:r>
              <a:rPr lang="fr-DZ" dirty="0"/>
              <a:t>chapel lomas de cuernavaca</a:t>
            </a:r>
          </a:p>
        </p:txBody>
      </p:sp>
    </p:spTree>
    <p:extLst>
      <p:ext uri="{BB962C8B-B14F-4D97-AF65-F5344CB8AC3E}">
        <p14:creationId xmlns:p14="http://schemas.microsoft.com/office/powerpoint/2010/main" val="3236392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83D2695-A4A2-2144-A059-42A4093FE66F}"/>
              </a:ext>
            </a:extLst>
          </p:cNvPr>
          <p:cNvPicPr>
            <a:picLocks noChangeAspect="1"/>
          </p:cNvPicPr>
          <p:nvPr/>
        </p:nvPicPr>
        <p:blipFill>
          <a:blip r:embed="rId2"/>
          <a:stretch>
            <a:fillRect/>
          </a:stretch>
        </p:blipFill>
        <p:spPr>
          <a:xfrm>
            <a:off x="4263829" y="697828"/>
            <a:ext cx="7314761" cy="5360072"/>
          </a:xfrm>
          <a:prstGeom prst="rect">
            <a:avLst/>
          </a:prstGeom>
        </p:spPr>
      </p:pic>
      <p:sp>
        <p:nvSpPr>
          <p:cNvPr id="7" name="ZoneTexte 6">
            <a:extLst>
              <a:ext uri="{FF2B5EF4-FFF2-40B4-BE49-F238E27FC236}">
                <a16:creationId xmlns:a16="http://schemas.microsoft.com/office/drawing/2014/main" id="{B63DEAE7-F196-FF4F-B961-77C8C3AB4AA5}"/>
              </a:ext>
            </a:extLst>
          </p:cNvPr>
          <p:cNvSpPr txBox="1"/>
          <p:nvPr/>
        </p:nvSpPr>
        <p:spPr>
          <a:xfrm>
            <a:off x="510540" y="2348794"/>
            <a:ext cx="3263203" cy="1631216"/>
          </a:xfrm>
          <a:prstGeom prst="rect">
            <a:avLst/>
          </a:prstGeom>
          <a:noFill/>
        </p:spPr>
        <p:txBody>
          <a:bodyPr wrap="square" rtlCol="0">
            <a:spAutoFit/>
          </a:bodyPr>
          <a:lstStyle/>
          <a:p>
            <a:r>
              <a:rPr lang="fr-FR" sz="2000" dirty="0"/>
              <a:t>Cette chapelle construite en 1958 en Mexique , le plus grand arche fais 30m longueur et 20m d’hauteur 4cm d’épaisseur </a:t>
            </a:r>
            <a:endParaRPr lang="fr-DZ" sz="2000" dirty="0"/>
          </a:p>
        </p:txBody>
      </p:sp>
      <p:sp>
        <p:nvSpPr>
          <p:cNvPr id="8" name="Rectangle 7">
            <a:extLst>
              <a:ext uri="{FF2B5EF4-FFF2-40B4-BE49-F238E27FC236}">
                <a16:creationId xmlns:a16="http://schemas.microsoft.com/office/drawing/2014/main" id="{F3A8F0F9-1927-024F-AAF0-F441AED47EA0}"/>
              </a:ext>
            </a:extLst>
          </p:cNvPr>
          <p:cNvSpPr/>
          <p:nvPr/>
        </p:nvSpPr>
        <p:spPr>
          <a:xfrm>
            <a:off x="6318655" y="6008490"/>
            <a:ext cx="3205108" cy="369332"/>
          </a:xfrm>
          <a:prstGeom prst="rect">
            <a:avLst/>
          </a:prstGeom>
        </p:spPr>
        <p:txBody>
          <a:bodyPr wrap="none">
            <a:spAutoFit/>
          </a:bodyPr>
          <a:lstStyle/>
          <a:p>
            <a:r>
              <a:rPr lang="fr-DZ" dirty="0"/>
              <a:t>chapel lomas de cuernavaca</a:t>
            </a:r>
          </a:p>
        </p:txBody>
      </p:sp>
      <p:sp>
        <p:nvSpPr>
          <p:cNvPr id="9" name="ZoneTexte 8">
            <a:extLst>
              <a:ext uri="{FF2B5EF4-FFF2-40B4-BE49-F238E27FC236}">
                <a16:creationId xmlns:a16="http://schemas.microsoft.com/office/drawing/2014/main" id="{B40EEADB-908D-E04A-A92E-87B337924FBA}"/>
              </a:ext>
            </a:extLst>
          </p:cNvPr>
          <p:cNvSpPr txBox="1"/>
          <p:nvPr/>
        </p:nvSpPr>
        <p:spPr>
          <a:xfrm>
            <a:off x="476250" y="4404165"/>
            <a:ext cx="3263203" cy="1323439"/>
          </a:xfrm>
          <a:prstGeom prst="rect">
            <a:avLst/>
          </a:prstGeom>
          <a:noFill/>
        </p:spPr>
        <p:txBody>
          <a:bodyPr wrap="square" rtlCol="0">
            <a:spAutoFit/>
          </a:bodyPr>
          <a:lstStyle/>
          <a:p>
            <a:r>
              <a:rPr lang="fr-FR" sz="2000" dirty="0"/>
              <a:t>Ce type de structure unique que l’on retrouve dans les bâtiments les plus emblématique du monde </a:t>
            </a:r>
            <a:endParaRPr lang="fr-DZ" sz="2000" dirty="0"/>
          </a:p>
        </p:txBody>
      </p:sp>
      <p:sp>
        <p:nvSpPr>
          <p:cNvPr id="4" name="ZoneTexte 3">
            <a:extLst>
              <a:ext uri="{FF2B5EF4-FFF2-40B4-BE49-F238E27FC236}">
                <a16:creationId xmlns:a16="http://schemas.microsoft.com/office/drawing/2014/main" id="{BB31CF9C-CFCC-754E-BB62-6274A6C780F9}"/>
              </a:ext>
            </a:extLst>
          </p:cNvPr>
          <p:cNvSpPr txBox="1"/>
          <p:nvPr/>
        </p:nvSpPr>
        <p:spPr>
          <a:xfrm>
            <a:off x="1290918" y="1054249"/>
            <a:ext cx="2259106" cy="369332"/>
          </a:xfrm>
          <a:prstGeom prst="rect">
            <a:avLst/>
          </a:prstGeom>
          <a:noFill/>
        </p:spPr>
        <p:txBody>
          <a:bodyPr wrap="square" rtlCol="0">
            <a:spAutoFit/>
          </a:bodyPr>
          <a:lstStyle/>
          <a:p>
            <a:r>
              <a:rPr lang="fr-FR" dirty="0"/>
              <a:t>Exemple 1</a:t>
            </a:r>
          </a:p>
        </p:txBody>
      </p:sp>
    </p:spTree>
    <p:extLst>
      <p:ext uri="{BB962C8B-B14F-4D97-AF65-F5344CB8AC3E}">
        <p14:creationId xmlns:p14="http://schemas.microsoft.com/office/powerpoint/2010/main" val="408294582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876</Words>
  <Application>Microsoft Macintosh PowerPoint</Application>
  <PresentationFormat>Grand écran</PresentationFormat>
  <Paragraphs>114</Paragraphs>
  <Slides>25</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25</vt:i4>
      </vt:variant>
    </vt:vector>
  </HeadingPairs>
  <TitlesOfParts>
    <vt:vector size="30" baseType="lpstr">
      <vt:lpstr>Arial</vt:lpstr>
      <vt:lpstr>Calibri</vt:lpstr>
      <vt:lpstr>Calibri Light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12</cp:revision>
  <dcterms:created xsi:type="dcterms:W3CDTF">2023-05-16T19:59:17Z</dcterms:created>
  <dcterms:modified xsi:type="dcterms:W3CDTF">2023-05-16T22:48:25Z</dcterms:modified>
</cp:coreProperties>
</file>