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66" r:id="rId4"/>
    <p:sldId id="259" r:id="rId5"/>
    <p:sldId id="263" r:id="rId6"/>
    <p:sldId id="264" r:id="rId7"/>
    <p:sldId id="265" r:id="rId8"/>
    <p:sldId id="261" r:id="rId9"/>
  </p:sldIdLst>
  <p:sldSz cx="12192000" cy="6858000"/>
  <p:notesSz cx="12192000" cy="6858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4660"/>
  </p:normalViewPr>
  <p:slideViewPr>
    <p:cSldViewPr>
      <p:cViewPr varScale="1">
        <p:scale>
          <a:sx n="86" d="100"/>
          <a:sy n="86" d="100"/>
        </p:scale>
        <p:origin x="114" y="22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6/15/2023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2192000" cy="6858000"/>
          </a:xfrm>
          <a:prstGeom prst="rect">
            <a:avLst/>
          </a:prstGeom>
        </p:spPr>
      </p:pic>
      <p:pic>
        <p:nvPicPr>
          <p:cNvPr id="17" name="bg object 17"/>
          <p:cNvPicPr/>
          <p:nvPr/>
        </p:nvPicPr>
        <p:blipFill>
          <a:blip r:embed="rId3" cstate="print"/>
          <a:stretch>
            <a:fillRect/>
          </a:stretch>
        </p:blipFill>
        <p:spPr>
          <a:xfrm>
            <a:off x="0" y="0"/>
            <a:ext cx="2852420" cy="6857998"/>
          </a:xfrm>
          <a:prstGeom prst="rect">
            <a:avLst/>
          </a:prstGeom>
        </p:spPr>
      </p:pic>
      <p:sp>
        <p:nvSpPr>
          <p:cNvPr id="18" name="bg object 18"/>
          <p:cNvSpPr/>
          <p:nvPr/>
        </p:nvSpPr>
        <p:spPr>
          <a:xfrm>
            <a:off x="0" y="0"/>
            <a:ext cx="182880" cy="6858000"/>
          </a:xfrm>
          <a:custGeom>
            <a:avLst/>
            <a:gdLst/>
            <a:ahLst/>
            <a:cxnLst/>
            <a:rect l="l" t="t" r="r" b="b"/>
            <a:pathLst>
              <a:path w="182880" h="6858000">
                <a:moveTo>
                  <a:pt x="182880" y="0"/>
                </a:moveTo>
                <a:lnTo>
                  <a:pt x="0" y="0"/>
                </a:lnTo>
                <a:lnTo>
                  <a:pt x="0" y="6858000"/>
                </a:lnTo>
                <a:lnTo>
                  <a:pt x="182880" y="6858000"/>
                </a:lnTo>
                <a:lnTo>
                  <a:pt x="182880" y="0"/>
                </a:lnTo>
                <a:close/>
              </a:path>
            </a:pathLst>
          </a:custGeom>
          <a:solidFill>
            <a:srgbClr val="766E53"/>
          </a:solidFill>
        </p:spPr>
        <p:txBody>
          <a:bodyPr wrap="square" lIns="0" tIns="0" rIns="0" bIns="0" rtlCol="0"/>
          <a:lstStyle/>
          <a:p>
            <a:endParaRPr/>
          </a:p>
        </p:txBody>
      </p:sp>
      <p:sp>
        <p:nvSpPr>
          <p:cNvPr id="19" name="bg object 19"/>
          <p:cNvSpPr/>
          <p:nvPr/>
        </p:nvSpPr>
        <p:spPr>
          <a:xfrm>
            <a:off x="0" y="713741"/>
            <a:ext cx="1592580" cy="508000"/>
          </a:xfrm>
          <a:custGeom>
            <a:avLst/>
            <a:gdLst/>
            <a:ahLst/>
            <a:cxnLst/>
            <a:rect l="l" t="t" r="r" b="b"/>
            <a:pathLst>
              <a:path w="1592580" h="508000">
                <a:moveTo>
                  <a:pt x="0" y="0"/>
                </a:moveTo>
                <a:lnTo>
                  <a:pt x="0" y="504457"/>
                </a:lnTo>
                <a:lnTo>
                  <a:pt x="1245730" y="507998"/>
                </a:lnTo>
                <a:lnTo>
                  <a:pt x="1346200" y="507998"/>
                </a:lnTo>
                <a:lnTo>
                  <a:pt x="1350772" y="503172"/>
                </a:lnTo>
                <a:lnTo>
                  <a:pt x="1352296" y="501648"/>
                </a:lnTo>
                <a:lnTo>
                  <a:pt x="1354201" y="500124"/>
                </a:lnTo>
                <a:lnTo>
                  <a:pt x="1355725" y="498473"/>
                </a:lnTo>
                <a:lnTo>
                  <a:pt x="1584960" y="269238"/>
                </a:lnTo>
                <a:lnTo>
                  <a:pt x="1590246" y="262021"/>
                </a:lnTo>
                <a:lnTo>
                  <a:pt x="1592008" y="254840"/>
                </a:lnTo>
                <a:lnTo>
                  <a:pt x="1590246" y="247682"/>
                </a:lnTo>
                <a:lnTo>
                  <a:pt x="1584960" y="240536"/>
                </a:lnTo>
                <a:lnTo>
                  <a:pt x="1355725" y="11301"/>
                </a:lnTo>
                <a:lnTo>
                  <a:pt x="1350772" y="11301"/>
                </a:lnTo>
                <a:lnTo>
                  <a:pt x="1350772" y="6475"/>
                </a:lnTo>
                <a:lnTo>
                  <a:pt x="1346200" y="6475"/>
                </a:lnTo>
                <a:lnTo>
                  <a:pt x="1341374" y="1776"/>
                </a:lnTo>
                <a:lnTo>
                  <a:pt x="1245730" y="1776"/>
                </a:lnTo>
                <a:lnTo>
                  <a:pt x="0" y="0"/>
                </a:lnTo>
                <a:close/>
              </a:path>
            </a:pathLst>
          </a:custGeom>
          <a:solidFill>
            <a:srgbClr val="A42F0F"/>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600" b="0" i="0">
                <a:solidFill>
                  <a:srgbClr val="252525"/>
                </a:solidFill>
                <a:latin typeface="Verdana"/>
                <a:cs typeface="Verdana"/>
              </a:defRPr>
            </a:lvl1pPr>
          </a:lstStyle>
          <a:p>
            <a:endParaRPr/>
          </a:p>
        </p:txBody>
      </p:sp>
      <p:sp>
        <p:nvSpPr>
          <p:cNvPr id="3" name="Holder 3"/>
          <p:cNvSpPr>
            <a:spLocks noGrp="1"/>
          </p:cNvSpPr>
          <p:nvPr>
            <p:ph type="body" idx="1"/>
          </p:nvPr>
        </p:nvSpPr>
        <p:spPr/>
        <p:txBody>
          <a:bodyPr lIns="0" tIns="0" rIns="0" bIns="0"/>
          <a:lstStyle>
            <a:lvl1pPr>
              <a:defRPr sz="2500" b="0" i="0">
                <a:solidFill>
                  <a:srgbClr val="404040"/>
                </a:solidFill>
                <a:latin typeface="Verdana"/>
                <a:cs typeface="Verdan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6/15/2023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rgbClr val="252525"/>
                </a:solidFill>
                <a:latin typeface="Verdana"/>
                <a:cs typeface="Verdana"/>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6/15/2023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rgbClr val="252525"/>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6/15/2023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2192000" cy="6858000"/>
          </a:xfrm>
          <a:prstGeom prst="rect">
            <a:avLst/>
          </a:prstGeom>
        </p:spPr>
      </p:pic>
      <p:pic>
        <p:nvPicPr>
          <p:cNvPr id="17" name="bg object 17"/>
          <p:cNvPicPr/>
          <p:nvPr/>
        </p:nvPicPr>
        <p:blipFill>
          <a:blip r:embed="rId3" cstate="print"/>
          <a:stretch>
            <a:fillRect/>
          </a:stretch>
        </p:blipFill>
        <p:spPr>
          <a:xfrm>
            <a:off x="0" y="0"/>
            <a:ext cx="2852420" cy="6857998"/>
          </a:xfrm>
          <a:prstGeom prst="rect">
            <a:avLst/>
          </a:prstGeom>
        </p:spPr>
      </p:pic>
      <p:sp>
        <p:nvSpPr>
          <p:cNvPr id="18" name="bg object 18"/>
          <p:cNvSpPr/>
          <p:nvPr/>
        </p:nvSpPr>
        <p:spPr>
          <a:xfrm>
            <a:off x="0" y="0"/>
            <a:ext cx="182880" cy="6858000"/>
          </a:xfrm>
          <a:custGeom>
            <a:avLst/>
            <a:gdLst/>
            <a:ahLst/>
            <a:cxnLst/>
            <a:rect l="l" t="t" r="r" b="b"/>
            <a:pathLst>
              <a:path w="182880" h="6858000">
                <a:moveTo>
                  <a:pt x="182880" y="0"/>
                </a:moveTo>
                <a:lnTo>
                  <a:pt x="0" y="0"/>
                </a:lnTo>
                <a:lnTo>
                  <a:pt x="0" y="6858000"/>
                </a:lnTo>
                <a:lnTo>
                  <a:pt x="182880" y="6858000"/>
                </a:lnTo>
                <a:lnTo>
                  <a:pt x="182880" y="0"/>
                </a:lnTo>
                <a:close/>
              </a:path>
            </a:pathLst>
          </a:custGeom>
          <a:solidFill>
            <a:srgbClr val="766E53"/>
          </a:solidFill>
        </p:spPr>
        <p:txBody>
          <a:bodyPr wrap="square" lIns="0" tIns="0" rIns="0" bIns="0" rtlCol="0"/>
          <a:lstStyle/>
          <a:p>
            <a:endParaRPr/>
          </a:p>
        </p:txBody>
      </p:sp>
      <p:sp>
        <p:nvSpPr>
          <p:cNvPr id="19" name="bg object 19"/>
          <p:cNvSpPr/>
          <p:nvPr/>
        </p:nvSpPr>
        <p:spPr>
          <a:xfrm>
            <a:off x="0" y="4323079"/>
            <a:ext cx="1743075" cy="779780"/>
          </a:xfrm>
          <a:custGeom>
            <a:avLst/>
            <a:gdLst/>
            <a:ahLst/>
            <a:cxnLst/>
            <a:rect l="l" t="t" r="r" b="b"/>
            <a:pathLst>
              <a:path w="1743075" h="779779">
                <a:moveTo>
                  <a:pt x="1346200" y="0"/>
                </a:moveTo>
                <a:lnTo>
                  <a:pt x="0" y="0"/>
                </a:lnTo>
                <a:lnTo>
                  <a:pt x="0" y="779780"/>
                </a:lnTo>
                <a:lnTo>
                  <a:pt x="1346200" y="779780"/>
                </a:lnTo>
                <a:lnTo>
                  <a:pt x="1355891" y="778972"/>
                </a:lnTo>
                <a:lnTo>
                  <a:pt x="1363821" y="776843"/>
                </a:lnTo>
                <a:lnTo>
                  <a:pt x="1369988" y="773832"/>
                </a:lnTo>
                <a:lnTo>
                  <a:pt x="1374394" y="770382"/>
                </a:lnTo>
                <a:lnTo>
                  <a:pt x="1374394" y="765683"/>
                </a:lnTo>
                <a:lnTo>
                  <a:pt x="1379093" y="765683"/>
                </a:lnTo>
                <a:lnTo>
                  <a:pt x="1735582" y="408686"/>
                </a:lnTo>
                <a:lnTo>
                  <a:pt x="1740868" y="400095"/>
                </a:lnTo>
                <a:lnTo>
                  <a:pt x="1742630" y="389302"/>
                </a:lnTo>
                <a:lnTo>
                  <a:pt x="1740868" y="377628"/>
                </a:lnTo>
                <a:lnTo>
                  <a:pt x="1735582" y="366395"/>
                </a:lnTo>
                <a:lnTo>
                  <a:pt x="1379093" y="14097"/>
                </a:lnTo>
                <a:lnTo>
                  <a:pt x="1379093" y="9398"/>
                </a:lnTo>
                <a:lnTo>
                  <a:pt x="1374394" y="9398"/>
                </a:lnTo>
                <a:lnTo>
                  <a:pt x="1369988" y="5947"/>
                </a:lnTo>
                <a:lnTo>
                  <a:pt x="1363821" y="2936"/>
                </a:lnTo>
                <a:lnTo>
                  <a:pt x="1355891" y="807"/>
                </a:lnTo>
                <a:lnTo>
                  <a:pt x="1346200" y="0"/>
                </a:lnTo>
                <a:close/>
              </a:path>
            </a:pathLst>
          </a:custGeom>
          <a:solidFill>
            <a:srgbClr val="A42F0F"/>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6/15/2023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92D05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12192000" cy="6858000"/>
          </a:xfrm>
          <a:prstGeom prst="rect">
            <a:avLst/>
          </a:prstGeom>
        </p:spPr>
      </p:pic>
      <p:pic>
        <p:nvPicPr>
          <p:cNvPr id="17" name="bg object 17"/>
          <p:cNvPicPr/>
          <p:nvPr/>
        </p:nvPicPr>
        <p:blipFill>
          <a:blip r:embed="rId8" cstate="print"/>
          <a:stretch>
            <a:fillRect/>
          </a:stretch>
        </p:blipFill>
        <p:spPr>
          <a:xfrm>
            <a:off x="0" y="0"/>
            <a:ext cx="2852420" cy="6857998"/>
          </a:xfrm>
          <a:prstGeom prst="rect">
            <a:avLst/>
          </a:prstGeom>
        </p:spPr>
      </p:pic>
      <p:sp>
        <p:nvSpPr>
          <p:cNvPr id="18" name="bg object 18"/>
          <p:cNvSpPr/>
          <p:nvPr/>
        </p:nvSpPr>
        <p:spPr>
          <a:xfrm>
            <a:off x="0" y="0"/>
            <a:ext cx="182880" cy="6858000"/>
          </a:xfrm>
          <a:custGeom>
            <a:avLst/>
            <a:gdLst/>
            <a:ahLst/>
            <a:cxnLst/>
            <a:rect l="l" t="t" r="r" b="b"/>
            <a:pathLst>
              <a:path w="182880" h="6858000">
                <a:moveTo>
                  <a:pt x="182880" y="0"/>
                </a:moveTo>
                <a:lnTo>
                  <a:pt x="0" y="0"/>
                </a:lnTo>
                <a:lnTo>
                  <a:pt x="0" y="6858000"/>
                </a:lnTo>
                <a:lnTo>
                  <a:pt x="182880" y="6858000"/>
                </a:lnTo>
                <a:lnTo>
                  <a:pt x="182880" y="0"/>
                </a:lnTo>
                <a:close/>
              </a:path>
            </a:pathLst>
          </a:custGeom>
          <a:solidFill>
            <a:srgbClr val="766E53"/>
          </a:solidFill>
        </p:spPr>
        <p:txBody>
          <a:bodyPr wrap="square" lIns="0" tIns="0" rIns="0" bIns="0" rtlCol="0"/>
          <a:lstStyle/>
          <a:p>
            <a:endParaRPr/>
          </a:p>
        </p:txBody>
      </p:sp>
      <p:sp>
        <p:nvSpPr>
          <p:cNvPr id="2" name="Holder 2"/>
          <p:cNvSpPr>
            <a:spLocks noGrp="1"/>
          </p:cNvSpPr>
          <p:nvPr>
            <p:ph type="title"/>
          </p:nvPr>
        </p:nvSpPr>
        <p:spPr>
          <a:xfrm>
            <a:off x="1665604" y="580390"/>
            <a:ext cx="6289040" cy="574040"/>
          </a:xfrm>
          <a:prstGeom prst="rect">
            <a:avLst/>
          </a:prstGeom>
        </p:spPr>
        <p:txBody>
          <a:bodyPr wrap="square" lIns="0" tIns="0" rIns="0" bIns="0">
            <a:spAutoFit/>
          </a:bodyPr>
          <a:lstStyle>
            <a:lvl1pPr>
              <a:defRPr sz="3600" b="0" i="0">
                <a:solidFill>
                  <a:srgbClr val="252525"/>
                </a:solidFill>
                <a:latin typeface="Verdana"/>
                <a:cs typeface="Verdana"/>
              </a:defRPr>
            </a:lvl1pPr>
          </a:lstStyle>
          <a:p>
            <a:endParaRPr/>
          </a:p>
        </p:txBody>
      </p:sp>
      <p:sp>
        <p:nvSpPr>
          <p:cNvPr id="3" name="Holder 3"/>
          <p:cNvSpPr>
            <a:spLocks noGrp="1"/>
          </p:cNvSpPr>
          <p:nvPr>
            <p:ph type="body" idx="1"/>
          </p:nvPr>
        </p:nvSpPr>
        <p:spPr>
          <a:xfrm>
            <a:off x="568325" y="1863661"/>
            <a:ext cx="11055349" cy="4345940"/>
          </a:xfrm>
          <a:prstGeom prst="rect">
            <a:avLst/>
          </a:prstGeom>
        </p:spPr>
        <p:txBody>
          <a:bodyPr wrap="square" lIns="0" tIns="0" rIns="0" bIns="0">
            <a:spAutoFit/>
          </a:bodyPr>
          <a:lstStyle>
            <a:lvl1pPr>
              <a:defRPr sz="2500" b="0" i="0">
                <a:solidFill>
                  <a:srgbClr val="404040"/>
                </a:solidFill>
                <a:latin typeface="Verdana"/>
                <a:cs typeface="Verdana"/>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6/15/2023</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854200" y="2819717"/>
            <a:ext cx="7213600" cy="1764586"/>
          </a:xfrm>
          <a:prstGeom prst="rect">
            <a:avLst/>
          </a:prstGeom>
        </p:spPr>
        <p:txBody>
          <a:bodyPr vert="horz" wrap="square" lIns="0" tIns="12700" rIns="0" bIns="0" rtlCol="0">
            <a:spAutoFit/>
          </a:bodyPr>
          <a:lstStyle/>
          <a:p>
            <a:pPr marL="12700">
              <a:spcBef>
                <a:spcPts val="100"/>
              </a:spcBef>
            </a:pPr>
            <a:r>
              <a:rPr lang="fr-FR" sz="3200" b="1" dirty="0"/>
              <a:t>Electronique Fondamentale 2</a:t>
            </a:r>
          </a:p>
          <a:p>
            <a:pPr marL="12700">
              <a:lnSpc>
                <a:spcPct val="100000"/>
              </a:lnSpc>
              <a:spcBef>
                <a:spcPts val="100"/>
              </a:spcBef>
            </a:pPr>
            <a:endParaRPr sz="4900" dirty="0">
              <a:latin typeface="Verdana"/>
              <a:cs typeface="Verdana"/>
            </a:endParaRPr>
          </a:p>
          <a:p>
            <a:pPr marL="12700">
              <a:lnSpc>
                <a:spcPct val="100000"/>
              </a:lnSpc>
              <a:spcBef>
                <a:spcPts val="45"/>
              </a:spcBef>
            </a:pPr>
            <a:r>
              <a:rPr sz="3200" spc="-65" dirty="0">
                <a:solidFill>
                  <a:srgbClr val="252525"/>
                </a:solidFill>
                <a:latin typeface="Verdana"/>
                <a:cs typeface="Verdana"/>
              </a:rPr>
              <a:t>Pa</a:t>
            </a:r>
            <a:r>
              <a:rPr sz="3200" spc="-55" dirty="0">
                <a:solidFill>
                  <a:srgbClr val="252525"/>
                </a:solidFill>
                <a:latin typeface="Verdana"/>
                <a:cs typeface="Verdana"/>
              </a:rPr>
              <a:t>r</a:t>
            </a:r>
            <a:r>
              <a:rPr sz="3200" spc="-570" dirty="0">
                <a:solidFill>
                  <a:srgbClr val="252525"/>
                </a:solidFill>
                <a:latin typeface="Verdana"/>
                <a:cs typeface="Verdana"/>
              </a:rPr>
              <a:t>:</a:t>
            </a:r>
            <a:r>
              <a:rPr sz="3200" spc="-235" dirty="0">
                <a:solidFill>
                  <a:srgbClr val="252525"/>
                </a:solidFill>
                <a:latin typeface="Verdana"/>
                <a:cs typeface="Verdana"/>
              </a:rPr>
              <a:t> </a:t>
            </a:r>
            <a:r>
              <a:rPr sz="3200" spc="-300" dirty="0">
                <a:solidFill>
                  <a:srgbClr val="252525"/>
                </a:solidFill>
                <a:latin typeface="Verdana"/>
                <a:cs typeface="Verdana"/>
              </a:rPr>
              <a:t>Dr</a:t>
            </a:r>
            <a:r>
              <a:rPr sz="3200" spc="-180" dirty="0" smtClean="0">
                <a:solidFill>
                  <a:srgbClr val="252525"/>
                </a:solidFill>
                <a:latin typeface="Verdana"/>
                <a:cs typeface="Verdana"/>
              </a:rPr>
              <a:t>. LEKHAL-MAZOUZ </a:t>
            </a:r>
            <a:r>
              <a:rPr sz="3200" spc="-180" dirty="0" err="1" smtClean="0">
                <a:solidFill>
                  <a:srgbClr val="252525"/>
                </a:solidFill>
                <a:latin typeface="Verdana"/>
                <a:cs typeface="Verdana"/>
              </a:rPr>
              <a:t>Nacéra</a:t>
            </a:r>
            <a:r>
              <a:rPr sz="3200" spc="-215" dirty="0" smtClean="0">
                <a:solidFill>
                  <a:srgbClr val="252525"/>
                </a:solidFill>
                <a:latin typeface="Verdana"/>
                <a:cs typeface="Verdana"/>
              </a:rPr>
              <a:t> </a:t>
            </a:r>
            <a:endParaRPr sz="3200" dirty="0">
              <a:latin typeface="Verdana"/>
              <a:cs typeface="Verdana"/>
            </a:endParaRPr>
          </a:p>
        </p:txBody>
      </p:sp>
      <p:sp>
        <p:nvSpPr>
          <p:cNvPr id="4" name="object 4"/>
          <p:cNvSpPr txBox="1"/>
          <p:nvPr/>
        </p:nvSpPr>
        <p:spPr>
          <a:xfrm>
            <a:off x="1065530" y="4543805"/>
            <a:ext cx="8881110" cy="1572225"/>
          </a:xfrm>
          <a:prstGeom prst="rect">
            <a:avLst/>
          </a:prstGeom>
        </p:spPr>
        <p:txBody>
          <a:bodyPr vert="horz" wrap="square" lIns="0" tIns="12700" rIns="0" bIns="0" rtlCol="0">
            <a:spAutoFit/>
          </a:bodyPr>
          <a:lstStyle/>
          <a:p>
            <a:pPr marL="12700">
              <a:lnSpc>
                <a:spcPts val="2100"/>
              </a:lnSpc>
              <a:spcBef>
                <a:spcPts val="100"/>
              </a:spcBef>
            </a:pPr>
            <a:r>
              <a:rPr sz="2000" spc="-165" dirty="0">
                <a:solidFill>
                  <a:srgbClr val="FDFFFF"/>
                </a:solidFill>
                <a:latin typeface="Verdana"/>
                <a:cs typeface="Verdana"/>
              </a:rPr>
              <a:t>1</a:t>
            </a:r>
            <a:endParaRPr sz="2000" dirty="0">
              <a:latin typeface="Verdana"/>
              <a:cs typeface="Verdana"/>
            </a:endParaRPr>
          </a:p>
          <a:p>
            <a:pPr marL="973455">
              <a:lnSpc>
                <a:spcPts val="2700"/>
              </a:lnSpc>
            </a:pPr>
            <a:r>
              <a:rPr lang="fr-FR" sz="2500" spc="-55" dirty="0" smtClean="0">
                <a:solidFill>
                  <a:srgbClr val="585858"/>
                </a:solidFill>
                <a:latin typeface="Verdana"/>
                <a:cs typeface="Verdana"/>
              </a:rPr>
              <a:t>Cours</a:t>
            </a:r>
            <a:r>
              <a:rPr lang="fr-FR" sz="2500" spc="-210" dirty="0" smtClean="0">
                <a:solidFill>
                  <a:srgbClr val="585858"/>
                </a:solidFill>
                <a:latin typeface="Verdana"/>
                <a:cs typeface="Verdana"/>
              </a:rPr>
              <a:t> </a:t>
            </a:r>
            <a:r>
              <a:rPr sz="2500" spc="-445" dirty="0" smtClean="0">
                <a:solidFill>
                  <a:srgbClr val="585858"/>
                </a:solidFill>
                <a:latin typeface="Verdana"/>
                <a:cs typeface="Verdana"/>
              </a:rPr>
              <a:t>:</a:t>
            </a:r>
            <a:r>
              <a:rPr sz="2500" spc="-200" dirty="0" smtClean="0">
                <a:solidFill>
                  <a:srgbClr val="585858"/>
                </a:solidFill>
                <a:latin typeface="Verdana"/>
                <a:cs typeface="Verdana"/>
              </a:rPr>
              <a:t> </a:t>
            </a:r>
            <a:r>
              <a:rPr lang="fr-FR" sz="2800" b="1" dirty="0"/>
              <a:t>2</a:t>
            </a:r>
            <a:r>
              <a:rPr lang="fr-FR" sz="2800" b="1" baseline="30000" dirty="0"/>
              <a:t>ème</a:t>
            </a:r>
            <a:r>
              <a:rPr lang="fr-FR" sz="2800" b="1" dirty="0"/>
              <a:t> année </a:t>
            </a:r>
            <a:r>
              <a:rPr lang="fr-FR" sz="2800" b="1" dirty="0" smtClean="0"/>
              <a:t>Licence</a:t>
            </a:r>
            <a:endParaRPr sz="2500" dirty="0">
              <a:latin typeface="Verdana"/>
              <a:cs typeface="Verdana"/>
            </a:endParaRPr>
          </a:p>
          <a:p>
            <a:pPr marL="973455">
              <a:lnSpc>
                <a:spcPct val="100000"/>
              </a:lnSpc>
            </a:pPr>
            <a:r>
              <a:rPr sz="2500" spc="-60" dirty="0" err="1" smtClean="0">
                <a:solidFill>
                  <a:srgbClr val="585858"/>
                </a:solidFill>
                <a:latin typeface="Verdana"/>
                <a:cs typeface="Verdana"/>
              </a:rPr>
              <a:t>Fili</a:t>
            </a:r>
            <a:r>
              <a:rPr lang="fr-FR" sz="2500" spc="-60" dirty="0" smtClean="0">
                <a:solidFill>
                  <a:srgbClr val="585858"/>
                </a:solidFill>
                <a:latin typeface="Verdana"/>
                <a:cs typeface="Verdana"/>
              </a:rPr>
              <a:t>è</a:t>
            </a:r>
            <a:r>
              <a:rPr sz="2500" spc="-60" dirty="0" smtClean="0">
                <a:solidFill>
                  <a:srgbClr val="585858"/>
                </a:solidFill>
                <a:latin typeface="Verdana"/>
                <a:cs typeface="Verdana"/>
              </a:rPr>
              <a:t>re:</a:t>
            </a:r>
            <a:r>
              <a:rPr sz="2500" spc="-240" dirty="0" smtClean="0">
                <a:solidFill>
                  <a:srgbClr val="585858"/>
                </a:solidFill>
                <a:latin typeface="Verdana"/>
                <a:cs typeface="Verdana"/>
              </a:rPr>
              <a:t> </a:t>
            </a:r>
            <a:r>
              <a:rPr lang="fr-FR" sz="2400" b="1" dirty="0"/>
              <a:t>ELECTRONIQUE </a:t>
            </a:r>
            <a:endParaRPr sz="2500" dirty="0">
              <a:latin typeface="Verdana"/>
              <a:cs typeface="Verdana"/>
            </a:endParaRPr>
          </a:p>
          <a:p>
            <a:pPr marL="973455">
              <a:lnSpc>
                <a:spcPct val="100000"/>
              </a:lnSpc>
              <a:spcBef>
                <a:spcPts val="1000"/>
              </a:spcBef>
            </a:pPr>
            <a:r>
              <a:rPr sz="2500" spc="145" dirty="0">
                <a:solidFill>
                  <a:srgbClr val="585858"/>
                </a:solidFill>
                <a:latin typeface="Verdana"/>
                <a:cs typeface="Verdana"/>
              </a:rPr>
              <a:t>A</a:t>
            </a:r>
            <a:r>
              <a:rPr sz="2500" spc="-60" dirty="0">
                <a:solidFill>
                  <a:srgbClr val="585858"/>
                </a:solidFill>
                <a:latin typeface="Verdana"/>
                <a:cs typeface="Verdana"/>
              </a:rPr>
              <a:t>n</a:t>
            </a:r>
            <a:r>
              <a:rPr sz="2500" spc="-75" dirty="0">
                <a:solidFill>
                  <a:srgbClr val="585858"/>
                </a:solidFill>
                <a:latin typeface="Verdana"/>
                <a:cs typeface="Verdana"/>
              </a:rPr>
              <a:t>n</a:t>
            </a:r>
            <a:r>
              <a:rPr sz="2500" spc="135" dirty="0">
                <a:solidFill>
                  <a:srgbClr val="585858"/>
                </a:solidFill>
                <a:latin typeface="Verdana"/>
                <a:cs typeface="Verdana"/>
              </a:rPr>
              <a:t>é</a:t>
            </a:r>
            <a:r>
              <a:rPr sz="2500" spc="120" dirty="0">
                <a:solidFill>
                  <a:srgbClr val="585858"/>
                </a:solidFill>
                <a:latin typeface="Verdana"/>
                <a:cs typeface="Verdana"/>
              </a:rPr>
              <a:t>e</a:t>
            </a:r>
            <a:r>
              <a:rPr sz="2500" spc="-445" dirty="0">
                <a:solidFill>
                  <a:srgbClr val="585858"/>
                </a:solidFill>
                <a:latin typeface="Verdana"/>
                <a:cs typeface="Verdana"/>
              </a:rPr>
              <a:t>:</a:t>
            </a:r>
            <a:r>
              <a:rPr sz="2500" spc="-200" dirty="0">
                <a:solidFill>
                  <a:srgbClr val="585858"/>
                </a:solidFill>
                <a:latin typeface="Verdana"/>
                <a:cs typeface="Verdana"/>
              </a:rPr>
              <a:t> </a:t>
            </a:r>
            <a:r>
              <a:rPr sz="2500" spc="-210" dirty="0">
                <a:solidFill>
                  <a:srgbClr val="585858"/>
                </a:solidFill>
                <a:latin typeface="Verdana"/>
                <a:cs typeface="Verdana"/>
              </a:rPr>
              <a:t>20</a:t>
            </a:r>
            <a:r>
              <a:rPr sz="2500" spc="-220" dirty="0">
                <a:solidFill>
                  <a:srgbClr val="585858"/>
                </a:solidFill>
                <a:latin typeface="Verdana"/>
                <a:cs typeface="Verdana"/>
              </a:rPr>
              <a:t>2</a:t>
            </a:r>
            <a:r>
              <a:rPr sz="2500" spc="-210" dirty="0">
                <a:solidFill>
                  <a:srgbClr val="585858"/>
                </a:solidFill>
                <a:latin typeface="Verdana"/>
                <a:cs typeface="Verdana"/>
              </a:rPr>
              <a:t>2</a:t>
            </a:r>
            <a:r>
              <a:rPr sz="2500" spc="-300" dirty="0">
                <a:solidFill>
                  <a:srgbClr val="585858"/>
                </a:solidFill>
                <a:latin typeface="Verdana"/>
                <a:cs typeface="Verdana"/>
              </a:rPr>
              <a:t>-</a:t>
            </a:r>
            <a:r>
              <a:rPr sz="2500" spc="-215" dirty="0">
                <a:solidFill>
                  <a:srgbClr val="585858"/>
                </a:solidFill>
                <a:latin typeface="Verdana"/>
                <a:cs typeface="Verdana"/>
              </a:rPr>
              <a:t>2023</a:t>
            </a:r>
            <a:endParaRPr sz="2500" dirty="0">
              <a:latin typeface="Verdana"/>
              <a:cs typeface="Verdana"/>
            </a:endParaRPr>
          </a:p>
        </p:txBody>
      </p:sp>
      <p:sp>
        <p:nvSpPr>
          <p:cNvPr id="5" name="object 5"/>
          <p:cNvSpPr txBox="1"/>
          <p:nvPr/>
        </p:nvSpPr>
        <p:spPr>
          <a:xfrm>
            <a:off x="1854200" y="168605"/>
            <a:ext cx="9423400" cy="1329210"/>
          </a:xfrm>
          <a:prstGeom prst="rect">
            <a:avLst/>
          </a:prstGeom>
        </p:spPr>
        <p:txBody>
          <a:bodyPr vert="horz" wrap="square" lIns="0" tIns="140335" rIns="0" bIns="0" rtlCol="0">
            <a:spAutoFit/>
          </a:bodyPr>
          <a:lstStyle/>
          <a:p>
            <a:pPr marL="81280" algn="ctr">
              <a:lnSpc>
                <a:spcPct val="100000"/>
              </a:lnSpc>
              <a:spcBef>
                <a:spcPts val="1105"/>
              </a:spcBef>
            </a:pPr>
            <a:r>
              <a:rPr b="1" spc="-95" dirty="0">
                <a:solidFill>
                  <a:srgbClr val="585858"/>
                </a:solidFill>
                <a:latin typeface="Times New Roman" panose="02020603050405020304" pitchFamily="18" charset="0"/>
                <a:cs typeface="Times New Roman" panose="02020603050405020304" pitchFamily="18" charset="0"/>
              </a:rPr>
              <a:t>Université</a:t>
            </a:r>
            <a:r>
              <a:rPr b="1" spc="-65" dirty="0">
                <a:solidFill>
                  <a:srgbClr val="585858"/>
                </a:solidFill>
                <a:latin typeface="Times New Roman" panose="02020603050405020304" pitchFamily="18" charset="0"/>
                <a:cs typeface="Times New Roman" panose="02020603050405020304" pitchFamily="18" charset="0"/>
              </a:rPr>
              <a:t> </a:t>
            </a:r>
            <a:r>
              <a:rPr b="1" spc="-15" dirty="0">
                <a:solidFill>
                  <a:srgbClr val="585858"/>
                </a:solidFill>
                <a:latin typeface="Times New Roman" panose="02020603050405020304" pitchFamily="18" charset="0"/>
                <a:cs typeface="Times New Roman" panose="02020603050405020304" pitchFamily="18" charset="0"/>
              </a:rPr>
              <a:t>des</a:t>
            </a:r>
            <a:r>
              <a:rPr b="1" spc="-114" dirty="0">
                <a:solidFill>
                  <a:srgbClr val="585858"/>
                </a:solidFill>
                <a:latin typeface="Times New Roman" panose="02020603050405020304" pitchFamily="18" charset="0"/>
                <a:cs typeface="Times New Roman" panose="02020603050405020304" pitchFamily="18" charset="0"/>
              </a:rPr>
              <a:t> </a:t>
            </a:r>
            <a:r>
              <a:rPr b="1" spc="-20" dirty="0">
                <a:solidFill>
                  <a:srgbClr val="585858"/>
                </a:solidFill>
                <a:latin typeface="Times New Roman" panose="02020603050405020304" pitchFamily="18" charset="0"/>
                <a:cs typeface="Times New Roman" panose="02020603050405020304" pitchFamily="18" charset="0"/>
              </a:rPr>
              <a:t>Sciences</a:t>
            </a:r>
            <a:r>
              <a:rPr b="1" spc="-90" dirty="0">
                <a:solidFill>
                  <a:srgbClr val="585858"/>
                </a:solidFill>
                <a:latin typeface="Times New Roman" panose="02020603050405020304" pitchFamily="18" charset="0"/>
                <a:cs typeface="Times New Roman" panose="02020603050405020304" pitchFamily="18" charset="0"/>
              </a:rPr>
              <a:t> </a:t>
            </a:r>
            <a:r>
              <a:rPr b="1" spc="-10" dirty="0">
                <a:solidFill>
                  <a:srgbClr val="585858"/>
                </a:solidFill>
                <a:latin typeface="Times New Roman" panose="02020603050405020304" pitchFamily="18" charset="0"/>
                <a:cs typeface="Times New Roman" panose="02020603050405020304" pitchFamily="18" charset="0"/>
              </a:rPr>
              <a:t>et</a:t>
            </a:r>
            <a:r>
              <a:rPr b="1" spc="-125" dirty="0">
                <a:solidFill>
                  <a:srgbClr val="585858"/>
                </a:solidFill>
                <a:latin typeface="Times New Roman" panose="02020603050405020304" pitchFamily="18" charset="0"/>
                <a:cs typeface="Times New Roman" panose="02020603050405020304" pitchFamily="18" charset="0"/>
              </a:rPr>
              <a:t> </a:t>
            </a:r>
            <a:r>
              <a:rPr b="1" spc="100" dirty="0">
                <a:solidFill>
                  <a:srgbClr val="585858"/>
                </a:solidFill>
                <a:latin typeface="Times New Roman" panose="02020603050405020304" pitchFamily="18" charset="0"/>
                <a:cs typeface="Times New Roman" panose="02020603050405020304" pitchFamily="18" charset="0"/>
              </a:rPr>
              <a:t>de</a:t>
            </a:r>
            <a:r>
              <a:rPr b="1" spc="-120" dirty="0">
                <a:solidFill>
                  <a:srgbClr val="585858"/>
                </a:solidFill>
                <a:latin typeface="Times New Roman" panose="02020603050405020304" pitchFamily="18" charset="0"/>
                <a:cs typeface="Times New Roman" panose="02020603050405020304" pitchFamily="18" charset="0"/>
              </a:rPr>
              <a:t> </a:t>
            </a:r>
            <a:r>
              <a:rPr b="1" spc="15" dirty="0">
                <a:solidFill>
                  <a:srgbClr val="585858"/>
                </a:solidFill>
                <a:latin typeface="Times New Roman" panose="02020603050405020304" pitchFamily="18" charset="0"/>
                <a:cs typeface="Times New Roman" panose="02020603050405020304" pitchFamily="18" charset="0"/>
              </a:rPr>
              <a:t>la</a:t>
            </a:r>
            <a:r>
              <a:rPr b="1" spc="-165" dirty="0">
                <a:solidFill>
                  <a:srgbClr val="585858"/>
                </a:solidFill>
                <a:latin typeface="Times New Roman" panose="02020603050405020304" pitchFamily="18" charset="0"/>
                <a:cs typeface="Times New Roman" panose="02020603050405020304" pitchFamily="18" charset="0"/>
              </a:rPr>
              <a:t> </a:t>
            </a:r>
            <a:r>
              <a:rPr b="1" spc="-5" dirty="0">
                <a:solidFill>
                  <a:srgbClr val="585858"/>
                </a:solidFill>
                <a:latin typeface="Times New Roman" panose="02020603050405020304" pitchFamily="18" charset="0"/>
                <a:cs typeface="Times New Roman" panose="02020603050405020304" pitchFamily="18" charset="0"/>
              </a:rPr>
              <a:t>Technologie</a:t>
            </a:r>
            <a:r>
              <a:rPr b="1" spc="-130" dirty="0">
                <a:solidFill>
                  <a:srgbClr val="585858"/>
                </a:solidFill>
                <a:latin typeface="Times New Roman" panose="02020603050405020304" pitchFamily="18" charset="0"/>
                <a:cs typeface="Times New Roman" panose="02020603050405020304" pitchFamily="18" charset="0"/>
              </a:rPr>
              <a:t> </a:t>
            </a:r>
            <a:r>
              <a:rPr b="1" spc="45" dirty="0">
                <a:solidFill>
                  <a:srgbClr val="585858"/>
                </a:solidFill>
                <a:latin typeface="Times New Roman" panose="02020603050405020304" pitchFamily="18" charset="0"/>
                <a:cs typeface="Times New Roman" panose="02020603050405020304" pitchFamily="18" charset="0"/>
              </a:rPr>
              <a:t>d’Oran</a:t>
            </a:r>
            <a:r>
              <a:rPr b="1" spc="-130" dirty="0">
                <a:solidFill>
                  <a:srgbClr val="585858"/>
                </a:solidFill>
                <a:latin typeface="Times New Roman" panose="02020603050405020304" pitchFamily="18" charset="0"/>
                <a:cs typeface="Times New Roman" panose="02020603050405020304" pitchFamily="18" charset="0"/>
              </a:rPr>
              <a:t> </a:t>
            </a:r>
            <a:r>
              <a:rPr b="1" spc="50" dirty="0">
                <a:solidFill>
                  <a:srgbClr val="585858"/>
                </a:solidFill>
                <a:latin typeface="Times New Roman" panose="02020603050405020304" pitchFamily="18" charset="0"/>
                <a:cs typeface="Times New Roman" panose="02020603050405020304" pitchFamily="18" charset="0"/>
              </a:rPr>
              <a:t>Mohammed</a:t>
            </a:r>
            <a:r>
              <a:rPr b="1" spc="-170" dirty="0">
                <a:solidFill>
                  <a:srgbClr val="585858"/>
                </a:solidFill>
                <a:latin typeface="Times New Roman" panose="02020603050405020304" pitchFamily="18" charset="0"/>
                <a:cs typeface="Times New Roman" panose="02020603050405020304" pitchFamily="18" charset="0"/>
              </a:rPr>
              <a:t> </a:t>
            </a:r>
            <a:r>
              <a:rPr b="1" spc="-20" dirty="0" err="1" smtClean="0">
                <a:solidFill>
                  <a:srgbClr val="585858"/>
                </a:solidFill>
                <a:latin typeface="Times New Roman" panose="02020603050405020304" pitchFamily="18" charset="0"/>
                <a:cs typeface="Times New Roman" panose="02020603050405020304" pitchFamily="18" charset="0"/>
              </a:rPr>
              <a:t>Boudiaf</a:t>
            </a:r>
            <a:r>
              <a:rPr lang="fr-FR" b="1" dirty="0">
                <a:latin typeface="Times New Roman" panose="02020603050405020304" pitchFamily="18" charset="0"/>
                <a:cs typeface="Times New Roman" panose="02020603050405020304" pitchFamily="18" charset="0"/>
              </a:rPr>
              <a:t> </a:t>
            </a:r>
            <a:r>
              <a:rPr b="1" spc="-155" dirty="0" smtClean="0">
                <a:solidFill>
                  <a:srgbClr val="585858"/>
                </a:solidFill>
                <a:latin typeface="Times New Roman" panose="02020603050405020304" pitchFamily="18" charset="0"/>
                <a:cs typeface="Times New Roman" panose="02020603050405020304" pitchFamily="18" charset="0"/>
              </a:rPr>
              <a:t>(USTO-MB)</a:t>
            </a:r>
            <a:endParaRPr lang="fr-FR" b="1" spc="-155" dirty="0" smtClean="0">
              <a:solidFill>
                <a:srgbClr val="585858"/>
              </a:solidFill>
              <a:latin typeface="Times New Roman" panose="02020603050405020304" pitchFamily="18" charset="0"/>
              <a:cs typeface="Times New Roman" panose="02020603050405020304" pitchFamily="18" charset="0"/>
            </a:endParaRPr>
          </a:p>
          <a:p>
            <a:pPr algn="ctr"/>
            <a:r>
              <a:rPr lang="fr-FR" sz="1600" b="1" dirty="0"/>
              <a:t>FACULTÉ DE GÉNIE ELECTRIQUE</a:t>
            </a:r>
            <a:endParaRPr lang="fr-FR" sz="1600" dirty="0"/>
          </a:p>
          <a:p>
            <a:pPr algn="ctr"/>
            <a:r>
              <a:rPr lang="fr-FR" sz="1600" b="1" dirty="0"/>
              <a:t>DÉPARTEMENT D’ELECTRONIQUE</a:t>
            </a:r>
            <a:endParaRPr lang="fr-FR" sz="1600" dirty="0"/>
          </a:p>
          <a:p>
            <a:pPr marL="81280" algn="ctr">
              <a:lnSpc>
                <a:spcPct val="100000"/>
              </a:lnSpc>
              <a:spcBef>
                <a:spcPts val="1105"/>
              </a:spcBef>
            </a:pPr>
            <a:endParaRPr dirty="0">
              <a:latin typeface="Verdana"/>
              <a:cs typeface="Verdana"/>
            </a:endParaRPr>
          </a:p>
        </p:txBody>
      </p:sp>
      <p:pic>
        <p:nvPicPr>
          <p:cNvPr id="6" name="object 6"/>
          <p:cNvPicPr/>
          <p:nvPr/>
        </p:nvPicPr>
        <p:blipFill>
          <a:blip r:embed="rId2" cstate="print"/>
          <a:stretch>
            <a:fillRect/>
          </a:stretch>
        </p:blipFill>
        <p:spPr>
          <a:xfrm>
            <a:off x="312420" y="106679"/>
            <a:ext cx="1463040" cy="128524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18919" y="750823"/>
            <a:ext cx="5326380" cy="574040"/>
          </a:xfrm>
          <a:prstGeom prst="rect">
            <a:avLst/>
          </a:prstGeom>
        </p:spPr>
        <p:txBody>
          <a:bodyPr vert="horz" wrap="square" lIns="0" tIns="12700" rIns="0" bIns="0" rtlCol="0">
            <a:spAutoFit/>
          </a:bodyPr>
          <a:lstStyle/>
          <a:p>
            <a:pPr marL="12700">
              <a:lnSpc>
                <a:spcPct val="100000"/>
              </a:lnSpc>
              <a:spcBef>
                <a:spcPts val="100"/>
              </a:spcBef>
            </a:pPr>
            <a:r>
              <a:rPr dirty="0"/>
              <a:t>Public</a:t>
            </a:r>
            <a:r>
              <a:rPr spc="-300" dirty="0"/>
              <a:t> </a:t>
            </a:r>
            <a:r>
              <a:rPr spc="65" dirty="0"/>
              <a:t>cible</a:t>
            </a:r>
            <a:r>
              <a:rPr spc="-290" dirty="0"/>
              <a:t> </a:t>
            </a:r>
            <a:r>
              <a:rPr spc="-5" dirty="0"/>
              <a:t>et</a:t>
            </a:r>
            <a:r>
              <a:rPr spc="-275" dirty="0"/>
              <a:t> </a:t>
            </a:r>
            <a:r>
              <a:rPr spc="-110" dirty="0"/>
              <a:t>prérequis</a:t>
            </a:r>
          </a:p>
        </p:txBody>
      </p:sp>
      <p:sp>
        <p:nvSpPr>
          <p:cNvPr id="3" name="object 3"/>
          <p:cNvSpPr txBox="1"/>
          <p:nvPr/>
        </p:nvSpPr>
        <p:spPr>
          <a:xfrm>
            <a:off x="1786635" y="1506156"/>
            <a:ext cx="8535035" cy="3444533"/>
          </a:xfrm>
          <a:prstGeom prst="rect">
            <a:avLst/>
          </a:prstGeom>
        </p:spPr>
        <p:txBody>
          <a:bodyPr vert="horz" wrap="square" lIns="0" tIns="12700" rIns="0" bIns="0" rtlCol="0">
            <a:spAutoFit/>
          </a:bodyPr>
          <a:lstStyle/>
          <a:p>
            <a:pPr marL="355600" marR="5080" indent="-342900">
              <a:lnSpc>
                <a:spcPct val="100000"/>
              </a:lnSpc>
              <a:spcBef>
                <a:spcPts val="100"/>
              </a:spcBef>
            </a:pPr>
            <a:r>
              <a:rPr sz="3000" spc="-305" dirty="0">
                <a:solidFill>
                  <a:srgbClr val="A42F0F"/>
                </a:solidFill>
                <a:latin typeface="Microsoft Sans Serif"/>
                <a:cs typeface="Microsoft Sans Serif"/>
              </a:rPr>
              <a:t>🠶</a:t>
            </a:r>
            <a:r>
              <a:rPr sz="3000" spc="254" dirty="0">
                <a:solidFill>
                  <a:srgbClr val="404040"/>
                </a:solidFill>
                <a:latin typeface="Verdana"/>
                <a:cs typeface="Verdana"/>
              </a:rPr>
              <a:t>Ce</a:t>
            </a:r>
            <a:r>
              <a:rPr sz="3000" spc="-235" dirty="0">
                <a:solidFill>
                  <a:srgbClr val="404040"/>
                </a:solidFill>
                <a:latin typeface="Verdana"/>
                <a:cs typeface="Verdana"/>
              </a:rPr>
              <a:t> </a:t>
            </a:r>
            <a:r>
              <a:rPr sz="3000" spc="-100" dirty="0">
                <a:solidFill>
                  <a:srgbClr val="404040"/>
                </a:solidFill>
                <a:latin typeface="Verdana"/>
                <a:cs typeface="Verdana"/>
              </a:rPr>
              <a:t>m</a:t>
            </a:r>
            <a:r>
              <a:rPr sz="3000" spc="229" dirty="0">
                <a:solidFill>
                  <a:srgbClr val="404040"/>
                </a:solidFill>
                <a:latin typeface="Verdana"/>
                <a:cs typeface="Verdana"/>
              </a:rPr>
              <a:t>a</a:t>
            </a:r>
            <a:r>
              <a:rPr sz="3000" spc="-85" dirty="0">
                <a:solidFill>
                  <a:srgbClr val="404040"/>
                </a:solidFill>
                <a:latin typeface="Verdana"/>
                <a:cs typeface="Verdana"/>
              </a:rPr>
              <a:t>n</a:t>
            </a:r>
            <a:r>
              <a:rPr sz="3000" spc="-260" dirty="0">
                <a:solidFill>
                  <a:srgbClr val="404040"/>
                </a:solidFill>
                <a:latin typeface="Verdana"/>
                <a:cs typeface="Verdana"/>
              </a:rPr>
              <a:t>u</a:t>
            </a:r>
            <a:r>
              <a:rPr sz="3000" spc="-225" dirty="0">
                <a:solidFill>
                  <a:srgbClr val="404040"/>
                </a:solidFill>
                <a:latin typeface="Verdana"/>
                <a:cs typeface="Verdana"/>
              </a:rPr>
              <a:t>s</a:t>
            </a:r>
            <a:r>
              <a:rPr sz="3000" spc="-90" dirty="0">
                <a:solidFill>
                  <a:srgbClr val="404040"/>
                </a:solidFill>
                <a:latin typeface="Verdana"/>
                <a:cs typeface="Verdana"/>
              </a:rPr>
              <a:t>cr</a:t>
            </a:r>
            <a:r>
              <a:rPr sz="3000" spc="-20" dirty="0">
                <a:solidFill>
                  <a:srgbClr val="404040"/>
                </a:solidFill>
                <a:latin typeface="Verdana"/>
                <a:cs typeface="Verdana"/>
              </a:rPr>
              <a:t>i</a:t>
            </a:r>
            <a:r>
              <a:rPr sz="3000" spc="-165" dirty="0">
                <a:solidFill>
                  <a:srgbClr val="404040"/>
                </a:solidFill>
                <a:latin typeface="Verdana"/>
                <a:cs typeface="Verdana"/>
              </a:rPr>
              <a:t>t</a:t>
            </a:r>
            <a:r>
              <a:rPr sz="3000" spc="-275" dirty="0">
                <a:solidFill>
                  <a:srgbClr val="404040"/>
                </a:solidFill>
                <a:latin typeface="Verdana"/>
                <a:cs typeface="Verdana"/>
              </a:rPr>
              <a:t> </a:t>
            </a:r>
            <a:r>
              <a:rPr sz="3000" spc="-185" dirty="0">
                <a:solidFill>
                  <a:srgbClr val="404040"/>
                </a:solidFill>
                <a:latin typeface="Verdana"/>
                <a:cs typeface="Verdana"/>
              </a:rPr>
              <a:t>t</a:t>
            </a:r>
            <a:r>
              <a:rPr sz="3000" spc="-55" dirty="0">
                <a:solidFill>
                  <a:srgbClr val="404040"/>
                </a:solidFill>
                <a:latin typeface="Verdana"/>
                <a:cs typeface="Verdana"/>
              </a:rPr>
              <a:t>r</a:t>
            </a:r>
            <a:r>
              <a:rPr sz="3000" spc="-90" dirty="0">
                <a:solidFill>
                  <a:srgbClr val="404040"/>
                </a:solidFill>
                <a:latin typeface="Verdana"/>
                <a:cs typeface="Verdana"/>
              </a:rPr>
              <a:t>a</a:t>
            </a:r>
            <a:r>
              <a:rPr sz="3000" spc="-190" dirty="0">
                <a:solidFill>
                  <a:srgbClr val="404040"/>
                </a:solidFill>
                <a:latin typeface="Verdana"/>
                <a:cs typeface="Verdana"/>
              </a:rPr>
              <a:t>i</a:t>
            </a:r>
            <a:r>
              <a:rPr sz="3000" spc="-185" dirty="0">
                <a:solidFill>
                  <a:srgbClr val="404040"/>
                </a:solidFill>
                <a:latin typeface="Verdana"/>
                <a:cs typeface="Verdana"/>
              </a:rPr>
              <a:t>t</a:t>
            </a:r>
            <a:r>
              <a:rPr sz="3000" spc="160" dirty="0">
                <a:solidFill>
                  <a:srgbClr val="404040"/>
                </a:solidFill>
                <a:latin typeface="Verdana"/>
                <a:cs typeface="Verdana"/>
              </a:rPr>
              <a:t>e</a:t>
            </a:r>
            <a:r>
              <a:rPr sz="3000" spc="-235" dirty="0">
                <a:solidFill>
                  <a:srgbClr val="404040"/>
                </a:solidFill>
                <a:latin typeface="Verdana"/>
                <a:cs typeface="Verdana"/>
              </a:rPr>
              <a:t> </a:t>
            </a:r>
            <a:r>
              <a:rPr sz="3000" spc="-204" dirty="0">
                <a:solidFill>
                  <a:srgbClr val="404040"/>
                </a:solidFill>
                <a:latin typeface="Verdana"/>
                <a:cs typeface="Verdana"/>
              </a:rPr>
              <a:t>l</a:t>
            </a:r>
            <a:r>
              <a:rPr sz="3000" spc="145" dirty="0">
                <a:solidFill>
                  <a:srgbClr val="404040"/>
                </a:solidFill>
                <a:latin typeface="Verdana"/>
                <a:cs typeface="Verdana"/>
              </a:rPr>
              <a:t>e</a:t>
            </a:r>
            <a:r>
              <a:rPr sz="3000" spc="-400" dirty="0">
                <a:solidFill>
                  <a:srgbClr val="404040"/>
                </a:solidFill>
                <a:latin typeface="Verdana"/>
                <a:cs typeface="Verdana"/>
              </a:rPr>
              <a:t>s</a:t>
            </a:r>
            <a:r>
              <a:rPr sz="3000" spc="-245" dirty="0">
                <a:solidFill>
                  <a:srgbClr val="404040"/>
                </a:solidFill>
                <a:latin typeface="Verdana"/>
                <a:cs typeface="Verdana"/>
              </a:rPr>
              <a:t> </a:t>
            </a:r>
            <a:r>
              <a:rPr sz="3000" spc="-85" dirty="0">
                <a:solidFill>
                  <a:srgbClr val="404040"/>
                </a:solidFill>
                <a:latin typeface="Verdana"/>
                <a:cs typeface="Verdana"/>
              </a:rPr>
              <a:t>n</a:t>
            </a:r>
            <a:r>
              <a:rPr sz="3000" spc="-15" dirty="0">
                <a:solidFill>
                  <a:srgbClr val="404040"/>
                </a:solidFill>
                <a:latin typeface="Verdana"/>
                <a:cs typeface="Verdana"/>
              </a:rPr>
              <a:t>o</a:t>
            </a:r>
            <a:r>
              <a:rPr sz="3000" spc="-35" dirty="0">
                <a:solidFill>
                  <a:srgbClr val="404040"/>
                </a:solidFill>
                <a:latin typeface="Verdana"/>
                <a:cs typeface="Verdana"/>
              </a:rPr>
              <a:t>t</a:t>
            </a:r>
            <a:r>
              <a:rPr sz="3000" spc="-190" dirty="0">
                <a:solidFill>
                  <a:srgbClr val="404040"/>
                </a:solidFill>
                <a:latin typeface="Verdana"/>
                <a:cs typeface="Verdana"/>
              </a:rPr>
              <a:t>i</a:t>
            </a:r>
            <a:r>
              <a:rPr sz="3000" spc="35" dirty="0">
                <a:solidFill>
                  <a:srgbClr val="404040"/>
                </a:solidFill>
                <a:latin typeface="Verdana"/>
                <a:cs typeface="Verdana"/>
              </a:rPr>
              <a:t>o</a:t>
            </a:r>
            <a:r>
              <a:rPr sz="3000" spc="15" dirty="0">
                <a:solidFill>
                  <a:srgbClr val="404040"/>
                </a:solidFill>
                <a:latin typeface="Verdana"/>
                <a:cs typeface="Verdana"/>
              </a:rPr>
              <a:t>n</a:t>
            </a:r>
            <a:r>
              <a:rPr sz="3000" spc="-400" dirty="0">
                <a:solidFill>
                  <a:srgbClr val="404040"/>
                </a:solidFill>
                <a:latin typeface="Verdana"/>
                <a:cs typeface="Verdana"/>
              </a:rPr>
              <a:t>s</a:t>
            </a:r>
            <a:r>
              <a:rPr sz="3000" spc="-265" dirty="0">
                <a:solidFill>
                  <a:srgbClr val="404040"/>
                </a:solidFill>
                <a:latin typeface="Verdana"/>
                <a:cs typeface="Verdana"/>
              </a:rPr>
              <a:t> </a:t>
            </a:r>
            <a:r>
              <a:rPr sz="3000" spc="170" dirty="0" err="1" smtClean="0">
                <a:solidFill>
                  <a:srgbClr val="404040"/>
                </a:solidFill>
                <a:latin typeface="Verdana"/>
                <a:cs typeface="Verdana"/>
              </a:rPr>
              <a:t>fondamentales</a:t>
            </a:r>
            <a:r>
              <a:rPr sz="3000" spc="170" dirty="0" smtClean="0">
                <a:solidFill>
                  <a:srgbClr val="404040"/>
                </a:solidFill>
                <a:latin typeface="Verdana"/>
                <a:cs typeface="Verdana"/>
              </a:rPr>
              <a:t> </a:t>
            </a:r>
            <a:r>
              <a:rPr sz="3000" spc="190" dirty="0" smtClean="0">
                <a:solidFill>
                  <a:srgbClr val="404040"/>
                </a:solidFill>
                <a:latin typeface="Verdana"/>
                <a:cs typeface="Verdana"/>
              </a:rPr>
              <a:t>d</a:t>
            </a:r>
            <a:r>
              <a:rPr sz="3000" spc="114" dirty="0" smtClean="0">
                <a:solidFill>
                  <a:srgbClr val="404040"/>
                </a:solidFill>
                <a:latin typeface="Verdana"/>
                <a:cs typeface="Verdana"/>
              </a:rPr>
              <a:t>e  </a:t>
            </a:r>
            <a:r>
              <a:rPr sz="3000" spc="-95" dirty="0" err="1" smtClean="0">
                <a:solidFill>
                  <a:srgbClr val="404040"/>
                </a:solidFill>
                <a:latin typeface="Verdana"/>
                <a:cs typeface="Verdana"/>
              </a:rPr>
              <a:t>l'électronique</a:t>
            </a:r>
            <a:r>
              <a:rPr sz="3000" spc="-95" dirty="0" smtClean="0">
                <a:solidFill>
                  <a:srgbClr val="404040"/>
                </a:solidFill>
                <a:latin typeface="Verdana"/>
                <a:cs typeface="Verdana"/>
              </a:rPr>
              <a:t> </a:t>
            </a:r>
            <a:r>
              <a:rPr sz="3000" spc="-10" dirty="0" smtClean="0">
                <a:solidFill>
                  <a:srgbClr val="404040"/>
                </a:solidFill>
                <a:latin typeface="Verdana"/>
                <a:cs typeface="Verdana"/>
              </a:rPr>
              <a:t>et</a:t>
            </a:r>
            <a:r>
              <a:rPr sz="3000" spc="-210" dirty="0" smtClean="0">
                <a:solidFill>
                  <a:srgbClr val="404040"/>
                </a:solidFill>
                <a:latin typeface="Verdana"/>
                <a:cs typeface="Verdana"/>
              </a:rPr>
              <a:t> </a:t>
            </a:r>
            <a:r>
              <a:rPr sz="3000" spc="-125" dirty="0">
                <a:solidFill>
                  <a:srgbClr val="404040"/>
                </a:solidFill>
                <a:latin typeface="Verdana"/>
                <a:cs typeface="Verdana"/>
              </a:rPr>
              <a:t>s'adresse</a:t>
            </a:r>
            <a:r>
              <a:rPr sz="3000" spc="-204" dirty="0">
                <a:solidFill>
                  <a:srgbClr val="404040"/>
                </a:solidFill>
                <a:latin typeface="Verdana"/>
                <a:cs typeface="Verdana"/>
              </a:rPr>
              <a:t> </a:t>
            </a:r>
            <a:r>
              <a:rPr sz="3000" spc="-85" dirty="0">
                <a:solidFill>
                  <a:srgbClr val="404040"/>
                </a:solidFill>
                <a:latin typeface="Verdana"/>
                <a:cs typeface="Verdana"/>
              </a:rPr>
              <a:t>essentiellement</a:t>
            </a:r>
            <a:r>
              <a:rPr sz="3000" spc="-250" dirty="0">
                <a:solidFill>
                  <a:srgbClr val="404040"/>
                </a:solidFill>
                <a:latin typeface="Verdana"/>
                <a:cs typeface="Verdana"/>
              </a:rPr>
              <a:t> </a:t>
            </a:r>
            <a:r>
              <a:rPr sz="3000" spc="80" dirty="0">
                <a:solidFill>
                  <a:srgbClr val="404040"/>
                </a:solidFill>
                <a:latin typeface="Verdana"/>
                <a:cs typeface="Verdana"/>
              </a:rPr>
              <a:t>au </a:t>
            </a:r>
            <a:r>
              <a:rPr sz="3000" spc="-1040" dirty="0">
                <a:solidFill>
                  <a:srgbClr val="404040"/>
                </a:solidFill>
                <a:latin typeface="Verdana"/>
                <a:cs typeface="Verdana"/>
              </a:rPr>
              <a:t> </a:t>
            </a:r>
            <a:r>
              <a:rPr sz="3000" spc="145" dirty="0">
                <a:solidFill>
                  <a:srgbClr val="404040"/>
                </a:solidFill>
                <a:latin typeface="Verdana"/>
                <a:cs typeface="Verdana"/>
              </a:rPr>
              <a:t>é</a:t>
            </a:r>
            <a:r>
              <a:rPr sz="3000" spc="-185" dirty="0">
                <a:solidFill>
                  <a:srgbClr val="404040"/>
                </a:solidFill>
                <a:latin typeface="Verdana"/>
                <a:cs typeface="Verdana"/>
              </a:rPr>
              <a:t>t</a:t>
            </a:r>
            <a:r>
              <a:rPr sz="3000" spc="-45" dirty="0">
                <a:solidFill>
                  <a:srgbClr val="404040"/>
                </a:solidFill>
                <a:latin typeface="Verdana"/>
                <a:cs typeface="Verdana"/>
              </a:rPr>
              <a:t>ud</a:t>
            </a:r>
            <a:r>
              <a:rPr sz="3000" spc="10" dirty="0">
                <a:solidFill>
                  <a:srgbClr val="404040"/>
                </a:solidFill>
                <a:latin typeface="Verdana"/>
                <a:cs typeface="Verdana"/>
              </a:rPr>
              <a:t>i</a:t>
            </a:r>
            <a:r>
              <a:rPr sz="3000" spc="229" dirty="0">
                <a:solidFill>
                  <a:srgbClr val="404040"/>
                </a:solidFill>
                <a:latin typeface="Verdana"/>
                <a:cs typeface="Verdana"/>
              </a:rPr>
              <a:t>a</a:t>
            </a:r>
            <a:r>
              <a:rPr sz="3000" spc="-85" dirty="0">
                <a:solidFill>
                  <a:srgbClr val="404040"/>
                </a:solidFill>
                <a:latin typeface="Verdana"/>
                <a:cs typeface="Verdana"/>
              </a:rPr>
              <a:t>n</a:t>
            </a:r>
            <a:r>
              <a:rPr sz="3000" spc="-185" dirty="0">
                <a:solidFill>
                  <a:srgbClr val="404040"/>
                </a:solidFill>
                <a:latin typeface="Verdana"/>
                <a:cs typeface="Verdana"/>
              </a:rPr>
              <a:t>t</a:t>
            </a:r>
            <a:r>
              <a:rPr sz="3000" spc="-400" dirty="0">
                <a:solidFill>
                  <a:srgbClr val="404040"/>
                </a:solidFill>
                <a:latin typeface="Verdana"/>
                <a:cs typeface="Verdana"/>
              </a:rPr>
              <a:t>s</a:t>
            </a:r>
            <a:r>
              <a:rPr sz="3000" spc="-225" dirty="0">
                <a:solidFill>
                  <a:srgbClr val="404040"/>
                </a:solidFill>
                <a:latin typeface="Verdana"/>
                <a:cs typeface="Verdana"/>
              </a:rPr>
              <a:t> </a:t>
            </a:r>
            <a:r>
              <a:rPr sz="3000" spc="170" dirty="0">
                <a:solidFill>
                  <a:srgbClr val="404040"/>
                </a:solidFill>
                <a:latin typeface="Verdana"/>
                <a:cs typeface="Verdana"/>
              </a:rPr>
              <a:t>de</a:t>
            </a:r>
            <a:r>
              <a:rPr sz="3000" spc="-245" dirty="0">
                <a:solidFill>
                  <a:srgbClr val="404040"/>
                </a:solidFill>
                <a:latin typeface="Verdana"/>
                <a:cs typeface="Verdana"/>
              </a:rPr>
              <a:t> </a:t>
            </a:r>
            <a:r>
              <a:rPr sz="3000" spc="245" dirty="0" smtClean="0">
                <a:solidFill>
                  <a:srgbClr val="404040"/>
                </a:solidFill>
                <a:latin typeface="Verdana"/>
                <a:cs typeface="Verdana"/>
              </a:rPr>
              <a:t>Licence</a:t>
            </a:r>
            <a:r>
              <a:rPr sz="3000" spc="-245" dirty="0" smtClean="0">
                <a:solidFill>
                  <a:srgbClr val="404040"/>
                </a:solidFill>
                <a:latin typeface="Verdana"/>
                <a:cs typeface="Verdana"/>
              </a:rPr>
              <a:t>2</a:t>
            </a:r>
            <a:r>
              <a:rPr sz="3000" spc="-240" dirty="0" smtClean="0">
                <a:solidFill>
                  <a:srgbClr val="404040"/>
                </a:solidFill>
                <a:latin typeface="Verdana"/>
                <a:cs typeface="Verdana"/>
              </a:rPr>
              <a:t> </a:t>
            </a:r>
            <a:r>
              <a:rPr sz="3000" spc="-105" dirty="0" err="1">
                <a:solidFill>
                  <a:srgbClr val="404040"/>
                </a:solidFill>
                <a:latin typeface="Verdana"/>
                <a:cs typeface="Verdana"/>
              </a:rPr>
              <a:t>s</a:t>
            </a:r>
            <a:r>
              <a:rPr sz="3000" spc="-135" dirty="0" err="1">
                <a:solidFill>
                  <a:srgbClr val="404040"/>
                </a:solidFill>
                <a:latin typeface="Verdana"/>
                <a:cs typeface="Verdana"/>
              </a:rPr>
              <a:t>p</a:t>
            </a:r>
            <a:r>
              <a:rPr sz="3000" spc="145" dirty="0" err="1">
                <a:solidFill>
                  <a:srgbClr val="404040"/>
                </a:solidFill>
                <a:latin typeface="Verdana"/>
                <a:cs typeface="Verdana"/>
              </a:rPr>
              <a:t>é</a:t>
            </a:r>
            <a:r>
              <a:rPr sz="3000" spc="100" dirty="0" err="1">
                <a:solidFill>
                  <a:srgbClr val="404040"/>
                </a:solidFill>
                <a:latin typeface="Verdana"/>
                <a:cs typeface="Verdana"/>
              </a:rPr>
              <a:t>c</a:t>
            </a:r>
            <a:r>
              <a:rPr sz="3000" spc="80" dirty="0" err="1">
                <a:solidFill>
                  <a:srgbClr val="404040"/>
                </a:solidFill>
                <a:latin typeface="Verdana"/>
                <a:cs typeface="Verdana"/>
              </a:rPr>
              <a:t>i</a:t>
            </a:r>
            <a:r>
              <a:rPr sz="3000" spc="229" dirty="0" err="1">
                <a:solidFill>
                  <a:srgbClr val="404040"/>
                </a:solidFill>
                <a:latin typeface="Verdana"/>
                <a:cs typeface="Verdana"/>
              </a:rPr>
              <a:t>a</a:t>
            </a:r>
            <a:r>
              <a:rPr sz="3000" spc="-215" dirty="0" err="1">
                <a:solidFill>
                  <a:srgbClr val="404040"/>
                </a:solidFill>
                <a:latin typeface="Verdana"/>
                <a:cs typeface="Verdana"/>
              </a:rPr>
              <a:t>l</a:t>
            </a:r>
            <a:r>
              <a:rPr sz="3000" spc="-190" dirty="0" err="1">
                <a:solidFill>
                  <a:srgbClr val="404040"/>
                </a:solidFill>
                <a:latin typeface="Verdana"/>
                <a:cs typeface="Verdana"/>
              </a:rPr>
              <a:t>i</a:t>
            </a:r>
            <a:r>
              <a:rPr sz="3000" spc="-185" dirty="0" err="1">
                <a:solidFill>
                  <a:srgbClr val="404040"/>
                </a:solidFill>
                <a:latin typeface="Verdana"/>
                <a:cs typeface="Verdana"/>
              </a:rPr>
              <a:t>t</a:t>
            </a:r>
            <a:r>
              <a:rPr sz="3000" spc="114" dirty="0" err="1">
                <a:solidFill>
                  <a:srgbClr val="404040"/>
                </a:solidFill>
                <a:latin typeface="Verdana"/>
                <a:cs typeface="Verdana"/>
              </a:rPr>
              <a:t>é</a:t>
            </a:r>
            <a:r>
              <a:rPr sz="3000" spc="114" dirty="0">
                <a:solidFill>
                  <a:srgbClr val="404040"/>
                </a:solidFill>
                <a:latin typeface="Verdana"/>
                <a:cs typeface="Verdana"/>
              </a:rPr>
              <a:t>  </a:t>
            </a:r>
            <a:r>
              <a:rPr lang="fr-FR" sz="3000" spc="5" dirty="0" err="1" smtClean="0">
                <a:solidFill>
                  <a:srgbClr val="404040"/>
                </a:solidFill>
                <a:latin typeface="Verdana"/>
                <a:cs typeface="Verdana"/>
              </a:rPr>
              <a:t>Electronqie</a:t>
            </a:r>
            <a:r>
              <a:rPr sz="3000" spc="-165" dirty="0" smtClean="0">
                <a:solidFill>
                  <a:srgbClr val="404040"/>
                </a:solidFill>
                <a:latin typeface="Verdana"/>
                <a:cs typeface="Verdana"/>
              </a:rPr>
              <a:t>.</a:t>
            </a:r>
            <a:endParaRPr sz="3000" dirty="0">
              <a:latin typeface="Verdana"/>
              <a:cs typeface="Verdana"/>
            </a:endParaRPr>
          </a:p>
          <a:p>
            <a:pPr>
              <a:lnSpc>
                <a:spcPct val="100000"/>
              </a:lnSpc>
              <a:spcBef>
                <a:spcPts val="40"/>
              </a:spcBef>
            </a:pPr>
            <a:endParaRPr sz="4100" dirty="0">
              <a:latin typeface="Verdana"/>
              <a:cs typeface="Verdana"/>
            </a:endParaRPr>
          </a:p>
          <a:p>
            <a:pPr marL="12700">
              <a:lnSpc>
                <a:spcPct val="100000"/>
              </a:lnSpc>
            </a:pPr>
            <a:r>
              <a:rPr sz="3000" spc="-20" dirty="0">
                <a:solidFill>
                  <a:srgbClr val="A42F0F"/>
                </a:solidFill>
                <a:latin typeface="Microsoft Sans Serif"/>
                <a:cs typeface="Microsoft Sans Serif"/>
              </a:rPr>
              <a:t>🠶</a:t>
            </a:r>
            <a:r>
              <a:rPr sz="3000" spc="-20" dirty="0">
                <a:solidFill>
                  <a:srgbClr val="404040"/>
                </a:solidFill>
                <a:latin typeface="Verdana"/>
                <a:cs typeface="Verdana"/>
              </a:rPr>
              <a:t>Connaissances</a:t>
            </a:r>
            <a:r>
              <a:rPr sz="3000" spc="-235" dirty="0">
                <a:solidFill>
                  <a:srgbClr val="404040"/>
                </a:solidFill>
                <a:latin typeface="Verdana"/>
                <a:cs typeface="Verdana"/>
              </a:rPr>
              <a:t> </a:t>
            </a:r>
            <a:r>
              <a:rPr sz="3000" spc="-10" dirty="0">
                <a:solidFill>
                  <a:srgbClr val="404040"/>
                </a:solidFill>
                <a:latin typeface="Verdana"/>
                <a:cs typeface="Verdana"/>
              </a:rPr>
              <a:t>préalables</a:t>
            </a:r>
            <a:r>
              <a:rPr sz="3000" spc="-210" dirty="0">
                <a:solidFill>
                  <a:srgbClr val="404040"/>
                </a:solidFill>
                <a:latin typeface="Verdana"/>
                <a:cs typeface="Verdana"/>
              </a:rPr>
              <a:t> </a:t>
            </a:r>
            <a:r>
              <a:rPr sz="3000" spc="-15" dirty="0">
                <a:solidFill>
                  <a:srgbClr val="404040"/>
                </a:solidFill>
                <a:latin typeface="Verdana"/>
                <a:cs typeface="Verdana"/>
              </a:rPr>
              <a:t>recommandées:</a:t>
            </a:r>
            <a:endParaRPr sz="3000" dirty="0">
              <a:latin typeface="Verdana"/>
              <a:cs typeface="Verdana"/>
            </a:endParaRPr>
          </a:p>
          <a:p>
            <a:r>
              <a:rPr lang="fr-FR" sz="3200" dirty="0"/>
              <a:t>Aucune.</a:t>
            </a:r>
          </a:p>
        </p:txBody>
      </p:sp>
      <p:sp>
        <p:nvSpPr>
          <p:cNvPr id="5" name="object 5"/>
          <p:cNvSpPr txBox="1"/>
          <p:nvPr/>
        </p:nvSpPr>
        <p:spPr>
          <a:xfrm>
            <a:off x="1065530" y="800734"/>
            <a:ext cx="166370" cy="330200"/>
          </a:xfrm>
          <a:prstGeom prst="rect">
            <a:avLst/>
          </a:prstGeom>
        </p:spPr>
        <p:txBody>
          <a:bodyPr vert="horz" wrap="square" lIns="0" tIns="12700" rIns="0" bIns="0" rtlCol="0">
            <a:spAutoFit/>
          </a:bodyPr>
          <a:lstStyle/>
          <a:p>
            <a:pPr marL="12700">
              <a:lnSpc>
                <a:spcPct val="100000"/>
              </a:lnSpc>
              <a:spcBef>
                <a:spcPts val="100"/>
              </a:spcBef>
            </a:pPr>
            <a:r>
              <a:rPr sz="2000" spc="-165" dirty="0">
                <a:solidFill>
                  <a:srgbClr val="FDFFFF"/>
                </a:solidFill>
                <a:latin typeface="Verdana"/>
                <a:cs typeface="Verdana"/>
              </a:rPr>
              <a:t>2</a:t>
            </a:r>
            <a:endParaRPr sz="2000">
              <a:latin typeface="Verdana"/>
              <a:cs typeface="Verdana"/>
            </a:endParaRPr>
          </a:p>
        </p:txBody>
      </p:sp>
      <p:pic>
        <p:nvPicPr>
          <p:cNvPr id="6" name="object 6"/>
          <p:cNvPicPr/>
          <p:nvPr/>
        </p:nvPicPr>
        <p:blipFill>
          <a:blip r:embed="rId2" cstate="print"/>
          <a:stretch>
            <a:fillRect/>
          </a:stretch>
        </p:blipFill>
        <p:spPr>
          <a:xfrm>
            <a:off x="182879" y="40640"/>
            <a:ext cx="779780" cy="68579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65604" y="580390"/>
            <a:ext cx="6289040" cy="553998"/>
          </a:xfrm>
        </p:spPr>
        <p:txBody>
          <a:bodyPr/>
          <a:lstStyle/>
          <a:p>
            <a:r>
              <a:rPr lang="fr-FR" spc="-325" dirty="0"/>
              <a:t>P</a:t>
            </a:r>
            <a:r>
              <a:rPr lang="fr-FR" spc="-250" dirty="0"/>
              <a:t>r</a:t>
            </a:r>
            <a:r>
              <a:rPr lang="fr-FR" spc="-10" dirty="0"/>
              <a:t>ogram</a:t>
            </a:r>
            <a:r>
              <a:rPr lang="fr-FR" spc="-5" dirty="0"/>
              <a:t>m</a:t>
            </a:r>
            <a:r>
              <a:rPr lang="fr-FR" spc="215" dirty="0"/>
              <a:t>e</a:t>
            </a:r>
            <a:endParaRPr lang="fr-FR" dirty="0"/>
          </a:p>
        </p:txBody>
      </p:sp>
      <p:sp>
        <p:nvSpPr>
          <p:cNvPr id="4" name="object 3"/>
          <p:cNvSpPr txBox="1">
            <a:spLocks noGrp="1"/>
          </p:cNvSpPr>
          <p:nvPr>
            <p:ph type="body" idx="1"/>
          </p:nvPr>
        </p:nvSpPr>
        <p:spPr>
          <a:xfrm>
            <a:off x="533400" y="1219200"/>
            <a:ext cx="11055349" cy="5604098"/>
          </a:xfrm>
          <a:prstGeom prst="rect">
            <a:avLst/>
          </a:prstGeom>
        </p:spPr>
        <p:txBody>
          <a:bodyPr vert="horz" wrap="square" lIns="0" tIns="12700" rIns="0" bIns="0" rtlCol="0">
            <a:spAutoFit/>
          </a:bodyPr>
          <a:lstStyle/>
          <a:p>
            <a:pPr marL="12700" algn="just">
              <a:lnSpc>
                <a:spcPct val="100000"/>
              </a:lnSpc>
              <a:spcBef>
                <a:spcPts val="100"/>
              </a:spcBef>
            </a:pPr>
            <a:r>
              <a:rPr sz="1800" spc="-65" dirty="0">
                <a:solidFill>
                  <a:srgbClr val="A42F0F"/>
                </a:solidFill>
                <a:latin typeface="Microsoft Sans Serif"/>
                <a:cs typeface="Microsoft Sans Serif"/>
              </a:rPr>
              <a:t>🠶</a:t>
            </a:r>
            <a:r>
              <a:rPr sz="1800" spc="-60" dirty="0">
                <a:solidFill>
                  <a:srgbClr val="A42F0F"/>
                </a:solidFill>
                <a:latin typeface="Microsoft Sans Serif"/>
                <a:cs typeface="Microsoft Sans Serif"/>
              </a:rPr>
              <a:t> </a:t>
            </a:r>
            <a:r>
              <a:rPr sz="1800" b="1" spc="-25" dirty="0">
                <a:solidFill>
                  <a:srgbClr val="404040"/>
                </a:solidFill>
                <a:latin typeface="Tahoma"/>
                <a:cs typeface="Tahoma"/>
              </a:rPr>
              <a:t>Chapitre </a:t>
            </a:r>
            <a:r>
              <a:rPr sz="1800" b="1" spc="-165" dirty="0">
                <a:solidFill>
                  <a:srgbClr val="404040"/>
                </a:solidFill>
                <a:latin typeface="Tahoma"/>
                <a:cs typeface="Tahoma"/>
              </a:rPr>
              <a:t>1:</a:t>
            </a:r>
            <a:r>
              <a:rPr sz="1800" b="1" spc="5" dirty="0">
                <a:solidFill>
                  <a:srgbClr val="404040"/>
                </a:solidFill>
                <a:latin typeface="Tahoma"/>
                <a:cs typeface="Tahoma"/>
              </a:rPr>
              <a:t> </a:t>
            </a:r>
            <a:r>
              <a:rPr lang="fr-FR" sz="1800" b="1" dirty="0">
                <a:latin typeface="Tahoma" panose="020B0604030504040204" pitchFamily="34" charset="0"/>
                <a:ea typeface="Tahoma" panose="020B0604030504040204" pitchFamily="34" charset="0"/>
                <a:cs typeface="Tahoma" panose="020B0604030504040204" pitchFamily="34" charset="0"/>
              </a:rPr>
              <a:t>Transistors à effet de </a:t>
            </a:r>
            <a:r>
              <a:rPr lang="fr-FR" sz="1800" b="1" dirty="0" smtClean="0">
                <a:latin typeface="Tahoma" panose="020B0604030504040204" pitchFamily="34" charset="0"/>
                <a:ea typeface="Tahoma" panose="020B0604030504040204" pitchFamily="34" charset="0"/>
                <a:cs typeface="Tahoma" panose="020B0604030504040204" pitchFamily="34" charset="0"/>
              </a:rPr>
              <a:t>champ</a:t>
            </a:r>
            <a:r>
              <a:rPr lang="fr-FR" sz="1800" dirty="0"/>
              <a:t> Description, Effet de champ (JFET/MOSFET), Principe de fonctionnement, Polarisation, Régimes de fonctionnement, Réseaux de </a:t>
            </a:r>
            <a:r>
              <a:rPr lang="fr-FR" sz="1800" dirty="0" err="1"/>
              <a:t>caracteristiques</a:t>
            </a:r>
            <a:r>
              <a:rPr lang="fr-FR" sz="1800" dirty="0"/>
              <a:t>, Point de repos, Droite de charge statique, Amplificateurs à source commune, à drain commun et à grille commune</a:t>
            </a:r>
            <a:r>
              <a:rPr sz="1800" b="1" spc="-100" dirty="0" smtClean="0">
                <a:solidFill>
                  <a:srgbClr val="404040"/>
                </a:solidFill>
                <a:latin typeface="Tahoma"/>
                <a:cs typeface="Tahoma"/>
              </a:rPr>
              <a:t>).</a:t>
            </a:r>
            <a:r>
              <a:rPr sz="1800" b="1" spc="-5" dirty="0" smtClean="0">
                <a:solidFill>
                  <a:srgbClr val="404040"/>
                </a:solidFill>
                <a:latin typeface="Tahoma"/>
                <a:cs typeface="Tahoma"/>
              </a:rPr>
              <a:t> </a:t>
            </a:r>
            <a:r>
              <a:rPr sz="1800" b="1" spc="-155" dirty="0" smtClean="0">
                <a:solidFill>
                  <a:srgbClr val="404040"/>
                </a:solidFill>
                <a:latin typeface="Tahoma"/>
                <a:cs typeface="Tahoma"/>
              </a:rPr>
              <a:t>(3</a:t>
            </a:r>
            <a:r>
              <a:rPr sz="1800" b="1" spc="-25" dirty="0" smtClean="0">
                <a:solidFill>
                  <a:srgbClr val="404040"/>
                </a:solidFill>
                <a:latin typeface="Tahoma"/>
                <a:cs typeface="Tahoma"/>
              </a:rPr>
              <a:t> </a:t>
            </a:r>
            <a:r>
              <a:rPr sz="1800" b="1" spc="-50" dirty="0" err="1" smtClean="0">
                <a:solidFill>
                  <a:srgbClr val="404040"/>
                </a:solidFill>
                <a:latin typeface="Tahoma"/>
                <a:cs typeface="Tahoma"/>
              </a:rPr>
              <a:t>Semaines</a:t>
            </a:r>
            <a:r>
              <a:rPr sz="1800" b="1" spc="-50" dirty="0" smtClean="0">
                <a:solidFill>
                  <a:srgbClr val="404040"/>
                </a:solidFill>
                <a:latin typeface="Tahoma"/>
                <a:cs typeface="Tahoma"/>
              </a:rPr>
              <a:t>)</a:t>
            </a:r>
            <a:endParaRPr sz="1800" dirty="0" smtClean="0">
              <a:latin typeface="Tahoma"/>
              <a:cs typeface="Tahoma"/>
            </a:endParaRPr>
          </a:p>
          <a:p>
            <a:pPr marL="355600" marR="34290" indent="-342900" algn="just">
              <a:lnSpc>
                <a:spcPct val="100000"/>
              </a:lnSpc>
              <a:spcBef>
                <a:spcPts val="1000"/>
              </a:spcBef>
            </a:pPr>
            <a:r>
              <a:rPr sz="1800" spc="-65" dirty="0" smtClean="0">
                <a:solidFill>
                  <a:srgbClr val="A42F0F"/>
                </a:solidFill>
                <a:latin typeface="Microsoft Sans Serif"/>
                <a:cs typeface="Microsoft Sans Serif"/>
              </a:rPr>
              <a:t>🠶</a:t>
            </a:r>
            <a:r>
              <a:rPr sz="1800" spc="-60" dirty="0" smtClean="0">
                <a:solidFill>
                  <a:srgbClr val="A42F0F"/>
                </a:solidFill>
                <a:latin typeface="Microsoft Sans Serif"/>
                <a:cs typeface="Microsoft Sans Serif"/>
              </a:rPr>
              <a:t> </a:t>
            </a:r>
            <a:r>
              <a:rPr sz="1800" b="1" spc="-25" dirty="0">
                <a:solidFill>
                  <a:srgbClr val="404040"/>
                </a:solidFill>
                <a:latin typeface="Tahoma"/>
                <a:cs typeface="Tahoma"/>
              </a:rPr>
              <a:t>Chapitre </a:t>
            </a:r>
            <a:r>
              <a:rPr sz="1800" b="1" spc="-165" dirty="0">
                <a:solidFill>
                  <a:srgbClr val="404040"/>
                </a:solidFill>
                <a:latin typeface="Tahoma"/>
                <a:cs typeface="Tahoma"/>
              </a:rPr>
              <a:t>2: </a:t>
            </a:r>
            <a:r>
              <a:rPr lang="fr-FR" sz="1800" b="1" dirty="0"/>
              <a:t>Amplificateurs de puissance</a:t>
            </a:r>
            <a:r>
              <a:rPr sz="1800" b="1" spc="-5" dirty="0" smtClean="0">
                <a:solidFill>
                  <a:srgbClr val="404040"/>
                </a:solidFill>
                <a:latin typeface="Tahoma"/>
                <a:cs typeface="Tahoma"/>
              </a:rPr>
              <a:t>(</a:t>
            </a:r>
            <a:r>
              <a:rPr lang="fr-FR" sz="1800" dirty="0"/>
              <a:t>Définitions, Droite de charge dynamique, Dynamique du signal de sortie, Rendement, Les amplificateurs de puissance classe A, Les amplificateurs de puissance classe B, Les amplificateurs Push-Pull, Les amplificateurs de puissance classe C</a:t>
            </a:r>
            <a:r>
              <a:rPr sz="1800" b="1" spc="-50" dirty="0" smtClean="0">
                <a:solidFill>
                  <a:srgbClr val="404040"/>
                </a:solidFill>
                <a:latin typeface="Tahoma"/>
                <a:cs typeface="Tahoma"/>
              </a:rPr>
              <a:t>).</a:t>
            </a:r>
            <a:r>
              <a:rPr sz="1800" b="1" spc="-5" dirty="0" smtClean="0">
                <a:solidFill>
                  <a:srgbClr val="404040"/>
                </a:solidFill>
                <a:latin typeface="Tahoma"/>
                <a:cs typeface="Tahoma"/>
              </a:rPr>
              <a:t> </a:t>
            </a:r>
            <a:r>
              <a:rPr sz="1800" b="1" spc="-155" dirty="0" smtClean="0">
                <a:solidFill>
                  <a:srgbClr val="404040"/>
                </a:solidFill>
                <a:latin typeface="Tahoma"/>
                <a:cs typeface="Tahoma"/>
              </a:rPr>
              <a:t>(3</a:t>
            </a:r>
            <a:r>
              <a:rPr sz="1800" b="1" spc="-5" dirty="0" smtClean="0">
                <a:solidFill>
                  <a:srgbClr val="404040"/>
                </a:solidFill>
                <a:latin typeface="Tahoma"/>
                <a:cs typeface="Tahoma"/>
              </a:rPr>
              <a:t> </a:t>
            </a:r>
            <a:r>
              <a:rPr sz="1800" b="1" spc="-50" dirty="0">
                <a:solidFill>
                  <a:srgbClr val="404040"/>
                </a:solidFill>
                <a:latin typeface="Tahoma"/>
                <a:cs typeface="Tahoma"/>
              </a:rPr>
              <a:t>Semaines)</a:t>
            </a:r>
            <a:endParaRPr sz="1800" dirty="0">
              <a:latin typeface="Tahoma"/>
              <a:cs typeface="Tahoma"/>
            </a:endParaRPr>
          </a:p>
          <a:p>
            <a:pPr marL="355600" marR="80645" indent="-342900" algn="just">
              <a:lnSpc>
                <a:spcPct val="100000"/>
              </a:lnSpc>
              <a:spcBef>
                <a:spcPts val="1000"/>
              </a:spcBef>
              <a:tabLst>
                <a:tab pos="1851660" algn="l"/>
              </a:tabLst>
            </a:pPr>
            <a:r>
              <a:rPr sz="1800" spc="-65" dirty="0">
                <a:solidFill>
                  <a:srgbClr val="A42F0F"/>
                </a:solidFill>
                <a:latin typeface="Microsoft Sans Serif"/>
                <a:cs typeface="Microsoft Sans Serif"/>
              </a:rPr>
              <a:t>🠶</a:t>
            </a:r>
            <a:r>
              <a:rPr sz="1800" spc="395" dirty="0">
                <a:solidFill>
                  <a:srgbClr val="A42F0F"/>
                </a:solidFill>
                <a:latin typeface="Microsoft Sans Serif"/>
                <a:cs typeface="Microsoft Sans Serif"/>
              </a:rPr>
              <a:t> </a:t>
            </a:r>
            <a:r>
              <a:rPr sz="1800" b="1" spc="-25" dirty="0">
                <a:solidFill>
                  <a:srgbClr val="404040"/>
                </a:solidFill>
                <a:latin typeface="Tahoma"/>
                <a:cs typeface="Tahoma"/>
              </a:rPr>
              <a:t>Chapitre</a:t>
            </a:r>
            <a:r>
              <a:rPr sz="1800" b="1" spc="-15" dirty="0">
                <a:solidFill>
                  <a:srgbClr val="404040"/>
                </a:solidFill>
                <a:latin typeface="Tahoma"/>
                <a:cs typeface="Tahoma"/>
              </a:rPr>
              <a:t> </a:t>
            </a:r>
            <a:r>
              <a:rPr sz="1800" b="1" spc="-165" dirty="0">
                <a:solidFill>
                  <a:srgbClr val="404040"/>
                </a:solidFill>
                <a:latin typeface="Tahoma"/>
                <a:cs typeface="Tahoma"/>
              </a:rPr>
              <a:t>3:	</a:t>
            </a:r>
            <a:r>
              <a:rPr lang="fr-FR" sz="1800" b="1" dirty="0"/>
              <a:t> Contre réaction (CR) </a:t>
            </a:r>
            <a:r>
              <a:rPr sz="1800" b="1" spc="30" dirty="0" smtClean="0">
                <a:solidFill>
                  <a:srgbClr val="404040"/>
                </a:solidFill>
                <a:latin typeface="Tahoma"/>
                <a:cs typeface="Tahoma"/>
              </a:rPr>
              <a:t>(</a:t>
            </a:r>
            <a:r>
              <a:rPr lang="fr-FR" sz="1800" dirty="0"/>
              <a:t>Propriétés de la contre réaction, Classification des montages à CR,  CR série-série, CR parallèle-parallèle, CR parallèle-série, CR série-parallèle</a:t>
            </a:r>
            <a:r>
              <a:rPr sz="1800" b="1" spc="5" dirty="0" smtClean="0">
                <a:solidFill>
                  <a:srgbClr val="404040"/>
                </a:solidFill>
                <a:latin typeface="Tahoma"/>
                <a:cs typeface="Tahoma"/>
              </a:rPr>
              <a:t>). </a:t>
            </a:r>
            <a:r>
              <a:rPr sz="1800" b="1" spc="10" dirty="0" smtClean="0">
                <a:solidFill>
                  <a:srgbClr val="404040"/>
                </a:solidFill>
                <a:latin typeface="Tahoma"/>
                <a:cs typeface="Tahoma"/>
              </a:rPr>
              <a:t> </a:t>
            </a:r>
            <a:r>
              <a:rPr sz="1800" b="1" spc="-155" dirty="0">
                <a:solidFill>
                  <a:srgbClr val="404040"/>
                </a:solidFill>
                <a:latin typeface="Tahoma"/>
                <a:cs typeface="Tahoma"/>
              </a:rPr>
              <a:t>(3</a:t>
            </a:r>
            <a:r>
              <a:rPr sz="1800" b="1" spc="-15" dirty="0">
                <a:solidFill>
                  <a:srgbClr val="404040"/>
                </a:solidFill>
                <a:latin typeface="Tahoma"/>
                <a:cs typeface="Tahoma"/>
              </a:rPr>
              <a:t> </a:t>
            </a:r>
            <a:r>
              <a:rPr sz="1800" b="1" spc="-50" dirty="0">
                <a:solidFill>
                  <a:srgbClr val="404040"/>
                </a:solidFill>
                <a:latin typeface="Tahoma"/>
                <a:cs typeface="Tahoma"/>
              </a:rPr>
              <a:t>Semaines)</a:t>
            </a:r>
            <a:endParaRPr sz="1800" dirty="0">
              <a:latin typeface="Tahoma"/>
              <a:cs typeface="Tahoma"/>
            </a:endParaRPr>
          </a:p>
          <a:p>
            <a:pPr marL="12700" algn="just">
              <a:lnSpc>
                <a:spcPts val="2400"/>
              </a:lnSpc>
              <a:spcBef>
                <a:spcPts val="1005"/>
              </a:spcBef>
            </a:pPr>
            <a:r>
              <a:rPr sz="1800" spc="-65" dirty="0">
                <a:solidFill>
                  <a:srgbClr val="A42F0F"/>
                </a:solidFill>
                <a:latin typeface="Microsoft Sans Serif"/>
                <a:cs typeface="Microsoft Sans Serif"/>
              </a:rPr>
              <a:t>🠶</a:t>
            </a:r>
            <a:r>
              <a:rPr sz="1800" spc="-55" dirty="0">
                <a:solidFill>
                  <a:srgbClr val="A42F0F"/>
                </a:solidFill>
                <a:latin typeface="Microsoft Sans Serif"/>
                <a:cs typeface="Microsoft Sans Serif"/>
              </a:rPr>
              <a:t> </a:t>
            </a:r>
            <a:r>
              <a:rPr sz="1800" b="1" spc="-25" dirty="0">
                <a:solidFill>
                  <a:srgbClr val="404040"/>
                </a:solidFill>
                <a:latin typeface="Tahoma"/>
                <a:cs typeface="Tahoma"/>
              </a:rPr>
              <a:t>Chapitre</a:t>
            </a:r>
            <a:r>
              <a:rPr sz="1800" b="1" spc="-20" dirty="0">
                <a:solidFill>
                  <a:srgbClr val="404040"/>
                </a:solidFill>
                <a:latin typeface="Tahoma"/>
                <a:cs typeface="Tahoma"/>
              </a:rPr>
              <a:t> </a:t>
            </a:r>
            <a:r>
              <a:rPr sz="1800" b="1" spc="-165" dirty="0">
                <a:solidFill>
                  <a:srgbClr val="404040"/>
                </a:solidFill>
                <a:latin typeface="Tahoma"/>
                <a:cs typeface="Tahoma"/>
              </a:rPr>
              <a:t>4:</a:t>
            </a:r>
            <a:r>
              <a:rPr sz="1800" b="1" dirty="0">
                <a:solidFill>
                  <a:srgbClr val="404040"/>
                </a:solidFill>
                <a:latin typeface="Tahoma"/>
                <a:cs typeface="Tahoma"/>
              </a:rPr>
              <a:t> </a:t>
            </a:r>
            <a:r>
              <a:rPr lang="fr-FR" sz="1800" b="1" dirty="0"/>
              <a:t>Amplificateurs différentiels </a:t>
            </a:r>
            <a:r>
              <a:rPr sz="1800" b="1" spc="-55" dirty="0" smtClean="0">
                <a:solidFill>
                  <a:srgbClr val="404040"/>
                </a:solidFill>
                <a:latin typeface="Tahoma"/>
                <a:cs typeface="Tahoma"/>
              </a:rPr>
              <a:t>(</a:t>
            </a:r>
            <a:r>
              <a:rPr lang="fr-FR" sz="1800" dirty="0"/>
              <a:t>Définition, Exemple d’amplificateur différentiel, Tensions et gains des modes commun et différentiel, Amplificateur différentiel à transistors bipolaires, schéma de principe</a:t>
            </a:r>
            <a:r>
              <a:rPr sz="1800" b="1" spc="-110" dirty="0" smtClean="0">
                <a:solidFill>
                  <a:srgbClr val="404040"/>
                </a:solidFill>
                <a:latin typeface="Tahoma"/>
                <a:cs typeface="Tahoma"/>
              </a:rPr>
              <a:t>).</a:t>
            </a:r>
            <a:r>
              <a:rPr sz="1800" b="1" spc="-90" dirty="0" smtClean="0">
                <a:solidFill>
                  <a:srgbClr val="404040"/>
                </a:solidFill>
                <a:latin typeface="Tahoma"/>
                <a:cs typeface="Tahoma"/>
              </a:rPr>
              <a:t> </a:t>
            </a:r>
            <a:r>
              <a:rPr sz="1800" b="1" spc="-150" dirty="0">
                <a:solidFill>
                  <a:srgbClr val="404040"/>
                </a:solidFill>
                <a:latin typeface="Tahoma"/>
                <a:cs typeface="Tahoma"/>
              </a:rPr>
              <a:t>(3</a:t>
            </a:r>
            <a:r>
              <a:rPr sz="1800" b="1" spc="-10" dirty="0">
                <a:solidFill>
                  <a:srgbClr val="404040"/>
                </a:solidFill>
                <a:latin typeface="Tahoma"/>
                <a:cs typeface="Tahoma"/>
              </a:rPr>
              <a:t> Sem</a:t>
            </a:r>
            <a:r>
              <a:rPr sz="1800" b="1" spc="-20" dirty="0">
                <a:solidFill>
                  <a:srgbClr val="404040"/>
                </a:solidFill>
                <a:latin typeface="Tahoma"/>
                <a:cs typeface="Tahoma"/>
              </a:rPr>
              <a:t>a</a:t>
            </a:r>
            <a:r>
              <a:rPr sz="1800" b="1" spc="-65" dirty="0">
                <a:solidFill>
                  <a:srgbClr val="404040"/>
                </a:solidFill>
                <a:latin typeface="Tahoma"/>
                <a:cs typeface="Tahoma"/>
              </a:rPr>
              <a:t>ine</a:t>
            </a:r>
            <a:r>
              <a:rPr sz="1800" b="1" spc="-70" dirty="0">
                <a:solidFill>
                  <a:srgbClr val="404040"/>
                </a:solidFill>
                <a:latin typeface="Tahoma"/>
                <a:cs typeface="Tahoma"/>
              </a:rPr>
              <a:t>s</a:t>
            </a:r>
            <a:r>
              <a:rPr sz="1800" b="1" spc="-150" dirty="0">
                <a:solidFill>
                  <a:srgbClr val="404040"/>
                </a:solidFill>
                <a:latin typeface="Tahoma"/>
                <a:cs typeface="Tahoma"/>
              </a:rPr>
              <a:t>)</a:t>
            </a:r>
            <a:endParaRPr sz="1800" dirty="0">
              <a:latin typeface="Tahoma"/>
              <a:cs typeface="Tahoma"/>
            </a:endParaRPr>
          </a:p>
          <a:p>
            <a:pPr marL="12700" algn="just">
              <a:lnSpc>
                <a:spcPct val="100000"/>
              </a:lnSpc>
              <a:spcBef>
                <a:spcPts val="1005"/>
              </a:spcBef>
            </a:pPr>
            <a:r>
              <a:rPr sz="1800" spc="-65" dirty="0">
                <a:solidFill>
                  <a:srgbClr val="A42F0F"/>
                </a:solidFill>
                <a:latin typeface="Microsoft Sans Serif"/>
                <a:cs typeface="Microsoft Sans Serif"/>
              </a:rPr>
              <a:t>🠶</a:t>
            </a:r>
            <a:r>
              <a:rPr sz="1800" spc="-55" dirty="0">
                <a:solidFill>
                  <a:srgbClr val="A42F0F"/>
                </a:solidFill>
                <a:latin typeface="Microsoft Sans Serif"/>
                <a:cs typeface="Microsoft Sans Serif"/>
              </a:rPr>
              <a:t> </a:t>
            </a:r>
            <a:r>
              <a:rPr sz="1800" b="1" spc="-25" dirty="0">
                <a:solidFill>
                  <a:srgbClr val="404040"/>
                </a:solidFill>
                <a:latin typeface="Tahoma"/>
                <a:cs typeface="Tahoma"/>
              </a:rPr>
              <a:t>Chapitre</a:t>
            </a:r>
            <a:r>
              <a:rPr sz="1800" b="1" spc="-20" dirty="0">
                <a:solidFill>
                  <a:srgbClr val="404040"/>
                </a:solidFill>
                <a:latin typeface="Tahoma"/>
                <a:cs typeface="Tahoma"/>
              </a:rPr>
              <a:t> </a:t>
            </a:r>
            <a:r>
              <a:rPr sz="1800" b="1" spc="-165" dirty="0">
                <a:solidFill>
                  <a:srgbClr val="404040"/>
                </a:solidFill>
                <a:latin typeface="Tahoma"/>
                <a:cs typeface="Tahoma"/>
              </a:rPr>
              <a:t>5:</a:t>
            </a:r>
            <a:r>
              <a:rPr sz="1800" b="1" dirty="0">
                <a:solidFill>
                  <a:srgbClr val="404040"/>
                </a:solidFill>
                <a:latin typeface="Tahoma"/>
                <a:cs typeface="Tahoma"/>
              </a:rPr>
              <a:t> </a:t>
            </a:r>
            <a:r>
              <a:rPr lang="fr-FR" sz="1800" b="1" dirty="0"/>
              <a:t>Oscillateurs </a:t>
            </a:r>
            <a:r>
              <a:rPr lang="fr-FR" sz="1800" b="1" dirty="0" smtClean="0"/>
              <a:t>sinusoïdaux</a:t>
            </a:r>
            <a:r>
              <a:rPr lang="fr-FR" sz="1800" dirty="0"/>
              <a:t> Introduction, Systèmes bouclés, Conditions d’oscillations, stabilité de fréquence, stabilité d’amplitude, et critères de stabilité. Différents types d’oscillateurs sinusoïdaux : Oscillateurs harmoniques, Oscillateurs RC, Oscillateurs LC et à quartz</a:t>
            </a:r>
            <a:r>
              <a:rPr sz="1800" b="1" spc="-135" dirty="0" smtClean="0">
                <a:solidFill>
                  <a:srgbClr val="404040"/>
                </a:solidFill>
                <a:latin typeface="Tahoma"/>
                <a:cs typeface="Tahoma"/>
              </a:rPr>
              <a:t>)</a:t>
            </a:r>
            <a:r>
              <a:rPr sz="1800" b="1" spc="-90" dirty="0" smtClean="0">
                <a:solidFill>
                  <a:srgbClr val="404040"/>
                </a:solidFill>
                <a:latin typeface="Tahoma"/>
                <a:cs typeface="Tahoma"/>
              </a:rPr>
              <a:t>.</a:t>
            </a:r>
            <a:r>
              <a:rPr sz="1800" b="1" spc="-10" dirty="0" smtClean="0">
                <a:solidFill>
                  <a:srgbClr val="404040"/>
                </a:solidFill>
                <a:latin typeface="Tahoma"/>
                <a:cs typeface="Tahoma"/>
              </a:rPr>
              <a:t> </a:t>
            </a:r>
            <a:r>
              <a:rPr sz="1800" b="1" spc="-150" dirty="0" smtClean="0">
                <a:solidFill>
                  <a:srgbClr val="404040"/>
                </a:solidFill>
                <a:latin typeface="Tahoma"/>
                <a:cs typeface="Tahoma"/>
              </a:rPr>
              <a:t>(3</a:t>
            </a:r>
            <a:r>
              <a:rPr sz="1800" b="1" spc="-15" dirty="0" smtClean="0">
                <a:solidFill>
                  <a:srgbClr val="404040"/>
                </a:solidFill>
                <a:latin typeface="Tahoma"/>
                <a:cs typeface="Tahoma"/>
              </a:rPr>
              <a:t> </a:t>
            </a:r>
            <a:r>
              <a:rPr sz="1800" b="1" spc="-10" dirty="0">
                <a:solidFill>
                  <a:srgbClr val="404040"/>
                </a:solidFill>
                <a:latin typeface="Tahoma"/>
                <a:cs typeface="Tahoma"/>
              </a:rPr>
              <a:t>Sem</a:t>
            </a:r>
            <a:r>
              <a:rPr sz="1800" b="1" spc="-20" dirty="0">
                <a:solidFill>
                  <a:srgbClr val="404040"/>
                </a:solidFill>
                <a:latin typeface="Tahoma"/>
                <a:cs typeface="Tahoma"/>
              </a:rPr>
              <a:t>a</a:t>
            </a:r>
            <a:r>
              <a:rPr sz="1800" b="1" spc="-85" dirty="0">
                <a:solidFill>
                  <a:srgbClr val="404040"/>
                </a:solidFill>
                <a:latin typeface="Tahoma"/>
                <a:cs typeface="Tahoma"/>
              </a:rPr>
              <a:t>ines)</a:t>
            </a:r>
            <a:endParaRPr sz="1800" dirty="0">
              <a:latin typeface="Tahoma"/>
              <a:cs typeface="Tahoma"/>
            </a:endParaRPr>
          </a:p>
        </p:txBody>
      </p:sp>
    </p:spTree>
    <p:extLst>
      <p:ext uri="{BB962C8B-B14F-4D97-AF65-F5344CB8AC3E}">
        <p14:creationId xmlns:p14="http://schemas.microsoft.com/office/powerpoint/2010/main" val="251490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65604" y="580390"/>
            <a:ext cx="2715895" cy="574040"/>
          </a:xfrm>
          <a:prstGeom prst="rect">
            <a:avLst/>
          </a:prstGeom>
        </p:spPr>
        <p:txBody>
          <a:bodyPr vert="horz" wrap="square" lIns="0" tIns="12700" rIns="0" bIns="0" rtlCol="0">
            <a:spAutoFit/>
          </a:bodyPr>
          <a:lstStyle/>
          <a:p>
            <a:pPr marL="12700">
              <a:lnSpc>
                <a:spcPct val="100000"/>
              </a:lnSpc>
              <a:spcBef>
                <a:spcPts val="100"/>
              </a:spcBef>
            </a:pPr>
            <a:r>
              <a:rPr spc="-90" dirty="0">
                <a:solidFill>
                  <a:schemeClr val="accent6">
                    <a:lumMod val="50000"/>
                  </a:schemeClr>
                </a:solidFill>
              </a:rPr>
              <a:t>Introduction</a:t>
            </a:r>
          </a:p>
        </p:txBody>
      </p:sp>
      <p:sp>
        <p:nvSpPr>
          <p:cNvPr id="3" name="object 3"/>
          <p:cNvSpPr txBox="1">
            <a:spLocks noGrp="1"/>
          </p:cNvSpPr>
          <p:nvPr>
            <p:ph type="body" idx="1"/>
          </p:nvPr>
        </p:nvSpPr>
        <p:spPr>
          <a:xfrm>
            <a:off x="568325" y="1863661"/>
            <a:ext cx="11055349" cy="4051878"/>
          </a:xfrm>
          <a:prstGeom prst="rect">
            <a:avLst/>
          </a:prstGeom>
        </p:spPr>
        <p:txBody>
          <a:bodyPr vert="horz" wrap="square" lIns="0" tIns="111252" rIns="0" bIns="0" rtlCol="0">
            <a:spAutoFit/>
          </a:bodyPr>
          <a:lstStyle/>
          <a:p>
            <a:pPr marL="1177290" marR="5080" indent="-342900" algn="just">
              <a:lnSpc>
                <a:spcPct val="100000"/>
              </a:lnSpc>
              <a:spcBef>
                <a:spcPts val="100"/>
              </a:spcBef>
            </a:pPr>
            <a:r>
              <a:rPr lang="fr-FR" sz="3200" dirty="0"/>
              <a:t>Le domaine de l’électronique étant très diversifié, les opportunités de carrières s’ouvrent sur plusieurs champs d’activités. Et comme l’électronique fait partie des nouvelles technologies qui ne cessent de se développer, son avenir semble illimité car peu de choses de la vie courante ne sont pas touchées par </a:t>
            </a:r>
            <a:r>
              <a:rPr lang="fr-FR" sz="3200" dirty="0" smtClean="0"/>
              <a:t>l’électronique</a:t>
            </a:r>
            <a:r>
              <a:rPr sz="3000" spc="-130" dirty="0" smtClean="0"/>
              <a:t>.</a:t>
            </a:r>
            <a:endParaRPr sz="3000" dirty="0">
              <a:latin typeface="Verdana"/>
              <a:cs typeface="Verdana"/>
            </a:endParaRPr>
          </a:p>
        </p:txBody>
      </p:sp>
      <p:sp>
        <p:nvSpPr>
          <p:cNvPr id="4" name="object 4"/>
          <p:cNvSpPr txBox="1"/>
          <p:nvPr/>
        </p:nvSpPr>
        <p:spPr>
          <a:xfrm>
            <a:off x="1065530" y="800734"/>
            <a:ext cx="166370" cy="330200"/>
          </a:xfrm>
          <a:prstGeom prst="rect">
            <a:avLst/>
          </a:prstGeom>
        </p:spPr>
        <p:txBody>
          <a:bodyPr vert="horz" wrap="square" lIns="0" tIns="12700" rIns="0" bIns="0" rtlCol="0">
            <a:spAutoFit/>
          </a:bodyPr>
          <a:lstStyle/>
          <a:p>
            <a:pPr marL="12700">
              <a:lnSpc>
                <a:spcPct val="100000"/>
              </a:lnSpc>
              <a:spcBef>
                <a:spcPts val="100"/>
              </a:spcBef>
            </a:pPr>
            <a:r>
              <a:rPr sz="2000" spc="-165" dirty="0">
                <a:solidFill>
                  <a:srgbClr val="FDFFFF"/>
                </a:solidFill>
                <a:latin typeface="Verdana"/>
                <a:cs typeface="Verdana"/>
              </a:rPr>
              <a:t>4</a:t>
            </a:r>
            <a:endParaRPr sz="2000">
              <a:latin typeface="Verdana"/>
              <a:cs typeface="Verdana"/>
            </a:endParaRPr>
          </a:p>
        </p:txBody>
      </p:sp>
      <p:pic>
        <p:nvPicPr>
          <p:cNvPr id="5" name="object 5"/>
          <p:cNvPicPr/>
          <p:nvPr/>
        </p:nvPicPr>
        <p:blipFill>
          <a:blip r:embed="rId2" cstate="print"/>
          <a:stretch>
            <a:fillRect/>
          </a:stretch>
        </p:blipFill>
        <p:spPr>
          <a:xfrm>
            <a:off x="182879" y="40640"/>
            <a:ext cx="779780" cy="685799"/>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H</a:t>
            </a:r>
            <a:r>
              <a:rPr lang="" smtClean="0"/>
              <a:t>istorique et domaines d’applications</a:t>
            </a:r>
            <a:endParaRPr lang="fr-FR" dirty="0"/>
          </a:p>
        </p:txBody>
      </p:sp>
      <p:sp>
        <p:nvSpPr>
          <p:cNvPr id="3" name="Espace réservé du texte 2"/>
          <p:cNvSpPr>
            <a:spLocks noGrp="1"/>
          </p:cNvSpPr>
          <p:nvPr>
            <p:ph type="body" idx="1"/>
          </p:nvPr>
        </p:nvSpPr>
        <p:spPr/>
        <p:txBody>
          <a:bodyPr/>
          <a:lstStyle/>
          <a:p>
            <a:r>
              <a:rPr lang="fr-FR" smtClean="0"/>
              <a:t>Les débuts de l’électronique, les premières expériences consistaient à créer des courants électriques dans les tubes sou vide. Un des pionniers dans ce domaine est l’allemand Heinrich Geissler (1814-1879). </a:t>
            </a:r>
            <a:endParaRPr lang="" smtClean="0"/>
          </a:p>
          <a:p>
            <a:r>
              <a:rPr lang="fr-FR" smtClean="0"/>
              <a:t>En expérimentant son ampoule lumineuse à filament à carbone. Thomas Edison (1847- 1931) fit une découverte en insérant une petite plaque métallique à l’intérieur.</a:t>
            </a:r>
          </a:p>
          <a:p>
            <a:r>
              <a:rPr lang="fr-FR" smtClean="0"/>
              <a:t>L’électron fut découvert dans les années 1890 par le physicien français Jean-Baptiste Permin (1870-1942) sans oublier le britannique Sir Joseph Thomson (1856-1940) qui a étudié ses propriétés ainsi que le physicien américain Robert A.Millikan (1869-1953).</a:t>
            </a:r>
            <a:endParaRPr lang="fr-FR" dirty="0"/>
          </a:p>
        </p:txBody>
      </p:sp>
      <p:sp>
        <p:nvSpPr>
          <p:cNvPr id="6" name="object 4"/>
          <p:cNvSpPr txBox="1"/>
          <p:nvPr/>
        </p:nvSpPr>
        <p:spPr>
          <a:xfrm>
            <a:off x="1065530" y="800734"/>
            <a:ext cx="166370" cy="320601"/>
          </a:xfrm>
          <a:prstGeom prst="rect">
            <a:avLst/>
          </a:prstGeom>
        </p:spPr>
        <p:txBody>
          <a:bodyPr vert="horz" wrap="square" lIns="0" tIns="12700" rIns="0" bIns="0" rtlCol="0">
            <a:spAutoFit/>
          </a:bodyPr>
          <a:lstStyle/>
          <a:p>
            <a:pPr marL="12700">
              <a:lnSpc>
                <a:spcPct val="100000"/>
              </a:lnSpc>
              <a:spcBef>
                <a:spcPts val="100"/>
              </a:spcBef>
            </a:pPr>
            <a:r>
              <a:rPr sz="2000" spc="-165" dirty="0" smtClean="0">
                <a:solidFill>
                  <a:srgbClr val="FDFFFF"/>
                </a:solidFill>
                <a:latin typeface="Verdana"/>
                <a:cs typeface="Verdana"/>
              </a:rPr>
              <a:t>5</a:t>
            </a:r>
          </a:p>
        </p:txBody>
      </p:sp>
    </p:spTree>
    <p:extLst>
      <p:ext uri="{BB962C8B-B14F-4D97-AF65-F5344CB8AC3E}">
        <p14:creationId xmlns:p14="http://schemas.microsoft.com/office/powerpoint/2010/main" val="1227589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65604" y="580390"/>
            <a:ext cx="6289040" cy="1107996"/>
          </a:xfrm>
        </p:spPr>
        <p:txBody>
          <a:bodyPr/>
          <a:lstStyle/>
          <a:p>
            <a:r>
              <a:rPr lang="fr-FR" dirty="0">
                <a:solidFill>
                  <a:schemeClr val="accent6">
                    <a:lumMod val="50000"/>
                  </a:schemeClr>
                </a:solidFill>
              </a:rPr>
              <a:t>H</a:t>
            </a:r>
            <a:r>
              <a:rPr lang="" dirty="0">
                <a:solidFill>
                  <a:schemeClr val="accent6">
                    <a:lumMod val="50000"/>
                  </a:schemeClr>
                </a:solidFill>
              </a:rPr>
              <a:t>istorique et domaines d’applications</a:t>
            </a:r>
            <a:endParaRPr lang="fr-FR" dirty="0"/>
          </a:p>
        </p:txBody>
      </p:sp>
      <p:sp>
        <p:nvSpPr>
          <p:cNvPr id="3" name="Espace réservé du texte 2"/>
          <p:cNvSpPr>
            <a:spLocks noGrp="1"/>
          </p:cNvSpPr>
          <p:nvPr>
            <p:ph type="body" idx="1"/>
          </p:nvPr>
        </p:nvSpPr>
        <p:spPr>
          <a:xfrm>
            <a:off x="568325" y="1863661"/>
            <a:ext cx="11055349" cy="4231928"/>
          </a:xfrm>
        </p:spPr>
        <p:txBody>
          <a:bodyPr/>
          <a:lstStyle/>
          <a:p>
            <a:pPr marL="342900" indent="-342900" algn="just">
              <a:buFont typeface="Wingdings" panose="05000000000000000000" pitchFamily="2" charset="2"/>
              <a:buChar char="Ø"/>
            </a:pPr>
            <a:r>
              <a:rPr lang="fr-FR" dirty="0"/>
              <a:t>En 1904, un scientifique britannique Jean </a:t>
            </a:r>
            <a:r>
              <a:rPr lang="fr-FR" dirty="0" err="1"/>
              <a:t>A.Fleming</a:t>
            </a:r>
            <a:r>
              <a:rPr lang="fr-FR" dirty="0"/>
              <a:t>, fabriqua un tube sous vide qui laissait passer le courant dans une seule direction. Deux autres américains, Harold </a:t>
            </a:r>
            <a:r>
              <a:rPr lang="fr-FR" dirty="0" err="1"/>
              <a:t>Amold</a:t>
            </a:r>
            <a:r>
              <a:rPr lang="fr-FR" dirty="0"/>
              <a:t> et Irving Langmuir, travaillèrent à améliorer la triode sous vide entre 1912 et 1914. Le premier tube à images de télévision, appelé le kinescope, fut développé dans les années vingt par Vladimir </a:t>
            </a:r>
            <a:r>
              <a:rPr lang="fr-FR" dirty="0" err="1"/>
              <a:t>Sworykin</a:t>
            </a:r>
            <a:r>
              <a:rPr lang="fr-FR" dirty="0"/>
              <a:t>, un chercheur américain. </a:t>
            </a:r>
            <a:endParaRPr lang="" dirty="0" smtClean="0"/>
          </a:p>
          <a:p>
            <a:pPr marL="342900" indent="-342900" algn="just">
              <a:buFont typeface="Wingdings" panose="05000000000000000000" pitchFamily="2" charset="2"/>
              <a:buChar char="Ø"/>
            </a:pPr>
            <a:r>
              <a:rPr lang="fr-FR" dirty="0" smtClean="0"/>
              <a:t>Durant </a:t>
            </a:r>
            <a:r>
              <a:rPr lang="fr-FR" dirty="0"/>
              <a:t>la seconde guerre mondiale, plusieurs types de tubes à micro-ondes furent développés pour rendre possible la transmission radar et de nouveaux systèmes de communications en Grande-Bretagne et en Amérique. </a:t>
            </a:r>
          </a:p>
        </p:txBody>
      </p:sp>
      <p:sp>
        <p:nvSpPr>
          <p:cNvPr id="4" name="object 4"/>
          <p:cNvSpPr txBox="1"/>
          <p:nvPr/>
        </p:nvSpPr>
        <p:spPr>
          <a:xfrm>
            <a:off x="1065530" y="800734"/>
            <a:ext cx="166370" cy="330200"/>
          </a:xfrm>
          <a:prstGeom prst="rect">
            <a:avLst/>
          </a:prstGeom>
        </p:spPr>
        <p:txBody>
          <a:bodyPr vert="horz" wrap="square" lIns="0" tIns="12700" rIns="0" bIns="0" rtlCol="0">
            <a:spAutoFit/>
          </a:bodyPr>
          <a:lstStyle/>
          <a:p>
            <a:pPr marL="12700">
              <a:lnSpc>
                <a:spcPct val="100000"/>
              </a:lnSpc>
              <a:spcBef>
                <a:spcPts val="100"/>
              </a:spcBef>
            </a:pPr>
            <a:r>
              <a:rPr sz="2000" spc="-165" dirty="0" smtClean="0">
                <a:solidFill>
                  <a:srgbClr val="FDFFFF"/>
                </a:solidFill>
                <a:latin typeface="Verdana"/>
                <a:cs typeface="Verdana"/>
              </a:rPr>
              <a:t>5</a:t>
            </a:r>
            <a:endParaRPr sz="2000" dirty="0">
              <a:latin typeface="Verdana"/>
              <a:cs typeface="Verdana"/>
            </a:endParaRPr>
          </a:p>
        </p:txBody>
      </p:sp>
    </p:spTree>
    <p:extLst>
      <p:ext uri="{BB962C8B-B14F-4D97-AF65-F5344CB8AC3E}">
        <p14:creationId xmlns:p14="http://schemas.microsoft.com/office/powerpoint/2010/main" val="1873763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65604" y="580390"/>
            <a:ext cx="6289040" cy="1107996"/>
          </a:xfrm>
        </p:spPr>
        <p:txBody>
          <a:bodyPr/>
          <a:lstStyle/>
          <a:p>
            <a:r>
              <a:rPr lang="fr-FR" dirty="0">
                <a:solidFill>
                  <a:schemeClr val="accent6">
                    <a:lumMod val="50000"/>
                  </a:schemeClr>
                </a:solidFill>
              </a:rPr>
              <a:t>H</a:t>
            </a:r>
            <a:r>
              <a:rPr lang="" dirty="0">
                <a:solidFill>
                  <a:schemeClr val="accent6">
                    <a:lumMod val="50000"/>
                  </a:schemeClr>
                </a:solidFill>
              </a:rPr>
              <a:t>istorique et domaines d’applications</a:t>
            </a:r>
            <a:endParaRPr lang="fr-FR" dirty="0"/>
          </a:p>
        </p:txBody>
      </p:sp>
      <p:sp>
        <p:nvSpPr>
          <p:cNvPr id="3" name="Espace réservé du texte 2"/>
          <p:cNvSpPr>
            <a:spLocks noGrp="1"/>
          </p:cNvSpPr>
          <p:nvPr>
            <p:ph type="body" idx="1"/>
          </p:nvPr>
        </p:nvSpPr>
        <p:spPr>
          <a:xfrm>
            <a:off x="568325" y="1863661"/>
            <a:ext cx="11055349" cy="5001369"/>
          </a:xfrm>
        </p:spPr>
        <p:txBody>
          <a:bodyPr/>
          <a:lstStyle/>
          <a:p>
            <a:pPr marL="342900" indent="-342900" algn="just">
              <a:buFont typeface="Wingdings" panose="05000000000000000000" pitchFamily="2" charset="2"/>
              <a:buChar char="Ø"/>
            </a:pPr>
            <a:r>
              <a:rPr lang="fr-FR" dirty="0"/>
              <a:t>Les détecteurs à cristaux des premières radios ont été les précurseurs des composantes à semi-conducteur. Cependant, l’apparition première des semi-conducteurs ne débutera vraiment qu’en 1947 avec la création du premier transistor aux laboratoires Bell par les inventeurs Walter Brattain, Jean Bardeen et William </a:t>
            </a:r>
            <a:r>
              <a:rPr lang="fr-FR" dirty="0" err="1"/>
              <a:t>Shockley</a:t>
            </a:r>
            <a:r>
              <a:rPr lang="fr-FR" dirty="0"/>
              <a:t>. </a:t>
            </a:r>
            <a:endParaRPr lang="" dirty="0" smtClean="0"/>
          </a:p>
          <a:p>
            <a:pPr marL="342900" indent="-342900" algn="just">
              <a:buFont typeface="Wingdings" panose="05000000000000000000" pitchFamily="2" charset="2"/>
              <a:buChar char="Ø"/>
            </a:pPr>
            <a:r>
              <a:rPr lang="fr-FR" dirty="0" smtClean="0"/>
              <a:t>Au </a:t>
            </a:r>
            <a:r>
              <a:rPr lang="fr-FR" dirty="0"/>
              <a:t>début des années soixante, on commença à développer le circuit intégré (CI).cette technologie s’est ensuite constamment développé et amélioré, pour permettre des circuits de plus en plus complexes et miniaturisés</a:t>
            </a:r>
            <a:r>
              <a:rPr lang="fr-FR" dirty="0" smtClean="0"/>
              <a:t>.</a:t>
            </a:r>
            <a:endParaRPr lang="fr-FR" dirty="0"/>
          </a:p>
          <a:p>
            <a:pPr marL="342900" indent="-342900" algn="just">
              <a:buFont typeface="Wingdings" panose="05000000000000000000" pitchFamily="2" charset="2"/>
              <a:buChar char="Ø"/>
            </a:pPr>
            <a:r>
              <a:rPr lang="fr-FR" dirty="0"/>
              <a:t>Vers 1965, le premier amplificateur opérationnel à CI fut introduit. Depuis son introduction sur le marché, l’ampli-op à CI est devenu l’assise d’une immense variété de systèmes linéaires. </a:t>
            </a:r>
          </a:p>
        </p:txBody>
      </p:sp>
      <p:sp>
        <p:nvSpPr>
          <p:cNvPr id="4" name="object 4"/>
          <p:cNvSpPr txBox="1"/>
          <p:nvPr/>
        </p:nvSpPr>
        <p:spPr>
          <a:xfrm>
            <a:off x="1065530" y="800734"/>
            <a:ext cx="166370" cy="320601"/>
          </a:xfrm>
          <a:prstGeom prst="rect">
            <a:avLst/>
          </a:prstGeom>
        </p:spPr>
        <p:txBody>
          <a:bodyPr vert="horz" wrap="square" lIns="0" tIns="12700" rIns="0" bIns="0" rtlCol="0">
            <a:spAutoFit/>
          </a:bodyPr>
          <a:lstStyle/>
          <a:p>
            <a:pPr marL="12700">
              <a:lnSpc>
                <a:spcPct val="100000"/>
              </a:lnSpc>
              <a:spcBef>
                <a:spcPts val="100"/>
              </a:spcBef>
            </a:pPr>
            <a:r>
              <a:rPr sz="2000" spc="-165" dirty="0" smtClean="0">
                <a:solidFill>
                  <a:srgbClr val="FDFFFF"/>
                </a:solidFill>
                <a:latin typeface="Verdana"/>
                <a:cs typeface="Verdana"/>
              </a:rPr>
              <a:t>5</a:t>
            </a:r>
          </a:p>
        </p:txBody>
      </p:sp>
    </p:spTree>
    <p:extLst>
      <p:ext uri="{BB962C8B-B14F-4D97-AF65-F5344CB8AC3E}">
        <p14:creationId xmlns:p14="http://schemas.microsoft.com/office/powerpoint/2010/main" val="3781095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65604" y="580390"/>
            <a:ext cx="8217534" cy="574040"/>
          </a:xfrm>
          <a:prstGeom prst="rect">
            <a:avLst/>
          </a:prstGeom>
        </p:spPr>
        <p:txBody>
          <a:bodyPr vert="horz" wrap="square" lIns="0" tIns="12700" rIns="0" bIns="0" rtlCol="0">
            <a:spAutoFit/>
          </a:bodyPr>
          <a:lstStyle/>
          <a:p>
            <a:pPr marL="12700">
              <a:lnSpc>
                <a:spcPct val="100000"/>
              </a:lnSpc>
              <a:spcBef>
                <a:spcPts val="100"/>
              </a:spcBef>
            </a:pPr>
            <a:r>
              <a:rPr spc="105" dirty="0" err="1" smtClean="0">
                <a:solidFill>
                  <a:schemeClr val="accent6">
                    <a:lumMod val="50000"/>
                  </a:schemeClr>
                </a:solidFill>
              </a:rPr>
              <a:t>obje</a:t>
            </a:r>
            <a:r>
              <a:rPr spc="85" dirty="0" err="1" smtClean="0">
                <a:solidFill>
                  <a:schemeClr val="accent6">
                    <a:lumMod val="50000"/>
                  </a:schemeClr>
                </a:solidFill>
              </a:rPr>
              <a:t>c</a:t>
            </a:r>
            <a:r>
              <a:rPr spc="-190" dirty="0" err="1" smtClean="0">
                <a:solidFill>
                  <a:schemeClr val="accent6">
                    <a:lumMod val="50000"/>
                  </a:schemeClr>
                </a:solidFill>
              </a:rPr>
              <a:t>t</a:t>
            </a:r>
            <a:r>
              <a:rPr spc="-210" dirty="0" err="1" smtClean="0">
                <a:solidFill>
                  <a:schemeClr val="accent6">
                    <a:lumMod val="50000"/>
                  </a:schemeClr>
                </a:solidFill>
              </a:rPr>
              <a:t>if</a:t>
            </a:r>
            <a:endParaRPr spc="-210" dirty="0">
              <a:solidFill>
                <a:schemeClr val="accent6">
                  <a:lumMod val="50000"/>
                </a:schemeClr>
              </a:solidFill>
            </a:endParaRPr>
          </a:p>
        </p:txBody>
      </p:sp>
      <p:sp>
        <p:nvSpPr>
          <p:cNvPr id="3" name="object 3"/>
          <p:cNvSpPr txBox="1">
            <a:spLocks noGrp="1"/>
          </p:cNvSpPr>
          <p:nvPr>
            <p:ph type="body" idx="1"/>
          </p:nvPr>
        </p:nvSpPr>
        <p:spPr>
          <a:xfrm>
            <a:off x="568325" y="1863661"/>
            <a:ext cx="11242675" cy="2372444"/>
          </a:xfrm>
          <a:prstGeom prst="rect">
            <a:avLst/>
          </a:prstGeom>
        </p:spPr>
        <p:txBody>
          <a:bodyPr vert="horz" wrap="square" lIns="0" tIns="12700" rIns="0" bIns="0" rtlCol="0">
            <a:spAutoFit/>
          </a:bodyPr>
          <a:lstStyle/>
          <a:p>
            <a:pPr marL="1452245" marR="1907539" indent="-342900">
              <a:lnSpc>
                <a:spcPct val="100000"/>
              </a:lnSpc>
              <a:spcBef>
                <a:spcPts val="100"/>
              </a:spcBef>
              <a:buFont typeface="Wingdings" panose="05000000000000000000" pitchFamily="2" charset="2"/>
              <a:buChar char="ü"/>
            </a:pPr>
            <a:r>
              <a:rPr lang="fr-FR" dirty="0"/>
              <a:t>Découvrir les fonctions électroniques de </a:t>
            </a:r>
            <a:r>
              <a:rPr lang="fr-FR" dirty="0" smtClean="0"/>
              <a:t>base</a:t>
            </a:r>
            <a:r>
              <a:rPr lang="" dirty="0" smtClean="0"/>
              <a:t>;</a:t>
            </a:r>
          </a:p>
          <a:p>
            <a:pPr marL="1452245" marR="1907539" indent="-342900">
              <a:lnSpc>
                <a:spcPct val="100000"/>
              </a:lnSpc>
              <a:spcBef>
                <a:spcPts val="100"/>
              </a:spcBef>
              <a:buFont typeface="Wingdings" panose="05000000000000000000" pitchFamily="2" charset="2"/>
              <a:buChar char="ü"/>
            </a:pPr>
            <a:r>
              <a:rPr lang="fr-FR" dirty="0" smtClean="0"/>
              <a:t>Comprendre leurs </a:t>
            </a:r>
            <a:r>
              <a:rPr lang="fr-FR" dirty="0"/>
              <a:t>principes de </a:t>
            </a:r>
            <a:r>
              <a:rPr lang="fr-FR" dirty="0" smtClean="0"/>
              <a:t>fonctionnement</a:t>
            </a:r>
            <a:r>
              <a:rPr lang="" dirty="0" smtClean="0"/>
              <a:t>;</a:t>
            </a:r>
            <a:r>
              <a:rPr lang="fr-FR" dirty="0" smtClean="0"/>
              <a:t> </a:t>
            </a:r>
            <a:endParaRPr lang="" dirty="0" smtClean="0"/>
          </a:p>
          <a:p>
            <a:pPr marL="1452245" marR="1907539" indent="-342900">
              <a:lnSpc>
                <a:spcPct val="100000"/>
              </a:lnSpc>
              <a:spcBef>
                <a:spcPts val="100"/>
              </a:spcBef>
              <a:buFont typeface="Wingdings" panose="05000000000000000000" pitchFamily="2" charset="2"/>
              <a:buChar char="ü"/>
            </a:pPr>
            <a:r>
              <a:rPr lang="fr-FR" dirty="0" smtClean="0"/>
              <a:t>Apprendre à </a:t>
            </a:r>
            <a:r>
              <a:rPr lang="fr-FR" dirty="0"/>
              <a:t>les </a:t>
            </a:r>
            <a:r>
              <a:rPr lang="fr-FR" dirty="0" smtClean="0"/>
              <a:t>modéliser</a:t>
            </a:r>
            <a:r>
              <a:rPr lang="" dirty="0" smtClean="0"/>
              <a:t>;</a:t>
            </a:r>
            <a:r>
              <a:rPr lang="fr-FR" dirty="0" smtClean="0"/>
              <a:t> </a:t>
            </a:r>
            <a:endParaRPr lang="" dirty="0" smtClean="0"/>
          </a:p>
          <a:p>
            <a:pPr marL="1452245" marR="1907539" indent="-342900">
              <a:spcBef>
                <a:spcPts val="100"/>
              </a:spcBef>
              <a:buFont typeface="Wingdings" panose="05000000000000000000" pitchFamily="2" charset="2"/>
              <a:buChar char="ü"/>
            </a:pPr>
            <a:r>
              <a:rPr lang="fr-FR" dirty="0" smtClean="0"/>
              <a:t>Être en </a:t>
            </a:r>
            <a:r>
              <a:rPr lang="fr-FR" dirty="0"/>
              <a:t>mesure de les identifier dans </a:t>
            </a:r>
            <a:r>
              <a:rPr lang="fr-FR" dirty="0" smtClean="0"/>
              <a:t>un</a:t>
            </a:r>
            <a:r>
              <a:rPr lang="" dirty="0" smtClean="0"/>
              <a:t> </a:t>
            </a:r>
            <a:r>
              <a:rPr lang="fr-FR" dirty="0"/>
              <a:t>schéma électronique complexe.</a:t>
            </a:r>
            <a:endParaRPr lang="fr-FR" spc="-220" dirty="0"/>
          </a:p>
          <a:p>
            <a:pPr marL="1109345" marR="1907539">
              <a:lnSpc>
                <a:spcPct val="100000"/>
              </a:lnSpc>
              <a:spcBef>
                <a:spcPts val="100"/>
              </a:spcBef>
            </a:pPr>
            <a:endParaRPr spc="-220" dirty="0"/>
          </a:p>
        </p:txBody>
      </p:sp>
      <p:sp>
        <p:nvSpPr>
          <p:cNvPr id="4" name="object 4"/>
          <p:cNvSpPr txBox="1"/>
          <p:nvPr/>
        </p:nvSpPr>
        <p:spPr>
          <a:xfrm>
            <a:off x="1065530" y="800734"/>
            <a:ext cx="166370" cy="330200"/>
          </a:xfrm>
          <a:prstGeom prst="rect">
            <a:avLst/>
          </a:prstGeom>
        </p:spPr>
        <p:txBody>
          <a:bodyPr vert="horz" wrap="square" lIns="0" tIns="12700" rIns="0" bIns="0" rtlCol="0">
            <a:spAutoFit/>
          </a:bodyPr>
          <a:lstStyle/>
          <a:p>
            <a:pPr marL="12700">
              <a:lnSpc>
                <a:spcPct val="100000"/>
              </a:lnSpc>
              <a:spcBef>
                <a:spcPts val="100"/>
              </a:spcBef>
            </a:pPr>
            <a:r>
              <a:rPr sz="2000" spc="-165" dirty="0">
                <a:solidFill>
                  <a:srgbClr val="FDFFFF"/>
                </a:solidFill>
                <a:latin typeface="Verdana"/>
                <a:cs typeface="Verdana"/>
              </a:rPr>
              <a:t>6</a:t>
            </a:r>
            <a:endParaRPr sz="2000" dirty="0">
              <a:latin typeface="Verdana"/>
              <a:cs typeface="Verdana"/>
            </a:endParaRPr>
          </a:p>
        </p:txBody>
      </p:sp>
      <p:pic>
        <p:nvPicPr>
          <p:cNvPr id="5" name="object 5"/>
          <p:cNvPicPr/>
          <p:nvPr/>
        </p:nvPicPr>
        <p:blipFill>
          <a:blip r:embed="rId2" cstate="print"/>
          <a:stretch>
            <a:fillRect/>
          </a:stretch>
        </p:blipFill>
        <p:spPr>
          <a:xfrm>
            <a:off x="182879" y="40640"/>
            <a:ext cx="779780" cy="685799"/>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446</TotalTime>
  <Words>614</Words>
  <Application>Microsoft Office PowerPoint</Application>
  <PresentationFormat>Grand écran</PresentationFormat>
  <Paragraphs>45</Paragraphs>
  <Slides>8</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8</vt:i4>
      </vt:variant>
    </vt:vector>
  </HeadingPairs>
  <TitlesOfParts>
    <vt:vector size="15" baseType="lpstr">
      <vt:lpstr>Calibri</vt:lpstr>
      <vt:lpstr>Microsoft Sans Serif</vt:lpstr>
      <vt:lpstr>Tahoma</vt:lpstr>
      <vt:lpstr>Times New Roman</vt:lpstr>
      <vt:lpstr>Verdana</vt:lpstr>
      <vt:lpstr>Wingdings</vt:lpstr>
      <vt:lpstr>Office Theme</vt:lpstr>
      <vt:lpstr>Présentation PowerPoint</vt:lpstr>
      <vt:lpstr>Public cible et prérequis</vt:lpstr>
      <vt:lpstr>Programme</vt:lpstr>
      <vt:lpstr>Introduction</vt:lpstr>
      <vt:lpstr>Historique et domaines d’applications</vt:lpstr>
      <vt:lpstr>Historique et domaines d’applications</vt:lpstr>
      <vt:lpstr>Historique et domaines d’applications</vt:lpstr>
      <vt:lpstr>objectif</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Optimisation  Par: Dr. Meche Abdelkrim</dc:title>
  <dc:creator>Abdelkrim</dc:creator>
  <cp:lastModifiedBy>Utilisateur Windows</cp:lastModifiedBy>
  <cp:revision>18</cp:revision>
  <dcterms:created xsi:type="dcterms:W3CDTF">2023-05-25T15:31:26Z</dcterms:created>
  <dcterms:modified xsi:type="dcterms:W3CDTF">2023-06-15T21:18:57Z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2022-11-04T00:00:00Z</vt:filetime>
  </property>
  <property fmtid="{D5CDD505-2E9C-101B-9397-08002B2CF9AE}" pid="3" name="Creator">
    <vt:lpwstr>Microsoft® PowerPoint® 2013</vt:lpwstr>
  </property>
  <property fmtid="{D5CDD505-2E9C-101B-9397-08002B2CF9AE}" pid="4" name="LastSaved">
    <vt:filetime>2023-05-25T00:00:00Z</vt:filetime>
  </property>
</Properties>
</file>