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4" r:id="rId6"/>
    <p:sldId id="265" r:id="rId7"/>
    <p:sldId id="266" r:id="rId8"/>
    <p:sldId id="267" r:id="rId9"/>
    <p:sldId id="268" r:id="rId10"/>
    <p:sldId id="269" r:id="rId11"/>
    <p:sldId id="270" r:id="rId12"/>
    <p:sldId id="271" r:id="rId13"/>
    <p:sldId id="261" r:id="rId14"/>
    <p:sldId id="262" r:id="rId15"/>
    <p:sldId id="263" r:id="rId16"/>
    <p:sldId id="272" r:id="rId17"/>
    <p:sldId id="274" r:id="rId18"/>
    <p:sldId id="275" r:id="rId19"/>
    <p:sldId id="273"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506489-AB6A-4FCA-B771-B9BF0767E8FD}" type="doc">
      <dgm:prSet loTypeId="urn:microsoft.com/office/officeart/2005/8/layout/radial5" loCatId="cycle" qsTypeId="urn:microsoft.com/office/officeart/2005/8/quickstyle/3d1" qsCatId="3D" csTypeId="urn:microsoft.com/office/officeart/2005/8/colors/colorful5" csCatId="colorful" phldr="1"/>
      <dgm:spPr/>
      <dgm:t>
        <a:bodyPr/>
        <a:lstStyle/>
        <a:p>
          <a:endParaRPr lang="fr-FR"/>
        </a:p>
      </dgm:t>
    </dgm:pt>
    <dgm:pt modelId="{FF30ED03-6471-49DA-B1C6-969FFE94B81A}">
      <dgm:prSet phldrT="[Texte]" custT="1"/>
      <dgm:spPr/>
      <dgm:t>
        <a:bodyPr/>
        <a:lstStyle/>
        <a:p>
          <a:pPr algn="ctr"/>
          <a:r>
            <a:rPr lang="ar-DZ" sz="1600" b="1" dirty="0" smtClean="0">
              <a:solidFill>
                <a:schemeClr val="tx1"/>
              </a:solidFill>
              <a:latin typeface="Traditional Arabic" pitchFamily="18" charset="-78"/>
              <a:cs typeface="Traditional Arabic" pitchFamily="18" charset="-78"/>
            </a:rPr>
            <a:t>مبادئ التعلم الحركي</a:t>
          </a:r>
          <a:endParaRPr lang="fr-FR" sz="1600" b="1" dirty="0">
            <a:solidFill>
              <a:schemeClr val="tx1"/>
            </a:solidFill>
            <a:latin typeface="Traditional Arabic" pitchFamily="18" charset="-78"/>
            <a:cs typeface="Traditional Arabic" pitchFamily="18" charset="-78"/>
          </a:endParaRPr>
        </a:p>
      </dgm:t>
    </dgm:pt>
    <dgm:pt modelId="{8830B79B-64EA-4426-A65E-AB0427A04CA9}" type="parTrans" cxnId="{3B9C090A-8E78-4B2B-92D6-423052228A0A}">
      <dgm:prSet/>
      <dgm:spPr/>
      <dgm:t>
        <a:bodyPr/>
        <a:lstStyle/>
        <a:p>
          <a:pPr algn="ctr"/>
          <a:endParaRPr lang="fr-FR" sz="1600" b="1">
            <a:solidFill>
              <a:schemeClr val="tx1"/>
            </a:solidFill>
            <a:latin typeface="Traditional Arabic" pitchFamily="18" charset="-78"/>
            <a:cs typeface="Traditional Arabic" pitchFamily="18" charset="-78"/>
          </a:endParaRPr>
        </a:p>
      </dgm:t>
    </dgm:pt>
    <dgm:pt modelId="{8BA39A2A-84F6-4094-8852-319B500A4865}" type="sibTrans" cxnId="{3B9C090A-8E78-4B2B-92D6-423052228A0A}">
      <dgm:prSet/>
      <dgm:spPr/>
      <dgm:t>
        <a:bodyPr/>
        <a:lstStyle/>
        <a:p>
          <a:pPr algn="ctr"/>
          <a:endParaRPr lang="fr-FR" sz="1600" b="1">
            <a:solidFill>
              <a:schemeClr val="tx1"/>
            </a:solidFill>
            <a:latin typeface="Traditional Arabic" pitchFamily="18" charset="-78"/>
            <a:cs typeface="Traditional Arabic" pitchFamily="18" charset="-78"/>
          </a:endParaRPr>
        </a:p>
      </dgm:t>
    </dgm:pt>
    <dgm:pt modelId="{AC8200A0-5368-4B31-B3D8-981F138B3B3D}">
      <dgm:prSet phldrT="[Texte]" custT="1"/>
      <dgm:spPr/>
      <dgm:t>
        <a:bodyPr/>
        <a:lstStyle/>
        <a:p>
          <a:pPr algn="ctr"/>
          <a:r>
            <a:rPr lang="ar-DZ" sz="1600" b="1" dirty="0" smtClean="0">
              <a:solidFill>
                <a:schemeClr val="tx1"/>
              </a:solidFill>
              <a:latin typeface="Traditional Arabic" pitchFamily="18" charset="-78"/>
              <a:cs typeface="Traditional Arabic" pitchFamily="18" charset="-78"/>
            </a:rPr>
            <a:t>أنماط التطور</a:t>
          </a:r>
          <a:endParaRPr lang="fr-FR" sz="1600" b="1" dirty="0">
            <a:solidFill>
              <a:schemeClr val="tx1"/>
            </a:solidFill>
            <a:latin typeface="Traditional Arabic" pitchFamily="18" charset="-78"/>
            <a:cs typeface="Traditional Arabic" pitchFamily="18" charset="-78"/>
          </a:endParaRPr>
        </a:p>
      </dgm:t>
    </dgm:pt>
    <dgm:pt modelId="{702DBC11-536E-407D-8852-D5DB3818AD3E}" type="parTrans" cxnId="{490316D5-F026-49A3-9465-66DFE00778A6}">
      <dgm:prSet custT="1"/>
      <dgm:spPr/>
      <dgm:t>
        <a:bodyPr/>
        <a:lstStyle/>
        <a:p>
          <a:pPr algn="ctr"/>
          <a:endParaRPr lang="fr-FR" sz="1600" b="1">
            <a:solidFill>
              <a:schemeClr val="tx1"/>
            </a:solidFill>
            <a:latin typeface="Traditional Arabic" pitchFamily="18" charset="-78"/>
            <a:cs typeface="Traditional Arabic" pitchFamily="18" charset="-78"/>
          </a:endParaRPr>
        </a:p>
      </dgm:t>
    </dgm:pt>
    <dgm:pt modelId="{905B4C60-8E2B-47AA-B2EA-7DB43FA04424}" type="sibTrans" cxnId="{490316D5-F026-49A3-9465-66DFE00778A6}">
      <dgm:prSet/>
      <dgm:spPr/>
      <dgm:t>
        <a:bodyPr/>
        <a:lstStyle/>
        <a:p>
          <a:pPr algn="ctr"/>
          <a:endParaRPr lang="fr-FR" sz="1600" b="1">
            <a:solidFill>
              <a:schemeClr val="tx1"/>
            </a:solidFill>
            <a:latin typeface="Traditional Arabic" pitchFamily="18" charset="-78"/>
            <a:cs typeface="Traditional Arabic" pitchFamily="18" charset="-78"/>
          </a:endParaRPr>
        </a:p>
      </dgm:t>
    </dgm:pt>
    <dgm:pt modelId="{7837CE02-35CE-40F7-8423-9EEA919BB3C6}">
      <dgm:prSet phldrT="[Texte]" custT="1"/>
      <dgm:spPr/>
      <dgm:t>
        <a:bodyPr/>
        <a:lstStyle/>
        <a:p>
          <a:pPr algn="ctr"/>
          <a:r>
            <a:rPr lang="ar-DZ" sz="1600" b="1" dirty="0" smtClean="0">
              <a:solidFill>
                <a:schemeClr val="tx1"/>
              </a:solidFill>
              <a:latin typeface="Traditional Arabic" pitchFamily="18" charset="-78"/>
              <a:cs typeface="Traditional Arabic" pitchFamily="18" charset="-78"/>
            </a:rPr>
            <a:t>الاستعداد</a:t>
          </a:r>
          <a:endParaRPr lang="fr-FR" sz="1600" b="1" dirty="0">
            <a:solidFill>
              <a:schemeClr val="tx1"/>
            </a:solidFill>
            <a:latin typeface="Traditional Arabic" pitchFamily="18" charset="-78"/>
            <a:cs typeface="Traditional Arabic" pitchFamily="18" charset="-78"/>
          </a:endParaRPr>
        </a:p>
      </dgm:t>
    </dgm:pt>
    <dgm:pt modelId="{D180F3C6-81E6-4346-AAF7-884749CD976D}" type="parTrans" cxnId="{7446AE75-7AB2-465C-AEB4-C90467CC4B2D}">
      <dgm:prSet custT="1"/>
      <dgm:spPr/>
      <dgm:t>
        <a:bodyPr/>
        <a:lstStyle/>
        <a:p>
          <a:pPr algn="ctr"/>
          <a:endParaRPr lang="fr-FR" sz="1600" b="1">
            <a:solidFill>
              <a:schemeClr val="tx1"/>
            </a:solidFill>
            <a:latin typeface="Traditional Arabic" pitchFamily="18" charset="-78"/>
            <a:cs typeface="Traditional Arabic" pitchFamily="18" charset="-78"/>
          </a:endParaRPr>
        </a:p>
      </dgm:t>
    </dgm:pt>
    <dgm:pt modelId="{272FB061-C783-4A87-9501-68A17895AC7D}" type="sibTrans" cxnId="{7446AE75-7AB2-465C-AEB4-C90467CC4B2D}">
      <dgm:prSet/>
      <dgm:spPr/>
      <dgm:t>
        <a:bodyPr/>
        <a:lstStyle/>
        <a:p>
          <a:pPr algn="ctr"/>
          <a:endParaRPr lang="fr-FR" sz="1600" b="1">
            <a:solidFill>
              <a:schemeClr val="tx1"/>
            </a:solidFill>
            <a:latin typeface="Traditional Arabic" pitchFamily="18" charset="-78"/>
            <a:cs typeface="Traditional Arabic" pitchFamily="18" charset="-78"/>
          </a:endParaRPr>
        </a:p>
      </dgm:t>
    </dgm:pt>
    <dgm:pt modelId="{887550BD-6F7D-46AE-A8FB-A2FC7056E6AA}">
      <dgm:prSet phldrT="[Texte]" custT="1"/>
      <dgm:spPr/>
      <dgm:t>
        <a:bodyPr/>
        <a:lstStyle/>
        <a:p>
          <a:pPr algn="ctr"/>
          <a:r>
            <a:rPr lang="ar-DZ" sz="1600" b="1" dirty="0" smtClean="0">
              <a:solidFill>
                <a:schemeClr val="tx1"/>
              </a:solidFill>
              <a:latin typeface="Traditional Arabic" pitchFamily="18" charset="-78"/>
              <a:cs typeface="Traditional Arabic" pitchFamily="18" charset="-78"/>
            </a:rPr>
            <a:t>الدافعية</a:t>
          </a:r>
          <a:endParaRPr lang="fr-FR" sz="1600" b="1" dirty="0">
            <a:solidFill>
              <a:schemeClr val="tx1"/>
            </a:solidFill>
            <a:latin typeface="Traditional Arabic" pitchFamily="18" charset="-78"/>
            <a:cs typeface="Traditional Arabic" pitchFamily="18" charset="-78"/>
          </a:endParaRPr>
        </a:p>
      </dgm:t>
    </dgm:pt>
    <dgm:pt modelId="{FF7A186C-7B21-47A2-A921-7308AB60D461}" type="parTrans" cxnId="{1E5ACD7F-11BC-49F0-9C77-B3244304EC57}">
      <dgm:prSet custT="1"/>
      <dgm:spPr/>
      <dgm:t>
        <a:bodyPr/>
        <a:lstStyle/>
        <a:p>
          <a:pPr algn="ctr"/>
          <a:endParaRPr lang="fr-FR" sz="1600" b="1">
            <a:solidFill>
              <a:schemeClr val="tx1"/>
            </a:solidFill>
            <a:latin typeface="Traditional Arabic" pitchFamily="18" charset="-78"/>
            <a:cs typeface="Traditional Arabic" pitchFamily="18" charset="-78"/>
          </a:endParaRPr>
        </a:p>
      </dgm:t>
    </dgm:pt>
    <dgm:pt modelId="{53BB01B0-5687-483A-BE98-67DAF5011C3D}" type="sibTrans" cxnId="{1E5ACD7F-11BC-49F0-9C77-B3244304EC57}">
      <dgm:prSet/>
      <dgm:spPr/>
      <dgm:t>
        <a:bodyPr/>
        <a:lstStyle/>
        <a:p>
          <a:pPr algn="ctr"/>
          <a:endParaRPr lang="fr-FR" sz="1600" b="1">
            <a:solidFill>
              <a:schemeClr val="tx1"/>
            </a:solidFill>
            <a:latin typeface="Traditional Arabic" pitchFamily="18" charset="-78"/>
            <a:cs typeface="Traditional Arabic" pitchFamily="18" charset="-78"/>
          </a:endParaRPr>
        </a:p>
      </dgm:t>
    </dgm:pt>
    <dgm:pt modelId="{AF71E50A-B7C8-45A3-AF51-89D85D2749F3}">
      <dgm:prSet phldrT="[Texte]" custT="1"/>
      <dgm:spPr/>
      <dgm:t>
        <a:bodyPr/>
        <a:lstStyle/>
        <a:p>
          <a:pPr algn="ctr"/>
          <a:r>
            <a:rPr lang="ar-DZ" sz="1600" b="1" dirty="0">
              <a:solidFill>
                <a:schemeClr val="tx1"/>
              </a:solidFill>
              <a:latin typeface="Traditional Arabic" pitchFamily="18" charset="-78"/>
              <a:cs typeface="Traditional Arabic" pitchFamily="18" charset="-78"/>
            </a:rPr>
            <a:t>مرحلة الثبات</a:t>
          </a:r>
          <a:endParaRPr lang="fr-FR" sz="1600" b="1" dirty="0">
            <a:solidFill>
              <a:schemeClr val="tx1"/>
            </a:solidFill>
            <a:latin typeface="Traditional Arabic" pitchFamily="18" charset="-78"/>
            <a:cs typeface="Traditional Arabic" pitchFamily="18" charset="-78"/>
          </a:endParaRPr>
        </a:p>
      </dgm:t>
    </dgm:pt>
    <dgm:pt modelId="{2D8F5E58-3AD5-4FB1-9420-61DCC426B85A}" type="parTrans" cxnId="{952EDE55-C89D-468C-9717-E7224A8837B7}">
      <dgm:prSet custT="1"/>
      <dgm:spPr/>
      <dgm:t>
        <a:bodyPr/>
        <a:lstStyle/>
        <a:p>
          <a:pPr algn="ctr"/>
          <a:endParaRPr lang="fr-FR" sz="1600" b="1">
            <a:solidFill>
              <a:schemeClr val="tx1"/>
            </a:solidFill>
          </a:endParaRPr>
        </a:p>
      </dgm:t>
    </dgm:pt>
    <dgm:pt modelId="{5B512341-56D4-4B58-9CFD-89C25E0479AF}" type="sibTrans" cxnId="{952EDE55-C89D-468C-9717-E7224A8837B7}">
      <dgm:prSet/>
      <dgm:spPr/>
      <dgm:t>
        <a:bodyPr/>
        <a:lstStyle/>
        <a:p>
          <a:pPr algn="ctr"/>
          <a:endParaRPr lang="fr-FR" sz="1600" b="1">
            <a:solidFill>
              <a:schemeClr val="tx1"/>
            </a:solidFill>
          </a:endParaRPr>
        </a:p>
      </dgm:t>
    </dgm:pt>
    <dgm:pt modelId="{2BC2DD55-E9D5-461E-A4BF-7CFEEAE3F826}">
      <dgm:prSet phldrT="[Texte]" custT="1"/>
      <dgm:spPr/>
      <dgm:t>
        <a:bodyPr/>
        <a:lstStyle/>
        <a:p>
          <a:pPr algn="ctr"/>
          <a:r>
            <a:rPr lang="ar-DZ" sz="1600" b="1" dirty="0">
              <a:solidFill>
                <a:schemeClr val="tx1"/>
              </a:solidFill>
              <a:latin typeface="Traditional Arabic" pitchFamily="18" charset="-78"/>
              <a:cs typeface="Traditional Arabic" pitchFamily="18" charset="-78"/>
            </a:rPr>
            <a:t>التشويق و الاثارة</a:t>
          </a:r>
          <a:endParaRPr lang="fr-FR" sz="1600" b="1" dirty="0">
            <a:solidFill>
              <a:schemeClr val="tx1"/>
            </a:solidFill>
            <a:latin typeface="Traditional Arabic" pitchFamily="18" charset="-78"/>
            <a:cs typeface="Traditional Arabic" pitchFamily="18" charset="-78"/>
          </a:endParaRPr>
        </a:p>
      </dgm:t>
    </dgm:pt>
    <dgm:pt modelId="{0FAF927D-A435-4A3F-8424-3211C8789EC1}" type="parTrans" cxnId="{72E156F6-E489-46D3-8100-8DCBB63AC75E}">
      <dgm:prSet custT="1"/>
      <dgm:spPr/>
      <dgm:t>
        <a:bodyPr/>
        <a:lstStyle/>
        <a:p>
          <a:endParaRPr lang="fr-FR" sz="1600" b="1">
            <a:solidFill>
              <a:schemeClr val="tx1"/>
            </a:solidFill>
          </a:endParaRPr>
        </a:p>
      </dgm:t>
    </dgm:pt>
    <dgm:pt modelId="{9A6E108D-7F59-413D-BADD-79A2A8C2BEBC}" type="sibTrans" cxnId="{72E156F6-E489-46D3-8100-8DCBB63AC75E}">
      <dgm:prSet/>
      <dgm:spPr/>
      <dgm:t>
        <a:bodyPr/>
        <a:lstStyle/>
        <a:p>
          <a:endParaRPr lang="fr-FR" sz="1600" b="1">
            <a:solidFill>
              <a:schemeClr val="tx1"/>
            </a:solidFill>
          </a:endParaRPr>
        </a:p>
      </dgm:t>
    </dgm:pt>
    <dgm:pt modelId="{158293CD-2C16-4401-924C-54163D7613A1}">
      <dgm:prSet phldrT="[Texte]" custT="1"/>
      <dgm:spPr/>
      <dgm:t>
        <a:bodyPr/>
        <a:lstStyle/>
        <a:p>
          <a:pPr algn="ctr"/>
          <a:r>
            <a:rPr lang="ar-DZ" sz="1600" b="1" dirty="0">
              <a:solidFill>
                <a:schemeClr val="tx1"/>
              </a:solidFill>
              <a:latin typeface="Traditional Arabic" pitchFamily="18" charset="-78"/>
              <a:cs typeface="Traditional Arabic" pitchFamily="18" charset="-78"/>
            </a:rPr>
            <a:t>الاتقان و الثبات</a:t>
          </a:r>
          <a:endParaRPr lang="fr-FR" sz="1600" b="1" dirty="0">
            <a:solidFill>
              <a:schemeClr val="tx1"/>
            </a:solidFill>
            <a:latin typeface="Traditional Arabic" pitchFamily="18" charset="-78"/>
            <a:cs typeface="Traditional Arabic" pitchFamily="18" charset="-78"/>
          </a:endParaRPr>
        </a:p>
      </dgm:t>
    </dgm:pt>
    <dgm:pt modelId="{DA46D6C5-A1C3-48CE-86DA-8C334892016E}" type="parTrans" cxnId="{A5586BDA-D400-4B10-B82C-009FFCA3974F}">
      <dgm:prSet custT="1"/>
      <dgm:spPr/>
      <dgm:t>
        <a:bodyPr/>
        <a:lstStyle/>
        <a:p>
          <a:endParaRPr lang="fr-FR" sz="1600" b="1">
            <a:solidFill>
              <a:schemeClr val="tx1"/>
            </a:solidFill>
          </a:endParaRPr>
        </a:p>
      </dgm:t>
    </dgm:pt>
    <dgm:pt modelId="{458F8520-E4DD-4682-9964-EF570CDDC35D}" type="sibTrans" cxnId="{A5586BDA-D400-4B10-B82C-009FFCA3974F}">
      <dgm:prSet/>
      <dgm:spPr/>
      <dgm:t>
        <a:bodyPr/>
        <a:lstStyle/>
        <a:p>
          <a:endParaRPr lang="fr-FR" sz="1600" b="1">
            <a:solidFill>
              <a:schemeClr val="tx1"/>
            </a:solidFill>
          </a:endParaRPr>
        </a:p>
      </dgm:t>
    </dgm:pt>
    <dgm:pt modelId="{C56F2B1F-DCB4-40D0-B6F3-890C56B4E6C0}">
      <dgm:prSet phldrT="[Texte]" custT="1"/>
      <dgm:spPr/>
      <dgm:t>
        <a:bodyPr/>
        <a:lstStyle/>
        <a:p>
          <a:pPr algn="ctr"/>
          <a:r>
            <a:rPr lang="ar-DZ" sz="1600" b="1" dirty="0">
              <a:solidFill>
                <a:schemeClr val="tx1"/>
              </a:solidFill>
              <a:latin typeface="Traditional Arabic" pitchFamily="18" charset="-78"/>
              <a:cs typeface="Traditional Arabic" pitchFamily="18" charset="-78"/>
            </a:rPr>
            <a:t>النضوج</a:t>
          </a:r>
          <a:endParaRPr lang="fr-FR" sz="1600" b="1" dirty="0">
            <a:solidFill>
              <a:schemeClr val="tx1"/>
            </a:solidFill>
            <a:latin typeface="Traditional Arabic" pitchFamily="18" charset="-78"/>
            <a:cs typeface="Traditional Arabic" pitchFamily="18" charset="-78"/>
          </a:endParaRPr>
        </a:p>
      </dgm:t>
    </dgm:pt>
    <dgm:pt modelId="{4B9F8D0B-A115-48FA-A7C3-333D406E1C90}" type="parTrans" cxnId="{3931A8DE-401F-4A6B-B91F-65DB5999FE11}">
      <dgm:prSet custT="1"/>
      <dgm:spPr/>
      <dgm:t>
        <a:bodyPr/>
        <a:lstStyle/>
        <a:p>
          <a:endParaRPr lang="fr-FR" sz="1600" b="1">
            <a:solidFill>
              <a:schemeClr val="tx1"/>
            </a:solidFill>
          </a:endParaRPr>
        </a:p>
      </dgm:t>
    </dgm:pt>
    <dgm:pt modelId="{6EE486B6-19C3-4A49-BB9E-BB12153F2C4F}" type="sibTrans" cxnId="{3931A8DE-401F-4A6B-B91F-65DB5999FE11}">
      <dgm:prSet/>
      <dgm:spPr/>
      <dgm:t>
        <a:bodyPr/>
        <a:lstStyle/>
        <a:p>
          <a:endParaRPr lang="fr-FR" sz="1600" b="1">
            <a:solidFill>
              <a:schemeClr val="tx1"/>
            </a:solidFill>
          </a:endParaRPr>
        </a:p>
      </dgm:t>
    </dgm:pt>
    <dgm:pt modelId="{896885FE-19B0-410C-9D4E-93FB02124E9C}">
      <dgm:prSet phldrT="[Texte]" custT="1"/>
      <dgm:spPr/>
      <dgm:t>
        <a:bodyPr/>
        <a:lstStyle/>
        <a:p>
          <a:pPr algn="ctr"/>
          <a:r>
            <a:rPr lang="ar-DZ" sz="1600" b="1" dirty="0">
              <a:solidFill>
                <a:schemeClr val="tx1"/>
              </a:solidFill>
              <a:latin typeface="Traditional Arabic" pitchFamily="18" charset="-78"/>
              <a:cs typeface="Traditional Arabic" pitchFamily="18" charset="-78"/>
            </a:rPr>
            <a:t>الممارسة</a:t>
          </a:r>
          <a:endParaRPr lang="fr-FR" sz="1600" b="1" dirty="0">
            <a:solidFill>
              <a:schemeClr val="tx1"/>
            </a:solidFill>
            <a:latin typeface="Traditional Arabic" pitchFamily="18" charset="-78"/>
            <a:cs typeface="Traditional Arabic" pitchFamily="18" charset="-78"/>
          </a:endParaRPr>
        </a:p>
      </dgm:t>
    </dgm:pt>
    <dgm:pt modelId="{5A774C24-90C9-484A-9304-5119EE7D803B}" type="parTrans" cxnId="{0E3DDC4B-ABF4-4A78-AD63-C4B9E1A7CCEA}">
      <dgm:prSet custT="1"/>
      <dgm:spPr/>
      <dgm:t>
        <a:bodyPr/>
        <a:lstStyle/>
        <a:p>
          <a:endParaRPr lang="fr-FR" sz="1600" b="1">
            <a:solidFill>
              <a:schemeClr val="tx1"/>
            </a:solidFill>
          </a:endParaRPr>
        </a:p>
      </dgm:t>
    </dgm:pt>
    <dgm:pt modelId="{F680B2F5-FCAF-4013-8BBC-6D9FACB4B22B}" type="sibTrans" cxnId="{0E3DDC4B-ABF4-4A78-AD63-C4B9E1A7CCEA}">
      <dgm:prSet/>
      <dgm:spPr/>
      <dgm:t>
        <a:bodyPr/>
        <a:lstStyle/>
        <a:p>
          <a:endParaRPr lang="fr-FR" sz="1600" b="1">
            <a:solidFill>
              <a:schemeClr val="tx1"/>
            </a:solidFill>
          </a:endParaRPr>
        </a:p>
      </dgm:t>
    </dgm:pt>
    <dgm:pt modelId="{1CF1009E-8CDD-4F61-8343-15A611FE3101}">
      <dgm:prSet phldrT="[Texte]" custT="1"/>
      <dgm:spPr/>
      <dgm:t>
        <a:bodyPr/>
        <a:lstStyle/>
        <a:p>
          <a:pPr algn="ctr"/>
          <a:r>
            <a:rPr lang="ar-DZ" sz="1600" b="1" dirty="0">
              <a:solidFill>
                <a:schemeClr val="tx1"/>
              </a:solidFill>
              <a:latin typeface="Traditional Arabic" pitchFamily="18" charset="-78"/>
              <a:cs typeface="Traditional Arabic" pitchFamily="18" charset="-78"/>
            </a:rPr>
            <a:t>الفروق الفردية</a:t>
          </a:r>
          <a:endParaRPr lang="fr-FR" sz="1600" b="1" dirty="0">
            <a:solidFill>
              <a:schemeClr val="tx1"/>
            </a:solidFill>
            <a:latin typeface="Traditional Arabic" pitchFamily="18" charset="-78"/>
            <a:cs typeface="Traditional Arabic" pitchFamily="18" charset="-78"/>
          </a:endParaRPr>
        </a:p>
      </dgm:t>
    </dgm:pt>
    <dgm:pt modelId="{15B5B881-F53E-416B-B4BB-244D3FB5D9FF}" type="parTrans" cxnId="{7A8704F6-E043-45FB-BC80-BF7FD187578C}">
      <dgm:prSet custT="1"/>
      <dgm:spPr/>
      <dgm:t>
        <a:bodyPr/>
        <a:lstStyle/>
        <a:p>
          <a:endParaRPr lang="fr-FR" sz="1600" b="1">
            <a:solidFill>
              <a:schemeClr val="tx1"/>
            </a:solidFill>
          </a:endParaRPr>
        </a:p>
      </dgm:t>
    </dgm:pt>
    <dgm:pt modelId="{9091B25B-5BA4-48B2-B206-BC42BD77EEB2}" type="sibTrans" cxnId="{7A8704F6-E043-45FB-BC80-BF7FD187578C}">
      <dgm:prSet/>
      <dgm:spPr/>
      <dgm:t>
        <a:bodyPr/>
        <a:lstStyle/>
        <a:p>
          <a:endParaRPr lang="fr-FR" sz="1600" b="1">
            <a:solidFill>
              <a:schemeClr val="tx1"/>
            </a:solidFill>
          </a:endParaRPr>
        </a:p>
      </dgm:t>
    </dgm:pt>
    <dgm:pt modelId="{7FABF635-FB8A-4452-9BF8-8723864FB0E4}">
      <dgm:prSet phldrT="[Texte]" custT="1"/>
      <dgm:spPr/>
      <dgm:t>
        <a:bodyPr/>
        <a:lstStyle/>
        <a:p>
          <a:pPr algn="ctr"/>
          <a:r>
            <a:rPr lang="ar-DZ" sz="1600" b="1" dirty="0">
              <a:solidFill>
                <a:schemeClr val="tx1"/>
              </a:solidFill>
              <a:latin typeface="Traditional Arabic" pitchFamily="18" charset="-78"/>
              <a:cs typeface="Traditional Arabic" pitchFamily="18" charset="-78"/>
            </a:rPr>
            <a:t>التغدية الراجعة</a:t>
          </a:r>
          <a:endParaRPr lang="fr-FR" sz="1600" b="1" dirty="0">
            <a:solidFill>
              <a:schemeClr val="tx1"/>
            </a:solidFill>
            <a:latin typeface="Traditional Arabic" pitchFamily="18" charset="-78"/>
            <a:cs typeface="Traditional Arabic" pitchFamily="18" charset="-78"/>
          </a:endParaRPr>
        </a:p>
      </dgm:t>
    </dgm:pt>
    <dgm:pt modelId="{B7C7D33D-AFDF-482F-94D4-56877C29A6D5}" type="parTrans" cxnId="{51D3CBFA-631A-4A82-A082-595D13D19A68}">
      <dgm:prSet custT="1"/>
      <dgm:spPr/>
      <dgm:t>
        <a:bodyPr/>
        <a:lstStyle/>
        <a:p>
          <a:endParaRPr lang="fr-FR" sz="1600" b="1">
            <a:solidFill>
              <a:schemeClr val="tx1"/>
            </a:solidFill>
          </a:endParaRPr>
        </a:p>
      </dgm:t>
    </dgm:pt>
    <dgm:pt modelId="{B97721AB-2A65-4F1F-976B-AD05A21A8A38}" type="sibTrans" cxnId="{51D3CBFA-631A-4A82-A082-595D13D19A68}">
      <dgm:prSet/>
      <dgm:spPr/>
      <dgm:t>
        <a:bodyPr/>
        <a:lstStyle/>
        <a:p>
          <a:endParaRPr lang="fr-FR" sz="1600" b="1">
            <a:solidFill>
              <a:schemeClr val="tx1"/>
            </a:solidFill>
          </a:endParaRPr>
        </a:p>
      </dgm:t>
    </dgm:pt>
    <dgm:pt modelId="{B465D5CA-712D-4EE7-BF00-A85BBE368DEF}">
      <dgm:prSet phldrT="[Texte]" custT="1"/>
      <dgm:spPr/>
      <dgm:t>
        <a:bodyPr/>
        <a:lstStyle/>
        <a:p>
          <a:pPr algn="ctr"/>
          <a:r>
            <a:rPr lang="ar-DZ" sz="1600" b="1" dirty="0">
              <a:solidFill>
                <a:schemeClr val="tx1"/>
              </a:solidFill>
              <a:latin typeface="Traditional Arabic" pitchFamily="18" charset="-78"/>
              <a:cs typeface="Traditional Arabic" pitchFamily="18" charset="-78"/>
            </a:rPr>
            <a:t>النمط الجسمي</a:t>
          </a:r>
          <a:endParaRPr lang="fr-FR" sz="1600" b="1" dirty="0">
            <a:solidFill>
              <a:schemeClr val="tx1"/>
            </a:solidFill>
            <a:latin typeface="Traditional Arabic" pitchFamily="18" charset="-78"/>
            <a:cs typeface="Traditional Arabic" pitchFamily="18" charset="-78"/>
          </a:endParaRPr>
        </a:p>
      </dgm:t>
    </dgm:pt>
    <dgm:pt modelId="{3A203504-9005-4B38-8FD3-96D25752D336}" type="parTrans" cxnId="{99FADA15-D3DB-459C-8B4A-8074AC3FC540}">
      <dgm:prSet custT="1"/>
      <dgm:spPr/>
      <dgm:t>
        <a:bodyPr/>
        <a:lstStyle/>
        <a:p>
          <a:endParaRPr lang="fr-FR" sz="1600" b="1">
            <a:solidFill>
              <a:schemeClr val="tx1"/>
            </a:solidFill>
          </a:endParaRPr>
        </a:p>
      </dgm:t>
    </dgm:pt>
    <dgm:pt modelId="{C7F83013-B36B-4CDD-98F6-DB90A4C2DBE1}" type="sibTrans" cxnId="{99FADA15-D3DB-459C-8B4A-8074AC3FC540}">
      <dgm:prSet/>
      <dgm:spPr/>
      <dgm:t>
        <a:bodyPr/>
        <a:lstStyle/>
        <a:p>
          <a:endParaRPr lang="fr-FR" sz="1600" b="1">
            <a:solidFill>
              <a:schemeClr val="tx1"/>
            </a:solidFill>
          </a:endParaRPr>
        </a:p>
      </dgm:t>
    </dgm:pt>
    <dgm:pt modelId="{FD2F05FD-7A7A-4D08-9DB5-BDD3EFA24918}" type="pres">
      <dgm:prSet presAssocID="{52506489-AB6A-4FCA-B771-B9BF0767E8FD}" presName="Name0" presStyleCnt="0">
        <dgm:presLayoutVars>
          <dgm:chMax val="1"/>
          <dgm:dir/>
          <dgm:animLvl val="ctr"/>
          <dgm:resizeHandles val="exact"/>
        </dgm:presLayoutVars>
      </dgm:prSet>
      <dgm:spPr/>
      <dgm:t>
        <a:bodyPr/>
        <a:lstStyle/>
        <a:p>
          <a:endParaRPr lang="fr-FR"/>
        </a:p>
      </dgm:t>
    </dgm:pt>
    <dgm:pt modelId="{B264F647-8C3D-4B19-881C-A4507819C326}" type="pres">
      <dgm:prSet presAssocID="{FF30ED03-6471-49DA-B1C6-969FFE94B81A}" presName="centerShape" presStyleLbl="node0" presStyleIdx="0" presStyleCnt="1"/>
      <dgm:spPr/>
      <dgm:t>
        <a:bodyPr/>
        <a:lstStyle/>
        <a:p>
          <a:endParaRPr lang="fr-FR"/>
        </a:p>
      </dgm:t>
    </dgm:pt>
    <dgm:pt modelId="{0406E2FD-08C4-4027-BF38-C15678072A18}" type="pres">
      <dgm:prSet presAssocID="{702DBC11-536E-407D-8852-D5DB3818AD3E}" presName="parTrans" presStyleLbl="sibTrans2D1" presStyleIdx="0" presStyleCnt="11"/>
      <dgm:spPr/>
      <dgm:t>
        <a:bodyPr/>
        <a:lstStyle/>
        <a:p>
          <a:endParaRPr lang="fr-FR"/>
        </a:p>
      </dgm:t>
    </dgm:pt>
    <dgm:pt modelId="{55FCB1CE-42DA-4D50-B889-A6683D00C1D7}" type="pres">
      <dgm:prSet presAssocID="{702DBC11-536E-407D-8852-D5DB3818AD3E}" presName="connectorText" presStyleLbl="sibTrans2D1" presStyleIdx="0" presStyleCnt="11"/>
      <dgm:spPr/>
      <dgm:t>
        <a:bodyPr/>
        <a:lstStyle/>
        <a:p>
          <a:endParaRPr lang="fr-FR"/>
        </a:p>
      </dgm:t>
    </dgm:pt>
    <dgm:pt modelId="{1061FF9C-529D-4D4A-BCB4-3A44704C2C94}" type="pres">
      <dgm:prSet presAssocID="{AC8200A0-5368-4B31-B3D8-981F138B3B3D}" presName="node" presStyleLbl="node1" presStyleIdx="0" presStyleCnt="11">
        <dgm:presLayoutVars>
          <dgm:bulletEnabled val="1"/>
        </dgm:presLayoutVars>
      </dgm:prSet>
      <dgm:spPr/>
      <dgm:t>
        <a:bodyPr/>
        <a:lstStyle/>
        <a:p>
          <a:endParaRPr lang="fr-FR"/>
        </a:p>
      </dgm:t>
    </dgm:pt>
    <dgm:pt modelId="{7AE8D858-04C0-490C-8F83-633C03BA2659}" type="pres">
      <dgm:prSet presAssocID="{D180F3C6-81E6-4346-AAF7-884749CD976D}" presName="parTrans" presStyleLbl="sibTrans2D1" presStyleIdx="1" presStyleCnt="11"/>
      <dgm:spPr/>
      <dgm:t>
        <a:bodyPr/>
        <a:lstStyle/>
        <a:p>
          <a:endParaRPr lang="fr-FR"/>
        </a:p>
      </dgm:t>
    </dgm:pt>
    <dgm:pt modelId="{125F6AB7-A898-48A7-B375-0414A9A96163}" type="pres">
      <dgm:prSet presAssocID="{D180F3C6-81E6-4346-AAF7-884749CD976D}" presName="connectorText" presStyleLbl="sibTrans2D1" presStyleIdx="1" presStyleCnt="11"/>
      <dgm:spPr/>
      <dgm:t>
        <a:bodyPr/>
        <a:lstStyle/>
        <a:p>
          <a:endParaRPr lang="fr-FR"/>
        </a:p>
      </dgm:t>
    </dgm:pt>
    <dgm:pt modelId="{CEF200D3-4A97-4635-9E61-82FB59CE98C8}" type="pres">
      <dgm:prSet presAssocID="{7837CE02-35CE-40F7-8423-9EEA919BB3C6}" presName="node" presStyleLbl="node1" presStyleIdx="1" presStyleCnt="11">
        <dgm:presLayoutVars>
          <dgm:bulletEnabled val="1"/>
        </dgm:presLayoutVars>
      </dgm:prSet>
      <dgm:spPr/>
      <dgm:t>
        <a:bodyPr/>
        <a:lstStyle/>
        <a:p>
          <a:endParaRPr lang="fr-FR"/>
        </a:p>
      </dgm:t>
    </dgm:pt>
    <dgm:pt modelId="{C09E4E87-1007-4595-9952-3970EF862895}" type="pres">
      <dgm:prSet presAssocID="{FF7A186C-7B21-47A2-A921-7308AB60D461}" presName="parTrans" presStyleLbl="sibTrans2D1" presStyleIdx="2" presStyleCnt="11"/>
      <dgm:spPr/>
      <dgm:t>
        <a:bodyPr/>
        <a:lstStyle/>
        <a:p>
          <a:endParaRPr lang="fr-FR"/>
        </a:p>
      </dgm:t>
    </dgm:pt>
    <dgm:pt modelId="{7EB7941D-F591-4E33-9701-14E5F31A2CBF}" type="pres">
      <dgm:prSet presAssocID="{FF7A186C-7B21-47A2-A921-7308AB60D461}" presName="connectorText" presStyleLbl="sibTrans2D1" presStyleIdx="2" presStyleCnt="11"/>
      <dgm:spPr/>
      <dgm:t>
        <a:bodyPr/>
        <a:lstStyle/>
        <a:p>
          <a:endParaRPr lang="fr-FR"/>
        </a:p>
      </dgm:t>
    </dgm:pt>
    <dgm:pt modelId="{590C56FF-B896-43FF-8E7F-01AC8BF14E80}" type="pres">
      <dgm:prSet presAssocID="{887550BD-6F7D-46AE-A8FB-A2FC7056E6AA}" presName="node" presStyleLbl="node1" presStyleIdx="2" presStyleCnt="11">
        <dgm:presLayoutVars>
          <dgm:bulletEnabled val="1"/>
        </dgm:presLayoutVars>
      </dgm:prSet>
      <dgm:spPr/>
      <dgm:t>
        <a:bodyPr/>
        <a:lstStyle/>
        <a:p>
          <a:endParaRPr lang="fr-FR"/>
        </a:p>
      </dgm:t>
    </dgm:pt>
    <dgm:pt modelId="{61EB6B78-31E9-46C1-90A4-4B8349928CEA}" type="pres">
      <dgm:prSet presAssocID="{0FAF927D-A435-4A3F-8424-3211C8789EC1}" presName="parTrans" presStyleLbl="sibTrans2D1" presStyleIdx="3" presStyleCnt="11"/>
      <dgm:spPr/>
      <dgm:t>
        <a:bodyPr/>
        <a:lstStyle/>
        <a:p>
          <a:endParaRPr lang="fr-FR"/>
        </a:p>
      </dgm:t>
    </dgm:pt>
    <dgm:pt modelId="{B245272B-2262-444A-8C17-7AD79CC9E49D}" type="pres">
      <dgm:prSet presAssocID="{0FAF927D-A435-4A3F-8424-3211C8789EC1}" presName="connectorText" presStyleLbl="sibTrans2D1" presStyleIdx="3" presStyleCnt="11"/>
      <dgm:spPr/>
      <dgm:t>
        <a:bodyPr/>
        <a:lstStyle/>
        <a:p>
          <a:endParaRPr lang="fr-FR"/>
        </a:p>
      </dgm:t>
    </dgm:pt>
    <dgm:pt modelId="{C0FA0115-26F7-4DFD-B97F-FAEB230E3CBA}" type="pres">
      <dgm:prSet presAssocID="{2BC2DD55-E9D5-461E-A4BF-7CFEEAE3F826}" presName="node" presStyleLbl="node1" presStyleIdx="3" presStyleCnt="11">
        <dgm:presLayoutVars>
          <dgm:bulletEnabled val="1"/>
        </dgm:presLayoutVars>
      </dgm:prSet>
      <dgm:spPr/>
      <dgm:t>
        <a:bodyPr/>
        <a:lstStyle/>
        <a:p>
          <a:endParaRPr lang="fr-FR"/>
        </a:p>
      </dgm:t>
    </dgm:pt>
    <dgm:pt modelId="{F35D1D7D-A72C-4504-ADAD-87F97334782D}" type="pres">
      <dgm:prSet presAssocID="{DA46D6C5-A1C3-48CE-86DA-8C334892016E}" presName="parTrans" presStyleLbl="sibTrans2D1" presStyleIdx="4" presStyleCnt="11"/>
      <dgm:spPr/>
      <dgm:t>
        <a:bodyPr/>
        <a:lstStyle/>
        <a:p>
          <a:endParaRPr lang="fr-FR"/>
        </a:p>
      </dgm:t>
    </dgm:pt>
    <dgm:pt modelId="{5FF42042-EC5A-487C-9AB2-8327EF08F10F}" type="pres">
      <dgm:prSet presAssocID="{DA46D6C5-A1C3-48CE-86DA-8C334892016E}" presName="connectorText" presStyleLbl="sibTrans2D1" presStyleIdx="4" presStyleCnt="11"/>
      <dgm:spPr/>
      <dgm:t>
        <a:bodyPr/>
        <a:lstStyle/>
        <a:p>
          <a:endParaRPr lang="fr-FR"/>
        </a:p>
      </dgm:t>
    </dgm:pt>
    <dgm:pt modelId="{9BC3F1F4-0501-4040-974E-73A46C425288}" type="pres">
      <dgm:prSet presAssocID="{158293CD-2C16-4401-924C-54163D7613A1}" presName="node" presStyleLbl="node1" presStyleIdx="4" presStyleCnt="11">
        <dgm:presLayoutVars>
          <dgm:bulletEnabled val="1"/>
        </dgm:presLayoutVars>
      </dgm:prSet>
      <dgm:spPr/>
      <dgm:t>
        <a:bodyPr/>
        <a:lstStyle/>
        <a:p>
          <a:endParaRPr lang="fr-FR"/>
        </a:p>
      </dgm:t>
    </dgm:pt>
    <dgm:pt modelId="{5B6B7112-B156-4CE7-8CA9-C281A9BE89C3}" type="pres">
      <dgm:prSet presAssocID="{4B9F8D0B-A115-48FA-A7C3-333D406E1C90}" presName="parTrans" presStyleLbl="sibTrans2D1" presStyleIdx="5" presStyleCnt="11"/>
      <dgm:spPr/>
      <dgm:t>
        <a:bodyPr/>
        <a:lstStyle/>
        <a:p>
          <a:endParaRPr lang="fr-FR"/>
        </a:p>
      </dgm:t>
    </dgm:pt>
    <dgm:pt modelId="{BE04114A-9200-4A29-AF25-B86467FCBAEC}" type="pres">
      <dgm:prSet presAssocID="{4B9F8D0B-A115-48FA-A7C3-333D406E1C90}" presName="connectorText" presStyleLbl="sibTrans2D1" presStyleIdx="5" presStyleCnt="11"/>
      <dgm:spPr/>
      <dgm:t>
        <a:bodyPr/>
        <a:lstStyle/>
        <a:p>
          <a:endParaRPr lang="fr-FR"/>
        </a:p>
      </dgm:t>
    </dgm:pt>
    <dgm:pt modelId="{311D9116-70BA-486A-B26C-387EEF55CA7D}" type="pres">
      <dgm:prSet presAssocID="{C56F2B1F-DCB4-40D0-B6F3-890C56B4E6C0}" presName="node" presStyleLbl="node1" presStyleIdx="5" presStyleCnt="11">
        <dgm:presLayoutVars>
          <dgm:bulletEnabled val="1"/>
        </dgm:presLayoutVars>
      </dgm:prSet>
      <dgm:spPr/>
      <dgm:t>
        <a:bodyPr/>
        <a:lstStyle/>
        <a:p>
          <a:endParaRPr lang="fr-FR"/>
        </a:p>
      </dgm:t>
    </dgm:pt>
    <dgm:pt modelId="{9335162D-9815-46D9-B161-07996FADCACF}" type="pres">
      <dgm:prSet presAssocID="{5A774C24-90C9-484A-9304-5119EE7D803B}" presName="parTrans" presStyleLbl="sibTrans2D1" presStyleIdx="6" presStyleCnt="11"/>
      <dgm:spPr/>
      <dgm:t>
        <a:bodyPr/>
        <a:lstStyle/>
        <a:p>
          <a:endParaRPr lang="fr-FR"/>
        </a:p>
      </dgm:t>
    </dgm:pt>
    <dgm:pt modelId="{42EAEB89-C1A6-4671-A726-AF1215D8B7B1}" type="pres">
      <dgm:prSet presAssocID="{5A774C24-90C9-484A-9304-5119EE7D803B}" presName="connectorText" presStyleLbl="sibTrans2D1" presStyleIdx="6" presStyleCnt="11"/>
      <dgm:spPr/>
      <dgm:t>
        <a:bodyPr/>
        <a:lstStyle/>
        <a:p>
          <a:endParaRPr lang="fr-FR"/>
        </a:p>
      </dgm:t>
    </dgm:pt>
    <dgm:pt modelId="{6DB5BA42-80C8-42D4-8C40-FE9ABB92627C}" type="pres">
      <dgm:prSet presAssocID="{896885FE-19B0-410C-9D4E-93FB02124E9C}" presName="node" presStyleLbl="node1" presStyleIdx="6" presStyleCnt="11">
        <dgm:presLayoutVars>
          <dgm:bulletEnabled val="1"/>
        </dgm:presLayoutVars>
      </dgm:prSet>
      <dgm:spPr/>
      <dgm:t>
        <a:bodyPr/>
        <a:lstStyle/>
        <a:p>
          <a:endParaRPr lang="fr-FR"/>
        </a:p>
      </dgm:t>
    </dgm:pt>
    <dgm:pt modelId="{73A81D45-9F58-43D2-9F61-D4EC691CA8DC}" type="pres">
      <dgm:prSet presAssocID="{15B5B881-F53E-416B-B4BB-244D3FB5D9FF}" presName="parTrans" presStyleLbl="sibTrans2D1" presStyleIdx="7" presStyleCnt="11"/>
      <dgm:spPr/>
      <dgm:t>
        <a:bodyPr/>
        <a:lstStyle/>
        <a:p>
          <a:endParaRPr lang="fr-FR"/>
        </a:p>
      </dgm:t>
    </dgm:pt>
    <dgm:pt modelId="{CB573324-89A8-453E-B2E8-62F692898944}" type="pres">
      <dgm:prSet presAssocID="{15B5B881-F53E-416B-B4BB-244D3FB5D9FF}" presName="connectorText" presStyleLbl="sibTrans2D1" presStyleIdx="7" presStyleCnt="11"/>
      <dgm:spPr/>
      <dgm:t>
        <a:bodyPr/>
        <a:lstStyle/>
        <a:p>
          <a:endParaRPr lang="fr-FR"/>
        </a:p>
      </dgm:t>
    </dgm:pt>
    <dgm:pt modelId="{7AC43CE9-808A-4EB3-83BD-01C1030011D5}" type="pres">
      <dgm:prSet presAssocID="{1CF1009E-8CDD-4F61-8343-15A611FE3101}" presName="node" presStyleLbl="node1" presStyleIdx="7" presStyleCnt="11">
        <dgm:presLayoutVars>
          <dgm:bulletEnabled val="1"/>
        </dgm:presLayoutVars>
      </dgm:prSet>
      <dgm:spPr/>
      <dgm:t>
        <a:bodyPr/>
        <a:lstStyle/>
        <a:p>
          <a:endParaRPr lang="fr-FR"/>
        </a:p>
      </dgm:t>
    </dgm:pt>
    <dgm:pt modelId="{04C125B4-B9AE-4AD9-8A14-2DA250107429}" type="pres">
      <dgm:prSet presAssocID="{B7C7D33D-AFDF-482F-94D4-56877C29A6D5}" presName="parTrans" presStyleLbl="sibTrans2D1" presStyleIdx="8" presStyleCnt="11"/>
      <dgm:spPr/>
      <dgm:t>
        <a:bodyPr/>
        <a:lstStyle/>
        <a:p>
          <a:endParaRPr lang="fr-FR"/>
        </a:p>
      </dgm:t>
    </dgm:pt>
    <dgm:pt modelId="{B31EC62F-E0D7-442D-9BED-BF9C661733A7}" type="pres">
      <dgm:prSet presAssocID="{B7C7D33D-AFDF-482F-94D4-56877C29A6D5}" presName="connectorText" presStyleLbl="sibTrans2D1" presStyleIdx="8" presStyleCnt="11"/>
      <dgm:spPr/>
      <dgm:t>
        <a:bodyPr/>
        <a:lstStyle/>
        <a:p>
          <a:endParaRPr lang="fr-FR"/>
        </a:p>
      </dgm:t>
    </dgm:pt>
    <dgm:pt modelId="{8DEEC0B3-0030-4CE3-8EF3-612972B6437E}" type="pres">
      <dgm:prSet presAssocID="{7FABF635-FB8A-4452-9BF8-8723864FB0E4}" presName="node" presStyleLbl="node1" presStyleIdx="8" presStyleCnt="11">
        <dgm:presLayoutVars>
          <dgm:bulletEnabled val="1"/>
        </dgm:presLayoutVars>
      </dgm:prSet>
      <dgm:spPr/>
      <dgm:t>
        <a:bodyPr/>
        <a:lstStyle/>
        <a:p>
          <a:endParaRPr lang="fr-FR"/>
        </a:p>
      </dgm:t>
    </dgm:pt>
    <dgm:pt modelId="{7A11DF55-7D5B-4005-90C3-409E28125CD5}" type="pres">
      <dgm:prSet presAssocID="{3A203504-9005-4B38-8FD3-96D25752D336}" presName="parTrans" presStyleLbl="sibTrans2D1" presStyleIdx="9" presStyleCnt="11"/>
      <dgm:spPr/>
      <dgm:t>
        <a:bodyPr/>
        <a:lstStyle/>
        <a:p>
          <a:endParaRPr lang="fr-FR"/>
        </a:p>
      </dgm:t>
    </dgm:pt>
    <dgm:pt modelId="{49858C95-26FB-4AB0-BD3D-71149B4FA585}" type="pres">
      <dgm:prSet presAssocID="{3A203504-9005-4B38-8FD3-96D25752D336}" presName="connectorText" presStyleLbl="sibTrans2D1" presStyleIdx="9" presStyleCnt="11"/>
      <dgm:spPr/>
      <dgm:t>
        <a:bodyPr/>
        <a:lstStyle/>
        <a:p>
          <a:endParaRPr lang="fr-FR"/>
        </a:p>
      </dgm:t>
    </dgm:pt>
    <dgm:pt modelId="{1999729D-3E73-40B6-8BA5-70E3694DA58F}" type="pres">
      <dgm:prSet presAssocID="{B465D5CA-712D-4EE7-BF00-A85BBE368DEF}" presName="node" presStyleLbl="node1" presStyleIdx="9" presStyleCnt="11">
        <dgm:presLayoutVars>
          <dgm:bulletEnabled val="1"/>
        </dgm:presLayoutVars>
      </dgm:prSet>
      <dgm:spPr/>
      <dgm:t>
        <a:bodyPr/>
        <a:lstStyle/>
        <a:p>
          <a:endParaRPr lang="fr-FR"/>
        </a:p>
      </dgm:t>
    </dgm:pt>
    <dgm:pt modelId="{9145F070-C64C-489B-B948-0E6E5ED6D0DA}" type="pres">
      <dgm:prSet presAssocID="{2D8F5E58-3AD5-4FB1-9420-61DCC426B85A}" presName="parTrans" presStyleLbl="sibTrans2D1" presStyleIdx="10" presStyleCnt="11"/>
      <dgm:spPr/>
      <dgm:t>
        <a:bodyPr/>
        <a:lstStyle/>
        <a:p>
          <a:endParaRPr lang="fr-FR"/>
        </a:p>
      </dgm:t>
    </dgm:pt>
    <dgm:pt modelId="{93A497DC-A42A-46EA-9B9C-0E108FCCA2D9}" type="pres">
      <dgm:prSet presAssocID="{2D8F5E58-3AD5-4FB1-9420-61DCC426B85A}" presName="connectorText" presStyleLbl="sibTrans2D1" presStyleIdx="10" presStyleCnt="11"/>
      <dgm:spPr/>
      <dgm:t>
        <a:bodyPr/>
        <a:lstStyle/>
        <a:p>
          <a:endParaRPr lang="fr-FR"/>
        </a:p>
      </dgm:t>
    </dgm:pt>
    <dgm:pt modelId="{69989D35-D124-42E3-ADAE-F3704B0D0FDC}" type="pres">
      <dgm:prSet presAssocID="{AF71E50A-B7C8-45A3-AF51-89D85D2749F3}" presName="node" presStyleLbl="node1" presStyleIdx="10" presStyleCnt="11">
        <dgm:presLayoutVars>
          <dgm:bulletEnabled val="1"/>
        </dgm:presLayoutVars>
      </dgm:prSet>
      <dgm:spPr/>
      <dgm:t>
        <a:bodyPr/>
        <a:lstStyle/>
        <a:p>
          <a:endParaRPr lang="fr-FR"/>
        </a:p>
      </dgm:t>
    </dgm:pt>
  </dgm:ptLst>
  <dgm:cxnLst>
    <dgm:cxn modelId="{C96D5D6B-A2C0-4928-9900-521023AA21A3}" type="presOf" srcId="{3A203504-9005-4B38-8FD3-96D25752D336}" destId="{7A11DF55-7D5B-4005-90C3-409E28125CD5}" srcOrd="0" destOrd="0" presId="urn:microsoft.com/office/officeart/2005/8/layout/radial5"/>
    <dgm:cxn modelId="{A8FE6B3E-2704-448D-9F26-2A7DD9C013CC}" type="presOf" srcId="{15B5B881-F53E-416B-B4BB-244D3FB5D9FF}" destId="{73A81D45-9F58-43D2-9F61-D4EC691CA8DC}" srcOrd="0" destOrd="0" presId="urn:microsoft.com/office/officeart/2005/8/layout/radial5"/>
    <dgm:cxn modelId="{6CA66BE6-9633-414D-BF60-2C6B4DA4012B}" type="presOf" srcId="{887550BD-6F7D-46AE-A8FB-A2FC7056E6AA}" destId="{590C56FF-B896-43FF-8E7F-01AC8BF14E80}" srcOrd="0" destOrd="0" presId="urn:microsoft.com/office/officeart/2005/8/layout/radial5"/>
    <dgm:cxn modelId="{DDB23BA3-60D1-4036-B7AC-8CD5795AFF85}" type="presOf" srcId="{DA46D6C5-A1C3-48CE-86DA-8C334892016E}" destId="{F35D1D7D-A72C-4504-ADAD-87F97334782D}" srcOrd="0" destOrd="0" presId="urn:microsoft.com/office/officeart/2005/8/layout/radial5"/>
    <dgm:cxn modelId="{5D9C448C-813C-48C2-9A5E-986698A73DA6}" type="presOf" srcId="{FF7A186C-7B21-47A2-A921-7308AB60D461}" destId="{7EB7941D-F591-4E33-9701-14E5F31A2CBF}" srcOrd="1" destOrd="0" presId="urn:microsoft.com/office/officeart/2005/8/layout/radial5"/>
    <dgm:cxn modelId="{0023F716-EAA9-467E-8D06-6109F5F0A268}" type="presOf" srcId="{B7C7D33D-AFDF-482F-94D4-56877C29A6D5}" destId="{04C125B4-B9AE-4AD9-8A14-2DA250107429}" srcOrd="0" destOrd="0" presId="urn:microsoft.com/office/officeart/2005/8/layout/radial5"/>
    <dgm:cxn modelId="{952EDE55-C89D-468C-9717-E7224A8837B7}" srcId="{FF30ED03-6471-49DA-B1C6-969FFE94B81A}" destId="{AF71E50A-B7C8-45A3-AF51-89D85D2749F3}" srcOrd="10" destOrd="0" parTransId="{2D8F5E58-3AD5-4FB1-9420-61DCC426B85A}" sibTransId="{5B512341-56D4-4B58-9CFD-89C25E0479AF}"/>
    <dgm:cxn modelId="{7DFDE257-1D3D-41A6-9A63-C7A706500869}" type="presOf" srcId="{5A774C24-90C9-484A-9304-5119EE7D803B}" destId="{9335162D-9815-46D9-B161-07996FADCACF}" srcOrd="0" destOrd="0" presId="urn:microsoft.com/office/officeart/2005/8/layout/radial5"/>
    <dgm:cxn modelId="{EA9FD773-FEC1-4D5A-954F-97EC46CC9A16}" type="presOf" srcId="{0FAF927D-A435-4A3F-8424-3211C8789EC1}" destId="{B245272B-2262-444A-8C17-7AD79CC9E49D}" srcOrd="1" destOrd="0" presId="urn:microsoft.com/office/officeart/2005/8/layout/radial5"/>
    <dgm:cxn modelId="{51D3CBFA-631A-4A82-A082-595D13D19A68}" srcId="{FF30ED03-6471-49DA-B1C6-969FFE94B81A}" destId="{7FABF635-FB8A-4452-9BF8-8723864FB0E4}" srcOrd="8" destOrd="0" parTransId="{B7C7D33D-AFDF-482F-94D4-56877C29A6D5}" sibTransId="{B97721AB-2A65-4F1F-976B-AD05A21A8A38}"/>
    <dgm:cxn modelId="{9612DB8C-D9F3-4E57-B35D-50933A3E6A56}" type="presOf" srcId="{D180F3C6-81E6-4346-AAF7-884749CD976D}" destId="{7AE8D858-04C0-490C-8F83-633C03BA2659}" srcOrd="0" destOrd="0" presId="urn:microsoft.com/office/officeart/2005/8/layout/radial5"/>
    <dgm:cxn modelId="{99FADA15-D3DB-459C-8B4A-8074AC3FC540}" srcId="{FF30ED03-6471-49DA-B1C6-969FFE94B81A}" destId="{B465D5CA-712D-4EE7-BF00-A85BBE368DEF}" srcOrd="9" destOrd="0" parTransId="{3A203504-9005-4B38-8FD3-96D25752D336}" sibTransId="{C7F83013-B36B-4CDD-98F6-DB90A4C2DBE1}"/>
    <dgm:cxn modelId="{F3CC78A7-2A18-4136-ADDA-10D2162CB6AC}" type="presOf" srcId="{3A203504-9005-4B38-8FD3-96D25752D336}" destId="{49858C95-26FB-4AB0-BD3D-71149B4FA585}" srcOrd="1" destOrd="0" presId="urn:microsoft.com/office/officeart/2005/8/layout/radial5"/>
    <dgm:cxn modelId="{7446AE75-7AB2-465C-AEB4-C90467CC4B2D}" srcId="{FF30ED03-6471-49DA-B1C6-969FFE94B81A}" destId="{7837CE02-35CE-40F7-8423-9EEA919BB3C6}" srcOrd="1" destOrd="0" parTransId="{D180F3C6-81E6-4346-AAF7-884749CD976D}" sibTransId="{272FB061-C783-4A87-9501-68A17895AC7D}"/>
    <dgm:cxn modelId="{A5586BDA-D400-4B10-B82C-009FFCA3974F}" srcId="{FF30ED03-6471-49DA-B1C6-969FFE94B81A}" destId="{158293CD-2C16-4401-924C-54163D7613A1}" srcOrd="4" destOrd="0" parTransId="{DA46D6C5-A1C3-48CE-86DA-8C334892016E}" sibTransId="{458F8520-E4DD-4682-9964-EF570CDDC35D}"/>
    <dgm:cxn modelId="{18AC513C-397D-4932-8CE6-36BE8F60220F}" type="presOf" srcId="{702DBC11-536E-407D-8852-D5DB3818AD3E}" destId="{0406E2FD-08C4-4027-BF38-C15678072A18}" srcOrd="0" destOrd="0" presId="urn:microsoft.com/office/officeart/2005/8/layout/radial5"/>
    <dgm:cxn modelId="{50890DA3-F004-406C-921F-9CA612D983B1}" type="presOf" srcId="{B7C7D33D-AFDF-482F-94D4-56877C29A6D5}" destId="{B31EC62F-E0D7-442D-9BED-BF9C661733A7}" srcOrd="1" destOrd="0" presId="urn:microsoft.com/office/officeart/2005/8/layout/radial5"/>
    <dgm:cxn modelId="{C9BF247B-2FF1-4604-8757-030E043CF44E}" type="presOf" srcId="{FF7A186C-7B21-47A2-A921-7308AB60D461}" destId="{C09E4E87-1007-4595-9952-3970EF862895}" srcOrd="0" destOrd="0" presId="urn:microsoft.com/office/officeart/2005/8/layout/radial5"/>
    <dgm:cxn modelId="{B689BE3B-0925-47AE-B252-14C1010D712D}" type="presOf" srcId="{2BC2DD55-E9D5-461E-A4BF-7CFEEAE3F826}" destId="{C0FA0115-26F7-4DFD-B97F-FAEB230E3CBA}" srcOrd="0" destOrd="0" presId="urn:microsoft.com/office/officeart/2005/8/layout/radial5"/>
    <dgm:cxn modelId="{B543D437-D078-4127-B166-2CBB918A223F}" type="presOf" srcId="{896885FE-19B0-410C-9D4E-93FB02124E9C}" destId="{6DB5BA42-80C8-42D4-8C40-FE9ABB92627C}" srcOrd="0" destOrd="0" presId="urn:microsoft.com/office/officeart/2005/8/layout/radial5"/>
    <dgm:cxn modelId="{2338F009-F680-4938-8141-AE921426D9D8}" type="presOf" srcId="{C56F2B1F-DCB4-40D0-B6F3-890C56B4E6C0}" destId="{311D9116-70BA-486A-B26C-387EEF55CA7D}" srcOrd="0" destOrd="0" presId="urn:microsoft.com/office/officeart/2005/8/layout/radial5"/>
    <dgm:cxn modelId="{3B9C090A-8E78-4B2B-92D6-423052228A0A}" srcId="{52506489-AB6A-4FCA-B771-B9BF0767E8FD}" destId="{FF30ED03-6471-49DA-B1C6-969FFE94B81A}" srcOrd="0" destOrd="0" parTransId="{8830B79B-64EA-4426-A65E-AB0427A04CA9}" sibTransId="{8BA39A2A-84F6-4094-8852-319B500A4865}"/>
    <dgm:cxn modelId="{C7F4F340-7A1F-433F-B99D-ACE277692078}" type="presOf" srcId="{7837CE02-35CE-40F7-8423-9EEA919BB3C6}" destId="{CEF200D3-4A97-4635-9E61-82FB59CE98C8}" srcOrd="0" destOrd="0" presId="urn:microsoft.com/office/officeart/2005/8/layout/radial5"/>
    <dgm:cxn modelId="{3BC57765-A4FA-4472-9B01-B928A66FAB3F}" type="presOf" srcId="{AF71E50A-B7C8-45A3-AF51-89D85D2749F3}" destId="{69989D35-D124-42E3-ADAE-F3704B0D0FDC}" srcOrd="0" destOrd="0" presId="urn:microsoft.com/office/officeart/2005/8/layout/radial5"/>
    <dgm:cxn modelId="{490316D5-F026-49A3-9465-66DFE00778A6}" srcId="{FF30ED03-6471-49DA-B1C6-969FFE94B81A}" destId="{AC8200A0-5368-4B31-B3D8-981F138B3B3D}" srcOrd="0" destOrd="0" parTransId="{702DBC11-536E-407D-8852-D5DB3818AD3E}" sibTransId="{905B4C60-8E2B-47AA-B2EA-7DB43FA04424}"/>
    <dgm:cxn modelId="{22C08684-7E2A-420F-85E5-307D4A3BD830}" type="presOf" srcId="{FF30ED03-6471-49DA-B1C6-969FFE94B81A}" destId="{B264F647-8C3D-4B19-881C-A4507819C326}" srcOrd="0" destOrd="0" presId="urn:microsoft.com/office/officeart/2005/8/layout/radial5"/>
    <dgm:cxn modelId="{AC00172F-D4A1-46B0-91CE-92B2858C1F44}" type="presOf" srcId="{4B9F8D0B-A115-48FA-A7C3-333D406E1C90}" destId="{5B6B7112-B156-4CE7-8CA9-C281A9BE89C3}" srcOrd="0" destOrd="0" presId="urn:microsoft.com/office/officeart/2005/8/layout/radial5"/>
    <dgm:cxn modelId="{4FF12017-694B-4FE7-B013-A1F6A3F32926}" type="presOf" srcId="{AC8200A0-5368-4B31-B3D8-981F138B3B3D}" destId="{1061FF9C-529D-4D4A-BCB4-3A44704C2C94}" srcOrd="0" destOrd="0" presId="urn:microsoft.com/office/officeart/2005/8/layout/radial5"/>
    <dgm:cxn modelId="{9C895175-EFB0-47F3-83C9-15E67A766736}" type="presOf" srcId="{DA46D6C5-A1C3-48CE-86DA-8C334892016E}" destId="{5FF42042-EC5A-487C-9AB2-8327EF08F10F}" srcOrd="1" destOrd="0" presId="urn:microsoft.com/office/officeart/2005/8/layout/radial5"/>
    <dgm:cxn modelId="{62D22FED-91D6-49E3-AD5C-C1ED42A6D399}" type="presOf" srcId="{52506489-AB6A-4FCA-B771-B9BF0767E8FD}" destId="{FD2F05FD-7A7A-4D08-9DB5-BDD3EFA24918}" srcOrd="0" destOrd="0" presId="urn:microsoft.com/office/officeart/2005/8/layout/radial5"/>
    <dgm:cxn modelId="{0E3DDC4B-ABF4-4A78-AD63-C4B9E1A7CCEA}" srcId="{FF30ED03-6471-49DA-B1C6-969FFE94B81A}" destId="{896885FE-19B0-410C-9D4E-93FB02124E9C}" srcOrd="6" destOrd="0" parTransId="{5A774C24-90C9-484A-9304-5119EE7D803B}" sibTransId="{F680B2F5-FCAF-4013-8BBC-6D9FACB4B22B}"/>
    <dgm:cxn modelId="{2E814BC5-B76D-4773-9CE4-F19A8109ED1A}" type="presOf" srcId="{5A774C24-90C9-484A-9304-5119EE7D803B}" destId="{42EAEB89-C1A6-4671-A726-AF1215D8B7B1}" srcOrd="1" destOrd="0" presId="urn:microsoft.com/office/officeart/2005/8/layout/radial5"/>
    <dgm:cxn modelId="{1E5ACD7F-11BC-49F0-9C77-B3244304EC57}" srcId="{FF30ED03-6471-49DA-B1C6-969FFE94B81A}" destId="{887550BD-6F7D-46AE-A8FB-A2FC7056E6AA}" srcOrd="2" destOrd="0" parTransId="{FF7A186C-7B21-47A2-A921-7308AB60D461}" sibTransId="{53BB01B0-5687-483A-BE98-67DAF5011C3D}"/>
    <dgm:cxn modelId="{DB54B835-724F-46E8-8CD9-9F38C8EB0B56}" type="presOf" srcId="{15B5B881-F53E-416B-B4BB-244D3FB5D9FF}" destId="{CB573324-89A8-453E-B2E8-62F692898944}" srcOrd="1" destOrd="0" presId="urn:microsoft.com/office/officeart/2005/8/layout/radial5"/>
    <dgm:cxn modelId="{7A8704F6-E043-45FB-BC80-BF7FD187578C}" srcId="{FF30ED03-6471-49DA-B1C6-969FFE94B81A}" destId="{1CF1009E-8CDD-4F61-8343-15A611FE3101}" srcOrd="7" destOrd="0" parTransId="{15B5B881-F53E-416B-B4BB-244D3FB5D9FF}" sibTransId="{9091B25B-5BA4-48B2-B206-BC42BD77EEB2}"/>
    <dgm:cxn modelId="{F8302F68-292B-45E7-9535-885E8D6E0B4F}" type="presOf" srcId="{2D8F5E58-3AD5-4FB1-9420-61DCC426B85A}" destId="{93A497DC-A42A-46EA-9B9C-0E108FCCA2D9}" srcOrd="1" destOrd="0" presId="urn:microsoft.com/office/officeart/2005/8/layout/radial5"/>
    <dgm:cxn modelId="{A7CB8368-3BE7-42BF-8AD0-F1A83370FDC7}" type="presOf" srcId="{4B9F8D0B-A115-48FA-A7C3-333D406E1C90}" destId="{BE04114A-9200-4A29-AF25-B86467FCBAEC}" srcOrd="1" destOrd="0" presId="urn:microsoft.com/office/officeart/2005/8/layout/radial5"/>
    <dgm:cxn modelId="{AE29FB80-B084-4608-AD3D-77FF83BDE783}" type="presOf" srcId="{7FABF635-FB8A-4452-9BF8-8723864FB0E4}" destId="{8DEEC0B3-0030-4CE3-8EF3-612972B6437E}" srcOrd="0" destOrd="0" presId="urn:microsoft.com/office/officeart/2005/8/layout/radial5"/>
    <dgm:cxn modelId="{4D031A66-9A19-44D9-BC5C-A210C5F31308}" type="presOf" srcId="{1CF1009E-8CDD-4F61-8343-15A611FE3101}" destId="{7AC43CE9-808A-4EB3-83BD-01C1030011D5}" srcOrd="0" destOrd="0" presId="urn:microsoft.com/office/officeart/2005/8/layout/radial5"/>
    <dgm:cxn modelId="{E4423CDF-A35C-41E5-9643-2523601953CC}" type="presOf" srcId="{D180F3C6-81E6-4346-AAF7-884749CD976D}" destId="{125F6AB7-A898-48A7-B375-0414A9A96163}" srcOrd="1" destOrd="0" presId="urn:microsoft.com/office/officeart/2005/8/layout/radial5"/>
    <dgm:cxn modelId="{72E156F6-E489-46D3-8100-8DCBB63AC75E}" srcId="{FF30ED03-6471-49DA-B1C6-969FFE94B81A}" destId="{2BC2DD55-E9D5-461E-A4BF-7CFEEAE3F826}" srcOrd="3" destOrd="0" parTransId="{0FAF927D-A435-4A3F-8424-3211C8789EC1}" sibTransId="{9A6E108D-7F59-413D-BADD-79A2A8C2BEBC}"/>
    <dgm:cxn modelId="{92102055-D3D7-4211-9B8D-957291ECB025}" type="presOf" srcId="{702DBC11-536E-407D-8852-D5DB3818AD3E}" destId="{55FCB1CE-42DA-4D50-B889-A6683D00C1D7}" srcOrd="1" destOrd="0" presId="urn:microsoft.com/office/officeart/2005/8/layout/radial5"/>
    <dgm:cxn modelId="{3931A8DE-401F-4A6B-B91F-65DB5999FE11}" srcId="{FF30ED03-6471-49DA-B1C6-969FFE94B81A}" destId="{C56F2B1F-DCB4-40D0-B6F3-890C56B4E6C0}" srcOrd="5" destOrd="0" parTransId="{4B9F8D0B-A115-48FA-A7C3-333D406E1C90}" sibTransId="{6EE486B6-19C3-4A49-BB9E-BB12153F2C4F}"/>
    <dgm:cxn modelId="{F317F522-87D9-41C7-8096-B764A29929BE}" type="presOf" srcId="{2D8F5E58-3AD5-4FB1-9420-61DCC426B85A}" destId="{9145F070-C64C-489B-B948-0E6E5ED6D0DA}" srcOrd="0" destOrd="0" presId="urn:microsoft.com/office/officeart/2005/8/layout/radial5"/>
    <dgm:cxn modelId="{4AF48E8E-CD40-4E25-B36D-B23337428993}" type="presOf" srcId="{158293CD-2C16-4401-924C-54163D7613A1}" destId="{9BC3F1F4-0501-4040-974E-73A46C425288}" srcOrd="0" destOrd="0" presId="urn:microsoft.com/office/officeart/2005/8/layout/radial5"/>
    <dgm:cxn modelId="{79EFA15D-433E-4D2D-B6BA-C10910769156}" type="presOf" srcId="{0FAF927D-A435-4A3F-8424-3211C8789EC1}" destId="{61EB6B78-31E9-46C1-90A4-4B8349928CEA}" srcOrd="0" destOrd="0" presId="urn:microsoft.com/office/officeart/2005/8/layout/radial5"/>
    <dgm:cxn modelId="{53004DF9-A09A-42F7-9F29-627D812BC29B}" type="presOf" srcId="{B465D5CA-712D-4EE7-BF00-A85BBE368DEF}" destId="{1999729D-3E73-40B6-8BA5-70E3694DA58F}" srcOrd="0" destOrd="0" presId="urn:microsoft.com/office/officeart/2005/8/layout/radial5"/>
    <dgm:cxn modelId="{CFCD54EB-AAC9-4176-AE2B-61110A224E37}" type="presParOf" srcId="{FD2F05FD-7A7A-4D08-9DB5-BDD3EFA24918}" destId="{B264F647-8C3D-4B19-881C-A4507819C326}" srcOrd="0" destOrd="0" presId="urn:microsoft.com/office/officeart/2005/8/layout/radial5"/>
    <dgm:cxn modelId="{D36D2D6D-6AA4-4934-8732-DFA01DBCFDC6}" type="presParOf" srcId="{FD2F05FD-7A7A-4D08-9DB5-BDD3EFA24918}" destId="{0406E2FD-08C4-4027-BF38-C15678072A18}" srcOrd="1" destOrd="0" presId="urn:microsoft.com/office/officeart/2005/8/layout/radial5"/>
    <dgm:cxn modelId="{7DB95B69-C8FD-42C3-84D4-708E1D492901}" type="presParOf" srcId="{0406E2FD-08C4-4027-BF38-C15678072A18}" destId="{55FCB1CE-42DA-4D50-B889-A6683D00C1D7}" srcOrd="0" destOrd="0" presId="urn:microsoft.com/office/officeart/2005/8/layout/radial5"/>
    <dgm:cxn modelId="{916AC1FB-7D60-45B8-B025-148D2A491F03}" type="presParOf" srcId="{FD2F05FD-7A7A-4D08-9DB5-BDD3EFA24918}" destId="{1061FF9C-529D-4D4A-BCB4-3A44704C2C94}" srcOrd="2" destOrd="0" presId="urn:microsoft.com/office/officeart/2005/8/layout/radial5"/>
    <dgm:cxn modelId="{5287AD0A-73C9-45B8-8969-00FAE68DC696}" type="presParOf" srcId="{FD2F05FD-7A7A-4D08-9DB5-BDD3EFA24918}" destId="{7AE8D858-04C0-490C-8F83-633C03BA2659}" srcOrd="3" destOrd="0" presId="urn:microsoft.com/office/officeart/2005/8/layout/radial5"/>
    <dgm:cxn modelId="{DA8C3CC9-CF9E-49AF-8DD1-0A25984D7D99}" type="presParOf" srcId="{7AE8D858-04C0-490C-8F83-633C03BA2659}" destId="{125F6AB7-A898-48A7-B375-0414A9A96163}" srcOrd="0" destOrd="0" presId="urn:microsoft.com/office/officeart/2005/8/layout/radial5"/>
    <dgm:cxn modelId="{47926CC1-B043-4AA3-917F-EE625512ADA2}" type="presParOf" srcId="{FD2F05FD-7A7A-4D08-9DB5-BDD3EFA24918}" destId="{CEF200D3-4A97-4635-9E61-82FB59CE98C8}" srcOrd="4" destOrd="0" presId="urn:microsoft.com/office/officeart/2005/8/layout/radial5"/>
    <dgm:cxn modelId="{28022C53-0E4C-431A-B26C-AEAD19492E61}" type="presParOf" srcId="{FD2F05FD-7A7A-4D08-9DB5-BDD3EFA24918}" destId="{C09E4E87-1007-4595-9952-3970EF862895}" srcOrd="5" destOrd="0" presId="urn:microsoft.com/office/officeart/2005/8/layout/radial5"/>
    <dgm:cxn modelId="{CC8E3409-3140-4892-B515-B6B07031564A}" type="presParOf" srcId="{C09E4E87-1007-4595-9952-3970EF862895}" destId="{7EB7941D-F591-4E33-9701-14E5F31A2CBF}" srcOrd="0" destOrd="0" presId="urn:microsoft.com/office/officeart/2005/8/layout/radial5"/>
    <dgm:cxn modelId="{0B5C95D0-B550-41DB-8247-FAE382414D3A}" type="presParOf" srcId="{FD2F05FD-7A7A-4D08-9DB5-BDD3EFA24918}" destId="{590C56FF-B896-43FF-8E7F-01AC8BF14E80}" srcOrd="6" destOrd="0" presId="urn:microsoft.com/office/officeart/2005/8/layout/radial5"/>
    <dgm:cxn modelId="{CA4B6387-52BC-427B-9E62-C8FCCE24046B}" type="presParOf" srcId="{FD2F05FD-7A7A-4D08-9DB5-BDD3EFA24918}" destId="{61EB6B78-31E9-46C1-90A4-4B8349928CEA}" srcOrd="7" destOrd="0" presId="urn:microsoft.com/office/officeart/2005/8/layout/radial5"/>
    <dgm:cxn modelId="{EBE01F26-327E-4B5B-9AC5-3F3ABA04F838}" type="presParOf" srcId="{61EB6B78-31E9-46C1-90A4-4B8349928CEA}" destId="{B245272B-2262-444A-8C17-7AD79CC9E49D}" srcOrd="0" destOrd="0" presId="urn:microsoft.com/office/officeart/2005/8/layout/radial5"/>
    <dgm:cxn modelId="{41C4259B-3606-4FAE-A70D-FD6C67B4E3DE}" type="presParOf" srcId="{FD2F05FD-7A7A-4D08-9DB5-BDD3EFA24918}" destId="{C0FA0115-26F7-4DFD-B97F-FAEB230E3CBA}" srcOrd="8" destOrd="0" presId="urn:microsoft.com/office/officeart/2005/8/layout/radial5"/>
    <dgm:cxn modelId="{A9579FD9-5070-462C-9815-B2813DB04C79}" type="presParOf" srcId="{FD2F05FD-7A7A-4D08-9DB5-BDD3EFA24918}" destId="{F35D1D7D-A72C-4504-ADAD-87F97334782D}" srcOrd="9" destOrd="0" presId="urn:microsoft.com/office/officeart/2005/8/layout/radial5"/>
    <dgm:cxn modelId="{C28A3292-BC5A-4C4C-A7A0-F9CCB4FC706F}" type="presParOf" srcId="{F35D1D7D-A72C-4504-ADAD-87F97334782D}" destId="{5FF42042-EC5A-487C-9AB2-8327EF08F10F}" srcOrd="0" destOrd="0" presId="urn:microsoft.com/office/officeart/2005/8/layout/radial5"/>
    <dgm:cxn modelId="{CCAD3FE4-FF95-41CC-8A58-1A5515D10B68}" type="presParOf" srcId="{FD2F05FD-7A7A-4D08-9DB5-BDD3EFA24918}" destId="{9BC3F1F4-0501-4040-974E-73A46C425288}" srcOrd="10" destOrd="0" presId="urn:microsoft.com/office/officeart/2005/8/layout/radial5"/>
    <dgm:cxn modelId="{11928341-7CDF-4E59-BFEA-B14FABE2A8FD}" type="presParOf" srcId="{FD2F05FD-7A7A-4D08-9DB5-BDD3EFA24918}" destId="{5B6B7112-B156-4CE7-8CA9-C281A9BE89C3}" srcOrd="11" destOrd="0" presId="urn:microsoft.com/office/officeart/2005/8/layout/radial5"/>
    <dgm:cxn modelId="{E71725CC-6C87-4258-9C3C-E45321B68F19}" type="presParOf" srcId="{5B6B7112-B156-4CE7-8CA9-C281A9BE89C3}" destId="{BE04114A-9200-4A29-AF25-B86467FCBAEC}" srcOrd="0" destOrd="0" presId="urn:microsoft.com/office/officeart/2005/8/layout/radial5"/>
    <dgm:cxn modelId="{2EC93DE1-11FE-4B63-B33A-DAF34FE8A926}" type="presParOf" srcId="{FD2F05FD-7A7A-4D08-9DB5-BDD3EFA24918}" destId="{311D9116-70BA-486A-B26C-387EEF55CA7D}" srcOrd="12" destOrd="0" presId="urn:microsoft.com/office/officeart/2005/8/layout/radial5"/>
    <dgm:cxn modelId="{9875EFDC-4032-435E-ACE2-2041A4D8D209}" type="presParOf" srcId="{FD2F05FD-7A7A-4D08-9DB5-BDD3EFA24918}" destId="{9335162D-9815-46D9-B161-07996FADCACF}" srcOrd="13" destOrd="0" presId="urn:microsoft.com/office/officeart/2005/8/layout/radial5"/>
    <dgm:cxn modelId="{F4EAF7DD-ED9D-49B4-8BE5-1621C7E004DA}" type="presParOf" srcId="{9335162D-9815-46D9-B161-07996FADCACF}" destId="{42EAEB89-C1A6-4671-A726-AF1215D8B7B1}" srcOrd="0" destOrd="0" presId="urn:microsoft.com/office/officeart/2005/8/layout/radial5"/>
    <dgm:cxn modelId="{F85A59CB-A06D-4494-8FF3-3C38EDEFDFBC}" type="presParOf" srcId="{FD2F05FD-7A7A-4D08-9DB5-BDD3EFA24918}" destId="{6DB5BA42-80C8-42D4-8C40-FE9ABB92627C}" srcOrd="14" destOrd="0" presId="urn:microsoft.com/office/officeart/2005/8/layout/radial5"/>
    <dgm:cxn modelId="{690E56EE-FDCC-4CC5-8BB4-DF152E9C60EB}" type="presParOf" srcId="{FD2F05FD-7A7A-4D08-9DB5-BDD3EFA24918}" destId="{73A81D45-9F58-43D2-9F61-D4EC691CA8DC}" srcOrd="15" destOrd="0" presId="urn:microsoft.com/office/officeart/2005/8/layout/radial5"/>
    <dgm:cxn modelId="{38E3C5EA-E948-4D0E-A535-7B10BDC557D4}" type="presParOf" srcId="{73A81D45-9F58-43D2-9F61-D4EC691CA8DC}" destId="{CB573324-89A8-453E-B2E8-62F692898944}" srcOrd="0" destOrd="0" presId="urn:microsoft.com/office/officeart/2005/8/layout/radial5"/>
    <dgm:cxn modelId="{2424B197-08AC-49C3-9C2B-C81DAC299F2B}" type="presParOf" srcId="{FD2F05FD-7A7A-4D08-9DB5-BDD3EFA24918}" destId="{7AC43CE9-808A-4EB3-83BD-01C1030011D5}" srcOrd="16" destOrd="0" presId="urn:microsoft.com/office/officeart/2005/8/layout/radial5"/>
    <dgm:cxn modelId="{F8EB7E95-B251-423C-8518-166A89A32698}" type="presParOf" srcId="{FD2F05FD-7A7A-4D08-9DB5-BDD3EFA24918}" destId="{04C125B4-B9AE-4AD9-8A14-2DA250107429}" srcOrd="17" destOrd="0" presId="urn:microsoft.com/office/officeart/2005/8/layout/radial5"/>
    <dgm:cxn modelId="{346BDAA4-F2F0-4AD6-B1AB-DBE20BF53699}" type="presParOf" srcId="{04C125B4-B9AE-4AD9-8A14-2DA250107429}" destId="{B31EC62F-E0D7-442D-9BED-BF9C661733A7}" srcOrd="0" destOrd="0" presId="urn:microsoft.com/office/officeart/2005/8/layout/radial5"/>
    <dgm:cxn modelId="{5AA7283A-22E0-4D2F-92AA-FFEEB28BB5AD}" type="presParOf" srcId="{FD2F05FD-7A7A-4D08-9DB5-BDD3EFA24918}" destId="{8DEEC0B3-0030-4CE3-8EF3-612972B6437E}" srcOrd="18" destOrd="0" presId="urn:microsoft.com/office/officeart/2005/8/layout/radial5"/>
    <dgm:cxn modelId="{C489E6AE-AE45-48A7-B74B-5188C91C494E}" type="presParOf" srcId="{FD2F05FD-7A7A-4D08-9DB5-BDD3EFA24918}" destId="{7A11DF55-7D5B-4005-90C3-409E28125CD5}" srcOrd="19" destOrd="0" presId="urn:microsoft.com/office/officeart/2005/8/layout/radial5"/>
    <dgm:cxn modelId="{9A5C5AD6-4BA9-4FBF-B2B8-63F37ABBD46F}" type="presParOf" srcId="{7A11DF55-7D5B-4005-90C3-409E28125CD5}" destId="{49858C95-26FB-4AB0-BD3D-71149B4FA585}" srcOrd="0" destOrd="0" presId="urn:microsoft.com/office/officeart/2005/8/layout/radial5"/>
    <dgm:cxn modelId="{400D23CA-321B-4522-91F0-23FFC6C6E6EF}" type="presParOf" srcId="{FD2F05FD-7A7A-4D08-9DB5-BDD3EFA24918}" destId="{1999729D-3E73-40B6-8BA5-70E3694DA58F}" srcOrd="20" destOrd="0" presId="urn:microsoft.com/office/officeart/2005/8/layout/radial5"/>
    <dgm:cxn modelId="{45F13209-57C2-4D58-9FF8-180D3F03E836}" type="presParOf" srcId="{FD2F05FD-7A7A-4D08-9DB5-BDD3EFA24918}" destId="{9145F070-C64C-489B-B948-0E6E5ED6D0DA}" srcOrd="21" destOrd="0" presId="urn:microsoft.com/office/officeart/2005/8/layout/radial5"/>
    <dgm:cxn modelId="{E85B0A58-E5F7-45E3-B2B2-92DE17A9138F}" type="presParOf" srcId="{9145F070-C64C-489B-B948-0E6E5ED6D0DA}" destId="{93A497DC-A42A-46EA-9B9C-0E108FCCA2D9}" srcOrd="0" destOrd="0" presId="urn:microsoft.com/office/officeart/2005/8/layout/radial5"/>
    <dgm:cxn modelId="{82EF7B01-C3AB-485C-8A5F-FFEA100B8DC0}" type="presParOf" srcId="{FD2F05FD-7A7A-4D08-9DB5-BDD3EFA24918}" destId="{69989D35-D124-42E3-ADAE-F3704B0D0FDC}" srcOrd="22" destOrd="0" presId="urn:microsoft.com/office/officeart/2005/8/layout/radial5"/>
  </dgm:cxnLst>
  <dgm:bg/>
  <dgm:whole>
    <a:ln w="9525" cap="flat" cmpd="sng" algn="ctr">
      <a:solidFill>
        <a:schemeClr val="tx1"/>
      </a:solidFill>
      <a:prstDash val="solid"/>
      <a:round/>
      <a:headEnd type="none" w="med" len="med"/>
      <a:tailEnd type="none" w="med" len="med"/>
    </a:ln>
  </dgm:whole>
</dgm:dataModel>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21/11/2024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571604" y="285728"/>
            <a:ext cx="5715040" cy="1569660"/>
          </a:xfrm>
          <a:prstGeom prst="rect">
            <a:avLst/>
          </a:prstGeom>
          <a:noFill/>
        </p:spPr>
        <p:txBody>
          <a:bodyPr wrap="square" rtlCol="0">
            <a:spAutoFit/>
          </a:bodyPr>
          <a:lstStyle/>
          <a:p>
            <a:pPr algn="ctr" rtl="1"/>
            <a:r>
              <a:rPr lang="ar-DZ" sz="2400" b="1" dirty="0" smtClean="0"/>
              <a:t>الجمهورية الجزائرية الديمقراطية الشعبية</a:t>
            </a:r>
            <a:endParaRPr lang="fr-FR" sz="2400" dirty="0" smtClean="0"/>
          </a:p>
          <a:p>
            <a:pPr algn="ctr" rtl="1"/>
            <a:r>
              <a:rPr lang="ar-DZ" sz="2400" b="1" dirty="0" smtClean="0"/>
              <a:t>وزارة التعليم العالي والبحث العلمي</a:t>
            </a:r>
            <a:endParaRPr lang="fr-FR" sz="2400" dirty="0" smtClean="0"/>
          </a:p>
          <a:p>
            <a:pPr algn="ctr" rtl="1"/>
            <a:r>
              <a:rPr lang="ar-DZ" sz="2400" b="1" dirty="0" smtClean="0"/>
              <a:t>جامعة وهران للعلوم والتكنولوجيا"محمد </a:t>
            </a:r>
            <a:r>
              <a:rPr lang="ar-DZ" sz="2400" b="1" dirty="0" err="1" smtClean="0"/>
              <a:t>بوضياف</a:t>
            </a:r>
            <a:r>
              <a:rPr lang="ar-DZ" sz="2400" b="1" dirty="0" smtClean="0"/>
              <a:t>"</a:t>
            </a:r>
            <a:endParaRPr lang="fr-FR" sz="2400" dirty="0" smtClean="0"/>
          </a:p>
          <a:p>
            <a:pPr algn="ctr"/>
            <a:r>
              <a:rPr lang="ar-DZ" sz="2400" b="1" dirty="0" smtClean="0"/>
              <a:t>معهد التربية البدنية والرياضية</a:t>
            </a:r>
            <a:endParaRPr lang="fr-FR" sz="2400" dirty="0"/>
          </a:p>
        </p:txBody>
      </p:sp>
      <p:pic>
        <p:nvPicPr>
          <p:cNvPr id="5" name="Image 4" descr="5.jpg"/>
          <p:cNvPicPr/>
          <p:nvPr/>
        </p:nvPicPr>
        <p:blipFill>
          <a:blip r:embed="rId2"/>
          <a:stretch>
            <a:fillRect/>
          </a:stretch>
        </p:blipFill>
        <p:spPr>
          <a:xfrm>
            <a:off x="7286644" y="428604"/>
            <a:ext cx="1299796" cy="1222131"/>
          </a:xfrm>
          <a:prstGeom prst="rect">
            <a:avLst/>
          </a:prstGeom>
        </p:spPr>
      </p:pic>
      <p:pic>
        <p:nvPicPr>
          <p:cNvPr id="6" name="Image 5" descr="5.jpg"/>
          <p:cNvPicPr/>
          <p:nvPr/>
        </p:nvPicPr>
        <p:blipFill>
          <a:blip r:embed="rId2"/>
          <a:stretch>
            <a:fillRect/>
          </a:stretch>
        </p:blipFill>
        <p:spPr>
          <a:xfrm>
            <a:off x="500034" y="357166"/>
            <a:ext cx="1299796" cy="1222131"/>
          </a:xfrm>
          <a:prstGeom prst="rect">
            <a:avLst/>
          </a:prstGeom>
        </p:spPr>
      </p:pic>
      <p:sp>
        <p:nvSpPr>
          <p:cNvPr id="8" name="Rectangle à coins arrondis 7"/>
          <p:cNvSpPr/>
          <p:nvPr/>
        </p:nvSpPr>
        <p:spPr>
          <a:xfrm>
            <a:off x="1500166" y="2714620"/>
            <a:ext cx="5715040" cy="14287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ar-DZ" sz="4800" b="1" dirty="0" smtClean="0">
                <a:solidFill>
                  <a:schemeClr val="tx1"/>
                </a:solidFill>
              </a:rPr>
              <a:t>اكتساب المهارات الحركية</a:t>
            </a:r>
            <a:endParaRPr lang="fr-FR" sz="4800" b="1" dirty="0">
              <a:solidFill>
                <a:schemeClr val="tx1"/>
              </a:solidFill>
            </a:endParaRPr>
          </a:p>
        </p:txBody>
      </p:sp>
      <p:sp>
        <p:nvSpPr>
          <p:cNvPr id="9" name="ZoneTexte 8"/>
          <p:cNvSpPr txBox="1"/>
          <p:nvPr/>
        </p:nvSpPr>
        <p:spPr>
          <a:xfrm>
            <a:off x="6929454" y="2285992"/>
            <a:ext cx="1571636" cy="584775"/>
          </a:xfrm>
          <a:prstGeom prst="rect">
            <a:avLst/>
          </a:prstGeom>
          <a:noFill/>
        </p:spPr>
        <p:txBody>
          <a:bodyPr wrap="square" rtlCol="0">
            <a:spAutoFit/>
          </a:bodyPr>
          <a:lstStyle/>
          <a:p>
            <a:pPr algn="r" rtl="1"/>
            <a:r>
              <a:rPr lang="ar-DZ" sz="3200" b="1" dirty="0" smtClean="0"/>
              <a:t>مقياس:</a:t>
            </a:r>
            <a:endParaRPr lang="fr-FR" sz="3200" b="1" dirty="0"/>
          </a:p>
        </p:txBody>
      </p:sp>
      <p:sp>
        <p:nvSpPr>
          <p:cNvPr id="10" name="ZoneTexte 9"/>
          <p:cNvSpPr txBox="1"/>
          <p:nvPr/>
        </p:nvSpPr>
        <p:spPr>
          <a:xfrm>
            <a:off x="5286380" y="4929198"/>
            <a:ext cx="3500462" cy="1077218"/>
          </a:xfrm>
          <a:prstGeom prst="rect">
            <a:avLst/>
          </a:prstGeom>
          <a:noFill/>
        </p:spPr>
        <p:txBody>
          <a:bodyPr wrap="square" rtlCol="0">
            <a:spAutoFit/>
          </a:bodyPr>
          <a:lstStyle/>
          <a:p>
            <a:pPr algn="r" rtl="1"/>
            <a:r>
              <a:rPr lang="ar-DZ" sz="3200" b="1" dirty="0" smtClean="0"/>
              <a:t>مستوى :</a:t>
            </a:r>
          </a:p>
          <a:p>
            <a:pPr algn="r" rtl="1"/>
            <a:r>
              <a:rPr lang="ar-DZ" sz="3200" b="1" dirty="0" smtClean="0"/>
              <a:t>*السنة الثانية </a:t>
            </a:r>
            <a:r>
              <a:rPr lang="ar-DZ" sz="3200" b="1" dirty="0" err="1" smtClean="0"/>
              <a:t>ماستير</a:t>
            </a:r>
            <a:endParaRPr lang="fr-FR" sz="3200" b="1" dirty="0"/>
          </a:p>
        </p:txBody>
      </p:sp>
      <p:sp>
        <p:nvSpPr>
          <p:cNvPr id="11" name="ZoneTexte 10"/>
          <p:cNvSpPr txBox="1"/>
          <p:nvPr/>
        </p:nvSpPr>
        <p:spPr>
          <a:xfrm>
            <a:off x="214282" y="5072074"/>
            <a:ext cx="3500462" cy="1077218"/>
          </a:xfrm>
          <a:prstGeom prst="rect">
            <a:avLst/>
          </a:prstGeom>
          <a:noFill/>
        </p:spPr>
        <p:txBody>
          <a:bodyPr wrap="square" rtlCol="0">
            <a:spAutoFit/>
          </a:bodyPr>
          <a:lstStyle/>
          <a:p>
            <a:pPr algn="r" rtl="1"/>
            <a:r>
              <a:rPr lang="ar-DZ" sz="3200" b="1" dirty="0" err="1" smtClean="0"/>
              <a:t>مسؤولة</a:t>
            </a:r>
            <a:r>
              <a:rPr lang="ar-DZ" sz="3200" b="1" dirty="0" smtClean="0"/>
              <a:t> المقياس :</a:t>
            </a:r>
          </a:p>
          <a:p>
            <a:pPr algn="r" rtl="1"/>
            <a:r>
              <a:rPr lang="ar-DZ" sz="3200" b="1" dirty="0" smtClean="0"/>
              <a:t>*أ/ عباس</a:t>
            </a:r>
            <a:endParaRPr lang="fr-FR" sz="3200" b="1"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428604"/>
            <a:ext cx="8358246" cy="4893647"/>
          </a:xfrm>
          <a:prstGeom prst="rect">
            <a:avLst/>
          </a:prstGeom>
          <a:noFill/>
        </p:spPr>
        <p:txBody>
          <a:bodyPr wrap="square" rtlCol="0">
            <a:spAutoFit/>
          </a:bodyPr>
          <a:lstStyle/>
          <a:p>
            <a:pPr algn="just" rtl="1"/>
            <a:r>
              <a:rPr lang="ar-DZ" sz="2400" b="1" dirty="0" smtClean="0">
                <a:solidFill>
                  <a:srgbClr val="FF0000"/>
                </a:solidFill>
              </a:rPr>
              <a:t>4.التشويق </a:t>
            </a:r>
            <a:r>
              <a:rPr lang="ar-DZ" sz="2400" b="1" dirty="0" err="1" smtClean="0">
                <a:solidFill>
                  <a:srgbClr val="FF0000"/>
                </a:solidFill>
              </a:rPr>
              <a:t>و</a:t>
            </a:r>
            <a:r>
              <a:rPr lang="ar-DZ" sz="2400" b="1" dirty="0" smtClean="0">
                <a:solidFill>
                  <a:srgbClr val="FF0000"/>
                </a:solidFill>
              </a:rPr>
              <a:t> الإثارة:</a:t>
            </a:r>
            <a:endParaRPr lang="fr-FR" sz="2400" dirty="0" smtClean="0">
              <a:solidFill>
                <a:srgbClr val="FF0000"/>
              </a:solidFill>
            </a:endParaRPr>
          </a:p>
          <a:p>
            <a:pPr algn="just" rtl="1"/>
            <a:r>
              <a:rPr lang="ar-DZ" sz="2400" dirty="0" smtClean="0"/>
              <a:t>       أحد الأسباب المهمة لزيادة الدافعية لدى المتعلم نحو العملية التعليمية هو التشويق </a:t>
            </a:r>
            <a:r>
              <a:rPr lang="ar-DZ" sz="2400" dirty="0" err="1" smtClean="0"/>
              <a:t>و</a:t>
            </a:r>
            <a:r>
              <a:rPr lang="ar-DZ" sz="2400" dirty="0" smtClean="0"/>
              <a:t> الإثارة، وتزداد الحاجة إليها عند القيام بتعليم الحركات </a:t>
            </a:r>
            <a:r>
              <a:rPr lang="ar-DZ" sz="2400" dirty="0" err="1" smtClean="0"/>
              <a:t>و</a:t>
            </a:r>
            <a:r>
              <a:rPr lang="ar-DZ" sz="2400" dirty="0" smtClean="0"/>
              <a:t> المهارات الرياضية ، </a:t>
            </a:r>
            <a:r>
              <a:rPr lang="ar-DZ" sz="2400" dirty="0" err="1" smtClean="0"/>
              <a:t>و</a:t>
            </a:r>
            <a:r>
              <a:rPr lang="ar-DZ" sz="2400" dirty="0" smtClean="0"/>
              <a:t> من الأهمية أن </a:t>
            </a:r>
            <a:r>
              <a:rPr lang="ar-DZ" sz="2400" dirty="0" err="1" smtClean="0"/>
              <a:t>نهيء</a:t>
            </a:r>
            <a:r>
              <a:rPr lang="ar-DZ" sz="2400" dirty="0" smtClean="0"/>
              <a:t> للمتعلم الجو المملوء بالتشويق </a:t>
            </a:r>
            <a:r>
              <a:rPr lang="ar-DZ" sz="2400" dirty="0" err="1" smtClean="0"/>
              <a:t>و</a:t>
            </a:r>
            <a:r>
              <a:rPr lang="ar-DZ" sz="2400" dirty="0" smtClean="0"/>
              <a:t> الإثارة لممارسة اللعب من أجل التخفيف من حدة العبء البدني </a:t>
            </a:r>
            <a:r>
              <a:rPr lang="ar-DZ" sz="2400" dirty="0" err="1" smtClean="0"/>
              <a:t>و</a:t>
            </a:r>
            <a:r>
              <a:rPr lang="ar-DZ" sz="2400" dirty="0" smtClean="0"/>
              <a:t> النفسي الواقع على كاهل المتعلم نتيجة لقيامه بعملية التعلم،و حتى تزداد لديه الرغبة في التعلم ، أن الأساس المهم هو أن المتعلم سوف يتعلم بشكل أفضل </a:t>
            </a:r>
            <a:r>
              <a:rPr lang="ar-DZ" sz="2400" dirty="0" err="1" smtClean="0"/>
              <a:t>و</a:t>
            </a:r>
            <a:r>
              <a:rPr lang="ar-DZ" sz="2400" dirty="0" smtClean="0"/>
              <a:t> بتفوق في أداء المهارات إذا استثيرت دوافعه من خلال التشويق </a:t>
            </a:r>
            <a:r>
              <a:rPr lang="ar-DZ" sz="2400" dirty="0" err="1" smtClean="0"/>
              <a:t>و</a:t>
            </a:r>
            <a:r>
              <a:rPr lang="ar-DZ" sz="2400" dirty="0" smtClean="0"/>
              <a:t> الإثارة ، الأمر الذي يجعل المتعلم ينظر إلى العملية التعليمية بوصفها شيئا ممتعاً </a:t>
            </a:r>
            <a:r>
              <a:rPr lang="ar-DZ" sz="2400" dirty="0" err="1" smtClean="0"/>
              <a:t>و</a:t>
            </a:r>
            <a:r>
              <a:rPr lang="ar-DZ" sz="2400" dirty="0" smtClean="0"/>
              <a:t> تبعث لديه النشاط </a:t>
            </a:r>
            <a:r>
              <a:rPr lang="ar-DZ" sz="2400" dirty="0" err="1" smtClean="0"/>
              <a:t>و</a:t>
            </a:r>
            <a:r>
              <a:rPr lang="ar-DZ" sz="2400" dirty="0" smtClean="0"/>
              <a:t> الحيوية، فالتعلم المبني على الفهم </a:t>
            </a:r>
            <a:r>
              <a:rPr lang="ar-DZ" sz="2400" dirty="0" err="1" smtClean="0"/>
              <a:t>و</a:t>
            </a:r>
            <a:r>
              <a:rPr lang="ar-DZ" sz="2400" dirty="0" smtClean="0"/>
              <a:t> الاستيعاب يتيح فرصة جيدة لتعميمها </a:t>
            </a:r>
            <a:r>
              <a:rPr lang="ar-DZ" sz="2400" dirty="0" err="1" smtClean="0"/>
              <a:t>و</a:t>
            </a:r>
            <a:r>
              <a:rPr lang="ar-DZ" sz="2400" dirty="0" smtClean="0"/>
              <a:t> تطبيقها على المواقف الأخرى الجديدة التي يتعرض لها المتعلم خلال التعلم، </a:t>
            </a:r>
            <a:r>
              <a:rPr lang="ar-DZ" sz="2400" dirty="0" err="1" smtClean="0"/>
              <a:t>و</a:t>
            </a:r>
            <a:r>
              <a:rPr lang="ar-DZ" sz="2400" dirty="0" smtClean="0"/>
              <a:t> زيادة قدراته على التكيف بصورة سريعة للمواقف التي تتطلب التفكير السريع </a:t>
            </a:r>
            <a:r>
              <a:rPr lang="ar-DZ" sz="2400" dirty="0" err="1" smtClean="0"/>
              <a:t>و</a:t>
            </a:r>
            <a:r>
              <a:rPr lang="ar-DZ" sz="2400" dirty="0" smtClean="0"/>
              <a:t> اتخاذ القرارات السريعة (</a:t>
            </a:r>
            <a:r>
              <a:rPr lang="ar-DZ" sz="2400" dirty="0" err="1" smtClean="0"/>
              <a:t>الشاويش</a:t>
            </a:r>
            <a:r>
              <a:rPr lang="ar-DZ" sz="2400" dirty="0" smtClean="0"/>
              <a:t>، 2013، صفحة 83) </a:t>
            </a:r>
            <a:endParaRPr lang="fr-FR" sz="2400" dirty="0" smtClean="0"/>
          </a:p>
          <a:p>
            <a:pPr algn="just"/>
            <a:endParaRPr lang="fr-FR" sz="2400"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1000108"/>
            <a:ext cx="8715404" cy="3785652"/>
          </a:xfrm>
          <a:prstGeom prst="rect">
            <a:avLst/>
          </a:prstGeom>
          <a:noFill/>
        </p:spPr>
        <p:txBody>
          <a:bodyPr wrap="square" rtlCol="0">
            <a:spAutoFit/>
          </a:bodyPr>
          <a:lstStyle/>
          <a:p>
            <a:pPr algn="just" rtl="1"/>
            <a:r>
              <a:rPr lang="ar-DZ" sz="2400" b="1" dirty="0" smtClean="0">
                <a:solidFill>
                  <a:srgbClr val="FF0000"/>
                </a:solidFill>
              </a:rPr>
              <a:t>5.الإتقان </a:t>
            </a:r>
            <a:r>
              <a:rPr lang="ar-DZ" sz="2400" b="1" dirty="0" err="1" smtClean="0">
                <a:solidFill>
                  <a:srgbClr val="FF0000"/>
                </a:solidFill>
              </a:rPr>
              <a:t>و</a:t>
            </a:r>
            <a:r>
              <a:rPr lang="ar-DZ" sz="2400" b="1" dirty="0" smtClean="0">
                <a:solidFill>
                  <a:srgbClr val="FF0000"/>
                </a:solidFill>
              </a:rPr>
              <a:t> الثبات </a:t>
            </a:r>
            <a:r>
              <a:rPr lang="ar-DZ" sz="2400" b="1" dirty="0" err="1" smtClean="0">
                <a:solidFill>
                  <a:srgbClr val="FF0000"/>
                </a:solidFill>
              </a:rPr>
              <a:t>و</a:t>
            </a:r>
            <a:r>
              <a:rPr lang="ar-DZ" sz="2400" b="1" dirty="0" smtClean="0">
                <a:solidFill>
                  <a:srgbClr val="FF0000"/>
                </a:solidFill>
              </a:rPr>
              <a:t> التجارب السابقة:</a:t>
            </a:r>
            <a:endParaRPr lang="fr-FR" sz="2400" dirty="0" smtClean="0">
              <a:solidFill>
                <a:srgbClr val="FF0000"/>
              </a:solidFill>
            </a:endParaRPr>
          </a:p>
          <a:p>
            <a:pPr algn="just" rtl="1"/>
            <a:r>
              <a:rPr lang="ar-DZ" sz="2400" dirty="0" smtClean="0"/>
              <a:t>      الإتقان صفة من صفات الثبات لدى الرياضي </a:t>
            </a:r>
            <a:r>
              <a:rPr lang="ar-DZ" sz="2400" dirty="0" err="1" smtClean="0"/>
              <a:t>و</a:t>
            </a:r>
            <a:r>
              <a:rPr lang="ar-DZ" sz="2400" dirty="0" smtClean="0"/>
              <a:t> المدرب </a:t>
            </a:r>
            <a:r>
              <a:rPr lang="ar-DZ" sz="2400" dirty="0" err="1" smtClean="0"/>
              <a:t>و</a:t>
            </a:r>
            <a:r>
              <a:rPr lang="ar-DZ" sz="2400" dirty="0" smtClean="0"/>
              <a:t> المعلم الذي يعرف صفة الحركات </a:t>
            </a:r>
            <a:r>
              <a:rPr lang="ar-DZ" sz="2400" dirty="0" err="1" smtClean="0"/>
              <a:t>و</a:t>
            </a:r>
            <a:r>
              <a:rPr lang="ar-DZ" sz="2400" dirty="0" smtClean="0"/>
              <a:t> المهارات </a:t>
            </a:r>
            <a:r>
              <a:rPr lang="ar-DZ" sz="2400" dirty="0" err="1" smtClean="0"/>
              <a:t>و</a:t>
            </a:r>
            <a:r>
              <a:rPr lang="ar-DZ" sz="2400" dirty="0" smtClean="0"/>
              <a:t> درجاتها، </a:t>
            </a:r>
            <a:r>
              <a:rPr lang="ar-DZ" sz="2400" dirty="0" err="1" smtClean="0"/>
              <a:t>و</a:t>
            </a:r>
            <a:r>
              <a:rPr lang="ar-DZ" sz="2400" dirty="0" smtClean="0"/>
              <a:t> هل أن الرياضي وصل إلى درجة الإتقان</a:t>
            </a:r>
            <a:r>
              <a:rPr lang="ar-DZ" sz="2400" b="1" dirty="0" smtClean="0"/>
              <a:t>.</a:t>
            </a:r>
            <a:endParaRPr lang="fr-FR" sz="2400" dirty="0" smtClean="0"/>
          </a:p>
          <a:p>
            <a:pPr algn="just" rtl="1"/>
            <a:r>
              <a:rPr lang="ar-DZ" sz="2400" dirty="0" smtClean="0"/>
              <a:t>إن صفة الإتقان من الصفات المهمة التي ينتبه إليها المدربون في تعليم المهارات، إن استيعابه أو إتقان المهارة سوف يؤدي إلى تعلم مهارة جديدة. إن إتقان المهارة </a:t>
            </a:r>
            <a:r>
              <a:rPr lang="ar-DZ" sz="2400" dirty="0" err="1" smtClean="0"/>
              <a:t>و</a:t>
            </a:r>
            <a:r>
              <a:rPr lang="ar-DZ" sz="2400" dirty="0" smtClean="0"/>
              <a:t> تثبيتها بشكل آلي مرتبط بالتدريب </a:t>
            </a:r>
            <a:r>
              <a:rPr lang="ar-DZ" sz="2400" dirty="0" err="1" smtClean="0"/>
              <a:t>و</a:t>
            </a:r>
            <a:r>
              <a:rPr lang="ar-DZ" sz="2400" dirty="0" smtClean="0"/>
              <a:t> التعلم الجيد </a:t>
            </a:r>
            <a:r>
              <a:rPr lang="ar-DZ" sz="2400" dirty="0" err="1" smtClean="0"/>
              <a:t>و</a:t>
            </a:r>
            <a:r>
              <a:rPr lang="ar-DZ" sz="2400" dirty="0" smtClean="0"/>
              <a:t> كلما </a:t>
            </a:r>
            <a:r>
              <a:rPr lang="ar-DZ" sz="2400" dirty="0" err="1" smtClean="0"/>
              <a:t>اتقنت</a:t>
            </a:r>
            <a:r>
              <a:rPr lang="ar-DZ" sz="2400" dirty="0" smtClean="0"/>
              <a:t> المهارات سوف تؤدي الحركات  بشكل أفضل من السابق </a:t>
            </a:r>
            <a:r>
              <a:rPr lang="ar-DZ" sz="2400" dirty="0" err="1" smtClean="0"/>
              <a:t>و</a:t>
            </a:r>
            <a:r>
              <a:rPr lang="ar-DZ" sz="2400" dirty="0" smtClean="0"/>
              <a:t> سببه يعود إلى الاقتصاد بالجهد.</a:t>
            </a:r>
            <a:endParaRPr lang="fr-FR" sz="2400" dirty="0" smtClean="0"/>
          </a:p>
          <a:p>
            <a:pPr algn="just" rtl="1"/>
            <a:r>
              <a:rPr lang="ar-DZ" sz="2400" dirty="0" smtClean="0"/>
              <a:t>اكتساب المهارات </a:t>
            </a:r>
            <a:r>
              <a:rPr lang="ar-DZ" sz="2400" dirty="0" err="1" smtClean="0"/>
              <a:t>و</a:t>
            </a:r>
            <a:r>
              <a:rPr lang="ar-DZ" sz="2400" dirty="0" smtClean="0"/>
              <a:t> خاصة التجارب السابقة سوف تؤدي بالفرد إلى تأدية الحركات بصورة أفضل.  فالفرد الذي لديه ممارسة سابقة له قدرة على الأداء أفصل من غيره لتأدية الحركات </a:t>
            </a:r>
            <a:r>
              <a:rPr lang="ar-DZ" sz="2400" dirty="0" err="1" smtClean="0"/>
              <a:t>و</a:t>
            </a:r>
            <a:r>
              <a:rPr lang="ar-DZ" sz="2400" dirty="0" smtClean="0"/>
              <a:t> تعلمها. (إبراهيم، 2002، صفحة 114و 115)</a:t>
            </a:r>
            <a:r>
              <a:rPr lang="ar-DZ" sz="2400" b="1" dirty="0" smtClean="0"/>
              <a:t>  </a:t>
            </a:r>
            <a:endParaRPr lang="fr-FR" sz="2400" dirty="0" smtClean="0"/>
          </a:p>
        </p:txBody>
      </p:sp>
    </p:spTree>
  </p:cSld>
  <p:clrMapOvr>
    <a:masterClrMapping/>
  </p:clrMapOvr>
  <p:transition>
    <p:wipe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928670"/>
            <a:ext cx="8429684" cy="4524315"/>
          </a:xfrm>
          <a:prstGeom prst="rect">
            <a:avLst/>
          </a:prstGeom>
          <a:noFill/>
        </p:spPr>
        <p:txBody>
          <a:bodyPr wrap="square" rtlCol="0">
            <a:spAutoFit/>
          </a:bodyPr>
          <a:lstStyle/>
          <a:p>
            <a:pPr algn="just" rtl="1"/>
            <a:r>
              <a:rPr lang="ar-DZ" sz="2400" b="1" dirty="0" smtClean="0">
                <a:solidFill>
                  <a:srgbClr val="FF0000"/>
                </a:solidFill>
              </a:rPr>
              <a:t>6- النضوج</a:t>
            </a:r>
            <a:r>
              <a:rPr lang="ar-DZ" sz="2400" dirty="0" smtClean="0">
                <a:solidFill>
                  <a:srgbClr val="FF0000"/>
                </a:solidFill>
              </a:rPr>
              <a:t>:</a:t>
            </a:r>
            <a:endParaRPr lang="fr-FR" sz="2400" dirty="0" smtClean="0">
              <a:solidFill>
                <a:srgbClr val="FF0000"/>
              </a:solidFill>
            </a:endParaRPr>
          </a:p>
          <a:p>
            <a:pPr algn="just" rtl="1"/>
            <a:r>
              <a:rPr lang="ar-DZ" sz="2400" dirty="0" smtClean="0"/>
              <a:t>     و النضج في علم الحركة معناه السن المناسب لاختيار اللعبة، فمثلا سن النضج للجمباز هو 4-5، </a:t>
            </a:r>
            <a:r>
              <a:rPr lang="ar-DZ" sz="2400" dirty="0" err="1" smtClean="0"/>
              <a:t>و</a:t>
            </a:r>
            <a:r>
              <a:rPr lang="ar-DZ" sz="2400" dirty="0" smtClean="0"/>
              <a:t> سن النضج للسباحة من 3-4، </a:t>
            </a:r>
            <a:r>
              <a:rPr lang="ar-DZ" sz="2400" dirty="0" err="1" smtClean="0"/>
              <a:t>و</a:t>
            </a:r>
            <a:r>
              <a:rPr lang="ar-DZ" sz="2400" dirty="0" smtClean="0"/>
              <a:t> سن النضج للملاكمة من 14-16، فالنضج هي الوسيلة التي يراها مناسبة له. (إبراهيم، 2002، صفحة 114)</a:t>
            </a:r>
            <a:endParaRPr lang="fr-FR" sz="2400" dirty="0" smtClean="0"/>
          </a:p>
          <a:p>
            <a:pPr algn="just" rtl="1"/>
            <a:r>
              <a:rPr lang="ar-DZ" sz="2400" dirty="0" smtClean="0"/>
              <a:t> </a:t>
            </a:r>
            <a:endParaRPr lang="fr-FR" sz="2400" dirty="0" smtClean="0"/>
          </a:p>
          <a:p>
            <a:pPr algn="just" rtl="1"/>
            <a:r>
              <a:rPr lang="ar-DZ" sz="2400" b="1" dirty="0" smtClean="0">
                <a:solidFill>
                  <a:srgbClr val="FF0000"/>
                </a:solidFill>
              </a:rPr>
              <a:t>7- الممارسة:</a:t>
            </a:r>
            <a:endParaRPr lang="fr-FR" sz="2400" dirty="0" smtClean="0">
              <a:solidFill>
                <a:srgbClr val="FF0000"/>
              </a:solidFill>
            </a:endParaRPr>
          </a:p>
          <a:p>
            <a:pPr algn="just" rtl="1"/>
            <a:r>
              <a:rPr lang="ar-DZ" sz="2400" dirty="0" smtClean="0"/>
              <a:t>       لا يمكن أن يتعلم الفرد المهارة إلا من خلال ممارستها </a:t>
            </a:r>
            <a:r>
              <a:rPr lang="ar-DZ" sz="2400" dirty="0" err="1" smtClean="0"/>
              <a:t>و</a:t>
            </a:r>
            <a:r>
              <a:rPr lang="ar-DZ" sz="2400" dirty="0" smtClean="0"/>
              <a:t> خاصة الحركات الثنائية فلا يمكن أن تتعلم ركوب الدرجات أو السباحة إلا من خلال ممارستها </a:t>
            </a:r>
            <a:r>
              <a:rPr lang="ar-DZ" sz="2400" dirty="0" err="1" smtClean="0"/>
              <a:t>و</a:t>
            </a:r>
            <a:r>
              <a:rPr lang="ar-DZ" sz="2400" dirty="0" smtClean="0"/>
              <a:t> التدريب عليها </a:t>
            </a:r>
            <a:r>
              <a:rPr lang="ar-DZ" sz="2400" dirty="0" err="1" smtClean="0"/>
              <a:t>و</a:t>
            </a:r>
            <a:r>
              <a:rPr lang="ar-DZ" sz="2400" dirty="0" smtClean="0"/>
              <a:t> لفترة غير قليلة. (محجوب، علم الحركة التعلم الحركي، 1989، صفحة 21)</a:t>
            </a:r>
            <a:endParaRPr lang="fr-FR" sz="2400" dirty="0" smtClean="0"/>
          </a:p>
          <a:p>
            <a:pPr algn="just" rtl="1"/>
            <a:r>
              <a:rPr lang="ar-DZ" sz="2400" dirty="0" smtClean="0"/>
              <a:t> </a:t>
            </a:r>
            <a:endParaRPr lang="fr-FR" sz="2400" dirty="0" smtClean="0"/>
          </a:p>
          <a:p>
            <a:pPr algn="just" rtl="1"/>
            <a:endParaRPr lang="fr-FR" sz="2400" dirty="0" smtClean="0"/>
          </a:p>
          <a:p>
            <a:pPr algn="just" rtl="1"/>
            <a:endParaRPr lang="fr-FR" sz="24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85720" y="1071546"/>
            <a:ext cx="8286776" cy="4524315"/>
          </a:xfrm>
          <a:prstGeom prst="rect">
            <a:avLst/>
          </a:prstGeom>
          <a:noFill/>
        </p:spPr>
        <p:txBody>
          <a:bodyPr wrap="square" rtlCol="0">
            <a:spAutoFit/>
          </a:bodyPr>
          <a:lstStyle/>
          <a:p>
            <a:pPr algn="just" rtl="1"/>
            <a:r>
              <a:rPr lang="ar-DZ" sz="2400" b="1" dirty="0" smtClean="0">
                <a:solidFill>
                  <a:srgbClr val="FF0000"/>
                </a:solidFill>
              </a:rPr>
              <a:t>8.الفروق الفردية:</a:t>
            </a:r>
            <a:r>
              <a:rPr lang="ar-DZ" sz="2400" dirty="0" smtClean="0">
                <a:solidFill>
                  <a:srgbClr val="FF0000"/>
                </a:solidFill>
              </a:rPr>
              <a:t>  </a:t>
            </a:r>
          </a:p>
          <a:p>
            <a:pPr algn="just" rtl="1"/>
            <a:r>
              <a:rPr lang="ar-DZ" sz="2400" dirty="0" smtClean="0"/>
              <a:t>    يدل لفظها على معناها دلالة صادقة </a:t>
            </a:r>
            <a:r>
              <a:rPr lang="ar-DZ" sz="2400" dirty="0" err="1" smtClean="0"/>
              <a:t>و</a:t>
            </a:r>
            <a:r>
              <a:rPr lang="ar-DZ" sz="2400" dirty="0" smtClean="0"/>
              <a:t> هي تلك الصفات التي يتميز </a:t>
            </a:r>
            <a:r>
              <a:rPr lang="ar-DZ" sz="2400" dirty="0" err="1" smtClean="0"/>
              <a:t>بها</a:t>
            </a:r>
            <a:r>
              <a:rPr lang="ar-DZ" sz="2400" dirty="0" smtClean="0"/>
              <a:t> كل إنسان عن غيره من الأفراد، سواء كانت تلك الصفة جسمية أم عقلية أم مزاجية أم سلوكه النفسي أو الاجتماعي. (</a:t>
            </a:r>
            <a:r>
              <a:rPr lang="ar-DZ" sz="2400" dirty="0" err="1" smtClean="0"/>
              <a:t>سعدالله</a:t>
            </a:r>
            <a:r>
              <a:rPr lang="ar-DZ" sz="2400" dirty="0" smtClean="0"/>
              <a:t>، 2015، صفحة 329)</a:t>
            </a:r>
            <a:endParaRPr lang="fr-FR" sz="2400" dirty="0" smtClean="0"/>
          </a:p>
          <a:p>
            <a:pPr algn="just" rtl="1"/>
            <a:r>
              <a:rPr lang="ar-DZ" sz="2400" dirty="0" smtClean="0"/>
              <a:t>    نلاحظ عند بداية تعلم مهارة رياضية جديدة من المبتدئين وجود درجات مختلفة من النجاح </a:t>
            </a:r>
            <a:r>
              <a:rPr lang="ar-DZ" sz="2400" dirty="0" err="1" smtClean="0"/>
              <a:t>و</a:t>
            </a:r>
            <a:r>
              <a:rPr lang="ar-DZ" sz="2400" dirty="0" smtClean="0"/>
              <a:t> الفشل بين المتعلمين خلال الأيام القليلة الأولى، فمثلا عند تعليم مهارة الوثب نلاحظ أن هناك من يستغرق وقت طويل جدا  في الربط بين أجزاء المهارة لأدائها  في صورتها الأولية،و هناك من يتمكن من ذلك بصورة سريعة، </a:t>
            </a:r>
            <a:r>
              <a:rPr lang="ar-DZ" sz="2400" dirty="0" err="1" smtClean="0"/>
              <a:t>و</a:t>
            </a:r>
            <a:r>
              <a:rPr lang="ar-DZ" sz="2400" dirty="0" smtClean="0"/>
              <a:t> هناك من يستغرق وقت يتأرجح بين النوعين السابقين </a:t>
            </a:r>
            <a:r>
              <a:rPr lang="ar-DZ" sz="2400" dirty="0" err="1" smtClean="0"/>
              <a:t>و</a:t>
            </a:r>
            <a:r>
              <a:rPr lang="ar-DZ" sz="2400" dirty="0" smtClean="0"/>
              <a:t> يرجع السبب في ذلك إلى أن هناك اختلاف بين المتعلمين في العوامل المؤثرة في عملية التعلم هذا الاختلاف هو ما يطلق عليه الفروق الفردية. (حلمي، 2006، صفحة 80) </a:t>
            </a:r>
            <a:endParaRPr lang="fr-FR" sz="2400" dirty="0" smtClean="0"/>
          </a:p>
          <a:p>
            <a:pPr algn="just"/>
            <a:endParaRPr lang="fr-FR" sz="2400"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28596" y="1000108"/>
            <a:ext cx="8429684" cy="4893647"/>
          </a:xfrm>
          <a:prstGeom prst="rect">
            <a:avLst/>
          </a:prstGeom>
          <a:noFill/>
        </p:spPr>
        <p:txBody>
          <a:bodyPr wrap="square" rtlCol="0">
            <a:spAutoFit/>
          </a:bodyPr>
          <a:lstStyle/>
          <a:p>
            <a:pPr algn="just" rtl="1"/>
            <a:r>
              <a:rPr lang="ar-DZ" sz="2400" b="1" dirty="0" smtClean="0">
                <a:solidFill>
                  <a:srgbClr val="FF0000"/>
                </a:solidFill>
              </a:rPr>
              <a:t>9- التغذية الراجعة:</a:t>
            </a:r>
            <a:endParaRPr lang="fr-FR" sz="2400" dirty="0" smtClean="0">
              <a:solidFill>
                <a:srgbClr val="FF0000"/>
              </a:solidFill>
            </a:endParaRPr>
          </a:p>
          <a:p>
            <a:pPr algn="just" rtl="1"/>
            <a:r>
              <a:rPr lang="ar-DZ" sz="2400" dirty="0" smtClean="0"/>
              <a:t>      من أهم المتغيرات التي تؤثر في التعلم الحركي هي المعلومات الحسية المختلفة التي يتم تزويد المتعلم </a:t>
            </a:r>
            <a:r>
              <a:rPr lang="ar-DZ" sz="2400" dirty="0" err="1" smtClean="0"/>
              <a:t>بها</a:t>
            </a:r>
            <a:r>
              <a:rPr lang="ar-DZ" sz="2400" dirty="0" smtClean="0"/>
              <a:t> ، فنوع هذه المعلومات </a:t>
            </a:r>
            <a:r>
              <a:rPr lang="ar-DZ" sz="2400" dirty="0" err="1" smtClean="0"/>
              <a:t>و</a:t>
            </a:r>
            <a:r>
              <a:rPr lang="ar-DZ" sz="2400" dirty="0" smtClean="0"/>
              <a:t> كميتها </a:t>
            </a:r>
            <a:r>
              <a:rPr lang="ar-DZ" sz="2400" dirty="0" err="1" smtClean="0"/>
              <a:t>و</a:t>
            </a:r>
            <a:r>
              <a:rPr lang="ar-DZ" sz="2400" dirty="0" smtClean="0"/>
              <a:t> توقيت عرضها تؤثر بدرجة كبيرة على الأداء </a:t>
            </a:r>
            <a:r>
              <a:rPr lang="ar-DZ" sz="2400" dirty="0" err="1" smtClean="0"/>
              <a:t>و</a:t>
            </a:r>
            <a:r>
              <a:rPr lang="ar-DZ" sz="2400" dirty="0" smtClean="0"/>
              <a:t> التعلم.و هذه المعلومات نوعان، النوع الأول يمثل المعلومات التي تسبق الأداء كبعد الزميل الذي ستمرر له الكرة، كارتفاع الكرة التي سوف تقوم بضربها... لا بد من تحديد الهدف بدقة ، </a:t>
            </a:r>
            <a:r>
              <a:rPr lang="ar-DZ" sz="2400" dirty="0" err="1" smtClean="0"/>
              <a:t>و</a:t>
            </a:r>
            <a:r>
              <a:rPr lang="ar-DZ" sz="2400" dirty="0" smtClean="0"/>
              <a:t> مقدار القوة المطلوبة للوصول إليه </a:t>
            </a:r>
            <a:r>
              <a:rPr lang="ar-DZ" sz="2400" dirty="0" err="1" smtClean="0"/>
              <a:t>و</a:t>
            </a:r>
            <a:r>
              <a:rPr lang="ar-DZ" sz="2400" dirty="0" smtClean="0"/>
              <a:t> موقعه لحظة إصابته...و يطلق على الإمداد بهذا النوع من المعلومات بالتغذية المسبقة  </a:t>
            </a:r>
            <a:r>
              <a:rPr lang="fr-FR" sz="2400" dirty="0" err="1" smtClean="0"/>
              <a:t>Feed</a:t>
            </a:r>
            <a:r>
              <a:rPr lang="fr-FR" sz="2400" dirty="0" smtClean="0"/>
              <a:t> </a:t>
            </a:r>
            <a:r>
              <a:rPr lang="fr-FR" sz="2400" dirty="0" err="1" smtClean="0"/>
              <a:t>Forward</a:t>
            </a:r>
            <a:r>
              <a:rPr lang="ar-DZ" sz="2400" dirty="0" smtClean="0"/>
              <a:t> ،أما النوع الثاني فيمثل المعلومات التي يتم الإمداد </a:t>
            </a:r>
            <a:r>
              <a:rPr lang="ar-DZ" sz="2400" dirty="0" err="1" smtClean="0"/>
              <a:t>بها</a:t>
            </a:r>
            <a:r>
              <a:rPr lang="ar-DZ" sz="2400" dirty="0" smtClean="0"/>
              <a:t> خلال </a:t>
            </a:r>
            <a:r>
              <a:rPr lang="ar-DZ" sz="2400" dirty="0" err="1" smtClean="0"/>
              <a:t>و</a:t>
            </a:r>
            <a:r>
              <a:rPr lang="ar-DZ" sz="2400" dirty="0" smtClean="0"/>
              <a:t> بعد الأداء </a:t>
            </a:r>
            <a:r>
              <a:rPr lang="ar-DZ" sz="2400" dirty="0" err="1" smtClean="0"/>
              <a:t>و</a:t>
            </a:r>
            <a:r>
              <a:rPr lang="ar-DZ" sz="2400" dirty="0" smtClean="0"/>
              <a:t> هي ما تعرف بالتغذية المرتدة </a:t>
            </a:r>
            <a:r>
              <a:rPr lang="fr-FR" sz="2400" dirty="0" err="1" smtClean="0"/>
              <a:t>Feed</a:t>
            </a:r>
            <a:r>
              <a:rPr lang="fr-FR" sz="2400" dirty="0" smtClean="0"/>
              <a:t> Back</a:t>
            </a:r>
            <a:r>
              <a:rPr lang="ar-DZ" sz="2400" dirty="0" smtClean="0"/>
              <a:t> .فالتغذية المرتدة هي عبارة عن إمداد الفرد بمعلومات مختلفة عن مدى كفاءة الأداء، بمعنى تساعده في إدراك مدى صحة الأداء (التكنيك) </a:t>
            </a:r>
            <a:r>
              <a:rPr lang="ar-DZ" sz="2400" dirty="0" err="1" smtClean="0"/>
              <a:t>و</a:t>
            </a:r>
            <a:r>
              <a:rPr lang="ar-DZ" sz="2400" dirty="0" smtClean="0"/>
              <a:t> مدى تحقيق الهدف النهائي للمهارة من عدمه. (حلمي، 2006، صفحة 83)</a:t>
            </a:r>
            <a:endParaRPr lang="fr-FR" sz="2400" dirty="0" smtClean="0"/>
          </a:p>
          <a:p>
            <a:pPr algn="just" rtl="1"/>
            <a:r>
              <a:rPr lang="ar-DZ" sz="2400" dirty="0" smtClean="0"/>
              <a:t>     </a:t>
            </a:r>
            <a:endParaRPr lang="fr-FR" sz="2400"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1785926"/>
            <a:ext cx="7858180" cy="3046988"/>
          </a:xfrm>
          <a:prstGeom prst="rect">
            <a:avLst/>
          </a:prstGeom>
          <a:noFill/>
        </p:spPr>
        <p:txBody>
          <a:bodyPr wrap="square" rtlCol="0">
            <a:spAutoFit/>
          </a:bodyPr>
          <a:lstStyle/>
          <a:p>
            <a:pPr algn="just" rtl="1"/>
            <a:r>
              <a:rPr lang="ar-DZ" sz="2400" dirty="0" smtClean="0"/>
              <a:t>و باختصار يمكن القول أن التغذية الراجعة هي أعلام الطالب نتيجة تعلمه من خلال تزويده بالمعلومات عن سير أدائه بشكل مستمر لمساعدته في تثبيت ذلك الأداء، إذا كان يسير في الاتجاه الصحيح أو تعديله إذا كان بحاجة إلى تعديل.و هذا يشير إلى ارتباط مفهوم التغذية الراجعة بالمفهوم الشامل لعملية التقويم باعتبارها إحدى الوسائل التي تستخدم من أجل ضمان تحقيق أقصى ما يمكن  تحقيقه من الغايات </a:t>
            </a:r>
            <a:r>
              <a:rPr lang="ar-DZ" sz="2400" dirty="0" err="1" smtClean="0"/>
              <a:t>و</a:t>
            </a:r>
            <a:r>
              <a:rPr lang="ar-DZ" sz="2400" dirty="0" smtClean="0"/>
              <a:t> الأهداف التي تسعى العملية التعليمية </a:t>
            </a:r>
            <a:r>
              <a:rPr lang="ar-DZ" sz="2400" dirty="0" err="1" smtClean="0"/>
              <a:t>التعلُمية</a:t>
            </a:r>
            <a:r>
              <a:rPr lang="ar-DZ" sz="2400" dirty="0" smtClean="0"/>
              <a:t> إلى بلوغها. (</a:t>
            </a:r>
            <a:r>
              <a:rPr lang="ar-DZ" sz="2400" dirty="0" err="1" smtClean="0"/>
              <a:t>سعدالله</a:t>
            </a:r>
            <a:r>
              <a:rPr lang="ar-DZ" sz="2400" dirty="0" smtClean="0"/>
              <a:t>، 2015، صفحة 276)</a:t>
            </a:r>
            <a:endParaRPr lang="fr-FR" sz="2400" dirty="0" smtClean="0"/>
          </a:p>
          <a:p>
            <a:pPr algn="just" rtl="1"/>
            <a:endParaRPr lang="fr-FR" sz="2400" dirty="0"/>
          </a:p>
        </p:txBody>
      </p:sp>
    </p:spTree>
  </p:cSld>
  <p:clrMapOvr>
    <a:masterClrMapping/>
  </p:clrMapOvr>
  <p:transition>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1857364"/>
            <a:ext cx="8429684" cy="2308324"/>
          </a:xfrm>
          <a:prstGeom prst="rect">
            <a:avLst/>
          </a:prstGeom>
          <a:noFill/>
        </p:spPr>
        <p:txBody>
          <a:bodyPr wrap="square" rtlCol="0">
            <a:spAutoFit/>
          </a:bodyPr>
          <a:lstStyle/>
          <a:p>
            <a:pPr algn="just" rtl="1"/>
            <a:r>
              <a:rPr lang="ar-DZ" sz="2400" b="1" dirty="0" smtClean="0">
                <a:solidFill>
                  <a:srgbClr val="FF0000"/>
                </a:solidFill>
              </a:rPr>
              <a:t>10-النمط الجسمي </a:t>
            </a:r>
            <a:r>
              <a:rPr lang="ar-DZ" sz="2400" b="1" dirty="0" err="1" smtClean="0">
                <a:solidFill>
                  <a:srgbClr val="FF0000"/>
                </a:solidFill>
              </a:rPr>
              <a:t>و</a:t>
            </a:r>
            <a:r>
              <a:rPr lang="ar-DZ" sz="2400" b="1" dirty="0" smtClean="0">
                <a:solidFill>
                  <a:srgbClr val="FF0000"/>
                </a:solidFill>
              </a:rPr>
              <a:t> القوام:</a:t>
            </a:r>
            <a:endParaRPr lang="fr-FR" sz="2400" dirty="0" smtClean="0">
              <a:solidFill>
                <a:srgbClr val="FF0000"/>
              </a:solidFill>
            </a:endParaRPr>
          </a:p>
          <a:p>
            <a:pPr algn="just" rtl="1"/>
            <a:r>
              <a:rPr lang="ar-DZ" sz="2400" dirty="0" smtClean="0"/>
              <a:t>     هناك أنماط عديدة يتصف </a:t>
            </a:r>
            <a:r>
              <a:rPr lang="ar-DZ" sz="2400" dirty="0" err="1" smtClean="0"/>
              <a:t>بها</a:t>
            </a:r>
            <a:r>
              <a:rPr lang="ar-DZ" sz="2400" dirty="0" smtClean="0"/>
              <a:t> الكائن الحي، </a:t>
            </a:r>
            <a:r>
              <a:rPr lang="ar-DZ" sz="2400" dirty="0" err="1" smtClean="0"/>
              <a:t>و</a:t>
            </a:r>
            <a:r>
              <a:rPr lang="ar-DZ" sz="2400" dirty="0" smtClean="0"/>
              <a:t> إن هذه الأنماط يمكن أن توزع عليها مختلف الأنشطة الرياضية، فقصير القامة يصلح للجمباز </a:t>
            </a:r>
            <a:r>
              <a:rPr lang="ar-DZ" sz="2400" dirty="0" err="1" smtClean="0"/>
              <a:t>و</a:t>
            </a:r>
            <a:r>
              <a:rPr lang="ar-DZ" sz="2400" dirty="0" smtClean="0"/>
              <a:t> طويل القامة يصلح لكرة السلة، </a:t>
            </a:r>
            <a:r>
              <a:rPr lang="ar-DZ" sz="2400" dirty="0" err="1" smtClean="0"/>
              <a:t>و</a:t>
            </a:r>
            <a:r>
              <a:rPr lang="ar-DZ" sz="2400" dirty="0" smtClean="0"/>
              <a:t> أهم ما يميز الحركات الرياضية </a:t>
            </a:r>
            <a:r>
              <a:rPr lang="ar-DZ" sz="2400" dirty="0" err="1" smtClean="0"/>
              <a:t>و</a:t>
            </a:r>
            <a:r>
              <a:rPr lang="ar-DZ" sz="2400" dirty="0" smtClean="0"/>
              <a:t> نجاح هذه الحركات ، هو اختيار النمط الذي يصلح لهذه اللعبة أو تلك. (إبراهيم، 2002، صفحة 116)</a:t>
            </a:r>
            <a:endParaRPr lang="fr-FR" sz="2400" dirty="0" smtClean="0"/>
          </a:p>
          <a:p>
            <a:pPr algn="just"/>
            <a:endParaRPr lang="fr-FR" sz="2400" dirty="0"/>
          </a:p>
        </p:txBody>
      </p:sp>
    </p:spTree>
  </p:cSld>
  <p:clrMapOvr>
    <a:masterClrMapping/>
  </p:clrMapOvr>
  <p:transition>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nsées 2"/>
          <p:cNvSpPr/>
          <p:nvPr/>
        </p:nvSpPr>
        <p:spPr>
          <a:xfrm>
            <a:off x="928662" y="1142984"/>
            <a:ext cx="6858048" cy="4286280"/>
          </a:xfrm>
          <a:prstGeom prst="cloudCallou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ar-DZ" sz="2400" b="1" dirty="0" smtClean="0"/>
          </a:p>
          <a:p>
            <a:pPr algn="ctr"/>
            <a:endParaRPr lang="ar-DZ" sz="2400" b="1" dirty="0" smtClean="0"/>
          </a:p>
          <a:p>
            <a:pPr algn="r"/>
            <a:r>
              <a:rPr lang="ar-DZ" sz="2400" b="1" dirty="0" smtClean="0"/>
              <a:t>*اذكر </a:t>
            </a:r>
            <a:r>
              <a:rPr lang="ar-DZ" sz="2400" b="1" dirty="0" smtClean="0"/>
              <a:t>ستة مبادئ للتعلم الحركي؟</a:t>
            </a:r>
            <a:endParaRPr lang="fr-FR" sz="2400" b="1" dirty="0" smtClean="0"/>
          </a:p>
          <a:p>
            <a:pPr algn="r"/>
            <a:r>
              <a:rPr lang="ar-DZ" sz="2400" b="1" dirty="0" smtClean="0"/>
              <a:t>*كيف يمكن للنضج أن يؤثر على عملية التعلم </a:t>
            </a:r>
          </a:p>
          <a:p>
            <a:pPr algn="r"/>
            <a:r>
              <a:rPr lang="ar-DZ" sz="2400" b="1" dirty="0" smtClean="0"/>
              <a:t>الحركي؟ </a:t>
            </a:r>
          </a:p>
          <a:p>
            <a:pPr algn="r"/>
            <a:r>
              <a:rPr lang="ar-DZ" sz="2400" b="1" dirty="0" smtClean="0"/>
              <a:t>ما هي أهم المبادئ التعلم الحركي التي يجب على الدرس مراعاتها لتحقيق الأهداف التعليمية </a:t>
            </a:r>
          </a:p>
          <a:p>
            <a:pPr algn="r"/>
            <a:endParaRPr lang="ar-DZ" sz="2400" b="1" dirty="0" smtClean="0"/>
          </a:p>
        </p:txBody>
      </p:sp>
      <p:sp>
        <p:nvSpPr>
          <p:cNvPr id="4" name="ZoneTexte 3"/>
          <p:cNvSpPr txBox="1"/>
          <p:nvPr/>
        </p:nvSpPr>
        <p:spPr>
          <a:xfrm>
            <a:off x="3214678" y="428604"/>
            <a:ext cx="2857520" cy="523220"/>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ar-DZ" sz="2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التساؤلات</a:t>
            </a:r>
            <a:endParaRPr lang="fr-FR" sz="28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117693"/>
            <a:ext cx="8715436" cy="6740307"/>
          </a:xfrm>
          <a:prstGeom prst="rect">
            <a:avLst/>
          </a:prstGeom>
          <a:noFill/>
        </p:spPr>
        <p:txBody>
          <a:bodyPr wrap="square" rtlCol="0">
            <a:spAutoFit/>
          </a:bodyPr>
          <a:lstStyle/>
          <a:p>
            <a:pPr algn="r" rtl="1"/>
            <a:r>
              <a:rPr lang="ar-DZ" b="1" dirty="0" smtClean="0"/>
              <a:t>المراجع:</a:t>
            </a:r>
          </a:p>
          <a:p>
            <a:pPr algn="r" rtl="1"/>
            <a:r>
              <a:rPr lang="ar-SA" dirty="0" err="1" smtClean="0"/>
              <a:t>ابراهيم</a:t>
            </a:r>
            <a:r>
              <a:rPr lang="fr-FR" dirty="0" smtClean="0"/>
              <a:t>, </a:t>
            </a:r>
            <a:r>
              <a:rPr lang="ar-SA" dirty="0" smtClean="0"/>
              <a:t>م</a:t>
            </a:r>
            <a:r>
              <a:rPr lang="fr-FR" dirty="0" smtClean="0"/>
              <a:t>. </a:t>
            </a:r>
            <a:r>
              <a:rPr lang="ar-SA" dirty="0" smtClean="0"/>
              <a:t>ع</a:t>
            </a:r>
            <a:r>
              <a:rPr lang="fr-FR" dirty="0" smtClean="0"/>
              <a:t>. (2014). </a:t>
            </a:r>
            <a:r>
              <a:rPr lang="ar-SA" i="1" dirty="0" smtClean="0"/>
              <a:t>التعلم الحركي </a:t>
            </a:r>
            <a:r>
              <a:rPr lang="ar-SA" i="1" dirty="0" err="1" smtClean="0"/>
              <a:t>و</a:t>
            </a:r>
            <a:r>
              <a:rPr lang="ar-SA" i="1" dirty="0" smtClean="0"/>
              <a:t> النمو البدني في التربية الرياضية</a:t>
            </a:r>
            <a:r>
              <a:rPr lang="fr-FR" i="1" dirty="0" smtClean="0"/>
              <a:t>.</a:t>
            </a:r>
            <a:r>
              <a:rPr lang="fr-FR" dirty="0" smtClean="0"/>
              <a:t> </a:t>
            </a:r>
            <a:r>
              <a:rPr lang="ar-SA" dirty="0" smtClean="0"/>
              <a:t>عمان</a:t>
            </a:r>
            <a:r>
              <a:rPr lang="fr-FR" dirty="0" smtClean="0"/>
              <a:t>: </a:t>
            </a:r>
            <a:r>
              <a:rPr lang="ar-SA" dirty="0" smtClean="0"/>
              <a:t>الطبعة </a:t>
            </a:r>
            <a:r>
              <a:rPr lang="ar-SA" dirty="0" err="1" smtClean="0"/>
              <a:t>الاولى</a:t>
            </a:r>
            <a:r>
              <a:rPr lang="ar-SA" dirty="0" smtClean="0"/>
              <a:t> ، دار الرضوان للنشر </a:t>
            </a:r>
            <a:r>
              <a:rPr lang="ar-SA" dirty="0" err="1" smtClean="0"/>
              <a:t>و</a:t>
            </a:r>
            <a:r>
              <a:rPr lang="ar-SA" dirty="0" smtClean="0"/>
              <a:t> التوزيع </a:t>
            </a:r>
            <a:r>
              <a:rPr lang="fr-FR" dirty="0" smtClean="0"/>
              <a:t>.</a:t>
            </a:r>
          </a:p>
          <a:p>
            <a:pPr algn="r" rtl="1"/>
            <a:r>
              <a:rPr lang="ar-SA" dirty="0" smtClean="0"/>
              <a:t>إبراهيم</a:t>
            </a:r>
            <a:r>
              <a:rPr lang="fr-FR" dirty="0" smtClean="0"/>
              <a:t>, </a:t>
            </a:r>
            <a:r>
              <a:rPr lang="ar-SA" dirty="0" smtClean="0"/>
              <a:t>م</a:t>
            </a:r>
            <a:r>
              <a:rPr lang="fr-FR" dirty="0" smtClean="0"/>
              <a:t>. </a:t>
            </a:r>
            <a:r>
              <a:rPr lang="ar-SA" dirty="0" smtClean="0"/>
              <a:t>ع</a:t>
            </a:r>
            <a:r>
              <a:rPr lang="fr-FR" dirty="0" smtClean="0"/>
              <a:t>. (2002). </a:t>
            </a:r>
            <a:r>
              <a:rPr lang="ar-SA" i="1" dirty="0" smtClean="0"/>
              <a:t>النمو البدني </a:t>
            </a:r>
            <a:r>
              <a:rPr lang="ar-SA" i="1" dirty="0" err="1" smtClean="0"/>
              <a:t>و</a:t>
            </a:r>
            <a:r>
              <a:rPr lang="ar-SA" i="1" dirty="0" smtClean="0"/>
              <a:t> التعلم الحركي</a:t>
            </a:r>
            <a:r>
              <a:rPr lang="fr-FR" i="1" dirty="0" smtClean="0"/>
              <a:t>.</a:t>
            </a:r>
            <a:r>
              <a:rPr lang="fr-FR" dirty="0" smtClean="0"/>
              <a:t> </a:t>
            </a:r>
            <a:r>
              <a:rPr lang="ar-SA" dirty="0" smtClean="0"/>
              <a:t>الطبعة الأولى ، عمان</a:t>
            </a:r>
            <a:r>
              <a:rPr lang="fr-FR" dirty="0" smtClean="0"/>
              <a:t>: </a:t>
            </a:r>
            <a:r>
              <a:rPr lang="ar-SA" dirty="0" smtClean="0"/>
              <a:t>الدار العلمية للنشر </a:t>
            </a:r>
            <a:r>
              <a:rPr lang="ar-SA" dirty="0" err="1" smtClean="0"/>
              <a:t>و</a:t>
            </a:r>
            <a:r>
              <a:rPr lang="ar-SA" dirty="0" smtClean="0"/>
              <a:t> التوزيع</a:t>
            </a:r>
            <a:r>
              <a:rPr lang="fr-FR" dirty="0" smtClean="0"/>
              <a:t>.</a:t>
            </a:r>
          </a:p>
          <a:p>
            <a:pPr algn="r" rtl="1"/>
            <a:r>
              <a:rPr lang="ar-DZ" dirty="0" smtClean="0"/>
              <a:t>احمد </a:t>
            </a:r>
            <a:r>
              <a:rPr lang="ar-DZ" dirty="0" err="1" smtClean="0"/>
              <a:t>امين</a:t>
            </a:r>
            <a:r>
              <a:rPr lang="ar-DZ" dirty="0" smtClean="0"/>
              <a:t> فوزي. (2003). </a:t>
            </a:r>
            <a:r>
              <a:rPr lang="ar-DZ" i="1" dirty="0" smtClean="0"/>
              <a:t>سيكولوجية التعلم الحركي في المجال الرياضي.</a:t>
            </a:r>
            <a:r>
              <a:rPr lang="ar-DZ" dirty="0" smtClean="0"/>
              <a:t> </a:t>
            </a:r>
            <a:r>
              <a:rPr lang="ar-DZ" dirty="0" err="1" smtClean="0"/>
              <a:t>الاسكندرية</a:t>
            </a:r>
            <a:r>
              <a:rPr lang="ar-DZ" dirty="0" smtClean="0"/>
              <a:t>: منشاة المعارف جلال حزي </a:t>
            </a:r>
            <a:r>
              <a:rPr lang="ar-DZ" dirty="0" err="1" smtClean="0"/>
              <a:t>و</a:t>
            </a:r>
            <a:r>
              <a:rPr lang="ar-DZ" dirty="0" smtClean="0"/>
              <a:t> شركاه.</a:t>
            </a:r>
            <a:endParaRPr lang="fr-FR" dirty="0" smtClean="0"/>
          </a:p>
          <a:p>
            <a:pPr algn="r" rtl="1"/>
            <a:r>
              <a:rPr lang="ar-SA" dirty="0" err="1" smtClean="0"/>
              <a:t>الدلمي</a:t>
            </a:r>
            <a:r>
              <a:rPr lang="fr-FR" dirty="0" smtClean="0"/>
              <a:t>, </a:t>
            </a:r>
            <a:r>
              <a:rPr lang="ar-SA" dirty="0" smtClean="0"/>
              <a:t>ن</a:t>
            </a:r>
            <a:r>
              <a:rPr lang="fr-FR" dirty="0" smtClean="0"/>
              <a:t>. </a:t>
            </a:r>
            <a:r>
              <a:rPr lang="ar-SA" dirty="0" smtClean="0"/>
              <a:t>ع</a:t>
            </a:r>
            <a:r>
              <a:rPr lang="fr-FR" dirty="0" smtClean="0"/>
              <a:t>. (2016). </a:t>
            </a:r>
            <a:r>
              <a:rPr lang="ar-SA" i="1" dirty="0" smtClean="0"/>
              <a:t>أساسيات في التعلم الحركي</a:t>
            </a:r>
            <a:r>
              <a:rPr lang="fr-FR" i="1" dirty="0" smtClean="0"/>
              <a:t>.</a:t>
            </a:r>
            <a:r>
              <a:rPr lang="fr-FR" dirty="0" smtClean="0"/>
              <a:t> </a:t>
            </a:r>
            <a:r>
              <a:rPr lang="ar-SA" dirty="0" smtClean="0"/>
              <a:t>الطبعة الأولى ، عمان</a:t>
            </a:r>
            <a:r>
              <a:rPr lang="fr-FR" dirty="0" smtClean="0"/>
              <a:t>: </a:t>
            </a:r>
            <a:r>
              <a:rPr lang="ar-SA" dirty="0" smtClean="0"/>
              <a:t>دار البهجة للنشر </a:t>
            </a:r>
            <a:r>
              <a:rPr lang="ar-SA" dirty="0" err="1" smtClean="0"/>
              <a:t>و</a:t>
            </a:r>
            <a:r>
              <a:rPr lang="ar-SA" dirty="0" smtClean="0"/>
              <a:t> التوزيع</a:t>
            </a:r>
            <a:r>
              <a:rPr lang="fr-FR" dirty="0" smtClean="0"/>
              <a:t>.</a:t>
            </a:r>
          </a:p>
          <a:p>
            <a:pPr algn="r" rtl="1"/>
            <a:r>
              <a:rPr lang="ar-SA" dirty="0" err="1" smtClean="0"/>
              <a:t>الدلمي</a:t>
            </a:r>
            <a:r>
              <a:rPr lang="fr-FR" dirty="0" smtClean="0"/>
              <a:t>, </a:t>
            </a:r>
            <a:r>
              <a:rPr lang="ar-SA" dirty="0" smtClean="0"/>
              <a:t>ن</a:t>
            </a:r>
            <a:r>
              <a:rPr lang="fr-FR" dirty="0" smtClean="0"/>
              <a:t>. </a:t>
            </a:r>
            <a:r>
              <a:rPr lang="ar-SA" dirty="0" smtClean="0"/>
              <a:t>ع</a:t>
            </a:r>
            <a:r>
              <a:rPr lang="fr-FR" dirty="0" smtClean="0"/>
              <a:t>. (2016). </a:t>
            </a:r>
            <a:r>
              <a:rPr lang="ar-SA" i="1" dirty="0" smtClean="0"/>
              <a:t>الأسس العلمية في التعلم الحركي</a:t>
            </a:r>
            <a:r>
              <a:rPr lang="fr-FR" i="1" dirty="0" smtClean="0"/>
              <a:t>.</a:t>
            </a:r>
            <a:r>
              <a:rPr lang="fr-FR" dirty="0" smtClean="0"/>
              <a:t> </a:t>
            </a:r>
            <a:r>
              <a:rPr lang="ar-SA" dirty="0" err="1" smtClean="0"/>
              <a:t>الطعة</a:t>
            </a:r>
            <a:r>
              <a:rPr lang="ar-SA" dirty="0" smtClean="0"/>
              <a:t> الأولى،عمان</a:t>
            </a:r>
            <a:r>
              <a:rPr lang="fr-FR" dirty="0" smtClean="0"/>
              <a:t>: </a:t>
            </a:r>
            <a:r>
              <a:rPr lang="ar-SA" dirty="0" smtClean="0"/>
              <a:t>الدار المنهجية للنشر </a:t>
            </a:r>
            <a:r>
              <a:rPr lang="ar-SA" dirty="0" err="1" smtClean="0"/>
              <a:t>و</a:t>
            </a:r>
            <a:r>
              <a:rPr lang="ar-SA" dirty="0" smtClean="0"/>
              <a:t> التوزيع</a:t>
            </a:r>
            <a:r>
              <a:rPr lang="fr-FR" dirty="0" smtClean="0"/>
              <a:t>.</a:t>
            </a:r>
          </a:p>
          <a:p>
            <a:pPr algn="r" rtl="1"/>
            <a:r>
              <a:rPr lang="ar-SA" dirty="0" smtClean="0"/>
              <a:t>الربيعي</a:t>
            </a:r>
            <a:r>
              <a:rPr lang="fr-FR" dirty="0" smtClean="0"/>
              <a:t>, </a:t>
            </a:r>
            <a:r>
              <a:rPr lang="ar-SA" dirty="0" smtClean="0"/>
              <a:t>م</a:t>
            </a:r>
            <a:r>
              <a:rPr lang="fr-FR" dirty="0" smtClean="0"/>
              <a:t>. </a:t>
            </a:r>
            <a:r>
              <a:rPr lang="ar-SA" dirty="0" smtClean="0"/>
              <a:t>د</a:t>
            </a:r>
            <a:r>
              <a:rPr lang="fr-FR" dirty="0" smtClean="0"/>
              <a:t>. (2012). </a:t>
            </a:r>
            <a:r>
              <a:rPr lang="ar-SA" i="1" dirty="0" smtClean="0"/>
              <a:t>التعلم </a:t>
            </a:r>
            <a:r>
              <a:rPr lang="ar-SA" i="1" dirty="0" err="1" smtClean="0"/>
              <a:t>و</a:t>
            </a:r>
            <a:r>
              <a:rPr lang="ar-SA" i="1" dirty="0" smtClean="0"/>
              <a:t> التعليم في التربية البدنية </a:t>
            </a:r>
            <a:r>
              <a:rPr lang="ar-SA" i="1" dirty="0" err="1" smtClean="0"/>
              <a:t>و</a:t>
            </a:r>
            <a:r>
              <a:rPr lang="ar-SA" i="1" dirty="0" smtClean="0"/>
              <a:t> الرياضية</a:t>
            </a:r>
            <a:r>
              <a:rPr lang="fr-FR" i="1" dirty="0" smtClean="0"/>
              <a:t>.</a:t>
            </a:r>
            <a:r>
              <a:rPr lang="fr-FR" dirty="0" smtClean="0"/>
              <a:t> </a:t>
            </a:r>
            <a:r>
              <a:rPr lang="ar-SA" dirty="0" smtClean="0"/>
              <a:t>بيروت</a:t>
            </a:r>
            <a:r>
              <a:rPr lang="fr-FR" dirty="0" smtClean="0"/>
              <a:t>: </a:t>
            </a:r>
            <a:r>
              <a:rPr lang="ar-SA" dirty="0" smtClean="0"/>
              <a:t>دار الكتب العلمية</a:t>
            </a:r>
            <a:r>
              <a:rPr lang="fr-FR" dirty="0" smtClean="0"/>
              <a:t>.</a:t>
            </a:r>
          </a:p>
          <a:p>
            <a:pPr algn="r" rtl="1"/>
            <a:r>
              <a:rPr lang="ar-SA" dirty="0" err="1" smtClean="0"/>
              <a:t>الشاويش</a:t>
            </a:r>
            <a:r>
              <a:rPr lang="fr-FR" dirty="0" smtClean="0"/>
              <a:t>, </a:t>
            </a:r>
            <a:r>
              <a:rPr lang="ar-SA" dirty="0" smtClean="0"/>
              <a:t>ي</a:t>
            </a:r>
            <a:r>
              <a:rPr lang="fr-FR" dirty="0" smtClean="0"/>
              <a:t>. </a:t>
            </a:r>
            <a:r>
              <a:rPr lang="ar-SA" dirty="0" smtClean="0"/>
              <a:t>ل</a:t>
            </a:r>
            <a:r>
              <a:rPr lang="fr-FR" dirty="0" smtClean="0"/>
              <a:t>. (2013). </a:t>
            </a:r>
            <a:r>
              <a:rPr lang="ar-SA" i="1" dirty="0" smtClean="0"/>
              <a:t>التعلم الحركي </a:t>
            </a:r>
            <a:r>
              <a:rPr lang="ar-SA" i="1" dirty="0" err="1" smtClean="0"/>
              <a:t>و</a:t>
            </a:r>
            <a:r>
              <a:rPr lang="ar-SA" i="1" dirty="0" smtClean="0"/>
              <a:t> النمو </a:t>
            </a:r>
            <a:r>
              <a:rPr lang="ar-SA" i="1" dirty="0" err="1" smtClean="0"/>
              <a:t>الانساني</a:t>
            </a:r>
            <a:r>
              <a:rPr lang="fr-FR" i="1" dirty="0" smtClean="0"/>
              <a:t>.</a:t>
            </a:r>
            <a:r>
              <a:rPr lang="fr-FR" dirty="0" smtClean="0"/>
              <a:t> </a:t>
            </a:r>
            <a:r>
              <a:rPr lang="ar-SA" dirty="0" err="1" smtClean="0"/>
              <a:t>الاردن</a:t>
            </a:r>
            <a:r>
              <a:rPr lang="fr-FR" dirty="0" smtClean="0"/>
              <a:t>: </a:t>
            </a:r>
            <a:r>
              <a:rPr lang="ar-SA" dirty="0" smtClean="0"/>
              <a:t>دار </a:t>
            </a:r>
            <a:r>
              <a:rPr lang="ar-SA" dirty="0" err="1" smtClean="0"/>
              <a:t>زهران</a:t>
            </a:r>
            <a:r>
              <a:rPr lang="ar-SA" dirty="0" smtClean="0"/>
              <a:t> للنشر </a:t>
            </a:r>
            <a:r>
              <a:rPr lang="ar-SA" dirty="0" err="1" smtClean="0"/>
              <a:t>و</a:t>
            </a:r>
            <a:r>
              <a:rPr lang="ar-SA" dirty="0" smtClean="0"/>
              <a:t> التوزيع</a:t>
            </a:r>
            <a:r>
              <a:rPr lang="fr-FR" dirty="0" smtClean="0"/>
              <a:t>.</a:t>
            </a:r>
          </a:p>
          <a:p>
            <a:pPr algn="r" rtl="1"/>
            <a:r>
              <a:rPr lang="ar-DZ" dirty="0" err="1" smtClean="0"/>
              <a:t>بسطوسي</a:t>
            </a:r>
            <a:r>
              <a:rPr lang="ar-DZ" dirty="0" smtClean="0"/>
              <a:t> أحمد. (1996). </a:t>
            </a:r>
            <a:r>
              <a:rPr lang="ar-DZ" i="1" dirty="0" smtClean="0"/>
              <a:t>أسس </a:t>
            </a:r>
            <a:r>
              <a:rPr lang="ar-DZ" i="1" dirty="0" err="1" smtClean="0"/>
              <a:t>و</a:t>
            </a:r>
            <a:r>
              <a:rPr lang="ar-DZ" i="1" dirty="0" smtClean="0"/>
              <a:t> نظريات الحركة.</a:t>
            </a:r>
            <a:r>
              <a:rPr lang="ar-DZ" dirty="0" smtClean="0"/>
              <a:t> الطبعة الأولى، القاهرة: دار الفكر العربي.</a:t>
            </a:r>
            <a:endParaRPr lang="fr-FR" dirty="0" smtClean="0"/>
          </a:p>
          <a:p>
            <a:pPr algn="r" rtl="1"/>
            <a:r>
              <a:rPr lang="ar-SA" dirty="0" smtClean="0"/>
              <a:t>سلامة</a:t>
            </a:r>
            <a:r>
              <a:rPr lang="fr-FR" dirty="0" smtClean="0"/>
              <a:t>, </a:t>
            </a:r>
            <a:r>
              <a:rPr lang="ar-SA" dirty="0" smtClean="0"/>
              <a:t>م</a:t>
            </a:r>
            <a:r>
              <a:rPr lang="fr-FR" dirty="0" smtClean="0"/>
              <a:t>. </a:t>
            </a:r>
            <a:r>
              <a:rPr lang="ar-SA" dirty="0" smtClean="0"/>
              <a:t>ع</a:t>
            </a:r>
            <a:r>
              <a:rPr lang="fr-FR" dirty="0" smtClean="0"/>
              <a:t>. (2013). </a:t>
            </a:r>
            <a:r>
              <a:rPr lang="ar-SA" i="1" dirty="0" smtClean="0"/>
              <a:t>مقدمة في سيكولوجية التعلم الحركي</a:t>
            </a:r>
            <a:r>
              <a:rPr lang="fr-FR" i="1" dirty="0" smtClean="0"/>
              <a:t>.</a:t>
            </a:r>
            <a:r>
              <a:rPr lang="fr-FR" dirty="0" smtClean="0"/>
              <a:t> </a:t>
            </a:r>
            <a:r>
              <a:rPr lang="ar-SA" dirty="0" err="1" smtClean="0"/>
              <a:t>الاسكندرية</a:t>
            </a:r>
            <a:r>
              <a:rPr lang="ar-SA" dirty="0" smtClean="0"/>
              <a:t> </a:t>
            </a:r>
            <a:r>
              <a:rPr lang="fr-FR" dirty="0" smtClean="0"/>
              <a:t>: </a:t>
            </a:r>
            <a:r>
              <a:rPr lang="ar-SA" dirty="0" err="1" smtClean="0"/>
              <a:t>ماهي</a:t>
            </a:r>
            <a:r>
              <a:rPr lang="ar-SA" dirty="0" smtClean="0"/>
              <a:t> للنشر </a:t>
            </a:r>
            <a:r>
              <a:rPr lang="ar-SA" dirty="0" err="1" smtClean="0"/>
              <a:t>و</a:t>
            </a:r>
            <a:r>
              <a:rPr lang="ar-SA" dirty="0" smtClean="0"/>
              <a:t> التوزيع</a:t>
            </a:r>
            <a:r>
              <a:rPr lang="fr-FR" dirty="0" smtClean="0"/>
              <a:t>.</a:t>
            </a:r>
          </a:p>
          <a:p>
            <a:pPr algn="r" rtl="1"/>
            <a:r>
              <a:rPr lang="ar-DZ" dirty="0" smtClean="0"/>
              <a:t>طلحة حسين حسام الدين ،محمد فوزي عبد الشكور </a:t>
            </a:r>
            <a:r>
              <a:rPr lang="ar-DZ" dirty="0" err="1" smtClean="0"/>
              <a:t>و</a:t>
            </a:r>
            <a:r>
              <a:rPr lang="ar-DZ" dirty="0" smtClean="0"/>
              <a:t> محمد السيد حلمي. (2006). </a:t>
            </a:r>
            <a:r>
              <a:rPr lang="ar-DZ" i="1" dirty="0" smtClean="0"/>
              <a:t>التعلم </a:t>
            </a:r>
            <a:r>
              <a:rPr lang="ar-DZ" i="1" dirty="0" err="1" smtClean="0"/>
              <a:t>و</a:t>
            </a:r>
            <a:r>
              <a:rPr lang="ar-DZ" i="1" dirty="0" smtClean="0"/>
              <a:t> التحكم الحركي (مبادئ -نظريات-تطبيقات).</a:t>
            </a:r>
            <a:r>
              <a:rPr lang="ar-DZ" dirty="0" smtClean="0"/>
              <a:t> الطبعة </a:t>
            </a:r>
            <a:r>
              <a:rPr lang="ar-DZ" dirty="0" err="1" smtClean="0"/>
              <a:t>الاولى</a:t>
            </a:r>
            <a:r>
              <a:rPr lang="ar-DZ" dirty="0" smtClean="0"/>
              <a:t> ،القاهرة: مركز الكتاب للنشر.</a:t>
            </a:r>
            <a:endParaRPr lang="fr-FR" dirty="0" smtClean="0"/>
          </a:p>
          <a:p>
            <a:pPr algn="r" rtl="1"/>
            <a:r>
              <a:rPr lang="ar-SA" dirty="0" smtClean="0"/>
              <a:t>عبد الكريم</a:t>
            </a:r>
            <a:r>
              <a:rPr lang="fr-FR" dirty="0" smtClean="0"/>
              <a:t>, </a:t>
            </a:r>
            <a:r>
              <a:rPr lang="ar-SA" dirty="0" smtClean="0"/>
              <a:t>م</a:t>
            </a:r>
            <a:r>
              <a:rPr lang="fr-FR" dirty="0" smtClean="0"/>
              <a:t>. </a:t>
            </a:r>
            <a:r>
              <a:rPr lang="ar-SA" dirty="0" smtClean="0"/>
              <a:t>ع</a:t>
            </a:r>
            <a:r>
              <a:rPr lang="fr-FR" dirty="0" smtClean="0"/>
              <a:t>. (2006). </a:t>
            </a:r>
            <a:r>
              <a:rPr lang="ar-SA" i="1" dirty="0" smtClean="0"/>
              <a:t>ديناميكية تدريس التربية الرياضية</a:t>
            </a:r>
            <a:r>
              <a:rPr lang="fr-FR" i="1" dirty="0" smtClean="0"/>
              <a:t>.</a:t>
            </a:r>
            <a:r>
              <a:rPr lang="fr-FR" dirty="0" smtClean="0"/>
              <a:t> </a:t>
            </a:r>
            <a:r>
              <a:rPr lang="ar-SA" dirty="0" smtClean="0"/>
              <a:t>الطبعة </a:t>
            </a:r>
            <a:r>
              <a:rPr lang="ar-SA" dirty="0" err="1" smtClean="0"/>
              <a:t>الاولى</a:t>
            </a:r>
            <a:r>
              <a:rPr lang="ar-SA" dirty="0" smtClean="0"/>
              <a:t> ، القاهرة</a:t>
            </a:r>
            <a:r>
              <a:rPr lang="fr-FR" dirty="0" smtClean="0"/>
              <a:t>: </a:t>
            </a:r>
            <a:r>
              <a:rPr lang="ar-SA" dirty="0" smtClean="0"/>
              <a:t>مركز الكتاب للنشر</a:t>
            </a:r>
            <a:r>
              <a:rPr lang="fr-FR" dirty="0" smtClean="0"/>
              <a:t>.</a:t>
            </a:r>
          </a:p>
          <a:p>
            <a:pPr algn="r" rtl="1"/>
            <a:r>
              <a:rPr lang="ar-DZ" dirty="0" smtClean="0"/>
              <a:t>فرحات </a:t>
            </a:r>
            <a:r>
              <a:rPr lang="ar-DZ" dirty="0" smtClean="0"/>
              <a:t>جبار </a:t>
            </a:r>
            <a:r>
              <a:rPr lang="ar-DZ" dirty="0" err="1" smtClean="0"/>
              <a:t>سعدالله</a:t>
            </a:r>
            <a:r>
              <a:rPr lang="ar-DZ" dirty="0" smtClean="0"/>
              <a:t>. (2015). </a:t>
            </a:r>
            <a:r>
              <a:rPr lang="ar-DZ" i="1" dirty="0" smtClean="0"/>
              <a:t>أساسيات في التعلم الحركي.</a:t>
            </a:r>
            <a:r>
              <a:rPr lang="ar-DZ" dirty="0" smtClean="0"/>
              <a:t> الطبعة </a:t>
            </a:r>
            <a:r>
              <a:rPr lang="ar-DZ" dirty="0" err="1" smtClean="0"/>
              <a:t>الاولى</a:t>
            </a:r>
            <a:r>
              <a:rPr lang="ar-DZ" dirty="0" smtClean="0"/>
              <a:t>، عمان: دار رضوان للنشر </a:t>
            </a:r>
            <a:r>
              <a:rPr lang="ar-DZ" dirty="0" err="1" smtClean="0"/>
              <a:t>و</a:t>
            </a:r>
            <a:r>
              <a:rPr lang="ar-DZ" dirty="0" smtClean="0"/>
              <a:t> التوزيع.</a:t>
            </a:r>
            <a:endParaRPr lang="fr-FR" dirty="0" smtClean="0"/>
          </a:p>
          <a:p>
            <a:pPr algn="r" rtl="1"/>
            <a:r>
              <a:rPr lang="ar-SA" dirty="0" smtClean="0"/>
              <a:t>فوزي</a:t>
            </a:r>
            <a:r>
              <a:rPr lang="fr-FR" dirty="0" smtClean="0"/>
              <a:t>, </a:t>
            </a:r>
            <a:r>
              <a:rPr lang="ar-SA" dirty="0" smtClean="0"/>
              <a:t>أ</a:t>
            </a:r>
            <a:r>
              <a:rPr lang="fr-FR" dirty="0" smtClean="0"/>
              <a:t>. </a:t>
            </a:r>
            <a:r>
              <a:rPr lang="ar-SA" dirty="0" smtClean="0"/>
              <a:t>أ</a:t>
            </a:r>
            <a:r>
              <a:rPr lang="fr-FR" dirty="0" smtClean="0"/>
              <a:t>. (2013). </a:t>
            </a:r>
            <a:r>
              <a:rPr lang="ar-SA" i="1" dirty="0" smtClean="0"/>
              <a:t>سيكولوجية التعلم للمهارات الحركية الرياضية</a:t>
            </a:r>
            <a:r>
              <a:rPr lang="fr-FR" i="1" dirty="0" smtClean="0"/>
              <a:t>.</a:t>
            </a:r>
            <a:r>
              <a:rPr lang="fr-FR" dirty="0" smtClean="0"/>
              <a:t> </a:t>
            </a:r>
            <a:r>
              <a:rPr lang="ar-SA" dirty="0" err="1" smtClean="0"/>
              <a:t>الاسكندرية</a:t>
            </a:r>
            <a:r>
              <a:rPr lang="ar-SA" dirty="0" smtClean="0"/>
              <a:t> </a:t>
            </a:r>
            <a:r>
              <a:rPr lang="fr-FR" dirty="0" smtClean="0"/>
              <a:t>: </a:t>
            </a:r>
            <a:r>
              <a:rPr lang="ar-SA" dirty="0" smtClean="0"/>
              <a:t>دار الوفاء لدنيا الطباعة </a:t>
            </a:r>
            <a:r>
              <a:rPr lang="ar-SA" dirty="0" err="1" smtClean="0"/>
              <a:t>و</a:t>
            </a:r>
            <a:r>
              <a:rPr lang="ar-SA" dirty="0" smtClean="0"/>
              <a:t> النشر</a:t>
            </a:r>
            <a:r>
              <a:rPr lang="fr-FR" dirty="0" smtClean="0"/>
              <a:t>.</a:t>
            </a:r>
          </a:p>
          <a:p>
            <a:pPr algn="r" rtl="1"/>
            <a:r>
              <a:rPr lang="ar-DZ" dirty="0" smtClean="0"/>
              <a:t>وجيه محجوب. (1989). </a:t>
            </a:r>
            <a:r>
              <a:rPr lang="ar-DZ" i="1" dirty="0" smtClean="0"/>
              <a:t>علم الحركة التعلم الحركي.</a:t>
            </a:r>
            <a:r>
              <a:rPr lang="ar-DZ" dirty="0" smtClean="0"/>
              <a:t> كتاب منهجي لكليات التربية الرياضية.</a:t>
            </a:r>
            <a:endParaRPr lang="fr-FR" dirty="0" smtClean="0"/>
          </a:p>
          <a:p>
            <a:pPr algn="r" rtl="1"/>
            <a:r>
              <a:rPr lang="ar-DZ" dirty="0" smtClean="0"/>
              <a:t>يوسف لازم كماش </a:t>
            </a:r>
            <a:r>
              <a:rPr lang="ar-DZ" dirty="0" err="1" smtClean="0"/>
              <a:t>و</a:t>
            </a:r>
            <a:r>
              <a:rPr lang="ar-DZ" dirty="0" smtClean="0"/>
              <a:t> صالح بشير أبو خيط. (2013). </a:t>
            </a:r>
            <a:r>
              <a:rPr lang="ar-DZ" i="1" dirty="0" smtClean="0"/>
              <a:t>أسس التعلم </a:t>
            </a:r>
            <a:r>
              <a:rPr lang="ar-DZ" i="1" dirty="0" err="1" smtClean="0"/>
              <a:t>و</a:t>
            </a:r>
            <a:r>
              <a:rPr lang="ar-DZ" i="1" dirty="0" smtClean="0"/>
              <a:t> التعليم </a:t>
            </a:r>
            <a:r>
              <a:rPr lang="ar-DZ" i="1" dirty="0" err="1" smtClean="0"/>
              <a:t>و</a:t>
            </a:r>
            <a:r>
              <a:rPr lang="ar-DZ" i="1" dirty="0" smtClean="0"/>
              <a:t> تطبيقاته في كرة القدم.</a:t>
            </a:r>
            <a:r>
              <a:rPr lang="ar-DZ" dirty="0" smtClean="0"/>
              <a:t> الطبعة الأولى، عمان: دار </a:t>
            </a:r>
            <a:r>
              <a:rPr lang="ar-DZ" dirty="0" err="1" smtClean="0"/>
              <a:t>زهران</a:t>
            </a:r>
            <a:r>
              <a:rPr lang="ar-DZ" dirty="0" smtClean="0"/>
              <a:t> للنشر </a:t>
            </a:r>
            <a:r>
              <a:rPr lang="ar-DZ" dirty="0" err="1" smtClean="0"/>
              <a:t>و</a:t>
            </a:r>
            <a:r>
              <a:rPr lang="ar-DZ" dirty="0" smtClean="0"/>
              <a:t> التوزيع.</a:t>
            </a:r>
            <a:endParaRPr lang="fr-FR" dirty="0" smtClean="0"/>
          </a:p>
          <a:p>
            <a:pPr algn="r" rtl="1"/>
            <a:r>
              <a:rPr lang="ar-DZ" dirty="0" smtClean="0"/>
              <a:t>يوسف لازم كماش </a:t>
            </a:r>
            <a:r>
              <a:rPr lang="ar-DZ" dirty="0" err="1" smtClean="0"/>
              <a:t>و</a:t>
            </a:r>
            <a:r>
              <a:rPr lang="ar-DZ" dirty="0" smtClean="0"/>
              <a:t> </a:t>
            </a:r>
            <a:r>
              <a:rPr lang="ar-DZ" dirty="0" err="1" smtClean="0"/>
              <a:t>نايف</a:t>
            </a:r>
            <a:r>
              <a:rPr lang="ar-DZ" dirty="0" smtClean="0"/>
              <a:t> زهدي </a:t>
            </a:r>
            <a:r>
              <a:rPr lang="ar-DZ" dirty="0" err="1" smtClean="0"/>
              <a:t>الشاويش</a:t>
            </a:r>
            <a:r>
              <a:rPr lang="ar-DZ" dirty="0" smtClean="0"/>
              <a:t>. (2013). </a:t>
            </a:r>
            <a:r>
              <a:rPr lang="ar-DZ" i="1" dirty="0" smtClean="0"/>
              <a:t>التعلم الحركي </a:t>
            </a:r>
            <a:r>
              <a:rPr lang="ar-DZ" i="1" dirty="0" err="1" smtClean="0"/>
              <a:t>و</a:t>
            </a:r>
            <a:r>
              <a:rPr lang="ar-DZ" i="1" dirty="0" smtClean="0"/>
              <a:t> النمو </a:t>
            </a:r>
            <a:r>
              <a:rPr lang="ar-DZ" i="1" dirty="0" err="1" smtClean="0"/>
              <a:t>الانساني</a:t>
            </a:r>
            <a:r>
              <a:rPr lang="ar-DZ" i="1" dirty="0" smtClean="0"/>
              <a:t>.</a:t>
            </a:r>
            <a:r>
              <a:rPr lang="ar-DZ" dirty="0" smtClean="0"/>
              <a:t> الطبعة </a:t>
            </a:r>
            <a:r>
              <a:rPr lang="ar-DZ" dirty="0" err="1" smtClean="0"/>
              <a:t>الاولى</a:t>
            </a:r>
            <a:r>
              <a:rPr lang="ar-DZ" dirty="0" smtClean="0"/>
              <a:t>، عمان: دار </a:t>
            </a:r>
            <a:r>
              <a:rPr lang="ar-DZ" dirty="0" err="1" smtClean="0"/>
              <a:t>زهران</a:t>
            </a:r>
            <a:r>
              <a:rPr lang="ar-DZ" dirty="0" smtClean="0"/>
              <a:t> للنشر </a:t>
            </a:r>
            <a:r>
              <a:rPr lang="ar-DZ" dirty="0" err="1" smtClean="0"/>
              <a:t>و</a:t>
            </a:r>
            <a:r>
              <a:rPr lang="ar-DZ" dirty="0" smtClean="0"/>
              <a:t> التوزيع.</a:t>
            </a:r>
            <a:endParaRPr lang="fr-FR" dirty="0" smtClean="0"/>
          </a:p>
          <a:p>
            <a:pPr algn="r" rtl="1"/>
            <a:r>
              <a:rPr lang="fr-FR" dirty="0" smtClean="0"/>
              <a:t> </a:t>
            </a:r>
          </a:p>
          <a:p>
            <a:pPr algn="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images.jpg"/>
          <p:cNvPicPr>
            <a:picLocks noChangeAspect="1"/>
          </p:cNvPicPr>
          <p:nvPr/>
        </p:nvPicPr>
        <p:blipFill>
          <a:blip r:embed="rId2"/>
          <a:stretch>
            <a:fillRect/>
          </a:stretch>
        </p:blipFill>
        <p:spPr>
          <a:xfrm>
            <a:off x="0" y="-142900"/>
            <a:ext cx="9144000" cy="7000900"/>
          </a:xfrm>
          <a:prstGeom prst="rect">
            <a:avLst/>
          </a:prstGeom>
        </p:spPr>
      </p:pic>
    </p:spTree>
  </p:cSld>
  <p:clrMapOvr>
    <a:masterClrMapping/>
  </p:clrMapOvr>
  <p:transition>
    <p:diamon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71736" y="1857364"/>
            <a:ext cx="4071966" cy="584775"/>
          </a:xfrm>
          <a:prstGeom prst="rect">
            <a:avLst/>
          </a:prstGeom>
          <a:noFill/>
        </p:spPr>
        <p:txBody>
          <a:bodyPr wrap="square" rtlCol="0">
            <a:spAutoFit/>
          </a:bodyPr>
          <a:lstStyle/>
          <a:p>
            <a:pPr algn="ctr"/>
            <a:r>
              <a:rPr lang="ar-DZ" sz="3200" b="1" dirty="0" smtClean="0"/>
              <a:t>الدرس</a:t>
            </a:r>
            <a:r>
              <a:rPr lang="ar-DZ" sz="3200" b="1" dirty="0" smtClean="0"/>
              <a:t> الثاني</a:t>
            </a:r>
            <a:endParaRPr lang="fr-FR" sz="3200" b="1" dirty="0"/>
          </a:p>
        </p:txBody>
      </p:sp>
      <p:sp>
        <p:nvSpPr>
          <p:cNvPr id="5" name="ZoneTexte 4"/>
          <p:cNvSpPr txBox="1"/>
          <p:nvPr/>
        </p:nvSpPr>
        <p:spPr>
          <a:xfrm>
            <a:off x="2428860" y="3286124"/>
            <a:ext cx="442915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مبادئ التعلم الحركي</a:t>
            </a:r>
            <a:endParaRPr lang="fr-FR"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428604"/>
            <a:ext cx="8143932" cy="1569660"/>
          </a:xfrm>
          <a:prstGeom prst="rect">
            <a:avLst/>
          </a:prstGeom>
          <a:noFill/>
        </p:spPr>
        <p:txBody>
          <a:bodyPr wrap="square" rtlCol="0">
            <a:spAutoFit/>
          </a:bodyPr>
          <a:lstStyle/>
          <a:p>
            <a:pPr algn="just" rtl="1"/>
            <a:r>
              <a:rPr lang="ar-DZ" sz="2400" dirty="0" smtClean="0"/>
              <a:t>     صاغ الخبراء </a:t>
            </a:r>
            <a:r>
              <a:rPr lang="ar-DZ" sz="2400" dirty="0" err="1" smtClean="0"/>
              <a:t>و</a:t>
            </a:r>
            <a:r>
              <a:rPr lang="ar-DZ" sz="2400" dirty="0" smtClean="0"/>
              <a:t> التربويون في مجال التربية الرياضية عدة مبادئ للتعلم الحركي </a:t>
            </a:r>
            <a:r>
              <a:rPr lang="ar-DZ" sz="2400" dirty="0" err="1" smtClean="0"/>
              <a:t>و</a:t>
            </a:r>
            <a:r>
              <a:rPr lang="ar-DZ" sz="2400" dirty="0" smtClean="0"/>
              <a:t>  من خلال هذه المحاضرة  سنعرض البعض منها كما هو موضح في الشكل الموالي:</a:t>
            </a:r>
            <a:endParaRPr lang="fr-FR" sz="2400" dirty="0" smtClean="0"/>
          </a:p>
          <a:p>
            <a:pPr algn="just" rtl="1"/>
            <a:endParaRPr lang="fr-FR" sz="2400" dirty="0"/>
          </a:p>
        </p:txBody>
      </p:sp>
      <p:graphicFrame>
        <p:nvGraphicFramePr>
          <p:cNvPr id="3" name="Diagramme 2"/>
          <p:cNvGraphicFramePr/>
          <p:nvPr/>
        </p:nvGraphicFramePr>
        <p:xfrm>
          <a:off x="1357290" y="2145755"/>
          <a:ext cx="6500858" cy="43550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p:cNvSpPr txBox="1"/>
          <p:nvPr/>
        </p:nvSpPr>
        <p:spPr>
          <a:xfrm>
            <a:off x="2357422" y="1571612"/>
            <a:ext cx="4286280" cy="707886"/>
          </a:xfrm>
          <a:prstGeom prst="rect">
            <a:avLst/>
          </a:prstGeom>
          <a:noFill/>
        </p:spPr>
        <p:txBody>
          <a:bodyPr wrap="square" rtlCol="0">
            <a:spAutoFit/>
          </a:bodyPr>
          <a:lstStyle/>
          <a:p>
            <a:pPr algn="ctr"/>
            <a:r>
              <a:rPr lang="ar-DZ" sz="2000" b="1" dirty="0" smtClean="0">
                <a:solidFill>
                  <a:srgbClr val="FF0000"/>
                </a:solidFill>
              </a:rPr>
              <a:t>الشكل رقم (07) : يوضح مبادئ التعلم الحركي</a:t>
            </a:r>
            <a:endParaRPr lang="fr-FR" sz="2000" dirty="0" smtClean="0">
              <a:solidFill>
                <a:srgbClr val="FF0000"/>
              </a:solidFill>
            </a:endParaRPr>
          </a:p>
          <a:p>
            <a:pPr algn="ctr"/>
            <a:endParaRPr lang="fr-FR" sz="2000" dirty="0">
              <a:solidFill>
                <a:srgbClr val="FF0000"/>
              </a:solidFill>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500042"/>
            <a:ext cx="8429684" cy="6001643"/>
          </a:xfrm>
          <a:prstGeom prst="rect">
            <a:avLst/>
          </a:prstGeom>
          <a:noFill/>
        </p:spPr>
        <p:txBody>
          <a:bodyPr wrap="square" rtlCol="0">
            <a:spAutoFit/>
          </a:bodyPr>
          <a:lstStyle/>
          <a:p>
            <a:pPr algn="just" rtl="1"/>
            <a:r>
              <a:rPr lang="ar-DZ" sz="2400" b="1" dirty="0" smtClean="0">
                <a:solidFill>
                  <a:srgbClr val="FF0000"/>
                </a:solidFill>
              </a:rPr>
              <a:t>1- أنماط التطور:</a:t>
            </a:r>
            <a:r>
              <a:rPr lang="fr-FR" sz="2400" b="1" dirty="0" err="1" smtClean="0"/>
              <a:t>Developemental</a:t>
            </a:r>
            <a:r>
              <a:rPr lang="fr-FR" sz="2400" b="1" dirty="0" smtClean="0"/>
              <a:t> patterns</a:t>
            </a:r>
            <a:endParaRPr lang="fr-FR" sz="2400" dirty="0" smtClean="0"/>
          </a:p>
          <a:p>
            <a:pPr algn="just" rtl="1"/>
            <a:r>
              <a:rPr lang="ar-DZ" sz="2400" dirty="0" smtClean="0"/>
              <a:t>    إن تطور الحركات الأساسية هو عملية فردية، فهناك تفاوت كبير بين أطفال المرحلة العمرية الواحدة في اكتساب الحركات الأساسية، بمعنى أنه ليس بالضروري أن يكون طفل في سن 24 شهرا مثلا قادرين على الوثب، إلا أنه لوحظ وجود تسلسل متشابه لحد كبير للاكتساب الحركي </a:t>
            </a:r>
            <a:r>
              <a:rPr lang="ar-DZ" sz="2400" dirty="0" err="1" smtClean="0"/>
              <a:t>و</a:t>
            </a:r>
            <a:r>
              <a:rPr lang="ar-DZ" sz="2400" dirty="0" smtClean="0"/>
              <a:t> اتجاهه </a:t>
            </a:r>
            <a:r>
              <a:rPr lang="ar-DZ" sz="2400" dirty="0" err="1" smtClean="0"/>
              <a:t>و</a:t>
            </a:r>
            <a:r>
              <a:rPr lang="ar-DZ" sz="2400" dirty="0" smtClean="0"/>
              <a:t> الذي يبدو </a:t>
            </a:r>
            <a:r>
              <a:rPr lang="ar-DZ" sz="2400" dirty="0" err="1" smtClean="0"/>
              <a:t>و</a:t>
            </a:r>
            <a:r>
              <a:rPr lang="ar-DZ" sz="2400" dirty="0" smtClean="0"/>
              <a:t> كأنه يتطور بشكل منظم، </a:t>
            </a:r>
            <a:r>
              <a:rPr lang="ar-DZ" sz="2400" dirty="0" err="1" smtClean="0"/>
              <a:t>و</a:t>
            </a:r>
            <a:r>
              <a:rPr lang="ar-DZ" sz="2400" dirty="0" smtClean="0"/>
              <a:t> لهذا فلقد قام الخبراء بتحديد ثلاثة أنماط للتطور:</a:t>
            </a:r>
            <a:endParaRPr lang="fr-FR" sz="2400" dirty="0" smtClean="0"/>
          </a:p>
          <a:p>
            <a:pPr algn="just" rtl="1"/>
            <a:r>
              <a:rPr lang="ar-DZ" sz="2400" dirty="0" smtClean="0">
                <a:solidFill>
                  <a:srgbClr val="00B050"/>
                </a:solidFill>
              </a:rPr>
              <a:t>*</a:t>
            </a:r>
            <a:r>
              <a:rPr lang="ar-DZ" sz="2400" u="sng" dirty="0" smtClean="0">
                <a:solidFill>
                  <a:srgbClr val="00B050"/>
                </a:solidFill>
              </a:rPr>
              <a:t>من الرأس إلى القدم</a:t>
            </a:r>
            <a:r>
              <a:rPr lang="ar-DZ" sz="2400" b="1" dirty="0" smtClean="0">
                <a:solidFill>
                  <a:srgbClr val="00B050"/>
                </a:solidFill>
              </a:rPr>
              <a:t>:</a:t>
            </a:r>
            <a:r>
              <a:rPr lang="ar-DZ" sz="2400" dirty="0" smtClean="0"/>
              <a:t>حيث نجد أن التحكم </a:t>
            </a:r>
            <a:r>
              <a:rPr lang="ar-DZ" sz="2400" dirty="0" err="1" smtClean="0"/>
              <a:t>و</a:t>
            </a:r>
            <a:r>
              <a:rPr lang="ar-DZ" sz="2400" dirty="0" smtClean="0"/>
              <a:t> التوافق في أجزاء الجسم تتم في الجزء العلوي من الجسم قبل الجزء السفلي، </a:t>
            </a:r>
            <a:r>
              <a:rPr lang="ar-DZ" sz="2400" dirty="0" err="1" smtClean="0"/>
              <a:t>و</a:t>
            </a:r>
            <a:r>
              <a:rPr lang="ar-DZ" sz="2400" dirty="0" smtClean="0"/>
              <a:t> عليه فإن الطفل يستطيع الرمي قبل الركل.</a:t>
            </a:r>
            <a:endParaRPr lang="fr-FR" sz="2400" dirty="0" smtClean="0"/>
          </a:p>
          <a:p>
            <a:pPr algn="just" rtl="1"/>
            <a:r>
              <a:rPr lang="ar-DZ" sz="2400" dirty="0" smtClean="0"/>
              <a:t>*</a:t>
            </a:r>
            <a:r>
              <a:rPr lang="ar-DZ" sz="2400" u="sng" dirty="0" smtClean="0">
                <a:solidFill>
                  <a:srgbClr val="00B050"/>
                </a:solidFill>
              </a:rPr>
              <a:t>من الداخل إلى الخارج</a:t>
            </a:r>
            <a:r>
              <a:rPr lang="ar-DZ" sz="2400" b="1" dirty="0" smtClean="0">
                <a:solidFill>
                  <a:srgbClr val="00B050"/>
                </a:solidFill>
              </a:rPr>
              <a:t>:</a:t>
            </a:r>
            <a:r>
              <a:rPr lang="ar-DZ" sz="2400" dirty="0" smtClean="0"/>
              <a:t>بمعنى أن التطور يحدث في أجزاء الجسم القريبة من المحور الطولي قبل الأجزاء البعيدة عنه، فالطفل يستطيع أن يتحكم في ذراعه قبل أن يتحكم في يده ، </a:t>
            </a:r>
            <a:r>
              <a:rPr lang="ar-DZ" sz="2400" dirty="0" err="1" smtClean="0"/>
              <a:t>و</a:t>
            </a:r>
            <a:r>
              <a:rPr lang="ar-DZ" sz="2400" dirty="0" smtClean="0"/>
              <a:t> لهذا فهو قادر على الوصول إلى الأهداف قبل أن يتمكن من القبض </a:t>
            </a:r>
            <a:r>
              <a:rPr lang="ar-DZ" sz="2400" dirty="0" err="1" smtClean="0"/>
              <a:t>و</a:t>
            </a:r>
            <a:r>
              <a:rPr lang="ar-DZ" sz="2400" dirty="0" smtClean="0"/>
              <a:t> السيطرة عليها.</a:t>
            </a:r>
            <a:endParaRPr lang="fr-FR" sz="2400" dirty="0" smtClean="0"/>
          </a:p>
          <a:p>
            <a:pPr algn="just" rtl="1"/>
            <a:r>
              <a:rPr lang="ar-DZ" sz="2400" b="1" dirty="0" smtClean="0"/>
              <a:t>*</a:t>
            </a:r>
            <a:r>
              <a:rPr lang="ar-DZ" sz="2400" u="sng" dirty="0" smtClean="0">
                <a:solidFill>
                  <a:srgbClr val="00B050"/>
                </a:solidFill>
              </a:rPr>
              <a:t>من العام إلى الخاص:</a:t>
            </a:r>
            <a:r>
              <a:rPr lang="ar-DZ" sz="2400" dirty="0" smtClean="0"/>
              <a:t>فاكتساب الحركات الكبيرة (</a:t>
            </a:r>
            <a:r>
              <a:rPr lang="fr-FR" sz="2400" b="1" dirty="0" smtClean="0"/>
              <a:t>Gross</a:t>
            </a:r>
            <a:r>
              <a:rPr lang="ar-DZ" sz="2400" dirty="0" smtClean="0"/>
              <a:t>) يتم قبل </a:t>
            </a:r>
            <a:r>
              <a:rPr lang="ar-DZ" sz="2400" dirty="0" err="1" smtClean="0"/>
              <a:t>التوافقات</a:t>
            </a:r>
            <a:r>
              <a:rPr lang="ar-DZ" sz="2400" dirty="0" smtClean="0"/>
              <a:t> الحركية الدقيقة (</a:t>
            </a:r>
            <a:r>
              <a:rPr lang="fr-FR" sz="2400" b="1" dirty="0" smtClean="0"/>
              <a:t>fine</a:t>
            </a:r>
            <a:r>
              <a:rPr lang="ar-DZ" sz="2400" dirty="0" smtClean="0"/>
              <a:t>)، فالطفل يستطيع الجري </a:t>
            </a:r>
            <a:r>
              <a:rPr lang="ar-DZ" sz="2400" dirty="0" err="1" smtClean="0"/>
              <a:t>و</a:t>
            </a:r>
            <a:r>
              <a:rPr lang="ar-DZ" sz="2400" dirty="0" smtClean="0"/>
              <a:t> الرمي قبل التصويب تجاه هدف. (حلمي، 2006، صفحة 76و77)</a:t>
            </a:r>
            <a:endParaRPr lang="fr-FR" sz="2400" dirty="0" smtClean="0"/>
          </a:p>
          <a:p>
            <a:pPr algn="just"/>
            <a:endParaRPr lang="fr-FR" sz="2400"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928670"/>
            <a:ext cx="8358246" cy="3785652"/>
          </a:xfrm>
          <a:prstGeom prst="rect">
            <a:avLst/>
          </a:prstGeom>
          <a:noFill/>
        </p:spPr>
        <p:txBody>
          <a:bodyPr wrap="square" rtlCol="0">
            <a:spAutoFit/>
          </a:bodyPr>
          <a:lstStyle/>
          <a:p>
            <a:pPr algn="just" rtl="1"/>
            <a:r>
              <a:rPr lang="ar-DZ" sz="2400" b="1" dirty="0" smtClean="0">
                <a:solidFill>
                  <a:srgbClr val="FF0000"/>
                </a:solidFill>
              </a:rPr>
              <a:t>2 - الاستعداد:</a:t>
            </a:r>
            <a:r>
              <a:rPr lang="fr-FR" sz="2400" b="1" dirty="0" err="1" smtClean="0"/>
              <a:t>Readiness</a:t>
            </a:r>
            <a:endParaRPr lang="fr-FR" sz="2400" dirty="0" smtClean="0"/>
          </a:p>
          <a:p>
            <a:pPr algn="just" rtl="1"/>
            <a:r>
              <a:rPr lang="ar-DZ" sz="2400" dirty="0" smtClean="0"/>
              <a:t>      من المعروف أنه كلما كان المتعلم أكثر استيعابا </a:t>
            </a:r>
            <a:r>
              <a:rPr lang="ar-DZ" sz="2400" dirty="0" err="1" smtClean="0"/>
              <a:t>و</a:t>
            </a:r>
            <a:r>
              <a:rPr lang="ar-DZ" sz="2400" dirty="0" smtClean="0"/>
              <a:t> سرعة في الفهم من غيره كلما كان تعلمه أسرع من الآخرين </a:t>
            </a:r>
            <a:r>
              <a:rPr lang="ar-DZ" sz="2400" dirty="0" err="1" smtClean="0"/>
              <a:t>و</a:t>
            </a:r>
            <a:r>
              <a:rPr lang="ar-DZ" sz="2400" dirty="0" smtClean="0"/>
              <a:t> يحدد تنظيم المهارات في وحدات تعليمية (</a:t>
            </a:r>
            <a:r>
              <a:rPr lang="ar-DZ" sz="2400" dirty="0" err="1" smtClean="0"/>
              <a:t>الشاويش</a:t>
            </a:r>
            <a:r>
              <a:rPr lang="ar-DZ" sz="2400" dirty="0" smtClean="0"/>
              <a:t>، 2013، صفحة 85)</a:t>
            </a:r>
            <a:endParaRPr lang="fr-FR" sz="2400" dirty="0" smtClean="0"/>
          </a:p>
          <a:p>
            <a:pPr algn="just" rtl="1"/>
            <a:r>
              <a:rPr lang="ar-DZ" sz="2400" dirty="0" smtClean="0"/>
              <a:t>هذا ما يؤكده مروان عبد المجيد إبراهيم(2002 ):"أن سرعة الفهم </a:t>
            </a:r>
            <a:r>
              <a:rPr lang="ar-DZ" sz="2400" dirty="0" err="1" smtClean="0"/>
              <a:t>و</a:t>
            </a:r>
            <a:r>
              <a:rPr lang="ar-DZ" sz="2400" dirty="0" smtClean="0"/>
              <a:t> الاستيعاب تؤثر على التعلم،فسريعي الفهم </a:t>
            </a:r>
            <a:r>
              <a:rPr lang="ar-DZ" sz="2400" dirty="0" err="1" smtClean="0"/>
              <a:t>و</a:t>
            </a:r>
            <a:r>
              <a:rPr lang="ar-DZ" sz="2400" dirty="0" smtClean="0"/>
              <a:t> الاستيعاب يتعلمون الحركة أسرع </a:t>
            </a:r>
            <a:r>
              <a:rPr lang="ar-DZ" sz="2400" dirty="0" err="1" smtClean="0"/>
              <a:t>و</a:t>
            </a:r>
            <a:r>
              <a:rPr lang="ar-DZ" sz="2400" dirty="0" smtClean="0"/>
              <a:t> يستوعبون أكثر من غيرهم الذين لا يستطيعون الاستيعاب، فهم قادرون على التكيف بصورة سريعة للمواقف التي تتطلب التفكير السريع </a:t>
            </a:r>
            <a:r>
              <a:rPr lang="ar-DZ" sz="2400" dirty="0" err="1" smtClean="0"/>
              <a:t>و</a:t>
            </a:r>
            <a:r>
              <a:rPr lang="ar-DZ" sz="2400" dirty="0" smtClean="0"/>
              <a:t> الاستيعاب </a:t>
            </a:r>
            <a:r>
              <a:rPr lang="ar-DZ" sz="2400" dirty="0" err="1" smtClean="0"/>
              <a:t>و</a:t>
            </a:r>
            <a:r>
              <a:rPr lang="ar-DZ" sz="2400" dirty="0" smtClean="0"/>
              <a:t> يكون على الشكل الأتي :</a:t>
            </a:r>
            <a:endParaRPr lang="fr-FR" sz="2400" dirty="0" smtClean="0"/>
          </a:p>
          <a:p>
            <a:pPr algn="just" rtl="1"/>
            <a:r>
              <a:rPr lang="ar-DZ" sz="2400" dirty="0" smtClean="0"/>
              <a:t> </a:t>
            </a:r>
            <a:endParaRPr lang="fr-FR" sz="2400" dirty="0" smtClean="0"/>
          </a:p>
          <a:p>
            <a:pPr algn="just" rtl="1"/>
            <a:r>
              <a:rPr lang="ar-DZ" sz="2400" dirty="0" smtClean="0"/>
              <a:t> </a:t>
            </a:r>
            <a:endParaRPr lang="fr-FR" sz="2400" dirty="0" smtClean="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1285860"/>
            <a:ext cx="8215338" cy="4524315"/>
          </a:xfrm>
          <a:prstGeom prst="rect">
            <a:avLst/>
          </a:prstGeom>
          <a:noFill/>
        </p:spPr>
        <p:txBody>
          <a:bodyPr wrap="square" rtlCol="0">
            <a:spAutoFit/>
          </a:bodyPr>
          <a:lstStyle/>
          <a:p>
            <a:pPr algn="just" rtl="1"/>
            <a:r>
              <a:rPr lang="ar-DZ" sz="2400" dirty="0" smtClean="0"/>
              <a:t>*</a:t>
            </a:r>
            <a:r>
              <a:rPr lang="ar-DZ" sz="2400" u="sng" dirty="0" smtClean="0">
                <a:solidFill>
                  <a:srgbClr val="00B050"/>
                </a:solidFill>
              </a:rPr>
              <a:t>الوضوح</a:t>
            </a:r>
            <a:r>
              <a:rPr lang="ar-DZ" sz="2400" dirty="0" smtClean="0"/>
              <a:t>:</a:t>
            </a:r>
            <a:r>
              <a:rPr lang="ar-DZ" sz="2400" dirty="0" err="1" smtClean="0"/>
              <a:t>الوضوح</a:t>
            </a:r>
            <a:r>
              <a:rPr lang="ar-DZ" sz="2400" dirty="0" smtClean="0"/>
              <a:t> في عملية التعلم تسهل على الفرد استيعاب </a:t>
            </a:r>
            <a:r>
              <a:rPr lang="ar-DZ" sz="2400" dirty="0" err="1" smtClean="0"/>
              <a:t>و</a:t>
            </a:r>
            <a:r>
              <a:rPr lang="ar-DZ" sz="2400" dirty="0" smtClean="0"/>
              <a:t> إدراك المسائل الجوهرية المتعلقة بالحركة من الناحية الحركية </a:t>
            </a:r>
            <a:r>
              <a:rPr lang="ar-DZ" sz="2400" dirty="0" err="1" smtClean="0"/>
              <a:t>و</a:t>
            </a:r>
            <a:r>
              <a:rPr lang="ar-DZ" sz="2400" dirty="0" smtClean="0"/>
              <a:t> العملية، إن الإيضاح الحركة يتطلب أداء حركيا جيدا </a:t>
            </a:r>
            <a:r>
              <a:rPr lang="ar-DZ" sz="2400" dirty="0" err="1" smtClean="0"/>
              <a:t>و</a:t>
            </a:r>
            <a:r>
              <a:rPr lang="ar-DZ" sz="2400" dirty="0" smtClean="0"/>
              <a:t> عرضا جيدا أو مشاهدة أفلام، فالوضوح الحركي سوف يسهل عملية إدراك الحركة </a:t>
            </a:r>
            <a:r>
              <a:rPr lang="ar-DZ" sz="2400" dirty="0" err="1" smtClean="0"/>
              <a:t>و</a:t>
            </a:r>
            <a:r>
              <a:rPr lang="ar-DZ" sz="2400" dirty="0" smtClean="0"/>
              <a:t> أن وسائل الإيضاح الجيدة تسهل عملية الوضوح </a:t>
            </a:r>
            <a:r>
              <a:rPr lang="ar-DZ" sz="2400" dirty="0" err="1" smtClean="0"/>
              <a:t>و</a:t>
            </a:r>
            <a:r>
              <a:rPr lang="ar-DZ" sz="2400" dirty="0" smtClean="0"/>
              <a:t> إدراك الأشياء من بعد ذلك، كذلك الطريقة التعليمية التي يسلكها المعلم (إبراهيم، 2002، صفحة 113 </a:t>
            </a:r>
            <a:r>
              <a:rPr lang="ar-DZ" sz="2400" dirty="0" err="1" smtClean="0"/>
              <a:t>و</a:t>
            </a:r>
            <a:r>
              <a:rPr lang="ar-DZ" sz="2400" dirty="0" smtClean="0"/>
              <a:t> 114) ،هذا  ما يؤكده (</a:t>
            </a:r>
            <a:r>
              <a:rPr lang="ar-DZ" sz="2400" dirty="0" err="1" smtClean="0"/>
              <a:t>الشاويش</a:t>
            </a:r>
            <a:r>
              <a:rPr lang="ar-DZ" sz="2400" dirty="0" smtClean="0"/>
              <a:t>، 2013) أن تحقيق الأهداف المرسومة :"يتطلب حسن اختيار الوسائل التعليمية ، التي تسهل على المتعلم إدراك النواحي الجوهرية </a:t>
            </a:r>
            <a:r>
              <a:rPr lang="ar-DZ" sz="2400" dirty="0" err="1" smtClean="0"/>
              <a:t>و</a:t>
            </a:r>
            <a:r>
              <a:rPr lang="ar-DZ" sz="2400" dirty="0" smtClean="0"/>
              <a:t> الأساسية المتعلقة بتنفيذ الحركة الرياضية عن طريق إيضاح الأداء الحركي الجيد </a:t>
            </a:r>
            <a:r>
              <a:rPr lang="ar-DZ" sz="2400" dirty="0" err="1" smtClean="0"/>
              <a:t>و</a:t>
            </a:r>
            <a:r>
              <a:rPr lang="ar-DZ" sz="2400" dirty="0" smtClean="0"/>
              <a:t> عمل النموذج الحركي، </a:t>
            </a:r>
            <a:r>
              <a:rPr lang="ar-DZ" sz="2400" dirty="0" err="1" smtClean="0"/>
              <a:t>و</a:t>
            </a:r>
            <a:r>
              <a:rPr lang="ar-DZ" sz="2400" dirty="0" smtClean="0"/>
              <a:t> مشاهدة الأفلام  والصور الثابتة </a:t>
            </a:r>
            <a:r>
              <a:rPr lang="ar-DZ" sz="2400" dirty="0" err="1" smtClean="0"/>
              <a:t>و</a:t>
            </a:r>
            <a:r>
              <a:rPr lang="ar-DZ" sz="2400" dirty="0" smtClean="0"/>
              <a:t> المتحركة  ،و التي تسهل عملية إدراك الأشياء من خلال توضيحها بالشكل المطلوب. (</a:t>
            </a:r>
            <a:r>
              <a:rPr lang="ar-DZ" sz="2400" dirty="0" err="1" smtClean="0"/>
              <a:t>الشاويش</a:t>
            </a:r>
            <a:r>
              <a:rPr lang="ar-DZ" sz="2400" dirty="0" smtClean="0"/>
              <a:t>، 2013، صفحة 82)</a:t>
            </a:r>
            <a:endParaRPr lang="fr-FR" sz="2400" dirty="0" smtClean="0"/>
          </a:p>
          <a:p>
            <a:pPr algn="just" rtl="1"/>
            <a:endParaRPr lang="fr-FR" sz="2400"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000108"/>
            <a:ext cx="8572528" cy="3416320"/>
          </a:xfrm>
          <a:prstGeom prst="rect">
            <a:avLst/>
          </a:prstGeom>
          <a:noFill/>
        </p:spPr>
        <p:txBody>
          <a:bodyPr wrap="square" rtlCol="0">
            <a:spAutoFit/>
          </a:bodyPr>
          <a:lstStyle/>
          <a:p>
            <a:pPr algn="just" rtl="1"/>
            <a:r>
              <a:rPr lang="ar-DZ" sz="2400" dirty="0" smtClean="0"/>
              <a:t>*</a:t>
            </a:r>
            <a:r>
              <a:rPr lang="ar-DZ" sz="2400" u="sng" dirty="0" smtClean="0">
                <a:solidFill>
                  <a:srgbClr val="00B050"/>
                </a:solidFill>
              </a:rPr>
              <a:t>السهولة</a:t>
            </a:r>
            <a:r>
              <a:rPr lang="ar-DZ" sz="2400" dirty="0" smtClean="0">
                <a:solidFill>
                  <a:srgbClr val="00B050"/>
                </a:solidFill>
              </a:rPr>
              <a:t> </a:t>
            </a:r>
            <a:r>
              <a:rPr lang="ar-DZ" sz="2400" dirty="0" smtClean="0"/>
              <a:t>:و هي أن تكون الحركات في بادئ الأمر سهلة مقبولة لدى الكائن الحي حتى يستطيع استيعابها، </a:t>
            </a:r>
            <a:r>
              <a:rPr lang="ar-DZ" sz="2400" dirty="0" err="1" smtClean="0"/>
              <a:t>و</a:t>
            </a:r>
            <a:r>
              <a:rPr lang="ar-DZ" sz="2400" dirty="0" smtClean="0"/>
              <a:t> خاصة عند المبتدئ فصعوبة الحركات في بادئ الأمر سوف تعطي للمبتدئ الصعوبة في الفهم </a:t>
            </a:r>
            <a:r>
              <a:rPr lang="ar-DZ" sz="2400" dirty="0" err="1" smtClean="0"/>
              <a:t>و</a:t>
            </a:r>
            <a:r>
              <a:rPr lang="ar-DZ" sz="2400" dirty="0" smtClean="0"/>
              <a:t> الإدراك (إبراهيم، 2002، صفحة 114) ،و هنا يظهر دور القائم بالتعليم أو التدريب في جعل مفردات المهارات الحركية سهلة التطبيق، من خلال البدء بالحركات السهلة ثم التدرج  في الصعوبة من أجل تزويده بالمعلومات اللازمة لانجاز المهمة الحركية، </a:t>
            </a:r>
            <a:r>
              <a:rPr lang="ar-DZ" sz="2400" dirty="0" err="1" smtClean="0"/>
              <a:t>و</a:t>
            </a:r>
            <a:r>
              <a:rPr lang="ar-DZ" sz="2400" dirty="0" smtClean="0"/>
              <a:t> في تنظيم استجاباته الحركية </a:t>
            </a:r>
            <a:r>
              <a:rPr lang="ar-DZ" sz="2400" dirty="0" err="1" smtClean="0"/>
              <a:t>و</a:t>
            </a:r>
            <a:r>
              <a:rPr lang="ar-DZ" sz="2400" dirty="0" smtClean="0"/>
              <a:t> التي تعتبر خاصية أساسية لنجاح عملية التعلم الحركي (</a:t>
            </a:r>
            <a:r>
              <a:rPr lang="ar-DZ" sz="2400" dirty="0" err="1" smtClean="0"/>
              <a:t>الشاويش</a:t>
            </a:r>
            <a:r>
              <a:rPr lang="ar-DZ" sz="2400" dirty="0" smtClean="0"/>
              <a:t>، 2013، صفحة 82)</a:t>
            </a:r>
            <a:endParaRPr lang="fr-FR" sz="2400" dirty="0" smtClean="0"/>
          </a:p>
          <a:p>
            <a:pPr algn="just" rtl="1"/>
            <a:r>
              <a:rPr lang="ar-DZ" sz="2400" dirty="0" smtClean="0"/>
              <a:t> </a:t>
            </a:r>
            <a:endParaRPr lang="fr-FR" sz="2400" dirty="0" smtClean="0"/>
          </a:p>
          <a:p>
            <a:pPr algn="just"/>
            <a:endParaRPr lang="fr-FR" sz="2400"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857232"/>
            <a:ext cx="8429684" cy="4893647"/>
          </a:xfrm>
          <a:prstGeom prst="rect">
            <a:avLst/>
          </a:prstGeom>
          <a:noFill/>
        </p:spPr>
        <p:txBody>
          <a:bodyPr wrap="square" rtlCol="0">
            <a:spAutoFit/>
          </a:bodyPr>
          <a:lstStyle/>
          <a:p>
            <a:pPr algn="just" rtl="1"/>
            <a:r>
              <a:rPr lang="ar-DZ" sz="2400" dirty="0" smtClean="0">
                <a:solidFill>
                  <a:srgbClr val="00B050"/>
                </a:solidFill>
              </a:rPr>
              <a:t>*</a:t>
            </a:r>
            <a:r>
              <a:rPr lang="ar-DZ" sz="2400" u="sng" dirty="0" smtClean="0">
                <a:solidFill>
                  <a:srgbClr val="00B050"/>
                </a:solidFill>
              </a:rPr>
              <a:t>التدرج</a:t>
            </a:r>
            <a:r>
              <a:rPr lang="ar-DZ" sz="2400" dirty="0" smtClean="0">
                <a:solidFill>
                  <a:srgbClr val="00B050"/>
                </a:solidFill>
              </a:rPr>
              <a:t>:</a:t>
            </a:r>
            <a:r>
              <a:rPr lang="ar-DZ" sz="2400" dirty="0" smtClean="0"/>
              <a:t>و هي زيادة في عدد المهارات </a:t>
            </a:r>
            <a:r>
              <a:rPr lang="ar-DZ" sz="2400" dirty="0" err="1" smtClean="0"/>
              <a:t>و</a:t>
            </a:r>
            <a:r>
              <a:rPr lang="ar-DZ" sz="2400" dirty="0" smtClean="0"/>
              <a:t> الحركات التي تعلمها الرياضي أو استوعبها </a:t>
            </a:r>
            <a:r>
              <a:rPr lang="ar-DZ" sz="2400" dirty="0" err="1" smtClean="0"/>
              <a:t>و</a:t>
            </a:r>
            <a:r>
              <a:rPr lang="ar-DZ" sz="2400" dirty="0" smtClean="0"/>
              <a:t> التدرج بصعوبة الحركة نفسها حين إعادتها، </a:t>
            </a:r>
            <a:r>
              <a:rPr lang="ar-DZ" sz="2400" dirty="0" err="1" smtClean="0"/>
              <a:t>و</a:t>
            </a:r>
            <a:r>
              <a:rPr lang="ar-DZ" sz="2400" dirty="0" smtClean="0"/>
              <a:t> زيادة صعوبتها عن طريق الحمل حتى يستطيع تأدية الحركة الاعتيادية بصورة سهلة. (إبراهيم، 2002، صفحة 114)</a:t>
            </a:r>
            <a:endParaRPr lang="fr-FR" sz="2400" dirty="0" smtClean="0"/>
          </a:p>
          <a:p>
            <a:pPr algn="just" rtl="1"/>
            <a:r>
              <a:rPr lang="fr-FR" sz="2400" dirty="0" smtClean="0"/>
              <a:t>     </a:t>
            </a:r>
            <a:r>
              <a:rPr lang="ar-DZ" sz="2400" dirty="0" smtClean="0"/>
              <a:t>يشير محمد عبد العزيز سلامة (2013) إلى أن هناك عوامل تؤثر على الاستعداد لتعلم المهارات الحركية وحيث يقول :"أن الاستعداد يرتبط بالمقدرة على تعلم </a:t>
            </a:r>
            <a:r>
              <a:rPr lang="ar-DZ" sz="2400" dirty="0" err="1" smtClean="0"/>
              <a:t>و</a:t>
            </a:r>
            <a:r>
              <a:rPr lang="ar-DZ" sz="2400" dirty="0" smtClean="0"/>
              <a:t> فهم أنماط الحركة المطلوبة </a:t>
            </a:r>
            <a:r>
              <a:rPr lang="ar-DZ" sz="2400" dirty="0" err="1" smtClean="0"/>
              <a:t>و</a:t>
            </a:r>
            <a:r>
              <a:rPr lang="ar-DZ" sz="2400" dirty="0" smtClean="0"/>
              <a:t> من ثم فان مستوى النمو </a:t>
            </a:r>
            <a:r>
              <a:rPr lang="ar-DZ" sz="2400" dirty="0" err="1" smtClean="0"/>
              <a:t>و</a:t>
            </a:r>
            <a:r>
              <a:rPr lang="ar-DZ" sz="2400" dirty="0" smtClean="0"/>
              <a:t> النضج </a:t>
            </a:r>
            <a:r>
              <a:rPr lang="ar-DZ" sz="2400" dirty="0" err="1" smtClean="0"/>
              <a:t>و</a:t>
            </a:r>
            <a:r>
              <a:rPr lang="ar-DZ" sz="2400" dirty="0" smtClean="0"/>
              <a:t> الحالة البدنية للاعب </a:t>
            </a:r>
            <a:r>
              <a:rPr lang="ar-DZ" sz="2400" dirty="0" err="1" smtClean="0"/>
              <a:t>و</a:t>
            </a:r>
            <a:r>
              <a:rPr lang="ar-DZ" sz="2400" dirty="0" smtClean="0"/>
              <a:t> لياقته العامة </a:t>
            </a:r>
            <a:r>
              <a:rPr lang="ar-DZ" sz="2400" dirty="0" err="1" smtClean="0"/>
              <a:t>و</a:t>
            </a:r>
            <a:r>
              <a:rPr lang="ar-DZ" sz="2400" dirty="0" smtClean="0"/>
              <a:t> الخاصة </a:t>
            </a:r>
            <a:r>
              <a:rPr lang="ar-DZ" sz="2400" dirty="0" err="1" smtClean="0"/>
              <a:t>و</a:t>
            </a:r>
            <a:r>
              <a:rPr lang="ar-DZ" sz="2400" dirty="0" smtClean="0"/>
              <a:t> خبراته السابقة بالإضافة إلى العوامل الشخصية تعد من أهم العوامل المؤثرة في الاستعداد لتعلم المهارة الحركية". (سلامة، 2013، صفحة 60)</a:t>
            </a:r>
            <a:endParaRPr lang="fr-FR" sz="2400" dirty="0" smtClean="0"/>
          </a:p>
          <a:p>
            <a:pPr algn="just" rtl="1"/>
            <a:r>
              <a:rPr lang="ar-DZ" sz="2400" dirty="0" smtClean="0"/>
              <a:t>    هذا ما يؤكده طلحة حسام الدين </a:t>
            </a:r>
            <a:r>
              <a:rPr lang="ar-DZ" sz="2400" dirty="0" err="1" smtClean="0"/>
              <a:t>و</a:t>
            </a:r>
            <a:r>
              <a:rPr lang="ar-DZ" sz="2400" dirty="0" smtClean="0"/>
              <a:t> آخرون (2006):"أن الدور الأول للمدرس عند تعليم  المهارة الرياضية هو الانتباه إلى الوقت الذي يكون عنده الطفل قادرا أو مستعدا للتعلم، </a:t>
            </a:r>
            <a:r>
              <a:rPr lang="ar-DZ" sz="2400" dirty="0" err="1" smtClean="0"/>
              <a:t>و</a:t>
            </a:r>
            <a:r>
              <a:rPr lang="ar-DZ" sz="2400" dirty="0" smtClean="0"/>
              <a:t> هناك العديد من العوامل التي تؤثر في الاستعداد </a:t>
            </a:r>
            <a:r>
              <a:rPr lang="ar-DZ" sz="2400" dirty="0" err="1" smtClean="0"/>
              <a:t>و</a:t>
            </a:r>
            <a:r>
              <a:rPr lang="ar-DZ" sz="2400" dirty="0" smtClean="0"/>
              <a:t> منها : مستوى النضج الخبرة السابقة ، الحركات الأساسية </a:t>
            </a:r>
            <a:r>
              <a:rPr lang="ar-DZ" sz="2400" dirty="0" err="1" smtClean="0"/>
              <a:t>و</a:t>
            </a:r>
            <a:r>
              <a:rPr lang="ar-DZ" sz="2400" dirty="0" smtClean="0"/>
              <a:t> اللياقة البدنية. (حلمي، 2006، صفحة 77)</a:t>
            </a:r>
            <a:endParaRPr lang="fr-FR" sz="2400" dirty="0" smtClean="0"/>
          </a:p>
          <a:p>
            <a:pPr algn="just"/>
            <a:endParaRPr lang="fr-FR" sz="2400" dirty="0"/>
          </a:p>
        </p:txBody>
      </p:sp>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14356"/>
            <a:ext cx="8572560" cy="5632311"/>
          </a:xfrm>
          <a:prstGeom prst="rect">
            <a:avLst/>
          </a:prstGeom>
          <a:noFill/>
        </p:spPr>
        <p:txBody>
          <a:bodyPr wrap="square" rtlCol="0">
            <a:spAutoFit/>
          </a:bodyPr>
          <a:lstStyle/>
          <a:p>
            <a:pPr algn="just" rtl="1"/>
            <a:r>
              <a:rPr lang="ar-DZ" sz="2400" b="1" dirty="0" smtClean="0">
                <a:solidFill>
                  <a:srgbClr val="FF0000"/>
                </a:solidFill>
              </a:rPr>
              <a:t>3- الدافعية:</a:t>
            </a:r>
            <a:r>
              <a:rPr lang="fr-FR" sz="2400" b="1" dirty="0" smtClean="0"/>
              <a:t>Motivation</a:t>
            </a:r>
            <a:endParaRPr lang="fr-FR" sz="2400" dirty="0" smtClean="0"/>
          </a:p>
          <a:p>
            <a:pPr algn="just" rtl="1"/>
            <a:r>
              <a:rPr lang="ar-DZ" sz="2400" dirty="0" smtClean="0"/>
              <a:t>    يشير الاستعداد إلى أن الطفل قادرا على أن يتعلم إذا كان لديه الدافع إلى أن يتعلم، فالاستعداد هو أساس عصبي </a:t>
            </a:r>
            <a:r>
              <a:rPr lang="ar-DZ" sz="2400" dirty="0" err="1" smtClean="0"/>
              <a:t>و</a:t>
            </a:r>
            <a:r>
              <a:rPr lang="ar-DZ" sz="2400" dirty="0" smtClean="0"/>
              <a:t> بدني في حين أن الدافعية هي أساس نفسي، </a:t>
            </a:r>
            <a:r>
              <a:rPr lang="ar-DZ" sz="2400" dirty="0" err="1" smtClean="0"/>
              <a:t>و</a:t>
            </a:r>
            <a:r>
              <a:rPr lang="ar-DZ" sz="2400" dirty="0" smtClean="0"/>
              <a:t> التي في غيابها يصبح مقدار التعلم ضئيل. (حلمي، 2006، صفحة 79)</a:t>
            </a:r>
            <a:endParaRPr lang="fr-FR" sz="2400" dirty="0" smtClean="0"/>
          </a:p>
          <a:p>
            <a:pPr algn="just" rtl="1"/>
            <a:r>
              <a:rPr lang="ar-DZ" sz="2400" dirty="0" smtClean="0"/>
              <a:t>    هذا ما يؤكده أمين </a:t>
            </a:r>
            <a:r>
              <a:rPr lang="ar-DZ" sz="2400" dirty="0" err="1" smtClean="0"/>
              <a:t>الخولي</a:t>
            </a:r>
            <a:r>
              <a:rPr lang="ar-DZ" sz="2400" dirty="0" smtClean="0"/>
              <a:t> و أسامة راتب :"على أنه إذا كان الاستعداد يعني أن المتعلم يستطيع القيام بما يتعلمه فإن الدافعية هنا تعني رغبة في التعلم ذاته". (سلامة، 2013، صفحة 62)</a:t>
            </a:r>
            <a:endParaRPr lang="fr-FR" sz="2400" dirty="0" smtClean="0"/>
          </a:p>
          <a:p>
            <a:pPr algn="just" rtl="1"/>
            <a:r>
              <a:rPr lang="ar-DZ" sz="2400" dirty="0" smtClean="0"/>
              <a:t>      و للمدرس دور ملحوظ في مستوى دافعية المتعلم لدى النشاط، فهو القادر على استثارة الطفل للتعلم من خلال توضيح مدى حاجته  لتعلمها مما يترتب عليه الميل إلى اكتساب هذه المهارة، كما أن معرفة الهدف من ممارسة نشاط ما يعد دافع قوي للمتعلم، حيث تزداد درجة ميل الفرد للعمل عندما يتفهم الهدف من انجازه .و لذلك فيجب على المدرس أن يشارك  المتعلمين في التخطيط للنشاط مما يؤدي إلى زيادة </a:t>
            </a:r>
            <a:r>
              <a:rPr lang="ar-DZ" sz="2400" dirty="0" err="1" smtClean="0"/>
              <a:t>دافعيتهم</a:t>
            </a:r>
            <a:r>
              <a:rPr lang="ar-DZ" sz="2400" dirty="0" smtClean="0"/>
              <a:t> لانجاز ما قاموا بوضعه من أهداف يراعي الأستاذ أن تكون في مستوى قدراتهم. (حلمي، 2006، صفحة 79).</a:t>
            </a:r>
            <a:endParaRPr lang="fr-FR" sz="2400" dirty="0" smtClean="0"/>
          </a:p>
          <a:p>
            <a:pPr algn="just"/>
            <a:endParaRPr lang="fr-F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2233</Words>
  <PresentationFormat>Affichage à l'écran (4:3)</PresentationFormat>
  <Paragraphs>92</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cibtechnologie</dc:creator>
  <cp:lastModifiedBy>cibtechnologie</cp:lastModifiedBy>
  <cp:revision>5</cp:revision>
  <dcterms:created xsi:type="dcterms:W3CDTF">2020-12-19T21:15:15Z</dcterms:created>
  <dcterms:modified xsi:type="dcterms:W3CDTF">2024-11-21T19:53:07Z</dcterms:modified>
</cp:coreProperties>
</file>