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80" r:id="rId2"/>
    <p:sldId id="307" r:id="rId3"/>
    <p:sldId id="282" r:id="rId4"/>
    <p:sldId id="301" r:id="rId5"/>
    <p:sldId id="308" r:id="rId6"/>
    <p:sldId id="283" r:id="rId7"/>
    <p:sldId id="309" r:id="rId8"/>
    <p:sldId id="295" r:id="rId9"/>
    <p:sldId id="296" r:id="rId10"/>
    <p:sldId id="310" r:id="rId11"/>
    <p:sldId id="311" r:id="rId12"/>
    <p:sldId id="312" r:id="rId13"/>
    <p:sldId id="315" r:id="rId14"/>
    <p:sldId id="316" r:id="rId15"/>
    <p:sldId id="300" r:id="rId16"/>
    <p:sldId id="302" r:id="rId17"/>
    <p:sldId id="303" r:id="rId18"/>
    <p:sldId id="293" r:id="rId19"/>
    <p:sldId id="285" r:id="rId20"/>
    <p:sldId id="305" r:id="rId21"/>
    <p:sldId id="286" r:id="rId22"/>
    <p:sldId id="287" r:id="rId23"/>
    <p:sldId id="288" r:id="rId24"/>
    <p:sldId id="289" r:id="rId25"/>
    <p:sldId id="290" r:id="rId26"/>
    <p:sldId id="291" r:id="rId27"/>
    <p:sldId id="297" r:id="rId28"/>
    <p:sldId id="298" r:id="rId29"/>
    <p:sldId id="304" r:id="rId30"/>
    <p:sldId id="299" r:id="rId31"/>
    <p:sldId id="306" r:id="rId32"/>
    <p:sldId id="317" r:id="rId33"/>
    <p:sldId id="318" r:id="rId34"/>
    <p:sldId id="319" r:id="rId35"/>
    <p:sldId id="320" r:id="rId36"/>
    <p:sldId id="292" r:id="rId37"/>
  </p:sldIdLst>
  <p:sldSz cx="9144000" cy="6858000" type="screen4x3"/>
  <p:notesSz cx="6858000" cy="9144000"/>
  <p:defaultTextStyle>
    <a:defPPr>
      <a:defRPr lang="e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CD"/>
    <a:srgbClr val="03136A"/>
    <a:srgbClr val="35759D"/>
    <a:srgbClr val="008000"/>
    <a:srgbClr val="FF7D7D"/>
    <a:srgbClr val="1984CC"/>
    <a:srgbClr val="35B19D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84051" autoAdjust="0"/>
  </p:normalViewPr>
  <p:slideViewPr>
    <p:cSldViewPr>
      <p:cViewPr varScale="1">
        <p:scale>
          <a:sx n="69" d="100"/>
          <a:sy n="69" d="100"/>
        </p:scale>
        <p:origin x="192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2C741-2ACD-4524-8E98-329A2D6BCEFE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57A6F7-34B4-467D-BAE2-B1D32FCBC8E9}">
      <dgm:prSet phldrT="[Texte]"/>
      <dgm:spPr/>
      <dgm:t>
        <a:bodyPr/>
        <a:lstStyle/>
        <a:p>
          <a:r>
            <a:rPr lang="en" b="1" dirty="0"/>
            <a:t>SO</a:t>
          </a:r>
          <a:endParaRPr lang="fr-FR" b="1" dirty="0"/>
        </a:p>
      </dgm:t>
    </dgm:pt>
    <dgm:pt modelId="{1A50A3A0-BA3D-49CC-8D04-34231BF7D8C8}" type="parTrans" cxnId="{8B6DD3EA-1A8D-434F-9B67-941DF3F98083}">
      <dgm:prSet/>
      <dgm:spPr/>
      <dgm:t>
        <a:bodyPr/>
        <a:lstStyle/>
        <a:p>
          <a:endParaRPr lang="fr-FR"/>
        </a:p>
      </dgm:t>
    </dgm:pt>
    <dgm:pt modelId="{77A70E7A-9AAC-477A-8310-3D1B8DAC0558}" type="sibTrans" cxnId="{8B6DD3EA-1A8D-434F-9B67-941DF3F98083}">
      <dgm:prSet/>
      <dgm:spPr/>
      <dgm:t>
        <a:bodyPr/>
        <a:lstStyle/>
        <a:p>
          <a:endParaRPr lang="fr-FR"/>
        </a:p>
      </dgm:t>
    </dgm:pt>
    <dgm:pt modelId="{15A80B2F-F635-4B62-B725-2D81B002D63E}">
      <dgm:prSet phldrT="[Texte]"/>
      <dgm:spPr/>
      <dgm:t>
        <a:bodyPr/>
        <a:lstStyle/>
        <a:p>
          <a:r>
            <a:rPr lang="en" dirty="0"/>
            <a:t>The order of operations is important, but in some cases several orders are possible.</a:t>
          </a:r>
          <a:endParaRPr lang="fr-FR" dirty="0"/>
        </a:p>
      </dgm:t>
    </dgm:pt>
    <dgm:pt modelId="{BB37FEAC-49DB-4E7F-A952-B83BFB9ACC3F}" type="parTrans" cxnId="{9E4E9937-C3A1-418C-9BE0-516A9C6B72C6}">
      <dgm:prSet/>
      <dgm:spPr/>
      <dgm:t>
        <a:bodyPr/>
        <a:lstStyle/>
        <a:p>
          <a:endParaRPr lang="fr-FR"/>
        </a:p>
      </dgm:t>
    </dgm:pt>
    <dgm:pt modelId="{CB328BCD-80E9-4424-9466-5436F3D6662D}" type="sibTrans" cxnId="{9E4E9937-C3A1-418C-9BE0-516A9C6B72C6}">
      <dgm:prSet/>
      <dgm:spPr/>
      <dgm:t>
        <a:bodyPr/>
        <a:lstStyle/>
        <a:p>
          <a:endParaRPr lang="fr-FR"/>
        </a:p>
      </dgm:t>
    </dgm:pt>
    <dgm:pt modelId="{07789965-793C-48D0-B0FD-77F43EF2843A}">
      <dgm:prSet/>
      <dgm:spPr/>
      <dgm:t>
        <a:bodyPr/>
        <a:lstStyle/>
        <a:p>
          <a:r>
            <a:rPr lang="en" dirty="0"/>
            <a:t>Sometimes you have to break down actions that are too complex.</a:t>
          </a:r>
          <a:endParaRPr lang="fr-FR" dirty="0"/>
        </a:p>
      </dgm:t>
    </dgm:pt>
    <dgm:pt modelId="{1D0AA07C-41A8-4F7A-B3C3-21A36643ED62}" type="parTrans" cxnId="{2C1E0923-E616-4932-9CA9-C9C7E704B297}">
      <dgm:prSet/>
      <dgm:spPr/>
      <dgm:t>
        <a:bodyPr/>
        <a:lstStyle/>
        <a:p>
          <a:endParaRPr lang="fr-FR"/>
        </a:p>
      </dgm:t>
    </dgm:pt>
    <dgm:pt modelId="{AEB58693-9622-411B-A5D9-7CBD434965A7}" type="sibTrans" cxnId="{2C1E0923-E616-4932-9CA9-C9C7E704B297}">
      <dgm:prSet/>
      <dgm:spPr/>
      <dgm:t>
        <a:bodyPr/>
        <a:lstStyle/>
        <a:p>
          <a:endParaRPr lang="fr-FR"/>
        </a:p>
      </dgm:t>
    </dgm:pt>
    <dgm:pt modelId="{B3EBA04D-5C72-47FE-8A29-6A9635CE35BB}" type="pres">
      <dgm:prSet presAssocID="{1D12C741-2ACD-4524-8E98-329A2D6BCEFE}" presName="Name0" presStyleCnt="0">
        <dgm:presLayoutVars>
          <dgm:dir/>
          <dgm:animLvl val="lvl"/>
          <dgm:resizeHandles val="exact"/>
        </dgm:presLayoutVars>
      </dgm:prSet>
      <dgm:spPr/>
    </dgm:pt>
    <dgm:pt modelId="{E5501000-473E-4168-B1D3-C40CFA1B5672}" type="pres">
      <dgm:prSet presAssocID="{0457A6F7-34B4-467D-BAE2-B1D32FCBC8E9}" presName="composite" presStyleCnt="0"/>
      <dgm:spPr/>
    </dgm:pt>
    <dgm:pt modelId="{418E0EB7-0E91-4D0D-A503-01D341ADA357}" type="pres">
      <dgm:prSet presAssocID="{0457A6F7-34B4-467D-BAE2-B1D32FCBC8E9}" presName="parTx" presStyleLbl="alignNode1" presStyleIdx="0" presStyleCnt="1" custLinFactX="-42024" custLinFactY="-156356" custLinFactNeighborX="-100000" custLinFactNeighborY="-200000">
        <dgm:presLayoutVars>
          <dgm:chMax val="0"/>
          <dgm:chPref val="0"/>
          <dgm:bulletEnabled val="1"/>
        </dgm:presLayoutVars>
      </dgm:prSet>
      <dgm:spPr/>
    </dgm:pt>
    <dgm:pt modelId="{2BB392B7-51A1-4F93-87F7-8AFBAEDF7251}" type="pres">
      <dgm:prSet presAssocID="{0457A6F7-34B4-467D-BAE2-B1D32FCBC8E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E88B507-06DB-41CB-9D2B-16060812E695}" type="presOf" srcId="{1D12C741-2ACD-4524-8E98-329A2D6BCEFE}" destId="{B3EBA04D-5C72-47FE-8A29-6A9635CE35BB}" srcOrd="0" destOrd="0" presId="urn:microsoft.com/office/officeart/2005/8/layout/hList1"/>
    <dgm:cxn modelId="{2C1E0923-E616-4932-9CA9-C9C7E704B297}" srcId="{0457A6F7-34B4-467D-BAE2-B1D32FCBC8E9}" destId="{07789965-793C-48D0-B0FD-77F43EF2843A}" srcOrd="1" destOrd="0" parTransId="{1D0AA07C-41A8-4F7A-B3C3-21A36643ED62}" sibTransId="{AEB58693-9622-411B-A5D9-7CBD434965A7}"/>
    <dgm:cxn modelId="{9E4E9937-C3A1-418C-9BE0-516A9C6B72C6}" srcId="{0457A6F7-34B4-467D-BAE2-B1D32FCBC8E9}" destId="{15A80B2F-F635-4B62-B725-2D81B002D63E}" srcOrd="0" destOrd="0" parTransId="{BB37FEAC-49DB-4E7F-A952-B83BFB9ACC3F}" sibTransId="{CB328BCD-80E9-4424-9466-5436F3D6662D}"/>
    <dgm:cxn modelId="{13951044-0771-45EE-A56B-07F8EBE5A183}" type="presOf" srcId="{15A80B2F-F635-4B62-B725-2D81B002D63E}" destId="{2BB392B7-51A1-4F93-87F7-8AFBAEDF7251}" srcOrd="0" destOrd="0" presId="urn:microsoft.com/office/officeart/2005/8/layout/hList1"/>
    <dgm:cxn modelId="{0FFA4E69-B2DF-4A6C-A813-7A368BF8AECD}" type="presOf" srcId="{07789965-793C-48D0-B0FD-77F43EF2843A}" destId="{2BB392B7-51A1-4F93-87F7-8AFBAEDF7251}" srcOrd="0" destOrd="1" presId="urn:microsoft.com/office/officeart/2005/8/layout/hList1"/>
    <dgm:cxn modelId="{61C129DA-1AB5-4B08-B938-AE25ED31EB66}" type="presOf" srcId="{0457A6F7-34B4-467D-BAE2-B1D32FCBC8E9}" destId="{418E0EB7-0E91-4D0D-A503-01D341ADA357}" srcOrd="0" destOrd="0" presId="urn:microsoft.com/office/officeart/2005/8/layout/hList1"/>
    <dgm:cxn modelId="{8B6DD3EA-1A8D-434F-9B67-941DF3F98083}" srcId="{1D12C741-2ACD-4524-8E98-329A2D6BCEFE}" destId="{0457A6F7-34B4-467D-BAE2-B1D32FCBC8E9}" srcOrd="0" destOrd="0" parTransId="{1A50A3A0-BA3D-49CC-8D04-34231BF7D8C8}" sibTransId="{77A70E7A-9AAC-477A-8310-3D1B8DAC0558}"/>
    <dgm:cxn modelId="{B85A8C92-9E54-4B28-A5FE-9FAE9C3FAEA5}" type="presParOf" srcId="{B3EBA04D-5C72-47FE-8A29-6A9635CE35BB}" destId="{E5501000-473E-4168-B1D3-C40CFA1B5672}" srcOrd="0" destOrd="0" presId="urn:microsoft.com/office/officeart/2005/8/layout/hList1"/>
    <dgm:cxn modelId="{490310C8-114E-4B99-8CB5-A97CF540B925}" type="presParOf" srcId="{E5501000-473E-4168-B1D3-C40CFA1B5672}" destId="{418E0EB7-0E91-4D0D-A503-01D341ADA357}" srcOrd="0" destOrd="0" presId="urn:microsoft.com/office/officeart/2005/8/layout/hList1"/>
    <dgm:cxn modelId="{292B175C-C5B1-4D24-9B3E-606EE4BDFA49}" type="presParOf" srcId="{E5501000-473E-4168-B1D3-C40CFA1B5672}" destId="{2BB392B7-51A1-4F93-87F7-8AFBAEDF72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E0EB7-0E91-4D0D-A503-01D341ADA357}">
      <dsp:nvSpPr>
        <dsp:cNvPr id="0" name=""/>
        <dsp:cNvSpPr/>
      </dsp:nvSpPr>
      <dsp:spPr>
        <a:xfrm>
          <a:off x="0" y="0"/>
          <a:ext cx="405611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SO</a:t>
          </a:r>
          <a:endParaRPr lang="fr-FR" sz="2000" b="1" kern="1200" dirty="0"/>
        </a:p>
      </dsp:txBody>
      <dsp:txXfrm>
        <a:off x="0" y="0"/>
        <a:ext cx="4056112" cy="576000"/>
      </dsp:txXfrm>
    </dsp:sp>
    <dsp:sp modelId="{2BB392B7-51A1-4F93-87F7-8AFBAEDF7251}">
      <dsp:nvSpPr>
        <dsp:cNvPr id="0" name=""/>
        <dsp:cNvSpPr/>
      </dsp:nvSpPr>
      <dsp:spPr>
        <a:xfrm>
          <a:off x="0" y="612386"/>
          <a:ext cx="4056112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kern="1200" dirty="0"/>
            <a:t>The order of operations is important, but in some cases several orders are possible.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kern="1200" dirty="0"/>
            <a:t>Sometimes you have to break down actions that are too complex.</a:t>
          </a:r>
          <a:endParaRPr lang="fr-FR" sz="2000" kern="1200" dirty="0"/>
        </a:p>
      </dsp:txBody>
      <dsp:txXfrm>
        <a:off x="0" y="612386"/>
        <a:ext cx="4056112" cy="2031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6A5986-CE39-4162-A053-03FDFF288E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8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17412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1741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3C9951-C09C-47E6-8B75-E827EE6B394C}" type="slidenum">
              <a:rPr lang="fr-FR" sz="1200" smtClean="0"/>
              <a:pPr eaLnBrk="1" hangingPunct="1"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</a:endParaRPr>
          </a:p>
        </p:txBody>
      </p:sp>
      <p:sp>
        <p:nvSpPr>
          <p:cNvPr id="2458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0B9EDC-D463-498D-A86D-6E4ED15407BF}" type="slidenum">
              <a:rPr lang="fr-FR" sz="1200" smtClean="0"/>
              <a:pPr eaLnBrk="1" hangingPunct="1"/>
              <a:t>22</a:t>
            </a:fld>
            <a:endParaRPr lang="fr-F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25604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1B3B22-D1A0-444E-BCFF-A18C1CED950A}" type="slidenum">
              <a:rPr lang="fr-FR" sz="1200" smtClean="0"/>
              <a:pPr eaLnBrk="1" hangingPunct="1"/>
              <a:t>23</a:t>
            </a:fld>
            <a:endParaRPr lang="fr-F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391BA3-1CCC-4B3C-892B-EA47D3838072}" type="slidenum">
              <a:rPr lang="fr-FR" sz="1200" smtClean="0"/>
              <a:pPr eaLnBrk="1" hangingPunct="1"/>
              <a:t>24</a:t>
            </a:fld>
            <a:endParaRPr lang="fr-F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B0EFB5-6524-4BD2-9B2B-6054C0A9CF38}" type="slidenum">
              <a:rPr lang="fr-FR" sz="1200" smtClean="0"/>
              <a:pPr eaLnBrk="1" hangingPunct="1"/>
              <a:t>25</a:t>
            </a:fld>
            <a:endParaRPr lang="fr-F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Other elements can be added (we will see them later. . . 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A5986-CE39-4162-A053-03FDFF288E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Other elements can be added (we will see them later. . </a:t>
            </a:r>
            <a:r>
              <a:rPr lang="en"/>
              <a:t>. )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A5986-CE39-4162-A053-03FDFF288E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Other elements can be added (we will see them later. . . 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A5986-CE39-4162-A053-03FDFF288E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8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2970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FCA475-862B-48CA-9ABC-583E57E1CE01}" type="slidenum">
              <a:rPr lang="fr-FR" sz="1200" smtClean="0"/>
              <a:pPr eaLnBrk="1" hangingPunct="1"/>
              <a:t>36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1946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281055-F2E6-459A-85DB-7038BDEAF58F}" type="slidenum">
              <a:rPr lang="fr-FR" sz="1200" smtClean="0"/>
              <a:pPr eaLnBrk="1" hangingPunct="1"/>
              <a:t>3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>
                <a:solidFill>
                  <a:prstClr val="black"/>
                </a:solidFill>
              </a:rPr>
              <a:t>Part 1 Study of the existing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>
                <a:solidFill>
                  <a:prstClr val="black"/>
                </a:solidFill>
              </a:rPr>
              <a:t>Part 1 Study of the existing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A5986-CE39-4162-A053-03FDFF288E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0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1946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281055-F2E6-459A-85DB-7038BDEAF58F}" type="slidenum">
              <a:rPr lang="fr-FR" sz="1200" smtClean="0"/>
              <a:pPr eaLnBrk="1" hangingPunct="1"/>
              <a:t>18</a:t>
            </a:fld>
            <a:endParaRPr 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23556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" sz="1200"/>
              <a:t>Part 1 Study of the existing</a:t>
            </a:r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276A80-9F61-4E0F-BFDD-8362ED7235FC}" type="slidenum">
              <a:rPr lang="fr-FR" sz="1200" smtClean="0"/>
              <a:pPr eaLnBrk="1" hangingPunct="1"/>
              <a:t>21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0213-55B2-43D4-A14B-E0A649677EDD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A4A3-D361-4C9E-9F18-241EC7DEE03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A4BE-AB7A-4F2D-9EF8-C2B0267D2CB4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4CC7-404C-4C2E-AE39-3F9B8827BA0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9231-0F34-43CF-A747-CAA10AD6234D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6B9A-808F-4D15-AA54-8F2F9C181CD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1938-3B84-4D2C-A53C-CE79EDD99068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5095-2CF2-4638-A70A-C0F236C9F05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603A-0B3B-4599-93E7-D96BC097FC81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F502-3BF8-4644-AD57-8063FD6679D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9FC5-A6BF-4940-B460-8E2A1F5E8AC5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35DB-EE88-4A1B-A305-F49DFC6A074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4C9B-E569-4CCD-AAA6-4B5018A9F611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D808-E709-4976-B2BB-CCE45EEA84F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5746-0BCB-48E6-B318-FFD90D2FC5EA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1941-C54F-47A9-9C76-D7EF6E7326F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1345-5FC8-46E4-9EFD-21CC2BBD8439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2D9F-511F-491C-983E-61E953E326F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C1D2-46A6-4DD8-AFB9-219102577C71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C527-5002-4752-9C75-DCD28AA6AB4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6D24-6F92-42F3-A60C-DCF06F2F1469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6845-2B1C-4D85-A122-04A84EDDB81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2C73D7-B94A-4478-9352-6D4F3EABCB79}" type="datetimeFigureOut">
              <a:rPr lang="fr-FR"/>
              <a:pPr>
                <a:defRPr/>
              </a:pPr>
              <a:t>03/10/2023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575224-6CD2-4E0E-BA33-B40F3BBD8FB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Cliquez pour modifier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3048" y="2636912"/>
            <a:ext cx="62119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ALGORITHMIC</a:t>
            </a:r>
          </a:p>
          <a:p>
            <a:pPr algn="ctr"/>
            <a:r>
              <a:rPr lang="en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 STRUCTURE</a:t>
            </a:r>
            <a:endParaRPr lang="fr-F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59832" y="4597097"/>
            <a:ext cx="324036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000" b="1" dirty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Dr. R. TLEMSANI</a:t>
            </a:r>
            <a:endParaRPr lang="fr-FR" sz="2000" b="1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Problem and statement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A problem has a statement that gives information about the expected result 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The statement can be in natural language, imprecise, incomplete, and generally does not give the way to obtain the result.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Examples: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calculate the GCD of two numbers;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calculate the area of a room;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arrange a list of words in alphabetical order;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calculate x such that x divides a and b and if there exists y which divides a and b then x ≥ y.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The last example describes the result very precisely but does not tell us how to calculate it.</a:t>
            </a:r>
          </a:p>
        </p:txBody>
      </p:sp>
    </p:spTree>
    <p:extLst>
      <p:ext uri="{BB962C8B-B14F-4D97-AF65-F5344CB8AC3E}">
        <p14:creationId xmlns:p14="http://schemas.microsoft.com/office/powerpoint/2010/main" val="253681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Problems solving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To solve a problem, it is necessary to give the sequence of elementary actions to be carried out to obtain the result.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The elementary actions available are defined by the algorithmic language used.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Example: “Building a house”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Level the ground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Lay the foundations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Climb the walls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Lay the roof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install electricity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Install the pipes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sz="2400" dirty="0">
                <a:solidFill>
                  <a:prstClr val="black"/>
                </a:solidFill>
                <a:latin typeface="Times New Roman" pitchFamily="18" charset="0"/>
              </a:rPr>
              <a:t>Add doors and windows</a:t>
            </a:r>
            <a:endParaRPr lang="fr-FR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87691174"/>
              </p:ext>
            </p:extLst>
          </p:nvPr>
        </p:nvGraphicFramePr>
        <p:xfrm>
          <a:off x="4967368" y="3341216"/>
          <a:ext cx="405611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220072" y="3496940"/>
            <a:ext cx="355070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" b="1" dirty="0">
                <a:latin typeface="NimbusSanL-Bold"/>
              </a:rPr>
              <a:t>Lay the roof</a:t>
            </a:r>
          </a:p>
          <a:p>
            <a:pPr algn="l"/>
            <a:r>
              <a:rPr lang="en" b="1" dirty="0">
                <a:latin typeface="NimbusSanL-Regu"/>
              </a:rPr>
              <a:t>Lay the frame</a:t>
            </a:r>
          </a:p>
          <a:p>
            <a:pPr algn="l"/>
            <a:r>
              <a:rPr lang="en" b="1" dirty="0">
                <a:latin typeface="NimbusSanL-Regu"/>
              </a:rPr>
              <a:t>Lay the rafters</a:t>
            </a:r>
          </a:p>
          <a:p>
            <a:pPr algn="l"/>
            <a:r>
              <a:rPr lang="en" b="1" dirty="0">
                <a:latin typeface="NimbusSanL-Regu"/>
              </a:rPr>
              <a:t>Lay the battens</a:t>
            </a:r>
          </a:p>
          <a:p>
            <a:pPr algn="l"/>
            <a:r>
              <a:rPr lang="en" b="1" dirty="0">
                <a:latin typeface="NimbusSanL-Regu"/>
              </a:rPr>
              <a:t>Lay the </a:t>
            </a:r>
            <a:r>
              <a:rPr lang="en" b="1" dirty="0" err="1">
                <a:latin typeface="NimbusSanL-Regu"/>
              </a:rPr>
              <a:t>underlay</a:t>
            </a:r>
            <a:endParaRPr lang="fr-FR" b="1" dirty="0">
              <a:latin typeface="NimbusSanL-Regu"/>
            </a:endParaRPr>
          </a:p>
          <a:p>
            <a:pPr algn="l"/>
            <a:r>
              <a:rPr lang="en" b="1" dirty="0">
                <a:latin typeface="NimbusSanL-Regu"/>
              </a:rPr>
              <a:t>Lay the cover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975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 example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" dirty="0"/>
              <a:t>algorithm for calculating the GCD of two integers .</a:t>
            </a:r>
          </a:p>
          <a:p>
            <a:pPr>
              <a:buBlip>
                <a:blip r:embed="rId2"/>
              </a:buBlip>
            </a:pPr>
            <a:r>
              <a:rPr lang="en" dirty="0"/>
              <a:t>Data: two integers a and b</a:t>
            </a:r>
          </a:p>
          <a:p>
            <a:pPr>
              <a:buBlip>
                <a:blip r:embed="rId2"/>
              </a:buBlip>
            </a:pPr>
            <a:r>
              <a:rPr lang="en" dirty="0"/>
              <a:t>Result: GCD of a and b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" dirty="0"/>
              <a:t>Order the two numbers such that </a:t>
            </a:r>
            <a:r>
              <a:rPr lang="en" b="1" dirty="0"/>
              <a:t>a ≥b </a:t>
            </a:r>
            <a:r>
              <a:rPr lang="en" dirty="0"/>
              <a:t>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" dirty="0"/>
              <a:t>Calculate their difference </a:t>
            </a:r>
            <a:r>
              <a:rPr lang="en" b="1" dirty="0"/>
              <a:t>c </a:t>
            </a:r>
            <a:r>
              <a:rPr lang="en" b="1" dirty="0">
                <a:sym typeface="Wingdings" pitchFamily="2" charset="2"/>
              </a:rPr>
              <a:t> </a:t>
            </a:r>
            <a:r>
              <a:rPr lang="en" b="1" dirty="0"/>
              <a:t>a - b </a:t>
            </a:r>
            <a:r>
              <a:rPr lang="en" dirty="0"/>
              <a:t>.</a:t>
            </a:r>
            <a:endParaRPr lang="fr-FR" dirty="0"/>
          </a:p>
          <a:p>
            <a:pPr marL="1314450" lvl="2" indent="-514350">
              <a:buFont typeface="+mj-lt"/>
              <a:buAutoNum type="arabicPeriod"/>
            </a:pPr>
            <a:r>
              <a:rPr lang="en" dirty="0"/>
              <a:t>Repeat by replacing </a:t>
            </a:r>
            <a:r>
              <a:rPr lang="en" b="1" dirty="0"/>
              <a:t>a </a:t>
            </a:r>
            <a:r>
              <a:rPr lang="en" dirty="0"/>
              <a:t>by </a:t>
            </a:r>
            <a:r>
              <a:rPr lang="en" b="1" dirty="0"/>
              <a:t>c ( a </a:t>
            </a:r>
            <a:r>
              <a:rPr lang="en" b="1" dirty="0">
                <a:sym typeface="Wingdings" pitchFamily="2" charset="2"/>
              </a:rPr>
              <a:t> </a:t>
            </a:r>
            <a:r>
              <a:rPr lang="en" b="1" dirty="0"/>
              <a:t>c) </a:t>
            </a:r>
            <a:r>
              <a:rPr lang="en" dirty="0"/>
              <a:t>until a becomes equal to b.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" dirty="0"/>
              <a:t>The result is then </a:t>
            </a:r>
            <a:r>
              <a:rPr lang="en" b="1" dirty="0"/>
              <a:t>a (= b)</a:t>
            </a:r>
          </a:p>
        </p:txBody>
      </p:sp>
    </p:spTree>
    <p:extLst>
      <p:ext uri="{BB962C8B-B14F-4D97-AF65-F5344CB8AC3E}">
        <p14:creationId xmlns:p14="http://schemas.microsoft.com/office/powerpoint/2010/main" val="59010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/>
          <a:lstStyle/>
          <a:p>
            <a:r>
              <a:rPr lang="en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Languages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95537" y="1246259"/>
            <a:ext cx="1656183" cy="13411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Aft>
                <a:spcPct val="35000"/>
              </a:spcAft>
            </a:pPr>
            <a:r>
              <a:rPr lang="en" sz="3000" b="1" dirty="0">
                <a:solidFill>
                  <a:prstClr val="white"/>
                </a:solidFill>
              </a:rPr>
              <a:t>States</a:t>
            </a:r>
            <a:endParaRPr lang="fr-FR" sz="3000" b="1" dirty="0">
              <a:solidFill>
                <a:prstClr val="white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203848" y="1412771"/>
            <a:ext cx="2147724" cy="8279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Aft>
                <a:spcPct val="35000"/>
              </a:spcAft>
            </a:pPr>
            <a:r>
              <a:rPr lang="en" sz="2800" b="1" dirty="0">
                <a:solidFill>
                  <a:prstClr val="white"/>
                </a:solidFill>
              </a:rPr>
              <a:t>Algorithm</a:t>
            </a:r>
          </a:p>
        </p:txBody>
      </p:sp>
      <p:sp>
        <p:nvSpPr>
          <p:cNvPr id="8" name="Forme libre 7"/>
          <p:cNvSpPr/>
          <p:nvPr/>
        </p:nvSpPr>
        <p:spPr>
          <a:xfrm>
            <a:off x="6516216" y="1412771"/>
            <a:ext cx="2285411" cy="8279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Aft>
                <a:spcPct val="35000"/>
              </a:spcAft>
            </a:pPr>
            <a:endParaRPr lang="fr-FR" sz="3000" b="1" dirty="0">
              <a:solidFill>
                <a:prstClr val="white"/>
              </a:solidFill>
            </a:endParaRPr>
          </a:p>
          <a:p>
            <a:pPr defTabSz="1333500">
              <a:lnSpc>
                <a:spcPct val="90000"/>
              </a:lnSpc>
              <a:spcAft>
                <a:spcPct val="35000"/>
              </a:spcAft>
            </a:pPr>
            <a:r>
              <a:rPr lang="en" sz="3000" b="1" dirty="0">
                <a:solidFill>
                  <a:prstClr val="white"/>
                </a:solidFill>
              </a:rPr>
              <a:t>Program</a:t>
            </a:r>
          </a:p>
          <a:p>
            <a:pPr defTabSz="1333500">
              <a:lnSpc>
                <a:spcPct val="90000"/>
              </a:lnSpc>
              <a:spcAft>
                <a:spcPct val="35000"/>
              </a:spcAft>
            </a:pPr>
            <a:endParaRPr lang="fr-FR" sz="3000" b="1" dirty="0">
              <a:solidFill>
                <a:prstClr val="white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282436" y="1592905"/>
            <a:ext cx="743744" cy="647849"/>
            <a:chOff x="1524000" y="1412999"/>
            <a:chExt cx="6096000" cy="4032000"/>
          </a:xfrm>
        </p:grpSpPr>
        <p:sp>
          <p:nvSpPr>
            <p:cNvPr id="11" name="Flèche droite 10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defTabSz="2489200">
                <a:lnSpc>
                  <a:spcPct val="90000"/>
                </a:lnSpc>
                <a:spcAft>
                  <a:spcPct val="35000"/>
                </a:spcAft>
              </a:pPr>
              <a:endParaRPr lang="fr-FR" sz="5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512799" y="1579211"/>
            <a:ext cx="743744" cy="647849"/>
            <a:chOff x="1524000" y="1412999"/>
            <a:chExt cx="6096000" cy="4032000"/>
          </a:xfrm>
        </p:grpSpPr>
        <p:sp>
          <p:nvSpPr>
            <p:cNvPr id="14" name="Flèche droite 13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defTabSz="2489200">
                <a:lnSpc>
                  <a:spcPct val="90000"/>
                </a:lnSpc>
                <a:spcAft>
                  <a:spcPct val="35000"/>
                </a:spcAft>
              </a:pPr>
              <a:endParaRPr lang="fr-FR" sz="5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0" name="Forme libre 19"/>
          <p:cNvSpPr/>
          <p:nvPr/>
        </p:nvSpPr>
        <p:spPr>
          <a:xfrm>
            <a:off x="409646" y="3557356"/>
            <a:ext cx="2542159" cy="1083246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1500" b="1" kern="1200" dirty="0"/>
              <a:t>natural language</a:t>
            </a:r>
            <a:endParaRPr lang="fr-FR" sz="1500" b="1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3228046" y="3462388"/>
            <a:ext cx="2447222" cy="1178214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1500" b="1" kern="1200" dirty="0"/>
              <a:t>Algorithmic language</a:t>
            </a:r>
            <a:endParaRPr lang="fr-FR" sz="1500" b="1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5890462" y="3398210"/>
            <a:ext cx="2586038" cy="1105153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1500" b="1" kern="1200" dirty="0"/>
              <a:t>Programming language</a:t>
            </a:r>
            <a:endParaRPr lang="fr-FR" sz="1500" b="1" kern="1200" dirty="0"/>
          </a:p>
        </p:txBody>
      </p:sp>
      <p:sp>
        <p:nvSpPr>
          <p:cNvPr id="23" name="Flèche vers le bas 22"/>
          <p:cNvSpPr/>
          <p:nvPr/>
        </p:nvSpPr>
        <p:spPr>
          <a:xfrm>
            <a:off x="1223628" y="2587402"/>
            <a:ext cx="612068" cy="8108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4035195" y="2450510"/>
            <a:ext cx="612068" cy="8108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7039263" y="2518956"/>
            <a:ext cx="612068" cy="8108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0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Languages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" dirty="0"/>
              <a:t>A language is made up of two elements:</a:t>
            </a:r>
          </a:p>
          <a:p>
            <a:pPr lvl="1">
              <a:buBlip>
                <a:blip r:embed="rId2"/>
              </a:buBlip>
            </a:pPr>
            <a:r>
              <a:rPr lang="en" dirty="0"/>
              <a:t>the grammar which fixes the syntax;</a:t>
            </a:r>
          </a:p>
          <a:p>
            <a:pPr lvl="1">
              <a:buBlip>
                <a:blip r:embed="rId2"/>
              </a:buBlip>
            </a:pPr>
            <a:r>
              <a:rPr lang="en" dirty="0"/>
              <a:t>the semantics that gives meaning.</a:t>
            </a:r>
          </a:p>
          <a:p>
            <a:pPr>
              <a:buBlip>
                <a:blip r:embed="rId2"/>
              </a:buBlip>
            </a:pPr>
            <a:r>
              <a:rPr lang="en" dirty="0"/>
              <a:t>The language therefore answers two questions:</a:t>
            </a:r>
          </a:p>
          <a:p>
            <a:pPr lvl="1">
              <a:buBlip>
                <a:blip r:embed="rId2"/>
              </a:buBlip>
            </a:pPr>
            <a:r>
              <a:rPr lang="en" dirty="0"/>
              <a:t>how to write things</a:t>
            </a:r>
          </a:p>
          <a:p>
            <a:pPr lvl="1">
              <a:buBlip>
                <a:blip r:embed="rId2"/>
              </a:buBlip>
            </a:pPr>
            <a:r>
              <a:rPr lang="en" dirty="0"/>
              <a:t>what do the written things mean?</a:t>
            </a:r>
          </a:p>
        </p:txBody>
      </p:sp>
    </p:spTree>
    <p:extLst>
      <p:ext uri="{BB962C8B-B14F-4D97-AF65-F5344CB8AC3E}">
        <p14:creationId xmlns:p14="http://schemas.microsoft.com/office/powerpoint/2010/main" val="339082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16592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latin typeface="Times New Roman" pitchFamily="18" charset="0"/>
              </a:rPr>
              <a:t>We will mainly study the correct algorithms.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latin typeface="Times New Roman" pitchFamily="18" charset="0"/>
              </a:rPr>
              <a:t>An algorithm is (completely) </a:t>
            </a:r>
            <a:r>
              <a:rPr lang="en" sz="2400" b="1" i="1" dirty="0">
                <a:solidFill>
                  <a:srgbClr val="FF0000"/>
                </a:solidFill>
                <a:latin typeface="Times New Roman" pitchFamily="18" charset="0"/>
              </a:rPr>
              <a:t>correct </a:t>
            </a:r>
            <a:r>
              <a:rPr lang="en" sz="2400" dirty="0">
                <a:latin typeface="Times New Roman" pitchFamily="18" charset="0"/>
              </a:rPr>
              <a:t>when for each instance it terminates producing the correct output.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latin typeface="Times New Roman" pitchFamily="18" charset="0"/>
              </a:rPr>
              <a:t>There are also </a:t>
            </a:r>
            <a:r>
              <a:rPr lang="en" sz="2400" b="1" i="1" dirty="0">
                <a:solidFill>
                  <a:srgbClr val="FF0000"/>
                </a:solidFill>
                <a:latin typeface="Times New Roman" pitchFamily="18" charset="0"/>
              </a:rPr>
              <a:t>partially correct </a:t>
            </a:r>
            <a:r>
              <a:rPr lang="en" sz="2400" dirty="0">
                <a:latin typeface="Times New Roman" pitchFamily="18" charset="0"/>
              </a:rPr>
              <a:t>algorithms whose termination is not assured but which provide the correct output when they terminate.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latin typeface="Times New Roman" pitchFamily="18" charset="0"/>
              </a:rPr>
              <a:t>There are also approximate </a:t>
            </a:r>
            <a:r>
              <a:rPr lang="en" sz="2400" b="1" i="1" dirty="0">
                <a:solidFill>
                  <a:srgbClr val="FF0000"/>
                </a:solidFill>
                <a:latin typeface="Times New Roman" pitchFamily="18" charset="0"/>
              </a:rPr>
              <a:t>algorithms </a:t>
            </a:r>
            <a:r>
              <a:rPr lang="en" sz="2400" dirty="0">
                <a:latin typeface="Times New Roman" pitchFamily="18" charset="0"/>
              </a:rPr>
              <a:t>which provide an inaccurate but nevertheless close to optimum output.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latin typeface="Times New Roman" pitchFamily="18" charset="0"/>
              </a:rPr>
              <a:t>Algorithms will be evaluated in terms of resource usage , mainly in relation to </a:t>
            </a:r>
            <a:r>
              <a:rPr lang="en" sz="2800" b="1" dirty="0">
                <a:solidFill>
                  <a:srgbClr val="00B050"/>
                </a:solidFill>
                <a:latin typeface="Times New Roman" pitchFamily="18" charset="0"/>
              </a:rPr>
              <a:t>computation times </a:t>
            </a:r>
            <a:r>
              <a:rPr lang="en" sz="2800" dirty="0">
                <a:latin typeface="Times New Roman" pitchFamily="18" charset="0"/>
              </a:rPr>
              <a:t>but also </a:t>
            </a:r>
            <a:r>
              <a:rPr lang="en" sz="2800" dirty="0" err="1">
                <a:latin typeface="Times New Roman" pitchFamily="18" charset="0"/>
              </a:rPr>
              <a:t>to usage .</a:t>
            </a:r>
            <a:r>
              <a:rPr lang="en" sz="2800" dirty="0">
                <a:latin typeface="Times New Roman" pitchFamily="18" charset="0"/>
              </a:rPr>
              <a:t> of </a:t>
            </a:r>
            <a:r>
              <a:rPr lang="en" sz="2800" b="1" dirty="0">
                <a:solidFill>
                  <a:srgbClr val="00B050"/>
                </a:solidFill>
                <a:latin typeface="Times New Roman" pitchFamily="18" charset="0"/>
              </a:rPr>
              <a:t>memory </a:t>
            </a:r>
            <a:r>
              <a:rPr lang="en" sz="2800" dirty="0">
                <a:latin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8267" y="18864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03139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An algorithm can be specified in different ways 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in natural language,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graphically,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in pseudocode,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by a program written in a computer language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...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The only requirement is that the description be accurate </a:t>
            </a:r>
            <a:r>
              <a:rPr lang="en" sz="2800" dirty="0">
                <a:latin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8267" y="18864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56358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180" y="1340768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Objectives 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Describe algorithms in a way that they can be understood by humans 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Make the description </a:t>
            </a:r>
            <a:endParaRPr lang="fr-FR" dirty="0">
              <a:latin typeface="Times New Roman" pitchFamily="18" charset="0"/>
            </a:endParaRP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Get rid of details such as error handling, type declarations , etc.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Very close to C ( procedural language rather than oriented object)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Can contain some natural language instructions if needed</a:t>
            </a:r>
            <a:endParaRPr lang="fr-FR" dirty="0">
              <a:latin typeface="Times New Roman" pitchFamily="18" charset="0"/>
            </a:endParaRP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endParaRPr lang="fr-FR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4379" y="18864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Pseudo code</a:t>
            </a:r>
          </a:p>
        </p:txBody>
      </p:sp>
    </p:spTree>
    <p:extLst>
      <p:ext uri="{BB962C8B-B14F-4D97-AF65-F5344CB8AC3E}">
        <p14:creationId xmlns:p14="http://schemas.microsoft.com/office/powerpoint/2010/main" val="68147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212976"/>
            <a:ext cx="7485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DATA STRUCTURE</a:t>
            </a:r>
            <a:endParaRPr lang="fr-FR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 7" descr="question_mark_serious_thinker_md_w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5407" y="2868948"/>
            <a:ext cx="1368152" cy="1170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9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908720"/>
            <a:ext cx="89644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r>
              <a:rPr lang="en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DEFINITION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" dirty="0">
                <a:latin typeface="Times New Roman" pitchFamily="18" charset="0"/>
              </a:rPr>
              <a:t>The </a:t>
            </a:r>
            <a:r>
              <a:rPr lang="en" dirty="0">
                <a:solidFill>
                  <a:srgbClr val="FF0000"/>
                </a:solidFill>
                <a:latin typeface="Times New Roman" pitchFamily="18" charset="0"/>
              </a:rPr>
              <a:t>way </a:t>
            </a:r>
            <a:r>
              <a:rPr lang="en" dirty="0">
                <a:latin typeface="Times New Roman" pitchFamily="18" charset="0"/>
              </a:rPr>
              <a:t>data is represented in a computer.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dirty="0"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r>
              <a:rPr lang="en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GOALS</a:t>
            </a:r>
            <a:endParaRPr lang="fr-FR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" dirty="0">
                <a:latin typeface="Times New Roman" pitchFamily="18" charset="0"/>
              </a:rPr>
              <a:t>    Allow complex data to be represented in a </a:t>
            </a:r>
            <a:r>
              <a:rPr lang="en" dirty="0">
                <a:solidFill>
                  <a:srgbClr val="C00000"/>
                </a:solidFill>
                <a:latin typeface="Times New Roman" pitchFamily="18" charset="0"/>
              </a:rPr>
              <a:t>clear, easy </a:t>
            </a:r>
            <a:r>
              <a:rPr lang="en" dirty="0">
                <a:latin typeface="Times New Roman" pitchFamily="18" charset="0"/>
              </a:rPr>
              <a:t>, and organized manner, the purpose of which may be to take up </a:t>
            </a:r>
            <a:r>
              <a:rPr lang="en" b="1" dirty="0">
                <a:solidFill>
                  <a:srgbClr val="00B050"/>
                </a:solidFill>
                <a:latin typeface="Times New Roman" pitchFamily="18" charset="0"/>
              </a:rPr>
              <a:t>less space </a:t>
            </a:r>
            <a:r>
              <a:rPr lang="en" dirty="0">
                <a:latin typeface="Times New Roman" pitchFamily="18" charset="0"/>
              </a:rPr>
              <a:t>or </a:t>
            </a:r>
            <a:r>
              <a:rPr lang="en" b="1" dirty="0">
                <a:solidFill>
                  <a:srgbClr val="00B050"/>
                </a:solidFill>
                <a:latin typeface="Times New Roman" pitchFamily="18" charset="0"/>
              </a:rPr>
              <a:t>speed up access </a:t>
            </a:r>
            <a:r>
              <a:rPr lang="en" dirty="0">
                <a:latin typeface="Times New Roman" pitchFamily="18" charset="0"/>
              </a:rPr>
              <a:t>to it.</a:t>
            </a:r>
          </a:p>
        </p:txBody>
      </p:sp>
      <p:sp>
        <p:nvSpPr>
          <p:cNvPr id="8196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656793"/>
            <a:ext cx="2232248" cy="1995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For what?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Computing involves computers that operate according to pre-established patterns .</a:t>
            </a:r>
          </a:p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To solve a given problem using a computer, it must be told the sequence of actions to be carried out in its operating diagram .</a:t>
            </a:r>
          </a:p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This sequence of actions is a program which is expressed in a more or less evolved programming language (machine code, C, C++, Java , </a:t>
            </a:r>
            <a:r>
              <a:rPr lang="en" sz="2800" dirty="0" err="1">
                <a:solidFill>
                  <a:prstClr val="black"/>
                </a:solidFill>
                <a:latin typeface="Times New Roman" pitchFamily="18" charset="0"/>
              </a:rPr>
              <a:t>Caml </a:t>
            </a: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, Prolog, . . .).</a:t>
            </a:r>
          </a:p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To write a program (the sequence of actions), you must first know how to solve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23949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Method for storing and organizing data for easy access and modification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A data structure includes: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a number of data to manage , and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a set of operations that can be applied to this data</a:t>
            </a:r>
            <a:endParaRPr lang="fr-FR" dirty="0">
              <a:latin typeface="Times New Roman" pitchFamily="18" charset="0"/>
            </a:endParaRP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In most cases, there is</a:t>
            </a:r>
            <a:endParaRPr lang="fr-FR" dirty="0">
              <a:latin typeface="Times New Roman" pitchFamily="18" charset="0"/>
            </a:endParaRP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several ways to represent the data and</a:t>
            </a:r>
            <a:endParaRPr lang="fr-FR" dirty="0">
              <a:latin typeface="Times New Roman" pitchFamily="18" charset="0"/>
            </a:endParaRP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different manipulation algorithms.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A distinction is generally made between the interface of structures and their implementation.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88640"/>
            <a:ext cx="6174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4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DATA STRUCTURE</a:t>
            </a:r>
            <a:endParaRPr lang="fr-FR" sz="4400" b="1" dirty="0">
              <a:ln w="11430"/>
              <a:solidFill>
                <a:srgbClr val="C0504D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29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74030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  <a:defRPr/>
            </a:pPr>
            <a:r>
              <a:rPr lang="en" sz="2800" b="1" dirty="0">
                <a:solidFill>
                  <a:schemeClr val="bg1"/>
                </a:solidFill>
              </a:rPr>
              <a:t>You have a problem.</a:t>
            </a:r>
          </a:p>
          <a:p>
            <a:pPr>
              <a:buBlip>
                <a:blip r:embed="rId3"/>
              </a:buBlip>
              <a:defRPr/>
            </a:pPr>
            <a:r>
              <a:rPr lang="en" sz="2800" b="1" dirty="0">
                <a:solidFill>
                  <a:schemeClr val="bg1"/>
                </a:solidFill>
              </a:rPr>
              <a:t>You think a bit...</a:t>
            </a:r>
          </a:p>
          <a:p>
            <a:pPr>
              <a:buBlip>
                <a:blip r:embed="rId3"/>
              </a:buBlip>
              <a:defRPr/>
            </a:pPr>
            <a:r>
              <a:rPr lang="en" sz="2800" b="1" dirty="0">
                <a:solidFill>
                  <a:schemeClr val="bg1"/>
                </a:solidFill>
              </a:rPr>
              <a:t>You analyze what to do</a:t>
            </a:r>
          </a:p>
          <a:p>
            <a:pPr>
              <a:buBlip>
                <a:blip r:embed="rId3"/>
              </a:buBlip>
              <a:defRPr/>
            </a:pPr>
            <a:r>
              <a:rPr lang="en" sz="2800" b="1" dirty="0">
                <a:solidFill>
                  <a:schemeClr val="bg1"/>
                </a:solidFill>
              </a:rPr>
              <a:t>You find a way to solve it.. (mostly in steps)</a:t>
            </a:r>
          </a:p>
          <a:p>
            <a:pPr>
              <a:buBlip>
                <a:blip r:embed="rId3"/>
              </a:buBlip>
              <a:defRPr/>
            </a:pPr>
            <a:r>
              <a:rPr lang="en" sz="2800" b="1" dirty="0">
                <a:solidFill>
                  <a:schemeClr val="bg1"/>
                </a:solidFill>
              </a:rPr>
              <a:t>You order your steps</a:t>
            </a:r>
          </a:p>
          <a:p>
            <a:pPr>
              <a:buBlip>
                <a:blip r:embed="rId3"/>
              </a:buBlip>
              <a:defRPr/>
            </a:pPr>
            <a:r>
              <a:rPr lang="en" sz="2800" b="1" dirty="0">
                <a:solidFill>
                  <a:schemeClr val="bg1"/>
                </a:solidFill>
              </a:rPr>
              <a:t>You start running them</a:t>
            </a:r>
          </a:p>
          <a:p>
            <a:pPr>
              <a:buBlip>
                <a:blip r:embed="rId3"/>
              </a:buBlip>
              <a:defRPr/>
            </a:pPr>
            <a:r>
              <a:rPr lang="en" sz="2800" b="1" dirty="0">
                <a:solidFill>
                  <a:schemeClr val="bg1"/>
                </a:solidFill>
              </a:rPr>
              <a:t>..You have just found the algorithm of your Problem.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6809" y="260648"/>
            <a:ext cx="53703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it about?</a:t>
            </a:r>
            <a:endParaRPr lang="fr-F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496" y="1337867"/>
            <a:ext cx="8229600" cy="39633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Blip>
                <a:blip r:embed="rId3"/>
              </a:buBlip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The problem: Going abroad for studies.</a:t>
            </a:r>
          </a:p>
          <a:p>
            <a:pPr>
              <a:buBlip>
                <a:blip r:embed="rId3"/>
              </a:buBlip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 analyze what to do</a:t>
            </a:r>
          </a:p>
          <a:p>
            <a:pPr>
              <a:buBlip>
                <a:blip r:embed="rId3"/>
              </a:buBlip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 suggest to follow the following steps: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 apply for a visa if necessary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I'm starting the registration process.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 await the first confirmation.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 contact an establishment.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If confirmation arrived I continue the following steps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I arrive at the host university to complete my registration.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Visa obtained: I buy a plane ticket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algn="ctr">
              <a:buBlip>
                <a:blip r:embed="rId4"/>
              </a:buBlip>
              <a:defRPr/>
            </a:pPr>
            <a:r>
              <a:rPr lang="en" b="1" dirty="0">
                <a:solidFill>
                  <a:srgbClr val="FF0000"/>
                </a:solidFill>
              </a:rPr>
              <a:t>Disorder in your sequence of actions ( </a:t>
            </a:r>
            <a:r>
              <a:rPr lang="en" sz="3600" b="1" dirty="0">
                <a:solidFill>
                  <a:srgbClr val="FF0000"/>
                </a:solidFill>
                <a:sym typeface="ZapfDingbats"/>
              </a:rPr>
              <a:t>… </a:t>
            </a:r>
            <a:r>
              <a:rPr lang="en" b="1" dirty="0">
                <a:solidFill>
                  <a:srgbClr val="FF0000"/>
                </a:solidFill>
                <a:sym typeface="ZapfDingbats"/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077" y="260648"/>
            <a:ext cx="83904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Example:</a:t>
            </a:r>
          </a:p>
          <a:p>
            <a:pPr algn="ctr"/>
            <a:r>
              <a:rPr lang="en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Continuing your studies abroad…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1389134" y="1556658"/>
            <a:ext cx="5976664" cy="32689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" dirty="0"/>
              <a:t>Your Solution </a:t>
            </a:r>
            <a:r>
              <a:rPr lang="en" sz="1800" dirty="0"/>
              <a:t>(The Algorithm)</a:t>
            </a:r>
          </a:p>
          <a:p>
            <a:pPr algn="ctr">
              <a:buFontTx/>
              <a:buNone/>
            </a:pPr>
            <a:r>
              <a:rPr lang="en" dirty="0">
                <a:solidFill>
                  <a:srgbClr val="FF0000"/>
                </a:solidFill>
              </a:rPr>
              <a:t>HAS NO LOGIC</a:t>
            </a:r>
          </a:p>
          <a:p>
            <a:pPr algn="ctr"/>
            <a:endParaRPr lang="fr-FR" dirty="0"/>
          </a:p>
          <a:p>
            <a:pPr algn="ctr"/>
            <a:r>
              <a:rPr lang="en" dirty="0"/>
              <a:t>a Best Proposal</a:t>
            </a:r>
          </a:p>
          <a:p>
            <a:pPr algn="ctr">
              <a:buFontTx/>
              <a:buNone/>
            </a:pPr>
            <a:r>
              <a:rPr lang="en" sz="1800" dirty="0"/>
              <a:t>( </a:t>
            </a:r>
            <a:r>
              <a:rPr lang="en" sz="1800" b="1" dirty="0">
                <a:solidFill>
                  <a:srgbClr val="00B050"/>
                </a:solidFill>
              </a:rPr>
              <a:t>A better Algorithm </a:t>
            </a:r>
            <a:r>
              <a:rPr lang="en" sz="1800" dirty="0"/>
              <a:t>)</a:t>
            </a:r>
          </a:p>
          <a:p>
            <a:pPr algn="ctr">
              <a:buFontTx/>
              <a:buNone/>
            </a:pPr>
            <a:r>
              <a:rPr lang="en" dirty="0"/>
              <a:t>Is the following: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915" y="1484784"/>
            <a:ext cx="8229600" cy="3759064"/>
          </a:xfr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Blip>
                <a:blip r:embed="rId3"/>
              </a:buBlip>
              <a:defRPr/>
            </a:pPr>
            <a:r>
              <a:rPr lang="en" dirty="0">
                <a:solidFill>
                  <a:srgbClr val="C00000"/>
                </a:solidFill>
              </a:rPr>
              <a:t>The problem: Going abroad for studies.</a:t>
            </a:r>
          </a:p>
          <a:p>
            <a:pPr>
              <a:buBlip>
                <a:blip r:embed="rId3"/>
              </a:buBlip>
              <a:defRPr/>
            </a:pPr>
            <a:r>
              <a:rPr lang="en" dirty="0">
                <a:solidFill>
                  <a:srgbClr val="C00000"/>
                </a:solidFill>
              </a:rPr>
              <a:t>I analyze what to do</a:t>
            </a:r>
          </a:p>
          <a:p>
            <a:pPr>
              <a:buBlip>
                <a:blip r:embed="rId3"/>
              </a:buBlip>
              <a:defRPr/>
            </a:pPr>
            <a:r>
              <a:rPr lang="en" dirty="0">
                <a:solidFill>
                  <a:srgbClr val="C00000"/>
                </a:solidFill>
              </a:rPr>
              <a:t>I suggest to follow the following steps: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I contact an establishment.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I start the registration process.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I await the first confirmation.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If confirmation arrived I continue the following steps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I apply for a visa if necessary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Visa obtained: I buy a plane ticket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I arrive at the host university to complete my registration.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en" dirty="0">
                <a:solidFill>
                  <a:srgbClr val="C00000"/>
                </a:solidFill>
              </a:rPr>
              <a:t>… </a:t>
            </a:r>
            <a:r>
              <a:rPr lang="en" b="1" dirty="0">
                <a:solidFill>
                  <a:srgbClr val="C00000"/>
                </a:solidFill>
              </a:rPr>
              <a:t>etc( </a:t>
            </a:r>
            <a:r>
              <a:rPr lang="en" sz="4000" b="1" dirty="0">
                <a:solidFill>
                  <a:srgbClr val="C00000"/>
                </a:solidFill>
                <a:sym typeface="ZapfDingbats"/>
              </a:rPr>
              <a:t>…)</a:t>
            </a:r>
            <a:endParaRPr lang="fr-FR" sz="5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77" y="260648"/>
            <a:ext cx="83904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Example:</a:t>
            </a:r>
          </a:p>
          <a:p>
            <a:pPr algn="ctr"/>
            <a:r>
              <a:rPr lang="en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Continuing your studies abroad…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715962"/>
          </a:xfrm>
        </p:spPr>
        <p:txBody>
          <a:bodyPr/>
          <a:lstStyle/>
          <a:p>
            <a:r>
              <a:rPr lang="en" sz="3200" dirty="0"/>
              <a:t>ANOTHER EXAMPLE:</a:t>
            </a:r>
            <a:r>
              <a:rPr lang="en" sz="3200" dirty="0">
                <a:solidFill>
                  <a:schemeClr val="bg1"/>
                </a:solidFill>
              </a:rPr>
              <a:t> </a:t>
            </a:r>
            <a:r>
              <a:rPr lang="en" sz="3200" b="1" dirty="0">
                <a:solidFill>
                  <a:srgbClr val="008000"/>
                </a:solidFill>
              </a:rPr>
              <a:t>COOKING RECIPE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836712"/>
            <a:ext cx="4037012" cy="4392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" sz="1400" b="1" dirty="0">
                <a:solidFill>
                  <a:srgbClr val="35759D"/>
                </a:solidFill>
              </a:rPr>
              <a:t>Pancake batter ingredients:</a:t>
            </a:r>
            <a:r>
              <a:rPr lang="en" sz="1400" dirty="0">
                <a:solidFill>
                  <a:srgbClr val="35759D"/>
                </a:solidFill>
              </a:rPr>
              <a:t>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200g flour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1 pinch of salt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½ sachet of yeast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3 tablespoons oil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15cl of water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15 cl of milk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4 </a:t>
            </a:r>
            <a:r>
              <a:rPr lang="en" sz="1400" dirty="0" err="1">
                <a:solidFill>
                  <a:srgbClr val="03136A"/>
                </a:solidFill>
              </a:rPr>
              <a:t>eggs</a:t>
            </a:r>
            <a:endParaRPr lang="fr-FR" sz="1400" dirty="0">
              <a:solidFill>
                <a:srgbClr val="03136A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4 tablespoons of rum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2 tablespoons sugar + vanilla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u="sng" dirty="0"/>
          </a:p>
          <a:p>
            <a:pPr marL="0" indent="0">
              <a:lnSpc>
                <a:spcPct val="80000"/>
              </a:lnSpc>
              <a:buNone/>
            </a:pPr>
            <a:r>
              <a:rPr lang="en" sz="1400" b="1" dirty="0">
                <a:solidFill>
                  <a:srgbClr val="35759D"/>
                </a:solidFill>
              </a:rPr>
              <a:t>Preparing the dough out of order: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add sugar + vanilla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if the batter is too thick, add a little milk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mix the ingredients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scramble the eggs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let the dough rest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break the eggs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mix everything with water + milk + rum + oil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" sz="1400" dirty="0">
                <a:solidFill>
                  <a:srgbClr val="03136A"/>
                </a:solidFill>
              </a:rPr>
              <a:t>add flour + baking powder + salt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3860906" y="1922427"/>
            <a:ext cx="465138" cy="53181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326045" y="870497"/>
            <a:ext cx="4486392" cy="6021287"/>
            <a:chOff x="5148064" y="1419225"/>
            <a:chExt cx="3312368" cy="3727450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5148064" y="1419225"/>
              <a:ext cx="3302676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5198950" y="1427163"/>
              <a:ext cx="3203328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5225603" y="3490913"/>
              <a:ext cx="3159712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5225603" y="1449388"/>
              <a:ext cx="3159712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5157756" y="4276725"/>
              <a:ext cx="3302676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5225603" y="4300538"/>
              <a:ext cx="3159712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7" name="Rectangle 26"/>
          <p:cNvSpPr>
            <a:spLocks noGrp="1" noChangeArrowheads="1"/>
          </p:cNvSpPr>
          <p:nvPr/>
        </p:nvSpPr>
        <p:spPr bwMode="auto">
          <a:xfrm>
            <a:off x="4431067" y="1340768"/>
            <a:ext cx="4381369" cy="4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" sz="1400" b="1" dirty="0">
                <a:solidFill>
                  <a:srgbClr val="FF0000"/>
                </a:solidFill>
              </a:rPr>
              <a:t>ENTRANCE: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Declaration: List of ingredients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Initialization: Dosage of each ingredient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r-FR" sz="14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" sz="1400" b="1" dirty="0">
                <a:solidFill>
                  <a:srgbClr val="FF0000"/>
                </a:solidFill>
              </a:rPr>
              <a:t>TREATMENT: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I1: break the </a:t>
            </a:r>
            <a:r>
              <a:rPr lang="en" sz="14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eggs</a:t>
            </a:r>
            <a:endParaRPr lang="fr-FR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I2: beat the </a:t>
            </a:r>
            <a:r>
              <a:rPr lang="en" sz="14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eggs</a:t>
            </a:r>
            <a:endParaRPr lang="fr-FR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I3: add sugar + vanilla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I4: add flour + yeast + salt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I5: mix the ingredients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I6: mix everything with water + milk + rum + oil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I7: if the batter is too thick, add a little milk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r-FR" sz="14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" sz="1400" b="1" dirty="0">
                <a:solidFill>
                  <a:srgbClr val="FF0000"/>
                </a:solidFill>
              </a:rPr>
              <a:t>EXIT: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I8: let the dough rest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8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479011" y="1484784"/>
            <a:ext cx="8413470" cy="339714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Blip>
                <a:blip r:embed="rId4"/>
              </a:buBlip>
              <a:defRPr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We present the algorithms as a sequence of instructions in the order of processing.</a:t>
            </a:r>
          </a:p>
          <a:p>
            <a:pPr>
              <a:buBlip>
                <a:blip r:embed="rId4"/>
              </a:buBlip>
              <a:defRPr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The "algorithmic language" we use is a compromise between a natural language and a programming language .</a:t>
            </a:r>
          </a:p>
          <a:p>
            <a:pPr>
              <a:buBlip>
                <a:blip r:embed="rId4"/>
              </a:buBlip>
              <a:defRPr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We will handle the types commonly encountered in programming languages: integer, real, boolean , character , string, array and composite type.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404664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Algorithm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/>
          <a:lstStyle/>
          <a:p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sharpness</a:t>
            </a:r>
          </a:p>
          <a:p>
            <a:pPr marL="0" indent="0">
              <a:buNone/>
            </a:pPr>
            <a:r>
              <a:rPr lang="en" dirty="0"/>
              <a:t>Precision that leaves no room for arbitrariness. Thanks to this property, the realization of an algorithm is a mechanical process.</a:t>
            </a:r>
          </a:p>
          <a:p>
            <a:pPr marL="0" indent="0">
              <a:buNone/>
            </a:pPr>
            <a:endParaRPr lang="fr-FR" dirty="0"/>
          </a:p>
          <a:p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Efficiency</a:t>
            </a:r>
          </a:p>
          <a:p>
            <a:pPr marL="0" indent="0">
              <a:buNone/>
            </a:pPr>
            <a:r>
              <a:rPr lang="en" dirty="0"/>
              <a:t>Is the property of leading to the desired result </a:t>
            </a:r>
            <a:r>
              <a:rPr lang="en" dirty="0" err="1"/>
              <a:t>after </a:t>
            </a:r>
            <a:r>
              <a:rPr lang="en" dirty="0"/>
              <a:t>a finite number of operations.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260648"/>
            <a:ext cx="5399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Properties of an algorithm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411" y="225514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General diagram of an algorithm</a:t>
            </a:r>
            <a:endParaRPr lang="fr-F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850629" y="958751"/>
            <a:ext cx="4536504" cy="3727450"/>
            <a:chOff x="3486944" y="1719263"/>
            <a:chExt cx="2170113" cy="3727450"/>
          </a:xfrm>
        </p:grpSpPr>
        <p:sp>
          <p:nvSpPr>
            <p:cNvPr id="6" name="AutoShape 33"/>
            <p:cNvSpPr>
              <a:spLocks noChangeArrowheads="1"/>
            </p:cNvSpPr>
            <p:nvPr/>
          </p:nvSpPr>
          <p:spPr bwMode="gray">
            <a:xfrm>
              <a:off x="3493294" y="1719263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AutoShape 34"/>
            <p:cNvSpPr>
              <a:spLocks noChangeArrowheads="1"/>
            </p:cNvSpPr>
            <p:nvPr/>
          </p:nvSpPr>
          <p:spPr bwMode="gray">
            <a:xfrm>
              <a:off x="3526632" y="1727201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AutoShape 35"/>
            <p:cNvSpPr>
              <a:spLocks noChangeArrowheads="1"/>
            </p:cNvSpPr>
            <p:nvPr/>
          </p:nvSpPr>
          <p:spPr bwMode="gray">
            <a:xfrm>
              <a:off x="3544094" y="3790951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AutoShape 36"/>
            <p:cNvSpPr>
              <a:spLocks noChangeArrowheads="1"/>
            </p:cNvSpPr>
            <p:nvPr/>
          </p:nvSpPr>
          <p:spPr bwMode="gray">
            <a:xfrm>
              <a:off x="3544094" y="1749426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AutoShape 45"/>
            <p:cNvSpPr>
              <a:spLocks noChangeArrowheads="1"/>
            </p:cNvSpPr>
            <p:nvPr/>
          </p:nvSpPr>
          <p:spPr bwMode="gray">
            <a:xfrm>
              <a:off x="3486944" y="4576763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AutoShape 46"/>
            <p:cNvSpPr>
              <a:spLocks noChangeArrowheads="1"/>
            </p:cNvSpPr>
            <p:nvPr/>
          </p:nvSpPr>
          <p:spPr bwMode="gray">
            <a:xfrm>
              <a:off x="3531394" y="4600576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1850629" y="1149065"/>
            <a:ext cx="5040560" cy="2476872"/>
          </a:xfrm>
          <a:noFill/>
        </p:spPr>
        <p:txBody>
          <a:bodyPr/>
          <a:lstStyle/>
          <a:p>
            <a:pPr lvl="2"/>
            <a:r>
              <a:rPr lang="en" b="1" dirty="0"/>
              <a:t>Declaration of objects</a:t>
            </a:r>
          </a:p>
          <a:p>
            <a:pPr marL="457200" lvl="1" indent="0">
              <a:buNone/>
            </a:pPr>
            <a:r>
              <a:rPr lang="en" b="1" dirty="0"/>
              <a:t>Beginning</a:t>
            </a:r>
          </a:p>
          <a:p>
            <a:pPr lvl="2"/>
            <a:r>
              <a:rPr lang="en" b="1" dirty="0"/>
              <a:t>Initialization of objects</a:t>
            </a:r>
          </a:p>
          <a:p>
            <a:pPr lvl="2"/>
            <a:r>
              <a:rPr lang="en" b="1" dirty="0"/>
              <a:t>Actions part</a:t>
            </a:r>
          </a:p>
          <a:p>
            <a:pPr marL="457200" lvl="1" indent="0">
              <a:buNone/>
            </a:pPr>
            <a:r>
              <a:rPr lang="en" b="1" dirty="0"/>
              <a:t>END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6608888" y="2778054"/>
            <a:ext cx="2340768" cy="1368152"/>
          </a:xfrm>
          <a:prstGeom prst="wedgeRectCallout">
            <a:avLst>
              <a:gd name="adj1" fmla="val -89430"/>
              <a:gd name="adj2" fmla="val -14074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/>
              <a:t>An object is characterized by its: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" sz="1600" b="1" dirty="0">
                <a:solidFill>
                  <a:srgbClr val="FFC000"/>
                </a:solidFill>
              </a:rPr>
              <a:t>Name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" sz="1600" b="1" dirty="0">
                <a:solidFill>
                  <a:srgbClr val="FFC000"/>
                </a:solidFill>
              </a:rPr>
              <a:t>Kind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" sz="1600" b="1" dirty="0">
                <a:solidFill>
                  <a:srgbClr val="FFC000"/>
                </a:solidFill>
              </a:rPr>
              <a:t>value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543" y="4005064"/>
            <a:ext cx="4304279" cy="1680212"/>
          </a:xfrm>
          <a:prstGeom prst="wedgeRectCallout">
            <a:avLst>
              <a:gd name="adj1" fmla="val 36754"/>
              <a:gd name="adj2" fmla="val -11610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accent4">
                    <a:lumMod val="75000"/>
                  </a:schemeClr>
                </a:solidFill>
              </a:rPr>
              <a:t>An action is an event that takes place for a finite period of time and produces a well-defined and planned result,</a:t>
            </a:r>
            <a:endParaRPr lang="fr-F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453" y="1988840"/>
            <a:ext cx="8229600" cy="3201219"/>
          </a:xfrm>
        </p:spPr>
        <p:txBody>
          <a:bodyPr/>
          <a:lstStyle/>
          <a:p>
            <a:pPr marL="742950" indent="-742950">
              <a:lnSpc>
                <a:spcPct val="75000"/>
              </a:lnSpc>
              <a:buClr>
                <a:schemeClr val="hlink"/>
              </a:buClr>
              <a:buSzPct val="70000"/>
              <a:buFont typeface="+mj-lt"/>
              <a:buAutoNum type="arabicPeriod"/>
              <a:tabLst>
                <a:tab pos="363538" algn="l"/>
              </a:tabLst>
            </a:pPr>
            <a:r>
              <a:rPr lang="en" sz="4000" dirty="0">
                <a:latin typeface="Times New Roman" pitchFamily="18" charset="0"/>
              </a:rPr>
              <a:t>my algorithm correct, does it terminate?</a:t>
            </a:r>
          </a:p>
          <a:p>
            <a:pPr marL="742950" indent="-742950">
              <a:lnSpc>
                <a:spcPct val="75000"/>
              </a:lnSpc>
              <a:buClr>
                <a:schemeClr val="hlink"/>
              </a:buClr>
              <a:buSzPct val="70000"/>
              <a:buFont typeface="+mj-lt"/>
              <a:buAutoNum type="arabicPeriod"/>
              <a:tabLst>
                <a:tab pos="363538" algn="l"/>
              </a:tabLst>
            </a:pPr>
            <a:r>
              <a:rPr lang="en" sz="4000" dirty="0">
                <a:latin typeface="Times New Roman" pitchFamily="18" charset="0"/>
              </a:rPr>
              <a:t>What is its execution speed ?</a:t>
            </a:r>
          </a:p>
          <a:p>
            <a:pPr marL="742950" indent="-742950">
              <a:lnSpc>
                <a:spcPct val="75000"/>
              </a:lnSpc>
              <a:buClr>
                <a:schemeClr val="hlink"/>
              </a:buClr>
              <a:buSzPct val="70000"/>
              <a:buFont typeface="+mj-lt"/>
              <a:buAutoNum type="arabicPeriod"/>
              <a:tabLst>
                <a:tab pos="363538" algn="l"/>
              </a:tabLst>
            </a:pPr>
            <a:r>
              <a:rPr lang="en" sz="4000" dirty="0">
                <a:latin typeface="Times New Roman" pitchFamily="18" charset="0"/>
              </a:rPr>
              <a:t>Is there a way to do better ?</a:t>
            </a:r>
            <a:endParaRPr lang="fr-FR" sz="40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746" y="332656"/>
            <a:ext cx="82125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Three recurring questions</a:t>
            </a:r>
          </a:p>
          <a:p>
            <a:r>
              <a:rPr lang="e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facing an algorithm</a:t>
            </a:r>
          </a:p>
        </p:txBody>
      </p:sp>
    </p:spTree>
    <p:extLst>
      <p:ext uri="{BB962C8B-B14F-4D97-AF65-F5344CB8AC3E}">
        <p14:creationId xmlns:p14="http://schemas.microsoft.com/office/powerpoint/2010/main" val="300427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63" y="3241739"/>
            <a:ext cx="5360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ALGORITHMIC</a:t>
            </a:r>
            <a:endParaRPr lang="fr-FR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 7" descr="question_mark_serious_thinker_md_w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18373"/>
            <a:ext cx="1368152" cy="1170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0191" y="1196752"/>
            <a:ext cx="581550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Algorithms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+</a:t>
            </a:r>
          </a:p>
          <a:p>
            <a:pPr algn="ctr"/>
            <a:r>
              <a:rPr lang="en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 structures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</a:t>
            </a:r>
          </a:p>
          <a:p>
            <a:pPr algn="ctr"/>
            <a:r>
              <a:rPr lang="en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Programs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188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latin typeface="Times New Roman" pitchFamily="18" charset="0"/>
              </a:rPr>
              <a:t>Algorithmic problem solving almost always requires the combination of data structures and sophisticated algorithms for managing and searching those structures.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latin typeface="Times New Roman" pitchFamily="18" charset="0"/>
              </a:rPr>
              <a:t>This is especially true when dealing with large volumes of data 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latin typeface="Times New Roman" pitchFamily="18" charset="0"/>
              </a:rPr>
              <a:t>Some examples of real problems 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latin typeface="Times New Roman" pitchFamily="18" charset="0"/>
              </a:rPr>
              <a:t>Routing in computer networks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latin typeface="Times New Roman" pitchFamily="18" charset="0"/>
              </a:rPr>
              <a:t>Search engines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400" dirty="0">
                <a:latin typeface="Times New Roman" pitchFamily="18" charset="0"/>
              </a:rPr>
              <a:t>Alignment of DNA sequences in bioinformatics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1657" y="260648"/>
            <a:ext cx="59875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 structures and</a:t>
            </a:r>
            <a:endParaRPr lang="fr-F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algorithms in practice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0" y="5191738"/>
            <a:ext cx="1451993" cy="145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78899"/>
            <a:ext cx="2409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78934"/>
            <a:ext cx="3562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63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Algorithmic </a:t>
            </a:r>
            <a:b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language </a:t>
            </a:r>
            <a:r>
              <a:rPr lang="en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Design steps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" dirty="0"/>
              <a:t>The design of an algorithm is the most difficult phase.</a:t>
            </a:r>
          </a:p>
          <a:p>
            <a:pPr>
              <a:buBlip>
                <a:blip r:embed="rId2"/>
              </a:buBlip>
            </a:pPr>
            <a:r>
              <a:rPr lang="en" dirty="0"/>
              <a:t>We prefer a hierarchical methodology by breaking down the algorithm into parts.</a:t>
            </a:r>
          </a:p>
          <a:p>
            <a:pPr>
              <a:buBlip>
                <a:blip r:embed="rId2"/>
              </a:buBlip>
            </a:pPr>
            <a:r>
              <a:rPr lang="en" dirty="0"/>
              <a:t>Each part is itself broken down until obtaining elementary instructions (successive refinements).</a:t>
            </a:r>
          </a:p>
        </p:txBody>
      </p:sp>
    </p:spTree>
    <p:extLst>
      <p:ext uri="{BB962C8B-B14F-4D97-AF65-F5344CB8AC3E}">
        <p14:creationId xmlns:p14="http://schemas.microsoft.com/office/powerpoint/2010/main" val="66337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9"/>
            <a:ext cx="8229600" cy="1143000"/>
          </a:xfrm>
        </p:spPr>
        <p:txBody>
          <a:bodyPr/>
          <a:lstStyle/>
          <a:p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Algorithmic </a:t>
            </a:r>
            <a:b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language </a:t>
            </a:r>
            <a:r>
              <a:rPr lang="en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Design steps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" dirty="0"/>
              <a:t>The different elements of an algorithm are:</a:t>
            </a:r>
          </a:p>
          <a:p>
            <a:pPr>
              <a:buBlip>
                <a:blip r:embed="rId3"/>
              </a:buBlip>
            </a:pPr>
            <a:r>
              <a:rPr lang="en" dirty="0"/>
              <a:t>Data description what should be given to the algorithm</a:t>
            </a:r>
          </a:p>
          <a:p>
            <a:pPr lvl="1">
              <a:buBlip>
                <a:blip r:embed="rId3"/>
              </a:buBlip>
            </a:pPr>
            <a:r>
              <a:rPr lang="en" sz="2400" dirty="0"/>
              <a:t>Description of the results what the algorithm should produce</a:t>
            </a:r>
          </a:p>
          <a:p>
            <a:pPr lvl="1">
              <a:buBlip>
                <a:blip r:embed="rId3"/>
              </a:buBlip>
            </a:pPr>
            <a:r>
              <a:rPr lang="en" sz="2400" dirty="0"/>
              <a:t>Idea of the algorithm the main stages of processing and calculations</a:t>
            </a:r>
          </a:p>
          <a:p>
            <a:pPr lvl="1">
              <a:buBlip>
                <a:blip r:embed="rId3"/>
              </a:buBlip>
            </a:pPr>
            <a:r>
              <a:rPr lang="en" sz="2400" dirty="0"/>
              <a:t>Glossary of variables list of values handled</a:t>
            </a:r>
          </a:p>
          <a:p>
            <a:pPr lvl="1">
              <a:buBlip>
                <a:blip r:embed="rId3"/>
              </a:buBlip>
            </a:pPr>
            <a:r>
              <a:rPr lang="en" sz="2400" dirty="0"/>
              <a:t>Algorithm details of processing and calculations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13044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9"/>
            <a:ext cx="8229600" cy="1143000"/>
          </a:xfrm>
        </p:spPr>
        <p:txBody>
          <a:bodyPr/>
          <a:lstStyle/>
          <a:p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Algorithmic </a:t>
            </a:r>
            <a:b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language </a:t>
            </a:r>
            <a:r>
              <a:rPr lang="en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Data and results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" b="1" dirty="0">
                <a:solidFill>
                  <a:srgbClr val="FF0000"/>
                </a:solidFill>
              </a:rPr>
              <a:t>Description of data</a:t>
            </a:r>
          </a:p>
          <a:p>
            <a:pPr>
              <a:buBlip>
                <a:blip r:embed="rId3"/>
              </a:buBlip>
            </a:pPr>
            <a:r>
              <a:rPr lang="en" dirty="0"/>
              <a:t>Specify precisely what should be given to the algorithm before using it .</a:t>
            </a:r>
          </a:p>
          <a:p>
            <a:pPr>
              <a:buBlip>
                <a:blip r:embed="rId3"/>
              </a:buBlip>
            </a:pPr>
            <a:r>
              <a:rPr lang="en" dirty="0"/>
              <a:t>Summary:</a:t>
            </a:r>
          </a:p>
          <a:p>
            <a:pPr lvl="1">
              <a:buBlip>
                <a:blip r:embed="rId3"/>
              </a:buBlip>
            </a:pPr>
            <a:r>
              <a:rPr lang="en" dirty="0"/>
              <a:t>Use of the keyword “Data” followed by natural language text describing the data.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26529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9"/>
            <a:ext cx="8229600" cy="1143000"/>
          </a:xfrm>
        </p:spPr>
        <p:txBody>
          <a:bodyPr/>
          <a:lstStyle/>
          <a:p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Algorithmic </a:t>
            </a:r>
            <a:b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en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language </a:t>
            </a:r>
            <a:r>
              <a:rPr lang="en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Data and results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" b="1" dirty="0">
                <a:solidFill>
                  <a:srgbClr val="FF0000"/>
                </a:solidFill>
              </a:rPr>
              <a:t>Description of results</a:t>
            </a:r>
          </a:p>
          <a:p>
            <a:pPr>
              <a:buBlip>
                <a:blip r:embed="rId3"/>
              </a:buBlip>
            </a:pPr>
            <a:r>
              <a:rPr lang="en" sz="2800" dirty="0"/>
              <a:t>Specify precisely what the algorithm must produce and the link between the result and the data provided at the start.</a:t>
            </a:r>
          </a:p>
          <a:p>
            <a:pPr>
              <a:buBlip>
                <a:blip r:embed="rId3"/>
              </a:buBlip>
            </a:pPr>
            <a:r>
              <a:rPr lang="en" sz="2800" dirty="0"/>
              <a:t>Summary:</a:t>
            </a:r>
          </a:p>
          <a:p>
            <a:pPr lvl="1">
              <a:buBlip>
                <a:blip r:embed="rId3"/>
              </a:buBlip>
            </a:pPr>
            <a:r>
              <a:rPr lang="en" sz="2400" dirty="0"/>
              <a:t>Use of the keyword “Results” followed by natural language text describing the result.</a:t>
            </a:r>
            <a:endParaRPr lang="fr-FR" sz="1600" dirty="0"/>
          </a:p>
        </p:txBody>
      </p:sp>
      <p:sp>
        <p:nvSpPr>
          <p:cNvPr id="8" name="Forme libre 7"/>
          <p:cNvSpPr/>
          <p:nvPr/>
        </p:nvSpPr>
        <p:spPr>
          <a:xfrm>
            <a:off x="2555776" y="4797152"/>
            <a:ext cx="275140" cy="343222"/>
          </a:xfrm>
          <a:custGeom>
            <a:avLst/>
            <a:gdLst>
              <a:gd name="connsiteX0" fmla="*/ 0 w 275140"/>
              <a:gd name="connsiteY0" fmla="*/ 68644 h 343222"/>
              <a:gd name="connsiteX1" fmla="*/ 137570 w 275140"/>
              <a:gd name="connsiteY1" fmla="*/ 68644 h 343222"/>
              <a:gd name="connsiteX2" fmla="*/ 137570 w 275140"/>
              <a:gd name="connsiteY2" fmla="*/ 0 h 343222"/>
              <a:gd name="connsiteX3" fmla="*/ 275140 w 275140"/>
              <a:gd name="connsiteY3" fmla="*/ 171611 h 343222"/>
              <a:gd name="connsiteX4" fmla="*/ 137570 w 275140"/>
              <a:gd name="connsiteY4" fmla="*/ 343222 h 343222"/>
              <a:gd name="connsiteX5" fmla="*/ 137570 w 275140"/>
              <a:gd name="connsiteY5" fmla="*/ 274578 h 343222"/>
              <a:gd name="connsiteX6" fmla="*/ 0 w 275140"/>
              <a:gd name="connsiteY6" fmla="*/ 274578 h 343222"/>
              <a:gd name="connsiteX7" fmla="*/ 0 w 275140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140" h="343222">
                <a:moveTo>
                  <a:pt x="0" y="68644"/>
                </a:moveTo>
                <a:lnTo>
                  <a:pt x="137570" y="68644"/>
                </a:lnTo>
                <a:lnTo>
                  <a:pt x="137570" y="0"/>
                </a:lnTo>
                <a:lnTo>
                  <a:pt x="275140" y="171611"/>
                </a:lnTo>
                <a:lnTo>
                  <a:pt x="137570" y="343222"/>
                </a:lnTo>
                <a:lnTo>
                  <a:pt x="137570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82542" bIns="6864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00" kern="1200"/>
          </a:p>
        </p:txBody>
      </p:sp>
      <p:sp>
        <p:nvSpPr>
          <p:cNvPr id="10" name="Forme libre 9"/>
          <p:cNvSpPr/>
          <p:nvPr/>
        </p:nvSpPr>
        <p:spPr>
          <a:xfrm>
            <a:off x="3082713" y="4486558"/>
            <a:ext cx="2110098" cy="1462722"/>
          </a:xfrm>
          <a:custGeom>
            <a:avLst/>
            <a:gdLst>
              <a:gd name="connsiteX0" fmla="*/ 0 w 1428392"/>
              <a:gd name="connsiteY0" fmla="*/ 142839 h 1428392"/>
              <a:gd name="connsiteX1" fmla="*/ 142839 w 1428392"/>
              <a:gd name="connsiteY1" fmla="*/ 0 h 1428392"/>
              <a:gd name="connsiteX2" fmla="*/ 1285553 w 1428392"/>
              <a:gd name="connsiteY2" fmla="*/ 0 h 1428392"/>
              <a:gd name="connsiteX3" fmla="*/ 1428392 w 1428392"/>
              <a:gd name="connsiteY3" fmla="*/ 142839 h 1428392"/>
              <a:gd name="connsiteX4" fmla="*/ 1428392 w 1428392"/>
              <a:gd name="connsiteY4" fmla="*/ 1285553 h 1428392"/>
              <a:gd name="connsiteX5" fmla="*/ 1285553 w 1428392"/>
              <a:gd name="connsiteY5" fmla="*/ 1428392 h 1428392"/>
              <a:gd name="connsiteX6" fmla="*/ 142839 w 1428392"/>
              <a:gd name="connsiteY6" fmla="*/ 1428392 h 1428392"/>
              <a:gd name="connsiteX7" fmla="*/ 0 w 1428392"/>
              <a:gd name="connsiteY7" fmla="*/ 1285553 h 1428392"/>
              <a:gd name="connsiteX8" fmla="*/ 0 w 1428392"/>
              <a:gd name="connsiteY8" fmla="*/ 142839 h 14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392" h="1428392">
                <a:moveTo>
                  <a:pt x="0" y="142839"/>
                </a:moveTo>
                <a:cubicBezTo>
                  <a:pt x="0" y="63951"/>
                  <a:pt x="63951" y="0"/>
                  <a:pt x="142839" y="0"/>
                </a:cubicBezTo>
                <a:lnTo>
                  <a:pt x="1285553" y="0"/>
                </a:lnTo>
                <a:cubicBezTo>
                  <a:pt x="1364441" y="0"/>
                  <a:pt x="1428392" y="63951"/>
                  <a:pt x="1428392" y="142839"/>
                </a:cubicBezTo>
                <a:lnTo>
                  <a:pt x="1428392" y="1285553"/>
                </a:lnTo>
                <a:cubicBezTo>
                  <a:pt x="1428392" y="1364441"/>
                  <a:pt x="1364441" y="1428392"/>
                  <a:pt x="1285553" y="1428392"/>
                </a:cubicBezTo>
                <a:lnTo>
                  <a:pt x="142839" y="1428392"/>
                </a:lnTo>
                <a:cubicBezTo>
                  <a:pt x="63951" y="1428392"/>
                  <a:pt x="0" y="1364441"/>
                  <a:pt x="0" y="1285553"/>
                </a:cubicBezTo>
                <a:lnTo>
                  <a:pt x="0" y="14283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06" tIns="106606" rIns="106606" bIns="10660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kern="1200" dirty="0"/>
              <a:t>ALGORITHM</a:t>
            </a:r>
            <a:endParaRPr lang="fr-FR" b="1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5495182" y="4828155"/>
            <a:ext cx="275140" cy="343222"/>
          </a:xfrm>
          <a:custGeom>
            <a:avLst/>
            <a:gdLst>
              <a:gd name="connsiteX0" fmla="*/ 0 w 275140"/>
              <a:gd name="connsiteY0" fmla="*/ 68644 h 343222"/>
              <a:gd name="connsiteX1" fmla="*/ 137570 w 275140"/>
              <a:gd name="connsiteY1" fmla="*/ 68644 h 343222"/>
              <a:gd name="connsiteX2" fmla="*/ 137570 w 275140"/>
              <a:gd name="connsiteY2" fmla="*/ 0 h 343222"/>
              <a:gd name="connsiteX3" fmla="*/ 275140 w 275140"/>
              <a:gd name="connsiteY3" fmla="*/ 171611 h 343222"/>
              <a:gd name="connsiteX4" fmla="*/ 137570 w 275140"/>
              <a:gd name="connsiteY4" fmla="*/ 343222 h 343222"/>
              <a:gd name="connsiteX5" fmla="*/ 137570 w 275140"/>
              <a:gd name="connsiteY5" fmla="*/ 274578 h 343222"/>
              <a:gd name="connsiteX6" fmla="*/ 0 w 275140"/>
              <a:gd name="connsiteY6" fmla="*/ 274578 h 343222"/>
              <a:gd name="connsiteX7" fmla="*/ 0 w 275140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140" h="343222">
                <a:moveTo>
                  <a:pt x="0" y="68644"/>
                </a:moveTo>
                <a:lnTo>
                  <a:pt x="137570" y="68644"/>
                </a:lnTo>
                <a:lnTo>
                  <a:pt x="137570" y="0"/>
                </a:lnTo>
                <a:lnTo>
                  <a:pt x="275140" y="171611"/>
                </a:lnTo>
                <a:lnTo>
                  <a:pt x="137570" y="343222"/>
                </a:lnTo>
                <a:lnTo>
                  <a:pt x="137570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82542" bIns="6864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00" kern="1200"/>
          </a:p>
        </p:txBody>
      </p:sp>
      <p:sp>
        <p:nvSpPr>
          <p:cNvPr id="14" name="Rectangle 13"/>
          <p:cNvSpPr/>
          <p:nvPr/>
        </p:nvSpPr>
        <p:spPr>
          <a:xfrm>
            <a:off x="5902938" y="4768933"/>
            <a:ext cx="2425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RESULTS</a:t>
            </a: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4737930"/>
            <a:ext cx="1707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</a:t>
            </a:r>
            <a:endParaRPr lang="fr-FR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360063"/>
            <a:ext cx="990600" cy="58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216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1881698"/>
            <a:ext cx="405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53" y="2805028"/>
            <a:ext cx="2545694" cy="2263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lvl="0"/>
            <a:r>
              <a:rPr lang="en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ALGORITHMIC</a:t>
            </a:r>
            <a:b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lvl="0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An algorithmic problem is often formulated as the transformation of a set of input values into a new set of output values.</a:t>
            </a:r>
          </a:p>
          <a:p>
            <a:pPr lvl="0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endParaRPr lang="fr-FR" sz="2800" dirty="0">
              <a:solidFill>
                <a:prstClr val="black"/>
              </a:solidFill>
              <a:latin typeface="Times New Roman" pitchFamily="18" charset="0"/>
            </a:endParaRPr>
          </a:p>
          <a:p>
            <a:pPr lvl="0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Examples of algorithms: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solidFill>
                  <a:prstClr val="black"/>
                </a:solidFill>
                <a:latin typeface="Times New Roman" pitchFamily="18" charset="0"/>
              </a:rPr>
              <a:t>A cooking recipe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solidFill>
                  <a:prstClr val="black"/>
                </a:solidFill>
                <a:latin typeface="Times New Roman" pitchFamily="18" charset="0"/>
              </a:rPr>
              <a:t>Searching in a dictionary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solidFill>
                  <a:prstClr val="black"/>
                </a:solidFill>
                <a:latin typeface="Times New Roman" pitchFamily="18" charset="0"/>
              </a:rPr>
              <a:t>The integer division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dirty="0">
                <a:solidFill>
                  <a:prstClr val="black"/>
                </a:solidFill>
                <a:latin typeface="Times New Roman" pitchFamily="18" charset="0"/>
              </a:rPr>
              <a:t>Sorting a sequence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63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ALGORITHMIC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An algorithm is the expression of the resolution of a problem so that the result is computable by a machine.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The algorithm is expressed in a theoretical model of a universal machine (Von Neumann) which does not depend on the real machine on which it will be used.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It can be written in natural language, but to be readable by all, a more restricted algorithmic language is used which includes all the basic concepts of machine operation .</a:t>
            </a:r>
          </a:p>
        </p:txBody>
      </p:sp>
    </p:spTree>
    <p:extLst>
      <p:ext uri="{BB962C8B-B14F-4D97-AF65-F5344CB8AC3E}">
        <p14:creationId xmlns:p14="http://schemas.microsoft.com/office/powerpoint/2010/main" val="402304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22313" y="404813"/>
            <a:ext cx="8421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  <a:defRPr/>
            </a:pPr>
            <a:r>
              <a:rPr lang="en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ALGORITHM: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76213" y="188640"/>
            <a:ext cx="871626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" dirty="0">
                <a:latin typeface="Times New Roman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r>
              <a:rPr lang="en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DEFINITION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An algorithm is a </a:t>
            </a:r>
            <a:r>
              <a:rPr lang="en" dirty="0">
                <a:solidFill>
                  <a:srgbClr val="FF0000"/>
                </a:solidFill>
                <a:latin typeface="Times New Roman" pitchFamily="18" charset="0"/>
              </a:rPr>
              <a:t>sequence of instructions </a:t>
            </a:r>
            <a:r>
              <a:rPr lang="en" dirty="0">
                <a:latin typeface="Times New Roman" pitchFamily="18" charset="0"/>
              </a:rPr>
              <a:t>, which when executed correctly, leads to a given </a:t>
            </a:r>
            <a:r>
              <a:rPr lang="en" b="1" dirty="0">
                <a:solidFill>
                  <a:srgbClr val="008000"/>
                </a:solidFill>
                <a:latin typeface="Times New Roman" pitchFamily="18" charset="0"/>
              </a:rPr>
              <a:t>result </a:t>
            </a:r>
            <a:r>
              <a:rPr lang="en" dirty="0">
                <a:latin typeface="Times New Roman" pitchFamily="18" charset="0"/>
              </a:rPr>
              <a:t>.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en" dirty="0">
                <a:latin typeface="Times New Roman" pitchFamily="18" charset="0"/>
              </a:rPr>
              <a:t>An algorithm must therefore contain only instructions that can be understood by the person who will have to execute it.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fr-FR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GOALS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" dirty="0">
                <a:latin typeface="Times New Roman" pitchFamily="18" charset="0"/>
              </a:rPr>
              <a:t>It describes the </a:t>
            </a:r>
            <a:r>
              <a:rPr lang="en" dirty="0">
                <a:solidFill>
                  <a:srgbClr val="FF0000"/>
                </a:solidFill>
                <a:latin typeface="Times New Roman" pitchFamily="18" charset="0"/>
              </a:rPr>
              <a:t>steps </a:t>
            </a:r>
            <a:r>
              <a:rPr lang="en" dirty="0">
                <a:latin typeface="Times New Roman" pitchFamily="18" charset="0"/>
              </a:rPr>
              <a:t>to follow to complete a job.</a:t>
            </a:r>
            <a:endParaRPr lang="fr-FR" dirty="0">
              <a:latin typeface="Times New Roman" pitchFamily="18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" dirty="0">
                <a:latin typeface="Times New Roman" pitchFamily="18" charset="0"/>
              </a:rPr>
              <a:t>It makes </a:t>
            </a:r>
            <a:r>
              <a:rPr lang="en" i="1" dirty="0">
                <a:solidFill>
                  <a:srgbClr val="FF0000"/>
                </a:solidFill>
                <a:latin typeface="Times New Roman" pitchFamily="18" charset="0"/>
              </a:rPr>
              <a:t>it </a:t>
            </a:r>
            <a:r>
              <a:rPr lang="en" dirty="0">
                <a:latin typeface="Times New Roman" pitchFamily="18" charset="0"/>
              </a:rPr>
              <a:t>possible to </a:t>
            </a:r>
            <a:r>
              <a:rPr lang="en" b="1" dirty="0">
                <a:solidFill>
                  <a:srgbClr val="008000"/>
                </a:solidFill>
                <a:latin typeface="Times New Roman" pitchFamily="18" charset="0"/>
              </a:rPr>
              <a:t>clearly formulate the </a:t>
            </a:r>
            <a:r>
              <a:rPr lang="en" dirty="0">
                <a:latin typeface="Times New Roman" pitchFamily="18" charset="0"/>
              </a:rPr>
              <a:t>solution ideas of a problem </a:t>
            </a:r>
            <a:r>
              <a:rPr lang="en" i="1" dirty="0">
                <a:solidFill>
                  <a:srgbClr val="FF0000"/>
                </a:solidFill>
                <a:latin typeface="Times New Roman" pitchFamily="18" charset="0"/>
              </a:rPr>
              <a:t>independently of a programming language .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fr-FR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ORIGIN OF THE WORD: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" dirty="0">
                <a:latin typeface="Times New Roman" pitchFamily="18" charset="0"/>
              </a:rPr>
              <a:t>Masculine name (of Al-Khârezmi, Muslim scientist).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dirty="0">
              <a:latin typeface="Times New Roman" pitchFamily="18" charset="0"/>
            </a:endParaRPr>
          </a:p>
        </p:txBody>
      </p:sp>
      <p:sp>
        <p:nvSpPr>
          <p:cNvPr id="6148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9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0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9" name="Image 8" descr="Khawarez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1349" y="5115074"/>
            <a:ext cx="1066800" cy="153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ALGORITHMIC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4056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en" sz="2800" dirty="0">
                <a:solidFill>
                  <a:prstClr val="black"/>
                </a:solidFill>
                <a:latin typeface="Times New Roman" pitchFamily="18" charset="0"/>
              </a:rPr>
              <a:t>We finally have the following sequence:</a:t>
            </a:r>
            <a:endParaRPr lang="fr-FR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395537" y="2060847"/>
            <a:ext cx="1944216" cy="25922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3000" b="1" kern="1200" dirty="0"/>
              <a:t>Statement of the problem</a:t>
            </a:r>
            <a:endParaRPr lang="fr-FR" sz="30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3347864" y="1916831"/>
            <a:ext cx="2147724" cy="27363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2800" b="1" kern="1200" dirty="0"/>
              <a:t>Algorithm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kern="1200" dirty="0"/>
              <a:t>(universal)</a:t>
            </a:r>
            <a:endParaRPr lang="fr-FR" b="1" kern="1200" dirty="0"/>
          </a:p>
        </p:txBody>
      </p:sp>
      <p:sp>
        <p:nvSpPr>
          <p:cNvPr id="8" name="Forme libre 7"/>
          <p:cNvSpPr/>
          <p:nvPr/>
        </p:nvSpPr>
        <p:spPr>
          <a:xfrm>
            <a:off x="6516216" y="1916831"/>
            <a:ext cx="2285411" cy="27363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3000" b="1" kern="1200" dirty="0"/>
              <a:t>Program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3000" b="1" kern="1200" dirty="0"/>
              <a:t>(linked to a machine)</a:t>
            </a:r>
            <a:endParaRPr lang="fr-FR" sz="3000" b="1" kern="12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460374" y="3078067"/>
            <a:ext cx="743744" cy="647849"/>
            <a:chOff x="1524000" y="1412999"/>
            <a:chExt cx="6096000" cy="4032000"/>
          </a:xfrm>
        </p:grpSpPr>
        <p:sp>
          <p:nvSpPr>
            <p:cNvPr id="11" name="Flèche droite 10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600" kern="120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649025" y="3141078"/>
            <a:ext cx="743744" cy="647849"/>
            <a:chOff x="1524000" y="1412999"/>
            <a:chExt cx="6096000" cy="4032000"/>
          </a:xfrm>
        </p:grpSpPr>
        <p:sp>
          <p:nvSpPr>
            <p:cNvPr id="14" name="Flèche droite 13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750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49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50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581025" y="1254051"/>
            <a:ext cx="3170239" cy="1174941"/>
            <a:chOff x="141" y="2476"/>
            <a:chExt cx="1997" cy="1304"/>
          </a:xfrm>
        </p:grpSpPr>
        <p:grpSp>
          <p:nvGrpSpPr>
            <p:cNvPr id="39" name="Group 7"/>
            <p:cNvGrpSpPr>
              <a:grpSpLocks/>
            </p:cNvGrpSpPr>
            <p:nvPr/>
          </p:nvGrpSpPr>
          <p:grpSpPr bwMode="auto">
            <a:xfrm>
              <a:off x="141" y="2476"/>
              <a:ext cx="1997" cy="981"/>
              <a:chOff x="43" y="1584"/>
              <a:chExt cx="2662" cy="1333"/>
            </a:xfrm>
          </p:grpSpPr>
          <p:grpSp>
            <p:nvGrpSpPr>
              <p:cNvPr id="41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3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gray">
              <a:xfrm>
                <a:off x="43" y="1850"/>
                <a:ext cx="2662" cy="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INDICATE THE PATH TO</a:t>
                </a:r>
              </a:p>
              <a:p>
                <a:pPr algn="ctr" eaLnBrk="0" hangingPunct="0"/>
                <a:r>
                  <a:rPr lang="en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 PERSON</a:t>
                </a:r>
              </a:p>
            </p:txBody>
          </p:sp>
        </p:grpSp>
        <p:sp>
          <p:nvSpPr>
            <p:cNvPr id="40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976313" y="2363757"/>
            <a:ext cx="2170113" cy="2859088"/>
            <a:chOff x="720" y="1296"/>
            <a:chExt cx="1367" cy="2542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Take </a:t>
              </a:r>
              <a:r>
                <a:rPr kumimoji="0" lang="en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the 1st street on the left,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" sz="1400" baseline="0" dirty="0">
                  <a:solidFill>
                    <a:srgbClr val="000000"/>
                  </a:solidFill>
                  <a:latin typeface="Verdana" pitchFamily="34" charset="0"/>
                </a:rPr>
                <a:t>Continue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straight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until the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1st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crossing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turn </a:t>
              </a:r>
              <a:r>
                <a:rPr kumimoji="0" lang="e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right </a:t>
              </a:r>
              <a:r>
                <a:rPr kumimoji="0" lang="e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_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92980" y="81209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CONCEPT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gray">
          <a:xfrm rot="5400000" flipV="1">
            <a:off x="3232691" y="3016552"/>
            <a:ext cx="2930646" cy="133214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3E78C6"/>
              </a:gs>
              <a:gs pos="100000">
                <a:srgbClr val="3E78C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A1A7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6" y="2962615"/>
            <a:ext cx="2092257" cy="147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63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49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50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1038082" y="2188710"/>
            <a:ext cx="2166938" cy="3760570"/>
            <a:chOff x="2208" y="1296"/>
            <a:chExt cx="1365" cy="2542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gray">
            <a:xfrm>
              <a:off x="2240" y="2830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">
                  <a:solidFill>
                    <a:srgbClr val="000000"/>
                  </a:solidFill>
                </a:rPr>
                <a:t>2</a:t>
              </a:r>
              <a:endParaRPr lang="en-US" sz="1800">
                <a:solidFill>
                  <a:srgbClr val="1A1A70"/>
                </a:solidFill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gray">
            <a:xfrm>
              <a:off x="2256" y="1686"/>
              <a:ext cx="1296" cy="1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itchFamily="34" charset="0"/>
                <a:buChar char="•"/>
              </a:pP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Sum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the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four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notes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Divide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the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sum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by 4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If the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result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is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greater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than 10 is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admitted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Otherwise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inform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that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the student </a:t>
              </a:r>
              <a:r>
                <a:rPr lang="en" sz="1400" dirty="0">
                  <a:solidFill>
                    <a:srgbClr val="000000"/>
                  </a:solidFill>
                  <a:latin typeface="Verdana" pitchFamily="34" charset="0"/>
                </a:rPr>
                <a:t>is </a:t>
              </a:r>
              <a:r>
                <a:rPr lang="en" sz="1400" dirty="0" err="1">
                  <a:solidFill>
                    <a:srgbClr val="000000"/>
                  </a:solidFill>
                  <a:latin typeface="Verdana" pitchFamily="34" charset="0"/>
                </a:rPr>
                <a:t>adjourned</a:t>
              </a:r>
              <a:endParaRPr lang="en-US" sz="1800" dirty="0">
                <a:solidFill>
                  <a:srgbClr val="1A1A70"/>
                </a:solidFill>
              </a:endParaRPr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92980" y="81209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CONCEPT</a:t>
            </a:r>
            <a:endParaRPr lang="fr-FR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gray">
          <a:xfrm>
            <a:off x="1459562" y="1842000"/>
            <a:ext cx="1176338" cy="34671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90B54D">
                  <a:gamma/>
                  <a:tint val="0"/>
                  <a:invGamma/>
                </a:srgbClr>
              </a:gs>
              <a:gs pos="100000">
                <a:srgbClr val="90B54D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A1A7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gray">
          <a:xfrm>
            <a:off x="510238" y="1112452"/>
            <a:ext cx="3265488" cy="10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Mean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general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of a student from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4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notes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40" y="1985767"/>
            <a:ext cx="1335087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67944" y="2624268"/>
            <a:ext cx="4756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latin typeface="ArtisteSSK" pitchFamily="2" charset="0"/>
              </a:rPr>
              <a:t>Rating1 + Rating 2 + Rating 3 + Rating 4 = S</a:t>
            </a:r>
          </a:p>
          <a:p>
            <a:r>
              <a:rPr lang="en" dirty="0">
                <a:latin typeface="ArtisteSSK" pitchFamily="2" charset="0"/>
              </a:rPr>
              <a:t>S/4=M</a:t>
            </a:r>
          </a:p>
          <a:p>
            <a:r>
              <a:rPr lang="en" dirty="0">
                <a:latin typeface="ArtisteSSK" pitchFamily="2" charset="0"/>
              </a:rPr>
              <a:t>M &gt;= 10: allowed</a:t>
            </a:r>
          </a:p>
          <a:p>
            <a:r>
              <a:rPr lang="en" dirty="0">
                <a:latin typeface="ArtisteSSK" pitchFamily="2" charset="0"/>
              </a:rPr>
              <a:t>M &lt; 10: postponed</a:t>
            </a:r>
            <a:endParaRPr lang="fr-FR" dirty="0">
              <a:latin typeface="ArtisteS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04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2" grpId="0"/>
      <p:bldP spid="3" grpId="0"/>
    </p:bld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10245</TotalTime>
  <Words>2052</Words>
  <Application>Microsoft Office PowerPoint</Application>
  <PresentationFormat>Affichage à l'écran (4:3)</PresentationFormat>
  <Paragraphs>321</Paragraphs>
  <Slides>36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ArtisteSSK</vt:lpstr>
      <vt:lpstr>Calibri</vt:lpstr>
      <vt:lpstr>NimbusSanL-Bold</vt:lpstr>
      <vt:lpstr>NimbusSanL-Regu</vt:lpstr>
      <vt:lpstr>Times New Roman</vt:lpstr>
      <vt:lpstr>Verdana</vt:lpstr>
      <vt:lpstr>Wingdings</vt:lpstr>
      <vt:lpstr>147</vt:lpstr>
      <vt:lpstr>Présentation PowerPoint</vt:lpstr>
      <vt:lpstr>For what?</vt:lpstr>
      <vt:lpstr>Présentation PowerPoint</vt:lpstr>
      <vt:lpstr>ALGORITHMIC </vt:lpstr>
      <vt:lpstr>ALGORITHMIC</vt:lpstr>
      <vt:lpstr>Présentation PowerPoint</vt:lpstr>
      <vt:lpstr>ALGORITHMIC</vt:lpstr>
      <vt:lpstr>Présentation PowerPoint</vt:lpstr>
      <vt:lpstr>Présentation PowerPoint</vt:lpstr>
      <vt:lpstr>Problem and statement</vt:lpstr>
      <vt:lpstr>Problems solving</vt:lpstr>
      <vt:lpstr>An example</vt:lpstr>
      <vt:lpstr>Languages</vt:lpstr>
      <vt:lpstr>Languages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ANOTHER EXAMPLE: COOKING RECIPE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Algorithmic  language Design steps</vt:lpstr>
      <vt:lpstr>Algorithmic  language Design steps</vt:lpstr>
      <vt:lpstr>Algorithmic  language Data and results</vt:lpstr>
      <vt:lpstr>Algorithmic  language Data and results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ALGORITHMIQUE ET STRUCTURE DE DONNEE</dc:title>
  <dc:creator>click</dc:creator>
  <cp:lastModifiedBy>TLEMSANI</cp:lastModifiedBy>
  <cp:revision>117</cp:revision>
  <dcterms:created xsi:type="dcterms:W3CDTF">2011-10-07T08:26:58Z</dcterms:created>
  <dcterms:modified xsi:type="dcterms:W3CDTF">2023-10-10T08:21:04Z</dcterms:modified>
</cp:coreProperties>
</file>