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4" r:id="rId4"/>
    <p:sldId id="258" r:id="rId5"/>
    <p:sldId id="265" r:id="rId6"/>
    <p:sldId id="267" r:id="rId7"/>
    <p:sldId id="268" r:id="rId8"/>
    <p:sldId id="269" r:id="rId9"/>
    <p:sldId id="270" r:id="rId10"/>
    <p:sldId id="271" r:id="rId11"/>
    <p:sldId id="272" r:id="rId12"/>
    <p:sldId id="273" r:id="rId13"/>
    <p:sldId id="274" r:id="rId14"/>
    <p:sldId id="275" r:id="rId15"/>
    <p:sldId id="266" r:id="rId16"/>
    <p:sldId id="278" r:id="rId17"/>
    <p:sldId id="259" r:id="rId18"/>
    <p:sldId id="276" r:id="rId19"/>
    <p:sldId id="261" r:id="rId20"/>
    <p:sldId id="277" r:id="rId21"/>
    <p:sldId id="262" r:id="rId22"/>
    <p:sldId id="26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0CF66-939E-4D06-8ACD-6485CD741315}" type="datetimeFigureOut">
              <a:rPr lang="fr-FR" smtClean="0"/>
              <a:pPr/>
              <a:t>07/02/2021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F4D4B-0F48-4532-B1DB-BFDC37A3B5B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ki/Couronnement_(architecture)" TargetMode="External"/><Relationship Id="rId13" Type="http://schemas.openxmlformats.org/officeDocument/2006/relationships/hyperlink" Target="https://fr.wikipedia.org/wiki/Triglyphe" TargetMode="External"/><Relationship Id="rId3" Type="http://schemas.openxmlformats.org/officeDocument/2006/relationships/hyperlink" Target="https://fr.wikipedia.org/wiki/H%C3%B4tel_de_Crillon" TargetMode="External"/><Relationship Id="rId7" Type="http://schemas.openxmlformats.org/officeDocument/2006/relationships/hyperlink" Target="https://fr.wikipedia.org/wiki/Entablement" TargetMode="External"/><Relationship Id="rId12" Type="http://schemas.openxmlformats.org/officeDocument/2006/relationships/hyperlink" Target="https://fr.wikipedia.org/wiki/Pilastre" TargetMode="External"/><Relationship Id="rId2" Type="http://schemas.openxmlformats.org/officeDocument/2006/relationships/slide" Target="../slides/slide9.xml"/><Relationship Id="rId16" Type="http://schemas.openxmlformats.org/officeDocument/2006/relationships/hyperlink" Target="https://fr.wikipedia.org/wiki/Guirlande" TargetMode="External"/><Relationship Id="rId1" Type="http://schemas.openxmlformats.org/officeDocument/2006/relationships/notesMaster" Target="../notesMasters/notesMaster1.xml"/><Relationship Id="rId6" Type="http://schemas.openxmlformats.org/officeDocument/2006/relationships/hyperlink" Target="https://fr.wikipedia.org/wiki/Portique_(architecture)" TargetMode="External"/><Relationship Id="rId11" Type="http://schemas.openxmlformats.org/officeDocument/2006/relationships/hyperlink" Target="https://fr.wikipedia.org/wiki/Ligne_de_refend" TargetMode="External"/><Relationship Id="rId5" Type="http://schemas.openxmlformats.org/officeDocument/2006/relationships/hyperlink" Target="https://fr.wikipedia.org/wiki/Ordre_corinthien" TargetMode="External"/><Relationship Id="rId15" Type="http://schemas.openxmlformats.org/officeDocument/2006/relationships/hyperlink" Target="https://fr.wikipedia.org/wiki/Balustrade" TargetMode="External"/><Relationship Id="rId10" Type="http://schemas.openxmlformats.org/officeDocument/2006/relationships/hyperlink" Target="https://fr.wikipedia.org/wiki/Appareil_(architecture)" TargetMode="External"/><Relationship Id="rId4" Type="http://schemas.openxmlformats.org/officeDocument/2006/relationships/hyperlink" Target="https://fr.wikipedia.org/wiki/Trav%C3%A9e" TargetMode="External"/><Relationship Id="rId9" Type="http://schemas.openxmlformats.org/officeDocument/2006/relationships/hyperlink" Target="https://fr.wikipedia.org/wiki/Fronton_(architecture)" TargetMode="External"/><Relationship Id="rId14" Type="http://schemas.openxmlformats.org/officeDocument/2006/relationships/hyperlink" Target="https://fr.wikipedia.org/wiki/%C3%89tage_(architectur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Petit_Trian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fr.wikipedia.org/wiki/Ange-Jacques_Gabrie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wikipedia.org/wiki/Arc_de_triomphe_du_Carrouse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fr.wikipedia.org/wiki/Pierre-Fran%C3%A7ois-L%C3%A9onard_Fontaine" TargetMode="External"/><Relationship Id="rId4" Type="http://schemas.openxmlformats.org/officeDocument/2006/relationships/hyperlink" Target="https://fr.wikipedia.org/wiki/Charles_Perci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C3%89glise_Saint-Louis_de_La_Roche-sur-Y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Th%C3%A9%C3%A2tre_Bolcho%C3%A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La façade de l'</a:t>
            </a:r>
            <a:r>
              <a:rPr lang="fr-FR" sz="1200" u="sng" kern="1200" dirty="0" smtClean="0">
                <a:solidFill>
                  <a:schemeClr val="tx1"/>
                </a:solidFill>
                <a:latin typeface="+mn-lt"/>
                <a:ea typeface="+mn-ea"/>
                <a:cs typeface="+mn-cs"/>
                <a:hlinkClick r:id="rId3" tooltip="Hôtel de Crillon"/>
              </a:rPr>
              <a:t>hôtel de Crillon</a:t>
            </a:r>
            <a:r>
              <a:rPr lang="fr-FR" sz="1200" kern="1200" dirty="0" smtClean="0">
                <a:solidFill>
                  <a:schemeClr val="tx1"/>
                </a:solidFill>
                <a:latin typeface="+mn-lt"/>
                <a:ea typeface="+mn-ea"/>
                <a:cs typeface="+mn-cs"/>
              </a:rPr>
              <a:t> présente un ordonnancement néo-classique avec une division tripartite horizontale et verticale : sur trois </a:t>
            </a:r>
            <a:r>
              <a:rPr lang="fr-FR" sz="1200" u="sng" kern="1200" dirty="0" smtClean="0">
                <a:solidFill>
                  <a:schemeClr val="tx1"/>
                </a:solidFill>
                <a:latin typeface="+mn-lt"/>
                <a:ea typeface="+mn-ea"/>
                <a:cs typeface="+mn-cs"/>
                <a:hlinkClick r:id="rId4" tooltip="Travée"/>
              </a:rPr>
              <a:t>travées</a:t>
            </a:r>
            <a:r>
              <a:rPr lang="fr-FR" sz="1200" kern="1200" dirty="0" smtClean="0">
                <a:solidFill>
                  <a:schemeClr val="tx1"/>
                </a:solidFill>
                <a:latin typeface="+mn-lt"/>
                <a:ea typeface="+mn-ea"/>
                <a:cs typeface="+mn-cs"/>
              </a:rPr>
              <a:t>, les quatre colonnes </a:t>
            </a:r>
            <a:r>
              <a:rPr lang="fr-FR" sz="1200" u="sng" kern="1200" dirty="0" smtClean="0">
                <a:solidFill>
                  <a:schemeClr val="tx1"/>
                </a:solidFill>
                <a:latin typeface="+mn-lt"/>
                <a:ea typeface="+mn-ea"/>
                <a:cs typeface="+mn-cs"/>
                <a:hlinkClick r:id="rId5" tooltip="Ordre corinthien"/>
              </a:rPr>
              <a:t>corinthiennes</a:t>
            </a:r>
            <a:r>
              <a:rPr lang="fr-FR" sz="1200" kern="1200" dirty="0" smtClean="0">
                <a:solidFill>
                  <a:schemeClr val="tx1"/>
                </a:solidFill>
                <a:latin typeface="+mn-lt"/>
                <a:ea typeface="+mn-ea"/>
                <a:cs typeface="+mn-cs"/>
              </a:rPr>
              <a:t> du </a:t>
            </a:r>
            <a:r>
              <a:rPr lang="fr-FR" sz="1200" u="sng" kern="1200" dirty="0" smtClean="0">
                <a:solidFill>
                  <a:schemeClr val="tx1"/>
                </a:solidFill>
                <a:latin typeface="+mn-lt"/>
                <a:ea typeface="+mn-ea"/>
                <a:cs typeface="+mn-cs"/>
                <a:hlinkClick r:id="rId6" tooltip="Portique (architecture)"/>
              </a:rPr>
              <a:t>portique</a:t>
            </a:r>
            <a:r>
              <a:rPr lang="fr-FR" sz="1200" kern="1200" dirty="0" smtClean="0">
                <a:solidFill>
                  <a:schemeClr val="tx1"/>
                </a:solidFill>
                <a:latin typeface="+mn-lt"/>
                <a:ea typeface="+mn-ea"/>
                <a:cs typeface="+mn-cs"/>
              </a:rPr>
              <a:t> supportent un </a:t>
            </a:r>
            <a:r>
              <a:rPr lang="fr-FR" sz="1200" u="sng" kern="1200" dirty="0" smtClean="0">
                <a:solidFill>
                  <a:schemeClr val="tx1"/>
                </a:solidFill>
                <a:latin typeface="+mn-lt"/>
                <a:ea typeface="+mn-ea"/>
                <a:cs typeface="+mn-cs"/>
                <a:hlinkClick r:id="rId7" tooltip="Entablement"/>
              </a:rPr>
              <a:t>entablement</a:t>
            </a:r>
            <a:r>
              <a:rPr lang="fr-FR" sz="1200" kern="1200" dirty="0" smtClean="0">
                <a:solidFill>
                  <a:schemeClr val="tx1"/>
                </a:solidFill>
                <a:latin typeface="+mn-lt"/>
                <a:ea typeface="+mn-ea"/>
                <a:cs typeface="+mn-cs"/>
              </a:rPr>
              <a:t> </a:t>
            </a:r>
            <a:r>
              <a:rPr lang="fr-FR" sz="1200" u="sng" kern="1200" dirty="0" smtClean="0">
                <a:solidFill>
                  <a:schemeClr val="tx1"/>
                </a:solidFill>
                <a:latin typeface="+mn-lt"/>
                <a:ea typeface="+mn-ea"/>
                <a:cs typeface="+mn-cs"/>
                <a:hlinkClick r:id="rId8" tooltip="Couronnement (architecture)"/>
              </a:rPr>
              <a:t>couronné</a:t>
            </a:r>
            <a:r>
              <a:rPr lang="fr-FR" sz="1200" kern="1200" dirty="0" smtClean="0">
                <a:solidFill>
                  <a:schemeClr val="tx1"/>
                </a:solidFill>
                <a:latin typeface="+mn-lt"/>
                <a:ea typeface="+mn-ea"/>
                <a:cs typeface="+mn-cs"/>
              </a:rPr>
              <a:t> d'un </a:t>
            </a:r>
            <a:r>
              <a:rPr lang="fr-FR" sz="1200" u="sng" kern="1200" dirty="0" smtClean="0">
                <a:solidFill>
                  <a:schemeClr val="tx1"/>
                </a:solidFill>
                <a:latin typeface="+mn-lt"/>
                <a:ea typeface="+mn-ea"/>
                <a:cs typeface="+mn-cs"/>
                <a:hlinkClick r:id="rId9" tooltip="Fronton (architecture)"/>
              </a:rPr>
              <a:t>fronton</a:t>
            </a:r>
            <a:r>
              <a:rPr lang="fr-FR" sz="1200" kern="1200" dirty="0" smtClean="0">
                <a:solidFill>
                  <a:schemeClr val="tx1"/>
                </a:solidFill>
                <a:latin typeface="+mn-lt"/>
                <a:ea typeface="+mn-ea"/>
                <a:cs typeface="+mn-cs"/>
              </a:rPr>
              <a:t>. Le rez-de-chaussée possède un </a:t>
            </a:r>
            <a:r>
              <a:rPr lang="fr-FR" sz="1200" u="sng" kern="1200" dirty="0" smtClean="0">
                <a:solidFill>
                  <a:schemeClr val="tx1"/>
                </a:solidFill>
                <a:latin typeface="+mn-lt"/>
                <a:ea typeface="+mn-ea"/>
                <a:cs typeface="+mn-cs"/>
                <a:hlinkClick r:id="rId10" tooltip="Appareil (architecture)"/>
              </a:rPr>
              <a:t>grand appareil</a:t>
            </a:r>
            <a:r>
              <a:rPr lang="fr-FR" sz="1200" kern="1200" dirty="0" smtClean="0">
                <a:solidFill>
                  <a:schemeClr val="tx1"/>
                </a:solidFill>
                <a:latin typeface="+mn-lt"/>
                <a:ea typeface="+mn-ea"/>
                <a:cs typeface="+mn-cs"/>
              </a:rPr>
              <a:t> à </a:t>
            </a:r>
            <a:r>
              <a:rPr lang="fr-FR" sz="1200" u="sng" kern="1200" dirty="0" smtClean="0">
                <a:solidFill>
                  <a:schemeClr val="tx1"/>
                </a:solidFill>
                <a:latin typeface="+mn-lt"/>
                <a:ea typeface="+mn-ea"/>
                <a:cs typeface="+mn-cs"/>
                <a:hlinkClick r:id="rId11" tooltip="Ligne de refend"/>
              </a:rPr>
              <a:t>refends</a:t>
            </a:r>
            <a:r>
              <a:rPr lang="fr-FR" sz="1200" kern="1200" dirty="0" smtClean="0">
                <a:solidFill>
                  <a:schemeClr val="tx1"/>
                </a:solidFill>
                <a:latin typeface="+mn-lt"/>
                <a:ea typeface="+mn-ea"/>
                <a:cs typeface="+mn-cs"/>
              </a:rPr>
              <a:t> et deux </a:t>
            </a:r>
            <a:r>
              <a:rPr lang="fr-FR" sz="1200" u="sng" kern="1200" dirty="0" smtClean="0">
                <a:solidFill>
                  <a:schemeClr val="tx1"/>
                </a:solidFill>
                <a:latin typeface="+mn-lt"/>
                <a:ea typeface="+mn-ea"/>
                <a:cs typeface="+mn-cs"/>
                <a:hlinkClick r:id="rId12" tooltip="Pilastre"/>
              </a:rPr>
              <a:t>pilastres</a:t>
            </a:r>
            <a:r>
              <a:rPr lang="fr-FR" sz="1200" kern="1200" dirty="0" smtClean="0">
                <a:solidFill>
                  <a:schemeClr val="tx1"/>
                </a:solidFill>
                <a:latin typeface="+mn-lt"/>
                <a:ea typeface="+mn-ea"/>
                <a:cs typeface="+mn-cs"/>
              </a:rPr>
              <a:t> terminés par des </a:t>
            </a:r>
            <a:r>
              <a:rPr lang="fr-FR" sz="1200" u="sng" kern="1200" dirty="0" smtClean="0">
                <a:solidFill>
                  <a:schemeClr val="tx1"/>
                </a:solidFill>
                <a:latin typeface="+mn-lt"/>
                <a:ea typeface="+mn-ea"/>
                <a:cs typeface="+mn-cs"/>
                <a:hlinkClick r:id="rId13" tooltip="Triglyphe"/>
              </a:rPr>
              <a:t>triglyphes</a:t>
            </a:r>
            <a:r>
              <a:rPr lang="fr-FR" sz="1200" kern="1200" dirty="0" smtClean="0">
                <a:solidFill>
                  <a:schemeClr val="tx1"/>
                </a:solidFill>
                <a:latin typeface="+mn-lt"/>
                <a:ea typeface="+mn-ea"/>
                <a:cs typeface="+mn-cs"/>
              </a:rPr>
              <a:t>, l'</a:t>
            </a:r>
            <a:r>
              <a:rPr lang="fr-FR" sz="1200" u="sng" kern="1200" dirty="0" smtClean="0">
                <a:solidFill>
                  <a:schemeClr val="tx1"/>
                </a:solidFill>
                <a:latin typeface="+mn-lt"/>
                <a:ea typeface="+mn-ea"/>
                <a:cs typeface="+mn-cs"/>
                <a:hlinkClick r:id="rId14" tooltip="Étage (architecture)"/>
              </a:rPr>
              <a:t>étage noble</a:t>
            </a:r>
            <a:r>
              <a:rPr lang="fr-FR" sz="1200" kern="1200" dirty="0" smtClean="0">
                <a:solidFill>
                  <a:schemeClr val="tx1"/>
                </a:solidFill>
                <a:latin typeface="+mn-lt"/>
                <a:ea typeface="+mn-ea"/>
                <a:cs typeface="+mn-cs"/>
              </a:rPr>
              <a:t> est souligné par une </a:t>
            </a:r>
            <a:r>
              <a:rPr lang="fr-FR" sz="1200" u="sng" kern="1200" dirty="0" smtClean="0">
                <a:solidFill>
                  <a:schemeClr val="tx1"/>
                </a:solidFill>
                <a:latin typeface="+mn-lt"/>
                <a:ea typeface="+mn-ea"/>
                <a:cs typeface="+mn-cs"/>
                <a:hlinkClick r:id="rId15" tooltip="Balustrade"/>
              </a:rPr>
              <a:t>balustrade</a:t>
            </a:r>
            <a:r>
              <a:rPr lang="fr-FR" sz="1200" kern="1200" dirty="0" smtClean="0">
                <a:solidFill>
                  <a:schemeClr val="tx1"/>
                </a:solidFill>
                <a:latin typeface="+mn-lt"/>
                <a:ea typeface="+mn-ea"/>
                <a:cs typeface="+mn-cs"/>
              </a:rPr>
              <a:t> et le second étage est percé de fenêtres ornées de </a:t>
            </a:r>
            <a:r>
              <a:rPr lang="fr-FR" sz="1200" u="sng" kern="1200" dirty="0" smtClean="0">
                <a:solidFill>
                  <a:schemeClr val="tx1"/>
                </a:solidFill>
                <a:latin typeface="+mn-lt"/>
                <a:ea typeface="+mn-ea"/>
                <a:cs typeface="+mn-cs"/>
                <a:hlinkClick r:id="rId16" tooltip="Guirlande"/>
              </a:rPr>
              <a:t>guirlandes</a:t>
            </a:r>
            <a:r>
              <a:rPr lang="fr-FR" sz="1200" kern="1200" dirty="0" smtClean="0">
                <a:solidFill>
                  <a:schemeClr val="tx1"/>
                </a:solidFill>
                <a:latin typeface="+mn-lt"/>
                <a:ea typeface="+mn-ea"/>
                <a:cs typeface="+mn-cs"/>
              </a:rPr>
              <a:t> sous les appuis</a:t>
            </a:r>
          </a:p>
          <a:p>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Château du </a:t>
            </a:r>
            <a:r>
              <a:rPr lang="fr-FR" sz="1200" u="sng" kern="1200" dirty="0" smtClean="0">
                <a:solidFill>
                  <a:schemeClr val="tx1"/>
                </a:solidFill>
                <a:latin typeface="+mn-lt"/>
                <a:ea typeface="+mn-ea"/>
                <a:cs typeface="+mn-cs"/>
                <a:hlinkClick r:id="rId3" tooltip="Petit Trianon"/>
              </a:rPr>
              <a:t>Petit Trianon</a:t>
            </a:r>
            <a:r>
              <a:rPr lang="fr-FR" sz="1200" kern="1200" dirty="0" smtClean="0">
                <a:solidFill>
                  <a:schemeClr val="tx1"/>
                </a:solidFill>
                <a:latin typeface="+mn-lt"/>
                <a:ea typeface="+mn-ea"/>
                <a:cs typeface="+mn-cs"/>
              </a:rPr>
              <a:t>, Versailles (</a:t>
            </a:r>
            <a:r>
              <a:rPr lang="fr-FR" sz="1200" u="sng" kern="1200" dirty="0" smtClean="0">
                <a:solidFill>
                  <a:schemeClr val="tx1"/>
                </a:solidFill>
                <a:latin typeface="+mn-lt"/>
                <a:ea typeface="+mn-ea"/>
                <a:cs typeface="+mn-cs"/>
                <a:hlinkClick r:id="rId4" tooltip="Ange-Jacques Gabriel"/>
              </a:rPr>
              <a:t>Ange-Jacques Gabriel</a:t>
            </a:r>
            <a:r>
              <a:rPr lang="fr-FR" sz="1200" kern="1200" dirty="0" smtClean="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latin typeface="+mn-lt"/>
                <a:ea typeface="+mn-ea"/>
                <a:cs typeface="+mn-cs"/>
                <a:hlinkClick r:id="rId3" tooltip="Arc de triomphe du Carrousel"/>
              </a:rPr>
              <a:t>Arc de triomphe du Carrousel</a:t>
            </a:r>
            <a:r>
              <a:rPr lang="fr-FR" sz="1200" kern="1200" dirty="0" smtClean="0">
                <a:solidFill>
                  <a:schemeClr val="tx1"/>
                </a:solidFill>
                <a:latin typeface="+mn-lt"/>
                <a:ea typeface="+mn-ea"/>
                <a:cs typeface="+mn-cs"/>
              </a:rPr>
              <a:t> (</a:t>
            </a:r>
            <a:r>
              <a:rPr lang="fr-FR" sz="1200" u="sng" kern="1200" dirty="0" smtClean="0">
                <a:solidFill>
                  <a:schemeClr val="tx1"/>
                </a:solidFill>
                <a:latin typeface="+mn-lt"/>
                <a:ea typeface="+mn-ea"/>
                <a:cs typeface="+mn-cs"/>
                <a:hlinkClick r:id="rId4" tooltip="Charles Percier"/>
              </a:rPr>
              <a:t>Charles Percier</a:t>
            </a:r>
            <a:r>
              <a:rPr lang="fr-FR" sz="1200" kern="1200" dirty="0" smtClean="0">
                <a:solidFill>
                  <a:schemeClr val="tx1"/>
                </a:solidFill>
                <a:latin typeface="+mn-lt"/>
                <a:ea typeface="+mn-ea"/>
                <a:cs typeface="+mn-cs"/>
              </a:rPr>
              <a:t> et </a:t>
            </a:r>
            <a:r>
              <a:rPr lang="fr-FR" sz="1200" u="sng" kern="1200" dirty="0" smtClean="0">
                <a:solidFill>
                  <a:schemeClr val="tx1"/>
                </a:solidFill>
                <a:latin typeface="+mn-lt"/>
                <a:ea typeface="+mn-ea"/>
                <a:cs typeface="+mn-cs"/>
                <a:hlinkClick r:id="rId5" tooltip="Pierre-François-Léonard Fontaine"/>
              </a:rPr>
              <a:t>Pierre-François-Léonard Fontaine</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u="sng" kern="1200" dirty="0" smtClean="0">
                <a:solidFill>
                  <a:schemeClr val="tx1"/>
                </a:solidFill>
                <a:latin typeface="+mn-lt"/>
                <a:ea typeface="+mn-ea"/>
                <a:cs typeface="+mn-cs"/>
                <a:hlinkClick r:id="rId3" tooltip="Église Saint-Louis de La Roche-sur-Yon"/>
              </a:rPr>
              <a:t>Église Saint-Louis de La Roche-sur-Yon</a:t>
            </a:r>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Vue du </a:t>
            </a:r>
            <a:r>
              <a:rPr lang="fr-FR" sz="1200" u="sng" kern="1200" dirty="0" smtClean="0">
                <a:solidFill>
                  <a:schemeClr val="tx1"/>
                </a:solidFill>
                <a:latin typeface="+mn-lt"/>
                <a:ea typeface="+mn-ea"/>
                <a:cs typeface="+mn-cs"/>
                <a:hlinkClick r:id="rId3" tooltip="Théâtre Bolchoï"/>
              </a:rPr>
              <a:t>théâtre Bolchoï</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Théâtre de Bordeaux (Victor Luis 1780)</a:t>
            </a:r>
          </a:p>
          <a:p>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Siècle des Lumières »5? Le siècle se veut éclairé par la lumière métaphorique des connaissances - et non pas l’illumination divine, « émanation de l’absolu6 </a:t>
            </a:r>
            <a:endParaRPr lang="fr-FR" dirty="0"/>
          </a:p>
        </p:txBody>
      </p:sp>
      <p:sp>
        <p:nvSpPr>
          <p:cNvPr id="4" name="Espace réservé du numéro de diapositive 3"/>
          <p:cNvSpPr>
            <a:spLocks noGrp="1"/>
          </p:cNvSpPr>
          <p:nvPr>
            <p:ph type="sldNum" sz="quarter" idx="10"/>
          </p:nvPr>
        </p:nvSpPr>
        <p:spPr/>
        <p:txBody>
          <a:bodyPr/>
          <a:lstStyle/>
          <a:p>
            <a:fld id="{10EF4D4B-0F48-4532-B1DB-BFDC37A3B5BF}"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91804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394209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9754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421319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1446305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2425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898078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69393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2140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142465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00075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408801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1483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173621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333375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72974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8207ADE-3039-4D23-B080-6F02F7C53002}" type="datetimeFigureOut">
              <a:rPr lang="fr-FR" smtClean="0"/>
              <a:pPr/>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8600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207ADE-3039-4D23-B080-6F02F7C53002}" type="datetimeFigureOut">
              <a:rPr lang="fr-FR" smtClean="0"/>
              <a:pPr/>
              <a:t>07/02/2021</a:t>
            </a:fld>
            <a:endParaRPr lang="fr-F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D8DD47F-822C-49B7-BA9F-B81C1E068994}" type="slidenum">
              <a:rPr lang="fr-FR" smtClean="0"/>
              <a:pPr/>
              <a:t>‹N°›</a:t>
            </a:fld>
            <a:endParaRPr lang="fr-FR"/>
          </a:p>
        </p:txBody>
      </p:sp>
    </p:spTree>
    <p:extLst>
      <p:ext uri="{BB962C8B-B14F-4D97-AF65-F5344CB8AC3E}">
        <p14:creationId xmlns="" xmlns:p14="http://schemas.microsoft.com/office/powerpoint/2010/main" val="26398835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Thomas_Jefferso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Lincoln_Memoria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fr.wikipedia.org/wiki/Henry_Bacon_(architec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9"/>
            <a:ext cx="7772400" cy="936104"/>
          </a:xfrm>
        </p:spPr>
        <p:txBody>
          <a:bodyPr>
            <a:normAutofit/>
          </a:bodyPr>
          <a:lstStyle/>
          <a:p>
            <a:r>
              <a:rPr lang="fr-FR" sz="4000" b="1" dirty="0" smtClean="0">
                <a:solidFill>
                  <a:srgbClr val="C00000"/>
                </a:solidFill>
              </a:rPr>
              <a:t>Le Néo-classicisme</a:t>
            </a:r>
            <a:endParaRPr lang="fr-FR" sz="4000" b="1" dirty="0">
              <a:solidFill>
                <a:srgbClr val="C00000"/>
              </a:solidFill>
            </a:endParaRPr>
          </a:p>
        </p:txBody>
      </p:sp>
      <p:sp>
        <p:nvSpPr>
          <p:cNvPr id="3" name="Sous-titre 2"/>
          <p:cNvSpPr>
            <a:spLocks noGrp="1"/>
          </p:cNvSpPr>
          <p:nvPr>
            <p:ph type="subTitle" idx="1"/>
          </p:nvPr>
        </p:nvSpPr>
        <p:spPr>
          <a:xfrm>
            <a:off x="827584" y="1412776"/>
            <a:ext cx="7704856" cy="4536504"/>
          </a:xfrm>
        </p:spPr>
        <p:txBody>
          <a:bodyPr>
            <a:normAutofit fontScale="85000" lnSpcReduction="10000"/>
          </a:bodyPr>
          <a:lstStyle/>
          <a:p>
            <a:pPr lvl="0" algn="l"/>
            <a:r>
              <a:rPr lang="fr-FR" sz="4600" b="1" dirty="0" smtClean="0">
                <a:solidFill>
                  <a:srgbClr val="0070C0"/>
                </a:solidFill>
              </a:rPr>
              <a:t>Définition</a:t>
            </a:r>
            <a:endParaRPr lang="fr-FR" sz="4600" b="1" dirty="0">
              <a:solidFill>
                <a:srgbClr val="0070C0"/>
              </a:solidFill>
            </a:endParaRPr>
          </a:p>
          <a:p>
            <a:pPr algn="just"/>
            <a:endParaRPr lang="fr-FR" dirty="0" smtClean="0">
              <a:solidFill>
                <a:schemeClr val="tx1"/>
              </a:solidFill>
            </a:endParaRPr>
          </a:p>
          <a:p>
            <a:pPr indent="-457200" algn="just">
              <a:spcAft>
                <a:spcPts val="600"/>
              </a:spcAft>
              <a:buFont typeface="Arial" pitchFamily="34" charset="0"/>
              <a:buChar char="•"/>
            </a:pPr>
            <a:r>
              <a:rPr lang="fr-FR" dirty="0" smtClean="0">
                <a:solidFill>
                  <a:schemeClr val="tx1"/>
                </a:solidFill>
              </a:rPr>
              <a:t>L’architecture néo-classique est un courant architectural procédant du néo-classicisme de la seconde moitié du </a:t>
            </a:r>
            <a:r>
              <a:rPr lang="fr-FR" dirty="0" err="1" smtClean="0">
                <a:solidFill>
                  <a:schemeClr val="tx1"/>
                </a:solidFill>
              </a:rPr>
              <a:t>xviiie</a:t>
            </a:r>
            <a:r>
              <a:rPr lang="fr-FR" dirty="0" smtClean="0">
                <a:solidFill>
                  <a:schemeClr val="tx1"/>
                </a:solidFill>
              </a:rPr>
              <a:t> siècle et du début du </a:t>
            </a:r>
            <a:r>
              <a:rPr lang="fr-FR" dirty="0" err="1" smtClean="0">
                <a:solidFill>
                  <a:schemeClr val="tx1"/>
                </a:solidFill>
              </a:rPr>
              <a:t>xixe</a:t>
            </a:r>
            <a:r>
              <a:rPr lang="fr-FR" dirty="0" smtClean="0">
                <a:solidFill>
                  <a:schemeClr val="tx1"/>
                </a:solidFill>
              </a:rPr>
              <a:t> siècle. </a:t>
            </a:r>
          </a:p>
          <a:p>
            <a:pPr indent="-457200" algn="just">
              <a:spcAft>
                <a:spcPts val="600"/>
              </a:spcAft>
              <a:buFont typeface="Arial" pitchFamily="34" charset="0"/>
              <a:buChar char="•"/>
            </a:pPr>
            <a:r>
              <a:rPr lang="fr-FR" dirty="0" smtClean="0">
                <a:solidFill>
                  <a:schemeClr val="tx1"/>
                </a:solidFill>
              </a:rPr>
              <a:t>Succédant au classicisme, à l’architecture baroque et rococo, l'architecture néo-classique utilise les éléments gréco-romains (</a:t>
            </a:r>
            <a:r>
              <a:rPr lang="fr-FR" b="1" dirty="0" smtClean="0">
                <a:solidFill>
                  <a:srgbClr val="C00000"/>
                </a:solidFill>
              </a:rPr>
              <a:t>colonnes, fronton, proportions harmonieuses, portiques</a:t>
            </a:r>
            <a:r>
              <a:rPr lang="fr-FR" dirty="0" smtClean="0">
                <a:solidFill>
                  <a:schemeClr val="tx1"/>
                </a:solidFill>
              </a:rPr>
              <a:t>) et se met au service du politique. </a:t>
            </a:r>
          </a:p>
          <a:p>
            <a:pPr indent="-457200" algn="just">
              <a:spcAft>
                <a:spcPts val="600"/>
              </a:spcAft>
              <a:buFont typeface="Arial" pitchFamily="34" charset="0"/>
              <a:buChar char="•"/>
            </a:pPr>
            <a:r>
              <a:rPr lang="fr-FR" dirty="0" smtClean="0">
                <a:solidFill>
                  <a:schemeClr val="tx1"/>
                </a:solidFill>
              </a:rPr>
              <a:t>La découverte et les fouilles de sites de Pompéi et Herculanum remirent au goût du jour les formes antiques.</a:t>
            </a:r>
          </a:p>
          <a:p>
            <a:pPr indent="-457200" algn="just">
              <a:spcAft>
                <a:spcPts val="600"/>
              </a:spcAft>
              <a:buFont typeface="Arial" pitchFamily="34" charset="0"/>
              <a:buChar char="•"/>
            </a:pPr>
            <a:r>
              <a:rPr lang="fr-FR" dirty="0" smtClean="0">
                <a:solidFill>
                  <a:schemeClr val="tx1"/>
                </a:solidFill>
              </a:rPr>
              <a:t>La vogue du romantisme remplaça l'architecture néo-classique avec des réalisations néogothiques dans le courant du </a:t>
            </a:r>
            <a:r>
              <a:rPr lang="fr-FR" dirty="0" err="1" smtClean="0">
                <a:solidFill>
                  <a:schemeClr val="tx1"/>
                </a:solidFill>
              </a:rPr>
              <a:t>xixe</a:t>
            </a:r>
            <a:r>
              <a:rPr lang="fr-FR" dirty="0" smtClean="0">
                <a:solidFill>
                  <a:schemeClr val="tx1"/>
                </a:solidFill>
              </a:rPr>
              <a:t> siècle</a:t>
            </a:r>
            <a:endParaRPr lang="fr-FR" dirty="0">
              <a:solidFill>
                <a:schemeClr val="tx1"/>
              </a:solidFill>
            </a:endParaRPr>
          </a:p>
        </p:txBody>
      </p:sp>
    </p:spTree>
    <p:extLst>
      <p:ext uri="{BB962C8B-B14F-4D97-AF65-F5344CB8AC3E}">
        <p14:creationId xmlns="" xmlns:p14="http://schemas.microsoft.com/office/powerpoint/2010/main" val="1778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b/b9/Ch%C3%A2teautrianon.jpg/1280px-Ch%C3%A2teautrianon.jpg"/>
          <p:cNvPicPr>
            <a:picLocks noGrp="1"/>
          </p:cNvPicPr>
          <p:nvPr>
            <p:ph idx="1"/>
          </p:nvPr>
        </p:nvPicPr>
        <p:blipFill>
          <a:blip r:embed="rId3" cstate="print"/>
          <a:srcRect/>
          <a:stretch>
            <a:fillRect/>
          </a:stretch>
        </p:blipFill>
        <p:spPr bwMode="auto">
          <a:xfrm>
            <a:off x="428596" y="285728"/>
            <a:ext cx="7072362" cy="6069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d/df/Arc_de_triomphe_du_carrousel.jpg"/>
          <p:cNvPicPr>
            <a:picLocks noGrp="1"/>
          </p:cNvPicPr>
          <p:nvPr>
            <p:ph idx="1"/>
          </p:nvPr>
        </p:nvPicPr>
        <p:blipFill>
          <a:blip r:embed="rId3" cstate="print"/>
          <a:srcRect/>
          <a:stretch>
            <a:fillRect/>
          </a:stretch>
        </p:blipFill>
        <p:spPr bwMode="auto">
          <a:xfrm>
            <a:off x="357158" y="285728"/>
            <a:ext cx="7358114" cy="6219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5/56/Eglise_Saint-Louis_de_La_Roche-sur-Yon_depuis_l%27orgue.JPG/1280px-Eglise_Saint-Louis_de_La_Roche-sur-Yon_depuis_l%27orgue.JPG"/>
          <p:cNvPicPr>
            <a:picLocks noGrp="1"/>
          </p:cNvPicPr>
          <p:nvPr>
            <p:ph idx="1"/>
          </p:nvPr>
        </p:nvPicPr>
        <p:blipFill>
          <a:blip r:embed="rId3" cstate="print"/>
          <a:srcRect/>
          <a:stretch>
            <a:fillRect/>
          </a:stretch>
        </p:blipFill>
        <p:spPr bwMode="auto">
          <a:xfrm>
            <a:off x="428596" y="357166"/>
            <a:ext cx="7643866" cy="6196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7/7d/Moscow_Bolshoi_Theatre_2011.JPG/1280px-Moscow_Bolshoi_Theatre_2011.JPG"/>
          <p:cNvPicPr>
            <a:picLocks noGrp="1"/>
          </p:cNvPicPr>
          <p:nvPr>
            <p:ph idx="1"/>
          </p:nvPr>
        </p:nvPicPr>
        <p:blipFill>
          <a:blip r:embed="rId3" cstate="print"/>
          <a:srcRect/>
          <a:stretch>
            <a:fillRect/>
          </a:stretch>
        </p:blipFill>
        <p:spPr bwMode="auto">
          <a:xfrm>
            <a:off x="357158" y="785794"/>
            <a:ext cx="8001056" cy="5767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escription de cette image, également commentée ci-après"/>
          <p:cNvPicPr>
            <a:picLocks noGrp="1"/>
          </p:cNvPicPr>
          <p:nvPr>
            <p:ph idx="1"/>
          </p:nvPr>
        </p:nvPicPr>
        <p:blipFill>
          <a:blip r:embed="rId3" cstate="print"/>
          <a:srcRect/>
          <a:stretch>
            <a:fillRect/>
          </a:stretch>
        </p:blipFill>
        <p:spPr bwMode="auto">
          <a:xfrm>
            <a:off x="285720" y="642918"/>
            <a:ext cx="7786742" cy="5910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lnSpcReduction="10000"/>
          </a:bodyPr>
          <a:lstStyle/>
          <a:p>
            <a:pPr marL="0" lvl="0" indent="0">
              <a:buNone/>
            </a:pPr>
            <a:r>
              <a:rPr lang="fr-FR" sz="2800" b="1" dirty="0">
                <a:solidFill>
                  <a:srgbClr val="FF0000"/>
                </a:solidFill>
              </a:rPr>
              <a:t>Ses </a:t>
            </a:r>
            <a:r>
              <a:rPr lang="fr-FR" sz="2800" b="1" dirty="0" smtClean="0">
                <a:solidFill>
                  <a:srgbClr val="FF0000"/>
                </a:solidFill>
              </a:rPr>
              <a:t>caractéristiques</a:t>
            </a:r>
            <a:endParaRPr lang="fr-FR" sz="1600" dirty="0" smtClean="0">
              <a:solidFill>
                <a:prstClr val="black"/>
              </a:solidFill>
            </a:endParaRPr>
          </a:p>
          <a:p>
            <a:pPr lvl="0" algn="just"/>
            <a:r>
              <a:rPr lang="fr-FR" sz="2400" b="1" dirty="0" smtClean="0"/>
              <a:t>Mise </a:t>
            </a:r>
            <a:r>
              <a:rPr lang="fr-FR" sz="2400" b="1" dirty="0"/>
              <a:t>en valeur de la surface minérale de l'édifice, soit que le mur soit nu ou traité en bossage (façade sur Seine du Palais Bourbon, bossage du sous-bassement des hôtels jumeaux de la Place de la Concorde</a:t>
            </a:r>
            <a:r>
              <a:rPr lang="fr-FR" sz="2400" b="1" dirty="0" smtClean="0"/>
              <a:t>)</a:t>
            </a:r>
          </a:p>
          <a:p>
            <a:pPr marL="0" lvl="0" indent="0" algn="just">
              <a:buNone/>
            </a:pPr>
            <a:endParaRPr lang="fr-FR" sz="2400" b="1" dirty="0"/>
          </a:p>
          <a:p>
            <a:pPr lvl="0" algn="just"/>
            <a:r>
              <a:rPr lang="fr-FR" sz="2400" b="1" dirty="0"/>
              <a:t>Raffinement de la distribution des volumes intérieurs (escalier du Grand Théâtre de Bordeaux, salle de l'Opéra de Versailles</a:t>
            </a:r>
            <a:r>
              <a:rPr lang="fr-FR" sz="2400" b="1" dirty="0" smtClean="0"/>
              <a:t>)</a:t>
            </a:r>
          </a:p>
          <a:p>
            <a:pPr marL="0" lvl="0" indent="0" algn="just">
              <a:buNone/>
            </a:pPr>
            <a:endParaRPr lang="fr-FR" sz="2400" b="1" dirty="0"/>
          </a:p>
          <a:p>
            <a:pPr lvl="0" algn="just"/>
            <a:r>
              <a:rPr lang="fr-FR" sz="2400" b="1" dirty="0"/>
              <a:t>Intégration de l'édifice dans un paysage ou un espace urbain (Théâtre de l'Odéon, lotissement du Palais-Royal, Théâtre Graslin, </a:t>
            </a:r>
            <a:r>
              <a:rPr lang="fr-FR" sz="2400" b="1" dirty="0" err="1"/>
              <a:t>etc</a:t>
            </a:r>
            <a:endParaRPr lang="fr-FR" sz="2400" b="1" dirty="0"/>
          </a:p>
        </p:txBody>
      </p:sp>
    </p:spTree>
    <p:extLst>
      <p:ext uri="{BB962C8B-B14F-4D97-AF65-F5344CB8AC3E}">
        <p14:creationId xmlns="" xmlns:p14="http://schemas.microsoft.com/office/powerpoint/2010/main" val="101757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052925"/>
            <a:ext cx="8286808" cy="3662091"/>
          </a:xfrm>
        </p:spPr>
        <p:txBody>
          <a:bodyPr>
            <a:normAutofit/>
          </a:bodyPr>
          <a:lstStyle/>
          <a:p>
            <a:pPr algn="ctr">
              <a:buNone/>
            </a:pPr>
            <a:r>
              <a:rPr lang="fr-FR" sz="5400" b="1" dirty="0" smtClean="0">
                <a:solidFill>
                  <a:srgbClr val="FF0000"/>
                </a:solidFill>
                <a:latin typeface="Arial Rounded MT Bold" pitchFamily="34" charset="0"/>
              </a:rPr>
              <a:t>Le siècle des lumières</a:t>
            </a:r>
            <a:endParaRPr lang="fr-FR" sz="5400" b="1" dirty="0">
              <a:solidFill>
                <a:srgbClr val="FF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7055380" cy="618828"/>
          </a:xfrm>
        </p:spPr>
        <p:txBody>
          <a:bodyPr/>
          <a:lstStyle/>
          <a:p>
            <a:r>
              <a:rPr lang="fr-FR" sz="3200" b="1" dirty="0" smtClean="0">
                <a:solidFill>
                  <a:srgbClr val="FF0000"/>
                </a:solidFill>
              </a:rPr>
              <a:t>Le siècle des lumières</a:t>
            </a:r>
            <a:endParaRPr lang="fr-FR" sz="3200" b="1" dirty="0">
              <a:solidFill>
                <a:srgbClr val="FF0000"/>
              </a:solidFill>
            </a:endParaRPr>
          </a:p>
        </p:txBody>
      </p:sp>
      <p:sp>
        <p:nvSpPr>
          <p:cNvPr id="3" name="Espace réservé du contenu 2"/>
          <p:cNvSpPr>
            <a:spLocks noGrp="1"/>
          </p:cNvSpPr>
          <p:nvPr>
            <p:ph idx="1"/>
          </p:nvPr>
        </p:nvSpPr>
        <p:spPr>
          <a:xfrm>
            <a:off x="214282" y="1071546"/>
            <a:ext cx="8358246" cy="5500727"/>
          </a:xfrm>
        </p:spPr>
        <p:txBody>
          <a:bodyPr>
            <a:noAutofit/>
          </a:bodyPr>
          <a:lstStyle/>
          <a:p>
            <a:pPr algn="just"/>
            <a:r>
              <a:rPr lang="fr-FR" dirty="0" smtClean="0"/>
              <a:t>Le siècle des Lumières est un mouvement intellectuel lancé en Europe au </a:t>
            </a:r>
            <a:r>
              <a:rPr lang="fr-FR" dirty="0" err="1" smtClean="0"/>
              <a:t>xviiie</a:t>
            </a:r>
            <a:r>
              <a:rPr lang="fr-FR" dirty="0" smtClean="0"/>
              <a:t> siècle (1715-1789), dont le but était de dépasser l'obscurantisme et de promouvoir les connaissances. Des philosophes et des intellectuels encourageaient la science par l’échange intellectuel, s’opposant à la superstition, à l’intolérance et aux abus des Églises et des États.</a:t>
            </a:r>
          </a:p>
          <a:p>
            <a:pPr algn="just"/>
            <a:endParaRPr lang="fr-FR" dirty="0" smtClean="0"/>
          </a:p>
          <a:p>
            <a:pPr algn="just"/>
            <a:r>
              <a:rPr lang="fr-FR" b="1" dirty="0" smtClean="0"/>
              <a:t>La glorieuse Révolution de 1688 peut en constituer le premier jalon. </a:t>
            </a:r>
          </a:p>
          <a:p>
            <a:pPr algn="just"/>
            <a:r>
              <a:rPr lang="fr-FR" b="1" dirty="0" smtClean="0"/>
              <a:t>La période charnière qui correspond à la fin du règne de Louis XIV (1643-1715) est comme sa gestation2. </a:t>
            </a:r>
          </a:p>
          <a:p>
            <a:pPr algn="just"/>
            <a:r>
              <a:rPr lang="fr-FR" b="1" dirty="0" smtClean="0"/>
              <a:t>La Révolution française en marque le déclin. Certains historiens, en fonction de leur objet d'étude, privilégient une chronologie plus ou moins large (1670-1820)3.</a:t>
            </a:r>
          </a:p>
          <a:p>
            <a:pPr algn="just"/>
            <a:endParaRPr lang="fr-FR" sz="1600" dirty="0" smtClean="0"/>
          </a:p>
        </p:txBody>
      </p:sp>
    </p:spTree>
    <p:extLst>
      <p:ext uri="{BB962C8B-B14F-4D97-AF65-F5344CB8AC3E}">
        <p14:creationId xmlns="" xmlns:p14="http://schemas.microsoft.com/office/powerpoint/2010/main" val="1845279577"/>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7055380" cy="761704"/>
          </a:xfrm>
        </p:spPr>
        <p:txBody>
          <a:bodyPr/>
          <a:lstStyle/>
          <a:p>
            <a:r>
              <a:rPr lang="fr-FR" sz="3600" b="1" dirty="0" smtClean="0">
                <a:solidFill>
                  <a:srgbClr val="FF0000"/>
                </a:solidFill>
              </a:rPr>
              <a:t>Le siècle des lumières</a:t>
            </a:r>
            <a:endParaRPr lang="fr-FR" sz="3600" dirty="0"/>
          </a:p>
        </p:txBody>
      </p:sp>
      <p:sp>
        <p:nvSpPr>
          <p:cNvPr id="3" name="Espace réservé du contenu 2"/>
          <p:cNvSpPr>
            <a:spLocks noGrp="1"/>
          </p:cNvSpPr>
          <p:nvPr>
            <p:ph idx="1"/>
          </p:nvPr>
        </p:nvSpPr>
        <p:spPr>
          <a:xfrm>
            <a:off x="357158" y="1142984"/>
            <a:ext cx="8429684" cy="5105423"/>
          </a:xfrm>
        </p:spPr>
        <p:txBody>
          <a:bodyPr/>
          <a:lstStyle/>
          <a:p>
            <a:pPr algn="just"/>
            <a:r>
              <a:rPr lang="fr-FR" sz="2400" dirty="0" smtClean="0"/>
              <a:t>Pour les arts plastiques, il couvre la transition entre les périodes classique, rococo et néoclassique, et pour la musique, celle de la musique baroque à la musique de la période classique. </a:t>
            </a:r>
          </a:p>
          <a:p>
            <a:pPr algn="just"/>
            <a:r>
              <a:rPr lang="fr-FR" sz="2400" dirty="0" smtClean="0"/>
              <a:t>L’expression provient d’emblée de son utilisation massive par les contemporains. </a:t>
            </a:r>
          </a:p>
          <a:p>
            <a:pPr algn="just"/>
            <a:r>
              <a:rPr lang="fr-FR" sz="2400" dirty="0" smtClean="0"/>
              <a:t>Puis, le développement et l’affirmation de l’histoire culturelle et sociale depuis les années 1970, a favorisé l’usage d’une notion féconde qui permet de mener des recherches de façon transversale et internationale tout en multipliant les objets d'étude et en dépassant les cadres nationaux</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7055380" cy="618828"/>
          </a:xfrm>
        </p:spPr>
        <p:txBody>
          <a:bodyPr/>
          <a:lstStyle/>
          <a:p>
            <a:r>
              <a:rPr lang="fr-FR" sz="3600" b="1" dirty="0" smtClean="0">
                <a:solidFill>
                  <a:srgbClr val="FF0000"/>
                </a:solidFill>
              </a:rPr>
              <a:t>Le siècle des lumières</a:t>
            </a:r>
            <a:endParaRPr lang="fr-FR" sz="3600" dirty="0"/>
          </a:p>
        </p:txBody>
      </p:sp>
      <p:sp>
        <p:nvSpPr>
          <p:cNvPr id="3" name="Espace réservé du contenu 2"/>
          <p:cNvSpPr>
            <a:spLocks noGrp="1"/>
          </p:cNvSpPr>
          <p:nvPr>
            <p:ph idx="1"/>
          </p:nvPr>
        </p:nvSpPr>
        <p:spPr>
          <a:xfrm>
            <a:off x="357158" y="1071546"/>
            <a:ext cx="8501122" cy="5176861"/>
          </a:xfrm>
        </p:spPr>
        <p:txBody>
          <a:bodyPr>
            <a:normAutofit fontScale="92500" lnSpcReduction="20000"/>
          </a:bodyPr>
          <a:lstStyle/>
          <a:p>
            <a:pPr>
              <a:buNone/>
            </a:pPr>
            <a:r>
              <a:rPr lang="fr-FR" sz="2600" b="1" dirty="0" smtClean="0">
                <a:solidFill>
                  <a:srgbClr val="FF0000"/>
                </a:solidFill>
              </a:rPr>
              <a:t>Traits dominants </a:t>
            </a:r>
            <a:r>
              <a:rPr lang="fr-FR" dirty="0" smtClean="0"/>
              <a:t>:</a:t>
            </a:r>
          </a:p>
          <a:p>
            <a:pPr algn="just">
              <a:buNone/>
            </a:pPr>
            <a:r>
              <a:rPr lang="fr-FR" sz="2200" dirty="0" smtClean="0"/>
              <a:t>Le siècle des Lumières est marqué par une vision renouvelée et élargie du monde héritée de questionnements, parfois angoissés, du dernier quart du </a:t>
            </a:r>
            <a:r>
              <a:rPr lang="fr-FR" sz="2200" dirty="0" err="1" smtClean="0"/>
              <a:t>xviie</a:t>
            </a:r>
            <a:r>
              <a:rPr lang="fr-FR" sz="2200" dirty="0" smtClean="0"/>
              <a:t> siècle. Six traits marquants d’une pensée moderne s’y affirment et peuvent être retenus :</a:t>
            </a:r>
          </a:p>
          <a:p>
            <a:pPr algn="just"/>
            <a:endParaRPr lang="fr-FR" sz="2200" dirty="0" smtClean="0"/>
          </a:p>
          <a:p>
            <a:pPr algn="just"/>
            <a:r>
              <a:rPr lang="fr-FR" sz="2200" dirty="0" smtClean="0"/>
              <a:t>la primauté de l’esprit scientifique sur la Providence dont la révolution newtonienne est l’illustration la plus marquante ;</a:t>
            </a:r>
          </a:p>
          <a:p>
            <a:pPr algn="just"/>
            <a:r>
              <a:rPr lang="fr-FR" sz="2200" dirty="0" smtClean="0"/>
              <a:t>la réflexion politique marquée par la théorie contractuelle, influencée par les travaux de John Locke</a:t>
            </a:r>
          </a:p>
          <a:p>
            <a:pPr algn="just"/>
            <a:r>
              <a:rPr lang="fr-FR" sz="2200" dirty="0" smtClean="0"/>
              <a:t>les progrès de l’esprit critique à l’œuvre, pour exemple, dans le Dictionnaire historique et critique (1697) de Pierre Bayle et la critique </a:t>
            </a:r>
            <a:r>
              <a:rPr lang="fr-FR" sz="2200" dirty="0" err="1" smtClean="0"/>
              <a:t>lockienne</a:t>
            </a:r>
            <a:r>
              <a:rPr lang="fr-FR" sz="2200" dirty="0" smtClean="0"/>
              <a:t> des idées innées ;</a:t>
            </a:r>
          </a:p>
          <a:p>
            <a:pPr algn="just"/>
            <a:r>
              <a:rPr lang="fr-FR" sz="2200" dirty="0" smtClean="0"/>
              <a:t>une première désacralisation de la monarchie dont les Dialogues du baron Louis de La </a:t>
            </a:r>
            <a:r>
              <a:rPr lang="fr-FR" sz="2200" dirty="0" err="1" smtClean="0"/>
              <a:t>Hontan</a:t>
            </a:r>
            <a:r>
              <a:rPr lang="fr-FR" sz="2200" dirty="0" smtClean="0"/>
              <a:t> (1710) sont l’une des manifestations ;</a:t>
            </a:r>
          </a:p>
        </p:txBody>
      </p:sp>
    </p:spTree>
    <p:extLst>
      <p:ext uri="{BB962C8B-B14F-4D97-AF65-F5344CB8AC3E}">
        <p14:creationId xmlns="" xmlns:p14="http://schemas.microsoft.com/office/powerpoint/2010/main" val="215754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4000" b="1" dirty="0">
                <a:solidFill>
                  <a:srgbClr val="C00000"/>
                </a:solidFill>
              </a:rPr>
              <a:t>Le Néo-classicisme</a:t>
            </a:r>
            <a:endParaRPr lang="fr-FR" dirty="0"/>
          </a:p>
        </p:txBody>
      </p:sp>
      <p:sp>
        <p:nvSpPr>
          <p:cNvPr id="3" name="Espace réservé du contenu 2"/>
          <p:cNvSpPr>
            <a:spLocks noGrp="1"/>
          </p:cNvSpPr>
          <p:nvPr>
            <p:ph idx="1"/>
          </p:nvPr>
        </p:nvSpPr>
        <p:spPr>
          <a:xfrm>
            <a:off x="457200" y="1268760"/>
            <a:ext cx="8219256" cy="4857403"/>
          </a:xfrm>
        </p:spPr>
        <p:txBody>
          <a:bodyPr>
            <a:normAutofit fontScale="92500" lnSpcReduction="20000"/>
          </a:bodyPr>
          <a:lstStyle/>
          <a:p>
            <a:pPr marL="0" indent="0">
              <a:buNone/>
            </a:pPr>
            <a:r>
              <a:rPr lang="fr-FR" sz="3800" b="1" dirty="0" smtClean="0">
                <a:solidFill>
                  <a:srgbClr val="0070C0"/>
                </a:solidFill>
              </a:rPr>
              <a:t>L'origine du style</a:t>
            </a:r>
          </a:p>
          <a:p>
            <a:pPr marL="0" indent="0">
              <a:buNone/>
            </a:pPr>
            <a:endParaRPr lang="fr-FR" sz="3800" b="1" dirty="0" smtClean="0">
              <a:solidFill>
                <a:srgbClr val="0070C0"/>
              </a:solidFill>
            </a:endParaRPr>
          </a:p>
          <a:p>
            <a:pPr algn="just">
              <a:spcAft>
                <a:spcPts val="600"/>
              </a:spcAft>
            </a:pPr>
            <a:r>
              <a:rPr lang="fr-FR" dirty="0" smtClean="0"/>
              <a:t>L'architecture néo-classique est l'héritière de l'architecture classique, théorisée par l'architecte antique Vitruve dans son traité qui définit la théorie des trois ordres (</a:t>
            </a:r>
            <a:r>
              <a:rPr lang="fr-FR" b="1" dirty="0" smtClean="0">
                <a:solidFill>
                  <a:srgbClr val="C00000"/>
                </a:solidFill>
              </a:rPr>
              <a:t>ionique, dorique, corinthien</a:t>
            </a:r>
            <a:r>
              <a:rPr lang="fr-FR" dirty="0" smtClean="0"/>
              <a:t>). </a:t>
            </a:r>
          </a:p>
          <a:p>
            <a:pPr algn="just">
              <a:spcAft>
                <a:spcPts val="600"/>
              </a:spcAft>
            </a:pPr>
            <a:r>
              <a:rPr lang="fr-FR" dirty="0" smtClean="0"/>
              <a:t>Vitruve sera la grande référence des architectes pour qualifier le renouveau du recours à des formes antiques, à partir de la seconde moitié du </a:t>
            </a:r>
            <a:r>
              <a:rPr lang="fr-FR" dirty="0" err="1" smtClean="0"/>
              <a:t>xviiie</a:t>
            </a:r>
            <a:r>
              <a:rPr lang="fr-FR" dirty="0" smtClean="0"/>
              <a:t> siècle, jusqu'en 1850 environ. </a:t>
            </a:r>
          </a:p>
          <a:p>
            <a:pPr algn="just">
              <a:spcAft>
                <a:spcPts val="600"/>
              </a:spcAft>
            </a:pPr>
            <a:r>
              <a:rPr lang="fr-FR" dirty="0" smtClean="0"/>
              <a:t>L'architecture néo-classique prétend avoir recours à des formes grecques, plus qu'italiennes, ainsi elle est appelée </a:t>
            </a:r>
            <a:r>
              <a:rPr lang="fr-FR" b="1" dirty="0" smtClean="0">
                <a:solidFill>
                  <a:srgbClr val="C00000"/>
                </a:solidFill>
              </a:rPr>
              <a:t>goût grec </a:t>
            </a:r>
            <a:r>
              <a:rPr lang="fr-FR" dirty="0" smtClean="0"/>
              <a:t>à ses débuts en France vers 1760. </a:t>
            </a:r>
          </a:p>
          <a:p>
            <a:pPr algn="just">
              <a:spcAft>
                <a:spcPts val="600"/>
              </a:spcAft>
            </a:pPr>
            <a:r>
              <a:rPr lang="fr-FR" dirty="0" smtClean="0"/>
              <a:t>C'est un mouvement international dont on trouve différentes manifestations, de l'Amérique du Nord à la Russie. </a:t>
            </a:r>
          </a:p>
        </p:txBody>
      </p:sp>
    </p:spTree>
    <p:extLst>
      <p:ext uri="{BB962C8B-B14F-4D97-AF65-F5344CB8AC3E}">
        <p14:creationId xmlns="" xmlns:p14="http://schemas.microsoft.com/office/powerpoint/2010/main" val="10301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42984"/>
            <a:ext cx="8429684" cy="5105423"/>
          </a:xfrm>
        </p:spPr>
        <p:txBody>
          <a:bodyPr>
            <a:normAutofit lnSpcReduction="10000"/>
          </a:bodyPr>
          <a:lstStyle/>
          <a:p>
            <a:pPr algn="just"/>
            <a:r>
              <a:rPr lang="fr-FR" sz="2400" dirty="0" smtClean="0"/>
              <a:t>l’affirmation de l’idée de tolérance dans une Europe marquée par les divisions religieuses dont l’œuvre de Lessing, Nathan le Sage est une illustration ;</a:t>
            </a:r>
          </a:p>
          <a:p>
            <a:pPr algn="just"/>
            <a:r>
              <a:rPr lang="fr-FR" sz="2400" dirty="0" smtClean="0"/>
              <a:t>le déisme.</a:t>
            </a:r>
          </a:p>
          <a:p>
            <a:pPr algn="just"/>
            <a:r>
              <a:rPr lang="fr-FR" sz="2400" dirty="0" smtClean="0"/>
              <a:t>Ces champs de réflexion précurseurs, qui allaient former le socle de la Philosophie des Lumières, traversent le siècle et influencent de nombreux domaines, à l’instar de l’économie politique12. L’idée de progrès vient couronner tous ses traits dominants et les synthétiser dans les ouvrages de Nicolas de Condorcet - Esquisse d’un tableau historique des progrès de l’esprit humain - ou de Louis-Sébastien Mercier - L'An 2440, rêve s'il en fut jamais.</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27700" y="1857365"/>
            <a:ext cx="8030580" cy="4391042"/>
          </a:xfrm>
        </p:spPr>
        <p:txBody>
          <a:bodyPr>
            <a:noAutofit/>
          </a:bodyPr>
          <a:lstStyle/>
          <a:p>
            <a:r>
              <a:rPr lang="fr-FR" sz="1100" dirty="0" smtClean="0"/>
              <a:t>Combats des Lumières[modifier | modifier le code]</a:t>
            </a:r>
          </a:p>
          <a:p>
            <a:r>
              <a:rPr lang="fr-FR" sz="1100" dirty="0" smtClean="0"/>
              <a:t>Les partisans des Lumières sont les acteurs de nombreux combats nés de l’« usage public de sa raison dans tous les domaines13 ». Ces causes célèbres ont permis une mise en perspective des lois et des coutumes d’Europe, ont ainsi opéré une révolution sociologique et ouvert la brèche à l’anthropologie politique. Le dépaysement est central dans cette démarche et le Persan et ses avatars – l’espion chinois14, juif ou turc15 – peut apparaître comme un symbole de cet effort de tolérance16.</a:t>
            </a:r>
          </a:p>
          <a:p>
            <a:endParaRPr lang="fr-FR" sz="1100" dirty="0" smtClean="0"/>
          </a:p>
          <a:p>
            <a:r>
              <a:rPr lang="fr-FR" sz="1100" dirty="0" smtClean="0"/>
              <a:t>Les philosophes ne se contentent pas d’écrire. Ils se mettent aussi personnellement en cause, au risque d’être arrêtés, emprisonnés. Diderot et D'Alembert consacrent plus de vingt ans de leur vie à la publication de l’Encyclopédie, énorme dictionnaire de 28 volumes dont 11 volumes d’illustrations consacré à toutes les formes de la connaissance et des sciences. Tous les écrivains et les savants du siècle participent à la rédaction des articles de l’Encyclopédie, dont la publication s’étend de 1751 à 1772. Accusé de propager des idées dangereuses, Diderot est emprisonné pendant plusieurs mois. Cependant la vraie volonté de Diderot et de tous les écrivains de l'Encyclopédie était de se battre contre ce qu'ils appelaient l'Obscurantisme religieux. On oppose ainsi les Lumières à l'obscurantisme, ou le manque de culture, de savoir. La lumière permet de lutter contre l'obscurantisme c'est-à-dire la bêtise et l'ignorance qui rendent intolérants . C'est un âpre combat : Voltaire connaît l'exil et la prison . Montesquieu doit faire imprimer les lettres persanes en Hollande pour déjouer la censure . Mais c'est un combat indispensable. Kant nous l'ordonne :"ose savoir " . Car seule la connaissance permet de juger d'une situation en adulte sans obéir aveuglément comme un enfant aux tutelles que sont le roi , la religion ou l'armée . Les travaux du juriste Beccaria, lui-même influencé par Montesquieu, trouvent leur retentissement dans les affaires Calas et Sirven, où sont affirmées la nécessaire abolition de la question et les limites du pouvoir exécutif. Le procès du chevalier de la Barre inspire à nombre de penseurs une réflexion sur la liberté de conscience. Leur but est avant tout de « sortir les Hommes des ténèbres de leur temps » et « d’Éclairer toute chose à la lumière de la raison ».</a:t>
            </a:r>
            <a:endParaRPr lang="fr-FR" sz="1100" dirty="0"/>
          </a:p>
        </p:txBody>
      </p:sp>
    </p:spTree>
    <p:extLst>
      <p:ext uri="{BB962C8B-B14F-4D97-AF65-F5344CB8AC3E}">
        <p14:creationId xmlns="" xmlns:p14="http://schemas.microsoft.com/office/powerpoint/2010/main" val="113502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smtClean="0"/>
              <a:t>Sciences et savants à l’âge des Lumières[modifier | modifier le code]</a:t>
            </a:r>
          </a:p>
          <a:p>
            <a:r>
              <a:rPr lang="fr-FR" dirty="0" smtClean="0"/>
              <a:t>Article principal : Sciences en Europe au siècle des Lumières.</a:t>
            </a:r>
          </a:p>
          <a:p>
            <a:r>
              <a:rPr lang="fr-FR" dirty="0" smtClean="0"/>
              <a:t>« Il est largement admis que la « science moderne » est née dans l'Europe du </a:t>
            </a:r>
            <a:r>
              <a:rPr lang="fr-FR" dirty="0" err="1" smtClean="0"/>
              <a:t>xviie</a:t>
            </a:r>
            <a:r>
              <a:rPr lang="fr-FR" dirty="0" smtClean="0"/>
              <a:t> siècle, introduisant une nouvelle compréhension du monde naturel. » Peter Barrett17. »</a:t>
            </a:r>
          </a:p>
          <a:p>
            <a:endParaRPr lang="fr-FR" dirty="0" smtClean="0"/>
          </a:p>
          <a:p>
            <a:endParaRPr lang="fr-FR" dirty="0" smtClean="0"/>
          </a:p>
          <a:p>
            <a:r>
              <a:rPr lang="fr-FR" dirty="0" smtClean="0"/>
              <a:t>Présentation des membres de l’Académie Royale des Sciences par Colbert à Louis XIV en 1667.</a:t>
            </a:r>
          </a:p>
          <a:p>
            <a:r>
              <a:rPr lang="fr-FR" dirty="0" smtClean="0"/>
              <a:t>La France possède de nombreux philosophes et écrivains des Lumières, notamment Montesquieu, Voltaire, Diderot, Beaumarchais et D'Alembert.</a:t>
            </a:r>
          </a:p>
          <a:p>
            <a:endParaRPr lang="fr-FR" dirty="0" smtClean="0"/>
          </a:p>
          <a:p>
            <a:r>
              <a:rPr lang="fr-FR" dirty="0" smtClean="0"/>
              <a:t>L'époque des Lumières fut aussi celle de Bernoulli, Euler, Laplace, Lagrange, Monge, Condorcet, D'Alembert en mathématiques, en physique générale et en astronomie. La compréhension du phénomène physique de l'électricité est amorcée en particulier par les travaux de Cavendish, Coulomb et Volta. Lavoisier pose les fondements de la chimie moderne.</a:t>
            </a:r>
          </a:p>
          <a:p>
            <a:endParaRPr lang="fr-FR" dirty="0" smtClean="0"/>
          </a:p>
          <a:p>
            <a:r>
              <a:rPr lang="fr-FR" smtClean="0"/>
              <a:t>Des savants naturalistes comme Linné, Réaumur, Buffon, Jussieu, Lamarck incarnent l'esprit des Lumières dans le domaine des sciences relevant de l'histoire naturelle dans toute son étendue.</a:t>
            </a:r>
            <a:endParaRPr lang="fr-FR"/>
          </a:p>
        </p:txBody>
      </p:sp>
    </p:spTree>
    <p:extLst>
      <p:ext uri="{BB962C8B-B14F-4D97-AF65-F5344CB8AC3E}">
        <p14:creationId xmlns="" xmlns:p14="http://schemas.microsoft.com/office/powerpoint/2010/main" val="56722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10000"/>
          </a:bodyPr>
          <a:lstStyle/>
          <a:p>
            <a:pPr marL="0" lvl="0" indent="0">
              <a:buNone/>
            </a:pPr>
            <a:r>
              <a:rPr lang="fr-FR" sz="2700" b="1" dirty="0" smtClean="0">
                <a:solidFill>
                  <a:srgbClr val="0070C0"/>
                </a:solidFill>
              </a:rPr>
              <a:t>Ses formes</a:t>
            </a:r>
            <a:endParaRPr lang="fr-FR" sz="2700" b="1" dirty="0">
              <a:solidFill>
                <a:srgbClr val="0070C0"/>
              </a:solidFill>
            </a:endParaRPr>
          </a:p>
          <a:p>
            <a:pPr lvl="0" algn="just"/>
            <a:endParaRPr lang="fr-FR" sz="1500" dirty="0" smtClean="0">
              <a:solidFill>
                <a:prstClr val="black"/>
              </a:solidFill>
            </a:endParaRPr>
          </a:p>
          <a:p>
            <a:pPr marL="0" lvl="0" algn="just">
              <a:spcBef>
                <a:spcPts val="600"/>
              </a:spcBef>
              <a:spcAft>
                <a:spcPts val="600"/>
              </a:spcAft>
            </a:pPr>
            <a:r>
              <a:rPr lang="fr-FR" sz="2100" dirty="0" smtClean="0"/>
              <a:t>Elle </a:t>
            </a:r>
            <a:r>
              <a:rPr lang="fr-FR" sz="2100" dirty="0"/>
              <a:t>se décline en plusieurs courants et l'on peut distinguer </a:t>
            </a:r>
            <a:r>
              <a:rPr lang="fr-FR" sz="2100" dirty="0" smtClean="0"/>
              <a:t>:</a:t>
            </a:r>
            <a:endParaRPr lang="fr-FR" sz="2100" dirty="0"/>
          </a:p>
          <a:p>
            <a:pPr marL="0" lvl="0" algn="just">
              <a:spcBef>
                <a:spcPts val="600"/>
              </a:spcBef>
              <a:spcAft>
                <a:spcPts val="600"/>
              </a:spcAft>
            </a:pPr>
            <a:r>
              <a:rPr lang="fr-FR" sz="2100" dirty="0"/>
              <a:t>la phase du </a:t>
            </a:r>
            <a:r>
              <a:rPr lang="fr-FR" sz="2100" b="1" dirty="0"/>
              <a:t>palladianisme</a:t>
            </a:r>
            <a:r>
              <a:rPr lang="fr-FR" sz="2100" dirty="0"/>
              <a:t>, la plus ancienne, qui se développe dans les campagnes de la Grande-Bretagne sous l'impulsion d'Inigo Jones et de Christopher Wren. Elle s'applique plutôt à des édifices isolés, ruraux et de forme ramassée. Son influence est plus italienne qu'antique.</a:t>
            </a:r>
          </a:p>
          <a:p>
            <a:pPr marL="0" lvl="0" algn="just">
              <a:spcBef>
                <a:spcPts val="600"/>
              </a:spcBef>
              <a:spcAft>
                <a:spcPts val="600"/>
              </a:spcAft>
            </a:pPr>
            <a:r>
              <a:rPr lang="fr-FR" sz="2100" dirty="0"/>
              <a:t>le style </a:t>
            </a:r>
            <a:r>
              <a:rPr lang="fr-FR" sz="2100" b="1" dirty="0"/>
              <a:t>néo-grec</a:t>
            </a:r>
            <a:r>
              <a:rPr lang="fr-FR" sz="2100" dirty="0"/>
              <a:t> (</a:t>
            </a:r>
            <a:r>
              <a:rPr lang="fr-FR" sz="2100" dirty="0" err="1"/>
              <a:t>Greek</a:t>
            </a:r>
            <a:r>
              <a:rPr lang="fr-FR" sz="2100" dirty="0"/>
              <a:t> Revival en Angleterre) dont le principal artisan en France est Ange-Jacques Gabriel, premier architecte du roi sous Louis XV.</a:t>
            </a:r>
          </a:p>
          <a:p>
            <a:pPr marL="0" lvl="0" algn="just">
              <a:spcBef>
                <a:spcPts val="600"/>
              </a:spcBef>
              <a:spcAft>
                <a:spcPts val="600"/>
              </a:spcAft>
            </a:pPr>
            <a:r>
              <a:rPr lang="fr-FR" sz="2100" dirty="0"/>
              <a:t>le style </a:t>
            </a:r>
            <a:r>
              <a:rPr lang="fr-FR" sz="2100" b="1" dirty="0"/>
              <a:t>néo-classique</a:t>
            </a:r>
            <a:r>
              <a:rPr lang="fr-FR" sz="2100" dirty="0"/>
              <a:t>, proprement dit, en architecture, qui connaîtra un succès durable tout au long de la première moitié du </a:t>
            </a:r>
            <a:r>
              <a:rPr lang="fr-FR" sz="2100" dirty="0" err="1"/>
              <a:t>xixe</a:t>
            </a:r>
            <a:r>
              <a:rPr lang="fr-FR" sz="2100" dirty="0"/>
              <a:t> siècle, tant pour les édifices publics que privés en occident. Il sera également traduit dans les arts décoratifs, entre 1770 et 1830.</a:t>
            </a:r>
          </a:p>
          <a:p>
            <a:pPr marL="0" lvl="0" algn="just">
              <a:spcBef>
                <a:spcPts val="600"/>
              </a:spcBef>
              <a:spcAft>
                <a:spcPts val="600"/>
              </a:spcAft>
            </a:pPr>
            <a:r>
              <a:rPr lang="fr-FR" sz="2100" dirty="0"/>
              <a:t>certains voient dans le style Beaux-Arts un prolongement des canons néo-classiques.</a:t>
            </a:r>
          </a:p>
          <a:p>
            <a:endParaRPr lang="fr-FR" dirty="0"/>
          </a:p>
        </p:txBody>
      </p:sp>
    </p:spTree>
    <p:extLst>
      <p:ext uri="{BB962C8B-B14F-4D97-AF65-F5344CB8AC3E}">
        <p14:creationId xmlns="" xmlns:p14="http://schemas.microsoft.com/office/powerpoint/2010/main" val="386131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363272" cy="5976664"/>
          </a:xfrm>
        </p:spPr>
        <p:txBody>
          <a:bodyPr>
            <a:normAutofit fontScale="92500"/>
          </a:bodyPr>
          <a:lstStyle/>
          <a:p>
            <a:pPr marL="0" lvl="0" indent="0">
              <a:buNone/>
            </a:pPr>
            <a:r>
              <a:rPr lang="fr-FR" sz="3900" b="1" dirty="0">
                <a:solidFill>
                  <a:srgbClr val="FF0000"/>
                </a:solidFill>
              </a:rPr>
              <a:t>Ses </a:t>
            </a:r>
            <a:r>
              <a:rPr lang="fr-FR" sz="3900" b="1" dirty="0" smtClean="0">
                <a:solidFill>
                  <a:srgbClr val="FF0000"/>
                </a:solidFill>
              </a:rPr>
              <a:t>caractéristiques</a:t>
            </a:r>
            <a:endParaRPr lang="fr-FR" sz="3900" b="1" dirty="0">
              <a:solidFill>
                <a:srgbClr val="FF0000"/>
              </a:solidFill>
            </a:endParaRPr>
          </a:p>
          <a:p>
            <a:pPr algn="just"/>
            <a:r>
              <a:rPr lang="fr-FR" sz="2300" b="1" dirty="0" smtClean="0"/>
              <a:t>Le goût pour l'antique et le retour au classicisme s'expriment aussi bien dans l'architecture religieuse, que dans l'architecture civile, l'architecture privée - souvent via le modèle réinterprété de l'architecture privée de Palladio connue via son traité des </a:t>
            </a:r>
            <a:r>
              <a:rPr lang="fr-FR" sz="2300" b="1" dirty="0" err="1" smtClean="0"/>
              <a:t>Quattro</a:t>
            </a:r>
            <a:r>
              <a:rPr lang="fr-FR" sz="2300" b="1" dirty="0" smtClean="0"/>
              <a:t> </a:t>
            </a:r>
            <a:r>
              <a:rPr lang="fr-FR" sz="2300" b="1" dirty="0" err="1" smtClean="0"/>
              <a:t>Libri</a:t>
            </a:r>
            <a:r>
              <a:rPr lang="fr-FR" sz="2300" b="1" dirty="0" smtClean="0"/>
              <a:t> </a:t>
            </a:r>
            <a:r>
              <a:rPr lang="fr-FR" sz="2300" b="1" dirty="0" err="1" smtClean="0"/>
              <a:t>dell'architettura</a:t>
            </a:r>
            <a:r>
              <a:rPr lang="fr-FR" sz="2300" b="1" dirty="0" smtClean="0"/>
              <a:t> (Venise, 1570) -, la décoration intérieure et l'art des jardins. </a:t>
            </a:r>
          </a:p>
          <a:p>
            <a:pPr marL="0" indent="0" algn="just">
              <a:buNone/>
            </a:pPr>
            <a:endParaRPr lang="fr-FR" sz="2300" b="1" dirty="0" smtClean="0"/>
          </a:p>
          <a:p>
            <a:pPr algn="just"/>
            <a:r>
              <a:rPr lang="fr-FR" sz="2300" b="1" dirty="0" smtClean="0"/>
              <a:t>À côté des exemples des églises Saint-Sulpice, Sainte-Geneviève, des sites et bâtiments publics comme l'Hôtel de la Monnaie à Paris, l'École de chirurgie, le théâtre de Bordeaux, l’Hôtel de Salm, la Place de la Bourse à Bordeaux, de très nombreux édifices privés ont été construits dans ce style : les hôtels Alexandre, d'</a:t>
            </a:r>
            <a:r>
              <a:rPr lang="fr-FR" sz="2300" b="1" dirty="0" err="1" smtClean="0"/>
              <a:t>Hallwyll</a:t>
            </a:r>
            <a:r>
              <a:rPr lang="fr-FR" sz="2300" b="1" dirty="0" smtClean="0"/>
              <a:t>, de </a:t>
            </a:r>
            <a:r>
              <a:rPr lang="fr-FR" sz="2300" b="1" dirty="0" err="1" smtClean="0"/>
              <a:t>Thélusson</a:t>
            </a:r>
            <a:r>
              <a:rPr lang="fr-FR" sz="2300" b="1" dirty="0" smtClean="0"/>
              <a:t>, de Bourbon-Condé, de </a:t>
            </a:r>
            <a:r>
              <a:rPr lang="fr-FR" sz="2300" b="1" dirty="0" err="1" smtClean="0"/>
              <a:t>Masseran</a:t>
            </a:r>
            <a:r>
              <a:rPr lang="fr-FR" sz="2300" b="1" dirty="0" smtClean="0"/>
              <a:t>, de </a:t>
            </a:r>
            <a:r>
              <a:rPr lang="fr-FR" sz="2300" b="1" dirty="0" err="1" smtClean="0"/>
              <a:t>Montesquiou</a:t>
            </a:r>
            <a:r>
              <a:rPr lang="fr-FR" sz="2300" b="1" dirty="0" smtClean="0"/>
              <a:t> à Paris. </a:t>
            </a:r>
          </a:p>
          <a:p>
            <a:endParaRPr lang="fr-FR" dirty="0" smtClean="0"/>
          </a:p>
        </p:txBody>
      </p:sp>
    </p:spTree>
    <p:extLst>
      <p:ext uri="{BB962C8B-B14F-4D97-AF65-F5344CB8AC3E}">
        <p14:creationId xmlns="" xmlns:p14="http://schemas.microsoft.com/office/powerpoint/2010/main" val="223196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pPr marL="0" lvl="0" indent="0">
              <a:buNone/>
            </a:pPr>
            <a:r>
              <a:rPr lang="fr-FR" sz="2800" b="1" dirty="0">
                <a:solidFill>
                  <a:srgbClr val="FF0000"/>
                </a:solidFill>
              </a:rPr>
              <a:t>Ses caractéristiques</a:t>
            </a:r>
          </a:p>
          <a:p>
            <a:pPr lvl="0"/>
            <a:endParaRPr lang="fr-FR" sz="1000" dirty="0">
              <a:solidFill>
                <a:prstClr val="black"/>
              </a:solidFill>
            </a:endParaRPr>
          </a:p>
          <a:p>
            <a:pPr marL="0" lvl="0" indent="0" algn="just">
              <a:spcBef>
                <a:spcPts val="600"/>
              </a:spcBef>
              <a:spcAft>
                <a:spcPts val="600"/>
              </a:spcAft>
              <a:buNone/>
            </a:pPr>
            <a:r>
              <a:rPr lang="fr-FR" sz="2400" dirty="0" smtClean="0">
                <a:solidFill>
                  <a:prstClr val="black"/>
                </a:solidFill>
              </a:rPr>
              <a:t>	</a:t>
            </a:r>
            <a:r>
              <a:rPr lang="fr-FR" sz="2400" b="1" dirty="0" smtClean="0"/>
              <a:t>Ces </a:t>
            </a:r>
            <a:r>
              <a:rPr lang="fr-FR" sz="2400" b="1" dirty="0"/>
              <a:t>édifices expriment une volonté de rupture par rapport au style baroque de la période précédente :</a:t>
            </a:r>
          </a:p>
          <a:p>
            <a:pPr lvl="0" algn="just">
              <a:spcBef>
                <a:spcPts val="600"/>
              </a:spcBef>
              <a:spcAft>
                <a:spcPts val="600"/>
              </a:spcAft>
            </a:pPr>
            <a:endParaRPr lang="fr-FR" sz="2400" b="1" dirty="0"/>
          </a:p>
          <a:p>
            <a:pPr lvl="0" algn="just">
              <a:spcBef>
                <a:spcPts val="600"/>
              </a:spcBef>
              <a:spcAft>
                <a:spcPts val="600"/>
              </a:spcAft>
            </a:pPr>
            <a:r>
              <a:rPr lang="fr-FR" sz="2400" b="1" dirty="0" smtClean="0"/>
              <a:t>Géométrie </a:t>
            </a:r>
            <a:r>
              <a:rPr lang="fr-FR" sz="2400" b="1" dirty="0"/>
              <a:t>du </a:t>
            </a:r>
            <a:r>
              <a:rPr lang="fr-FR" sz="2400" b="1" dirty="0" smtClean="0"/>
              <a:t>plan.</a:t>
            </a:r>
            <a:endParaRPr lang="fr-FR" sz="2400" b="1" dirty="0"/>
          </a:p>
          <a:p>
            <a:pPr lvl="0" algn="just">
              <a:spcBef>
                <a:spcPts val="600"/>
              </a:spcBef>
              <a:spcAft>
                <a:spcPts val="600"/>
              </a:spcAft>
            </a:pPr>
            <a:r>
              <a:rPr lang="fr-FR" sz="2400" b="1" dirty="0" smtClean="0"/>
              <a:t>Simplicité </a:t>
            </a:r>
            <a:r>
              <a:rPr lang="fr-FR" sz="2400" b="1" dirty="0"/>
              <a:t>des volumes de </a:t>
            </a:r>
            <a:r>
              <a:rPr lang="fr-FR" sz="2400" b="1" dirty="0" smtClean="0"/>
              <a:t>l'édifice.</a:t>
            </a:r>
            <a:endParaRPr lang="fr-FR" sz="2400" b="1" dirty="0"/>
          </a:p>
          <a:p>
            <a:pPr lvl="0" algn="just">
              <a:spcBef>
                <a:spcPts val="600"/>
              </a:spcBef>
              <a:spcAft>
                <a:spcPts val="600"/>
              </a:spcAft>
            </a:pPr>
            <a:r>
              <a:rPr lang="fr-FR" sz="2400" b="1" dirty="0" smtClean="0"/>
              <a:t>Harmonie </a:t>
            </a:r>
            <a:r>
              <a:rPr lang="fr-FR" sz="2400" b="1" dirty="0"/>
              <a:t>des </a:t>
            </a:r>
            <a:r>
              <a:rPr lang="fr-FR" sz="2400" b="1" dirty="0" smtClean="0"/>
              <a:t>proportions.</a:t>
            </a:r>
            <a:endParaRPr lang="fr-FR" sz="2400" b="1" dirty="0"/>
          </a:p>
          <a:p>
            <a:pPr lvl="0" algn="just">
              <a:spcBef>
                <a:spcPts val="600"/>
              </a:spcBef>
              <a:spcAft>
                <a:spcPts val="600"/>
              </a:spcAft>
            </a:pPr>
            <a:r>
              <a:rPr lang="fr-FR" sz="2400" b="1" dirty="0" smtClean="0"/>
              <a:t>Prédilection </a:t>
            </a:r>
            <a:r>
              <a:rPr lang="fr-FR" sz="2400" b="1" dirty="0"/>
              <a:t>pour la colonne et le </a:t>
            </a:r>
            <a:r>
              <a:rPr lang="fr-FR" sz="2400" b="1" dirty="0" smtClean="0"/>
              <a:t>fronton.</a:t>
            </a:r>
          </a:p>
          <a:p>
            <a:pPr lvl="0" algn="just">
              <a:spcBef>
                <a:spcPts val="600"/>
              </a:spcBef>
              <a:spcAft>
                <a:spcPts val="600"/>
              </a:spcAft>
            </a:pPr>
            <a:r>
              <a:rPr lang="fr-FR" sz="2400" b="1" dirty="0" smtClean="0"/>
              <a:t>Décor </a:t>
            </a:r>
            <a:r>
              <a:rPr lang="fr-FR" sz="2400" b="1" dirty="0"/>
              <a:t>sculpté limité, voire inexistant</a:t>
            </a:r>
          </a:p>
          <a:p>
            <a:pPr lvl="0" algn="just">
              <a:spcBef>
                <a:spcPts val="600"/>
              </a:spcBef>
              <a:spcAft>
                <a:spcPts val="600"/>
              </a:spcAft>
            </a:pPr>
            <a:r>
              <a:rPr lang="fr-FR" sz="2400" b="1" dirty="0" smtClean="0"/>
              <a:t>Usage </a:t>
            </a:r>
            <a:r>
              <a:rPr lang="fr-FR" sz="2400" b="1" dirty="0"/>
              <a:t>d'ornements sculptés inspirés de l'antique : frises de grecques, de postes, rinceaux, festons, palmettes, etc.</a:t>
            </a:r>
          </a:p>
          <a:p>
            <a:pPr marL="0" indent="0" algn="just">
              <a:buNone/>
            </a:pPr>
            <a:endParaRPr lang="fr-FR" sz="5400" dirty="0"/>
          </a:p>
        </p:txBody>
      </p:sp>
    </p:spTree>
    <p:extLst>
      <p:ext uri="{BB962C8B-B14F-4D97-AF65-F5344CB8AC3E}">
        <p14:creationId xmlns="" xmlns:p14="http://schemas.microsoft.com/office/powerpoint/2010/main" val="461376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upload.wikimedia.org/wikipedia/commons/thumb/5/5e/Mosta_Dome_1_%286946846409%29.jpg/1280px-Mosta_Dome_1_%286946846409%29.jpg"/>
          <p:cNvPicPr/>
          <p:nvPr/>
        </p:nvPicPr>
        <p:blipFill>
          <a:blip r:embed="rId2" cstate="print"/>
          <a:srcRect/>
          <a:stretch>
            <a:fillRect/>
          </a:stretch>
        </p:blipFill>
        <p:spPr bwMode="auto">
          <a:xfrm>
            <a:off x="285720" y="357166"/>
            <a:ext cx="7858180" cy="5286412"/>
          </a:xfrm>
          <a:prstGeom prst="rect">
            <a:avLst/>
          </a:prstGeom>
          <a:noFill/>
          <a:ln w="9525">
            <a:noFill/>
            <a:miter lim="800000"/>
            <a:headEnd/>
            <a:tailEnd/>
          </a:ln>
        </p:spPr>
      </p:pic>
      <p:sp>
        <p:nvSpPr>
          <p:cNvPr id="6" name="ZoneTexte 5"/>
          <p:cNvSpPr txBox="1"/>
          <p:nvPr/>
        </p:nvSpPr>
        <p:spPr>
          <a:xfrm>
            <a:off x="714348" y="6000768"/>
            <a:ext cx="7643866" cy="369332"/>
          </a:xfrm>
          <a:prstGeom prst="rect">
            <a:avLst/>
          </a:prstGeom>
          <a:noFill/>
        </p:spPr>
        <p:txBody>
          <a:bodyPr wrap="square" rtlCol="0">
            <a:spAutoFit/>
          </a:bodyPr>
          <a:lstStyle/>
          <a:p>
            <a:r>
              <a:rPr lang="fr-FR" dirty="0" smtClean="0"/>
              <a:t>La </a:t>
            </a:r>
            <a:r>
              <a:rPr lang="fr-FR" dirty="0" err="1" smtClean="0"/>
              <a:t>Rotunda</a:t>
            </a:r>
            <a:r>
              <a:rPr lang="fr-FR" dirty="0" smtClean="0"/>
              <a:t> Santa </a:t>
            </a:r>
            <a:r>
              <a:rPr lang="fr-FR" dirty="0" err="1" smtClean="0"/>
              <a:t>Marija</a:t>
            </a:r>
            <a:r>
              <a:rPr lang="fr-FR" dirty="0" smtClean="0"/>
              <a:t> de </a:t>
            </a:r>
            <a:r>
              <a:rPr lang="fr-FR" dirty="0" err="1" smtClean="0"/>
              <a:t>Mosta</a:t>
            </a:r>
            <a:r>
              <a:rPr lang="fr-FR" dirty="0" smtClean="0"/>
              <a:t> à Malte1833</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4/43/Monticello.jpg"/>
          <p:cNvPicPr>
            <a:picLocks noGrp="1"/>
          </p:cNvPicPr>
          <p:nvPr>
            <p:ph idx="1"/>
          </p:nvPr>
        </p:nvPicPr>
        <p:blipFill>
          <a:blip r:embed="rId2" cstate="print"/>
          <a:srcRect/>
          <a:stretch>
            <a:fillRect/>
          </a:stretch>
        </p:blipFill>
        <p:spPr bwMode="auto">
          <a:xfrm>
            <a:off x="571472" y="428604"/>
            <a:ext cx="7929618" cy="6215106"/>
          </a:xfrm>
          <a:prstGeom prst="rect">
            <a:avLst/>
          </a:prstGeom>
          <a:noFill/>
          <a:ln w="9525">
            <a:noFill/>
            <a:miter lim="800000"/>
            <a:headEnd/>
            <a:tailEnd/>
          </a:ln>
        </p:spPr>
      </p:pic>
      <p:sp>
        <p:nvSpPr>
          <p:cNvPr id="31745" name="Rectangle 1"/>
          <p:cNvSpPr>
            <a:spLocks noChangeArrowheads="1"/>
          </p:cNvSpPr>
          <p:nvPr/>
        </p:nvSpPr>
        <p:spPr bwMode="auto">
          <a:xfrm>
            <a:off x="0" y="0"/>
            <a:ext cx="475963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latin typeface="Arial" pitchFamily="34" charset="0"/>
                <a:ea typeface="Calibri" pitchFamily="34" charset="0"/>
                <a:cs typeface="Arial" pitchFamily="34" charset="0"/>
              </a:rPr>
              <a:t>Monticello, </a:t>
            </a:r>
            <a:r>
              <a:rPr kumimoji="0" lang="fr-FR" b="1" i="0" u="none" strike="noStrike" cap="none" normalizeH="0" baseline="0" dirty="0" smtClean="0">
                <a:ln>
                  <a:noFill/>
                </a:ln>
                <a:effectLst/>
                <a:latin typeface="Calibri"/>
                <a:ea typeface="Calibri" pitchFamily="34" charset="0"/>
                <a:cs typeface="Arial" pitchFamily="34" charset="0"/>
              </a:rPr>
              <a:t>É</a:t>
            </a:r>
            <a:r>
              <a:rPr kumimoji="0" lang="fr-FR" b="1" i="0" u="none" strike="noStrike" cap="none" normalizeH="0" baseline="0" dirty="0" smtClean="0">
                <a:ln>
                  <a:noFill/>
                </a:ln>
                <a:effectLst/>
                <a:latin typeface="Arial" pitchFamily="34" charset="0"/>
                <a:ea typeface="Calibri" pitchFamily="34" charset="0"/>
                <a:cs typeface="Arial" pitchFamily="34" charset="0"/>
              </a:rPr>
              <a:t>tats-Unis (</a:t>
            </a:r>
            <a:r>
              <a:rPr kumimoji="0" lang="fr-FR" b="1" i="0" u="none" strike="noStrike" cap="none" normalizeH="0" baseline="0" dirty="0" smtClean="0">
                <a:ln>
                  <a:noFill/>
                </a:ln>
                <a:effectLst/>
                <a:latin typeface="Arial" pitchFamily="34" charset="0"/>
                <a:ea typeface="Calibri" pitchFamily="34" charset="0"/>
                <a:cs typeface="Arial" pitchFamily="34" charset="0"/>
                <a:hlinkClick r:id="rId3" tooltip="Thomas Jefferson"/>
              </a:rPr>
              <a:t>Thomas Jefferson</a:t>
            </a:r>
            <a:r>
              <a:rPr kumimoji="0" lang="fr-FR" b="1" i="0" u="none" strike="noStrike" cap="none" normalizeH="0" baseline="0" dirty="0" smtClean="0">
                <a:ln>
                  <a:noFill/>
                </a:ln>
                <a:effectLst/>
                <a:latin typeface="Arial" pitchFamily="34" charset="0"/>
                <a:ea typeface="Calibri" pitchFamily="34" charset="0"/>
                <a:cs typeface="Arial" pitchFamily="34" charset="0"/>
              </a:rPr>
              <a:t>)</a:t>
            </a:r>
            <a:endParaRPr kumimoji="0" lang="fr-FR" sz="24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8/88/LincolnMemorialAussen.JPG/1280px-LincolnMemorialAussen.JPG"/>
          <p:cNvPicPr>
            <a:picLocks noGrp="1"/>
          </p:cNvPicPr>
          <p:nvPr>
            <p:ph idx="1"/>
          </p:nvPr>
        </p:nvPicPr>
        <p:blipFill>
          <a:blip r:embed="rId2" cstate="print"/>
          <a:srcRect/>
          <a:stretch>
            <a:fillRect/>
          </a:stretch>
        </p:blipFill>
        <p:spPr bwMode="auto">
          <a:xfrm>
            <a:off x="357158" y="714356"/>
            <a:ext cx="7643866" cy="5783600"/>
          </a:xfrm>
          <a:prstGeom prst="rect">
            <a:avLst/>
          </a:prstGeom>
          <a:noFill/>
          <a:ln w="9525">
            <a:noFill/>
            <a:miter lim="800000"/>
            <a:headEnd/>
            <a:tailEnd/>
          </a:ln>
        </p:spPr>
      </p:pic>
      <p:sp>
        <p:nvSpPr>
          <p:cNvPr id="32769" name="Rectangle 1"/>
          <p:cNvSpPr>
            <a:spLocks noChangeArrowheads="1"/>
          </p:cNvSpPr>
          <p:nvPr/>
        </p:nvSpPr>
        <p:spPr bwMode="auto">
          <a:xfrm>
            <a:off x="0" y="0"/>
            <a:ext cx="547778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latin typeface="Arial" pitchFamily="34" charset="0"/>
                <a:ea typeface="Calibri" pitchFamily="34" charset="0"/>
                <a:cs typeface="Arial" pitchFamily="34" charset="0"/>
                <a:hlinkClick r:id="rId3" tooltip="Lincoln Memorial"/>
              </a:rPr>
              <a:t>Lincoln </a:t>
            </a:r>
            <a:r>
              <a:rPr kumimoji="0" lang="fr-FR" sz="2000" b="1" i="0" u="none" strike="noStrike" cap="none" normalizeH="0" baseline="0" dirty="0" err="1" smtClean="0">
                <a:ln>
                  <a:noFill/>
                </a:ln>
                <a:effectLst/>
                <a:latin typeface="Arial" pitchFamily="34" charset="0"/>
                <a:ea typeface="Calibri" pitchFamily="34" charset="0"/>
                <a:cs typeface="Arial" pitchFamily="34" charset="0"/>
                <a:hlinkClick r:id="rId3" tooltip="Lincoln Memorial"/>
              </a:rPr>
              <a:t>Memorial</a:t>
            </a:r>
            <a:r>
              <a:rPr kumimoji="0" lang="fr-FR" sz="2000" b="1" i="0" u="none" strike="noStrike" cap="none" normalizeH="0" baseline="0" dirty="0" smtClean="0">
                <a:ln>
                  <a:noFill/>
                </a:ln>
                <a:effectLst/>
                <a:latin typeface="Arial" pitchFamily="34" charset="0"/>
                <a:ea typeface="Calibri" pitchFamily="34" charset="0"/>
                <a:cs typeface="Arial" pitchFamily="34" charset="0"/>
              </a:rPr>
              <a:t>, </a:t>
            </a:r>
            <a:r>
              <a:rPr kumimoji="0" lang="fr-FR" sz="2000" b="1" i="0" u="none" strike="noStrike" cap="none" normalizeH="0" baseline="0" dirty="0" smtClean="0">
                <a:ln>
                  <a:noFill/>
                </a:ln>
                <a:effectLst/>
                <a:latin typeface="Calibri"/>
                <a:ea typeface="Calibri" pitchFamily="34" charset="0"/>
                <a:cs typeface="Arial" pitchFamily="34" charset="0"/>
              </a:rPr>
              <a:t>É</a:t>
            </a:r>
            <a:r>
              <a:rPr kumimoji="0" lang="fr-FR" sz="2000" b="1" i="0" u="none" strike="noStrike" cap="none" normalizeH="0" baseline="0" dirty="0" smtClean="0">
                <a:ln>
                  <a:noFill/>
                </a:ln>
                <a:effectLst/>
                <a:latin typeface="Arial" pitchFamily="34" charset="0"/>
                <a:ea typeface="Calibri" pitchFamily="34" charset="0"/>
                <a:cs typeface="Arial" pitchFamily="34" charset="0"/>
              </a:rPr>
              <a:t>tats-Unis (</a:t>
            </a:r>
            <a:r>
              <a:rPr kumimoji="0" lang="fr-FR" sz="2000" b="1" i="0" u="none" strike="noStrike" cap="none" normalizeH="0" baseline="0" dirty="0" smtClean="0">
                <a:ln>
                  <a:noFill/>
                </a:ln>
                <a:effectLst/>
                <a:latin typeface="Arial" pitchFamily="34" charset="0"/>
                <a:ea typeface="Calibri" pitchFamily="34" charset="0"/>
                <a:cs typeface="Arial" pitchFamily="34" charset="0"/>
                <a:hlinkClick r:id="rId4" tooltip="Henry Bacon (architecte)"/>
              </a:rPr>
              <a:t>Henry Bacon</a:t>
            </a:r>
            <a:r>
              <a:rPr kumimoji="0" lang="fr-FR" sz="2000" b="1" i="0" u="none" strike="noStrike" cap="none" normalizeH="0" baseline="0" dirty="0" smtClean="0">
                <a:ln>
                  <a:noFill/>
                </a:ln>
                <a:effectLst/>
                <a:latin typeface="Arial" pitchFamily="34" charset="0"/>
                <a:ea typeface="Calibri" pitchFamily="34" charset="0"/>
                <a:cs typeface="Arial" pitchFamily="34" charset="0"/>
              </a:rPr>
              <a:t>)</a:t>
            </a:r>
            <a:endParaRPr kumimoji="0" lang="fr-FR" sz="32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f/f9/H%C3%B4tel_de_Crillon_25_08_2007_n3.jpg/800px-H%C3%B4tel_de_Crillon_25_08_2007_n3.jpg"/>
          <p:cNvPicPr>
            <a:picLocks noGrp="1"/>
          </p:cNvPicPr>
          <p:nvPr>
            <p:ph idx="1"/>
          </p:nvPr>
        </p:nvPicPr>
        <p:blipFill>
          <a:blip r:embed="rId3" cstate="print"/>
          <a:srcRect/>
          <a:stretch>
            <a:fillRect/>
          </a:stretch>
        </p:blipFill>
        <p:spPr bwMode="auto">
          <a:xfrm>
            <a:off x="1000100" y="285728"/>
            <a:ext cx="4929222" cy="6053150"/>
          </a:xfrm>
          <a:prstGeom prst="rect">
            <a:avLst/>
          </a:prstGeom>
          <a:noFill/>
          <a:ln w="9525">
            <a:noFill/>
            <a:miter lim="800000"/>
            <a:headEnd/>
            <a:tailEnd/>
          </a:ln>
        </p:spPr>
      </p:pic>
      <p:sp>
        <p:nvSpPr>
          <p:cNvPr id="5" name="ZoneTexte 4"/>
          <p:cNvSpPr txBox="1"/>
          <p:nvPr/>
        </p:nvSpPr>
        <p:spPr>
          <a:xfrm>
            <a:off x="6429388" y="1285860"/>
            <a:ext cx="2143140" cy="369332"/>
          </a:xfrm>
          <a:prstGeom prst="rect">
            <a:avLst/>
          </a:prstGeom>
          <a:noFill/>
        </p:spPr>
        <p:txBody>
          <a:bodyPr wrap="square" rtlCol="0">
            <a:spAutoFit/>
          </a:bodyPr>
          <a:lstStyle/>
          <a:p>
            <a:r>
              <a:rPr lang="fr-FR" dirty="0" smtClean="0"/>
              <a:t>Hôtel de Crillon</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223</TotalTime>
  <Words>1724</Words>
  <Application>Microsoft Office PowerPoint</Application>
  <PresentationFormat>Affichage à l'écran (4:3)</PresentationFormat>
  <Paragraphs>96</Paragraphs>
  <Slides>22</Slides>
  <Notes>7</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Ion</vt:lpstr>
      <vt:lpstr>Le Néo-classicisme</vt:lpstr>
      <vt:lpstr>Le Néo-classicisme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Le siècle des lumières</vt:lpstr>
      <vt:lpstr>Le siècle des lumières</vt:lpstr>
      <vt:lpstr>Le siècle des lumières</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Utilisateur Windows</cp:lastModifiedBy>
  <cp:revision>20</cp:revision>
  <dcterms:created xsi:type="dcterms:W3CDTF">2017-01-30T09:22:31Z</dcterms:created>
  <dcterms:modified xsi:type="dcterms:W3CDTF">2021-02-07T09:49:56Z</dcterms:modified>
</cp:coreProperties>
</file>