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79" r:id="rId3"/>
    <p:sldId id="280" r:id="rId4"/>
    <p:sldId id="282" r:id="rId5"/>
    <p:sldId id="284" r:id="rId6"/>
    <p:sldId id="283"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68"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574" autoAdjust="0"/>
    <p:restoredTop sz="94660"/>
  </p:normalViewPr>
  <p:slideViewPr>
    <p:cSldViewPr>
      <p:cViewPr varScale="1">
        <p:scale>
          <a:sx n="68" d="100"/>
          <a:sy n="68" d="100"/>
        </p:scale>
        <p:origin x="-156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AA309A6D-C09C-4548-B29A-6CF363A7E532}" type="datetimeFigureOut">
              <a:rPr lang="fr-FR" smtClean="0"/>
              <a:pPr/>
              <a:t>15/10/2022</a:t>
            </a:fld>
            <a:endParaRPr lang="fr-BE"/>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a:p>
        </p:txBody>
      </p:sp>
      <p:sp>
        <p:nvSpPr>
          <p:cNvPr id="6" name="Espace réservé du numéro de diapositive 5"/>
          <p:cNvSpPr>
            <a:spLocks noGrp="1"/>
          </p:cNvSpPr>
          <p:nvPr>
            <p:ph type="sldNum" sz="quarter" idx="12"/>
          </p:nvPr>
        </p:nvSpPr>
        <p:spPr>
          <a:xfrm>
            <a:off x="8451056" y="809624"/>
            <a:ext cx="502920" cy="300831"/>
          </a:xfrm>
        </p:spPr>
        <p:txBody>
          <a:bodyPr/>
          <a:lstStyle/>
          <a:p>
            <a:fld id="{CF4668DC-857F-487D-BFFA-8C0CA5037977}" type="slidenum">
              <a:rPr lang="fr-BE" smtClean="0"/>
              <a:pPr/>
              <a:t>‹N°›</a:t>
            </a:fld>
            <a:endParaRPr lang="fr-BE"/>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a:p>
        </p:txBody>
      </p:sp>
      <p:sp>
        <p:nvSpPr>
          <p:cNvPr id="7" name="Espace réservé du numéro de diapositive 6"/>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AA309A6D-C09C-4548-B29A-6CF363A7E532}" type="datetimeFigureOut">
              <a:rPr lang="fr-FR" smtClean="0"/>
              <a:pPr/>
              <a:t>15/10/2022</a:t>
            </a:fld>
            <a:endParaRPr lang="fr-BE"/>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a:p>
        </p:txBody>
      </p:sp>
      <p:sp>
        <p:nvSpPr>
          <p:cNvPr id="4" name="Espace réservé du numéro de diapositive 3"/>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ar-DZ" sz="6700" b="1" dirty="0" smtClean="0">
                <a:solidFill>
                  <a:srgbClr val="FFFF00"/>
                </a:solidFill>
                <a:latin typeface="Aharoni" pitchFamily="2" charset="-79"/>
              </a:rPr>
              <a:t>المحاضرة </a:t>
            </a:r>
            <a:r>
              <a:rPr lang="ar-SA" sz="6700" b="1" smtClean="0">
                <a:solidFill>
                  <a:srgbClr val="FFFF00"/>
                </a:solidFill>
                <a:latin typeface="Aharoni" pitchFamily="2" charset="-79"/>
              </a:rPr>
              <a:t>الثامنة</a:t>
            </a:r>
            <a:r>
              <a:rPr lang="fr-FR" sz="4800" b="1" dirty="0" smtClean="0">
                <a:solidFill>
                  <a:srgbClr val="FFFF00"/>
                </a:solidFill>
                <a:latin typeface="Aharoni" pitchFamily="2" charset="-79"/>
                <a:cs typeface="Aharoni" pitchFamily="2" charset="-79"/>
              </a:rPr>
              <a:t/>
            </a:r>
            <a:br>
              <a:rPr lang="fr-FR" sz="4800" b="1" dirty="0" smtClean="0">
                <a:solidFill>
                  <a:srgbClr val="FFFF00"/>
                </a:solidFill>
                <a:latin typeface="Aharoni" pitchFamily="2" charset="-79"/>
                <a:cs typeface="Aharoni" pitchFamily="2" charset="-79"/>
              </a:rPr>
            </a:br>
            <a:endParaRPr lang="fr-FR" dirty="0"/>
          </a:p>
        </p:txBody>
      </p:sp>
      <p:sp>
        <p:nvSpPr>
          <p:cNvPr id="3" name="Espace réservé du contenu 2"/>
          <p:cNvSpPr>
            <a:spLocks noGrp="1"/>
          </p:cNvSpPr>
          <p:nvPr>
            <p:ph idx="1"/>
          </p:nvPr>
        </p:nvSpPr>
        <p:spPr>
          <a:xfrm>
            <a:off x="214282" y="1357298"/>
            <a:ext cx="8686800" cy="5286412"/>
          </a:xfrm>
        </p:spPr>
        <p:style>
          <a:lnRef idx="1">
            <a:schemeClr val="accent5"/>
          </a:lnRef>
          <a:fillRef idx="2">
            <a:schemeClr val="accent5"/>
          </a:fillRef>
          <a:effectRef idx="1">
            <a:schemeClr val="accent5"/>
          </a:effectRef>
          <a:fontRef idx="minor">
            <a:schemeClr val="dk1"/>
          </a:fontRef>
        </p:style>
        <p:txBody>
          <a:bodyPr>
            <a:noAutofit/>
          </a:bodyPr>
          <a:lstStyle/>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مادة :  التخطيط </a:t>
            </a:r>
            <a:r>
              <a:rPr lang="ar-SA" sz="2800" b="1" dirty="0" err="1" smtClean="0">
                <a:solidFill>
                  <a:schemeClr val="bg1">
                    <a:lumMod val="75000"/>
                    <a:lumOff val="25000"/>
                  </a:schemeClr>
                </a:solidFill>
                <a:latin typeface="Arial" pitchFamily="34" charset="0"/>
                <a:cs typeface="Arial" pitchFamily="34" charset="0"/>
              </a:rPr>
              <a:t>و</a:t>
            </a:r>
            <a:r>
              <a:rPr lang="ar-SA" sz="2800" b="1" dirty="0" smtClean="0">
                <a:solidFill>
                  <a:schemeClr val="bg1">
                    <a:lumMod val="75000"/>
                    <a:lumOff val="25000"/>
                  </a:schemeClr>
                </a:solidFill>
                <a:latin typeface="Arial" pitchFamily="34" charset="0"/>
                <a:cs typeface="Arial" pitchFamily="34" charset="0"/>
              </a:rPr>
              <a:t> البرمجة في التدريب الرياضي.</a:t>
            </a:r>
          </a:p>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المستوى : السنة الثانية ليسانس التدريب الرياضي.</a:t>
            </a:r>
          </a:p>
          <a:p>
            <a:pPr algn="r" rtl="1">
              <a:buNone/>
            </a:pPr>
            <a:endParaRPr lang="ar-SA" sz="2800" b="1" dirty="0" smtClean="0">
              <a:solidFill>
                <a:srgbClr val="FF0000"/>
              </a:solidFill>
              <a:latin typeface="Arial" pitchFamily="34" charset="0"/>
              <a:cs typeface="Arial" pitchFamily="34" charset="0"/>
            </a:endParaRPr>
          </a:p>
          <a:p>
            <a:pPr algn="r" rtl="1">
              <a:buNone/>
            </a:pPr>
            <a:r>
              <a:rPr lang="ar-SA" sz="2800" b="1" dirty="0" smtClean="0">
                <a:solidFill>
                  <a:srgbClr val="FF0000"/>
                </a:solidFill>
                <a:latin typeface="Arial" pitchFamily="34" charset="0"/>
                <a:cs typeface="Arial" pitchFamily="34" charset="0"/>
              </a:rPr>
              <a:t>أهداف المحاضرة: </a:t>
            </a:r>
            <a:r>
              <a:rPr lang="ar-SA" sz="2400" b="1" dirty="0" smtClean="0">
                <a:solidFill>
                  <a:srgbClr val="FF0000"/>
                </a:solidFill>
                <a:latin typeface="Arial" pitchFamily="34" charset="0"/>
                <a:cs typeface="Arial" pitchFamily="34" charset="0"/>
              </a:rPr>
              <a:t>- الخطط اليومية (الوحدة التدريبية).</a:t>
            </a:r>
          </a:p>
          <a:p>
            <a:pPr algn="r" rtl="1">
              <a:buNone/>
            </a:pPr>
            <a:r>
              <a:rPr lang="ar-SA" sz="2400" b="1" dirty="0" smtClean="0">
                <a:solidFill>
                  <a:srgbClr val="FF0000"/>
                </a:solidFill>
                <a:latin typeface="Arial" pitchFamily="34" charset="0"/>
                <a:cs typeface="Arial" pitchFamily="34" charset="0"/>
              </a:rPr>
              <a:t>                      </a:t>
            </a:r>
            <a:r>
              <a:rPr lang="fr-FR" sz="2400" b="1" dirty="0" smtClean="0">
                <a:solidFill>
                  <a:srgbClr val="FF0000"/>
                </a:solidFill>
                <a:latin typeface="Arial" pitchFamily="34" charset="0"/>
                <a:cs typeface="Arial" pitchFamily="34" charset="0"/>
              </a:rPr>
              <a:t>- </a:t>
            </a:r>
            <a:r>
              <a:rPr lang="ar-SA" sz="2400" b="1" dirty="0" smtClean="0">
                <a:solidFill>
                  <a:srgbClr val="FF0000"/>
                </a:solidFill>
                <a:latin typeface="Arial" pitchFamily="34" charset="0"/>
                <a:cs typeface="Arial" pitchFamily="34" charset="0"/>
              </a:rPr>
              <a:t>أسس التخطيط في الوحدة التدريبية</a:t>
            </a:r>
          </a:p>
          <a:p>
            <a:pPr algn="r" rtl="1">
              <a:buNone/>
            </a:pPr>
            <a:r>
              <a:rPr lang="ar-SA" sz="2400" b="1" dirty="0" smtClean="0">
                <a:solidFill>
                  <a:srgbClr val="FF0000"/>
                </a:solidFill>
                <a:latin typeface="Arial" pitchFamily="34" charset="0"/>
                <a:cs typeface="Arial" pitchFamily="34" charset="0"/>
              </a:rPr>
              <a:t>                      - مكونات الوحدة التدريبية (المرحلة التحضيرية-المرحلة الرئيسية    – مرحلة العودة إلى الهدوء).</a:t>
            </a:r>
          </a:p>
          <a:p>
            <a:pPr algn="r" rtl="1">
              <a:buNone/>
            </a:pPr>
            <a:r>
              <a:rPr lang="ar-SA" sz="2400" b="1" dirty="0" smtClean="0">
                <a:solidFill>
                  <a:srgbClr val="FF0000"/>
                </a:solidFill>
                <a:latin typeface="Arial" pitchFamily="34" charset="0"/>
                <a:cs typeface="Arial" pitchFamily="34" charset="0"/>
              </a:rPr>
              <a:t>                      - التقويم </a:t>
            </a:r>
            <a:r>
              <a:rPr lang="ar-SA" sz="2400" b="1" dirty="0" err="1" smtClean="0">
                <a:solidFill>
                  <a:srgbClr val="FF0000"/>
                </a:solidFill>
                <a:latin typeface="Arial" pitchFamily="34" charset="0"/>
                <a:cs typeface="Arial" pitchFamily="34" charset="0"/>
              </a:rPr>
              <a:t>و</a:t>
            </a:r>
            <a:r>
              <a:rPr lang="ar-SA" sz="2400" b="1" dirty="0" smtClean="0">
                <a:solidFill>
                  <a:srgbClr val="FF0000"/>
                </a:solidFill>
                <a:latin typeface="Arial" pitchFamily="34" charset="0"/>
                <a:cs typeface="Arial" pitchFamily="34" charset="0"/>
              </a:rPr>
              <a:t> المتابعة في </a:t>
            </a:r>
            <a:r>
              <a:rPr lang="ar-SA" sz="2400" b="1" smtClean="0">
                <a:solidFill>
                  <a:srgbClr val="FF0000"/>
                </a:solidFill>
                <a:latin typeface="Arial" pitchFamily="34" charset="0"/>
                <a:cs typeface="Arial" pitchFamily="34" charset="0"/>
              </a:rPr>
              <a:t>الوحدة التدريبية.</a:t>
            </a:r>
            <a:endParaRPr lang="ar-SA" sz="2400" b="1" dirty="0" smtClean="0">
              <a:solidFill>
                <a:srgbClr val="FF0000"/>
              </a:solidFill>
              <a:latin typeface="Arial" pitchFamily="34" charset="0"/>
              <a:cs typeface="Arial" pitchFamily="34" charset="0"/>
            </a:endParaRPr>
          </a:p>
          <a:p>
            <a:pPr algn="r" rtl="1">
              <a:buNone/>
            </a:pPr>
            <a:r>
              <a:rPr lang="ar-SA" sz="2800" b="1" dirty="0" smtClean="0">
                <a:solidFill>
                  <a:srgbClr val="FF0000"/>
                </a:solidFill>
                <a:latin typeface="Arial" pitchFamily="34" charset="0"/>
                <a:cs typeface="Arial" pitchFamily="34" charset="0"/>
              </a:rPr>
              <a:t>           </a:t>
            </a:r>
          </a:p>
          <a:p>
            <a:pPr algn="r" rtl="1">
              <a:buNone/>
            </a:pPr>
            <a:r>
              <a:rPr lang="ar-SA" sz="2800" b="1" dirty="0" smtClean="0">
                <a:solidFill>
                  <a:srgbClr val="FF0000"/>
                </a:solidFill>
                <a:latin typeface="Arial" pitchFamily="34" charset="0"/>
                <a:cs typeface="Arial" pitchFamily="34" charset="0"/>
              </a:rPr>
              <a:t>                     </a:t>
            </a:r>
            <a:endParaRPr lang="fr-FR" sz="2800" b="1" dirty="0">
              <a:solidFill>
                <a:srgbClr val="FF0000"/>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r>
              <a:rPr lang="ar-SA" sz="3200" dirty="0" smtClean="0">
                <a:latin typeface="Traditional Arabic" pitchFamily="18" charset="-78"/>
                <a:cs typeface="Traditional Arabic" pitchFamily="18" charset="-78"/>
              </a:rPr>
              <a:t>       </a:t>
            </a:r>
            <a:r>
              <a:rPr lang="ar-IQ" sz="3200" dirty="0" smtClean="0">
                <a:latin typeface="Traditional Arabic" pitchFamily="18" charset="-78"/>
                <a:cs typeface="Traditional Arabic" pitchFamily="18" charset="-78"/>
              </a:rPr>
              <a:t>-وتنقسم المرحلة التحضيرية إلى إعداد عام وإعداد خاص :</a:t>
            </a:r>
            <a:endParaRPr lang="fr-FR" sz="3200" dirty="0" smtClean="0">
              <a:latin typeface="Traditional Arabic" pitchFamily="18" charset="-78"/>
              <a:cs typeface="Traditional Arabic" pitchFamily="18" charset="-78"/>
            </a:endParaRPr>
          </a:p>
          <a:p>
            <a:pPr algn="r" rtl="1">
              <a:buNone/>
            </a:pPr>
            <a:r>
              <a:rPr lang="ar-SA" sz="3200" b="1" dirty="0" smtClean="0">
                <a:latin typeface="Traditional Arabic" pitchFamily="18" charset="-78"/>
                <a:cs typeface="Traditional Arabic" pitchFamily="18" charset="-78"/>
              </a:rPr>
              <a:t>       </a:t>
            </a:r>
            <a:r>
              <a:rPr lang="ar-IQ" sz="3200" b="1" dirty="0" smtClean="0">
                <a:solidFill>
                  <a:srgbClr val="FF0000"/>
                </a:solidFill>
                <a:latin typeface="Traditional Arabic" pitchFamily="18" charset="-78"/>
                <a:cs typeface="Traditional Arabic" pitchFamily="18" charset="-78"/>
              </a:rPr>
              <a:t>1-1-الإعداد العام :</a:t>
            </a:r>
            <a:endParaRPr lang="fr-FR" sz="3200" b="1" dirty="0" smtClean="0">
              <a:solidFill>
                <a:srgbClr val="FF0000"/>
              </a:solidFill>
              <a:latin typeface="Traditional Arabic" pitchFamily="18" charset="-78"/>
              <a:cs typeface="Traditional Arabic" pitchFamily="18" charset="-78"/>
            </a:endParaRPr>
          </a:p>
          <a:p>
            <a:pPr algn="r" rtl="1">
              <a:buNone/>
            </a:pPr>
            <a:r>
              <a:rPr lang="ar-IQ" sz="3200" b="1" dirty="0" smtClean="0">
                <a:latin typeface="Traditional Arabic" pitchFamily="18" charset="-78"/>
                <a:cs typeface="Traditional Arabic" pitchFamily="18" charset="-78"/>
              </a:rPr>
              <a:t>يهدف لرفع درجة </a:t>
            </a:r>
            <a:r>
              <a:rPr lang="ar-IQ" sz="3200" b="1" dirty="0" err="1" smtClean="0">
                <a:latin typeface="Traditional Arabic" pitchFamily="18" charset="-78"/>
                <a:cs typeface="Traditional Arabic" pitchFamily="18" charset="-78"/>
              </a:rPr>
              <a:t>إستعداد</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أجهزة الجسم لتقبل الأحمال التدريبية وشحن</a:t>
            </a:r>
            <a:r>
              <a:rPr lang="ar-DZ" sz="3200" b="1" dirty="0" smtClean="0">
                <a:latin typeface="Traditional Arabic" pitchFamily="18" charset="-78"/>
                <a:cs typeface="Traditional Arabic" pitchFamily="18" charset="-78"/>
              </a:rPr>
              <a:t> </a:t>
            </a:r>
            <a:r>
              <a:rPr lang="ar-IQ" sz="3200" b="1" dirty="0" err="1" smtClean="0">
                <a:latin typeface="Traditional Arabic" pitchFamily="18" charset="-78"/>
                <a:cs typeface="Traditional Arabic" pitchFamily="18" charset="-78"/>
              </a:rPr>
              <a:t>الإستعدادات</a:t>
            </a:r>
            <a:r>
              <a:rPr lang="ar-IQ" sz="3200" b="1" dirty="0" smtClean="0">
                <a:latin typeface="Traditional Arabic" pitchFamily="18" charset="-78"/>
                <a:cs typeface="Traditional Arabic" pitchFamily="18" charset="-78"/>
              </a:rPr>
              <a:t> النفسية للفرد ويستخدم في هذا الجزء تمرينات المشي والجري بأنواعها المختلفة مع </a:t>
            </a:r>
            <a:r>
              <a:rPr lang="ar-IQ" sz="3200" b="1" dirty="0" err="1" smtClean="0">
                <a:latin typeface="Traditional Arabic" pitchFamily="18" charset="-78"/>
                <a:cs typeface="Traditional Arabic" pitchFamily="18" charset="-78"/>
              </a:rPr>
              <a:t>إرتباطها</a:t>
            </a:r>
            <a:r>
              <a:rPr lang="ar-IQ" sz="3200" b="1" dirty="0" smtClean="0">
                <a:latin typeface="Traditional Arabic" pitchFamily="18" charset="-78"/>
                <a:cs typeface="Traditional Arabic" pitchFamily="18" charset="-78"/>
              </a:rPr>
              <a:t> بالتمرينات البنائية العامة التي تعمل على </a:t>
            </a:r>
            <a:r>
              <a:rPr lang="ar-IQ" sz="3200" b="1" dirty="0" err="1" smtClean="0">
                <a:latin typeface="Traditional Arabic" pitchFamily="18" charset="-78"/>
                <a:cs typeface="Traditional Arabic" pitchFamily="18" charset="-78"/>
              </a:rPr>
              <a:t>إكتساب</a:t>
            </a:r>
            <a:r>
              <a:rPr lang="ar-IQ" sz="3200" b="1" dirty="0" smtClean="0">
                <a:latin typeface="Traditional Arabic" pitchFamily="18" charset="-78"/>
                <a:cs typeface="Traditional Arabic" pitchFamily="18" charset="-78"/>
              </a:rPr>
              <a:t> العضلات </a:t>
            </a:r>
            <a:r>
              <a:rPr lang="ar-IQ" sz="3200" b="1" dirty="0" err="1" smtClean="0">
                <a:latin typeface="Traditional Arabic" pitchFamily="18" charset="-78"/>
                <a:cs typeface="Traditional Arabic" pitchFamily="18" charset="-78"/>
              </a:rPr>
              <a:t>الإرتخاء</a:t>
            </a:r>
            <a:r>
              <a:rPr lang="ar-IQ" sz="3200" b="1" dirty="0" smtClean="0">
                <a:latin typeface="Traditional Arabic" pitchFamily="18" charset="-78"/>
                <a:cs typeface="Traditional Arabic" pitchFamily="18" charset="-78"/>
              </a:rPr>
              <a:t> والمرونة والمطاطية اللازمة .</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62500" lnSpcReduction="20000"/>
          </a:bodyPr>
          <a:lstStyle/>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r>
              <a:rPr lang="ar-SA" sz="3200" dirty="0" smtClean="0">
                <a:latin typeface="Traditional Arabic" pitchFamily="18" charset="-78"/>
                <a:cs typeface="Traditional Arabic" pitchFamily="18" charset="-78"/>
              </a:rPr>
              <a:t>       </a:t>
            </a:r>
            <a:endParaRPr lang="fr-FR" sz="3800" b="1" dirty="0" smtClean="0">
              <a:latin typeface="Traditional Arabic" pitchFamily="18" charset="-78"/>
              <a:cs typeface="Traditional Arabic" pitchFamily="18" charset="-78"/>
            </a:endParaRPr>
          </a:p>
          <a:p>
            <a:pPr algn="r" rtl="1">
              <a:buNone/>
            </a:pPr>
            <a:r>
              <a:rPr lang="ar-SA" sz="3800" b="1" dirty="0" smtClean="0">
                <a:latin typeface="Traditional Arabic" pitchFamily="18" charset="-78"/>
                <a:cs typeface="Traditional Arabic" pitchFamily="18" charset="-78"/>
              </a:rPr>
              <a:t>       </a:t>
            </a:r>
            <a:r>
              <a:rPr lang="ar-IQ" sz="4500" b="1" dirty="0" smtClean="0">
                <a:solidFill>
                  <a:srgbClr val="FF0000"/>
                </a:solidFill>
                <a:latin typeface="Traditional Arabic" pitchFamily="18" charset="-78"/>
                <a:cs typeface="Traditional Arabic" pitchFamily="18" charset="-78"/>
              </a:rPr>
              <a:t>1-</a:t>
            </a:r>
            <a:r>
              <a:rPr lang="ar-SA" sz="4500" b="1" dirty="0" smtClean="0">
                <a:solidFill>
                  <a:srgbClr val="FF0000"/>
                </a:solidFill>
                <a:latin typeface="Traditional Arabic" pitchFamily="18" charset="-78"/>
                <a:cs typeface="Traditional Arabic" pitchFamily="18" charset="-78"/>
              </a:rPr>
              <a:t>2</a:t>
            </a:r>
            <a:r>
              <a:rPr lang="ar-IQ" sz="4500" b="1" dirty="0" smtClean="0">
                <a:solidFill>
                  <a:srgbClr val="FF0000"/>
                </a:solidFill>
                <a:latin typeface="Traditional Arabic" pitchFamily="18" charset="-78"/>
                <a:cs typeface="Traditional Arabic" pitchFamily="18" charset="-78"/>
              </a:rPr>
              <a:t>-الإعداد </a:t>
            </a:r>
            <a:r>
              <a:rPr lang="ar-SA" sz="4500" b="1" dirty="0" smtClean="0">
                <a:solidFill>
                  <a:srgbClr val="FF0000"/>
                </a:solidFill>
                <a:latin typeface="Traditional Arabic" pitchFamily="18" charset="-78"/>
                <a:cs typeface="Traditional Arabic" pitchFamily="18" charset="-78"/>
              </a:rPr>
              <a:t>الخاص</a:t>
            </a:r>
            <a:r>
              <a:rPr lang="ar-IQ" sz="4500" b="1" dirty="0" smtClean="0">
                <a:solidFill>
                  <a:srgbClr val="FF0000"/>
                </a:solidFill>
                <a:latin typeface="Traditional Arabic" pitchFamily="18" charset="-78"/>
                <a:cs typeface="Traditional Arabic" pitchFamily="18" charset="-78"/>
              </a:rPr>
              <a:t>:</a:t>
            </a:r>
            <a:endParaRPr lang="fr-FR" sz="3800" b="1" dirty="0" smtClean="0">
              <a:solidFill>
                <a:srgbClr val="FF0000"/>
              </a:solidFill>
              <a:latin typeface="Traditional Arabic" pitchFamily="18" charset="-78"/>
              <a:cs typeface="Traditional Arabic" pitchFamily="18" charset="-78"/>
            </a:endParaRPr>
          </a:p>
          <a:p>
            <a:pPr algn="r" rtl="1">
              <a:buNone/>
            </a:pPr>
            <a:r>
              <a:rPr lang="ar-SA" sz="4500" b="1" dirty="0" smtClean="0">
                <a:latin typeface="Traditional Arabic" pitchFamily="18" charset="-78"/>
                <a:cs typeface="Traditional Arabic" pitchFamily="18" charset="-78"/>
              </a:rPr>
              <a:t>-</a:t>
            </a:r>
            <a:r>
              <a:rPr lang="ar-IQ" sz="4500" b="1" dirty="0" smtClean="0">
                <a:latin typeface="Traditional Arabic" pitchFamily="18" charset="-78"/>
                <a:cs typeface="Traditional Arabic" pitchFamily="18" charset="-78"/>
              </a:rPr>
              <a:t>يهدف لإعداد الرياضي للواجب الذي سوف يقوم بممارسته في بداية الجزء الرئيسي من الوحدة التدريبية</a:t>
            </a:r>
            <a:r>
              <a:rPr lang="ar-SA" sz="4500" b="1" dirty="0" smtClean="0">
                <a:latin typeface="Traditional Arabic" pitchFamily="18" charset="-78"/>
                <a:cs typeface="Traditional Arabic" pitchFamily="18" charset="-78"/>
              </a:rPr>
              <a:t>.</a:t>
            </a:r>
          </a:p>
          <a:p>
            <a:pPr algn="r" rtl="1">
              <a:buFontTx/>
              <a:buChar char="-"/>
            </a:pPr>
            <a:r>
              <a:rPr lang="ar-IQ" sz="4500" b="1" dirty="0" smtClean="0">
                <a:latin typeface="Traditional Arabic" pitchFamily="18" charset="-78"/>
                <a:cs typeface="Traditional Arabic" pitchFamily="18" charset="-78"/>
              </a:rPr>
              <a:t>ويستخدم في هذا الجزء التمرينات الخاصة وتمرينات المنافسة  معا</a:t>
            </a:r>
            <a:r>
              <a:rPr lang="ar-DZ" sz="4500" b="1" dirty="0" smtClean="0">
                <a:latin typeface="Traditional Arabic" pitchFamily="18" charset="-78"/>
                <a:cs typeface="Traditional Arabic" pitchFamily="18" charset="-78"/>
              </a:rPr>
              <a:t> </a:t>
            </a:r>
            <a:r>
              <a:rPr lang="ar-IQ" sz="4500" b="1" dirty="0" err="1" smtClean="0">
                <a:latin typeface="Traditional Arabic" pitchFamily="18" charset="-78"/>
                <a:cs typeface="Traditional Arabic" pitchFamily="18" charset="-78"/>
              </a:rPr>
              <a:t>لإرتفاع</a:t>
            </a:r>
            <a:r>
              <a:rPr lang="ar-IQ" sz="4500" b="1" dirty="0" smtClean="0">
                <a:latin typeface="Traditional Arabic" pitchFamily="18" charset="-78"/>
                <a:cs typeface="Traditional Arabic" pitchFamily="18" charset="-78"/>
              </a:rPr>
              <a:t> التدريجي للحمل لضمان </a:t>
            </a:r>
            <a:r>
              <a:rPr lang="ar-IQ" sz="4500" b="1" dirty="0" err="1" smtClean="0">
                <a:latin typeface="Traditional Arabic" pitchFamily="18" charset="-78"/>
                <a:cs typeface="Traditional Arabic" pitchFamily="18" charset="-78"/>
              </a:rPr>
              <a:t>الإنتقال</a:t>
            </a:r>
            <a:r>
              <a:rPr lang="ar-DZ" sz="4500" b="1" dirty="0" smtClean="0">
                <a:latin typeface="Traditional Arabic" pitchFamily="18" charset="-78"/>
                <a:cs typeface="Traditional Arabic" pitchFamily="18" charset="-78"/>
              </a:rPr>
              <a:t> </a:t>
            </a:r>
            <a:r>
              <a:rPr lang="ar-IQ" sz="4500" b="1" dirty="0" smtClean="0">
                <a:latin typeface="Traditional Arabic" pitchFamily="18" charset="-78"/>
                <a:cs typeface="Traditional Arabic" pitchFamily="18" charset="-78"/>
              </a:rPr>
              <a:t>التدريجي للجزء الرئيسي من الوحدة التدريبية من خلال تموج في درجة الحمل البدني من حيث الحجم والشدة والكثافة</a:t>
            </a:r>
            <a:r>
              <a:rPr lang="ar-SA" sz="4500" b="1" dirty="0" smtClean="0">
                <a:latin typeface="Traditional Arabic" pitchFamily="18" charset="-78"/>
                <a:cs typeface="Traditional Arabic" pitchFamily="18" charset="-78"/>
              </a:rPr>
              <a:t>.</a:t>
            </a:r>
          </a:p>
          <a:p>
            <a:pPr algn="r" rtl="1">
              <a:buFontTx/>
              <a:buChar char="-"/>
            </a:pPr>
            <a:r>
              <a:rPr lang="ar-IQ" sz="4500" b="1" dirty="0" smtClean="0">
                <a:latin typeface="Traditional Arabic" pitchFamily="18" charset="-78"/>
                <a:cs typeface="Traditional Arabic" pitchFamily="18" charset="-78"/>
              </a:rPr>
              <a:t>ترتبط الفترة التي يستغرقها الجزء التحضيري</a:t>
            </a:r>
            <a:r>
              <a:rPr lang="ar-DZ" sz="4500" b="1" dirty="0" smtClean="0">
                <a:latin typeface="Traditional Arabic" pitchFamily="18" charset="-78"/>
                <a:cs typeface="Traditional Arabic" pitchFamily="18" charset="-78"/>
              </a:rPr>
              <a:t> </a:t>
            </a:r>
            <a:r>
              <a:rPr lang="ar-IQ" sz="4500" b="1" dirty="0" err="1" smtClean="0">
                <a:latin typeface="Traditional Arabic" pitchFamily="18" charset="-78"/>
                <a:cs typeface="Traditional Arabic" pitchFamily="18" charset="-78"/>
              </a:rPr>
              <a:t>إرتباطا</a:t>
            </a:r>
            <a:r>
              <a:rPr lang="ar-IQ" sz="4500" b="1" dirty="0" smtClean="0">
                <a:latin typeface="Traditional Arabic" pitchFamily="18" charset="-78"/>
                <a:cs typeface="Traditional Arabic" pitchFamily="18" charset="-78"/>
              </a:rPr>
              <a:t> كبيرا بالنسبة لطبيعة الجزء الرئيسي من الوحدة التدريبية وكذلك بالنسبة للحالة المناخية وطبيعة الرياضي ومستواه وإمكانياته كما أنه يستغرق وقتا طويلا في حالة تكوين الجزء الرئيسي من التدريبات لتنمية وتطوير السرعة القصوى أو القوة العضلية</a:t>
            </a:r>
            <a:r>
              <a:rPr lang="ar-SA" sz="4500" b="1" dirty="0" smtClean="0">
                <a:latin typeface="Traditional Arabic" pitchFamily="18" charset="-78"/>
                <a:cs typeface="Traditional Arabic" pitchFamily="18" charset="-78"/>
              </a:rPr>
              <a:t>.</a:t>
            </a:r>
            <a:r>
              <a:rPr lang="ar-IQ" sz="4500" b="1" dirty="0" smtClean="0">
                <a:latin typeface="Traditional Arabic" pitchFamily="18" charset="-78"/>
                <a:cs typeface="Traditional Arabic" pitchFamily="18" charset="-78"/>
              </a:rPr>
              <a:t> </a:t>
            </a:r>
            <a:endParaRPr lang="ar-SA" sz="4500" b="1" dirty="0" smtClean="0">
              <a:latin typeface="Traditional Arabic" pitchFamily="18" charset="-78"/>
              <a:cs typeface="Traditional Arabic" pitchFamily="18" charset="-78"/>
            </a:endParaRPr>
          </a:p>
          <a:p>
            <a:pPr algn="r" rtl="1">
              <a:buFontTx/>
              <a:buChar char="-"/>
            </a:pPr>
            <a:r>
              <a:rPr lang="ar-IQ" sz="4500" b="1" dirty="0" smtClean="0">
                <a:latin typeface="Traditional Arabic" pitchFamily="18" charset="-78"/>
                <a:cs typeface="Traditional Arabic" pitchFamily="18" charset="-78"/>
              </a:rPr>
              <a:t>كثيرا ما ترجع</a:t>
            </a:r>
            <a:r>
              <a:rPr lang="ar-DZ" sz="4500" b="1" dirty="0" smtClean="0">
                <a:latin typeface="Traditional Arabic" pitchFamily="18" charset="-78"/>
                <a:cs typeface="Traditional Arabic" pitchFamily="18" charset="-78"/>
              </a:rPr>
              <a:t> </a:t>
            </a:r>
            <a:r>
              <a:rPr lang="ar-IQ" sz="4500" b="1" dirty="0" smtClean="0">
                <a:latin typeface="Traditional Arabic" pitchFamily="18" charset="-78"/>
                <a:cs typeface="Traditional Arabic" pitchFamily="18" charset="-78"/>
              </a:rPr>
              <a:t>إصابات العضلات والأوتار لمعظم الرياضيين</a:t>
            </a:r>
            <a:r>
              <a:rPr lang="ar-DZ" sz="4500" b="1" dirty="0" smtClean="0">
                <a:latin typeface="Traditional Arabic" pitchFamily="18" charset="-78"/>
                <a:cs typeface="Traditional Arabic" pitchFamily="18" charset="-78"/>
              </a:rPr>
              <a:t> </a:t>
            </a:r>
            <a:r>
              <a:rPr lang="ar-IQ" sz="4500" b="1" dirty="0" smtClean="0">
                <a:latin typeface="Traditional Arabic" pitchFamily="18" charset="-78"/>
                <a:cs typeface="Traditional Arabic" pitchFamily="18" charset="-78"/>
              </a:rPr>
              <a:t>خلال الجزء الرئيسي إلى عملية التحضير الغير كافية  وعموما يستغرق الجزء التحضيري في مثل هذه الحالات ما بين 20 – 40 دقيقة </a:t>
            </a:r>
            <a:r>
              <a:rPr lang="ar-IQ" sz="4500" b="1" dirty="0" err="1" smtClean="0">
                <a:latin typeface="Traditional Arabic" pitchFamily="18" charset="-78"/>
                <a:cs typeface="Traditional Arabic" pitchFamily="18" charset="-78"/>
              </a:rPr>
              <a:t>و</a:t>
            </a:r>
            <a:r>
              <a:rPr lang="ar-IQ" sz="4500" b="1" dirty="0" smtClean="0">
                <a:latin typeface="Traditional Arabic" pitchFamily="18" charset="-78"/>
                <a:cs typeface="Traditional Arabic" pitchFamily="18" charset="-78"/>
              </a:rPr>
              <a:t> من الأفضل أن يستغرق الجزء التحضيري حوالي 1\5 الزمن الكلي المخصص للوحدة  التدريبية مع مراعاة الظروف المناخية </a:t>
            </a:r>
            <a:r>
              <a:rPr lang="ar-IQ" sz="4500" b="1" dirty="0" err="1" smtClean="0">
                <a:latin typeface="Traditional Arabic" pitchFamily="18" charset="-78"/>
                <a:cs typeface="Traditional Arabic" pitchFamily="18" charset="-78"/>
              </a:rPr>
              <a:t>و</a:t>
            </a:r>
            <a:r>
              <a:rPr lang="ar-IQ" sz="4500" b="1" dirty="0" smtClean="0">
                <a:latin typeface="Traditional Arabic" pitchFamily="18" charset="-78"/>
                <a:cs typeface="Traditional Arabic" pitchFamily="18" charset="-78"/>
              </a:rPr>
              <a:t> وقت التدريب والهدف المرجو تحقيقه .</a:t>
            </a:r>
            <a:endParaRPr lang="fr-FR" sz="45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70000" lnSpcReduction="20000"/>
          </a:bodyPr>
          <a:lstStyle/>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r>
              <a:rPr lang="ar-SA" sz="3200" dirty="0" smtClean="0">
                <a:latin typeface="Traditional Arabic" pitchFamily="18" charset="-78"/>
                <a:cs typeface="Traditional Arabic" pitchFamily="18" charset="-78"/>
              </a:rPr>
              <a:t>       </a:t>
            </a:r>
            <a:endParaRPr lang="fr-FR" sz="3800" b="1" dirty="0" smtClean="0">
              <a:latin typeface="Traditional Arabic" pitchFamily="18" charset="-78"/>
              <a:cs typeface="Traditional Arabic" pitchFamily="18" charset="-78"/>
            </a:endParaRPr>
          </a:p>
          <a:p>
            <a:pPr algn="r" rtl="1">
              <a:buNone/>
            </a:pPr>
            <a:r>
              <a:rPr lang="ar-SA" sz="4500" b="1" dirty="0" smtClean="0">
                <a:solidFill>
                  <a:srgbClr val="FF0000"/>
                </a:solidFill>
                <a:latin typeface="Traditional Arabic" pitchFamily="18" charset="-78"/>
                <a:cs typeface="Traditional Arabic" pitchFamily="18" charset="-78"/>
              </a:rPr>
              <a:t>      </a:t>
            </a:r>
            <a:r>
              <a:rPr lang="ar-SA" sz="5100" b="1" dirty="0" smtClean="0">
                <a:solidFill>
                  <a:srgbClr val="FF0000"/>
                </a:solidFill>
                <a:latin typeface="Traditional Arabic" pitchFamily="18" charset="-78"/>
                <a:cs typeface="Traditional Arabic" pitchFamily="18" charset="-78"/>
              </a:rPr>
              <a:t>2</a:t>
            </a:r>
            <a:r>
              <a:rPr lang="ar-IQ" sz="5100" b="1" dirty="0" smtClean="0">
                <a:solidFill>
                  <a:srgbClr val="FF0000"/>
                </a:solidFill>
                <a:latin typeface="Traditional Arabic" pitchFamily="18" charset="-78"/>
                <a:cs typeface="Traditional Arabic" pitchFamily="18" charset="-78"/>
              </a:rPr>
              <a:t>-</a:t>
            </a:r>
            <a:r>
              <a:rPr lang="ar-IQ" sz="5100" b="1" dirty="0" err="1" smtClean="0">
                <a:solidFill>
                  <a:srgbClr val="FF0000"/>
                </a:solidFill>
                <a:latin typeface="Traditional Arabic" pitchFamily="18" charset="-78"/>
                <a:cs typeface="Traditional Arabic" pitchFamily="18" charset="-78"/>
              </a:rPr>
              <a:t>ال</a:t>
            </a:r>
            <a:r>
              <a:rPr lang="ar-SA" sz="5100" b="1" dirty="0" smtClean="0">
                <a:solidFill>
                  <a:srgbClr val="FF0000"/>
                </a:solidFill>
                <a:latin typeface="Traditional Arabic" pitchFamily="18" charset="-78"/>
                <a:cs typeface="Traditional Arabic" pitchFamily="18" charset="-78"/>
              </a:rPr>
              <a:t>جزء الرئيسي من الوحدة التدريبية</a:t>
            </a:r>
            <a:r>
              <a:rPr lang="ar-IQ" sz="5100" b="1" dirty="0" smtClean="0">
                <a:solidFill>
                  <a:srgbClr val="FF0000"/>
                </a:solidFill>
                <a:latin typeface="Traditional Arabic" pitchFamily="18" charset="-78"/>
                <a:cs typeface="Traditional Arabic" pitchFamily="18" charset="-78"/>
              </a:rPr>
              <a:t>:</a:t>
            </a:r>
            <a:endParaRPr lang="ar-SA" sz="5100" b="1" dirty="0" smtClean="0">
              <a:solidFill>
                <a:srgbClr val="FF0000"/>
              </a:solidFill>
              <a:latin typeface="Traditional Arabic" pitchFamily="18" charset="-78"/>
              <a:cs typeface="Traditional Arabic" pitchFamily="18" charset="-78"/>
            </a:endParaRPr>
          </a:p>
          <a:p>
            <a:pPr algn="r" rtl="1">
              <a:buNone/>
            </a:pPr>
            <a:r>
              <a:rPr lang="ar-SA"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يضم الجزء الرئيسي من الوحدة التدريبية على ثلث الواجبات التي تساهم في تنمية الحالة التدريبية للفرد وتحدد هذه الواجبات حسب</a:t>
            </a:r>
            <a:r>
              <a:rPr lang="ar-DZ"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الهدف الذي تسعى</a:t>
            </a:r>
            <a:r>
              <a:rPr lang="ar-DZ"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إليه الوحدة التدريبية والمطلوب من المدرب أن يضع في </a:t>
            </a:r>
            <a:r>
              <a:rPr lang="ar-IQ" sz="4000" b="1" dirty="0" err="1" smtClean="0">
                <a:latin typeface="Traditional Arabic" pitchFamily="18" charset="-78"/>
                <a:cs typeface="Traditional Arabic" pitchFamily="18" charset="-78"/>
              </a:rPr>
              <a:t>إعتباره</a:t>
            </a:r>
            <a:r>
              <a:rPr lang="ar-DZ"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أن الجزء الرئيسي للوحدة التدريبية يبدأ بالتمرينات التي تتطلب أقصى جهد </a:t>
            </a:r>
            <a:r>
              <a:rPr lang="ar-IQ" sz="4000" b="1" dirty="0" err="1" smtClean="0">
                <a:latin typeface="Traditional Arabic" pitchFamily="18" charset="-78"/>
                <a:cs typeface="Traditional Arabic" pitchFamily="18" charset="-78"/>
              </a:rPr>
              <a:t>وإنتباه</a:t>
            </a:r>
            <a:r>
              <a:rPr lang="ar-DZ"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حيث أن قدرة الفرد على </a:t>
            </a:r>
            <a:r>
              <a:rPr lang="ar-IQ" sz="4000" b="1" dirty="0" err="1" smtClean="0">
                <a:latin typeface="Traditional Arabic" pitchFamily="18" charset="-78"/>
                <a:cs typeface="Traditional Arabic" pitchFamily="18" charset="-78"/>
              </a:rPr>
              <a:t>الإستجابة</a:t>
            </a:r>
            <a:r>
              <a:rPr lang="ar-IQ" sz="4000" b="1" dirty="0" smtClean="0">
                <a:latin typeface="Traditional Arabic" pitchFamily="18" charset="-78"/>
                <a:cs typeface="Traditional Arabic" pitchFamily="18" charset="-78"/>
              </a:rPr>
              <a:t> والتركيز </a:t>
            </a:r>
            <a:r>
              <a:rPr lang="ar-IQ" sz="4000" b="1" dirty="0" err="1" smtClean="0">
                <a:latin typeface="Traditional Arabic" pitchFamily="18" charset="-78"/>
                <a:cs typeface="Traditional Arabic" pitchFamily="18" charset="-78"/>
              </a:rPr>
              <a:t>والإنتباه</a:t>
            </a:r>
            <a:r>
              <a:rPr lang="ar-IQ" sz="4000" b="1" dirty="0" smtClean="0">
                <a:latin typeface="Traditional Arabic" pitchFamily="18" charset="-78"/>
                <a:cs typeface="Traditional Arabic" pitchFamily="18" charset="-78"/>
              </a:rPr>
              <a:t> والتوافق تكون في أوج مستوى</a:t>
            </a:r>
            <a:r>
              <a:rPr lang="ar-DZ"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بعد</a:t>
            </a:r>
            <a:r>
              <a:rPr lang="ar-DZ"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المرحلة التحضيرية مباشرة وذلك على </a:t>
            </a:r>
            <a:r>
              <a:rPr lang="ar-IQ" sz="4000" b="1" dirty="0" err="1" smtClean="0">
                <a:latin typeface="Traditional Arabic" pitchFamily="18" charset="-78"/>
                <a:cs typeface="Traditional Arabic" pitchFamily="18" charset="-78"/>
              </a:rPr>
              <a:t>إفتراضأن</a:t>
            </a:r>
            <a:r>
              <a:rPr lang="ar-IQ" sz="4000" b="1" dirty="0" smtClean="0">
                <a:latin typeface="Traditional Arabic" pitchFamily="18" charset="-78"/>
                <a:cs typeface="Traditional Arabic" pitchFamily="18" charset="-78"/>
              </a:rPr>
              <a:t> هذا الجزء قد قام بوظيفته جيدا، </a:t>
            </a:r>
            <a:endParaRPr lang="fr-FR" sz="4000" b="1" dirty="0" smtClean="0">
              <a:latin typeface="Traditional Arabic" pitchFamily="18" charset="-78"/>
              <a:cs typeface="Traditional Arabic" pitchFamily="18" charset="-78"/>
            </a:endParaRPr>
          </a:p>
          <a:p>
            <a:pPr algn="r"/>
            <a:r>
              <a:rPr lang="ar-SA" sz="4000" b="1" dirty="0" smtClean="0">
                <a:latin typeface="Traditional Arabic" pitchFamily="18" charset="-78"/>
                <a:cs typeface="Traditional Arabic" pitchFamily="18" charset="-78"/>
              </a:rPr>
              <a:t>-</a:t>
            </a:r>
            <a:r>
              <a:rPr lang="ar-IQ" sz="4000" b="1" dirty="0" smtClean="0">
                <a:latin typeface="Traditional Arabic" pitchFamily="18" charset="-78"/>
                <a:cs typeface="Traditional Arabic" pitchFamily="18" charset="-78"/>
              </a:rPr>
              <a:t>في حالة الوحدة التدريبية التي تتكون من عدة واجبات وأهداف  مشتركة</a:t>
            </a:r>
            <a:r>
              <a:rPr lang="ar-DZ"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و</a:t>
            </a:r>
            <a:r>
              <a:rPr lang="ar-DZ"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متعددة يحسن مراعاة الترتيب التالي في محتويات الجزء الرئيسي للوحدة التدريبية وذلك بالبدء بالتعليم بعد</a:t>
            </a:r>
            <a:r>
              <a:rPr lang="ar-DZ"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الفترة التحضيرية مباشرة حيث أن تعلم وإتقان المهارات الحركية يتطلب من الفرد القدرة على التركيز </a:t>
            </a:r>
            <a:r>
              <a:rPr lang="ar-IQ" sz="4000" b="1" dirty="0" err="1" smtClean="0">
                <a:latin typeface="Traditional Arabic" pitchFamily="18" charset="-78"/>
                <a:cs typeface="Traditional Arabic" pitchFamily="18" charset="-78"/>
              </a:rPr>
              <a:t>والإنتباه</a:t>
            </a:r>
            <a:r>
              <a:rPr lang="ar-IQ" sz="4000" b="1" dirty="0" smtClean="0">
                <a:latin typeface="Traditional Arabic" pitchFamily="18" charset="-78"/>
                <a:cs typeface="Traditional Arabic" pitchFamily="18" charset="-78"/>
              </a:rPr>
              <a:t> ولا يستطيع الفرد التركيز الكامل إلا في حالة عدم إجهاد الجهاز العصبي بالإضافة فإن تطوير وتنمية </a:t>
            </a:r>
            <a:r>
              <a:rPr lang="ar-IQ" sz="4000" b="1" dirty="0" err="1" smtClean="0">
                <a:latin typeface="Traditional Arabic" pitchFamily="18" charset="-78"/>
                <a:cs typeface="Traditional Arabic" pitchFamily="18" charset="-78"/>
              </a:rPr>
              <a:t>الإستجابة</a:t>
            </a:r>
            <a:r>
              <a:rPr lang="ar-IQ" sz="4000" b="1" dirty="0" smtClean="0">
                <a:latin typeface="Traditional Arabic" pitchFamily="18" charset="-78"/>
                <a:cs typeface="Traditional Arabic" pitchFamily="18" charset="-78"/>
              </a:rPr>
              <a:t> الحركية الجديدة لا يكون ناجحا</a:t>
            </a:r>
            <a:r>
              <a:rPr lang="ar-DZ"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إلا في حالة الإثارة الإيجابية للجهاز العصبي وهو الوقت الذي يتميز </a:t>
            </a:r>
            <a:r>
              <a:rPr lang="ar-IQ" sz="4000" b="1" dirty="0" err="1" smtClean="0">
                <a:latin typeface="Traditional Arabic" pitchFamily="18" charset="-78"/>
                <a:cs typeface="Traditional Arabic" pitchFamily="18" charset="-78"/>
              </a:rPr>
              <a:t>به</a:t>
            </a:r>
            <a:r>
              <a:rPr lang="ar-IQ" sz="4000" b="1" dirty="0" smtClean="0">
                <a:latin typeface="Traditional Arabic" pitchFamily="18" charset="-78"/>
                <a:cs typeface="Traditional Arabic" pitchFamily="18" charset="-78"/>
              </a:rPr>
              <a:t> الفرد بعد عملية التحضير مباشرة</a:t>
            </a:r>
            <a:r>
              <a:rPr lang="ar-SA" sz="4000" b="1" dirty="0" smtClean="0">
                <a:latin typeface="Traditional Arabic" pitchFamily="18" charset="-78"/>
                <a:cs typeface="Traditional Arabic" pitchFamily="18" charset="-78"/>
              </a:rPr>
              <a:t>.</a:t>
            </a:r>
            <a:endParaRPr lang="fr-FR" sz="4000" b="1" dirty="0" smtClean="0">
              <a:latin typeface="Traditional Arabic" pitchFamily="18" charset="-78"/>
              <a:cs typeface="Traditional Arabic" pitchFamily="18" charset="-78"/>
            </a:endParaRPr>
          </a:p>
          <a:p>
            <a:pPr algn="r" rtl="1">
              <a:buNone/>
            </a:pPr>
            <a:endParaRPr lang="fr-FR" sz="38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62500" lnSpcReduction="20000"/>
          </a:bodyPr>
          <a:lstStyle/>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r>
              <a:rPr lang="ar-SA" sz="3200" dirty="0" smtClean="0">
                <a:latin typeface="Traditional Arabic" pitchFamily="18" charset="-78"/>
                <a:cs typeface="Traditional Arabic" pitchFamily="18" charset="-78"/>
              </a:rPr>
              <a:t>       </a:t>
            </a:r>
            <a:endParaRPr lang="fr-FR" sz="3800" b="1" dirty="0" smtClean="0">
              <a:latin typeface="Traditional Arabic" pitchFamily="18" charset="-78"/>
              <a:cs typeface="Traditional Arabic" pitchFamily="18" charset="-78"/>
            </a:endParaRPr>
          </a:p>
          <a:p>
            <a:pPr algn="r" rtl="1"/>
            <a:r>
              <a:rPr lang="ar-SA" sz="4500" b="1" dirty="0" smtClean="0">
                <a:solidFill>
                  <a:srgbClr val="FF0000"/>
                </a:solidFill>
                <a:latin typeface="Traditional Arabic" pitchFamily="18" charset="-78"/>
                <a:cs typeface="Traditional Arabic" pitchFamily="18" charset="-78"/>
              </a:rPr>
              <a:t>      </a:t>
            </a:r>
            <a:r>
              <a:rPr lang="ar-SA" sz="4600" b="1" dirty="0" smtClean="0">
                <a:solidFill>
                  <a:schemeClr val="bg1"/>
                </a:solidFill>
                <a:latin typeface="Traditional Arabic" pitchFamily="18" charset="-78"/>
                <a:cs typeface="Traditional Arabic" pitchFamily="18" charset="-78"/>
              </a:rPr>
              <a:t>-</a:t>
            </a:r>
            <a:r>
              <a:rPr lang="ar-IQ" sz="4600" b="1" dirty="0" smtClean="0">
                <a:latin typeface="Traditional Arabic" pitchFamily="18" charset="-78"/>
                <a:cs typeface="Traditional Arabic" pitchFamily="18" charset="-78"/>
              </a:rPr>
              <a:t>و يتبعه ممارسة التمرينات التي تعمل على تطوير السرعة قبل إرهاق الفرد وإحساسه بالتعب ويجب الأخذ في الحسبان</a:t>
            </a:r>
            <a:r>
              <a:rPr lang="fr-FR" sz="4600" b="1" dirty="0" smtClean="0">
                <a:latin typeface="Traditional Arabic" pitchFamily="18" charset="-78"/>
                <a:cs typeface="Traditional Arabic" pitchFamily="18" charset="-78"/>
              </a:rPr>
              <a:t> </a:t>
            </a:r>
            <a:r>
              <a:rPr lang="ar-IQ" sz="4600" b="1" dirty="0" smtClean="0">
                <a:latin typeface="Traditional Arabic" pitchFamily="18" charset="-78"/>
                <a:cs typeface="Traditional Arabic" pitchFamily="18" charset="-78"/>
              </a:rPr>
              <a:t>أن تمرينات السرعة التي يمارسها الرياضي وهو في حالة إجهاد لا تؤدي إلى تطوير وتنمية السرعة ولكنها تهدف إلى تحسين عمليات النهاية وتربية السمات الإرادية لدى الفرد ، أما تمرينات تطوير القوة العضلية أو التحمل فإنها تحتل نهاية الجزء الرئيسي وعموما يحسن عدم </a:t>
            </a:r>
            <a:r>
              <a:rPr lang="ar-IQ" sz="4600" b="1" dirty="0" err="1" smtClean="0">
                <a:latin typeface="Traditional Arabic" pitchFamily="18" charset="-78"/>
                <a:cs typeface="Traditional Arabic" pitchFamily="18" charset="-78"/>
              </a:rPr>
              <a:t>إحتواء</a:t>
            </a:r>
            <a:r>
              <a:rPr lang="ar-IQ" sz="4600" b="1" dirty="0" smtClean="0">
                <a:latin typeface="Traditional Arabic" pitchFamily="18" charset="-78"/>
                <a:cs typeface="Traditional Arabic" pitchFamily="18" charset="-78"/>
              </a:rPr>
              <a:t> الوحدة التدريبية على كثير من الواجبات والأهداف ومحاولة التركيز على هدف أو هدفين لضمان </a:t>
            </a:r>
            <a:r>
              <a:rPr lang="ar-IQ" sz="4600" b="1" dirty="0" err="1" smtClean="0">
                <a:latin typeface="Traditional Arabic" pitchFamily="18" charset="-78"/>
                <a:cs typeface="Traditional Arabic" pitchFamily="18" charset="-78"/>
              </a:rPr>
              <a:t>الإرتقاء</a:t>
            </a:r>
            <a:r>
              <a:rPr lang="ar-IQ" sz="4600" b="1" dirty="0" smtClean="0">
                <a:latin typeface="Traditional Arabic" pitchFamily="18" charset="-78"/>
                <a:cs typeface="Traditional Arabic" pitchFamily="18" charset="-78"/>
              </a:rPr>
              <a:t> بالحالة التدريبية للفرد وتتراوح فترة الجزء الرئيسي في التدريب العادي الذي يتكون من 90 – 120 دقيقة على 2\3 </a:t>
            </a:r>
            <a:r>
              <a:rPr lang="ar-IQ" sz="4600" b="1" dirty="0" err="1" smtClean="0">
                <a:latin typeface="Traditional Arabic" pitchFamily="18" charset="-78"/>
                <a:cs typeface="Traditional Arabic" pitchFamily="18" charset="-78"/>
              </a:rPr>
              <a:t>او</a:t>
            </a:r>
            <a:r>
              <a:rPr lang="ar-IQ" sz="4600" b="1" dirty="0" smtClean="0">
                <a:latin typeface="Traditional Arabic" pitchFamily="18" charset="-78"/>
                <a:cs typeface="Traditional Arabic" pitchFamily="18" charset="-78"/>
              </a:rPr>
              <a:t> 3\4 الزمن الكلي للوحدة التدريبية ،وعموما يتحدد ذلك بالنسبة للطابع المميز لحمل التدريب، فالوحدة التدريبية التي تهدف إلى تنمية السرعة القصوى تتميز </a:t>
            </a:r>
            <a:r>
              <a:rPr lang="ar-IQ" sz="4600" b="1" dirty="0" err="1" smtClean="0">
                <a:latin typeface="Traditional Arabic" pitchFamily="18" charset="-78"/>
                <a:cs typeface="Traditional Arabic" pitchFamily="18" charset="-78"/>
              </a:rPr>
              <a:t>بإستخدام</a:t>
            </a:r>
            <a:r>
              <a:rPr lang="ar-SA" sz="4600" b="1" dirty="0" smtClean="0">
                <a:latin typeface="Traditional Arabic" pitchFamily="18" charset="-78"/>
                <a:cs typeface="Traditional Arabic" pitchFamily="18" charset="-78"/>
              </a:rPr>
              <a:t> </a:t>
            </a:r>
            <a:r>
              <a:rPr lang="ar-IQ" sz="4600" b="1" dirty="0" smtClean="0">
                <a:latin typeface="Traditional Arabic" pitchFamily="18" charset="-78"/>
                <a:cs typeface="Traditional Arabic" pitchFamily="18" charset="-78"/>
              </a:rPr>
              <a:t>أقصى حمل  وعلى ذلك يقل الزمن  بينما يتطلب تنمية التحمل زمنا أطول وحملا أقل من حيث الشدة بالإضافة لذلك فإن بعض النواحي كحالة الفرد البدنية أو النفسية والمستوى والسن وغير ذلك تلعب دور أساسي لطول فترة الجزء الرئيسي .</a:t>
            </a:r>
            <a:endParaRPr lang="fr-FR" sz="4000" b="1" dirty="0" smtClean="0">
              <a:latin typeface="Traditional Arabic" pitchFamily="18" charset="-78"/>
              <a:cs typeface="Traditional Arabic" pitchFamily="18" charset="-78"/>
            </a:endParaRPr>
          </a:p>
          <a:p>
            <a:pPr algn="r" rtl="1">
              <a:buNone/>
            </a:pPr>
            <a:endParaRPr lang="fr-FR" sz="4000" b="1" dirty="0" smtClean="0">
              <a:latin typeface="Traditional Arabic" pitchFamily="18" charset="-78"/>
              <a:cs typeface="Traditional Arabic" pitchFamily="18" charset="-78"/>
            </a:endParaRPr>
          </a:p>
          <a:p>
            <a:pPr algn="r" rtl="1">
              <a:buNone/>
            </a:pPr>
            <a:endParaRPr lang="fr-FR" sz="38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lnSpcReduction="10000"/>
          </a:bodyPr>
          <a:lstStyle/>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r>
              <a:rPr lang="ar-SA" sz="3200" dirty="0" smtClean="0">
                <a:latin typeface="Traditional Arabic" pitchFamily="18" charset="-78"/>
                <a:cs typeface="Traditional Arabic" pitchFamily="18" charset="-78"/>
              </a:rPr>
              <a:t>       </a:t>
            </a:r>
            <a:endParaRPr lang="fr-FR" sz="3800" b="1" dirty="0" smtClean="0">
              <a:latin typeface="Traditional Arabic" pitchFamily="18" charset="-78"/>
              <a:cs typeface="Traditional Arabic" pitchFamily="18" charset="-78"/>
            </a:endParaRPr>
          </a:p>
          <a:p>
            <a:pPr algn="r" rtl="1">
              <a:buNone/>
            </a:pPr>
            <a:r>
              <a:rPr lang="ar-SA" sz="4500" b="1" dirty="0" smtClean="0">
                <a:solidFill>
                  <a:srgbClr val="FF0000"/>
                </a:solidFill>
                <a:latin typeface="Traditional Arabic" pitchFamily="18" charset="-78"/>
                <a:cs typeface="Traditional Arabic" pitchFamily="18" charset="-78"/>
              </a:rPr>
              <a:t>      </a:t>
            </a:r>
            <a:r>
              <a:rPr lang="ar-SA" sz="3000" b="1" dirty="0" smtClean="0">
                <a:solidFill>
                  <a:srgbClr val="FF0000"/>
                </a:solidFill>
                <a:latin typeface="Traditional Arabic" pitchFamily="18" charset="-78"/>
                <a:cs typeface="Traditional Arabic" pitchFamily="18" charset="-78"/>
              </a:rPr>
              <a:t>3</a:t>
            </a:r>
            <a:r>
              <a:rPr lang="ar-IQ" sz="3000" b="1" dirty="0" smtClean="0">
                <a:solidFill>
                  <a:srgbClr val="FF0000"/>
                </a:solidFill>
                <a:latin typeface="Traditional Arabic" pitchFamily="18" charset="-78"/>
                <a:cs typeface="Traditional Arabic" pitchFamily="18" charset="-78"/>
              </a:rPr>
              <a:t>-</a:t>
            </a:r>
            <a:r>
              <a:rPr lang="ar-SA" sz="3000" b="1" dirty="0" smtClean="0">
                <a:solidFill>
                  <a:srgbClr val="FF0000"/>
                </a:solidFill>
                <a:latin typeface="Traditional Arabic" pitchFamily="18" charset="-78"/>
                <a:cs typeface="Traditional Arabic" pitchFamily="18" charset="-78"/>
              </a:rPr>
              <a:t> المرحلة الختامية من الوحدة التدريبية</a:t>
            </a:r>
            <a:r>
              <a:rPr lang="ar-IQ" sz="3000" b="1" dirty="0" smtClean="0">
                <a:solidFill>
                  <a:srgbClr val="FF0000"/>
                </a:solidFill>
                <a:latin typeface="Traditional Arabic" pitchFamily="18" charset="-78"/>
                <a:cs typeface="Traditional Arabic" pitchFamily="18" charset="-78"/>
              </a:rPr>
              <a:t>:</a:t>
            </a:r>
            <a:endParaRPr lang="ar-SA" sz="5100" b="1" dirty="0" smtClean="0">
              <a:solidFill>
                <a:srgbClr val="FF0000"/>
              </a:solidFill>
              <a:latin typeface="Traditional Arabic" pitchFamily="18" charset="-78"/>
              <a:cs typeface="Traditional Arabic" pitchFamily="18" charset="-78"/>
            </a:endParaRPr>
          </a:p>
          <a:p>
            <a:pPr algn="r" rtl="1">
              <a:buNone/>
            </a:pPr>
            <a:r>
              <a:rPr lang="ar-SA" sz="3200" b="1" dirty="0" smtClean="0">
                <a:latin typeface="Traditional Arabic" pitchFamily="18" charset="-78"/>
                <a:cs typeface="Traditional Arabic" pitchFamily="18" charset="-78"/>
              </a:rPr>
              <a:t>-</a:t>
            </a:r>
            <a:r>
              <a:rPr lang="ar-IQ" sz="3200" b="1" dirty="0" smtClean="0">
                <a:latin typeface="Traditional Arabic" pitchFamily="18" charset="-78"/>
                <a:cs typeface="Traditional Arabic" pitchFamily="18" charset="-78"/>
              </a:rPr>
              <a:t>يهدف لمحاولة العودة الرياضي إلى حالته الطبيعية أو ما يقرب منها وذلك بعد المجهود المبذول في الفترتين السابقتين </a:t>
            </a:r>
            <a:r>
              <a:rPr lang="ar-IQ" sz="3200" b="1" dirty="0" err="1" smtClean="0">
                <a:latin typeface="Traditional Arabic" pitchFamily="18" charset="-78"/>
                <a:cs typeface="Traditional Arabic" pitchFamily="18" charset="-78"/>
              </a:rPr>
              <a:t>و</a:t>
            </a:r>
            <a:r>
              <a:rPr lang="ar-IQ" sz="3200" b="1" dirty="0" smtClean="0">
                <a:latin typeface="Traditional Arabic" pitchFamily="18" charset="-78"/>
                <a:cs typeface="Traditional Arabic" pitchFamily="18" charset="-78"/>
              </a:rPr>
              <a:t> الأحمال الكبيرة التي وقعت على عاتق الجسم وفي هذا الجزء من الوحدة التدريبية ينخفض مقدار الحمل الواقع على الرياضي بصورة تدريجية مع عدم تكليف الفرد بتلك الواجبات التي تتميز بصعوبتها أو بالمطالبة بتركيز الانتباه</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وفي معظم الأحيان يرتبط هذا الجزء بالطابع </a:t>
            </a:r>
            <a:r>
              <a:rPr lang="ar-IQ" sz="3200" b="1" dirty="0" err="1" smtClean="0">
                <a:latin typeface="Traditional Arabic" pitchFamily="18" charset="-78"/>
                <a:cs typeface="Traditional Arabic" pitchFamily="18" charset="-78"/>
              </a:rPr>
              <a:t>الإنفعالي</a:t>
            </a:r>
            <a:r>
              <a:rPr lang="ar-IQ" sz="3200" b="1" dirty="0" smtClean="0">
                <a:latin typeface="Traditional Arabic" pitchFamily="18" charset="-78"/>
                <a:cs typeface="Traditional Arabic" pitchFamily="18" charset="-78"/>
              </a:rPr>
              <a:t> السار الناتج عن ممارسة الألعاب الصغيرة بالإضافة إلى تمرينات </a:t>
            </a:r>
            <a:r>
              <a:rPr lang="ar-IQ" sz="3200" b="1" dirty="0" err="1" smtClean="0">
                <a:latin typeface="Traditional Arabic" pitchFamily="18" charset="-78"/>
                <a:cs typeface="Traditional Arabic" pitchFamily="18" charset="-78"/>
              </a:rPr>
              <a:t>الإسترخاء</a:t>
            </a:r>
            <a:r>
              <a:rPr lang="ar-IQ" sz="3200" b="1" dirty="0" smtClean="0">
                <a:latin typeface="Traditional Arabic" pitchFamily="18" charset="-78"/>
                <a:cs typeface="Traditional Arabic" pitchFamily="18" charset="-78"/>
              </a:rPr>
              <a:t> المختلفة  وعموما يرتبط تكوين الجزء الختامي بالنسبة لمحتويات الجزء الرئيسي من الوحدة التدريبية وفي نهايته يمكن مراجعة بعض الملاحظات المرتبطة بالوحدة التدريبية والخروج بتوصيات للوحدة المقبلة .</a:t>
            </a:r>
            <a:endParaRPr lang="fr-FR" sz="3200" b="1" dirty="0" smtClean="0">
              <a:latin typeface="Traditional Arabic" pitchFamily="18" charset="-78"/>
              <a:cs typeface="Traditional Arabic" pitchFamily="18" charset="-78"/>
            </a:endParaRPr>
          </a:p>
          <a:p>
            <a:pPr algn="r" rtl="1">
              <a:buNone/>
            </a:pPr>
            <a:endParaRPr lang="fr-FR" sz="38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850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endParaRPr lang="ar-SA" sz="3000" dirty="0" smtClean="0"/>
          </a:p>
          <a:p>
            <a:pPr algn="r" rtl="1">
              <a:buNone/>
            </a:pPr>
            <a:r>
              <a:rPr lang="ar-SA" sz="5100" b="1" dirty="0" smtClean="0">
                <a:solidFill>
                  <a:srgbClr val="FF0000"/>
                </a:solidFill>
                <a:latin typeface="Traditional Arabic" pitchFamily="18" charset="-78"/>
                <a:cs typeface="Traditional Arabic" pitchFamily="18" charset="-78"/>
              </a:rPr>
              <a:t>     -أهمية حصص </a:t>
            </a:r>
            <a:r>
              <a:rPr lang="ar-SA" sz="5100" b="1" dirty="0" err="1" smtClean="0">
                <a:solidFill>
                  <a:srgbClr val="FF0000"/>
                </a:solidFill>
                <a:latin typeface="Traditional Arabic" pitchFamily="18" charset="-78"/>
                <a:cs typeface="Traditional Arabic" pitchFamily="18" charset="-78"/>
              </a:rPr>
              <a:t>الإستشفاء</a:t>
            </a:r>
            <a:r>
              <a:rPr lang="ar-SA" sz="5100" b="1" dirty="0" smtClean="0">
                <a:solidFill>
                  <a:srgbClr val="FF0000"/>
                </a:solidFill>
                <a:latin typeface="Traditional Arabic" pitchFamily="18" charset="-78"/>
                <a:cs typeface="Traditional Arabic" pitchFamily="18" charset="-78"/>
              </a:rPr>
              <a:t>:</a:t>
            </a:r>
          </a:p>
          <a:p>
            <a:pPr algn="just" rtl="1">
              <a:buNone/>
            </a:pPr>
            <a:r>
              <a:rPr lang="ar-SA" sz="3200" b="1" dirty="0" smtClean="0">
                <a:latin typeface="Traditional Arabic" pitchFamily="18" charset="-78"/>
                <a:cs typeface="Traditional Arabic" pitchFamily="18" charset="-78"/>
              </a:rPr>
              <a:t>تسمى هذه الحصص بحصص التهوية  والتي تسمح لزيادة سرعة الدورة الدموية ليصل الأكسجين إلى العضلات بغية التخلص من حمض </a:t>
            </a:r>
            <a:r>
              <a:rPr lang="ar-SA" sz="3200" b="1" dirty="0" err="1" smtClean="0">
                <a:latin typeface="Traditional Arabic" pitchFamily="18" charset="-78"/>
                <a:cs typeface="Traditional Arabic" pitchFamily="18" charset="-78"/>
              </a:rPr>
              <a:t>اللاكتيك</a:t>
            </a:r>
            <a:r>
              <a:rPr lang="ar-SA" sz="3200" b="1" dirty="0" smtClean="0">
                <a:latin typeface="Traditional Arabic" pitchFamily="18" charset="-78"/>
                <a:cs typeface="Traditional Arabic" pitchFamily="18" charset="-78"/>
              </a:rPr>
              <a:t> المتراكم كنتيجة للعمل العضلي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بالتالي الهدف من هذه الحصص هو:</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 تفادي التعب العضلي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a:t>
            </a:r>
            <a:r>
              <a:rPr lang="ar-SA" sz="3200" b="1" dirty="0" err="1" smtClean="0">
                <a:latin typeface="Traditional Arabic" pitchFamily="18" charset="-78"/>
                <a:cs typeface="Traditional Arabic" pitchFamily="18" charset="-78"/>
              </a:rPr>
              <a:t>الدهني</a:t>
            </a:r>
            <a:r>
              <a:rPr lang="ar-SA" sz="3200" b="1" dirty="0" smtClean="0">
                <a:latin typeface="Traditional Arabic" pitchFamily="18" charset="-78"/>
                <a:cs typeface="Traditional Arabic" pitchFamily="18" charset="-78"/>
              </a:rPr>
              <a:t> لدى اللاعب.</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-خفض مستوى الحمض </a:t>
            </a:r>
            <a:r>
              <a:rPr lang="ar-SA" sz="3200" b="1" dirty="0" err="1" smtClean="0">
                <a:latin typeface="Traditional Arabic" pitchFamily="18" charset="-78"/>
                <a:cs typeface="Traditional Arabic" pitchFamily="18" charset="-78"/>
              </a:rPr>
              <a:t>اللاكتيكي</a:t>
            </a:r>
            <a:r>
              <a:rPr lang="ar-SA" sz="3200" b="1" dirty="0" smtClean="0">
                <a:latin typeface="Traditional Arabic" pitchFamily="18" charset="-78"/>
                <a:cs typeface="Traditional Arabic" pitchFamily="18" charset="-78"/>
              </a:rPr>
              <a:t> و الأحماض الأخرى </a:t>
            </a:r>
            <a:r>
              <a:rPr lang="ar-SA" sz="3200" b="1" dirty="0" err="1" smtClean="0">
                <a:latin typeface="Traditional Arabic" pitchFamily="18" charset="-78"/>
                <a:cs typeface="Traditional Arabic" pitchFamily="18" charset="-78"/>
              </a:rPr>
              <a:t>المترامة</a:t>
            </a:r>
            <a:r>
              <a:rPr lang="ar-SA" sz="3200" b="1" dirty="0" smtClean="0">
                <a:latin typeface="Traditional Arabic" pitchFamily="18" charset="-78"/>
                <a:cs typeface="Traditional Arabic" pitchFamily="18" charset="-78"/>
              </a:rPr>
              <a:t> في العضلة.</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 تهوية العضلات من خلال وصول القدر الكافي من الأكسجين إليها من خلال حصص </a:t>
            </a:r>
            <a:r>
              <a:rPr lang="ar-SA" sz="3200" b="1" dirty="0" err="1" smtClean="0">
                <a:latin typeface="Traditional Arabic" pitchFamily="18" charset="-78"/>
                <a:cs typeface="Traditional Arabic" pitchFamily="18" charset="-78"/>
              </a:rPr>
              <a:t>الإسترجاع</a:t>
            </a:r>
            <a:r>
              <a:rPr lang="ar-SA" sz="3200" b="1" dirty="0" smtClean="0">
                <a:latin typeface="Traditional Arabic" pitchFamily="18" charset="-78"/>
                <a:cs typeface="Traditional Arabic" pitchFamily="18" charset="-78"/>
              </a:rPr>
              <a:t>.</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 تقليل الشد العصبي والقلق لدى اللاعب.</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-زيادة التركيز لدى اللاعب.</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 التقليل من </a:t>
            </a:r>
            <a:r>
              <a:rPr lang="ar-SA" sz="3200" b="1" dirty="0" err="1" smtClean="0">
                <a:latin typeface="Traditional Arabic" pitchFamily="18" charset="-78"/>
                <a:cs typeface="Traditional Arabic" pitchFamily="18" charset="-78"/>
              </a:rPr>
              <a:t>إحتمال</a:t>
            </a:r>
            <a:r>
              <a:rPr lang="ar-SA" sz="3200" b="1" dirty="0" smtClean="0">
                <a:latin typeface="Traditional Arabic" pitchFamily="18" charset="-78"/>
                <a:cs typeface="Traditional Arabic" pitchFamily="18" charset="-78"/>
              </a:rPr>
              <a:t> الإصابة العضلية الناتجة عن التدريبات الشاقة.</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-إعادة تشكيل الطاقة الآنية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المخزنة في الجسم.</a:t>
            </a:r>
            <a:endParaRPr lang="fr-FR" sz="3200" b="1" dirty="0" smtClean="0">
              <a:latin typeface="Traditional Arabic" pitchFamily="18" charset="-78"/>
              <a:cs typeface="Traditional Arabic" pitchFamily="18" charset="-78"/>
            </a:endParaRPr>
          </a:p>
          <a:p>
            <a:pPr algn="r" rtl="1">
              <a:buNone/>
            </a:pPr>
            <a:r>
              <a:rPr lang="ar-SA" sz="4000" b="1" dirty="0" smtClean="0">
                <a:solidFill>
                  <a:srgbClr val="FF0000"/>
                </a:solidFill>
                <a:latin typeface="Traditional Arabic" pitchFamily="18" charset="-78"/>
                <a:cs typeface="Traditional Arabic" pitchFamily="18" charset="-78"/>
              </a:rPr>
              <a:t>  </a:t>
            </a:r>
            <a:endParaRPr lang="fr-FR" sz="37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lnSpcReduction="20000"/>
          </a:bodyPr>
          <a:lstStyle/>
          <a:p>
            <a:pPr algn="just" rtl="1">
              <a:buNone/>
            </a:pPr>
            <a:endParaRPr lang="ar-SA" sz="3200" dirty="0" smtClean="0">
              <a:solidFill>
                <a:srgbClr val="FFFF00"/>
              </a:solidFill>
              <a:latin typeface="Traditional Arabic" pitchFamily="18" charset="-78"/>
              <a:cs typeface="Traditional Arabic" pitchFamily="18" charset="-78"/>
            </a:endParaRPr>
          </a:p>
          <a:p>
            <a:pPr algn="just" rtl="1">
              <a:buNone/>
            </a:pPr>
            <a:endParaRPr lang="ar-SA" sz="3200" dirty="0" smtClean="0">
              <a:solidFill>
                <a:srgbClr val="FFFF00"/>
              </a:solidFill>
              <a:latin typeface="Traditional Arabic" pitchFamily="18" charset="-78"/>
              <a:cs typeface="Traditional Arabic" pitchFamily="18" charset="-78"/>
            </a:endParaRPr>
          </a:p>
          <a:p>
            <a:pPr algn="just" rtl="1">
              <a:buNone/>
            </a:pPr>
            <a:endParaRPr lang="ar-SA" sz="3200" dirty="0" smtClean="0">
              <a:solidFill>
                <a:srgbClr val="FFFF00"/>
              </a:solidFill>
              <a:latin typeface="Traditional Arabic" pitchFamily="18" charset="-78"/>
              <a:cs typeface="Traditional Arabic" pitchFamily="18" charset="-78"/>
            </a:endParaRPr>
          </a:p>
          <a:p>
            <a:pPr algn="just" rtl="1">
              <a:buNone/>
            </a:pPr>
            <a:r>
              <a:rPr lang="ar-SA" sz="3200" b="1" dirty="0" smtClean="0">
                <a:solidFill>
                  <a:srgbClr val="FF0000"/>
                </a:solidFill>
                <a:latin typeface="Traditional Arabic" pitchFamily="18" charset="-78"/>
                <a:cs typeface="Traditional Arabic" pitchFamily="18" charset="-78"/>
              </a:rPr>
              <a:t>       - التقويم والمتابعة</a:t>
            </a:r>
            <a:endParaRPr lang="fr-FR" sz="3200" b="1" dirty="0" smtClean="0">
              <a:solidFill>
                <a:srgbClr val="FF0000"/>
              </a:solidFill>
              <a:latin typeface="Traditional Arabic" pitchFamily="18" charset="-78"/>
              <a:cs typeface="Traditional Arabic" pitchFamily="18" charset="-78"/>
            </a:endParaRPr>
          </a:p>
          <a:p>
            <a:pPr algn="just" rtl="1">
              <a:buNone/>
            </a:pPr>
            <a:r>
              <a:rPr lang="ar-SA" sz="3200" b="1" dirty="0" smtClean="0">
                <a:latin typeface="Traditional Arabic" pitchFamily="18" charset="-78"/>
                <a:cs typeface="Traditional Arabic" pitchFamily="18" charset="-78"/>
              </a:rPr>
              <a:t> التقويم والمتابعة من الوسائل المهمة لضمان عملية التحضير يوجه ويوضح المدرب النتائج المحصلة عليها للاعبين والتطورات المتواصلة اليومية أو على الأقل الأسبوعية وهذا لضمان تقييم جيد لعمله المرحلي أو السنوي ومدى تطور مستوى اللاعبين من الجانب البدني والتقني والخططي بالخصوص</a:t>
            </a:r>
            <a:r>
              <a:rPr lang="fr-FR" sz="3200" b="1" dirty="0" smtClean="0">
                <a:latin typeface="Traditional Arabic" pitchFamily="18" charset="-78"/>
                <a:cs typeface="Traditional Arabic" pitchFamily="18" charset="-78"/>
              </a:rPr>
              <a:t>.</a:t>
            </a:r>
          </a:p>
          <a:p>
            <a:pPr algn="just" rtl="1">
              <a:buNone/>
            </a:pPr>
            <a:r>
              <a:rPr lang="ar-SA" sz="3200" b="1" dirty="0" smtClean="0">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أنواع التقويم:</a:t>
            </a:r>
            <a:endParaRPr lang="fr-FR" sz="3200" b="1" dirty="0" smtClean="0">
              <a:solidFill>
                <a:srgbClr val="FF0000"/>
              </a:solidFill>
              <a:latin typeface="Traditional Arabic" pitchFamily="18" charset="-78"/>
              <a:cs typeface="Traditional Arabic" pitchFamily="18" charset="-78"/>
            </a:endParaRPr>
          </a:p>
          <a:p>
            <a:pPr algn="just" rtl="1">
              <a:buNone/>
            </a:pPr>
            <a:r>
              <a:rPr lang="ar-SA" sz="3200" b="1" dirty="0" smtClean="0">
                <a:solidFill>
                  <a:srgbClr val="FF0000"/>
                </a:solidFill>
                <a:latin typeface="Traditional Arabic" pitchFamily="18" charset="-78"/>
                <a:cs typeface="Traditional Arabic" pitchFamily="18" charset="-78"/>
              </a:rPr>
              <a:t>أ</a:t>
            </a:r>
            <a:r>
              <a:rPr lang="fr-FR" sz="3200" b="1" dirty="0" smtClean="0">
                <a:solidFill>
                  <a:srgbClr val="FF000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التقويم في غضون الحصة:</a:t>
            </a:r>
            <a:endParaRPr lang="fr-FR" sz="3200" b="1" dirty="0" smtClean="0">
              <a:solidFill>
                <a:srgbClr val="FF0000"/>
              </a:solidFill>
              <a:latin typeface="Traditional Arabic" pitchFamily="18" charset="-78"/>
              <a:cs typeface="Traditional Arabic" pitchFamily="18" charset="-78"/>
            </a:endParaRPr>
          </a:p>
          <a:p>
            <a:pPr algn="just" rtl="1">
              <a:buNone/>
            </a:pPr>
            <a:r>
              <a:rPr lang="ar-SA" sz="3200" b="1" dirty="0" smtClean="0">
                <a:latin typeface="Traditional Arabic" pitchFamily="18" charset="-78"/>
                <a:cs typeface="Traditional Arabic" pitchFamily="18" charset="-78"/>
              </a:rPr>
              <a:t>هي نتيجة تأثير التمرينات في الحصة، هذا التقويم المباشر يخص الحصة ذاتها بتعاقب العمل والراحة</a:t>
            </a:r>
            <a:r>
              <a:rPr lang="fr-FR" sz="3200" b="1" dirty="0" smtClean="0">
                <a:latin typeface="Traditional Arabic" pitchFamily="18" charset="-78"/>
                <a:cs typeface="Traditional Arabic" pitchFamily="18" charset="-78"/>
              </a:rPr>
              <a:t>.</a:t>
            </a:r>
          </a:p>
          <a:p>
            <a:pPr algn="just" rtl="1">
              <a:buNone/>
            </a:pPr>
            <a:r>
              <a:rPr lang="ar-SA" sz="3200" b="1" dirty="0" smtClean="0">
                <a:solidFill>
                  <a:srgbClr val="FF0000"/>
                </a:solidFill>
                <a:latin typeface="Traditional Arabic" pitchFamily="18" charset="-78"/>
                <a:cs typeface="Traditional Arabic" pitchFamily="18" charset="-78"/>
              </a:rPr>
              <a:t>ب</a:t>
            </a:r>
            <a:r>
              <a:rPr lang="fr-FR" sz="3200" b="1" dirty="0" smtClean="0">
                <a:solidFill>
                  <a:srgbClr val="FF000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التقويم في الأسبوع</a:t>
            </a:r>
            <a:r>
              <a:rPr lang="fr-FR" sz="3200" b="1" dirty="0" smtClean="0">
                <a:solidFill>
                  <a:srgbClr val="FF0000"/>
                </a:solidFill>
                <a:latin typeface="Traditional Arabic" pitchFamily="18" charset="-78"/>
                <a:cs typeface="Traditional Arabic" pitchFamily="18" charset="-78"/>
              </a:rPr>
              <a:t>:</a:t>
            </a:r>
          </a:p>
          <a:p>
            <a:pPr algn="just" rtl="1">
              <a:buNone/>
            </a:pPr>
            <a:r>
              <a:rPr lang="ar-SA" sz="3200" b="1" dirty="0" smtClean="0">
                <a:latin typeface="Traditional Arabic" pitchFamily="18" charset="-78"/>
                <a:cs typeface="Traditional Arabic" pitchFamily="18" charset="-78"/>
              </a:rPr>
              <a:t>هي نتيجة تأثير تمرينات جميع الحصص المتعاقبة في الأسبوع الواحد</a:t>
            </a:r>
            <a:r>
              <a:rPr lang="fr-FR" sz="3200" b="1" dirty="0" smtClean="0">
                <a:latin typeface="Traditional Arabic" pitchFamily="18" charset="-78"/>
                <a:cs typeface="Traditional Arabic" pitchFamily="18" charset="-78"/>
              </a:rPr>
              <a:t> )</a:t>
            </a:r>
            <a:r>
              <a:rPr lang="ar-SA" sz="3200" b="1" dirty="0" err="1" smtClean="0">
                <a:latin typeface="Traditional Arabic" pitchFamily="18" charset="-78"/>
                <a:cs typeface="Traditional Arabic" pitchFamily="18" charset="-78"/>
              </a:rPr>
              <a:t>ميكروسيكل</a:t>
            </a:r>
            <a:r>
              <a:rPr lang="ar-SA" sz="3200" b="1" dirty="0" smtClean="0">
                <a:latin typeface="Traditional Arabic" pitchFamily="18" charset="-78"/>
                <a:cs typeface="Traditional Arabic" pitchFamily="18" charset="-78"/>
              </a:rPr>
              <a:t>،دورة قصيرة المدى</a:t>
            </a:r>
            <a:r>
              <a:rPr lang="fr-FR"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وتحقق بين الحصص وتسمح بجمع المعلومات اللازمة والكافية لتحقيق أهداف الحصص المقبلة</a:t>
            </a:r>
            <a:r>
              <a:rPr lang="fr-FR" sz="3200" b="1" dirty="0" smtClean="0">
                <a:latin typeface="Traditional Arabic" pitchFamily="18" charset="-78"/>
                <a:cs typeface="Traditional Arabic" pitchFamily="18" charset="-78"/>
              </a:rPr>
              <a:t>.</a:t>
            </a: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lnSpcReduction="10000"/>
          </a:bodyPr>
          <a:lstStyle/>
          <a:p>
            <a:pPr algn="just" rtl="1">
              <a:buNone/>
            </a:pPr>
            <a:endParaRPr lang="ar-SA" sz="3200" dirty="0" smtClean="0">
              <a:solidFill>
                <a:srgbClr val="FFFF00"/>
              </a:solidFill>
              <a:latin typeface="Traditional Arabic" pitchFamily="18" charset="-78"/>
              <a:cs typeface="Traditional Arabic" pitchFamily="18" charset="-78"/>
            </a:endParaRPr>
          </a:p>
          <a:p>
            <a:pPr algn="just" rtl="1">
              <a:buNone/>
            </a:pPr>
            <a:endParaRPr lang="ar-SA" sz="3200" dirty="0" smtClean="0">
              <a:solidFill>
                <a:srgbClr val="FFFF00"/>
              </a:solidFill>
              <a:latin typeface="Traditional Arabic" pitchFamily="18" charset="-78"/>
              <a:cs typeface="Traditional Arabic" pitchFamily="18" charset="-78"/>
            </a:endParaRPr>
          </a:p>
          <a:p>
            <a:pPr algn="just" rtl="1">
              <a:buNone/>
            </a:pPr>
            <a:endParaRPr lang="ar-SA" sz="3200" dirty="0" smtClean="0">
              <a:solidFill>
                <a:srgbClr val="FFFF00"/>
              </a:solidFill>
              <a:latin typeface="Traditional Arabic" pitchFamily="18" charset="-78"/>
              <a:cs typeface="Traditional Arabic" pitchFamily="18" charset="-78"/>
            </a:endParaRPr>
          </a:p>
          <a:p>
            <a:pPr algn="just" rtl="1">
              <a:buNone/>
            </a:pPr>
            <a:r>
              <a:rPr lang="ar-SA" sz="3200" b="1" dirty="0" smtClean="0">
                <a:solidFill>
                  <a:srgbClr val="FF0000"/>
                </a:solidFill>
                <a:latin typeface="Traditional Arabic" pitchFamily="18" charset="-78"/>
                <a:cs typeface="Traditional Arabic" pitchFamily="18" charset="-78"/>
              </a:rPr>
              <a:t>       ج</a:t>
            </a:r>
            <a:r>
              <a:rPr lang="fr-FR" sz="3200" b="1" dirty="0" smtClean="0">
                <a:solidFill>
                  <a:srgbClr val="FF000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التقويم في عدة أسابيع </a:t>
            </a:r>
            <a:r>
              <a:rPr lang="fr-FR" sz="3200" b="1" dirty="0" smtClean="0">
                <a:solidFill>
                  <a:srgbClr val="FF000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دورة متوسطة المدى، </a:t>
            </a:r>
            <a:r>
              <a:rPr lang="fr-FR" sz="3200" b="1" dirty="0" smtClean="0">
                <a:solidFill>
                  <a:srgbClr val="FF0000"/>
                </a:solidFill>
                <a:latin typeface="Traditional Arabic" pitchFamily="18" charset="-78"/>
                <a:cs typeface="Traditional Arabic" pitchFamily="18" charset="-78"/>
              </a:rPr>
              <a:t>Méso-cycle ( </a:t>
            </a:r>
            <a:endParaRPr lang="ar-SA" sz="3200" b="1" dirty="0" smtClean="0">
              <a:solidFill>
                <a:srgbClr val="FF0000"/>
              </a:solidFill>
              <a:latin typeface="Traditional Arabic" pitchFamily="18" charset="-78"/>
              <a:cs typeface="Traditional Arabic" pitchFamily="18" charset="-78"/>
            </a:endParaRPr>
          </a:p>
          <a:p>
            <a:pPr algn="just" rtl="1">
              <a:buNone/>
            </a:pPr>
            <a:r>
              <a:rPr lang="ar-SA" sz="3200" b="1" dirty="0" smtClean="0">
                <a:latin typeface="Traditional Arabic" pitchFamily="18" charset="-78"/>
                <a:cs typeface="Traditional Arabic" pitchFamily="18" charset="-78"/>
              </a:rPr>
              <a:t>تسمح بجمع المعلومات بعد تراكم التعب وهذا النوع يسمح لنا من تحديد الخصائص </a:t>
            </a:r>
            <a:r>
              <a:rPr lang="fr-FR" sz="3200" b="1" dirty="0" smtClean="0">
                <a:latin typeface="Traditional Arabic" pitchFamily="18" charset="-78"/>
                <a:cs typeface="Traditional Arabic" pitchFamily="18" charset="-78"/>
              </a:rPr>
              <a:t> )</a:t>
            </a:r>
            <a:r>
              <a:rPr lang="ar-SA" sz="3200" b="1" dirty="0" err="1" smtClean="0">
                <a:latin typeface="Traditional Arabic" pitchFamily="18" charset="-78"/>
                <a:cs typeface="Traditional Arabic" pitchFamily="18" charset="-78"/>
              </a:rPr>
              <a:t>المرفو</a:t>
            </a:r>
            <a:r>
              <a:rPr lang="fr-FR" sz="3200" b="1" dirty="0" smtClean="0">
                <a:latin typeface="Traditional Arabic" pitchFamily="18" charset="-78"/>
                <a:cs typeface="Traditional Arabic" pitchFamily="18" charset="-78"/>
              </a:rPr>
              <a:t>-</a:t>
            </a:r>
            <a:r>
              <a:rPr lang="ar-SA" sz="3200" b="1" dirty="0" smtClean="0">
                <a:latin typeface="Traditional Arabic" pitchFamily="18" charset="-78"/>
                <a:cs typeface="Traditional Arabic" pitchFamily="18" charset="-78"/>
              </a:rPr>
              <a:t>وظائفية</a:t>
            </a:r>
            <a:r>
              <a:rPr lang="fr-FR"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الفردية لكل رياضي ومستوى تنمية الصفات البدنية.</a:t>
            </a:r>
            <a:endParaRPr lang="fr-FR" sz="3200" b="1" dirty="0" smtClean="0">
              <a:latin typeface="Traditional Arabic" pitchFamily="18" charset="-78"/>
              <a:cs typeface="Traditional Arabic" pitchFamily="18" charset="-78"/>
            </a:endParaRPr>
          </a:p>
          <a:p>
            <a:pPr algn="just" rtl="1">
              <a:buNone/>
            </a:pPr>
            <a:r>
              <a:rPr lang="ar-SA" sz="3200" b="1" dirty="0" smtClean="0">
                <a:latin typeface="Traditional Arabic" pitchFamily="18" charset="-78"/>
                <a:cs typeface="Traditional Arabic" pitchFamily="18" charset="-78"/>
              </a:rPr>
              <a:t>      كل ما يخطط له ليس بالضرورة أن يطبق كليا انطلاقا من هذا يمكن للحصة التدريبية أن تجرى حسب الظروف المتاحة وهذا بتعديلها آنيا دون الخروج عن نطاق أهدافها</a:t>
            </a:r>
            <a:r>
              <a:rPr lang="fr-FR" sz="3200" b="1" dirty="0" smtClean="0">
                <a:latin typeface="Traditional Arabic" pitchFamily="18" charset="-78"/>
                <a:cs typeface="Traditional Arabic" pitchFamily="18" charset="-78"/>
              </a:rPr>
              <a:t>.</a:t>
            </a:r>
          </a:p>
          <a:p>
            <a:pPr algn="just" rtl="1">
              <a:buNone/>
            </a:pPr>
            <a:r>
              <a:rPr lang="ar-SA" sz="3200" b="1" dirty="0" smtClean="0">
                <a:latin typeface="Traditional Arabic" pitchFamily="18" charset="-78"/>
                <a:cs typeface="Traditional Arabic" pitchFamily="18" charset="-78"/>
              </a:rPr>
              <a:t>       كما يمكن للتمرين أو الحمولة المقترحة تتضح أنها غير ملائمة فعلى المدرب مراجعة محتواه آنيا بتغيير التمرين إلى الأسهل وتقليل من الحمولة مثلا</a:t>
            </a:r>
            <a:r>
              <a:rPr lang="fr-FR" sz="3200" b="1" dirty="0" smtClean="0">
                <a:latin typeface="Traditional Arabic" pitchFamily="18" charset="-78"/>
                <a:cs typeface="Traditional Arabic" pitchFamily="18" charset="-78"/>
              </a:rPr>
              <a:t>.</a:t>
            </a:r>
          </a:p>
          <a:p>
            <a:pPr algn="just" rtl="1">
              <a:buNone/>
            </a:pPr>
            <a:r>
              <a:rPr lang="ar-SA" sz="3200" b="1" dirty="0" smtClean="0">
                <a:latin typeface="Traditional Arabic" pitchFamily="18" charset="-78"/>
                <a:cs typeface="Traditional Arabic" pitchFamily="18" charset="-78"/>
              </a:rPr>
              <a:t>       كما يمكن للمدرب بسبب الأحوال الجوية السيئة مثلا إلغاء حصة تطبيقية وتعويضها بحصة نظرية</a:t>
            </a:r>
            <a:endParaRPr lang="fr-FR" sz="3200" b="1" dirty="0">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مراجع المحاضرة:</a:t>
            </a:r>
          </a:p>
          <a:p>
            <a:pPr marL="448056"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400" b="1" dirty="0" smtClean="0">
                <a:solidFill>
                  <a:schemeClr val="bg1"/>
                </a:solidFill>
                <a:latin typeface="Traditional Arabic" pitchFamily="18" charset="-78"/>
                <a:cs typeface="Traditional Arabic" pitchFamily="18" charset="-78"/>
              </a:rPr>
              <a:t>-</a:t>
            </a:r>
            <a:r>
              <a:rPr lang="ar-SA" sz="2400" b="1" dirty="0" smtClean="0">
                <a:solidFill>
                  <a:srgbClr val="FF0000"/>
                </a:solidFill>
                <a:latin typeface="Traditional Arabic" pitchFamily="18" charset="-78"/>
                <a:cs typeface="Traditional Arabic" pitchFamily="18" charset="-78"/>
              </a:rPr>
              <a:t> </a:t>
            </a:r>
            <a:r>
              <a:rPr lang="ar-DZ" sz="2800" b="1" dirty="0" smtClean="0">
                <a:latin typeface="Traditional Arabic" pitchFamily="18" charset="-78"/>
                <a:cs typeface="Traditional Arabic" pitchFamily="18" charset="-78"/>
              </a:rPr>
              <a:t>وجدي مصطفى الفتاح،محمد لطفي السد. (2002). الأسس العلمية للتدريب الرياضي للاعب والمدرب. </a:t>
            </a:r>
            <a:r>
              <a:rPr lang="ar-DZ" sz="2800" b="1" dirty="0" err="1" smtClean="0">
                <a:latin typeface="Traditional Arabic" pitchFamily="18" charset="-78"/>
                <a:cs typeface="Traditional Arabic" pitchFamily="18" charset="-78"/>
              </a:rPr>
              <a:t>المينيا</a:t>
            </a:r>
            <a:r>
              <a:rPr lang="ar-DZ" sz="2800" b="1" dirty="0" smtClean="0">
                <a:latin typeface="Traditional Arabic" pitchFamily="18" charset="-78"/>
                <a:cs typeface="Traditional Arabic" pitchFamily="18" charset="-78"/>
              </a:rPr>
              <a:t>: دار الهدى للنشر </a:t>
            </a:r>
            <a:r>
              <a:rPr lang="ar-DZ" sz="2800" b="1" dirty="0" err="1" smtClean="0">
                <a:latin typeface="Traditional Arabic" pitchFamily="18" charset="-78"/>
                <a:cs typeface="Traditional Arabic" pitchFamily="18" charset="-78"/>
              </a:rPr>
              <a:t>و</a:t>
            </a:r>
            <a:r>
              <a:rPr lang="ar-DZ" sz="2800" b="1" dirty="0" smtClean="0">
                <a:latin typeface="Traditional Arabic" pitchFamily="18" charset="-78"/>
                <a:cs typeface="Traditional Arabic" pitchFamily="18" charset="-78"/>
              </a:rPr>
              <a:t> التوزيع.</a:t>
            </a:r>
            <a:endParaRPr lang="fr-FR"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400" b="1" dirty="0" smtClean="0">
                <a:solidFill>
                  <a:schemeClr val="bg1"/>
                </a:solidFill>
                <a:latin typeface="Traditional Arabic" pitchFamily="18" charset="-78"/>
                <a:cs typeface="Traditional Arabic" pitchFamily="18" charset="-78"/>
              </a:rPr>
              <a:t>      -</a:t>
            </a:r>
            <a:r>
              <a:rPr lang="ar-SA" sz="2400" b="1" dirty="0" smtClean="0">
                <a:solidFill>
                  <a:srgbClr val="FF0000"/>
                </a:solidFill>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أبو العلاء أحمد عبد الفتاح " التدريب الرياضي المعاصر" دار الفكر العربي (الطبعة، مصر،الأولى) القاهر2112.</a:t>
            </a:r>
            <a:br>
              <a:rPr lang="ar-SA" sz="28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 أمر الله أحمد الساطي "قواعد وأسس التدريب الرياضي وتطبيقاته" الإسكندرية منشأة المعارف، 1998.</a:t>
            </a:r>
            <a:endParaRPr lang="fr-FR"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800" b="1" dirty="0" smtClean="0">
                <a:solidFill>
                  <a:srgbClr val="FF0000"/>
                </a:solidFill>
                <a:latin typeface="Traditional Arabic" pitchFamily="18" charset="-78"/>
                <a:cs typeface="Traditional Arabic" pitchFamily="18" charset="-78"/>
              </a:rPr>
              <a:t>رابط الإلكتروني:</a:t>
            </a:r>
          </a:p>
          <a:p>
            <a:pPr rtl="1">
              <a:lnSpc>
                <a:spcPct val="150000"/>
              </a:lnSpc>
            </a:pPr>
            <a:r>
              <a:rPr lang="ar-SA" sz="2800" b="1" dirty="0" smtClean="0">
                <a:latin typeface="Traditional Arabic" pitchFamily="18" charset="-78"/>
                <a:cs typeface="Traditional Arabic" pitchFamily="18" charset="-78"/>
              </a:rPr>
              <a:t> </a:t>
            </a:r>
            <a:r>
              <a:rPr lang="fr-FR" sz="2800" b="1" dirty="0" smtClean="0">
                <a:latin typeface="Traditional Arabic" pitchFamily="18" charset="-78"/>
                <a:cs typeface="Traditional Arabic" pitchFamily="18" charset="-78"/>
              </a:rPr>
              <a:t>         </a:t>
            </a:r>
            <a:r>
              <a:rPr lang="fr-FR" sz="2400" b="1" dirty="0" smtClean="0">
                <a:latin typeface="Traditional Arabic" pitchFamily="18" charset="-78"/>
                <a:cs typeface="Traditional Arabic" pitchFamily="18" charset="-78"/>
              </a:rPr>
              <a:t>http://soccer-estduquebec.org/files/outils/Chapitre_09</a:t>
            </a:r>
          </a:p>
          <a:p>
            <a:pPr rtl="1">
              <a:lnSpc>
                <a:spcPct val="150000"/>
              </a:lnSpc>
            </a:pPr>
            <a:r>
              <a:rPr lang="fr-FR" sz="2400" b="1" dirty="0" smtClean="0">
                <a:latin typeface="Traditional Arabic" pitchFamily="18" charset="-78"/>
                <a:cs typeface="Traditional Arabic" pitchFamily="18" charset="-78"/>
              </a:rPr>
              <a:t>_Planification_dentrainement.pdf</a:t>
            </a:r>
          </a:p>
          <a:p>
            <a:pPr marL="448056" lvl="0" indent="-384048" algn="r" rtl="1">
              <a:spcBef>
                <a:spcPct val="20000"/>
              </a:spcBef>
              <a:buClr>
                <a:schemeClr val="accent1"/>
              </a:buClr>
              <a:buSzPct val="80000"/>
              <a:defRPr/>
            </a:pPr>
            <a:endParaRPr lang="fr-FR" sz="2400" b="1" dirty="0">
              <a:solidFill>
                <a:srgbClr val="FF0000"/>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أسئلة المراقبة  المستمرة </a:t>
            </a:r>
            <a:r>
              <a:rPr lang="ar-SA" sz="2400" b="1" dirty="0" smtClean="0">
                <a:solidFill>
                  <a:srgbClr val="FF0000"/>
                </a:solidFill>
                <a:latin typeface="Traditional Arabic" pitchFamily="18" charset="-78"/>
                <a:cs typeface="Traditional Arabic" pitchFamily="18" charset="-78"/>
              </a:rPr>
              <a:t>:</a:t>
            </a:r>
            <a:r>
              <a:rPr lang="fr-FR" sz="2400" b="1" dirty="0" smtClean="0">
                <a:solidFill>
                  <a:srgbClr val="FF0000"/>
                </a:solidFill>
                <a:latin typeface="Traditional Arabic" pitchFamily="18" charset="-78"/>
                <a:cs typeface="Traditional Arabic" pitchFamily="18" charset="-78"/>
              </a:rPr>
              <a:t> </a:t>
            </a:r>
            <a:r>
              <a:rPr lang="ar-SA" sz="2400" b="1" dirty="0" smtClean="0">
                <a:solidFill>
                  <a:srgbClr val="FF0000"/>
                </a:solidFill>
                <a:latin typeface="Traditional Arabic" pitchFamily="18" charset="-78"/>
                <a:cs typeface="Traditional Arabic" pitchFamily="18" charset="-78"/>
              </a:rPr>
              <a:t>                                                       زمن : 20 </a:t>
            </a:r>
            <a:r>
              <a:rPr lang="ar-SA" sz="2400" b="1" smtClean="0">
                <a:solidFill>
                  <a:srgbClr val="FF0000"/>
                </a:solidFill>
                <a:latin typeface="Traditional Arabic" pitchFamily="18" charset="-78"/>
                <a:cs typeface="Traditional Arabic" pitchFamily="18" charset="-78"/>
              </a:rPr>
              <a:t>دقيقةة</a:t>
            </a:r>
            <a:endParaRPr lang="ar-SA" sz="2400" b="1" dirty="0" smtClean="0">
              <a:solidFill>
                <a:srgbClr val="FF0000"/>
              </a:solidFill>
              <a:latin typeface="Traditional Arabic" pitchFamily="18" charset="-78"/>
              <a:cs typeface="Traditional Arabic" pitchFamily="18" charset="-78"/>
            </a:endParaRPr>
          </a:p>
          <a:p>
            <a:pPr marL="448056" indent="-384048" algn="just" rtl="1">
              <a:lnSpc>
                <a:spcPct val="200000"/>
              </a:lnSpc>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400" b="1" dirty="0" smtClean="0">
                <a:solidFill>
                  <a:schemeClr val="bg1"/>
                </a:solidFill>
                <a:latin typeface="Traditional Arabic" pitchFamily="18" charset="-78"/>
                <a:cs typeface="Traditional Arabic" pitchFamily="18" charset="-78"/>
              </a:rPr>
              <a:t>- أنجز دورة صغير (</a:t>
            </a:r>
            <a:r>
              <a:rPr lang="fr-FR" sz="2400" b="1" dirty="0" smtClean="0">
                <a:solidFill>
                  <a:schemeClr val="bg1"/>
                </a:solidFill>
                <a:latin typeface="Traditional Arabic" pitchFamily="18" charset="-78"/>
                <a:cs typeface="Traditional Arabic" pitchFamily="18" charset="-78"/>
              </a:rPr>
              <a:t>Microcycle </a:t>
            </a:r>
            <a:r>
              <a:rPr lang="ar-SA" sz="2400" b="1" dirty="0" smtClean="0">
                <a:solidFill>
                  <a:schemeClr val="bg1"/>
                </a:solidFill>
                <a:latin typeface="Traditional Arabic" pitchFamily="18" charset="-78"/>
                <a:cs typeface="Traditional Arabic" pitchFamily="18" charset="-78"/>
              </a:rPr>
              <a:t>)</a:t>
            </a:r>
            <a:r>
              <a:rPr lang="fr-FR" sz="2400" b="1" dirty="0" smtClean="0">
                <a:solidFill>
                  <a:schemeClr val="bg1"/>
                </a:solidFill>
                <a:latin typeface="Traditional Arabic" pitchFamily="18" charset="-78"/>
                <a:cs typeface="Traditional Arabic" pitchFamily="18" charset="-78"/>
              </a:rPr>
              <a:t> </a:t>
            </a:r>
            <a:r>
              <a:rPr lang="ar-SA" sz="2400" b="1" dirty="0" smtClean="0">
                <a:solidFill>
                  <a:schemeClr val="bg1"/>
                </a:solidFill>
                <a:latin typeface="Traditional Arabic" pitchFamily="18" charset="-78"/>
                <a:cs typeface="Traditional Arabic" pitchFamily="18" charset="-78"/>
              </a:rPr>
              <a:t> محددا النشاط، عدد الحصص، توع الدورة ، محتوى كل حصة ؟</a:t>
            </a:r>
          </a:p>
          <a:p>
            <a:pPr marL="448056" indent="-384048" algn="just" rtl="1">
              <a:lnSpc>
                <a:spcPct val="200000"/>
              </a:lnSpc>
              <a:spcBef>
                <a:spcPct val="20000"/>
              </a:spcBef>
              <a:buClr>
                <a:schemeClr val="accent1"/>
              </a:buClr>
              <a:buSzPct val="80000"/>
              <a:defRPr/>
            </a:pPr>
            <a:r>
              <a:rPr lang="ar-SA" sz="2400" b="1" dirty="0" smtClean="0">
                <a:solidFill>
                  <a:schemeClr val="bg1"/>
                </a:solidFill>
                <a:latin typeface="Traditional Arabic" pitchFamily="18" charset="-78"/>
                <a:cs typeface="Traditional Arabic" pitchFamily="18" charset="-78"/>
              </a:rPr>
              <a:t>     -  تحتوي الوحدة التدريبية على المرحلة التحضيرية، ما هو محتواها و الهدف منها ؟</a:t>
            </a:r>
          </a:p>
          <a:p>
            <a:pPr marL="448056" indent="-384048" algn="just" rtl="1">
              <a:lnSpc>
                <a:spcPct val="200000"/>
              </a:lnSpc>
              <a:spcBef>
                <a:spcPct val="20000"/>
              </a:spcBef>
              <a:buClr>
                <a:schemeClr val="accent1"/>
              </a:buClr>
              <a:buSzPct val="80000"/>
              <a:defRPr/>
            </a:pPr>
            <a:r>
              <a:rPr lang="ar-SA" sz="2400" b="1" dirty="0" smtClean="0">
                <a:solidFill>
                  <a:schemeClr val="bg1"/>
                </a:solidFill>
                <a:latin typeface="Traditional Arabic" pitchFamily="18" charset="-78"/>
                <a:cs typeface="Traditional Arabic" pitchFamily="18" charset="-78"/>
              </a:rPr>
              <a:t>     -  ما هي أسس اختيار التمارين التدريبية في الوحدة ؟</a:t>
            </a:r>
          </a:p>
          <a:p>
            <a:pPr marL="448056" indent="-384048" algn="just" rtl="1">
              <a:lnSpc>
                <a:spcPct val="200000"/>
              </a:lnSpc>
              <a:spcBef>
                <a:spcPct val="20000"/>
              </a:spcBef>
              <a:buClr>
                <a:schemeClr val="accent1"/>
              </a:buClr>
              <a:buSzPct val="80000"/>
              <a:defRPr/>
            </a:pPr>
            <a:r>
              <a:rPr lang="ar-SA" sz="2400" b="1" dirty="0" smtClean="0">
                <a:solidFill>
                  <a:schemeClr val="bg1"/>
                </a:solidFill>
                <a:latin typeface="Traditional Arabic" pitchFamily="18" charset="-78"/>
                <a:cs typeface="Traditional Arabic" pitchFamily="18" charset="-78"/>
              </a:rPr>
              <a:t>     </a:t>
            </a:r>
            <a:endParaRPr lang="fr-FR" sz="2400" b="1" dirty="0">
              <a:solidFill>
                <a:srgbClr val="FF0000"/>
              </a:solidFill>
              <a:latin typeface="Traditional Arabic" pitchFamily="18" charset="-78"/>
              <a:cs typeface="Traditional Arabic" pitchFamily="18" charset="-78"/>
            </a:endParaRPr>
          </a:p>
        </p:txBody>
      </p:sp>
      <p:sp>
        <p:nvSpPr>
          <p:cNvPr id="4" name="Rectangle 3"/>
          <p:cNvSpPr/>
          <p:nvPr/>
        </p:nvSpPr>
        <p:spPr>
          <a:xfrm>
            <a:off x="3000364" y="857232"/>
            <a:ext cx="2857520" cy="714380"/>
          </a:xfrm>
          <a:prstGeom prst="wedgeRect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8056" lvl="0" indent="-384048" algn="ctr" rtl="1">
              <a:spcBef>
                <a:spcPct val="20000"/>
              </a:spcBef>
              <a:buClr>
                <a:schemeClr val="accent1"/>
              </a:buClr>
              <a:buSzPct val="80000"/>
              <a:defRPr/>
            </a:pPr>
            <a:r>
              <a:rPr lang="ar-SA" sz="3200" b="1" dirty="0" smtClean="0">
                <a:solidFill>
                  <a:srgbClr val="FF0000"/>
                </a:solidFill>
                <a:latin typeface="Traditional Arabic" pitchFamily="18" charset="-78"/>
                <a:cs typeface="Traditional Arabic" pitchFamily="18" charset="-78"/>
              </a:rPr>
              <a:t>مراقبة مستمرة رقم 2:</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lang="ar-IQ" sz="4000" b="1" dirty="0" smtClean="0">
                <a:solidFill>
                  <a:srgbClr val="FF0000"/>
                </a:solidFill>
                <a:latin typeface="Traditional Arabic" pitchFamily="18" charset="-78"/>
                <a:cs typeface="Traditional Arabic" pitchFamily="18" charset="-78"/>
              </a:rPr>
              <a:t>-أسس التخطيط للوحدة التدريبية :</a:t>
            </a:r>
            <a:endParaRPr lang="fr-FR" sz="4000" b="1" dirty="0" smtClean="0">
              <a:solidFill>
                <a:srgbClr val="FF0000"/>
              </a:solidFill>
              <a:latin typeface="Traditional Arabic" pitchFamily="18" charset="-78"/>
              <a:cs typeface="Traditional Arabic" pitchFamily="18" charset="-78"/>
            </a:endParaRPr>
          </a:p>
          <a:p>
            <a:pPr algn="r" rtl="1">
              <a:buNone/>
            </a:pPr>
            <a:r>
              <a:rPr lang="ar-IQ" sz="4000" b="1" dirty="0" smtClean="0">
                <a:latin typeface="Traditional Arabic" pitchFamily="18" charset="-78"/>
                <a:cs typeface="Traditional Arabic" pitchFamily="18" charset="-78"/>
              </a:rPr>
              <a:t>-تحديد خصائص ومميزات النشاط الممارس .</a:t>
            </a:r>
            <a:endParaRPr lang="fr-FR" sz="4000" b="1" dirty="0" smtClean="0">
              <a:latin typeface="Traditional Arabic" pitchFamily="18" charset="-78"/>
              <a:cs typeface="Traditional Arabic" pitchFamily="18" charset="-78"/>
            </a:endParaRPr>
          </a:p>
          <a:p>
            <a:pPr algn="r" rtl="1">
              <a:buNone/>
            </a:pPr>
            <a:r>
              <a:rPr lang="ar-IQ" sz="4000" b="1" dirty="0" smtClean="0">
                <a:latin typeface="Traditional Arabic" pitchFamily="18" charset="-78"/>
                <a:cs typeface="Traditional Arabic" pitchFamily="18" charset="-78"/>
              </a:rPr>
              <a:t>-تحديد الحالة التدريبية للاعبين .</a:t>
            </a:r>
            <a:endParaRPr lang="fr-FR" sz="4000" b="1" dirty="0" smtClean="0">
              <a:latin typeface="Traditional Arabic" pitchFamily="18" charset="-78"/>
              <a:cs typeface="Traditional Arabic" pitchFamily="18" charset="-78"/>
            </a:endParaRPr>
          </a:p>
          <a:p>
            <a:pPr algn="r" rtl="1">
              <a:buNone/>
            </a:pPr>
            <a:r>
              <a:rPr lang="ar-IQ" sz="4000" b="1" dirty="0" smtClean="0">
                <a:latin typeface="Traditional Arabic" pitchFamily="18" charset="-78"/>
                <a:cs typeface="Traditional Arabic" pitchFamily="18" charset="-78"/>
              </a:rPr>
              <a:t>-العمر التدريبي للرياضي.</a:t>
            </a:r>
            <a:endParaRPr lang="fr-FR" sz="4000" b="1" dirty="0" smtClean="0">
              <a:latin typeface="Traditional Arabic" pitchFamily="18" charset="-78"/>
              <a:cs typeface="Traditional Arabic" pitchFamily="18" charset="-78"/>
            </a:endParaRPr>
          </a:p>
          <a:p>
            <a:pPr algn="r" rtl="1">
              <a:buNone/>
            </a:pPr>
            <a:r>
              <a:rPr lang="ar-IQ" sz="4000" b="1" dirty="0" smtClean="0">
                <a:latin typeface="Traditional Arabic" pitchFamily="18" charset="-78"/>
                <a:cs typeface="Traditional Arabic" pitchFamily="18" charset="-78"/>
              </a:rPr>
              <a:t>-العمر الزمني للاعبين .</a:t>
            </a:r>
            <a:endParaRPr lang="fr-FR" sz="4000" b="1" dirty="0" smtClean="0">
              <a:latin typeface="Traditional Arabic" pitchFamily="18" charset="-78"/>
              <a:cs typeface="Traditional Arabic" pitchFamily="18" charset="-78"/>
            </a:endParaRPr>
          </a:p>
          <a:p>
            <a:pPr algn="r" rtl="1">
              <a:buNone/>
            </a:pPr>
            <a:r>
              <a:rPr lang="ar-IQ" sz="4000" b="1" dirty="0" smtClean="0">
                <a:latin typeface="Traditional Arabic" pitchFamily="18" charset="-78"/>
                <a:cs typeface="Traditional Arabic" pitchFamily="18" charset="-78"/>
              </a:rPr>
              <a:t>-الجنس .</a:t>
            </a:r>
            <a:endParaRPr lang="fr-FR" sz="4000" b="1" dirty="0" smtClean="0">
              <a:latin typeface="Traditional Arabic" pitchFamily="18" charset="-78"/>
              <a:cs typeface="Traditional Arabic" pitchFamily="18" charset="-78"/>
            </a:endParaRPr>
          </a:p>
          <a:p>
            <a:pPr algn="r" rtl="1">
              <a:buNone/>
            </a:pPr>
            <a:r>
              <a:rPr lang="ar-IQ" sz="4000" b="1" dirty="0" smtClean="0">
                <a:latin typeface="Traditional Arabic" pitchFamily="18" charset="-78"/>
                <a:cs typeface="Traditional Arabic" pitchFamily="18" charset="-78"/>
              </a:rPr>
              <a:t>-مراعاة الأهداف العامة والخاصة.</a:t>
            </a:r>
            <a:endParaRPr lang="fr-FR" sz="4000" b="1" dirty="0" smtClean="0">
              <a:latin typeface="Traditional Arabic" pitchFamily="18" charset="-78"/>
              <a:cs typeface="Traditional Arabic" pitchFamily="18" charset="-78"/>
            </a:endParaRPr>
          </a:p>
          <a:p>
            <a:pPr algn="r" rtl="1">
              <a:buNone/>
            </a:pPr>
            <a:r>
              <a:rPr lang="ar-IQ" sz="4000" b="1" dirty="0" smtClean="0">
                <a:latin typeface="Traditional Arabic" pitchFamily="18" charset="-78"/>
                <a:cs typeface="Traditional Arabic" pitchFamily="18" charset="-78"/>
              </a:rPr>
              <a:t>-مراعاة الوسائل والتجهيزات الرياضية</a:t>
            </a:r>
            <a:r>
              <a:rPr lang="ar-SA" sz="4000" b="1" dirty="0" smtClean="0">
                <a:latin typeface="Traditional Arabic" pitchFamily="18" charset="-78"/>
                <a:cs typeface="Traditional Arabic" pitchFamily="18" charset="-78"/>
              </a:rPr>
              <a:t> </a:t>
            </a:r>
            <a:r>
              <a:rPr lang="ar-IQ" sz="4000" b="1" dirty="0" smtClean="0">
                <a:latin typeface="Traditional Arabic" pitchFamily="18" charset="-78"/>
                <a:cs typeface="Traditional Arabic" pitchFamily="18" charset="-78"/>
              </a:rPr>
              <a:t>المتوفرة .</a:t>
            </a:r>
            <a:endParaRPr lang="fr-FR" sz="4000" b="1" dirty="0" smtClean="0">
              <a:latin typeface="Traditional Arabic" pitchFamily="18" charset="-78"/>
              <a:cs typeface="Traditional Arabic" pitchFamily="18" charset="-78"/>
            </a:endParaRPr>
          </a:p>
          <a:p>
            <a:pPr algn="just" rtl="1"/>
            <a:r>
              <a:rPr lang="ar-SA" sz="3700" b="1" dirty="0" smtClean="0">
                <a:latin typeface="Traditional Arabic" pitchFamily="18" charset="-78"/>
                <a:cs typeface="Traditional Arabic" pitchFamily="18" charset="-78"/>
              </a:rPr>
              <a:t> </a:t>
            </a:r>
            <a:endParaRPr lang="fr-FR" sz="37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3857628"/>
            <a:ext cx="3543296" cy="2597180"/>
          </a:xfrm>
        </p:spPr>
        <p:txBody>
          <a:bodyPr/>
          <a:lstStyle/>
          <a:p>
            <a:pPr algn="r" rtl="1">
              <a:buNone/>
            </a:pPr>
            <a:r>
              <a:rPr lang="ar-SA" b="1" dirty="0" smtClean="0">
                <a:solidFill>
                  <a:srgbClr val="FFFF00"/>
                </a:solidFill>
              </a:rPr>
              <a:t>السلام عليكم.........</a:t>
            </a:r>
          </a:p>
          <a:p>
            <a:pPr algn="r" rtl="1">
              <a:buNone/>
            </a:pPr>
            <a:r>
              <a:rPr lang="ar-SA" b="1" dirty="0" smtClean="0">
                <a:solidFill>
                  <a:srgbClr val="FFFF00"/>
                </a:solidFill>
              </a:rPr>
              <a:t> </a:t>
            </a:r>
          </a:p>
          <a:p>
            <a:pPr algn="r" rtl="1">
              <a:buNone/>
            </a:pPr>
            <a:r>
              <a:rPr lang="ar-SA" b="1" dirty="0" smtClean="0">
                <a:solidFill>
                  <a:srgbClr val="FFFF00"/>
                </a:solidFill>
              </a:rPr>
              <a:t>إلى المحاضرة الموالية</a:t>
            </a:r>
            <a:endParaRPr lang="fr-FR" b="1" dirty="0">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625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endParaRPr lang="ar-SA" sz="3000" dirty="0" smtClean="0"/>
          </a:p>
          <a:p>
            <a:pPr algn="r" rtl="1">
              <a:buNone/>
            </a:pPr>
            <a:r>
              <a:rPr lang="ar-SA" sz="4500" b="1" dirty="0" smtClean="0">
                <a:solidFill>
                  <a:srgbClr val="FF0000"/>
                </a:solidFill>
                <a:latin typeface="Traditional Arabic" pitchFamily="18" charset="-78"/>
                <a:cs typeface="Traditional Arabic" pitchFamily="18" charset="-78"/>
              </a:rPr>
              <a:t>- المبادئ الأساسية في بناء الوحدة التدريبية:</a:t>
            </a:r>
          </a:p>
          <a:p>
            <a:pPr algn="r" rtl="1"/>
            <a:r>
              <a:rPr lang="ar-SA" sz="4500" b="1" dirty="0" smtClean="0">
                <a:latin typeface="Traditional Arabic" pitchFamily="18" charset="-78"/>
                <a:cs typeface="Traditional Arabic" pitchFamily="18" charset="-78"/>
              </a:rPr>
              <a:t>عند بناء حصة تدريبية يجب مراعاة بعض المبادئ الرئيسية منها</a:t>
            </a:r>
            <a:r>
              <a:rPr lang="fr-FR" sz="4500" b="1" dirty="0" smtClean="0">
                <a:latin typeface="Traditional Arabic" pitchFamily="18" charset="-78"/>
                <a:cs typeface="Traditional Arabic" pitchFamily="18" charset="-78"/>
              </a:rPr>
              <a:t>:</a:t>
            </a:r>
            <a:endParaRPr lang="ar-SA" sz="4500" b="1" dirty="0" smtClean="0">
              <a:latin typeface="Traditional Arabic" pitchFamily="18" charset="-78"/>
              <a:cs typeface="Traditional Arabic" pitchFamily="18" charset="-78"/>
            </a:endParaRPr>
          </a:p>
          <a:p>
            <a:pPr algn="just" rtl="1">
              <a:buNone/>
            </a:pPr>
            <a:r>
              <a:rPr lang="ar-SA" sz="4500" b="1" dirty="0" smtClean="0">
                <a:latin typeface="Traditional Arabic" pitchFamily="18" charset="-78"/>
                <a:cs typeface="Traditional Arabic" pitchFamily="18" charset="-78"/>
              </a:rPr>
              <a:t>1-</a:t>
            </a:r>
            <a:r>
              <a:rPr lang="ar-SA" sz="4500" b="1" dirty="0" smtClean="0">
                <a:solidFill>
                  <a:srgbClr val="FF0000"/>
                </a:solidFill>
                <a:latin typeface="Traditional Arabic" pitchFamily="18" charset="-78"/>
                <a:cs typeface="Traditional Arabic" pitchFamily="18" charset="-78"/>
              </a:rPr>
              <a:t>التدرج في حمل التدريب: </a:t>
            </a:r>
            <a:r>
              <a:rPr lang="ar-SA" sz="4500" b="1" dirty="0" smtClean="0">
                <a:latin typeface="Traditional Arabic" pitchFamily="18" charset="-78"/>
                <a:cs typeface="Traditional Arabic" pitchFamily="18" charset="-78"/>
              </a:rPr>
              <a:t>إذا يتوجب توزيع الحمل التدريبي من خلال أقسام الوحدة التدريبية حيث يصل الحمل أقصاه في القسم الرئيسي ثم ينخفض تدريجيا</a:t>
            </a:r>
            <a:r>
              <a:rPr lang="fr-FR" sz="4500" b="1" dirty="0" smtClean="0">
                <a:latin typeface="Traditional Arabic" pitchFamily="18" charset="-78"/>
                <a:cs typeface="Traditional Arabic" pitchFamily="18" charset="-78"/>
              </a:rPr>
              <a:t>.</a:t>
            </a:r>
          </a:p>
          <a:p>
            <a:pPr algn="just" rtl="1">
              <a:buNone/>
            </a:pPr>
            <a:r>
              <a:rPr lang="ar-SA" sz="4500" b="1" dirty="0" smtClean="0">
                <a:latin typeface="Traditional Arabic" pitchFamily="18" charset="-78"/>
                <a:cs typeface="Traditional Arabic" pitchFamily="18" charset="-78"/>
              </a:rPr>
              <a:t>     2- </a:t>
            </a:r>
            <a:r>
              <a:rPr lang="ar-SA" sz="4500" b="1" dirty="0" smtClean="0">
                <a:solidFill>
                  <a:srgbClr val="FF0000"/>
                </a:solidFill>
                <a:latin typeface="Traditional Arabic" pitchFamily="18" charset="-78"/>
                <a:cs typeface="Traditional Arabic" pitchFamily="18" charset="-78"/>
              </a:rPr>
              <a:t>توافق بين تنمية الصفات البدنية: </a:t>
            </a:r>
            <a:r>
              <a:rPr lang="ar-SA" sz="4500" b="1" dirty="0" smtClean="0">
                <a:latin typeface="Traditional Arabic" pitchFamily="18" charset="-78"/>
                <a:cs typeface="Traditional Arabic" pitchFamily="18" charset="-78"/>
              </a:rPr>
              <a:t>مع تنمية بعض المهارات أو الجوانب الخططية مثل السرعة بعد القوة والسرعة مع الهجوم المضاد</a:t>
            </a:r>
            <a:r>
              <a:rPr lang="fr-FR" sz="4500" b="1" dirty="0" smtClean="0">
                <a:latin typeface="Traditional Arabic" pitchFamily="18" charset="-78"/>
                <a:cs typeface="Traditional Arabic" pitchFamily="18" charset="-78"/>
              </a:rPr>
              <a:t>.</a:t>
            </a:r>
          </a:p>
          <a:p>
            <a:pPr algn="just" rtl="1">
              <a:buNone/>
            </a:pPr>
            <a:r>
              <a:rPr lang="ar-SA" sz="4500" b="1" dirty="0" smtClean="0">
                <a:latin typeface="Traditional Arabic" pitchFamily="18" charset="-78"/>
                <a:cs typeface="Traditional Arabic" pitchFamily="18" charset="-78"/>
              </a:rPr>
              <a:t>      3- </a:t>
            </a:r>
            <a:r>
              <a:rPr lang="ar-SA" sz="4500" b="1" dirty="0" smtClean="0">
                <a:solidFill>
                  <a:srgbClr val="FF0000"/>
                </a:solidFill>
                <a:latin typeface="Traditional Arabic" pitchFamily="18" charset="-78"/>
                <a:cs typeface="Traditional Arabic" pitchFamily="18" charset="-78"/>
              </a:rPr>
              <a:t>محتوى وحمولة الوحدة: </a:t>
            </a:r>
            <a:r>
              <a:rPr lang="ar-SA" sz="4500" b="1" dirty="0" smtClean="0">
                <a:latin typeface="Traditional Arabic" pitchFamily="18" charset="-78"/>
                <a:cs typeface="Traditional Arabic" pitchFamily="18" charset="-78"/>
              </a:rPr>
              <a:t>يجب أن يتماشى مع ما أنجز وما سينجز في الحصة السابقة والموالية</a:t>
            </a:r>
            <a:r>
              <a:rPr lang="fr-FR" sz="4500" b="1" dirty="0" smtClean="0">
                <a:latin typeface="Traditional Arabic" pitchFamily="18" charset="-78"/>
                <a:cs typeface="Traditional Arabic" pitchFamily="18" charset="-78"/>
              </a:rPr>
              <a:t>.</a:t>
            </a:r>
            <a:endParaRPr lang="ar-SA" sz="4500" b="1" dirty="0" smtClean="0">
              <a:latin typeface="Traditional Arabic" pitchFamily="18" charset="-78"/>
              <a:cs typeface="Traditional Arabic" pitchFamily="18" charset="-78"/>
            </a:endParaRPr>
          </a:p>
          <a:p>
            <a:pPr algn="just" rtl="1">
              <a:buNone/>
            </a:pPr>
            <a:r>
              <a:rPr lang="ar-SA" sz="4500" b="1" dirty="0" smtClean="0">
                <a:latin typeface="Traditional Arabic" pitchFamily="18" charset="-78"/>
                <a:cs typeface="Traditional Arabic" pitchFamily="18" charset="-78"/>
              </a:rPr>
              <a:t>       4-</a:t>
            </a:r>
            <a:r>
              <a:rPr lang="ar-SA" sz="4500" b="1" dirty="0" smtClean="0">
                <a:solidFill>
                  <a:srgbClr val="FF0000"/>
                </a:solidFill>
                <a:latin typeface="Traditional Arabic" pitchFamily="18" charset="-78"/>
                <a:cs typeface="Traditional Arabic" pitchFamily="18" charset="-78"/>
              </a:rPr>
              <a:t>الأخذ بعين الاعتبار بمكونات الحمل والعلاقة بينهما أي بموازنة الشدة، الحجم والراحة</a:t>
            </a:r>
            <a:r>
              <a:rPr lang="fr-FR" sz="4500" b="1" dirty="0" smtClean="0">
                <a:solidFill>
                  <a:srgbClr val="FF0000"/>
                </a:solidFill>
                <a:latin typeface="Traditional Arabic" pitchFamily="18" charset="-78"/>
                <a:cs typeface="Traditional Arabic" pitchFamily="18" charset="-78"/>
              </a:rPr>
              <a:t>.</a:t>
            </a:r>
          </a:p>
          <a:p>
            <a:pPr algn="just" rtl="1">
              <a:buNone/>
            </a:pPr>
            <a:r>
              <a:rPr lang="ar-SA" sz="4500" b="1" dirty="0" smtClean="0">
                <a:latin typeface="Traditional Arabic" pitchFamily="18" charset="-78"/>
                <a:cs typeface="Traditional Arabic" pitchFamily="18" charset="-78"/>
              </a:rPr>
              <a:t>      5-</a:t>
            </a:r>
            <a:r>
              <a:rPr lang="ar-SA" sz="4500" b="1" dirty="0" smtClean="0">
                <a:solidFill>
                  <a:srgbClr val="FF0000"/>
                </a:solidFill>
                <a:latin typeface="Traditional Arabic" pitchFamily="18" charset="-78"/>
                <a:cs typeface="Traditional Arabic" pitchFamily="18" charset="-78"/>
              </a:rPr>
              <a:t>الوحدة التدريبية التي تطول فترتها الزمنية لا تكون فيها شدة قصوى بل حجم كبير</a:t>
            </a:r>
            <a:r>
              <a:rPr lang="fr-FR" sz="4500" b="1" dirty="0" smtClean="0">
                <a:solidFill>
                  <a:srgbClr val="FF0000"/>
                </a:solidFill>
                <a:latin typeface="Traditional Arabic" pitchFamily="18" charset="-78"/>
                <a:cs typeface="Traditional Arabic" pitchFamily="18" charset="-78"/>
              </a:rPr>
              <a:t>. </a:t>
            </a:r>
            <a:r>
              <a:rPr lang="ar-SA" sz="4500" b="1" dirty="0" smtClean="0">
                <a:solidFill>
                  <a:srgbClr val="FF0000"/>
                </a:solidFill>
                <a:latin typeface="Traditional Arabic" pitchFamily="18" charset="-78"/>
                <a:cs typeface="Traditional Arabic" pitchFamily="18" charset="-78"/>
              </a:rPr>
              <a:t>أما إذا تميزت الوحدة التدريبية بشدة عالية تكون فترتها الزمنية قصيرة</a:t>
            </a:r>
            <a:r>
              <a:rPr lang="fr-FR" sz="4500" b="1" dirty="0" smtClean="0">
                <a:latin typeface="Traditional Arabic" pitchFamily="18" charset="-78"/>
                <a:cs typeface="Traditional Arabic" pitchFamily="18" charset="-78"/>
              </a:rPr>
              <a:t>.</a:t>
            </a:r>
          </a:p>
          <a:p>
            <a:pPr algn="just" rtl="1">
              <a:buNone/>
            </a:pPr>
            <a:r>
              <a:rPr lang="ar-SA" sz="4500" b="1" dirty="0" smtClean="0">
                <a:latin typeface="Traditional Arabic" pitchFamily="18" charset="-78"/>
                <a:cs typeface="Traditional Arabic" pitchFamily="18" charset="-78"/>
              </a:rPr>
              <a:t>     ومن البديهي أن نعرف خصوصيات الرياضة، والحالة التدريبية للاعبين والجنس والعمر التدريبي والزمني للرياضي والأخذ بعين الاعتبار العتاد والمستلزمات المتوفرة</a:t>
            </a:r>
            <a:r>
              <a:rPr lang="fr-FR" sz="4500" b="1" dirty="0" smtClean="0">
                <a:latin typeface="Traditional Arabic" pitchFamily="18" charset="-78"/>
                <a:cs typeface="Traditional Arabic" pitchFamily="18" charset="-78"/>
              </a:rPr>
              <a:t>.</a:t>
            </a:r>
          </a:p>
          <a:p>
            <a:pPr algn="r" rtl="1">
              <a:buNone/>
            </a:pPr>
            <a:r>
              <a:rPr lang="ar-SA" sz="4000" b="1" dirty="0" smtClean="0">
                <a:solidFill>
                  <a:srgbClr val="FF0000"/>
                </a:solidFill>
                <a:latin typeface="Traditional Arabic" pitchFamily="18" charset="-78"/>
                <a:cs typeface="Traditional Arabic" pitchFamily="18" charset="-78"/>
              </a:rPr>
              <a:t>  </a:t>
            </a:r>
            <a:endParaRPr lang="fr-FR" sz="37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850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endParaRPr lang="ar-SA" sz="3000" dirty="0" smtClean="0"/>
          </a:p>
          <a:p>
            <a:pPr algn="r" rtl="1">
              <a:buNone/>
            </a:pPr>
            <a:r>
              <a:rPr lang="ar-SA" sz="5100" b="1" dirty="0" smtClean="0">
                <a:solidFill>
                  <a:srgbClr val="FF0000"/>
                </a:solidFill>
                <a:latin typeface="Traditional Arabic" pitchFamily="18" charset="-78"/>
                <a:cs typeface="Traditional Arabic" pitchFamily="18" charset="-78"/>
              </a:rPr>
              <a:t>     -أهمية حصص </a:t>
            </a:r>
            <a:r>
              <a:rPr lang="ar-SA" sz="5100" b="1" dirty="0" err="1" smtClean="0">
                <a:solidFill>
                  <a:srgbClr val="FF0000"/>
                </a:solidFill>
                <a:latin typeface="Traditional Arabic" pitchFamily="18" charset="-78"/>
                <a:cs typeface="Traditional Arabic" pitchFamily="18" charset="-78"/>
              </a:rPr>
              <a:t>الإستشفاء</a:t>
            </a:r>
            <a:r>
              <a:rPr lang="ar-SA" sz="5100" b="1" dirty="0" smtClean="0">
                <a:solidFill>
                  <a:srgbClr val="FF0000"/>
                </a:solidFill>
                <a:latin typeface="Traditional Arabic" pitchFamily="18" charset="-78"/>
                <a:cs typeface="Traditional Arabic" pitchFamily="18" charset="-78"/>
              </a:rPr>
              <a:t>:</a:t>
            </a:r>
          </a:p>
          <a:p>
            <a:pPr algn="just" rtl="1">
              <a:buNone/>
            </a:pPr>
            <a:r>
              <a:rPr lang="ar-SA" sz="3200" b="1" dirty="0" smtClean="0">
                <a:latin typeface="Traditional Arabic" pitchFamily="18" charset="-78"/>
                <a:cs typeface="Traditional Arabic" pitchFamily="18" charset="-78"/>
              </a:rPr>
              <a:t>تسمى هذه الحصص بحصص التهوية  والتي تسمح لزيادة سرعة الدورة الدموية ليصل الأكسجين إلى العضلات بغية التخلص من حمض </a:t>
            </a:r>
            <a:r>
              <a:rPr lang="ar-SA" sz="3200" b="1" dirty="0" err="1" smtClean="0">
                <a:latin typeface="Traditional Arabic" pitchFamily="18" charset="-78"/>
                <a:cs typeface="Traditional Arabic" pitchFamily="18" charset="-78"/>
              </a:rPr>
              <a:t>اللاكتيك</a:t>
            </a:r>
            <a:r>
              <a:rPr lang="ar-SA" sz="3200" b="1" dirty="0" smtClean="0">
                <a:latin typeface="Traditional Arabic" pitchFamily="18" charset="-78"/>
                <a:cs typeface="Traditional Arabic" pitchFamily="18" charset="-78"/>
              </a:rPr>
              <a:t> المتراكم كنتيجة للعمل العضلي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بالتالي الهدف من هذه الحصص هو:</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 تفادي التعب العضلي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a:t>
            </a:r>
            <a:r>
              <a:rPr lang="ar-SA" sz="3200" b="1" dirty="0" err="1" smtClean="0">
                <a:latin typeface="Traditional Arabic" pitchFamily="18" charset="-78"/>
                <a:cs typeface="Traditional Arabic" pitchFamily="18" charset="-78"/>
              </a:rPr>
              <a:t>الدهني</a:t>
            </a:r>
            <a:r>
              <a:rPr lang="ar-SA" sz="3200" b="1" dirty="0" smtClean="0">
                <a:latin typeface="Traditional Arabic" pitchFamily="18" charset="-78"/>
                <a:cs typeface="Traditional Arabic" pitchFamily="18" charset="-78"/>
              </a:rPr>
              <a:t> لدى اللاعب.</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-خفض مستوى الحمض </a:t>
            </a:r>
            <a:r>
              <a:rPr lang="ar-SA" sz="3200" b="1" dirty="0" err="1" smtClean="0">
                <a:latin typeface="Traditional Arabic" pitchFamily="18" charset="-78"/>
                <a:cs typeface="Traditional Arabic" pitchFamily="18" charset="-78"/>
              </a:rPr>
              <a:t>اللاكتيكي</a:t>
            </a:r>
            <a:r>
              <a:rPr lang="ar-SA" sz="3200" b="1" dirty="0" smtClean="0">
                <a:latin typeface="Traditional Arabic" pitchFamily="18" charset="-78"/>
                <a:cs typeface="Traditional Arabic" pitchFamily="18" charset="-78"/>
              </a:rPr>
              <a:t> و الأحماض الأخرى </a:t>
            </a:r>
            <a:r>
              <a:rPr lang="ar-SA" sz="3200" b="1" dirty="0" err="1" smtClean="0">
                <a:latin typeface="Traditional Arabic" pitchFamily="18" charset="-78"/>
                <a:cs typeface="Traditional Arabic" pitchFamily="18" charset="-78"/>
              </a:rPr>
              <a:t>المترامة</a:t>
            </a:r>
            <a:r>
              <a:rPr lang="ar-SA" sz="3200" b="1" dirty="0" smtClean="0">
                <a:latin typeface="Traditional Arabic" pitchFamily="18" charset="-78"/>
                <a:cs typeface="Traditional Arabic" pitchFamily="18" charset="-78"/>
              </a:rPr>
              <a:t> في العضلة.</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 تهوية العضلات من خلال وصول القدر الكافي من الأكسجين إليها من خلال حصص </a:t>
            </a:r>
            <a:r>
              <a:rPr lang="ar-SA" sz="3200" b="1" dirty="0" err="1" smtClean="0">
                <a:latin typeface="Traditional Arabic" pitchFamily="18" charset="-78"/>
                <a:cs typeface="Traditional Arabic" pitchFamily="18" charset="-78"/>
              </a:rPr>
              <a:t>الإسترجاع</a:t>
            </a:r>
            <a:r>
              <a:rPr lang="ar-SA" sz="3200" b="1" dirty="0" smtClean="0">
                <a:latin typeface="Traditional Arabic" pitchFamily="18" charset="-78"/>
                <a:cs typeface="Traditional Arabic" pitchFamily="18" charset="-78"/>
              </a:rPr>
              <a:t>.</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 تقليل الشد العصبي والقلق لدى اللاعب.</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-زيادة التركيز لدى اللاعب.</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 التقليل من </a:t>
            </a:r>
            <a:r>
              <a:rPr lang="ar-SA" sz="3200" b="1" dirty="0" err="1" smtClean="0">
                <a:latin typeface="Traditional Arabic" pitchFamily="18" charset="-78"/>
                <a:cs typeface="Traditional Arabic" pitchFamily="18" charset="-78"/>
              </a:rPr>
              <a:t>إحتمال</a:t>
            </a:r>
            <a:r>
              <a:rPr lang="ar-SA" sz="3200" b="1" dirty="0" smtClean="0">
                <a:latin typeface="Traditional Arabic" pitchFamily="18" charset="-78"/>
                <a:cs typeface="Traditional Arabic" pitchFamily="18" charset="-78"/>
              </a:rPr>
              <a:t> الإصابة العضلية الناتجة عن التدريبات الشاقة.</a:t>
            </a:r>
            <a:endParaRPr lang="fr-FR" sz="3200" b="1" dirty="0" smtClean="0">
              <a:latin typeface="Traditional Arabic" pitchFamily="18" charset="-78"/>
              <a:cs typeface="Traditional Arabic" pitchFamily="18" charset="-78"/>
            </a:endParaRPr>
          </a:p>
          <a:p>
            <a:pPr lvl="0" algn="just" rtl="1"/>
            <a:r>
              <a:rPr lang="ar-SA" sz="3200" b="1" dirty="0" smtClean="0">
                <a:latin typeface="Traditional Arabic" pitchFamily="18" charset="-78"/>
                <a:cs typeface="Traditional Arabic" pitchFamily="18" charset="-78"/>
              </a:rPr>
              <a:t>-إعادة تشكيل الطاقة الآنية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المخزنة في الجسم.</a:t>
            </a:r>
            <a:endParaRPr lang="fr-FR" sz="3200" b="1" dirty="0" smtClean="0">
              <a:latin typeface="Traditional Arabic" pitchFamily="18" charset="-78"/>
              <a:cs typeface="Traditional Arabic" pitchFamily="18" charset="-78"/>
            </a:endParaRPr>
          </a:p>
          <a:p>
            <a:pPr algn="r" rtl="1">
              <a:buNone/>
            </a:pPr>
            <a:r>
              <a:rPr lang="ar-SA" sz="4000" b="1" dirty="0" smtClean="0">
                <a:solidFill>
                  <a:srgbClr val="FF0000"/>
                </a:solidFill>
                <a:latin typeface="Traditional Arabic" pitchFamily="18" charset="-78"/>
                <a:cs typeface="Traditional Arabic" pitchFamily="18" charset="-78"/>
              </a:rPr>
              <a:t>  </a:t>
            </a:r>
            <a:endParaRPr lang="fr-FR" sz="37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algn="just" rtl="1">
              <a:buNone/>
            </a:pPr>
            <a:endParaRPr lang="ar-SA" sz="3200" dirty="0" smtClean="0"/>
          </a:p>
          <a:p>
            <a:pPr algn="just" rtl="1">
              <a:buNone/>
            </a:pPr>
            <a:endParaRPr lang="ar-SA" sz="3200" dirty="0" smtClean="0"/>
          </a:p>
          <a:p>
            <a:pPr algn="just" rtl="1">
              <a:buNone/>
            </a:pPr>
            <a:endParaRPr lang="ar-SA" sz="3200" dirty="0" smtClean="0"/>
          </a:p>
          <a:p>
            <a:pPr algn="just" rtl="1">
              <a:buFontTx/>
              <a:buChar char="-"/>
            </a:pPr>
            <a:r>
              <a:rPr lang="ar-SA" sz="3200" b="1" dirty="0" smtClean="0">
                <a:latin typeface="Traditional Arabic" pitchFamily="18" charset="-78"/>
                <a:cs typeface="Traditional Arabic" pitchFamily="18" charset="-78"/>
              </a:rPr>
              <a:t>بعد إجراء تمارين مرتفعة الشدة تستلزم راحة قد تصل إلى 48 ساعة لإعادة تشكيل المخزون </a:t>
            </a:r>
            <a:r>
              <a:rPr lang="ar-SA" sz="3200" b="1" dirty="0" err="1" smtClean="0">
                <a:latin typeface="Traditional Arabic" pitchFamily="18" charset="-78"/>
                <a:cs typeface="Traditional Arabic" pitchFamily="18" charset="-78"/>
              </a:rPr>
              <a:t>الطاقوي</a:t>
            </a:r>
            <a:r>
              <a:rPr lang="ar-SA" sz="3200" b="1" dirty="0" smtClean="0">
                <a:latin typeface="Traditional Arabic" pitchFamily="18" charset="-78"/>
                <a:cs typeface="Traditional Arabic" pitchFamily="18" charset="-78"/>
              </a:rPr>
              <a:t> من </a:t>
            </a:r>
            <a:r>
              <a:rPr lang="ar-SA" sz="3200" b="1" dirty="0" err="1" smtClean="0">
                <a:latin typeface="Traditional Arabic" pitchFamily="18" charset="-78"/>
                <a:cs typeface="Traditional Arabic" pitchFamily="18" charset="-78"/>
              </a:rPr>
              <a:t>الغليكوجان</a:t>
            </a:r>
            <a:r>
              <a:rPr lang="ar-SA" sz="3200" b="1" dirty="0" smtClean="0">
                <a:latin typeface="Traditional Arabic" pitchFamily="18" charset="-78"/>
                <a:cs typeface="Traditional Arabic" pitchFamily="18" charset="-78"/>
              </a:rPr>
              <a:t>، ويمكن أن تقلل من زمن </a:t>
            </a:r>
            <a:r>
              <a:rPr lang="ar-SA" sz="3200" b="1" dirty="0" err="1" smtClean="0">
                <a:latin typeface="Traditional Arabic" pitchFamily="18" charset="-78"/>
                <a:cs typeface="Traditional Arabic" pitchFamily="18" charset="-78"/>
              </a:rPr>
              <a:t>الإسترجاع</a:t>
            </a:r>
            <a:r>
              <a:rPr lang="ar-SA" sz="3200" b="1" dirty="0" smtClean="0">
                <a:latin typeface="Traditional Arabic" pitchFamily="18" charset="-78"/>
                <a:cs typeface="Traditional Arabic" pitchFamily="18" charset="-78"/>
              </a:rPr>
              <a:t> من 24 ساعة إلى 30 ساعة وذلك من خلال تدريبات خاصة للهوية العضلية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الاستشفاء من خلال الجري الخفيف (عمل هوائي)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نظام غدائي مناسب غني بالسكريات المعقدة.</a:t>
            </a:r>
          </a:p>
          <a:p>
            <a:pPr algn="just" rtl="1"/>
            <a:endParaRPr lang="fr-FR" sz="3200" b="1" dirty="0" smtClean="0">
              <a:latin typeface="Traditional Arabic" pitchFamily="18" charset="-78"/>
              <a:cs typeface="Traditional Arabic" pitchFamily="18" charset="-78"/>
            </a:endParaRPr>
          </a:p>
          <a:p>
            <a:pPr algn="just" rtl="1">
              <a:buNone/>
            </a:pPr>
            <a:r>
              <a:rPr lang="ar-SA" sz="3200" b="1" dirty="0" smtClean="0">
                <a:latin typeface="Traditional Arabic" pitchFamily="18" charset="-78"/>
                <a:cs typeface="Traditional Arabic" pitchFamily="18" charset="-78"/>
              </a:rPr>
              <a:t>الجدول المولي يوضح زمن </a:t>
            </a:r>
            <a:r>
              <a:rPr lang="ar-SA" sz="3200" b="1" dirty="0" err="1" smtClean="0">
                <a:latin typeface="Traditional Arabic" pitchFamily="18" charset="-78"/>
                <a:cs typeface="Traditional Arabic" pitchFamily="18" charset="-78"/>
              </a:rPr>
              <a:t>الإسترجاع</a:t>
            </a:r>
            <a:r>
              <a:rPr lang="ar-SA" sz="3200" b="1" dirty="0" smtClean="0">
                <a:latin typeface="Traditional Arabic" pitchFamily="18" charset="-78"/>
                <a:cs typeface="Traditional Arabic" pitchFamily="18" charset="-78"/>
              </a:rPr>
              <a:t> بعض تمارين اللياقة  البدنية.</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endParaRPr lang="ar-SA" sz="3000" dirty="0" smtClean="0"/>
          </a:p>
          <a:p>
            <a:pPr algn="r" rtl="1">
              <a:buNone/>
            </a:pPr>
            <a:r>
              <a:rPr lang="ar-SA" sz="5100" b="1" dirty="0" smtClean="0">
                <a:solidFill>
                  <a:srgbClr val="FF0000"/>
                </a:solidFill>
                <a:latin typeface="Traditional Arabic" pitchFamily="18" charset="-78"/>
                <a:cs typeface="Traditional Arabic" pitchFamily="18" charset="-78"/>
              </a:rPr>
              <a:t>     </a:t>
            </a:r>
            <a:r>
              <a:rPr lang="ar-SA" sz="4000" b="1" dirty="0" smtClean="0">
                <a:solidFill>
                  <a:srgbClr val="FF0000"/>
                </a:solidFill>
                <a:latin typeface="Traditional Arabic" pitchFamily="18" charset="-78"/>
                <a:cs typeface="Traditional Arabic" pitchFamily="18" charset="-78"/>
              </a:rPr>
              <a:t>  </a:t>
            </a:r>
            <a:endParaRPr lang="fr-FR" sz="37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graphicFrame>
        <p:nvGraphicFramePr>
          <p:cNvPr id="7" name="Espace réservé du contenu 3"/>
          <p:cNvGraphicFramePr>
            <a:graphicFrameLocks/>
          </p:cNvGraphicFramePr>
          <p:nvPr/>
        </p:nvGraphicFramePr>
        <p:xfrm>
          <a:off x="457200" y="1500176"/>
          <a:ext cx="8229600" cy="4462345"/>
        </p:xfrm>
        <a:graphic>
          <a:graphicData uri="http://schemas.openxmlformats.org/drawingml/2006/table">
            <a:tbl>
              <a:tblPr firstRow="1" bandRow="1">
                <a:tableStyleId>{5C22544A-7EE6-4342-B048-85BDC9FD1C3A}</a:tableStyleId>
              </a:tblPr>
              <a:tblGrid>
                <a:gridCol w="2743200"/>
                <a:gridCol w="4086244"/>
                <a:gridCol w="1400156"/>
              </a:tblGrid>
              <a:tr h="551093">
                <a:tc>
                  <a:txBody>
                    <a:bodyPr/>
                    <a:lstStyle/>
                    <a:p>
                      <a:pPr marL="457200" algn="ctr" rtl="1">
                        <a:spcAft>
                          <a:spcPts val="0"/>
                        </a:spcAft>
                      </a:pPr>
                      <a:r>
                        <a:rPr lang="ar-SA" sz="2800" b="1" dirty="0">
                          <a:solidFill>
                            <a:srgbClr val="212529"/>
                          </a:solidFill>
                          <a:latin typeface="Calibri"/>
                          <a:ea typeface="Times New Roman"/>
                          <a:cs typeface="Traditional Arabic"/>
                        </a:rPr>
                        <a:t>زمن </a:t>
                      </a:r>
                      <a:r>
                        <a:rPr lang="ar-SA" sz="2800" b="1" dirty="0" err="1">
                          <a:solidFill>
                            <a:srgbClr val="212529"/>
                          </a:solidFill>
                          <a:latin typeface="Calibri"/>
                          <a:ea typeface="Times New Roman"/>
                          <a:cs typeface="Traditional Arabic"/>
                        </a:rPr>
                        <a:t>الإستشفاء</a:t>
                      </a:r>
                      <a:endParaRPr lang="fr-FR" sz="1800" dirty="0">
                        <a:latin typeface="Calibri"/>
                        <a:ea typeface="Calibri"/>
                        <a:cs typeface="Arial"/>
                      </a:endParaRPr>
                    </a:p>
                  </a:txBody>
                  <a:tcPr marL="68580" marR="68580" marT="0" marB="0" anchor="ctr"/>
                </a:tc>
                <a:tc>
                  <a:txBody>
                    <a:bodyPr/>
                    <a:lstStyle/>
                    <a:p>
                      <a:pPr marL="457200" algn="ctr" rtl="1">
                        <a:spcAft>
                          <a:spcPts val="0"/>
                        </a:spcAft>
                      </a:pPr>
                      <a:r>
                        <a:rPr lang="ar-SA" sz="2800" b="1">
                          <a:solidFill>
                            <a:srgbClr val="212529"/>
                          </a:solidFill>
                          <a:latin typeface="Calibri"/>
                          <a:ea typeface="Times New Roman"/>
                          <a:cs typeface="Traditional Arabic"/>
                        </a:rPr>
                        <a:t>القدرة البدنية</a:t>
                      </a:r>
                      <a:endParaRPr lang="fr-FR" sz="1800">
                        <a:latin typeface="Calibri"/>
                        <a:ea typeface="Calibri"/>
                        <a:cs typeface="Arial"/>
                      </a:endParaRPr>
                    </a:p>
                  </a:txBody>
                  <a:tcPr marL="68580" marR="68580" marT="0" marB="0" anchor="ctr"/>
                </a:tc>
                <a:tc>
                  <a:txBody>
                    <a:bodyPr/>
                    <a:lstStyle/>
                    <a:p>
                      <a:pPr marL="457200" algn="ctr" rtl="1">
                        <a:spcAft>
                          <a:spcPts val="0"/>
                        </a:spcAft>
                      </a:pPr>
                      <a:r>
                        <a:rPr lang="ar-SA" sz="2800" b="1" dirty="0">
                          <a:solidFill>
                            <a:srgbClr val="212529"/>
                          </a:solidFill>
                          <a:latin typeface="Calibri"/>
                          <a:ea typeface="Times New Roman"/>
                          <a:cs typeface="Traditional Arabic"/>
                        </a:rPr>
                        <a:t>الرقم</a:t>
                      </a:r>
                      <a:endParaRPr lang="fr-FR" sz="1800" dirty="0">
                        <a:latin typeface="Calibri"/>
                        <a:ea typeface="Calibri"/>
                        <a:cs typeface="Arial"/>
                      </a:endParaRPr>
                    </a:p>
                  </a:txBody>
                  <a:tcPr marL="68580" marR="68580" marT="0" marB="0" anchor="ctr"/>
                </a:tc>
              </a:tr>
              <a:tr h="551093">
                <a:tc>
                  <a:txBody>
                    <a:bodyPr/>
                    <a:lstStyle/>
                    <a:p>
                      <a:pPr marL="457200" algn="ctr" rtl="1">
                        <a:spcAft>
                          <a:spcPts val="0"/>
                        </a:spcAft>
                      </a:pPr>
                      <a:r>
                        <a:rPr lang="ar-SA" sz="2800" b="1">
                          <a:solidFill>
                            <a:srgbClr val="212529"/>
                          </a:solidFill>
                          <a:latin typeface="Calibri"/>
                          <a:ea typeface="Times New Roman"/>
                          <a:cs typeface="Traditional Arabic"/>
                        </a:rPr>
                        <a:t>من 24 سا إلى 30 ساعة</a:t>
                      </a:r>
                      <a:endParaRPr lang="fr-FR" sz="1800">
                        <a:latin typeface="Calibri"/>
                        <a:ea typeface="Calibri"/>
                        <a:cs typeface="Arial"/>
                      </a:endParaRPr>
                    </a:p>
                  </a:txBody>
                  <a:tcPr marL="68580" marR="68580" marT="0" marB="0" anchor="ctr"/>
                </a:tc>
                <a:tc>
                  <a:txBody>
                    <a:bodyPr/>
                    <a:lstStyle/>
                    <a:p>
                      <a:pPr marL="457200" algn="ctr" rtl="1">
                        <a:spcAft>
                          <a:spcPts val="0"/>
                        </a:spcAft>
                      </a:pPr>
                      <a:r>
                        <a:rPr lang="ar-SA" sz="2800" b="1" dirty="0">
                          <a:solidFill>
                            <a:srgbClr val="212529"/>
                          </a:solidFill>
                          <a:latin typeface="Calibri"/>
                          <a:ea typeface="Times New Roman"/>
                          <a:cs typeface="Traditional Arabic"/>
                        </a:rPr>
                        <a:t>المداومة (المداومة كقدرة)</a:t>
                      </a:r>
                      <a:endParaRPr lang="fr-FR" sz="1800" dirty="0">
                        <a:latin typeface="Calibri"/>
                        <a:ea typeface="Calibri"/>
                        <a:cs typeface="Arial"/>
                      </a:endParaRPr>
                    </a:p>
                  </a:txBody>
                  <a:tcPr marL="68580" marR="68580" marT="0" marB="0" anchor="ctr"/>
                </a:tc>
                <a:tc>
                  <a:txBody>
                    <a:bodyPr/>
                    <a:lstStyle/>
                    <a:p>
                      <a:pPr marL="457200" algn="ctr" rtl="1">
                        <a:spcAft>
                          <a:spcPts val="0"/>
                        </a:spcAft>
                      </a:pPr>
                      <a:r>
                        <a:rPr lang="ar-SA" sz="2800" b="1" dirty="0">
                          <a:solidFill>
                            <a:srgbClr val="212529"/>
                          </a:solidFill>
                          <a:latin typeface="Calibri"/>
                          <a:ea typeface="Times New Roman"/>
                          <a:cs typeface="Traditional Arabic"/>
                        </a:rPr>
                        <a:t>1</a:t>
                      </a:r>
                      <a:endParaRPr lang="fr-FR" sz="1800" dirty="0">
                        <a:latin typeface="Calibri"/>
                        <a:ea typeface="Calibri"/>
                        <a:cs typeface="Arial"/>
                      </a:endParaRPr>
                    </a:p>
                  </a:txBody>
                  <a:tcPr marL="68580" marR="68580" marT="0" marB="0" anchor="ctr"/>
                </a:tc>
              </a:tr>
              <a:tr h="551093">
                <a:tc>
                  <a:txBody>
                    <a:bodyPr/>
                    <a:lstStyle/>
                    <a:p>
                      <a:pPr marL="457200" algn="ctr" rtl="1">
                        <a:spcAft>
                          <a:spcPts val="0"/>
                        </a:spcAft>
                      </a:pPr>
                      <a:r>
                        <a:rPr lang="ar-SA" sz="2800" b="1">
                          <a:solidFill>
                            <a:srgbClr val="212529"/>
                          </a:solidFill>
                          <a:latin typeface="Calibri"/>
                          <a:ea typeface="Times New Roman"/>
                          <a:cs typeface="Traditional Arabic"/>
                        </a:rPr>
                        <a:t>40 سا إلى 84 ساعة</a:t>
                      </a:r>
                      <a:endParaRPr lang="fr-FR" sz="1800">
                        <a:latin typeface="Calibri"/>
                        <a:ea typeface="Calibri"/>
                        <a:cs typeface="Arial"/>
                      </a:endParaRPr>
                    </a:p>
                  </a:txBody>
                  <a:tcPr marL="68580" marR="68580" marT="0" marB="0" anchor="ctr"/>
                </a:tc>
                <a:tc>
                  <a:txBody>
                    <a:bodyPr/>
                    <a:lstStyle/>
                    <a:p>
                      <a:pPr marL="457200" algn="ctr" rtl="1">
                        <a:spcAft>
                          <a:spcPts val="0"/>
                        </a:spcAft>
                      </a:pPr>
                      <a:r>
                        <a:rPr lang="ar-SA" sz="2800" b="1">
                          <a:solidFill>
                            <a:srgbClr val="212529"/>
                          </a:solidFill>
                          <a:latin typeface="Calibri"/>
                          <a:ea typeface="Times New Roman"/>
                          <a:cs typeface="Traditional Arabic"/>
                        </a:rPr>
                        <a:t>تحمل المداومة</a:t>
                      </a:r>
                      <a:endParaRPr lang="fr-FR" sz="1800">
                        <a:latin typeface="Calibri"/>
                        <a:ea typeface="Calibri"/>
                        <a:cs typeface="Arial"/>
                      </a:endParaRPr>
                    </a:p>
                  </a:txBody>
                  <a:tcPr marL="68580" marR="68580" marT="0" marB="0" anchor="ctr"/>
                </a:tc>
                <a:tc>
                  <a:txBody>
                    <a:bodyPr/>
                    <a:lstStyle/>
                    <a:p>
                      <a:pPr marL="457200" algn="ctr" rtl="1">
                        <a:spcAft>
                          <a:spcPts val="0"/>
                        </a:spcAft>
                      </a:pPr>
                      <a:r>
                        <a:rPr lang="ar-SA" sz="2800" b="1" dirty="0">
                          <a:solidFill>
                            <a:srgbClr val="212529"/>
                          </a:solidFill>
                          <a:latin typeface="Calibri"/>
                          <a:ea typeface="Times New Roman"/>
                          <a:cs typeface="Traditional Arabic"/>
                        </a:rPr>
                        <a:t>2</a:t>
                      </a:r>
                      <a:endParaRPr lang="fr-FR" sz="1800" dirty="0">
                        <a:latin typeface="Calibri"/>
                        <a:ea typeface="Calibri"/>
                        <a:cs typeface="Arial"/>
                      </a:endParaRPr>
                    </a:p>
                  </a:txBody>
                  <a:tcPr marL="68580" marR="68580" marT="0" marB="0" anchor="ctr"/>
                </a:tc>
              </a:tr>
              <a:tr h="551093">
                <a:tc>
                  <a:txBody>
                    <a:bodyPr/>
                    <a:lstStyle/>
                    <a:p>
                      <a:pPr marL="457200" algn="ctr" rtl="1">
                        <a:spcAft>
                          <a:spcPts val="0"/>
                        </a:spcAft>
                      </a:pPr>
                      <a:r>
                        <a:rPr lang="ar-SA" sz="2800" b="1" dirty="0">
                          <a:solidFill>
                            <a:srgbClr val="212529"/>
                          </a:solidFill>
                          <a:latin typeface="Calibri"/>
                          <a:ea typeface="Times New Roman"/>
                          <a:cs typeface="Traditional Arabic"/>
                        </a:rPr>
                        <a:t>24 </a:t>
                      </a:r>
                      <a:r>
                        <a:rPr lang="ar-SA" sz="2800" b="1" dirty="0" err="1">
                          <a:solidFill>
                            <a:srgbClr val="212529"/>
                          </a:solidFill>
                          <a:latin typeface="Calibri"/>
                          <a:ea typeface="Times New Roman"/>
                          <a:cs typeface="Traditional Arabic"/>
                        </a:rPr>
                        <a:t>سا</a:t>
                      </a:r>
                      <a:endParaRPr lang="fr-FR" sz="1800" dirty="0">
                        <a:latin typeface="Calibri"/>
                        <a:ea typeface="Calibri"/>
                        <a:cs typeface="Arial"/>
                      </a:endParaRPr>
                    </a:p>
                  </a:txBody>
                  <a:tcPr marL="68580" marR="68580" marT="0" marB="0" anchor="ctr"/>
                </a:tc>
                <a:tc>
                  <a:txBody>
                    <a:bodyPr/>
                    <a:lstStyle/>
                    <a:p>
                      <a:pPr marL="457200" algn="ctr" rtl="1">
                        <a:spcAft>
                          <a:spcPts val="0"/>
                        </a:spcAft>
                      </a:pPr>
                      <a:r>
                        <a:rPr lang="ar-SA" sz="2800" b="1">
                          <a:solidFill>
                            <a:srgbClr val="212529"/>
                          </a:solidFill>
                          <a:latin typeface="Calibri"/>
                          <a:ea typeface="Times New Roman"/>
                          <a:cs typeface="Traditional Arabic"/>
                        </a:rPr>
                        <a:t>السرعة (عمل اللاهوائي الغير اللبني)</a:t>
                      </a:r>
                      <a:endParaRPr lang="fr-FR" sz="1800">
                        <a:latin typeface="Calibri"/>
                        <a:ea typeface="Calibri"/>
                        <a:cs typeface="Arial"/>
                      </a:endParaRPr>
                    </a:p>
                  </a:txBody>
                  <a:tcPr marL="68580" marR="68580" marT="0" marB="0" anchor="ctr"/>
                </a:tc>
                <a:tc>
                  <a:txBody>
                    <a:bodyPr/>
                    <a:lstStyle/>
                    <a:p>
                      <a:pPr marL="457200" algn="ctr" rtl="1">
                        <a:spcAft>
                          <a:spcPts val="0"/>
                        </a:spcAft>
                      </a:pPr>
                      <a:r>
                        <a:rPr lang="ar-SA" sz="2800" b="1" dirty="0">
                          <a:solidFill>
                            <a:srgbClr val="212529"/>
                          </a:solidFill>
                          <a:latin typeface="Calibri"/>
                          <a:ea typeface="Times New Roman"/>
                          <a:cs typeface="Traditional Arabic"/>
                        </a:rPr>
                        <a:t>3</a:t>
                      </a:r>
                      <a:endParaRPr lang="fr-FR" sz="1800" dirty="0">
                        <a:latin typeface="Calibri"/>
                        <a:ea typeface="Calibri"/>
                        <a:cs typeface="Arial"/>
                      </a:endParaRPr>
                    </a:p>
                  </a:txBody>
                  <a:tcPr marL="68580" marR="68580" marT="0" marB="0" anchor="ctr"/>
                </a:tc>
              </a:tr>
              <a:tr h="551093">
                <a:tc>
                  <a:txBody>
                    <a:bodyPr/>
                    <a:lstStyle/>
                    <a:p>
                      <a:pPr marL="457200" algn="ctr" rtl="1">
                        <a:spcAft>
                          <a:spcPts val="0"/>
                        </a:spcAft>
                      </a:pPr>
                      <a:r>
                        <a:rPr lang="ar-SA" sz="2800" b="1">
                          <a:solidFill>
                            <a:srgbClr val="212529"/>
                          </a:solidFill>
                          <a:latin typeface="Calibri"/>
                          <a:ea typeface="Times New Roman"/>
                          <a:cs typeface="Traditional Arabic"/>
                        </a:rPr>
                        <a:t>48 سا 72 سا</a:t>
                      </a:r>
                      <a:endParaRPr lang="fr-FR" sz="1800">
                        <a:latin typeface="Calibri"/>
                        <a:ea typeface="Calibri"/>
                        <a:cs typeface="Arial"/>
                      </a:endParaRPr>
                    </a:p>
                  </a:txBody>
                  <a:tcPr marL="68580" marR="68580" marT="0" marB="0" anchor="ctr"/>
                </a:tc>
                <a:tc>
                  <a:txBody>
                    <a:bodyPr/>
                    <a:lstStyle/>
                    <a:p>
                      <a:pPr marL="457200" algn="ctr" rtl="1">
                        <a:spcAft>
                          <a:spcPts val="0"/>
                        </a:spcAft>
                      </a:pPr>
                      <a:r>
                        <a:rPr lang="ar-SA" sz="2800" b="1">
                          <a:solidFill>
                            <a:srgbClr val="212529"/>
                          </a:solidFill>
                          <a:latin typeface="Calibri"/>
                          <a:ea typeface="Times New Roman"/>
                          <a:cs typeface="Traditional Arabic"/>
                        </a:rPr>
                        <a:t>تحمل السرعة (عمل اللاهوائي اللبني)</a:t>
                      </a:r>
                      <a:endParaRPr lang="fr-FR" sz="1800">
                        <a:latin typeface="Calibri"/>
                        <a:ea typeface="Calibri"/>
                        <a:cs typeface="Arial"/>
                      </a:endParaRPr>
                    </a:p>
                  </a:txBody>
                  <a:tcPr marL="68580" marR="68580" marT="0" marB="0" anchor="ctr"/>
                </a:tc>
                <a:tc>
                  <a:txBody>
                    <a:bodyPr/>
                    <a:lstStyle/>
                    <a:p>
                      <a:pPr marL="457200" algn="ctr" rtl="1">
                        <a:spcAft>
                          <a:spcPts val="0"/>
                        </a:spcAft>
                      </a:pPr>
                      <a:r>
                        <a:rPr lang="ar-SA" sz="2800" b="1" dirty="0">
                          <a:solidFill>
                            <a:srgbClr val="212529"/>
                          </a:solidFill>
                          <a:latin typeface="Calibri"/>
                          <a:ea typeface="Times New Roman"/>
                          <a:cs typeface="Traditional Arabic"/>
                        </a:rPr>
                        <a:t>4</a:t>
                      </a:r>
                      <a:endParaRPr lang="fr-FR" sz="1800" dirty="0">
                        <a:latin typeface="Calibri"/>
                        <a:ea typeface="Calibri"/>
                        <a:cs typeface="Arial"/>
                      </a:endParaRPr>
                    </a:p>
                  </a:txBody>
                  <a:tcPr marL="68580" marR="68580" marT="0" marB="0" anchor="ctr"/>
                </a:tc>
              </a:tr>
              <a:tr h="551093">
                <a:tc>
                  <a:txBody>
                    <a:bodyPr/>
                    <a:lstStyle/>
                    <a:p>
                      <a:pPr marL="457200" algn="ctr" rtl="1">
                        <a:spcAft>
                          <a:spcPts val="0"/>
                        </a:spcAft>
                      </a:pPr>
                      <a:r>
                        <a:rPr lang="ar-SA" sz="2800" b="1">
                          <a:solidFill>
                            <a:srgbClr val="212529"/>
                          </a:solidFill>
                          <a:latin typeface="Calibri"/>
                          <a:ea typeface="Times New Roman"/>
                          <a:cs typeface="Traditional Arabic"/>
                        </a:rPr>
                        <a:t>40 سا إلى 48 سا</a:t>
                      </a:r>
                      <a:endParaRPr lang="fr-FR" sz="1800">
                        <a:latin typeface="Calibri"/>
                        <a:ea typeface="Calibri"/>
                        <a:cs typeface="Arial"/>
                      </a:endParaRPr>
                    </a:p>
                  </a:txBody>
                  <a:tcPr marL="68580" marR="68580" marT="0" marB="0" anchor="ctr"/>
                </a:tc>
                <a:tc>
                  <a:txBody>
                    <a:bodyPr/>
                    <a:lstStyle/>
                    <a:p>
                      <a:pPr marL="457200" algn="ctr" rtl="1">
                        <a:spcAft>
                          <a:spcPts val="0"/>
                        </a:spcAft>
                      </a:pPr>
                      <a:r>
                        <a:rPr lang="ar-SA" sz="2800" b="1">
                          <a:solidFill>
                            <a:srgbClr val="212529"/>
                          </a:solidFill>
                          <a:latin typeface="Calibri"/>
                          <a:ea typeface="Times New Roman"/>
                          <a:cs typeface="Traditional Arabic"/>
                        </a:rPr>
                        <a:t>القوة العضلية القصوى</a:t>
                      </a:r>
                      <a:endParaRPr lang="fr-FR" sz="1800">
                        <a:latin typeface="Calibri"/>
                        <a:ea typeface="Calibri"/>
                        <a:cs typeface="Arial"/>
                      </a:endParaRPr>
                    </a:p>
                  </a:txBody>
                  <a:tcPr marL="68580" marR="68580" marT="0" marB="0" anchor="ctr"/>
                </a:tc>
                <a:tc>
                  <a:txBody>
                    <a:bodyPr/>
                    <a:lstStyle/>
                    <a:p>
                      <a:pPr marL="457200" algn="ctr" rtl="1">
                        <a:spcAft>
                          <a:spcPts val="0"/>
                        </a:spcAft>
                      </a:pPr>
                      <a:r>
                        <a:rPr lang="ar-SA" sz="2800" b="1" dirty="0">
                          <a:solidFill>
                            <a:srgbClr val="212529"/>
                          </a:solidFill>
                          <a:latin typeface="Calibri"/>
                          <a:ea typeface="Times New Roman"/>
                          <a:cs typeface="Traditional Arabic"/>
                        </a:rPr>
                        <a:t>5</a:t>
                      </a:r>
                      <a:endParaRPr lang="fr-FR" sz="1800" dirty="0">
                        <a:latin typeface="Calibri"/>
                        <a:ea typeface="Calibri"/>
                        <a:cs typeface="Arial"/>
                      </a:endParaRPr>
                    </a:p>
                  </a:txBody>
                  <a:tcPr marL="68580" marR="68580" marT="0" marB="0" anchor="ctr"/>
                </a:tc>
              </a:tr>
              <a:tr h="551093">
                <a:tc>
                  <a:txBody>
                    <a:bodyPr/>
                    <a:lstStyle/>
                    <a:p>
                      <a:pPr marL="457200" algn="ctr" rtl="1">
                        <a:spcAft>
                          <a:spcPts val="0"/>
                        </a:spcAft>
                      </a:pPr>
                      <a:r>
                        <a:rPr lang="ar-SA" sz="2800" b="1" dirty="0">
                          <a:solidFill>
                            <a:srgbClr val="212529"/>
                          </a:solidFill>
                          <a:latin typeface="Calibri"/>
                          <a:ea typeface="Times New Roman"/>
                          <a:cs typeface="Traditional Arabic"/>
                        </a:rPr>
                        <a:t>24 </a:t>
                      </a:r>
                      <a:r>
                        <a:rPr lang="ar-SA" sz="2800" b="1" dirty="0" err="1">
                          <a:solidFill>
                            <a:srgbClr val="212529"/>
                          </a:solidFill>
                          <a:latin typeface="Calibri"/>
                          <a:ea typeface="Times New Roman"/>
                          <a:cs typeface="Traditional Arabic"/>
                        </a:rPr>
                        <a:t>سا</a:t>
                      </a:r>
                      <a:r>
                        <a:rPr lang="ar-SA" sz="2800" b="1" dirty="0">
                          <a:solidFill>
                            <a:srgbClr val="212529"/>
                          </a:solidFill>
                          <a:latin typeface="Calibri"/>
                          <a:ea typeface="Times New Roman"/>
                          <a:cs typeface="Traditional Arabic"/>
                        </a:rPr>
                        <a:t> إلى 36 </a:t>
                      </a:r>
                      <a:r>
                        <a:rPr lang="ar-SA" sz="2800" b="1" dirty="0" err="1">
                          <a:solidFill>
                            <a:srgbClr val="212529"/>
                          </a:solidFill>
                          <a:latin typeface="Calibri"/>
                          <a:ea typeface="Times New Roman"/>
                          <a:cs typeface="Traditional Arabic"/>
                        </a:rPr>
                        <a:t>سا</a:t>
                      </a:r>
                      <a:endParaRPr lang="fr-FR" sz="1800" dirty="0">
                        <a:latin typeface="Calibri"/>
                        <a:ea typeface="Calibri"/>
                        <a:cs typeface="Arial"/>
                      </a:endParaRPr>
                    </a:p>
                  </a:txBody>
                  <a:tcPr marL="68580" marR="68580" marT="0" marB="0" anchor="ctr"/>
                </a:tc>
                <a:tc>
                  <a:txBody>
                    <a:bodyPr/>
                    <a:lstStyle/>
                    <a:p>
                      <a:pPr marL="457200" algn="ctr" rtl="1">
                        <a:spcAft>
                          <a:spcPts val="0"/>
                        </a:spcAft>
                      </a:pPr>
                      <a:r>
                        <a:rPr lang="ar-SA" sz="2800" b="1" dirty="0">
                          <a:solidFill>
                            <a:srgbClr val="212529"/>
                          </a:solidFill>
                          <a:latin typeface="Calibri"/>
                          <a:ea typeface="Times New Roman"/>
                          <a:cs typeface="Traditional Arabic"/>
                        </a:rPr>
                        <a:t>قوة السرعة (القوة </a:t>
                      </a:r>
                      <a:r>
                        <a:rPr lang="ar-SA" sz="2800" b="1" dirty="0" err="1">
                          <a:solidFill>
                            <a:srgbClr val="212529"/>
                          </a:solidFill>
                          <a:latin typeface="Calibri"/>
                          <a:ea typeface="Times New Roman"/>
                          <a:cs typeface="Traditional Arabic"/>
                        </a:rPr>
                        <a:t>الإنفجارية</a:t>
                      </a:r>
                      <a:r>
                        <a:rPr lang="ar-SA" sz="2800" b="1" dirty="0">
                          <a:solidFill>
                            <a:srgbClr val="212529"/>
                          </a:solidFill>
                          <a:latin typeface="Calibri"/>
                          <a:ea typeface="Times New Roman"/>
                          <a:cs typeface="Traditional Arabic"/>
                        </a:rPr>
                        <a:t>)</a:t>
                      </a:r>
                      <a:endParaRPr lang="fr-FR" sz="1800" dirty="0">
                        <a:latin typeface="Calibri"/>
                        <a:ea typeface="Calibri"/>
                        <a:cs typeface="Arial"/>
                      </a:endParaRPr>
                    </a:p>
                  </a:txBody>
                  <a:tcPr marL="68580" marR="68580" marT="0" marB="0" anchor="ctr"/>
                </a:tc>
                <a:tc>
                  <a:txBody>
                    <a:bodyPr/>
                    <a:lstStyle/>
                    <a:p>
                      <a:pPr marL="457200" algn="ctr" rtl="1">
                        <a:spcAft>
                          <a:spcPts val="0"/>
                        </a:spcAft>
                      </a:pPr>
                      <a:r>
                        <a:rPr lang="ar-SA" sz="2800" b="1" dirty="0">
                          <a:solidFill>
                            <a:srgbClr val="212529"/>
                          </a:solidFill>
                          <a:latin typeface="Calibri"/>
                          <a:ea typeface="Times New Roman"/>
                          <a:cs typeface="Traditional Arabic"/>
                        </a:rPr>
                        <a:t>6</a:t>
                      </a:r>
                      <a:endParaRPr lang="fr-FR" sz="1800" dirty="0">
                        <a:latin typeface="Calibri"/>
                        <a:ea typeface="Calibri"/>
                        <a:cs typeface="Arial"/>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a:bodyPr>
          <a:lstStyle/>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r>
              <a:rPr lang="ar-SA" sz="3200"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a:t>
            </a:r>
            <a:r>
              <a:rPr lang="ar-SA" sz="3500" b="1" dirty="0" smtClean="0">
                <a:solidFill>
                  <a:srgbClr val="FF0000"/>
                </a:solidFill>
                <a:latin typeface="Traditional Arabic" pitchFamily="18" charset="-78"/>
                <a:cs typeface="Traditional Arabic" pitchFamily="18" charset="-78"/>
              </a:rPr>
              <a:t>- مكونات الوحدة التدريبية:</a:t>
            </a:r>
            <a:endParaRPr lang="ar-SA" sz="3200" b="1" dirty="0" smtClean="0">
              <a:solidFill>
                <a:srgbClr val="FF0000"/>
              </a:solidFill>
              <a:latin typeface="Traditional Arabic" pitchFamily="18" charset="-78"/>
              <a:cs typeface="Traditional Arabic" pitchFamily="18" charset="-78"/>
            </a:endParaRPr>
          </a:p>
          <a:p>
            <a:pPr algn="r" rtl="1">
              <a:buNone/>
            </a:pPr>
            <a:r>
              <a:rPr lang="ar-IQ" sz="3200" b="1" dirty="0" smtClean="0">
                <a:latin typeface="Traditional Arabic" pitchFamily="18" charset="-78"/>
                <a:cs typeface="Traditional Arabic" pitchFamily="18" charset="-78"/>
              </a:rPr>
              <a:t>عموما تتكون الوحدة التدريبية</a:t>
            </a:r>
            <a:endParaRPr lang="fr-FR" sz="3200" b="1" dirty="0" smtClean="0">
              <a:latin typeface="Traditional Arabic" pitchFamily="18" charset="-78"/>
              <a:cs typeface="Traditional Arabic" pitchFamily="18" charset="-78"/>
            </a:endParaRPr>
          </a:p>
          <a:p>
            <a:pPr algn="r" rtl="1">
              <a:buNone/>
            </a:pPr>
            <a:r>
              <a:rPr lang="ar-IQ" sz="3200" b="1" dirty="0" smtClean="0">
                <a:latin typeface="Traditional Arabic" pitchFamily="18" charset="-78"/>
                <a:cs typeface="Traditional Arabic" pitchFamily="18" charset="-78"/>
              </a:rPr>
              <a:t>-المرحلة التحضيرية .</a:t>
            </a:r>
            <a:endParaRPr lang="fr-FR" sz="3200" b="1" dirty="0" smtClean="0">
              <a:latin typeface="Traditional Arabic" pitchFamily="18" charset="-78"/>
              <a:cs typeface="Traditional Arabic" pitchFamily="18" charset="-78"/>
            </a:endParaRPr>
          </a:p>
          <a:p>
            <a:pPr algn="r" rtl="1">
              <a:buNone/>
            </a:pPr>
            <a:r>
              <a:rPr lang="ar-IQ" sz="3200" b="1" dirty="0" smtClean="0">
                <a:latin typeface="Traditional Arabic" pitchFamily="18" charset="-78"/>
                <a:cs typeface="Traditional Arabic" pitchFamily="18" charset="-78"/>
              </a:rPr>
              <a:t>-الجزء الرئيسي .</a:t>
            </a:r>
            <a:endParaRPr lang="fr-FR" sz="3200" b="1" dirty="0" smtClean="0">
              <a:latin typeface="Traditional Arabic" pitchFamily="18" charset="-78"/>
              <a:cs typeface="Traditional Arabic" pitchFamily="18" charset="-78"/>
            </a:endParaRPr>
          </a:p>
          <a:p>
            <a:pPr algn="r" rtl="1">
              <a:buNone/>
            </a:pPr>
            <a:r>
              <a:rPr lang="ar-IQ" sz="3200" b="1" dirty="0" smtClean="0">
                <a:latin typeface="Traditional Arabic" pitchFamily="18" charset="-78"/>
                <a:cs typeface="Traditional Arabic" pitchFamily="18" charset="-78"/>
              </a:rPr>
              <a:t>-الجزء الختامي .</a:t>
            </a:r>
            <a:endParaRPr lang="fr-FR" sz="3200" b="1" dirty="0" smtClean="0">
              <a:latin typeface="Traditional Arabic" pitchFamily="18" charset="-78"/>
              <a:cs typeface="Traditional Arabic" pitchFamily="18" charset="-78"/>
            </a:endParaRPr>
          </a:p>
          <a:p>
            <a:pPr algn="r" rtl="1">
              <a:buNone/>
            </a:pPr>
            <a:r>
              <a:rPr lang="ar-IQ" sz="3200" b="1" dirty="0" smtClean="0">
                <a:latin typeface="Traditional Arabic" pitchFamily="18" charset="-78"/>
                <a:cs typeface="Traditional Arabic" pitchFamily="18" charset="-78"/>
              </a:rPr>
              <a:t>وبصفة عامة تبدأ الوحدات التدريبية بالجانب التربوي وذلك </a:t>
            </a:r>
            <a:r>
              <a:rPr lang="ar-IQ" sz="3200" b="1" dirty="0" err="1" smtClean="0">
                <a:latin typeface="Traditional Arabic" pitchFamily="18" charset="-78"/>
                <a:cs typeface="Traditional Arabic" pitchFamily="18" charset="-78"/>
              </a:rPr>
              <a:t>بالإصطفاف</a:t>
            </a:r>
            <a:r>
              <a:rPr lang="ar-IQ" sz="3200" b="1" dirty="0" smtClean="0">
                <a:latin typeface="Traditional Arabic" pitchFamily="18" charset="-78"/>
                <a:cs typeface="Traditional Arabic" pitchFamily="18" charset="-78"/>
              </a:rPr>
              <a:t> تحت قيادة المدرب</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حسب الوقت المحدد للتدريب ويجب العناية</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بوقت وطريقة بداية التدريب </a:t>
            </a:r>
            <a:r>
              <a:rPr lang="ar-IQ" sz="3200" b="1" dirty="0" err="1" smtClean="0">
                <a:latin typeface="Traditional Arabic" pitchFamily="18" charset="-78"/>
                <a:cs typeface="Traditional Arabic" pitchFamily="18" charset="-78"/>
              </a:rPr>
              <a:t>ل</a:t>
            </a:r>
            <a:r>
              <a:rPr lang="ar-DZ" sz="3200" b="1" dirty="0" smtClean="0">
                <a:latin typeface="Traditional Arabic" pitchFamily="18" charset="-78"/>
                <a:cs typeface="Traditional Arabic" pitchFamily="18" charset="-78"/>
              </a:rPr>
              <a:t>ت</a:t>
            </a:r>
            <a:r>
              <a:rPr lang="ar-IQ" sz="3200" b="1" dirty="0" err="1" smtClean="0">
                <a:latin typeface="Traditional Arabic" pitchFamily="18" charset="-78"/>
                <a:cs typeface="Traditional Arabic" pitchFamily="18" charset="-78"/>
              </a:rPr>
              <a:t>ربية</a:t>
            </a:r>
            <a:r>
              <a:rPr lang="ar-IQ" sz="3200" b="1" dirty="0" smtClean="0">
                <a:latin typeface="Traditional Arabic" pitchFamily="18" charset="-78"/>
                <a:cs typeface="Traditional Arabic" pitchFamily="18" charset="-78"/>
              </a:rPr>
              <a:t> السلوك النظامي وبالتالي يقوم المدرب بإيضاح الأهداف والواجبات التي يطبقها في</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الوحدة  التدريبية</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بصفة خاصة الأهداف الرئيسية  التي يجب على الرياضيين</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استيعابها لضمان قدرتهم على مزاولة التدريب بفعالية.</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r>
              <a:rPr lang="ar-SA" sz="3200"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a:t>
            </a:r>
            <a:r>
              <a:rPr lang="ar-SA" sz="3500" b="1" dirty="0" smtClean="0">
                <a:solidFill>
                  <a:srgbClr val="FF0000"/>
                </a:solidFill>
                <a:latin typeface="Traditional Arabic" pitchFamily="18" charset="-78"/>
                <a:cs typeface="Traditional Arabic" pitchFamily="18" charset="-78"/>
              </a:rPr>
              <a:t>- مكونات الوحدة التدريبية:</a:t>
            </a:r>
          </a:p>
          <a:p>
            <a:pPr algn="r" rtl="1">
              <a:buNone/>
            </a:pPr>
            <a:r>
              <a:rPr lang="ar-SA" sz="3500" b="1" dirty="0" smtClean="0">
                <a:solidFill>
                  <a:srgbClr val="FF0000"/>
                </a:solidFill>
                <a:latin typeface="Traditional Arabic" pitchFamily="18" charset="-78"/>
                <a:cs typeface="Traditional Arabic" pitchFamily="18" charset="-78"/>
              </a:rPr>
              <a:t>        1- المرحلة التحضيرية:</a:t>
            </a:r>
          </a:p>
          <a:p>
            <a:pPr algn="r" rtl="1"/>
            <a:r>
              <a:rPr lang="ar-IQ" sz="3200" b="1" dirty="0" smtClean="0">
                <a:latin typeface="Traditional Arabic" pitchFamily="18" charset="-78"/>
                <a:cs typeface="Traditional Arabic" pitchFamily="18" charset="-78"/>
              </a:rPr>
              <a:t>ويطلق عليه</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كذلك  الإحماء، التسخين ، فترة ما قبل الحمل ،المقدمة ، الإعداد ويهدف بصفة أساسية لإعداد وتهيئة الفرد من جميع النواحي للجزء الأساسي من الوحدة التدريبية حيث أن إعداد وتهيئة أجهزة الحسم المختلفة بطريقة منظمة وتدريجية لتحمل الحمل التدريبي</a:t>
            </a:r>
            <a:r>
              <a:rPr lang="ar-SA"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الموالي تضمن عدم حدوث الإصابات ،وعموما الواجبات التي يهدف إليها الجزء التحضيري من الوحدة التدريبية هو:</a:t>
            </a:r>
            <a:endParaRPr lang="fr-FR" sz="3200" b="1" dirty="0" smtClean="0">
              <a:latin typeface="Traditional Arabic" pitchFamily="18" charset="-78"/>
              <a:cs typeface="Traditional Arabic" pitchFamily="18" charset="-78"/>
            </a:endParaRPr>
          </a:p>
          <a:p>
            <a:pPr algn="r" rtl="1">
              <a:buNone/>
            </a:pPr>
            <a:endParaRPr lang="ar-SA" sz="32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428604"/>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85000" lnSpcReduction="20000"/>
          </a:bodyPr>
          <a:lstStyle/>
          <a:p>
            <a:pPr algn="r" rtl="1">
              <a:buNone/>
            </a:pPr>
            <a:endParaRPr lang="ar-SA" sz="3200" dirty="0" smtClean="0">
              <a:latin typeface="Traditional Arabic" pitchFamily="18" charset="-78"/>
              <a:cs typeface="Traditional Arabic" pitchFamily="18" charset="-78"/>
            </a:endParaRPr>
          </a:p>
          <a:p>
            <a:pPr algn="r" rtl="1">
              <a:buNone/>
            </a:pPr>
            <a:endParaRPr lang="ar-SA" sz="3200" dirty="0" smtClean="0">
              <a:latin typeface="Traditional Arabic" pitchFamily="18" charset="-78"/>
              <a:cs typeface="Traditional Arabic" pitchFamily="18" charset="-78"/>
            </a:endParaRPr>
          </a:p>
          <a:p>
            <a:pPr algn="r" rtl="1">
              <a:buNone/>
            </a:pPr>
            <a:endParaRPr lang="ar-SA" sz="3300" dirty="0" smtClean="0">
              <a:latin typeface="Traditional Arabic" pitchFamily="18" charset="-78"/>
              <a:cs typeface="Traditional Arabic" pitchFamily="18" charset="-78"/>
            </a:endParaRPr>
          </a:p>
          <a:p>
            <a:pPr algn="r" rtl="1">
              <a:buNone/>
            </a:pPr>
            <a:r>
              <a:rPr lang="ar-SA" sz="3300" dirty="0" smtClean="0">
                <a:latin typeface="Traditional Arabic" pitchFamily="18" charset="-78"/>
                <a:cs typeface="Traditional Arabic" pitchFamily="18" charset="-78"/>
              </a:rPr>
              <a:t>     </a:t>
            </a:r>
            <a:r>
              <a:rPr lang="ar-SA" sz="3300" b="1" dirty="0" smtClean="0">
                <a:latin typeface="Traditional Arabic" pitchFamily="18" charset="-78"/>
                <a:cs typeface="Traditional Arabic" pitchFamily="18" charset="-78"/>
              </a:rPr>
              <a:t> </a:t>
            </a:r>
            <a:r>
              <a:rPr lang="ar-SA" sz="3800" b="1" dirty="0" smtClean="0">
                <a:solidFill>
                  <a:srgbClr val="FF0000"/>
                </a:solidFill>
                <a:latin typeface="Traditional Arabic" pitchFamily="18" charset="-78"/>
                <a:cs typeface="Traditional Arabic" pitchFamily="18" charset="-78"/>
              </a:rPr>
              <a:t>-مطالب المرحلة التحضيرية:</a:t>
            </a:r>
            <a:endParaRPr lang="ar-SA" sz="3300" b="1" dirty="0" smtClean="0">
              <a:solidFill>
                <a:srgbClr val="FF0000"/>
              </a:solidFill>
              <a:latin typeface="Traditional Arabic" pitchFamily="18" charset="-78"/>
              <a:cs typeface="Traditional Arabic" pitchFamily="18" charset="-78"/>
            </a:endParaRPr>
          </a:p>
          <a:p>
            <a:pPr algn="r" rtl="1">
              <a:buNone/>
            </a:pPr>
            <a:r>
              <a:rPr lang="ar-IQ" sz="3200" b="1" dirty="0" smtClean="0">
                <a:latin typeface="Traditional Arabic" pitchFamily="18" charset="-78"/>
                <a:cs typeface="Traditional Arabic" pitchFamily="18" charset="-78"/>
              </a:rPr>
              <a:t>-</a:t>
            </a:r>
            <a:r>
              <a:rPr lang="ar-IQ" sz="3200" b="1" dirty="0" err="1" smtClean="0">
                <a:latin typeface="Traditional Arabic" pitchFamily="18" charset="-78"/>
                <a:cs typeface="Traditional Arabic" pitchFamily="18" charset="-78"/>
              </a:rPr>
              <a:t>الإسترخاء</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بالعمل على </a:t>
            </a:r>
            <a:r>
              <a:rPr lang="ar-IQ" sz="3200" b="1" dirty="0" err="1" smtClean="0">
                <a:latin typeface="Traditional Arabic" pitchFamily="18" charset="-78"/>
                <a:cs typeface="Traditional Arabic" pitchFamily="18" charset="-78"/>
              </a:rPr>
              <a:t>إكتساب</a:t>
            </a:r>
            <a:r>
              <a:rPr lang="ar-IQ" sz="3200" b="1" dirty="0" smtClean="0">
                <a:latin typeface="Traditional Arabic" pitchFamily="18" charset="-78"/>
                <a:cs typeface="Traditional Arabic" pitchFamily="18" charset="-78"/>
              </a:rPr>
              <a:t> العضلات المرونة </a:t>
            </a:r>
            <a:r>
              <a:rPr lang="ar-DZ" sz="3200" b="1" dirty="0" smtClean="0">
                <a:latin typeface="Traditional Arabic" pitchFamily="18" charset="-78"/>
                <a:cs typeface="Traditional Arabic" pitchFamily="18" charset="-78"/>
              </a:rPr>
              <a:t>أ</a:t>
            </a:r>
            <a:r>
              <a:rPr lang="ar-IQ" sz="3200" b="1" dirty="0" smtClean="0">
                <a:latin typeface="Traditional Arabic" pitchFamily="18" charset="-78"/>
                <a:cs typeface="Traditional Arabic" pitchFamily="18" charset="-78"/>
              </a:rPr>
              <a:t>والمطاطية اللازمة .</a:t>
            </a:r>
            <a:endParaRPr lang="fr-FR" sz="3200" b="1" dirty="0" smtClean="0">
              <a:latin typeface="Traditional Arabic" pitchFamily="18" charset="-78"/>
              <a:cs typeface="Traditional Arabic" pitchFamily="18" charset="-78"/>
            </a:endParaRPr>
          </a:p>
          <a:p>
            <a:pPr algn="r" rtl="1">
              <a:buNone/>
            </a:pPr>
            <a:r>
              <a:rPr lang="ar-IQ" sz="3200" b="1" dirty="0" smtClean="0">
                <a:latin typeface="Traditional Arabic" pitchFamily="18" charset="-78"/>
                <a:cs typeface="Traditional Arabic" pitchFamily="18" charset="-78"/>
              </a:rPr>
              <a:t>-</a:t>
            </a:r>
            <a:r>
              <a:rPr lang="ar-IQ" sz="3200" b="1" dirty="0" err="1" smtClean="0">
                <a:latin typeface="Traditional Arabic" pitchFamily="18" charset="-78"/>
                <a:cs typeface="Traditional Arabic" pitchFamily="18" charset="-78"/>
              </a:rPr>
              <a:t>الاحماء</a:t>
            </a:r>
            <a:r>
              <a:rPr lang="ar-IQ" sz="3200" b="1" dirty="0" smtClean="0">
                <a:latin typeface="Traditional Arabic" pitchFamily="18" charset="-78"/>
                <a:cs typeface="Traditional Arabic" pitchFamily="18" charset="-78"/>
              </a:rPr>
              <a:t>  من خلال</a:t>
            </a:r>
            <a:r>
              <a:rPr lang="ar-SA" sz="3200" b="1" dirty="0" smtClean="0">
                <a:latin typeface="Traditional Arabic" pitchFamily="18" charset="-78"/>
                <a:cs typeface="Traditional Arabic" pitchFamily="18" charset="-78"/>
              </a:rPr>
              <a:t>:</a:t>
            </a:r>
            <a:r>
              <a:rPr lang="ar-IQ" sz="3200" b="1" dirty="0" smtClean="0">
                <a:latin typeface="Traditional Arabic" pitchFamily="18" charset="-78"/>
                <a:cs typeface="Traditional Arabic" pitchFamily="18" charset="-78"/>
              </a:rPr>
              <a:t> </a:t>
            </a:r>
            <a:endParaRPr lang="fr-FR" sz="3200" b="1" dirty="0" smtClean="0">
              <a:latin typeface="Traditional Arabic" pitchFamily="18" charset="-78"/>
              <a:cs typeface="Traditional Arabic" pitchFamily="18" charset="-78"/>
            </a:endParaRPr>
          </a:p>
          <a:p>
            <a:pPr algn="r" rtl="1">
              <a:buNone/>
            </a:pP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 زيادة سرعة ضربات القلب وزيادة كمية الدم المدفوع في كل ضربة .</a:t>
            </a:r>
            <a:endParaRPr lang="fr-FR" sz="3200" b="1" dirty="0" smtClean="0">
              <a:latin typeface="Traditional Arabic" pitchFamily="18" charset="-78"/>
              <a:cs typeface="Traditional Arabic" pitchFamily="18" charset="-78"/>
            </a:endParaRPr>
          </a:p>
          <a:p>
            <a:pPr algn="r" rtl="1">
              <a:buNone/>
            </a:pP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a:t>
            </a:r>
            <a:r>
              <a:rPr lang="ar-IQ" sz="3200" b="1" dirty="0" err="1" smtClean="0">
                <a:latin typeface="Traditional Arabic" pitchFamily="18" charset="-78"/>
                <a:cs typeface="Traditional Arabic" pitchFamily="18" charset="-78"/>
              </a:rPr>
              <a:t>إتساع</a:t>
            </a:r>
            <a:r>
              <a:rPr lang="ar-IQ" sz="3200" b="1" dirty="0" smtClean="0">
                <a:latin typeface="Traditional Arabic" pitchFamily="18" charset="-78"/>
                <a:cs typeface="Traditional Arabic" pitchFamily="18" charset="-78"/>
              </a:rPr>
              <a:t> الأوعية الشعيرات الدموية .</a:t>
            </a:r>
            <a:endParaRPr lang="ar-SA" sz="3200" b="1" dirty="0" smtClean="0">
              <a:latin typeface="Traditional Arabic" pitchFamily="18" charset="-78"/>
              <a:cs typeface="Traditional Arabic" pitchFamily="18" charset="-78"/>
            </a:endParaRPr>
          </a:p>
          <a:p>
            <a:pPr algn="r" rtl="1">
              <a:buNone/>
            </a:pP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-زيادة سرعة التهوية وذلك بزيادة كمية الهواء المستنشق حتى يصبح التنفس سريع وعميق.</a:t>
            </a:r>
            <a:endParaRPr lang="fr-FR" sz="3200" b="1" dirty="0" smtClean="0">
              <a:latin typeface="Traditional Arabic" pitchFamily="18" charset="-78"/>
              <a:cs typeface="Traditional Arabic" pitchFamily="18" charset="-78"/>
            </a:endParaRPr>
          </a:p>
          <a:p>
            <a:pPr algn="r" rtl="1">
              <a:buNone/>
            </a:pP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-رفع درجة حرارة الجسم .</a:t>
            </a:r>
            <a:endParaRPr lang="fr-FR" sz="3200" b="1" dirty="0" smtClean="0">
              <a:latin typeface="Traditional Arabic" pitchFamily="18" charset="-78"/>
              <a:cs typeface="Traditional Arabic" pitchFamily="18" charset="-78"/>
            </a:endParaRPr>
          </a:p>
          <a:p>
            <a:pPr algn="r" rtl="1">
              <a:buNone/>
            </a:pPr>
            <a:r>
              <a:rPr lang="ar-SA"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 التنظيم الحركي من خلال </a:t>
            </a:r>
            <a:endParaRPr lang="fr-FR" sz="3200" b="1" dirty="0" smtClean="0">
              <a:latin typeface="Traditional Arabic" pitchFamily="18" charset="-78"/>
              <a:cs typeface="Traditional Arabic" pitchFamily="18" charset="-78"/>
            </a:endParaRPr>
          </a:p>
          <a:p>
            <a:pPr algn="r" rtl="1">
              <a:buNone/>
            </a:pP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-تحضير وتهيئة المهارات الحركية الخاصة بالنشاط الممارس .</a:t>
            </a:r>
            <a:endParaRPr lang="fr-FR" sz="3200" b="1" dirty="0" smtClean="0">
              <a:latin typeface="Traditional Arabic" pitchFamily="18" charset="-78"/>
              <a:cs typeface="Traditional Arabic" pitchFamily="18" charset="-78"/>
            </a:endParaRPr>
          </a:p>
          <a:p>
            <a:pPr algn="r" rtl="1">
              <a:buNone/>
            </a:pP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-الوصول لأقصى قدرة </a:t>
            </a:r>
            <a:r>
              <a:rPr lang="ar-IQ" sz="3200" b="1" dirty="0" err="1" smtClean="0">
                <a:latin typeface="Traditional Arabic" pitchFamily="18" charset="-78"/>
                <a:cs typeface="Traditional Arabic" pitchFamily="18" charset="-78"/>
              </a:rPr>
              <a:t>إستجابة</a:t>
            </a:r>
            <a:r>
              <a:rPr lang="ar-IQ" sz="3200" b="1" dirty="0" smtClean="0">
                <a:latin typeface="Traditional Arabic" pitchFamily="18" charset="-78"/>
                <a:cs typeface="Traditional Arabic" pitchFamily="18" charset="-78"/>
              </a:rPr>
              <a:t> لرد الفعل عند الرياضي .</a:t>
            </a:r>
            <a:endParaRPr lang="fr-FR" sz="3200" b="1" dirty="0" smtClean="0">
              <a:latin typeface="Traditional Arabic" pitchFamily="18" charset="-78"/>
              <a:cs typeface="Traditional Arabic" pitchFamily="18" charset="-78"/>
            </a:endParaRPr>
          </a:p>
          <a:p>
            <a:pPr algn="r" rtl="1">
              <a:buNone/>
            </a:pPr>
            <a:r>
              <a:rPr lang="ar-IQ" sz="3200" b="1" dirty="0" smtClean="0">
                <a:latin typeface="Traditional Arabic" pitchFamily="18" charset="-78"/>
                <a:cs typeface="Traditional Arabic" pitchFamily="18" charset="-78"/>
              </a:rPr>
              <a:t>- الناحية النفسية وذلك </a:t>
            </a:r>
            <a:r>
              <a:rPr lang="ar-IQ" sz="3200" b="1" dirty="0" err="1" smtClean="0">
                <a:latin typeface="Traditional Arabic" pitchFamily="18" charset="-78"/>
                <a:cs typeface="Traditional Arabic" pitchFamily="18" charset="-78"/>
              </a:rPr>
              <a:t>ب</a:t>
            </a:r>
            <a:r>
              <a:rPr lang="ar-SA" sz="3200" b="1" dirty="0" smtClean="0">
                <a:latin typeface="Traditional Arabic" pitchFamily="18" charset="-78"/>
                <a:cs typeface="Traditional Arabic" pitchFamily="18" charset="-78"/>
              </a:rPr>
              <a:t>ـ:</a:t>
            </a:r>
            <a:r>
              <a:rPr lang="ar-IQ" sz="3200" b="1" dirty="0" smtClean="0">
                <a:latin typeface="Traditional Arabic" pitchFamily="18" charset="-78"/>
                <a:cs typeface="Traditional Arabic" pitchFamily="18" charset="-78"/>
              </a:rPr>
              <a:t> </a:t>
            </a:r>
            <a:endParaRPr lang="fr-FR" sz="3200" b="1" dirty="0" smtClean="0">
              <a:latin typeface="Traditional Arabic" pitchFamily="18" charset="-78"/>
              <a:cs typeface="Traditional Arabic" pitchFamily="18" charset="-78"/>
            </a:endParaRPr>
          </a:p>
          <a:p>
            <a:pPr algn="r" rtl="1">
              <a:buNone/>
            </a:pPr>
            <a:r>
              <a:rPr lang="ar-IQ"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 -  </a:t>
            </a:r>
            <a:r>
              <a:rPr lang="ar-IQ" sz="3200" b="1" dirty="0" err="1" smtClean="0">
                <a:latin typeface="Traditional Arabic" pitchFamily="18" charset="-78"/>
                <a:cs typeface="Traditional Arabic" pitchFamily="18" charset="-78"/>
              </a:rPr>
              <a:t>الإستثارة</a:t>
            </a:r>
            <a:r>
              <a:rPr lang="ar-DZ" sz="3200" b="1" dirty="0" smtClean="0">
                <a:latin typeface="Traditional Arabic" pitchFamily="18" charset="-78"/>
                <a:cs typeface="Traditional Arabic" pitchFamily="18" charset="-78"/>
              </a:rPr>
              <a:t> </a:t>
            </a:r>
            <a:r>
              <a:rPr lang="ar-IQ" sz="3200" b="1" dirty="0" err="1" smtClean="0">
                <a:latin typeface="Traditional Arabic" pitchFamily="18" charset="-78"/>
                <a:cs typeface="Traditional Arabic" pitchFamily="18" charset="-78"/>
              </a:rPr>
              <a:t>الإنفعالية</a:t>
            </a:r>
            <a:r>
              <a:rPr lang="ar-IQ" sz="3200" b="1" dirty="0" smtClean="0">
                <a:latin typeface="Traditional Arabic" pitchFamily="18" charset="-78"/>
                <a:cs typeface="Traditional Arabic" pitchFamily="18" charset="-78"/>
              </a:rPr>
              <a:t> الإيجابية لممارسة التدريب .</a:t>
            </a:r>
            <a:endParaRPr lang="ar-SA" sz="3200" b="1" dirty="0" smtClean="0">
              <a:latin typeface="Traditional Arabic" pitchFamily="18" charset="-78"/>
              <a:cs typeface="Traditional Arabic" pitchFamily="18" charset="-78"/>
            </a:endParaRPr>
          </a:p>
          <a:p>
            <a:pPr algn="r" rtl="1">
              <a:buNone/>
            </a:pPr>
            <a:r>
              <a:rPr lang="ar-IQ"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  خلق </a:t>
            </a:r>
            <a:r>
              <a:rPr lang="ar-IQ" sz="3200" b="1" dirty="0" err="1" smtClean="0">
                <a:latin typeface="Traditional Arabic" pitchFamily="18" charset="-78"/>
                <a:cs typeface="Traditional Arabic" pitchFamily="18" charset="-78"/>
              </a:rPr>
              <a:t>إستعداد</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وجو نفسي وشحن</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للتدريب .</a:t>
            </a:r>
            <a:endParaRPr lang="fr-FR" sz="3200" b="1" dirty="0" smtClean="0">
              <a:latin typeface="Traditional Arabic" pitchFamily="18" charset="-78"/>
              <a:cs typeface="Traditional Arabic" pitchFamily="18" charset="-78"/>
            </a:endParaRPr>
          </a:p>
          <a:p>
            <a:pPr algn="r" rtl="1">
              <a:buNone/>
            </a:pPr>
            <a:endParaRPr lang="ar-SA" sz="32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295</TotalTime>
  <Words>1912</Words>
  <PresentationFormat>Affichage à l'écran (4:3)</PresentationFormat>
  <Paragraphs>213</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Verve</vt:lpstr>
      <vt:lpstr>المحاضرة الثامنة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asus</dc:creator>
  <cp:lastModifiedBy>asus</cp:lastModifiedBy>
  <cp:revision>25</cp:revision>
  <dcterms:created xsi:type="dcterms:W3CDTF">2022-05-12T21:17:19Z</dcterms:created>
  <dcterms:modified xsi:type="dcterms:W3CDTF">2022-10-15T12:55:24Z</dcterms:modified>
</cp:coreProperties>
</file>