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2" d="100"/>
          <a:sy n="62" d="100"/>
        </p:scale>
        <p:origin x="26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12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365534"/>
            <a:ext cx="7556421" cy="1417558"/>
          </a:xfrm>
          <a:prstGeom prst="rect">
            <a:avLst/>
          </a:prstGeom>
          <a:noFill/>
          <a:ln/>
        </p:spPr>
        <p:txBody>
          <a:bodyPr wrap="squar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Introduction à l'analyse de données</a:t>
            </a:r>
            <a:endParaRPr lang="en-US" sz="4450" dirty="0"/>
          </a:p>
        </p:txBody>
      </p:sp>
      <p:sp>
        <p:nvSpPr>
          <p:cNvPr id="4" name="Text 1"/>
          <p:cNvSpPr/>
          <p:nvPr/>
        </p:nvSpPr>
        <p:spPr>
          <a:xfrm>
            <a:off x="6280190" y="4123253"/>
            <a:ext cx="7556421" cy="1088708"/>
          </a:xfrm>
          <a:prstGeom prst="rect">
            <a:avLst/>
          </a:prstGeom>
          <a:noFill/>
          <a:ln/>
        </p:spPr>
        <p:txBody>
          <a:bodyPr wrap="square" lIns="0" tIns="0" rIns="0" bIns="0" rtlCol="0" anchor="t"/>
          <a:lstStyle/>
          <a:p>
            <a:pPr marL="0" indent="0">
              <a:lnSpc>
                <a:spcPts val="2850"/>
              </a:lnSpc>
              <a:buNone/>
            </a:pPr>
            <a:r>
              <a:rPr lang="en-US" sz="1750" kern="0" spc="-36" dirty="0" err="1">
                <a:solidFill>
                  <a:srgbClr val="272525"/>
                </a:solidFill>
                <a:latin typeface="Inter" pitchFamily="34" charset="0"/>
                <a:ea typeface="Inter" pitchFamily="34" charset="-122"/>
                <a:cs typeface="Inter" pitchFamily="34" charset="-120"/>
              </a:rPr>
              <a:t>Cette</a:t>
            </a:r>
            <a:r>
              <a:rPr lang="en-US" sz="1750" kern="0" spc="-36" dirty="0">
                <a:solidFill>
                  <a:srgbClr val="272525"/>
                </a:solidFill>
                <a:latin typeface="Inter" pitchFamily="34" charset="0"/>
                <a:ea typeface="Inter" pitchFamily="34" charset="-122"/>
                <a:cs typeface="Inter" pitchFamily="34" charset="-120"/>
              </a:rPr>
              <a:t> présentation sur l'analyse de données, un domaine crucial pour comprendre et exploiter les informations cachées dans les ensembles de données.</a:t>
            </a:r>
            <a:endParaRPr lang="en-US" sz="1750" dirty="0"/>
          </a:p>
        </p:txBody>
      </p:sp>
      <p:sp>
        <p:nvSpPr>
          <p:cNvPr id="5" name="Shape 2"/>
          <p:cNvSpPr/>
          <p:nvPr/>
        </p:nvSpPr>
        <p:spPr>
          <a:xfrm>
            <a:off x="6280190" y="5484019"/>
            <a:ext cx="362903" cy="362903"/>
          </a:xfrm>
          <a:prstGeom prst="roundRect">
            <a:avLst>
              <a:gd name="adj" fmla="val 25194296"/>
            </a:avLst>
          </a:prstGeom>
          <a:noFill/>
          <a:ln w="7620">
            <a:solidFill>
              <a:srgbClr val="FFFFFF"/>
            </a:solidFill>
            <a:prstDash val="solid"/>
          </a:ln>
        </p:spPr>
      </p:sp>
      <p:sp>
        <p:nvSpPr>
          <p:cNvPr id="7" name="Text 3"/>
          <p:cNvSpPr/>
          <p:nvPr/>
        </p:nvSpPr>
        <p:spPr>
          <a:xfrm>
            <a:off x="6756440" y="5467112"/>
            <a:ext cx="2301954" cy="396835"/>
          </a:xfrm>
          <a:prstGeom prst="rect">
            <a:avLst/>
          </a:prstGeom>
          <a:noFill/>
          <a:ln/>
        </p:spPr>
        <p:txBody>
          <a:bodyPr wrap="none" lIns="0" tIns="0" rIns="0" bIns="0" rtlCol="0" anchor="t"/>
          <a:lstStyle/>
          <a:p>
            <a:pPr marL="0" indent="0" algn="l">
              <a:lnSpc>
                <a:spcPts val="3100"/>
              </a:lnSpc>
              <a:buNone/>
            </a:pPr>
            <a:r>
              <a:rPr lang="en-US" sz="2200" b="1" kern="0" spc="-36" dirty="0">
                <a:solidFill>
                  <a:srgbClr val="272525"/>
                </a:solidFill>
                <a:latin typeface="Inter Bold" pitchFamily="34" charset="0"/>
                <a:ea typeface="Inter Bold" pitchFamily="34" charset="-122"/>
                <a:cs typeface="Inter Bold" pitchFamily="34" charset="-120"/>
              </a:rPr>
              <a:t> Dr. </a:t>
            </a:r>
            <a:r>
              <a:rPr lang="en-US" sz="2200" b="1" kern="0" spc="-36" dirty="0" err="1">
                <a:solidFill>
                  <a:srgbClr val="272525"/>
                </a:solidFill>
                <a:latin typeface="Inter Bold" pitchFamily="34" charset="0"/>
                <a:ea typeface="Inter Bold" pitchFamily="34" charset="-122"/>
                <a:cs typeface="Inter Bold" pitchFamily="34" charset="-120"/>
              </a:rPr>
              <a:t>souad</a:t>
            </a:r>
            <a:r>
              <a:rPr lang="en-US" sz="2200" b="1" kern="0" spc="-36" dirty="0">
                <a:solidFill>
                  <a:srgbClr val="272525"/>
                </a:solidFill>
                <a:latin typeface="Inter Bold" pitchFamily="34" charset="0"/>
                <a:ea typeface="Inter Bold" pitchFamily="34" charset="-122"/>
                <a:cs typeface="Inter Bold" pitchFamily="34" charset="-120"/>
              </a:rPr>
              <a:t> khellat</a:t>
            </a:r>
            <a:endParaRPr lang="en-US" sz="2200" dirty="0"/>
          </a:p>
        </p:txBody>
      </p:sp>
      <p:sp>
        <p:nvSpPr>
          <p:cNvPr id="6" name="Rectangle 5">
            <a:extLst>
              <a:ext uri="{FF2B5EF4-FFF2-40B4-BE49-F238E27FC236}">
                <a16:creationId xmlns:a16="http://schemas.microsoft.com/office/drawing/2014/main" id="{2DDB22C7-EB1D-DFE2-40D2-07A239F787BB}"/>
              </a:ext>
            </a:extLst>
          </p:cNvPr>
          <p:cNvSpPr/>
          <p:nvPr/>
        </p:nvSpPr>
        <p:spPr>
          <a:xfrm>
            <a:off x="12827000" y="7670800"/>
            <a:ext cx="1803400" cy="558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539960"/>
            <a:ext cx="10452378" cy="708779"/>
          </a:xfrm>
          <a:prstGeom prst="rect">
            <a:avLst/>
          </a:prstGeom>
          <a:noFill/>
          <a:ln/>
        </p:spPr>
        <p:txBody>
          <a:bodyPr wrap="non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Tableaux de données et leurs structures</a:t>
            </a:r>
            <a:endParaRPr lang="en-US" sz="4450" dirty="0"/>
          </a:p>
        </p:txBody>
      </p:sp>
      <p:sp>
        <p:nvSpPr>
          <p:cNvPr id="3" name="Text 1"/>
          <p:cNvSpPr/>
          <p:nvPr/>
        </p:nvSpPr>
        <p:spPr>
          <a:xfrm>
            <a:off x="793790" y="3815715"/>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Définition</a:t>
            </a:r>
            <a:endParaRPr lang="en-US" sz="2200" dirty="0"/>
          </a:p>
        </p:txBody>
      </p:sp>
      <p:sp>
        <p:nvSpPr>
          <p:cNvPr id="4" name="Text 2"/>
          <p:cNvSpPr/>
          <p:nvPr/>
        </p:nvSpPr>
        <p:spPr>
          <a:xfrm>
            <a:off x="793790" y="4396859"/>
            <a:ext cx="6244709"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Un tableau de données est une collection d'informations organisée en lignes et en colonnes. Chaque ligne représente une observation, et chaque colonne représente une variable.</a:t>
            </a:r>
            <a:endParaRPr lang="en-US" sz="1750" dirty="0"/>
          </a:p>
        </p:txBody>
      </p:sp>
      <p:sp>
        <p:nvSpPr>
          <p:cNvPr id="5" name="Text 3"/>
          <p:cNvSpPr/>
          <p:nvPr/>
        </p:nvSpPr>
        <p:spPr>
          <a:xfrm>
            <a:off x="7599521" y="3815715"/>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Structures</a:t>
            </a:r>
            <a:endParaRPr lang="en-US" sz="2200" dirty="0"/>
          </a:p>
        </p:txBody>
      </p:sp>
      <p:sp>
        <p:nvSpPr>
          <p:cNvPr id="6" name="Text 4"/>
          <p:cNvSpPr/>
          <p:nvPr/>
        </p:nvSpPr>
        <p:spPr>
          <a:xfrm>
            <a:off x="7599521" y="4396859"/>
            <a:ext cx="6244709"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Les tableaux peuvent avoir des structures différentes, comme les matrices, les tableaux de contingence, les séries chronologiques, et plus encore.</a:t>
            </a:r>
            <a:endParaRPr lang="en-US" sz="1750" dirty="0"/>
          </a:p>
        </p:txBody>
      </p:sp>
      <p:sp>
        <p:nvSpPr>
          <p:cNvPr id="7" name="Rectangle 6">
            <a:extLst>
              <a:ext uri="{FF2B5EF4-FFF2-40B4-BE49-F238E27FC236}">
                <a16:creationId xmlns:a16="http://schemas.microsoft.com/office/drawing/2014/main" id="{7EE8ED94-472C-C402-3AE6-60A630AE5A61}"/>
              </a:ext>
            </a:extLst>
          </p:cNvPr>
          <p:cNvSpPr/>
          <p:nvPr/>
        </p:nvSpPr>
        <p:spPr>
          <a:xfrm>
            <a:off x="12827000" y="7670800"/>
            <a:ext cx="1803400" cy="558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893088"/>
            <a:ext cx="7556421" cy="1417558"/>
          </a:xfrm>
          <a:prstGeom prst="rect">
            <a:avLst/>
          </a:prstGeom>
          <a:noFill/>
          <a:ln/>
        </p:spPr>
        <p:txBody>
          <a:bodyPr wrap="squar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Types de variables et codage</a:t>
            </a:r>
            <a:endParaRPr lang="en-US" sz="4450" dirty="0"/>
          </a:p>
        </p:txBody>
      </p:sp>
      <p:sp>
        <p:nvSpPr>
          <p:cNvPr id="4" name="Shape 1"/>
          <p:cNvSpPr/>
          <p:nvPr/>
        </p:nvSpPr>
        <p:spPr>
          <a:xfrm>
            <a:off x="793790" y="2650808"/>
            <a:ext cx="3664863" cy="2773799"/>
          </a:xfrm>
          <a:prstGeom prst="roundRect">
            <a:avLst>
              <a:gd name="adj" fmla="val 3435"/>
            </a:avLst>
          </a:prstGeom>
          <a:solidFill>
            <a:srgbClr val="DADBF1"/>
          </a:solidFill>
          <a:ln w="7620">
            <a:solidFill>
              <a:srgbClr val="C0C1D7"/>
            </a:solidFill>
            <a:prstDash val="solid"/>
          </a:ln>
        </p:spPr>
      </p:sp>
      <p:sp>
        <p:nvSpPr>
          <p:cNvPr id="5" name="Text 2"/>
          <p:cNvSpPr/>
          <p:nvPr/>
        </p:nvSpPr>
        <p:spPr>
          <a:xfrm>
            <a:off x="1028224" y="2885242"/>
            <a:ext cx="2990850"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Variables quantitatives</a:t>
            </a:r>
            <a:endParaRPr lang="en-US" sz="2200" dirty="0"/>
          </a:p>
        </p:txBody>
      </p:sp>
      <p:sp>
        <p:nvSpPr>
          <p:cNvPr id="6" name="Text 3"/>
          <p:cNvSpPr/>
          <p:nvPr/>
        </p:nvSpPr>
        <p:spPr>
          <a:xfrm>
            <a:off x="1028224" y="3375660"/>
            <a:ext cx="3195995"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Variables </a:t>
            </a:r>
            <a:r>
              <a:rPr lang="en-US" sz="1750" kern="0" spc="-36" dirty="0" err="1">
                <a:solidFill>
                  <a:srgbClr val="272525"/>
                </a:solidFill>
                <a:latin typeface="Inter" pitchFamily="34" charset="0"/>
                <a:ea typeface="Inter" pitchFamily="34" charset="-122"/>
                <a:cs typeface="Inter" pitchFamily="34" charset="-120"/>
              </a:rPr>
              <a:t>numériques</a:t>
            </a:r>
            <a:r>
              <a:rPr lang="en-US" sz="1750" kern="0" spc="-36" dirty="0">
                <a:solidFill>
                  <a:srgbClr val="272525"/>
                </a:solidFill>
                <a:latin typeface="Inter" pitchFamily="34" charset="0"/>
                <a:ea typeface="Inter" pitchFamily="34" charset="-122"/>
                <a:cs typeface="Inter" pitchFamily="34" charset="-120"/>
              </a:rPr>
              <a:t> </a:t>
            </a:r>
            <a:r>
              <a:rPr lang="en-US" sz="1750" kern="0" spc="-36" dirty="0" err="1">
                <a:solidFill>
                  <a:srgbClr val="272525"/>
                </a:solidFill>
                <a:latin typeface="Inter" pitchFamily="34" charset="0"/>
                <a:ea typeface="Inter" pitchFamily="34" charset="-122"/>
                <a:cs typeface="Inter" pitchFamily="34" charset="-120"/>
              </a:rPr>
              <a:t>pouvant</a:t>
            </a:r>
            <a:r>
              <a:rPr lang="en-US" sz="1750" kern="0" spc="-36" dirty="0">
                <a:solidFill>
                  <a:srgbClr val="272525"/>
                </a:solidFill>
                <a:latin typeface="Inter" pitchFamily="34" charset="0"/>
                <a:ea typeface="Inter" pitchFamily="34" charset="-122"/>
                <a:cs typeface="Inter" pitchFamily="34" charset="-120"/>
              </a:rPr>
              <a:t> </a:t>
            </a:r>
            <a:r>
              <a:rPr lang="en-US" sz="1750" kern="0" spc="-36" dirty="0" err="1">
                <a:solidFill>
                  <a:srgbClr val="272525"/>
                </a:solidFill>
                <a:latin typeface="Inter" pitchFamily="34" charset="0"/>
                <a:ea typeface="Inter" pitchFamily="34" charset="-122"/>
                <a:cs typeface="Inter" pitchFamily="34" charset="-120"/>
              </a:rPr>
              <a:t>etre</a:t>
            </a:r>
            <a:r>
              <a:rPr lang="en-US" sz="1750" kern="0" spc="-36" dirty="0">
                <a:solidFill>
                  <a:srgbClr val="272525"/>
                </a:solidFill>
                <a:latin typeface="Inter" pitchFamily="34" charset="0"/>
                <a:ea typeface="Inter" pitchFamily="34" charset="-122"/>
                <a:cs typeface="Inter" pitchFamily="34" charset="-120"/>
              </a:rPr>
              <a:t> </a:t>
            </a:r>
            <a:r>
              <a:rPr lang="en-US" sz="1750" kern="0" spc="-36" dirty="0" err="1">
                <a:solidFill>
                  <a:srgbClr val="272525"/>
                </a:solidFill>
                <a:latin typeface="Inter" pitchFamily="34" charset="0"/>
                <a:ea typeface="Inter" pitchFamily="34" charset="-122"/>
                <a:cs typeface="Inter" pitchFamily="34" charset="-120"/>
              </a:rPr>
              <a:t>mesurées</a:t>
            </a:r>
            <a:r>
              <a:rPr lang="en-US" sz="1750" kern="0" spc="-36" dirty="0">
                <a:solidFill>
                  <a:srgbClr val="272525"/>
                </a:solidFill>
                <a:latin typeface="Inter" pitchFamily="34" charset="0"/>
                <a:ea typeface="Inter" pitchFamily="34" charset="-122"/>
                <a:cs typeface="Inter" pitchFamily="34" charset="-120"/>
              </a:rPr>
              <a:t>, comme la taille ou le poids. Elles peuvent être discrètes ou continues.</a:t>
            </a:r>
            <a:endParaRPr lang="en-US" sz="1750" dirty="0"/>
          </a:p>
        </p:txBody>
      </p:sp>
      <p:sp>
        <p:nvSpPr>
          <p:cNvPr id="7" name="Shape 4"/>
          <p:cNvSpPr/>
          <p:nvPr/>
        </p:nvSpPr>
        <p:spPr>
          <a:xfrm>
            <a:off x="4685467" y="2650808"/>
            <a:ext cx="3664863" cy="2773799"/>
          </a:xfrm>
          <a:prstGeom prst="roundRect">
            <a:avLst>
              <a:gd name="adj" fmla="val 3435"/>
            </a:avLst>
          </a:prstGeom>
          <a:solidFill>
            <a:srgbClr val="DADBF1"/>
          </a:solidFill>
          <a:ln w="7620">
            <a:solidFill>
              <a:srgbClr val="C0C1D7"/>
            </a:solidFill>
            <a:prstDash val="solid"/>
          </a:ln>
        </p:spPr>
      </p:sp>
      <p:sp>
        <p:nvSpPr>
          <p:cNvPr id="8" name="Text 5"/>
          <p:cNvSpPr/>
          <p:nvPr/>
        </p:nvSpPr>
        <p:spPr>
          <a:xfrm>
            <a:off x="4919901" y="2885242"/>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Variables qualitatives</a:t>
            </a:r>
            <a:endParaRPr lang="en-US" sz="2200" dirty="0"/>
          </a:p>
        </p:txBody>
      </p:sp>
      <p:sp>
        <p:nvSpPr>
          <p:cNvPr id="9" name="Text 6"/>
          <p:cNvSpPr/>
          <p:nvPr/>
        </p:nvSpPr>
        <p:spPr>
          <a:xfrm>
            <a:off x="4919901" y="3375660"/>
            <a:ext cx="3195995" cy="1814513"/>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Variables catégoriques ne pouvant pas être mesurées, comme le sexe ou la couleur des yeux. Elles peuvent être nominales ou ordinales.</a:t>
            </a:r>
            <a:endParaRPr lang="en-US" sz="1750" dirty="0"/>
          </a:p>
        </p:txBody>
      </p:sp>
      <p:sp>
        <p:nvSpPr>
          <p:cNvPr id="10" name="Shape 7"/>
          <p:cNvSpPr/>
          <p:nvPr/>
        </p:nvSpPr>
        <p:spPr>
          <a:xfrm>
            <a:off x="793790" y="5651421"/>
            <a:ext cx="7556421" cy="1685092"/>
          </a:xfrm>
          <a:prstGeom prst="roundRect">
            <a:avLst>
              <a:gd name="adj" fmla="val 5654"/>
            </a:avLst>
          </a:prstGeom>
          <a:solidFill>
            <a:srgbClr val="DADBF1"/>
          </a:solidFill>
          <a:ln w="7620">
            <a:solidFill>
              <a:srgbClr val="C0C1D7"/>
            </a:solidFill>
            <a:prstDash val="solid"/>
          </a:ln>
        </p:spPr>
      </p:sp>
      <p:sp>
        <p:nvSpPr>
          <p:cNvPr id="11" name="Text 8"/>
          <p:cNvSpPr/>
          <p:nvPr/>
        </p:nvSpPr>
        <p:spPr>
          <a:xfrm>
            <a:off x="1028224" y="5885855"/>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Codage</a:t>
            </a:r>
            <a:endParaRPr lang="en-US" sz="2200" dirty="0"/>
          </a:p>
        </p:txBody>
      </p:sp>
      <p:sp>
        <p:nvSpPr>
          <p:cNvPr id="12" name="Text 9"/>
          <p:cNvSpPr/>
          <p:nvPr/>
        </p:nvSpPr>
        <p:spPr>
          <a:xfrm>
            <a:off x="1028224" y="6376273"/>
            <a:ext cx="7087553" cy="725805"/>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La conversion des variables en valeurs numériques pour l'analyse statistique, souvent par le biais de codage binaire ou numérique.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40093" y="596860"/>
            <a:ext cx="7663815" cy="1321832"/>
          </a:xfrm>
          <a:prstGeom prst="rect">
            <a:avLst/>
          </a:prstGeom>
          <a:noFill/>
          <a:ln/>
        </p:spPr>
        <p:txBody>
          <a:bodyPr wrap="square" lIns="0" tIns="0" rIns="0" bIns="0" rtlCol="0" anchor="t"/>
          <a:lstStyle/>
          <a:p>
            <a:pPr marL="0" indent="0">
              <a:lnSpc>
                <a:spcPts val="5200"/>
              </a:lnSpc>
              <a:buNone/>
            </a:pPr>
            <a:r>
              <a:rPr lang="en-US" sz="4150" b="1" kern="0" spc="-125" dirty="0">
                <a:solidFill>
                  <a:srgbClr val="000000"/>
                </a:solidFill>
                <a:latin typeface="Inter Bold" pitchFamily="34" charset="0"/>
                <a:ea typeface="Inter Bold" pitchFamily="34" charset="-122"/>
                <a:cs typeface="Inter Bold" pitchFamily="34" charset="-120"/>
              </a:rPr>
              <a:t>Mesures de distance entre observations</a:t>
            </a:r>
            <a:endParaRPr lang="en-US" sz="4150" dirty="0"/>
          </a:p>
        </p:txBody>
      </p:sp>
      <p:pic>
        <p:nvPicPr>
          <p:cNvPr id="4" name="Image 1" descr="preencoded.png"/>
          <p:cNvPicPr>
            <a:picLocks noChangeAspect="1"/>
          </p:cNvPicPr>
          <p:nvPr/>
        </p:nvPicPr>
        <p:blipFill>
          <a:blip r:embed="rId4"/>
          <a:stretch>
            <a:fillRect/>
          </a:stretch>
        </p:blipFill>
        <p:spPr>
          <a:xfrm>
            <a:off x="740093" y="2235875"/>
            <a:ext cx="528638" cy="528638"/>
          </a:xfrm>
          <a:prstGeom prst="rect">
            <a:avLst/>
          </a:prstGeom>
        </p:spPr>
      </p:pic>
      <p:sp>
        <p:nvSpPr>
          <p:cNvPr id="5" name="Text 1"/>
          <p:cNvSpPr/>
          <p:nvPr/>
        </p:nvSpPr>
        <p:spPr>
          <a:xfrm>
            <a:off x="740093" y="2975967"/>
            <a:ext cx="2643426" cy="330398"/>
          </a:xfrm>
          <a:prstGeom prst="rect">
            <a:avLst/>
          </a:prstGeom>
          <a:noFill/>
          <a:ln/>
        </p:spPr>
        <p:txBody>
          <a:bodyPr wrap="none" lIns="0" tIns="0" rIns="0" bIns="0" rtlCol="0" anchor="t"/>
          <a:lstStyle/>
          <a:p>
            <a:pPr marL="0" indent="0" algn="l">
              <a:lnSpc>
                <a:spcPts val="2600"/>
              </a:lnSpc>
              <a:buNone/>
            </a:pPr>
            <a:r>
              <a:rPr lang="en-US" sz="2050" b="1" kern="0" spc="-62" dirty="0">
                <a:solidFill>
                  <a:srgbClr val="272525"/>
                </a:solidFill>
                <a:latin typeface="Inter Bold" pitchFamily="34" charset="0"/>
                <a:ea typeface="Inter Bold" pitchFamily="34" charset="-122"/>
                <a:cs typeface="Inter Bold" pitchFamily="34" charset="-120"/>
              </a:rPr>
              <a:t>Distance euclidienne</a:t>
            </a:r>
            <a:endParaRPr lang="en-US" sz="2050" dirty="0"/>
          </a:p>
        </p:txBody>
      </p:sp>
      <p:sp>
        <p:nvSpPr>
          <p:cNvPr id="6" name="Text 2"/>
          <p:cNvSpPr/>
          <p:nvPr/>
        </p:nvSpPr>
        <p:spPr>
          <a:xfrm>
            <a:off x="740093" y="3433167"/>
            <a:ext cx="3673316" cy="1014770"/>
          </a:xfrm>
          <a:prstGeom prst="rect">
            <a:avLst/>
          </a:prstGeom>
          <a:noFill/>
          <a:ln/>
        </p:spPr>
        <p:txBody>
          <a:bodyPr wrap="square" lIns="0" tIns="0" rIns="0" bIns="0" rtlCol="0" anchor="t"/>
          <a:lstStyle/>
          <a:p>
            <a:pPr marL="0" indent="0" algn="l">
              <a:lnSpc>
                <a:spcPts val="2650"/>
              </a:lnSpc>
              <a:buNone/>
            </a:pPr>
            <a:r>
              <a:rPr lang="en-US" sz="1650" kern="0" spc="-33" dirty="0">
                <a:solidFill>
                  <a:srgbClr val="272525"/>
                </a:solidFill>
                <a:latin typeface="Inter" pitchFamily="34" charset="0"/>
                <a:ea typeface="Inter" pitchFamily="34" charset="-122"/>
                <a:cs typeface="Inter" pitchFamily="34" charset="-120"/>
              </a:rPr>
              <a:t>Mesure la distance directe entre deux points dans un espace multidimensionnel.</a:t>
            </a:r>
            <a:endParaRPr lang="en-US" sz="1650" dirty="0"/>
          </a:p>
        </p:txBody>
      </p:sp>
      <p:pic>
        <p:nvPicPr>
          <p:cNvPr id="7" name="Image 2" descr="preencoded.png"/>
          <p:cNvPicPr>
            <a:picLocks noChangeAspect="1"/>
          </p:cNvPicPr>
          <p:nvPr/>
        </p:nvPicPr>
        <p:blipFill>
          <a:blip r:embed="rId5"/>
          <a:stretch>
            <a:fillRect/>
          </a:stretch>
        </p:blipFill>
        <p:spPr>
          <a:xfrm>
            <a:off x="4730591" y="2235875"/>
            <a:ext cx="528638" cy="528638"/>
          </a:xfrm>
          <a:prstGeom prst="rect">
            <a:avLst/>
          </a:prstGeom>
        </p:spPr>
      </p:pic>
      <p:sp>
        <p:nvSpPr>
          <p:cNvPr id="8" name="Text 3"/>
          <p:cNvSpPr/>
          <p:nvPr/>
        </p:nvSpPr>
        <p:spPr>
          <a:xfrm>
            <a:off x="4730591" y="2975967"/>
            <a:ext cx="2814757" cy="330398"/>
          </a:xfrm>
          <a:prstGeom prst="rect">
            <a:avLst/>
          </a:prstGeom>
          <a:noFill/>
          <a:ln/>
        </p:spPr>
        <p:txBody>
          <a:bodyPr wrap="none" lIns="0" tIns="0" rIns="0" bIns="0" rtlCol="0" anchor="t"/>
          <a:lstStyle/>
          <a:p>
            <a:pPr marL="0" indent="0" algn="l">
              <a:lnSpc>
                <a:spcPts val="2600"/>
              </a:lnSpc>
              <a:buNone/>
            </a:pPr>
            <a:r>
              <a:rPr lang="en-US" sz="2050" b="1" kern="0" spc="-62" dirty="0">
                <a:solidFill>
                  <a:srgbClr val="272525"/>
                </a:solidFill>
                <a:latin typeface="Inter Bold" pitchFamily="34" charset="0"/>
                <a:ea typeface="Inter Bold" pitchFamily="34" charset="-122"/>
                <a:cs typeface="Inter Bold" pitchFamily="34" charset="-120"/>
              </a:rPr>
              <a:t>Distance de Manhattan</a:t>
            </a:r>
            <a:endParaRPr lang="en-US" sz="2050" dirty="0"/>
          </a:p>
        </p:txBody>
      </p:sp>
      <p:sp>
        <p:nvSpPr>
          <p:cNvPr id="9" name="Text 4"/>
          <p:cNvSpPr/>
          <p:nvPr/>
        </p:nvSpPr>
        <p:spPr>
          <a:xfrm>
            <a:off x="4730591" y="3433167"/>
            <a:ext cx="3673316" cy="1353026"/>
          </a:xfrm>
          <a:prstGeom prst="rect">
            <a:avLst/>
          </a:prstGeom>
          <a:noFill/>
          <a:ln/>
        </p:spPr>
        <p:txBody>
          <a:bodyPr wrap="square" lIns="0" tIns="0" rIns="0" bIns="0" rtlCol="0" anchor="t"/>
          <a:lstStyle/>
          <a:p>
            <a:pPr marL="0" indent="0" algn="l">
              <a:lnSpc>
                <a:spcPts val="2650"/>
              </a:lnSpc>
              <a:buNone/>
            </a:pPr>
            <a:r>
              <a:rPr lang="en-US" sz="1650" kern="0" spc="-33" dirty="0">
                <a:solidFill>
                  <a:srgbClr val="272525"/>
                </a:solidFill>
                <a:latin typeface="Inter" pitchFamily="34" charset="0"/>
                <a:ea typeface="Inter" pitchFamily="34" charset="-122"/>
                <a:cs typeface="Inter" pitchFamily="34" charset="-120"/>
              </a:rPr>
              <a:t>Mesure la distance en suivant les axes d'un espace multidimensionnel, comme le déplacement dans une ville.</a:t>
            </a:r>
            <a:endParaRPr lang="en-US" sz="1650" dirty="0"/>
          </a:p>
        </p:txBody>
      </p:sp>
      <p:pic>
        <p:nvPicPr>
          <p:cNvPr id="10" name="Image 3" descr="preencoded.png"/>
          <p:cNvPicPr>
            <a:picLocks noChangeAspect="1"/>
          </p:cNvPicPr>
          <p:nvPr/>
        </p:nvPicPr>
        <p:blipFill>
          <a:blip r:embed="rId6"/>
          <a:stretch>
            <a:fillRect/>
          </a:stretch>
        </p:blipFill>
        <p:spPr>
          <a:xfrm>
            <a:off x="740093" y="5420558"/>
            <a:ext cx="528638" cy="528638"/>
          </a:xfrm>
          <a:prstGeom prst="rect">
            <a:avLst/>
          </a:prstGeom>
        </p:spPr>
      </p:pic>
      <p:sp>
        <p:nvSpPr>
          <p:cNvPr id="11" name="Text 5"/>
          <p:cNvSpPr/>
          <p:nvPr/>
        </p:nvSpPr>
        <p:spPr>
          <a:xfrm>
            <a:off x="740093" y="6160651"/>
            <a:ext cx="3062287" cy="330398"/>
          </a:xfrm>
          <a:prstGeom prst="rect">
            <a:avLst/>
          </a:prstGeom>
          <a:noFill/>
          <a:ln/>
        </p:spPr>
        <p:txBody>
          <a:bodyPr wrap="none" lIns="0" tIns="0" rIns="0" bIns="0" rtlCol="0" anchor="t"/>
          <a:lstStyle/>
          <a:p>
            <a:pPr marL="0" indent="0" algn="l">
              <a:lnSpc>
                <a:spcPts val="2600"/>
              </a:lnSpc>
              <a:buNone/>
            </a:pPr>
            <a:r>
              <a:rPr lang="en-US" sz="2050" b="1" kern="0" spc="-62" dirty="0">
                <a:solidFill>
                  <a:srgbClr val="272525"/>
                </a:solidFill>
                <a:latin typeface="Inter Bold" pitchFamily="34" charset="0"/>
                <a:ea typeface="Inter Bold" pitchFamily="34" charset="-122"/>
                <a:cs typeface="Inter Bold" pitchFamily="34" charset="-120"/>
              </a:rPr>
              <a:t>Distance de Mahalanobis</a:t>
            </a:r>
            <a:endParaRPr lang="en-US" sz="2050" dirty="0"/>
          </a:p>
        </p:txBody>
      </p:sp>
      <p:sp>
        <p:nvSpPr>
          <p:cNvPr id="12" name="Text 6"/>
          <p:cNvSpPr/>
          <p:nvPr/>
        </p:nvSpPr>
        <p:spPr>
          <a:xfrm>
            <a:off x="740093" y="6617851"/>
            <a:ext cx="3673316" cy="1014770"/>
          </a:xfrm>
          <a:prstGeom prst="rect">
            <a:avLst/>
          </a:prstGeom>
          <a:noFill/>
          <a:ln/>
        </p:spPr>
        <p:txBody>
          <a:bodyPr wrap="square" lIns="0" tIns="0" rIns="0" bIns="0" rtlCol="0" anchor="t"/>
          <a:lstStyle/>
          <a:p>
            <a:pPr marL="0" indent="0" algn="l">
              <a:lnSpc>
                <a:spcPts val="2650"/>
              </a:lnSpc>
              <a:buNone/>
            </a:pPr>
            <a:r>
              <a:rPr lang="en-US" sz="1650" kern="0" spc="-33" dirty="0">
                <a:solidFill>
                  <a:srgbClr val="272525"/>
                </a:solidFill>
                <a:latin typeface="Inter" pitchFamily="34" charset="0"/>
                <a:ea typeface="Inter" pitchFamily="34" charset="-122"/>
                <a:cs typeface="Inter" pitchFamily="34" charset="-120"/>
              </a:rPr>
              <a:t>Prend en compte la corrélation entre les variables et les valeurs d'écart type pour calculer la distance.</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2361" y="624245"/>
            <a:ext cx="13045678" cy="1414939"/>
          </a:xfrm>
          <a:prstGeom prst="rect">
            <a:avLst/>
          </a:prstGeom>
          <a:noFill/>
          <a:ln/>
        </p:spPr>
        <p:txBody>
          <a:bodyPr wrap="squar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Rappel statistique : variance, covariance, corrélation</a:t>
            </a:r>
            <a:endParaRPr lang="en-US" sz="4450" dirty="0"/>
          </a:p>
        </p:txBody>
      </p:sp>
      <p:pic>
        <p:nvPicPr>
          <p:cNvPr id="3" name="Image 0" descr="preencoded.png"/>
          <p:cNvPicPr>
            <a:picLocks noChangeAspect="1"/>
          </p:cNvPicPr>
          <p:nvPr/>
        </p:nvPicPr>
        <p:blipFill>
          <a:blip r:embed="rId3"/>
          <a:stretch>
            <a:fillRect/>
          </a:stretch>
        </p:blipFill>
        <p:spPr>
          <a:xfrm>
            <a:off x="2977396" y="2491978"/>
            <a:ext cx="2152531" cy="1666756"/>
          </a:xfrm>
          <a:prstGeom prst="rect">
            <a:avLst/>
          </a:prstGeom>
        </p:spPr>
      </p:pic>
      <p:sp>
        <p:nvSpPr>
          <p:cNvPr id="4" name="Text 1"/>
          <p:cNvSpPr/>
          <p:nvPr/>
        </p:nvSpPr>
        <p:spPr>
          <a:xfrm>
            <a:off x="3996809" y="3314938"/>
            <a:ext cx="113586" cy="452795"/>
          </a:xfrm>
          <a:prstGeom prst="rect">
            <a:avLst/>
          </a:prstGeom>
          <a:noFill/>
          <a:ln/>
        </p:spPr>
        <p:txBody>
          <a:bodyPr wrap="none" lIns="0" tIns="0" rIns="0" bIns="0" rtlCol="0" anchor="t"/>
          <a:lstStyle/>
          <a:p>
            <a:pPr marL="0" indent="0" algn="ctr">
              <a:lnSpc>
                <a:spcPts val="3550"/>
              </a:lnSpc>
              <a:buNone/>
            </a:pPr>
            <a:r>
              <a:rPr lang="en-US" sz="2200" b="1" kern="0" spc="-67" dirty="0">
                <a:solidFill>
                  <a:srgbClr val="272525"/>
                </a:solidFill>
                <a:latin typeface="Inter Bold" pitchFamily="34" charset="0"/>
                <a:ea typeface="Inter Bold" pitchFamily="34" charset="-122"/>
                <a:cs typeface="Inter Bold" pitchFamily="34" charset="-120"/>
              </a:rPr>
              <a:t>1</a:t>
            </a:r>
            <a:endParaRPr lang="en-US" sz="2200" dirty="0"/>
          </a:p>
        </p:txBody>
      </p:sp>
      <p:sp>
        <p:nvSpPr>
          <p:cNvPr id="5" name="Text 2"/>
          <p:cNvSpPr/>
          <p:nvPr/>
        </p:nvSpPr>
        <p:spPr>
          <a:xfrm>
            <a:off x="5356265" y="2899410"/>
            <a:ext cx="2829997" cy="353735"/>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Variance</a:t>
            </a:r>
            <a:endParaRPr lang="en-US" sz="2200" dirty="0"/>
          </a:p>
        </p:txBody>
      </p:sp>
      <p:sp>
        <p:nvSpPr>
          <p:cNvPr id="6" name="Text 3"/>
          <p:cNvSpPr/>
          <p:nvPr/>
        </p:nvSpPr>
        <p:spPr>
          <a:xfrm>
            <a:off x="5356265" y="3388876"/>
            <a:ext cx="5719524" cy="362307"/>
          </a:xfrm>
          <a:prstGeom prst="rect">
            <a:avLst/>
          </a:prstGeom>
          <a:noFill/>
          <a:ln/>
        </p:spPr>
        <p:txBody>
          <a:bodyPr wrap="non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Mesure la dispersion des valeurs autour de la moyenne.</a:t>
            </a:r>
            <a:endParaRPr lang="en-US" sz="1750" dirty="0"/>
          </a:p>
        </p:txBody>
      </p:sp>
      <p:sp>
        <p:nvSpPr>
          <p:cNvPr id="7" name="Shape 4"/>
          <p:cNvSpPr/>
          <p:nvPr/>
        </p:nvSpPr>
        <p:spPr>
          <a:xfrm>
            <a:off x="5186482" y="4171712"/>
            <a:ext cx="8595003" cy="15240"/>
          </a:xfrm>
          <a:prstGeom prst="roundRect">
            <a:avLst>
              <a:gd name="adj" fmla="val 623958"/>
            </a:avLst>
          </a:prstGeom>
          <a:solidFill>
            <a:srgbClr val="C0C1D7"/>
          </a:solidFill>
          <a:ln/>
        </p:spPr>
      </p:sp>
      <p:pic>
        <p:nvPicPr>
          <p:cNvPr id="8" name="Image 1" descr="preencoded.png"/>
          <p:cNvPicPr>
            <a:picLocks noChangeAspect="1"/>
          </p:cNvPicPr>
          <p:nvPr/>
        </p:nvPicPr>
        <p:blipFill>
          <a:blip r:embed="rId4"/>
          <a:stretch>
            <a:fillRect/>
          </a:stretch>
        </p:blipFill>
        <p:spPr>
          <a:xfrm>
            <a:off x="1901190" y="4215289"/>
            <a:ext cx="4305062" cy="1666756"/>
          </a:xfrm>
          <a:prstGeom prst="rect">
            <a:avLst/>
          </a:prstGeom>
        </p:spPr>
      </p:pic>
      <p:sp>
        <p:nvSpPr>
          <p:cNvPr id="9" name="Text 5"/>
          <p:cNvSpPr/>
          <p:nvPr/>
        </p:nvSpPr>
        <p:spPr>
          <a:xfrm>
            <a:off x="3968710" y="4822269"/>
            <a:ext cx="169783" cy="452795"/>
          </a:xfrm>
          <a:prstGeom prst="rect">
            <a:avLst/>
          </a:prstGeom>
          <a:noFill/>
          <a:ln/>
        </p:spPr>
        <p:txBody>
          <a:bodyPr wrap="none" lIns="0" tIns="0" rIns="0" bIns="0" rtlCol="0" anchor="t"/>
          <a:lstStyle/>
          <a:p>
            <a:pPr marL="0" indent="0" algn="ctr">
              <a:lnSpc>
                <a:spcPts val="3550"/>
              </a:lnSpc>
              <a:buNone/>
            </a:pPr>
            <a:r>
              <a:rPr lang="en-US" sz="2200" b="1" kern="0" spc="-67" dirty="0">
                <a:solidFill>
                  <a:srgbClr val="272525"/>
                </a:solidFill>
                <a:latin typeface="Inter Bold" pitchFamily="34" charset="0"/>
                <a:ea typeface="Inter Bold" pitchFamily="34" charset="-122"/>
                <a:cs typeface="Inter Bold" pitchFamily="34" charset="-120"/>
              </a:rPr>
              <a:t>2</a:t>
            </a:r>
            <a:endParaRPr lang="en-US" sz="2200" dirty="0"/>
          </a:p>
        </p:txBody>
      </p:sp>
      <p:sp>
        <p:nvSpPr>
          <p:cNvPr id="10" name="Text 6"/>
          <p:cNvSpPr/>
          <p:nvPr/>
        </p:nvSpPr>
        <p:spPr>
          <a:xfrm>
            <a:off x="6432590" y="4622721"/>
            <a:ext cx="2829997" cy="353735"/>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Covariance</a:t>
            </a:r>
            <a:endParaRPr lang="en-US" sz="2200" dirty="0"/>
          </a:p>
        </p:txBody>
      </p:sp>
      <p:sp>
        <p:nvSpPr>
          <p:cNvPr id="11" name="Text 7"/>
          <p:cNvSpPr/>
          <p:nvPr/>
        </p:nvSpPr>
        <p:spPr>
          <a:xfrm>
            <a:off x="6432590" y="5112187"/>
            <a:ext cx="4883110" cy="362307"/>
          </a:xfrm>
          <a:prstGeom prst="rect">
            <a:avLst/>
          </a:prstGeom>
          <a:noFill/>
          <a:ln/>
        </p:spPr>
        <p:txBody>
          <a:bodyPr wrap="non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Mesure la variation conjointe de deux variables.</a:t>
            </a:r>
            <a:endParaRPr lang="en-US" sz="1750" dirty="0"/>
          </a:p>
        </p:txBody>
      </p:sp>
      <p:sp>
        <p:nvSpPr>
          <p:cNvPr id="12" name="Shape 8"/>
          <p:cNvSpPr/>
          <p:nvPr/>
        </p:nvSpPr>
        <p:spPr>
          <a:xfrm>
            <a:off x="6262807" y="5895023"/>
            <a:ext cx="7518678" cy="15240"/>
          </a:xfrm>
          <a:prstGeom prst="roundRect">
            <a:avLst>
              <a:gd name="adj" fmla="val 623958"/>
            </a:avLst>
          </a:prstGeom>
          <a:solidFill>
            <a:srgbClr val="C0C1D7"/>
          </a:solidFill>
          <a:ln/>
        </p:spPr>
      </p:sp>
      <p:pic>
        <p:nvPicPr>
          <p:cNvPr id="13" name="Image 2" descr="preencoded.png"/>
          <p:cNvPicPr>
            <a:picLocks noChangeAspect="1"/>
          </p:cNvPicPr>
          <p:nvPr/>
        </p:nvPicPr>
        <p:blipFill>
          <a:blip r:embed="rId5"/>
          <a:stretch>
            <a:fillRect/>
          </a:stretch>
        </p:blipFill>
        <p:spPr>
          <a:xfrm>
            <a:off x="824865" y="5938599"/>
            <a:ext cx="6457593" cy="1666756"/>
          </a:xfrm>
          <a:prstGeom prst="rect">
            <a:avLst/>
          </a:prstGeom>
        </p:spPr>
      </p:pic>
      <p:sp>
        <p:nvSpPr>
          <p:cNvPr id="14" name="Text 9"/>
          <p:cNvSpPr/>
          <p:nvPr/>
        </p:nvSpPr>
        <p:spPr>
          <a:xfrm>
            <a:off x="3966448" y="6545580"/>
            <a:ext cx="174188" cy="452795"/>
          </a:xfrm>
          <a:prstGeom prst="rect">
            <a:avLst/>
          </a:prstGeom>
          <a:noFill/>
          <a:ln/>
        </p:spPr>
        <p:txBody>
          <a:bodyPr wrap="none" lIns="0" tIns="0" rIns="0" bIns="0" rtlCol="0" anchor="t"/>
          <a:lstStyle/>
          <a:p>
            <a:pPr marL="0" indent="0" algn="ctr">
              <a:lnSpc>
                <a:spcPts val="3550"/>
              </a:lnSpc>
              <a:buNone/>
            </a:pPr>
            <a:r>
              <a:rPr lang="en-US" sz="2200" b="1" kern="0" spc="-67" dirty="0">
                <a:solidFill>
                  <a:srgbClr val="272525"/>
                </a:solidFill>
                <a:latin typeface="Inter Bold" pitchFamily="34" charset="0"/>
                <a:ea typeface="Inter Bold" pitchFamily="34" charset="-122"/>
                <a:cs typeface="Inter Bold" pitchFamily="34" charset="-120"/>
              </a:rPr>
              <a:t>3</a:t>
            </a:r>
            <a:endParaRPr lang="en-US" sz="2200" dirty="0"/>
          </a:p>
        </p:txBody>
      </p:sp>
      <p:sp>
        <p:nvSpPr>
          <p:cNvPr id="15" name="Text 10"/>
          <p:cNvSpPr/>
          <p:nvPr/>
        </p:nvSpPr>
        <p:spPr>
          <a:xfrm>
            <a:off x="7508796" y="6164937"/>
            <a:ext cx="2829997" cy="353735"/>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Corrélation</a:t>
            </a:r>
            <a:endParaRPr lang="en-US" sz="2200" dirty="0"/>
          </a:p>
        </p:txBody>
      </p:sp>
      <p:sp>
        <p:nvSpPr>
          <p:cNvPr id="16" name="Text 11"/>
          <p:cNvSpPr/>
          <p:nvPr/>
        </p:nvSpPr>
        <p:spPr>
          <a:xfrm>
            <a:off x="7508796" y="6654403"/>
            <a:ext cx="6102906" cy="724614"/>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Mesure la force et la direction de la relation entre deux variables.</a:t>
            </a:r>
            <a:endParaRPr lang="en-US" sz="1750" dirty="0"/>
          </a:p>
        </p:txBody>
      </p:sp>
      <p:sp>
        <p:nvSpPr>
          <p:cNvPr id="17" name="Rectangle 16">
            <a:extLst>
              <a:ext uri="{FF2B5EF4-FFF2-40B4-BE49-F238E27FC236}">
                <a16:creationId xmlns:a16="http://schemas.microsoft.com/office/drawing/2014/main" id="{8D0A7063-3944-314E-7613-4CCB3A9FAEF3}"/>
              </a:ext>
            </a:extLst>
          </p:cNvPr>
          <p:cNvSpPr/>
          <p:nvPr/>
        </p:nvSpPr>
        <p:spPr>
          <a:xfrm>
            <a:off x="12827000" y="7670800"/>
            <a:ext cx="1803400" cy="558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807012"/>
            <a:ext cx="8988147" cy="708779"/>
          </a:xfrm>
          <a:prstGeom prst="rect">
            <a:avLst/>
          </a:prstGeom>
          <a:noFill/>
          <a:ln/>
        </p:spPr>
        <p:txBody>
          <a:bodyPr wrap="non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Calcul de la moyenne et propriétés</a:t>
            </a:r>
            <a:endParaRPr lang="en-US" sz="4450" dirty="0"/>
          </a:p>
        </p:txBody>
      </p:sp>
      <p:sp>
        <p:nvSpPr>
          <p:cNvPr id="3" name="Shape 1"/>
          <p:cNvSpPr/>
          <p:nvPr/>
        </p:nvSpPr>
        <p:spPr>
          <a:xfrm>
            <a:off x="793790" y="2969419"/>
            <a:ext cx="3260646" cy="1669852"/>
          </a:xfrm>
          <a:prstGeom prst="roundRect">
            <a:avLst>
              <a:gd name="adj" fmla="val 5705"/>
            </a:avLst>
          </a:prstGeom>
          <a:solidFill>
            <a:srgbClr val="DADBF1"/>
          </a:solidFill>
          <a:ln w="7620">
            <a:solidFill>
              <a:srgbClr val="C0C1D7"/>
            </a:solidFill>
            <a:prstDash val="solid"/>
          </a:ln>
        </p:spPr>
      </p:sp>
      <p:sp>
        <p:nvSpPr>
          <p:cNvPr id="4" name="Text 2"/>
          <p:cNvSpPr/>
          <p:nvPr/>
        </p:nvSpPr>
        <p:spPr>
          <a:xfrm>
            <a:off x="1028224" y="3577590"/>
            <a:ext cx="113705" cy="453509"/>
          </a:xfrm>
          <a:prstGeom prst="rect">
            <a:avLst/>
          </a:prstGeom>
          <a:noFill/>
          <a:ln/>
        </p:spPr>
        <p:txBody>
          <a:bodyPr wrap="none" lIns="0" tIns="0" rIns="0" bIns="0" rtlCol="0" anchor="t"/>
          <a:lstStyle/>
          <a:p>
            <a:pPr marL="0" indent="0" algn="ctr">
              <a:lnSpc>
                <a:spcPts val="3550"/>
              </a:lnSpc>
              <a:buNone/>
            </a:pPr>
            <a:r>
              <a:rPr lang="en-US" sz="2200" b="1" kern="0" spc="-67" dirty="0">
                <a:solidFill>
                  <a:srgbClr val="272525"/>
                </a:solidFill>
                <a:latin typeface="Inter Bold" pitchFamily="34" charset="0"/>
                <a:ea typeface="Inter Bold" pitchFamily="34" charset="-122"/>
                <a:cs typeface="Inter Bold" pitchFamily="34" charset="-120"/>
              </a:rPr>
              <a:t>1</a:t>
            </a:r>
            <a:endParaRPr lang="en-US" sz="2200" dirty="0"/>
          </a:p>
        </p:txBody>
      </p:sp>
      <p:sp>
        <p:nvSpPr>
          <p:cNvPr id="5" name="Text 3"/>
          <p:cNvSpPr/>
          <p:nvPr/>
        </p:nvSpPr>
        <p:spPr>
          <a:xfrm>
            <a:off x="4281249" y="3196233"/>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Définition</a:t>
            </a:r>
            <a:endParaRPr lang="en-US" sz="2200" dirty="0"/>
          </a:p>
        </p:txBody>
      </p:sp>
      <p:sp>
        <p:nvSpPr>
          <p:cNvPr id="6" name="Text 4"/>
          <p:cNvSpPr/>
          <p:nvPr/>
        </p:nvSpPr>
        <p:spPr>
          <a:xfrm>
            <a:off x="4281249" y="3686651"/>
            <a:ext cx="9328547"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La moyenne est la somme de toutes les valeurs d'un ensemble de données divisée par le nombre de valeurs.</a:t>
            </a:r>
            <a:endParaRPr lang="en-US" sz="1750" dirty="0"/>
          </a:p>
        </p:txBody>
      </p:sp>
      <p:sp>
        <p:nvSpPr>
          <p:cNvPr id="7" name="Shape 5"/>
          <p:cNvSpPr/>
          <p:nvPr/>
        </p:nvSpPr>
        <p:spPr>
          <a:xfrm>
            <a:off x="4167783" y="4624030"/>
            <a:ext cx="9555480" cy="15240"/>
          </a:xfrm>
          <a:prstGeom prst="roundRect">
            <a:avLst>
              <a:gd name="adj" fmla="val 625116"/>
            </a:avLst>
          </a:prstGeom>
          <a:solidFill>
            <a:srgbClr val="C0C1D7"/>
          </a:solidFill>
          <a:ln/>
        </p:spPr>
      </p:sp>
      <p:sp>
        <p:nvSpPr>
          <p:cNvPr id="8" name="Shape 6"/>
          <p:cNvSpPr/>
          <p:nvPr/>
        </p:nvSpPr>
        <p:spPr>
          <a:xfrm>
            <a:off x="793790" y="4752618"/>
            <a:ext cx="6521410" cy="1669852"/>
          </a:xfrm>
          <a:prstGeom prst="roundRect">
            <a:avLst>
              <a:gd name="adj" fmla="val 5705"/>
            </a:avLst>
          </a:prstGeom>
          <a:solidFill>
            <a:srgbClr val="DADBF1"/>
          </a:solidFill>
          <a:ln w="7620">
            <a:solidFill>
              <a:srgbClr val="C0C1D7"/>
            </a:solidFill>
            <a:prstDash val="solid"/>
          </a:ln>
        </p:spPr>
      </p:sp>
      <p:sp>
        <p:nvSpPr>
          <p:cNvPr id="9" name="Text 7"/>
          <p:cNvSpPr/>
          <p:nvPr/>
        </p:nvSpPr>
        <p:spPr>
          <a:xfrm>
            <a:off x="1028224" y="5360789"/>
            <a:ext cx="170021" cy="453509"/>
          </a:xfrm>
          <a:prstGeom prst="rect">
            <a:avLst/>
          </a:prstGeom>
          <a:noFill/>
          <a:ln/>
        </p:spPr>
        <p:txBody>
          <a:bodyPr wrap="none" lIns="0" tIns="0" rIns="0" bIns="0" rtlCol="0" anchor="t"/>
          <a:lstStyle/>
          <a:p>
            <a:pPr marL="0" indent="0" algn="ctr">
              <a:lnSpc>
                <a:spcPts val="3550"/>
              </a:lnSpc>
              <a:buNone/>
            </a:pPr>
            <a:r>
              <a:rPr lang="en-US" sz="2200" b="1" kern="0" spc="-67" dirty="0">
                <a:solidFill>
                  <a:srgbClr val="272525"/>
                </a:solidFill>
                <a:latin typeface="Inter Bold" pitchFamily="34" charset="0"/>
                <a:ea typeface="Inter Bold" pitchFamily="34" charset="-122"/>
                <a:cs typeface="Inter Bold" pitchFamily="34" charset="-120"/>
              </a:rPr>
              <a:t>2</a:t>
            </a:r>
            <a:endParaRPr lang="en-US" sz="2200" dirty="0"/>
          </a:p>
        </p:txBody>
      </p:sp>
      <p:sp>
        <p:nvSpPr>
          <p:cNvPr id="10" name="Text 8"/>
          <p:cNvSpPr/>
          <p:nvPr/>
        </p:nvSpPr>
        <p:spPr>
          <a:xfrm>
            <a:off x="7542014" y="4979432"/>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Propriétés</a:t>
            </a:r>
            <a:endParaRPr lang="en-US" sz="2200" dirty="0"/>
          </a:p>
        </p:txBody>
      </p:sp>
      <p:sp>
        <p:nvSpPr>
          <p:cNvPr id="11" name="Text 9"/>
          <p:cNvSpPr/>
          <p:nvPr/>
        </p:nvSpPr>
        <p:spPr>
          <a:xfrm>
            <a:off x="7542014" y="5469850"/>
            <a:ext cx="6067782"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La moyenne est sensible aux valeurs extrêmes, et elle est la valeur qui minimise la somme des écarts au carré.</a:t>
            </a:r>
            <a:endParaRPr lang="en-US" sz="1750" dirty="0"/>
          </a:p>
        </p:txBody>
      </p:sp>
      <p:sp>
        <p:nvSpPr>
          <p:cNvPr id="12" name="Rectangle 11">
            <a:extLst>
              <a:ext uri="{FF2B5EF4-FFF2-40B4-BE49-F238E27FC236}">
                <a16:creationId xmlns:a16="http://schemas.microsoft.com/office/drawing/2014/main" id="{94A29FCD-94F6-8E83-84C1-A7C5004FECCE}"/>
              </a:ext>
            </a:extLst>
          </p:cNvPr>
          <p:cNvSpPr/>
          <p:nvPr/>
        </p:nvSpPr>
        <p:spPr>
          <a:xfrm>
            <a:off x="12827000" y="7670800"/>
            <a:ext cx="1803400" cy="558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2934"/>
          </a:xfrm>
          <a:prstGeom prst="rect">
            <a:avLst/>
          </a:prstGeom>
        </p:spPr>
      </p:pic>
      <p:sp>
        <p:nvSpPr>
          <p:cNvPr id="3" name="Text 0"/>
          <p:cNvSpPr/>
          <p:nvPr/>
        </p:nvSpPr>
        <p:spPr>
          <a:xfrm>
            <a:off x="6263640" y="610672"/>
            <a:ext cx="7589520" cy="1387793"/>
          </a:xfrm>
          <a:prstGeom prst="rect">
            <a:avLst/>
          </a:prstGeom>
          <a:noFill/>
          <a:ln/>
        </p:spPr>
        <p:txBody>
          <a:bodyPr wrap="square" lIns="0" tIns="0" rIns="0" bIns="0" rtlCol="0" anchor="t"/>
          <a:lstStyle/>
          <a:p>
            <a:pPr marL="0" indent="0">
              <a:lnSpc>
                <a:spcPts val="5450"/>
              </a:lnSpc>
              <a:buNone/>
            </a:pPr>
            <a:r>
              <a:rPr lang="en-US" sz="4350" b="1" kern="0" spc="-131" dirty="0">
                <a:solidFill>
                  <a:srgbClr val="000000"/>
                </a:solidFill>
                <a:latin typeface="Inter Bold" pitchFamily="34" charset="0"/>
                <a:ea typeface="Inter Bold" pitchFamily="34" charset="-122"/>
                <a:cs typeface="Inter Bold" pitchFamily="34" charset="-120"/>
              </a:rPr>
              <a:t>Visualisation de données et graphiques</a:t>
            </a:r>
            <a:endParaRPr lang="en-US" sz="4350" dirty="0"/>
          </a:p>
        </p:txBody>
      </p:sp>
      <p:sp>
        <p:nvSpPr>
          <p:cNvPr id="4" name="Text 1"/>
          <p:cNvSpPr/>
          <p:nvPr/>
        </p:nvSpPr>
        <p:spPr>
          <a:xfrm>
            <a:off x="6263640" y="2442567"/>
            <a:ext cx="3628192" cy="732830"/>
          </a:xfrm>
          <a:prstGeom prst="rect">
            <a:avLst/>
          </a:prstGeom>
          <a:noFill/>
          <a:ln/>
        </p:spPr>
        <p:txBody>
          <a:bodyPr wrap="none" lIns="0" tIns="0" rIns="0" bIns="0" rtlCol="0" anchor="t"/>
          <a:lstStyle/>
          <a:p>
            <a:pPr marL="0" indent="0" algn="ctr">
              <a:lnSpc>
                <a:spcPts val="5750"/>
              </a:lnSpc>
              <a:buNone/>
            </a:pPr>
            <a:r>
              <a:rPr lang="en-US" sz="5750" b="1" kern="0" spc="-173" dirty="0">
                <a:solidFill>
                  <a:srgbClr val="272525"/>
                </a:solidFill>
                <a:latin typeface="Inter Bold" pitchFamily="34" charset="0"/>
                <a:ea typeface="Inter Bold" pitchFamily="34" charset="-122"/>
                <a:cs typeface="Inter Bold" pitchFamily="34" charset="-120"/>
              </a:rPr>
              <a:t>1</a:t>
            </a:r>
            <a:endParaRPr lang="en-US" sz="5750" dirty="0"/>
          </a:p>
        </p:txBody>
      </p:sp>
      <p:sp>
        <p:nvSpPr>
          <p:cNvPr id="5" name="Text 2"/>
          <p:cNvSpPr/>
          <p:nvPr/>
        </p:nvSpPr>
        <p:spPr>
          <a:xfrm>
            <a:off x="6689646" y="3452932"/>
            <a:ext cx="2776180" cy="347067"/>
          </a:xfrm>
          <a:prstGeom prst="rect">
            <a:avLst/>
          </a:prstGeom>
          <a:noFill/>
          <a:ln/>
        </p:spPr>
        <p:txBody>
          <a:bodyPr wrap="none" lIns="0" tIns="0" rIns="0" bIns="0" rtlCol="0" anchor="t"/>
          <a:lstStyle/>
          <a:p>
            <a:pPr marL="0" indent="0" algn="ctr">
              <a:lnSpc>
                <a:spcPts val="2700"/>
              </a:lnSpc>
              <a:buNone/>
            </a:pPr>
            <a:r>
              <a:rPr lang="en-US" sz="2150" b="1" kern="0" spc="-66" dirty="0">
                <a:solidFill>
                  <a:srgbClr val="272525"/>
                </a:solidFill>
                <a:latin typeface="Inter Bold" pitchFamily="34" charset="0"/>
                <a:ea typeface="Inter Bold" pitchFamily="34" charset="-122"/>
                <a:cs typeface="Inter Bold" pitchFamily="34" charset="-120"/>
              </a:rPr>
              <a:t>Barres</a:t>
            </a:r>
            <a:endParaRPr lang="en-US" sz="2150" dirty="0"/>
          </a:p>
        </p:txBody>
      </p:sp>
      <p:sp>
        <p:nvSpPr>
          <p:cNvPr id="6" name="Text 3"/>
          <p:cNvSpPr/>
          <p:nvPr/>
        </p:nvSpPr>
        <p:spPr>
          <a:xfrm>
            <a:off x="6263640" y="3933230"/>
            <a:ext cx="3628192" cy="710565"/>
          </a:xfrm>
          <a:prstGeom prst="rect">
            <a:avLst/>
          </a:prstGeom>
          <a:noFill/>
          <a:ln/>
        </p:spPr>
        <p:txBody>
          <a:bodyPr wrap="square" lIns="0" tIns="0" rIns="0" bIns="0" rtlCol="0" anchor="t"/>
          <a:lstStyle/>
          <a:p>
            <a:pPr marL="0" indent="0" algn="ctr">
              <a:lnSpc>
                <a:spcPts val="2750"/>
              </a:lnSpc>
              <a:buNone/>
            </a:pPr>
            <a:r>
              <a:rPr lang="en-US" sz="1700" kern="0" spc="-35" dirty="0">
                <a:solidFill>
                  <a:srgbClr val="272525"/>
                </a:solidFill>
                <a:latin typeface="Inter" pitchFamily="34" charset="0"/>
                <a:ea typeface="Inter" pitchFamily="34" charset="-122"/>
                <a:cs typeface="Inter" pitchFamily="34" charset="-120"/>
              </a:rPr>
              <a:t>Pour comparer les valeurs de différentes catégories.</a:t>
            </a:r>
            <a:endParaRPr lang="en-US" sz="1700" dirty="0"/>
          </a:p>
        </p:txBody>
      </p:sp>
      <p:sp>
        <p:nvSpPr>
          <p:cNvPr id="7" name="Text 4"/>
          <p:cNvSpPr/>
          <p:nvPr/>
        </p:nvSpPr>
        <p:spPr>
          <a:xfrm>
            <a:off x="10224968" y="2442567"/>
            <a:ext cx="3628192" cy="732830"/>
          </a:xfrm>
          <a:prstGeom prst="rect">
            <a:avLst/>
          </a:prstGeom>
          <a:noFill/>
          <a:ln/>
        </p:spPr>
        <p:txBody>
          <a:bodyPr wrap="none" lIns="0" tIns="0" rIns="0" bIns="0" rtlCol="0" anchor="t"/>
          <a:lstStyle/>
          <a:p>
            <a:pPr marL="0" indent="0" algn="ctr">
              <a:lnSpc>
                <a:spcPts val="5750"/>
              </a:lnSpc>
              <a:buNone/>
            </a:pPr>
            <a:r>
              <a:rPr lang="en-US" sz="5750" b="1" kern="0" spc="-173" dirty="0">
                <a:solidFill>
                  <a:srgbClr val="272525"/>
                </a:solidFill>
                <a:latin typeface="Inter Bold" pitchFamily="34" charset="0"/>
                <a:ea typeface="Inter Bold" pitchFamily="34" charset="-122"/>
                <a:cs typeface="Inter Bold" pitchFamily="34" charset="-120"/>
              </a:rPr>
              <a:t>2</a:t>
            </a:r>
            <a:endParaRPr lang="en-US" sz="5750" dirty="0"/>
          </a:p>
        </p:txBody>
      </p:sp>
      <p:sp>
        <p:nvSpPr>
          <p:cNvPr id="8" name="Text 5"/>
          <p:cNvSpPr/>
          <p:nvPr/>
        </p:nvSpPr>
        <p:spPr>
          <a:xfrm>
            <a:off x="10650974" y="3452932"/>
            <a:ext cx="2776180" cy="347067"/>
          </a:xfrm>
          <a:prstGeom prst="rect">
            <a:avLst/>
          </a:prstGeom>
          <a:noFill/>
          <a:ln/>
        </p:spPr>
        <p:txBody>
          <a:bodyPr wrap="none" lIns="0" tIns="0" rIns="0" bIns="0" rtlCol="0" anchor="t"/>
          <a:lstStyle/>
          <a:p>
            <a:pPr marL="0" indent="0" algn="ctr">
              <a:lnSpc>
                <a:spcPts val="2700"/>
              </a:lnSpc>
              <a:buNone/>
            </a:pPr>
            <a:r>
              <a:rPr lang="en-US" sz="2150" b="1" kern="0" spc="-66" dirty="0">
                <a:solidFill>
                  <a:srgbClr val="272525"/>
                </a:solidFill>
                <a:latin typeface="Inter Bold" pitchFamily="34" charset="0"/>
                <a:ea typeface="Inter Bold" pitchFamily="34" charset="-122"/>
                <a:cs typeface="Inter Bold" pitchFamily="34" charset="-120"/>
              </a:rPr>
              <a:t>Lignes</a:t>
            </a:r>
            <a:endParaRPr lang="en-US" sz="2150" dirty="0"/>
          </a:p>
        </p:txBody>
      </p:sp>
      <p:sp>
        <p:nvSpPr>
          <p:cNvPr id="9" name="Text 6"/>
          <p:cNvSpPr/>
          <p:nvPr/>
        </p:nvSpPr>
        <p:spPr>
          <a:xfrm>
            <a:off x="10224968" y="3933230"/>
            <a:ext cx="3628192" cy="710565"/>
          </a:xfrm>
          <a:prstGeom prst="rect">
            <a:avLst/>
          </a:prstGeom>
          <a:noFill/>
          <a:ln/>
        </p:spPr>
        <p:txBody>
          <a:bodyPr wrap="square" lIns="0" tIns="0" rIns="0" bIns="0" rtlCol="0" anchor="t"/>
          <a:lstStyle/>
          <a:p>
            <a:pPr marL="0" indent="0" algn="ctr">
              <a:lnSpc>
                <a:spcPts val="2750"/>
              </a:lnSpc>
              <a:buNone/>
            </a:pPr>
            <a:r>
              <a:rPr lang="en-US" sz="1700" kern="0" spc="-35" dirty="0">
                <a:solidFill>
                  <a:srgbClr val="272525"/>
                </a:solidFill>
                <a:latin typeface="Inter" pitchFamily="34" charset="0"/>
                <a:ea typeface="Inter" pitchFamily="34" charset="-122"/>
                <a:cs typeface="Inter" pitchFamily="34" charset="-120"/>
              </a:rPr>
              <a:t>Pour visualiser l'évolution d'une variable au fil du temps.</a:t>
            </a:r>
            <a:endParaRPr lang="en-US" sz="1700" dirty="0"/>
          </a:p>
        </p:txBody>
      </p:sp>
      <p:sp>
        <p:nvSpPr>
          <p:cNvPr id="10" name="Text 7"/>
          <p:cNvSpPr/>
          <p:nvPr/>
        </p:nvSpPr>
        <p:spPr>
          <a:xfrm>
            <a:off x="6263640" y="5421035"/>
            <a:ext cx="3628192" cy="732830"/>
          </a:xfrm>
          <a:prstGeom prst="rect">
            <a:avLst/>
          </a:prstGeom>
          <a:noFill/>
          <a:ln/>
        </p:spPr>
        <p:txBody>
          <a:bodyPr wrap="none" lIns="0" tIns="0" rIns="0" bIns="0" rtlCol="0" anchor="t"/>
          <a:lstStyle/>
          <a:p>
            <a:pPr marL="0" indent="0" algn="ctr">
              <a:lnSpc>
                <a:spcPts val="5750"/>
              </a:lnSpc>
              <a:buNone/>
            </a:pPr>
            <a:r>
              <a:rPr lang="en-US" sz="5750" b="1" kern="0" spc="-173" dirty="0">
                <a:solidFill>
                  <a:srgbClr val="272525"/>
                </a:solidFill>
                <a:latin typeface="Inter Bold" pitchFamily="34" charset="0"/>
                <a:ea typeface="Inter Bold" pitchFamily="34" charset="-122"/>
                <a:cs typeface="Inter Bold" pitchFamily="34" charset="-120"/>
              </a:rPr>
              <a:t>3</a:t>
            </a:r>
            <a:endParaRPr lang="en-US" sz="5750" dirty="0"/>
          </a:p>
        </p:txBody>
      </p:sp>
      <p:sp>
        <p:nvSpPr>
          <p:cNvPr id="11" name="Text 8"/>
          <p:cNvSpPr/>
          <p:nvPr/>
        </p:nvSpPr>
        <p:spPr>
          <a:xfrm>
            <a:off x="6689646" y="6431399"/>
            <a:ext cx="2776180" cy="347067"/>
          </a:xfrm>
          <a:prstGeom prst="rect">
            <a:avLst/>
          </a:prstGeom>
          <a:noFill/>
          <a:ln/>
        </p:spPr>
        <p:txBody>
          <a:bodyPr wrap="none" lIns="0" tIns="0" rIns="0" bIns="0" rtlCol="0" anchor="t"/>
          <a:lstStyle/>
          <a:p>
            <a:pPr marL="0" indent="0" algn="ctr">
              <a:lnSpc>
                <a:spcPts val="2700"/>
              </a:lnSpc>
              <a:buNone/>
            </a:pPr>
            <a:r>
              <a:rPr lang="en-US" sz="2150" b="1" kern="0" spc="-66" dirty="0">
                <a:solidFill>
                  <a:srgbClr val="272525"/>
                </a:solidFill>
                <a:latin typeface="Inter Bold" pitchFamily="34" charset="0"/>
                <a:ea typeface="Inter Bold" pitchFamily="34" charset="-122"/>
                <a:cs typeface="Inter Bold" pitchFamily="34" charset="-120"/>
              </a:rPr>
              <a:t>Nuages de points</a:t>
            </a:r>
            <a:endParaRPr lang="en-US" sz="2150" dirty="0"/>
          </a:p>
        </p:txBody>
      </p:sp>
      <p:sp>
        <p:nvSpPr>
          <p:cNvPr id="12" name="Text 9"/>
          <p:cNvSpPr/>
          <p:nvPr/>
        </p:nvSpPr>
        <p:spPr>
          <a:xfrm>
            <a:off x="6263640" y="6911697"/>
            <a:ext cx="3628192" cy="710565"/>
          </a:xfrm>
          <a:prstGeom prst="rect">
            <a:avLst/>
          </a:prstGeom>
          <a:noFill/>
          <a:ln/>
        </p:spPr>
        <p:txBody>
          <a:bodyPr wrap="square" lIns="0" tIns="0" rIns="0" bIns="0" rtlCol="0" anchor="t"/>
          <a:lstStyle/>
          <a:p>
            <a:pPr marL="0" indent="0" algn="ctr">
              <a:lnSpc>
                <a:spcPts val="2750"/>
              </a:lnSpc>
              <a:buNone/>
            </a:pPr>
            <a:r>
              <a:rPr lang="en-US" sz="1700" kern="0" spc="-35" dirty="0">
                <a:solidFill>
                  <a:srgbClr val="272525"/>
                </a:solidFill>
                <a:latin typeface="Inter" pitchFamily="34" charset="0"/>
                <a:ea typeface="Inter" pitchFamily="34" charset="-122"/>
                <a:cs typeface="Inter" pitchFamily="34" charset="-120"/>
              </a:rPr>
              <a:t>Pour explorer la relation entre deux variables.</a:t>
            </a:r>
            <a:endParaRPr lang="en-US" sz="1700" dirty="0"/>
          </a:p>
        </p:txBody>
      </p:sp>
      <p:sp>
        <p:nvSpPr>
          <p:cNvPr id="13" name="Rectangle 12">
            <a:extLst>
              <a:ext uri="{FF2B5EF4-FFF2-40B4-BE49-F238E27FC236}">
                <a16:creationId xmlns:a16="http://schemas.microsoft.com/office/drawing/2014/main" id="{937C28D9-2E95-888C-5B3C-3544F7F87957}"/>
              </a:ext>
            </a:extLst>
          </p:cNvPr>
          <p:cNvSpPr/>
          <p:nvPr/>
        </p:nvSpPr>
        <p:spPr>
          <a:xfrm>
            <a:off x="12827000" y="7670800"/>
            <a:ext cx="1803400" cy="558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864525"/>
            <a:ext cx="7122557" cy="708779"/>
          </a:xfrm>
          <a:prstGeom prst="rect">
            <a:avLst/>
          </a:prstGeom>
          <a:noFill/>
          <a:ln/>
        </p:spPr>
        <p:txBody>
          <a:bodyPr wrap="non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Conclusion et perspectives</a:t>
            </a:r>
            <a:endParaRPr lang="en-US" sz="4450" dirty="0"/>
          </a:p>
        </p:txBody>
      </p:sp>
      <p:sp>
        <p:nvSpPr>
          <p:cNvPr id="4" name="Text 1"/>
          <p:cNvSpPr/>
          <p:nvPr/>
        </p:nvSpPr>
        <p:spPr>
          <a:xfrm>
            <a:off x="6280190" y="3913465"/>
            <a:ext cx="7556421"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L'analyse de données est un domaine en constante évolution, offrant de nombreuses possibilités de découverte et d'innovation. En tirant parti des outils et des techniques appropriés, nous pouvons extraire de la valeur des données et prendre des décisions éclairées.</a:t>
            </a:r>
            <a:endParaRPr lang="en-US" sz="1750" dirty="0"/>
          </a:p>
        </p:txBody>
      </p:sp>
      <p:sp>
        <p:nvSpPr>
          <p:cNvPr id="5" name="Rectangle 4">
            <a:extLst>
              <a:ext uri="{FF2B5EF4-FFF2-40B4-BE49-F238E27FC236}">
                <a16:creationId xmlns:a16="http://schemas.microsoft.com/office/drawing/2014/main" id="{1F0FC684-ADAC-03B4-E859-A5780495758F}"/>
              </a:ext>
            </a:extLst>
          </p:cNvPr>
          <p:cNvSpPr/>
          <p:nvPr/>
        </p:nvSpPr>
        <p:spPr>
          <a:xfrm>
            <a:off x="12827000" y="7670800"/>
            <a:ext cx="1803400" cy="558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420</Words>
  <Application>Microsoft Office PowerPoint</Application>
  <PresentationFormat>Personnalisé</PresentationFormat>
  <Paragraphs>59</Paragraphs>
  <Slides>8</Slides>
  <Notes>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Inter</vt:lpstr>
      <vt:lpstr>Inter 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Thinkpad</cp:lastModifiedBy>
  <cp:revision>6</cp:revision>
  <dcterms:created xsi:type="dcterms:W3CDTF">2025-01-15T13:55:38Z</dcterms:created>
  <dcterms:modified xsi:type="dcterms:W3CDTF">2025-01-15T17:17:14Z</dcterms:modified>
</cp:coreProperties>
</file>