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10" autoAdjust="0"/>
  </p:normalViewPr>
  <p:slideViewPr>
    <p:cSldViewPr>
      <p:cViewPr varScale="1">
        <p:scale>
          <a:sx n="60" d="100"/>
          <a:sy n="60" d="100"/>
        </p:scale>
        <p:origin x="163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A2983-3FAE-43DC-B355-1BB28067B3F4}" type="datetimeFigureOut">
              <a:rPr lang="fr-FR" smtClean="0"/>
              <a:t>13/02/2021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9BB88-1312-40F7-8C21-4A6F172B107C}" type="slidenum">
              <a:rPr lang="fr-FR" smtClean="0"/>
              <a:t>‹N°›</a:t>
            </a:fld>
            <a:endParaRPr lang="fr-FR"/>
          </a:p>
        </p:txBody>
      </p:sp>
    </p:spTree>
    <p:extLst>
      <p:ext uri="{BB962C8B-B14F-4D97-AF65-F5344CB8AC3E}">
        <p14:creationId xmlns:p14="http://schemas.microsoft.com/office/powerpoint/2010/main" val="5573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849BB88-1312-40F7-8C21-4A6F172B107C}" type="slidenum">
              <a:rPr lang="fr-FR" smtClean="0"/>
              <a:t>11</a:t>
            </a:fld>
            <a:endParaRPr lang="fr-FR"/>
          </a:p>
        </p:txBody>
      </p:sp>
    </p:spTree>
    <p:extLst>
      <p:ext uri="{BB962C8B-B14F-4D97-AF65-F5344CB8AC3E}">
        <p14:creationId xmlns:p14="http://schemas.microsoft.com/office/powerpoint/2010/main" val="227906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60B128-4564-4A14-B8E3-CA9D86701EC6}" type="datetimeFigureOut">
              <a:rPr lang="fr-FR" smtClean="0"/>
              <a:pPr/>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F83A1C-D69B-4DED-8563-A0DDBE1980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B128-4564-4A14-B8E3-CA9D86701EC6}" type="datetimeFigureOut">
              <a:rPr lang="fr-FR" smtClean="0"/>
              <a:pPr/>
              <a:t>13/02/2021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83A1C-D69B-4DED-8563-A0DDBE1980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fr.wikipedia.org/wiki/Jambage_(construction)"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fr.wikipedia.org/wiki/Lisi%C3%A8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wikipedia.org/wiki/Architecture_gothique" TargetMode="External"/><Relationship Id="rId5" Type="http://schemas.openxmlformats.org/officeDocument/2006/relationships/hyperlink" Target="https://fr.wikipedia.org/wiki/Ossature_(construction)"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60649"/>
            <a:ext cx="7772400" cy="576064"/>
          </a:xfrm>
        </p:spPr>
        <p:txBody>
          <a:bodyPr>
            <a:noAutofit/>
          </a:bodyPr>
          <a:lstStyle/>
          <a:p>
            <a:r>
              <a:rPr lang="fr-FR" sz="3200" b="1" dirty="0" smtClean="0">
                <a:solidFill>
                  <a:srgbClr val="002060"/>
                </a:solidFill>
              </a:rPr>
              <a:t>Vocabulaire architectural</a:t>
            </a:r>
            <a:endParaRPr lang="fr-FR" sz="3200" b="1" dirty="0">
              <a:solidFill>
                <a:srgbClr val="002060"/>
              </a:solidFill>
            </a:endParaRPr>
          </a:p>
        </p:txBody>
      </p:sp>
      <p:pic>
        <p:nvPicPr>
          <p:cNvPr id="1026" name="Picture 2" descr="https://upload.wikimedia.org/wikipedia/commons/thumb/2/2f/Ionic_capital%2C_Great_Mosque_of_Kairouan.jpg/1280px-Ionic_capital%2C_Great_Mosque_of_Kairouan.jpg"/>
          <p:cNvPicPr>
            <a:picLocks noChangeAspect="1" noChangeArrowheads="1"/>
          </p:cNvPicPr>
          <p:nvPr/>
        </p:nvPicPr>
        <p:blipFill>
          <a:blip r:embed="rId2" cstate="print"/>
          <a:srcRect/>
          <a:stretch>
            <a:fillRect/>
          </a:stretch>
        </p:blipFill>
        <p:spPr bwMode="auto">
          <a:xfrm>
            <a:off x="0" y="1268760"/>
            <a:ext cx="3216356" cy="2412268"/>
          </a:xfrm>
          <a:prstGeom prst="rect">
            <a:avLst/>
          </a:prstGeom>
          <a:noFill/>
        </p:spPr>
      </p:pic>
      <p:sp>
        <p:nvSpPr>
          <p:cNvPr id="5" name="Rectangle 4"/>
          <p:cNvSpPr/>
          <p:nvPr/>
        </p:nvSpPr>
        <p:spPr>
          <a:xfrm>
            <a:off x="323528" y="4653136"/>
            <a:ext cx="4572000" cy="738664"/>
          </a:xfrm>
          <a:prstGeom prst="rect">
            <a:avLst/>
          </a:prstGeom>
        </p:spPr>
        <p:txBody>
          <a:bodyPr>
            <a:spAutoFit/>
          </a:bodyPr>
          <a:lstStyle/>
          <a:p>
            <a:r>
              <a:rPr lang="fr-FR" sz="1400" b="1" dirty="0">
                <a:solidFill>
                  <a:srgbClr val="C00000"/>
                </a:solidFill>
              </a:rPr>
              <a:t>L'aileron</a:t>
            </a:r>
            <a:r>
              <a:rPr lang="fr-FR" sz="1400" dirty="0" smtClean="0"/>
              <a:t>, </a:t>
            </a:r>
            <a:r>
              <a:rPr lang="fr-FR" sz="1400" dirty="0"/>
              <a:t>est une pièce à la forme </a:t>
            </a:r>
            <a:r>
              <a:rPr lang="fr-FR" sz="1400" dirty="0" smtClean="0"/>
              <a:t>de console</a:t>
            </a:r>
            <a:r>
              <a:rPr lang="fr-FR" sz="1400" dirty="0"/>
              <a:t> renversée qui sert à rétablir une harmonie entre deux registres décoratifs ou deux étages de largeurs </a:t>
            </a:r>
            <a:r>
              <a:rPr lang="fr-FR" sz="1400" dirty="0" smtClean="0"/>
              <a:t>inégales. </a:t>
            </a:r>
            <a:endParaRPr lang="fr-FR" sz="1400" dirty="0"/>
          </a:p>
        </p:txBody>
      </p:sp>
      <p:pic>
        <p:nvPicPr>
          <p:cNvPr id="1028" name="Picture 4" descr="https://upload.wikimedia.org/wikipedia/commons/thumb/9/9e/Foug%C3%A8res_%2835%29_Th%C3%A9%C3%A2tre_Victor_Hugo_07.JPG/1280px-Foug%C3%A8res_%2835%29_Th%C3%A9%C3%A2tre_Victor_Hugo_07.JPG"/>
          <p:cNvPicPr>
            <a:picLocks noChangeAspect="1" noChangeArrowheads="1"/>
          </p:cNvPicPr>
          <p:nvPr/>
        </p:nvPicPr>
        <p:blipFill>
          <a:blip r:embed="rId3" cstate="print"/>
          <a:srcRect/>
          <a:stretch>
            <a:fillRect/>
          </a:stretch>
        </p:blipFill>
        <p:spPr bwMode="auto">
          <a:xfrm>
            <a:off x="3275856" y="2492896"/>
            <a:ext cx="2928325" cy="2196244"/>
          </a:xfrm>
          <a:prstGeom prst="rect">
            <a:avLst/>
          </a:prstGeom>
          <a:noFill/>
        </p:spPr>
      </p:pic>
      <p:pic>
        <p:nvPicPr>
          <p:cNvPr id="1030" name="Picture 6" descr="https://upload.wikimedia.org/wikipedia/commons/f/f2/Kruisraam01.jpg"/>
          <p:cNvPicPr>
            <a:picLocks noChangeAspect="1" noChangeArrowheads="1"/>
          </p:cNvPicPr>
          <p:nvPr/>
        </p:nvPicPr>
        <p:blipFill>
          <a:blip r:embed="rId4" cstate="print"/>
          <a:srcRect/>
          <a:stretch>
            <a:fillRect/>
          </a:stretch>
        </p:blipFill>
        <p:spPr bwMode="auto">
          <a:xfrm>
            <a:off x="6300192" y="1556792"/>
            <a:ext cx="2567966" cy="3816424"/>
          </a:xfrm>
          <a:prstGeom prst="rect">
            <a:avLst/>
          </a:prstGeom>
          <a:noFill/>
        </p:spPr>
      </p:pic>
      <p:sp>
        <p:nvSpPr>
          <p:cNvPr id="8" name="Rectangle 7"/>
          <p:cNvSpPr/>
          <p:nvPr/>
        </p:nvSpPr>
        <p:spPr>
          <a:xfrm>
            <a:off x="4572000" y="5373216"/>
            <a:ext cx="4572000" cy="523220"/>
          </a:xfrm>
          <a:prstGeom prst="rect">
            <a:avLst/>
          </a:prstGeom>
        </p:spPr>
        <p:txBody>
          <a:bodyPr>
            <a:spAutoFit/>
          </a:bodyPr>
          <a:lstStyle/>
          <a:p>
            <a:r>
              <a:rPr lang="fr-FR" sz="1400" b="1" dirty="0" smtClean="0">
                <a:solidFill>
                  <a:srgbClr val="C00000"/>
                </a:solidFill>
              </a:rPr>
              <a:t>Fenêtre à croisée</a:t>
            </a:r>
            <a:r>
              <a:rPr lang="fr-FR" sz="1400" b="1" dirty="0">
                <a:solidFill>
                  <a:srgbClr val="C00000"/>
                </a:solidFill>
              </a:rPr>
              <a:t> : </a:t>
            </a:r>
            <a:endParaRPr lang="fr-FR" sz="1400" b="1" dirty="0" smtClean="0">
              <a:solidFill>
                <a:srgbClr val="C00000"/>
              </a:solidFill>
            </a:endParaRPr>
          </a:p>
          <a:p>
            <a:r>
              <a:rPr lang="fr-FR" sz="1400" dirty="0" smtClean="0"/>
              <a:t>1. Traverse</a:t>
            </a:r>
            <a:r>
              <a:rPr lang="fr-FR" sz="1400" dirty="0"/>
              <a:t> ; </a:t>
            </a:r>
            <a:r>
              <a:rPr lang="fr-FR" sz="1400" dirty="0" smtClean="0"/>
              <a:t>2. linteau</a:t>
            </a:r>
            <a:r>
              <a:rPr lang="fr-FR" sz="1400" dirty="0"/>
              <a:t> ; 3</a:t>
            </a:r>
            <a:r>
              <a:rPr lang="fr-FR" sz="1400" dirty="0" smtClean="0"/>
              <a:t>. meneau</a:t>
            </a:r>
            <a:r>
              <a:rPr lang="fr-FR" sz="1400" dirty="0"/>
              <a:t> ; 4</a:t>
            </a:r>
            <a:r>
              <a:rPr lang="fr-FR" sz="1400" dirty="0" smtClean="0"/>
              <a:t>. jambage</a:t>
            </a:r>
            <a:r>
              <a:rPr lang="fr-FR" sz="1400" dirty="0" smtClean="0">
                <a:hlinkClick r:id="rId5" tooltip="Jambage (construction)"/>
              </a:rPr>
              <a:t> </a:t>
            </a:r>
            <a:r>
              <a:rPr lang="fr-FR" sz="1400" dirty="0"/>
              <a:t> ; 5. appui</a:t>
            </a:r>
          </a:p>
        </p:txBody>
      </p:sp>
      <p:sp>
        <p:nvSpPr>
          <p:cNvPr id="9" name="ZoneTexte 8"/>
          <p:cNvSpPr txBox="1"/>
          <p:nvPr/>
        </p:nvSpPr>
        <p:spPr>
          <a:xfrm>
            <a:off x="3275856" y="1340768"/>
            <a:ext cx="2339752" cy="738664"/>
          </a:xfrm>
          <a:prstGeom prst="rect">
            <a:avLst/>
          </a:prstGeom>
          <a:noFill/>
        </p:spPr>
        <p:txBody>
          <a:bodyPr wrap="square" rtlCol="0">
            <a:spAutoFit/>
          </a:bodyPr>
          <a:lstStyle/>
          <a:p>
            <a:pPr algn="just"/>
            <a:r>
              <a:rPr lang="fr-FR" sz="1400" b="1" dirty="0" smtClean="0">
                <a:solidFill>
                  <a:srgbClr val="C00000"/>
                </a:solidFill>
              </a:rPr>
              <a:t>Abaque</a:t>
            </a:r>
            <a:r>
              <a:rPr lang="fr-FR" sz="1400" dirty="0" smtClean="0"/>
              <a:t> : partie supérieure du chapiteau des colonnes, sur laquelle porte l'architrave</a:t>
            </a:r>
            <a:endParaRPr lang="fr-F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thumb/8/8e/Ispahan_iwan_mosquee_vendredi.jpg/800px-Ispahan_iwan_mosquee_vendredi.jpg"/>
          <p:cNvPicPr>
            <a:picLocks noChangeAspect="1" noChangeArrowheads="1"/>
          </p:cNvPicPr>
          <p:nvPr/>
        </p:nvPicPr>
        <p:blipFill>
          <a:blip r:embed="rId2" cstate="print"/>
          <a:srcRect/>
          <a:stretch>
            <a:fillRect/>
          </a:stretch>
        </p:blipFill>
        <p:spPr bwMode="auto">
          <a:xfrm>
            <a:off x="285720" y="214290"/>
            <a:ext cx="2794963" cy="3266613"/>
          </a:xfrm>
          <a:prstGeom prst="rect">
            <a:avLst/>
          </a:prstGeom>
          <a:noFill/>
        </p:spPr>
      </p:pic>
      <p:sp>
        <p:nvSpPr>
          <p:cNvPr id="5" name="Rectangle 4"/>
          <p:cNvSpPr/>
          <p:nvPr/>
        </p:nvSpPr>
        <p:spPr>
          <a:xfrm>
            <a:off x="3143240" y="357166"/>
            <a:ext cx="1571636" cy="2031325"/>
          </a:xfrm>
          <a:prstGeom prst="rect">
            <a:avLst/>
          </a:prstGeom>
        </p:spPr>
        <p:txBody>
          <a:bodyPr wrap="square">
            <a:spAutoFit/>
          </a:bodyPr>
          <a:lstStyle/>
          <a:p>
            <a:r>
              <a:rPr lang="fr-FR" sz="1400" dirty="0" smtClean="0"/>
              <a:t>L</a:t>
            </a:r>
            <a:r>
              <a:rPr lang="fr-FR" sz="1400" dirty="0" smtClean="0">
                <a:solidFill>
                  <a:srgbClr val="FF0000"/>
                </a:solidFill>
              </a:rPr>
              <a:t>'</a:t>
            </a:r>
            <a:r>
              <a:rPr lang="fr-FR" sz="1400" b="1" dirty="0" smtClean="0">
                <a:solidFill>
                  <a:srgbClr val="FF0000"/>
                </a:solidFill>
              </a:rPr>
              <a:t>iwan</a:t>
            </a:r>
            <a:r>
              <a:rPr lang="fr-FR" sz="1400" dirty="0" smtClean="0"/>
              <a:t> est un élément architectural qui consiste en une salle voûtée, surmontée d'un grand arc en tiers-point, dit arc persan.</a:t>
            </a:r>
            <a:endParaRPr lang="fr-FR" sz="1400" dirty="0"/>
          </a:p>
        </p:txBody>
      </p:sp>
      <p:pic>
        <p:nvPicPr>
          <p:cNvPr id="22532" name="Picture 4" descr="https://upload.wikimedia.org/wikipedia/commons/thumb/1/1e/Moucharabieh_du_caire_1.JPG/1280px-Moucharabieh_du_caire_1.JPG"/>
          <p:cNvPicPr>
            <a:picLocks noChangeAspect="1" noChangeArrowheads="1"/>
          </p:cNvPicPr>
          <p:nvPr/>
        </p:nvPicPr>
        <p:blipFill>
          <a:blip r:embed="rId3" cstate="print"/>
          <a:srcRect/>
          <a:stretch>
            <a:fillRect/>
          </a:stretch>
        </p:blipFill>
        <p:spPr bwMode="auto">
          <a:xfrm>
            <a:off x="3857620" y="3929066"/>
            <a:ext cx="3626776" cy="2720082"/>
          </a:xfrm>
          <a:prstGeom prst="rect">
            <a:avLst/>
          </a:prstGeom>
          <a:noFill/>
        </p:spPr>
      </p:pic>
      <p:sp>
        <p:nvSpPr>
          <p:cNvPr id="7" name="Rectangle 6"/>
          <p:cNvSpPr/>
          <p:nvPr/>
        </p:nvSpPr>
        <p:spPr>
          <a:xfrm>
            <a:off x="7500958" y="3929066"/>
            <a:ext cx="1428760" cy="2677656"/>
          </a:xfrm>
          <a:prstGeom prst="rect">
            <a:avLst/>
          </a:prstGeom>
        </p:spPr>
        <p:txBody>
          <a:bodyPr wrap="square">
            <a:spAutoFit/>
          </a:bodyPr>
          <a:lstStyle/>
          <a:p>
            <a:r>
              <a:rPr lang="fr-FR" sz="1400" dirty="0" smtClean="0"/>
              <a:t>Le </a:t>
            </a:r>
            <a:r>
              <a:rPr lang="fr-FR" sz="1400" b="1" dirty="0" smtClean="0">
                <a:solidFill>
                  <a:srgbClr val="FF0000"/>
                </a:solidFill>
              </a:rPr>
              <a:t>moucharabieh</a:t>
            </a:r>
            <a:r>
              <a:rPr lang="fr-FR" sz="1400" b="1" baseline="30000" dirty="0" smtClean="0">
                <a:solidFill>
                  <a:srgbClr val="FF0000"/>
                </a:solidFill>
              </a:rPr>
              <a:t> </a:t>
            </a:r>
            <a:r>
              <a:rPr lang="fr-FR" sz="1400" b="1" dirty="0" smtClean="0">
                <a:solidFill>
                  <a:srgbClr val="FF0000"/>
                </a:solidFill>
              </a:rPr>
              <a:t> ou Jalousies</a:t>
            </a:r>
            <a:r>
              <a:rPr lang="fr-FR" sz="1400" dirty="0" smtClean="0"/>
              <a:t> est un dispositif de ventilation naturelle forcée fréquemment utilisé dans l'architecture traditionnelle des pays arabes.</a:t>
            </a:r>
            <a:br>
              <a:rPr lang="fr-FR" sz="1400" dirty="0" smtClean="0"/>
            </a:br>
            <a:endParaRPr lang="fr-FR" sz="1400" dirty="0"/>
          </a:p>
        </p:txBody>
      </p:sp>
      <p:pic>
        <p:nvPicPr>
          <p:cNvPr id="22534" name="Picture 6" descr="Un homme regardant à travers le petit trou d'un porte"/>
          <p:cNvPicPr>
            <a:picLocks noChangeAspect="1" noChangeArrowheads="1"/>
          </p:cNvPicPr>
          <p:nvPr/>
        </p:nvPicPr>
        <p:blipFill>
          <a:blip r:embed="rId4" cstate="print"/>
          <a:srcRect/>
          <a:stretch>
            <a:fillRect/>
          </a:stretch>
        </p:blipFill>
        <p:spPr bwMode="auto">
          <a:xfrm>
            <a:off x="285719" y="3571876"/>
            <a:ext cx="3449905" cy="2300836"/>
          </a:xfrm>
          <a:prstGeom prst="rect">
            <a:avLst/>
          </a:prstGeom>
          <a:noFill/>
        </p:spPr>
      </p:pic>
      <p:sp>
        <p:nvSpPr>
          <p:cNvPr id="9" name="Rectangle 8"/>
          <p:cNvSpPr/>
          <p:nvPr/>
        </p:nvSpPr>
        <p:spPr>
          <a:xfrm>
            <a:off x="285720" y="5903893"/>
            <a:ext cx="3176332" cy="954107"/>
          </a:xfrm>
          <a:prstGeom prst="rect">
            <a:avLst/>
          </a:prstGeom>
        </p:spPr>
        <p:txBody>
          <a:bodyPr wrap="square">
            <a:spAutoFit/>
          </a:bodyPr>
          <a:lstStyle/>
          <a:p>
            <a:r>
              <a:rPr lang="fr-FR" sz="1400" dirty="0" smtClean="0"/>
              <a:t>Un </a:t>
            </a:r>
            <a:r>
              <a:rPr lang="fr-FR" sz="1400" b="1" dirty="0" smtClean="0">
                <a:solidFill>
                  <a:srgbClr val="FF0000"/>
                </a:solidFill>
              </a:rPr>
              <a:t>judas</a:t>
            </a:r>
            <a:r>
              <a:rPr lang="fr-FR" sz="1400" dirty="0" smtClean="0">
                <a:solidFill>
                  <a:srgbClr val="FF0000"/>
                </a:solidFill>
              </a:rPr>
              <a:t> </a:t>
            </a:r>
            <a:r>
              <a:rPr lang="fr-FR" sz="1400" dirty="0" smtClean="0"/>
              <a:t>est une petite ouverture pratiquée dans une paroi, généralement une porte, permettant de voir sans être vu.</a:t>
            </a:r>
            <a:endParaRPr lang="fr-FR" sz="1400" dirty="0"/>
          </a:p>
        </p:txBody>
      </p:sp>
      <p:pic>
        <p:nvPicPr>
          <p:cNvPr id="22536" name="Picture 8" descr="https://upload.wikimedia.org/wikipedia/commons/thumb/d/db/Interior_Saint_Germain_l%27Auxerrois_05.JPG/1280px-Interior_Saint_Germain_l%27Auxerrois_05.JPG"/>
          <p:cNvPicPr>
            <a:picLocks noChangeAspect="1" noChangeArrowheads="1"/>
          </p:cNvPicPr>
          <p:nvPr/>
        </p:nvPicPr>
        <p:blipFill>
          <a:blip r:embed="rId5" cstate="print"/>
          <a:srcRect/>
          <a:stretch>
            <a:fillRect/>
          </a:stretch>
        </p:blipFill>
        <p:spPr bwMode="auto">
          <a:xfrm>
            <a:off x="4714876" y="285728"/>
            <a:ext cx="4099217" cy="2731744"/>
          </a:xfrm>
          <a:prstGeom prst="rect">
            <a:avLst/>
          </a:prstGeom>
          <a:noFill/>
        </p:spPr>
      </p:pic>
      <p:sp>
        <p:nvSpPr>
          <p:cNvPr id="11" name="Rectangle 10"/>
          <p:cNvSpPr/>
          <p:nvPr/>
        </p:nvSpPr>
        <p:spPr>
          <a:xfrm>
            <a:off x="4643438" y="3000372"/>
            <a:ext cx="4500562" cy="523220"/>
          </a:xfrm>
          <a:prstGeom prst="rect">
            <a:avLst/>
          </a:prstGeom>
        </p:spPr>
        <p:txBody>
          <a:bodyPr wrap="square">
            <a:spAutoFit/>
          </a:bodyPr>
          <a:lstStyle/>
          <a:p>
            <a:r>
              <a:rPr lang="fr-FR" sz="1400" b="1" dirty="0" smtClean="0">
                <a:solidFill>
                  <a:srgbClr val="FF0000"/>
                </a:solidFill>
              </a:rPr>
              <a:t>Lancette, arc lancéolé : </a:t>
            </a:r>
            <a:r>
              <a:rPr lang="fr-FR" sz="1400" dirty="0" smtClean="0"/>
              <a:t>Ici Baies composées de deux lancettes coiffées d'un oculus et  d’écoinçons ajourés.</a:t>
            </a:r>
            <a:endParaRPr lang="fr-F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d/d2/Lisene2.jpg"/>
          <p:cNvPicPr>
            <a:picLocks noChangeAspect="1" noChangeArrowheads="1"/>
          </p:cNvPicPr>
          <p:nvPr/>
        </p:nvPicPr>
        <p:blipFill>
          <a:blip r:embed="rId3" cstate="print"/>
          <a:srcRect/>
          <a:stretch>
            <a:fillRect/>
          </a:stretch>
        </p:blipFill>
        <p:spPr bwMode="auto">
          <a:xfrm>
            <a:off x="142844" y="428604"/>
            <a:ext cx="3357586" cy="2520924"/>
          </a:xfrm>
          <a:prstGeom prst="rect">
            <a:avLst/>
          </a:prstGeom>
          <a:noFill/>
        </p:spPr>
      </p:pic>
      <p:sp>
        <p:nvSpPr>
          <p:cNvPr id="5" name="Rectangle 4"/>
          <p:cNvSpPr/>
          <p:nvPr/>
        </p:nvSpPr>
        <p:spPr>
          <a:xfrm>
            <a:off x="3500430" y="500042"/>
            <a:ext cx="1571636" cy="2462213"/>
          </a:xfrm>
          <a:prstGeom prst="rect">
            <a:avLst/>
          </a:prstGeom>
        </p:spPr>
        <p:txBody>
          <a:bodyPr wrap="square">
            <a:spAutoFit/>
          </a:bodyPr>
          <a:lstStyle/>
          <a:p>
            <a:r>
              <a:rPr lang="fr-FR" sz="1400" dirty="0" smtClean="0"/>
              <a:t>Une </a:t>
            </a:r>
            <a:r>
              <a:rPr lang="fr-FR" sz="1400" b="1" dirty="0" err="1" smtClean="0">
                <a:solidFill>
                  <a:srgbClr val="FF0000"/>
                </a:solidFill>
              </a:rPr>
              <a:t>lésène</a:t>
            </a:r>
            <a:r>
              <a:rPr lang="fr-FR" sz="1400" dirty="0" smtClean="0"/>
              <a:t> (du français </a:t>
            </a:r>
            <a:r>
              <a:rPr lang="fr-FR" sz="1400" i="1" dirty="0" smtClean="0">
                <a:hlinkClick r:id="rId4" tooltip="Lisière"/>
              </a:rPr>
              <a:t>lisière</a:t>
            </a:r>
            <a:r>
              <a:rPr lang="fr-FR" sz="1400" dirty="0" smtClean="0"/>
              <a:t>) est une bande verticale de faible relief, étroite et légèrement saillante dans l'épaisseur d'un mur extérieur, l'animant par une ombre projetée..</a:t>
            </a:r>
            <a:endParaRPr lang="fr-FR" sz="1400" dirty="0"/>
          </a:p>
        </p:txBody>
      </p:sp>
      <p:pic>
        <p:nvPicPr>
          <p:cNvPr id="23556" name="Picture 4" descr="https://upload.wikimedia.org/wikipedia/commons/a/a8/Limon_de_l%27escalier_monumental_de_la_Cour_des_Voraces_%C3%A0_Lyon_1er.jpg"/>
          <p:cNvPicPr>
            <a:picLocks noChangeAspect="1" noChangeArrowheads="1"/>
          </p:cNvPicPr>
          <p:nvPr/>
        </p:nvPicPr>
        <p:blipFill>
          <a:blip r:embed="rId5" cstate="print"/>
          <a:srcRect/>
          <a:stretch>
            <a:fillRect/>
          </a:stretch>
        </p:blipFill>
        <p:spPr bwMode="auto">
          <a:xfrm>
            <a:off x="5286380" y="1000108"/>
            <a:ext cx="3240560" cy="2164316"/>
          </a:xfrm>
          <a:prstGeom prst="rect">
            <a:avLst/>
          </a:prstGeom>
          <a:noFill/>
        </p:spPr>
      </p:pic>
      <p:sp>
        <p:nvSpPr>
          <p:cNvPr id="7" name="Rectangle 6"/>
          <p:cNvSpPr/>
          <p:nvPr/>
        </p:nvSpPr>
        <p:spPr>
          <a:xfrm>
            <a:off x="5357818" y="214290"/>
            <a:ext cx="3485642" cy="738664"/>
          </a:xfrm>
          <a:prstGeom prst="rect">
            <a:avLst/>
          </a:prstGeom>
        </p:spPr>
        <p:txBody>
          <a:bodyPr wrap="square">
            <a:spAutoFit/>
          </a:bodyPr>
          <a:lstStyle/>
          <a:p>
            <a:r>
              <a:rPr lang="fr-FR" sz="1400" dirty="0" smtClean="0"/>
              <a:t>Le </a:t>
            </a:r>
            <a:r>
              <a:rPr lang="fr-FR" sz="1400" b="1" dirty="0" smtClean="0">
                <a:solidFill>
                  <a:srgbClr val="FF0000"/>
                </a:solidFill>
              </a:rPr>
              <a:t>limon</a:t>
            </a:r>
            <a:r>
              <a:rPr lang="fr-FR" sz="1400" dirty="0" smtClean="0"/>
              <a:t> est la pièce d'appui qui suit la rampe de l’escalier du côté du jour (c'est-à-dire du côté opposé au mur)</a:t>
            </a:r>
            <a:endParaRPr lang="fr-FR" sz="1400" dirty="0"/>
          </a:p>
        </p:txBody>
      </p:sp>
      <p:pic>
        <p:nvPicPr>
          <p:cNvPr id="23558" name="Picture 6" descr="https://upload.wikimedia.org/wikipedia/commons/thumb/2/2e/Oculus%2C_base_of_a_dome%2C_Great_Mosque_of_Kairouan.jpg/800px-Oculus%2C_base_of_a_dome%2C_Great_Mosque_of_Kairouan.jpg"/>
          <p:cNvPicPr>
            <a:picLocks noChangeAspect="1" noChangeArrowheads="1"/>
          </p:cNvPicPr>
          <p:nvPr/>
        </p:nvPicPr>
        <p:blipFill>
          <a:blip r:embed="rId6" cstate="print"/>
          <a:srcRect/>
          <a:stretch>
            <a:fillRect/>
          </a:stretch>
        </p:blipFill>
        <p:spPr bwMode="auto">
          <a:xfrm>
            <a:off x="214282" y="3500438"/>
            <a:ext cx="2321532" cy="3096344"/>
          </a:xfrm>
          <a:prstGeom prst="rect">
            <a:avLst/>
          </a:prstGeom>
          <a:noFill/>
        </p:spPr>
      </p:pic>
      <p:sp>
        <p:nvSpPr>
          <p:cNvPr id="9" name="Rectangle 8"/>
          <p:cNvSpPr/>
          <p:nvPr/>
        </p:nvSpPr>
        <p:spPr>
          <a:xfrm>
            <a:off x="2643174" y="3857628"/>
            <a:ext cx="1571636" cy="2677656"/>
          </a:xfrm>
          <a:prstGeom prst="rect">
            <a:avLst/>
          </a:prstGeom>
        </p:spPr>
        <p:txBody>
          <a:bodyPr wrap="square">
            <a:spAutoFit/>
          </a:bodyPr>
          <a:lstStyle/>
          <a:p>
            <a:r>
              <a:rPr lang="fr-FR" sz="1400" dirty="0" smtClean="0"/>
              <a:t>Le </a:t>
            </a:r>
            <a:r>
              <a:rPr lang="fr-FR" sz="1400" b="1" dirty="0" smtClean="0">
                <a:solidFill>
                  <a:srgbClr val="FF0000"/>
                </a:solidFill>
              </a:rPr>
              <a:t>lobe</a:t>
            </a:r>
            <a:r>
              <a:rPr lang="fr-FR" sz="1400" dirty="0" smtClean="0"/>
              <a:t> : c'est un encadrement de baie, en pierre de taille, en forme de dentelle, découpé en nombre impair, divisé en compartiments. Il est en usage comme ornement de certains arcs et rosaces</a:t>
            </a:r>
            <a:endParaRPr lang="fr-FR" sz="1400" dirty="0"/>
          </a:p>
        </p:txBody>
      </p:sp>
      <p:pic>
        <p:nvPicPr>
          <p:cNvPr id="23560" name="Picture 8" descr="https://upload.wikimedia.org/wikipedia/commons/a/a4/Lucarne_%C3%A0_Richelieu.jpg"/>
          <p:cNvPicPr>
            <a:picLocks noChangeAspect="1" noChangeArrowheads="1"/>
          </p:cNvPicPr>
          <p:nvPr/>
        </p:nvPicPr>
        <p:blipFill>
          <a:blip r:embed="rId7" cstate="print"/>
          <a:srcRect/>
          <a:stretch>
            <a:fillRect/>
          </a:stretch>
        </p:blipFill>
        <p:spPr bwMode="auto">
          <a:xfrm>
            <a:off x="4643438" y="3929066"/>
            <a:ext cx="3929090" cy="2610151"/>
          </a:xfrm>
          <a:prstGeom prst="rect">
            <a:avLst/>
          </a:prstGeom>
          <a:noFill/>
        </p:spPr>
      </p:pic>
      <p:sp>
        <p:nvSpPr>
          <p:cNvPr id="11" name="Rectangle 10"/>
          <p:cNvSpPr/>
          <p:nvPr/>
        </p:nvSpPr>
        <p:spPr>
          <a:xfrm>
            <a:off x="4500562" y="3143248"/>
            <a:ext cx="3500462" cy="738664"/>
          </a:xfrm>
          <a:prstGeom prst="rect">
            <a:avLst/>
          </a:prstGeom>
        </p:spPr>
        <p:txBody>
          <a:bodyPr wrap="square">
            <a:spAutoFit/>
          </a:bodyPr>
          <a:lstStyle/>
          <a:p>
            <a:r>
              <a:rPr lang="fr-FR" sz="1400" dirty="0" smtClean="0"/>
              <a:t>Une</a:t>
            </a:r>
            <a:r>
              <a:rPr lang="fr-FR" sz="1400" b="1" dirty="0" smtClean="0">
                <a:solidFill>
                  <a:srgbClr val="FF0000"/>
                </a:solidFill>
              </a:rPr>
              <a:t> lucarne</a:t>
            </a:r>
            <a:r>
              <a:rPr lang="fr-FR" sz="1400" dirty="0" smtClean="0"/>
              <a:t> est une baie verticale placée en saillie sur la pente d’une toiture, pour donner du jour, de l'aération ou l'accès au comble</a:t>
            </a:r>
            <a:endParaRPr lang="fr-F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r>
              <a:rPr lang="fr-FR" b="1" dirty="0" smtClean="0">
                <a:solidFill>
                  <a:srgbClr val="002060"/>
                </a:solidFill>
              </a:rPr>
              <a:t>Vocabulaire architectural</a:t>
            </a:r>
            <a:endParaRPr lang="fr-FR" dirty="0"/>
          </a:p>
        </p:txBody>
      </p:sp>
      <p:pic>
        <p:nvPicPr>
          <p:cNvPr id="14338" name="Picture 2" descr="https://upload.wikimedia.org/wikipedia/commons/thumb/b/b9/Notre-Dame_de_Paris_035.jpg/1280px-Notre-Dame_de_Paris_035.jpg"/>
          <p:cNvPicPr>
            <a:picLocks noChangeAspect="1" noChangeArrowheads="1"/>
          </p:cNvPicPr>
          <p:nvPr/>
        </p:nvPicPr>
        <p:blipFill>
          <a:blip r:embed="rId2" cstate="print"/>
          <a:srcRect/>
          <a:stretch>
            <a:fillRect/>
          </a:stretch>
        </p:blipFill>
        <p:spPr bwMode="auto">
          <a:xfrm>
            <a:off x="251520" y="926722"/>
            <a:ext cx="3672408" cy="2754306"/>
          </a:xfrm>
          <a:prstGeom prst="rect">
            <a:avLst/>
          </a:prstGeom>
          <a:noFill/>
        </p:spPr>
      </p:pic>
      <p:pic>
        <p:nvPicPr>
          <p:cNvPr id="14340" name="Picture 4" descr="https://upload.wikimedia.org/wikipedia/commons/2/2a/SantesCreusDormitorio.jpg"/>
          <p:cNvPicPr>
            <a:picLocks noChangeAspect="1" noChangeArrowheads="1"/>
          </p:cNvPicPr>
          <p:nvPr/>
        </p:nvPicPr>
        <p:blipFill>
          <a:blip r:embed="rId3" cstate="print"/>
          <a:srcRect/>
          <a:stretch>
            <a:fillRect/>
          </a:stretch>
        </p:blipFill>
        <p:spPr bwMode="auto">
          <a:xfrm>
            <a:off x="251519" y="3789040"/>
            <a:ext cx="3654617" cy="2724934"/>
          </a:xfrm>
          <a:prstGeom prst="rect">
            <a:avLst/>
          </a:prstGeom>
          <a:noFill/>
        </p:spPr>
      </p:pic>
      <p:sp>
        <p:nvSpPr>
          <p:cNvPr id="6" name="Rectangle 5"/>
          <p:cNvSpPr/>
          <p:nvPr/>
        </p:nvSpPr>
        <p:spPr>
          <a:xfrm>
            <a:off x="3923928" y="4437112"/>
            <a:ext cx="1584176" cy="1600438"/>
          </a:xfrm>
          <a:prstGeom prst="rect">
            <a:avLst/>
          </a:prstGeom>
        </p:spPr>
        <p:txBody>
          <a:bodyPr wrap="square">
            <a:spAutoFit/>
          </a:bodyPr>
          <a:lstStyle/>
          <a:p>
            <a:r>
              <a:rPr lang="fr-FR" sz="1400" dirty="0"/>
              <a:t>Un </a:t>
            </a:r>
            <a:r>
              <a:rPr lang="fr-FR" sz="1400" b="1" dirty="0">
                <a:solidFill>
                  <a:srgbClr val="C00000"/>
                </a:solidFill>
              </a:rPr>
              <a:t>arc diaphragme</a:t>
            </a:r>
            <a:r>
              <a:rPr lang="fr-FR" sz="1400" dirty="0"/>
              <a:t> est </a:t>
            </a:r>
            <a:r>
              <a:rPr lang="fr-FR" sz="1400" dirty="0" smtClean="0"/>
              <a:t>un arc</a:t>
            </a:r>
            <a:r>
              <a:rPr lang="fr-FR" sz="1400" dirty="0"/>
              <a:t> qui porte </a:t>
            </a:r>
            <a:r>
              <a:rPr lang="fr-FR" sz="1400" dirty="0" smtClean="0"/>
              <a:t>un muret de refend</a:t>
            </a:r>
            <a:r>
              <a:rPr lang="fr-FR" sz="1400" dirty="0"/>
              <a:t> dont les deux faces sont visibles. </a:t>
            </a:r>
          </a:p>
        </p:txBody>
      </p:sp>
      <p:pic>
        <p:nvPicPr>
          <p:cNvPr id="14342" name="Picture 6" descr="https://upload.wikimedia.org/wikipedia/commons/thumb/4/4d/Basilique_de_V%C3%A9zelay_Nef_Bas-c%C3%B4t%C3%A9_nord_220608_2.jpg/800px-Basilique_de_V%C3%A9zelay_Nef_Bas-c%C3%B4t%C3%A9_nord_220608_2.jpg"/>
          <p:cNvPicPr>
            <a:picLocks noChangeAspect="1" noChangeArrowheads="1"/>
          </p:cNvPicPr>
          <p:nvPr/>
        </p:nvPicPr>
        <p:blipFill>
          <a:blip r:embed="rId4" cstate="print"/>
          <a:srcRect/>
          <a:stretch>
            <a:fillRect/>
          </a:stretch>
        </p:blipFill>
        <p:spPr bwMode="auto">
          <a:xfrm>
            <a:off x="5652120" y="980728"/>
            <a:ext cx="3255786" cy="4464496"/>
          </a:xfrm>
          <a:prstGeom prst="rect">
            <a:avLst/>
          </a:prstGeom>
          <a:noFill/>
        </p:spPr>
      </p:pic>
      <p:sp>
        <p:nvSpPr>
          <p:cNvPr id="8" name="Rectangle 7"/>
          <p:cNvSpPr/>
          <p:nvPr/>
        </p:nvSpPr>
        <p:spPr>
          <a:xfrm>
            <a:off x="5580112" y="5517232"/>
            <a:ext cx="3312368" cy="954107"/>
          </a:xfrm>
          <a:prstGeom prst="rect">
            <a:avLst/>
          </a:prstGeom>
        </p:spPr>
        <p:txBody>
          <a:bodyPr wrap="square">
            <a:spAutoFit/>
          </a:bodyPr>
          <a:lstStyle/>
          <a:p>
            <a:r>
              <a:rPr lang="fr-FR" sz="1400" dirty="0"/>
              <a:t>Un </a:t>
            </a:r>
            <a:r>
              <a:rPr lang="fr-FR" sz="1400" b="1" dirty="0" smtClean="0">
                <a:solidFill>
                  <a:srgbClr val="C00000"/>
                </a:solidFill>
              </a:rPr>
              <a:t>arc-doubleau</a:t>
            </a:r>
            <a:r>
              <a:rPr lang="fr-FR" sz="1400" dirty="0"/>
              <a:t> ou </a:t>
            </a:r>
            <a:r>
              <a:rPr lang="fr-FR" sz="1400" b="1" dirty="0" smtClean="0">
                <a:solidFill>
                  <a:srgbClr val="C00000"/>
                </a:solidFill>
              </a:rPr>
              <a:t>arcdoubleau</a:t>
            </a:r>
            <a:r>
              <a:rPr lang="fr-FR" sz="1400" dirty="0"/>
              <a:t> est </a:t>
            </a:r>
            <a:r>
              <a:rPr lang="fr-FR" sz="1400" dirty="0" smtClean="0"/>
              <a:t>un arc perpendiculaire à </a:t>
            </a:r>
            <a:r>
              <a:rPr lang="fr-FR" sz="1400" dirty="0"/>
              <a:t>l’axe de </a:t>
            </a:r>
            <a:r>
              <a:rPr lang="fr-FR" sz="1400" dirty="0" smtClean="0"/>
              <a:t>la voûte et </a:t>
            </a:r>
            <a:r>
              <a:rPr lang="fr-FR" sz="1400" dirty="0"/>
              <a:t>appuyé contre la face intérieure des murs (il double la voûte). </a:t>
            </a:r>
          </a:p>
        </p:txBody>
      </p:sp>
      <p:sp>
        <p:nvSpPr>
          <p:cNvPr id="9" name="ZoneTexte 8"/>
          <p:cNvSpPr txBox="1"/>
          <p:nvPr/>
        </p:nvSpPr>
        <p:spPr>
          <a:xfrm>
            <a:off x="3923928" y="980728"/>
            <a:ext cx="1800200" cy="3323987"/>
          </a:xfrm>
          <a:prstGeom prst="rect">
            <a:avLst/>
          </a:prstGeom>
          <a:noFill/>
        </p:spPr>
        <p:txBody>
          <a:bodyPr wrap="square" rtlCol="0">
            <a:spAutoFit/>
          </a:bodyPr>
          <a:lstStyle/>
          <a:p>
            <a:r>
              <a:rPr lang="fr-FR" sz="1400" dirty="0" smtClean="0"/>
              <a:t>Un </a:t>
            </a:r>
            <a:r>
              <a:rPr lang="fr-FR" sz="1400" b="1" dirty="0" smtClean="0">
                <a:solidFill>
                  <a:srgbClr val="C00000"/>
                </a:solidFill>
              </a:rPr>
              <a:t>arc-boutant</a:t>
            </a:r>
            <a:r>
              <a:rPr lang="fr-FR" sz="1400" baseline="30000" dirty="0" smtClean="0"/>
              <a:t> </a:t>
            </a:r>
            <a:r>
              <a:rPr lang="fr-FR" sz="1400" dirty="0" smtClean="0"/>
              <a:t>ou </a:t>
            </a:r>
            <a:r>
              <a:rPr lang="fr-FR" sz="1400" b="1" dirty="0" smtClean="0">
                <a:solidFill>
                  <a:srgbClr val="C00000"/>
                </a:solidFill>
              </a:rPr>
              <a:t>arcboutant</a:t>
            </a:r>
            <a:r>
              <a:rPr lang="fr-FR" sz="1400" baseline="30000" dirty="0" smtClean="0"/>
              <a:t> </a:t>
            </a:r>
            <a:r>
              <a:rPr lang="fr-FR" sz="1400" dirty="0" smtClean="0"/>
              <a:t>est un élément d</a:t>
            </a:r>
            <a:r>
              <a:rPr lang="fr-FR" sz="1400" dirty="0" smtClean="0">
                <a:hlinkClick r:id="rId5" tooltip="Ossature (construction)"/>
              </a:rPr>
              <a:t>‘</a:t>
            </a:r>
            <a:r>
              <a:rPr lang="fr-FR" sz="1400" dirty="0" smtClean="0"/>
              <a:t>ossature particulier à l</a:t>
            </a:r>
            <a:r>
              <a:rPr lang="fr-FR" sz="1400" dirty="0" smtClean="0">
                <a:hlinkClick r:id="rId6" tooltip="Architecture gothique"/>
              </a:rPr>
              <a:t>‘</a:t>
            </a:r>
            <a:r>
              <a:rPr lang="fr-FR" sz="1400" dirty="0" smtClean="0"/>
              <a:t>architecture gothique. C'est un étai formé d'un arc en maçonnerie qui </a:t>
            </a:r>
            <a:r>
              <a:rPr lang="fr-FR" sz="1400" dirty="0" err="1" smtClean="0"/>
              <a:t>contre-bute</a:t>
            </a:r>
            <a:r>
              <a:rPr lang="fr-FR" sz="1400" dirty="0" smtClean="0"/>
              <a:t> la poussée latérale des voûtes à croisée d’ogives et les achemine vers le pilier</a:t>
            </a:r>
          </a:p>
          <a:p>
            <a:endParaRPr lang="fr-F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r>
              <a:rPr lang="fr-FR" b="1" dirty="0" smtClean="0">
                <a:solidFill>
                  <a:srgbClr val="002060"/>
                </a:solidFill>
              </a:rPr>
              <a:t>Vocabulaire architectural</a:t>
            </a:r>
            <a:endParaRPr lang="fr-FR" dirty="0"/>
          </a:p>
        </p:txBody>
      </p:sp>
      <p:pic>
        <p:nvPicPr>
          <p:cNvPr id="15362" name="Picture 2" descr="https://upload.wikimedia.org/wikipedia/commons/thumb/a/a9/P%C3%A9rigueux_Mataguerre_arch%C3%A8re.JPG/800px-P%C3%A9rigueux_Mataguerre_arch%C3%A8re.JPG"/>
          <p:cNvPicPr>
            <a:picLocks noChangeAspect="1" noChangeArrowheads="1"/>
          </p:cNvPicPr>
          <p:nvPr/>
        </p:nvPicPr>
        <p:blipFill>
          <a:blip r:embed="rId2" cstate="print"/>
          <a:srcRect/>
          <a:stretch>
            <a:fillRect/>
          </a:stretch>
        </p:blipFill>
        <p:spPr bwMode="auto">
          <a:xfrm>
            <a:off x="107504" y="1312304"/>
            <a:ext cx="2592288" cy="3457464"/>
          </a:xfrm>
          <a:prstGeom prst="rect">
            <a:avLst/>
          </a:prstGeom>
          <a:noFill/>
        </p:spPr>
      </p:pic>
      <p:pic>
        <p:nvPicPr>
          <p:cNvPr id="15364" name="Picture 4" descr="https://upload.wikimedia.org/wikipedia/commons/7/73/Spoleto_SSalvatore_Architrave1.jpg"/>
          <p:cNvPicPr>
            <a:picLocks noChangeAspect="1" noChangeArrowheads="1"/>
          </p:cNvPicPr>
          <p:nvPr/>
        </p:nvPicPr>
        <p:blipFill>
          <a:blip r:embed="rId3" cstate="print"/>
          <a:srcRect/>
          <a:stretch>
            <a:fillRect/>
          </a:stretch>
        </p:blipFill>
        <p:spPr bwMode="auto">
          <a:xfrm>
            <a:off x="2771800" y="3284984"/>
            <a:ext cx="3454360" cy="2592288"/>
          </a:xfrm>
          <a:prstGeom prst="rect">
            <a:avLst/>
          </a:prstGeom>
          <a:noFill/>
        </p:spPr>
      </p:pic>
      <p:sp>
        <p:nvSpPr>
          <p:cNvPr id="6" name="Rectangle 5"/>
          <p:cNvSpPr/>
          <p:nvPr/>
        </p:nvSpPr>
        <p:spPr>
          <a:xfrm>
            <a:off x="323528" y="5877272"/>
            <a:ext cx="3600400" cy="738664"/>
          </a:xfrm>
          <a:prstGeom prst="rect">
            <a:avLst/>
          </a:prstGeom>
        </p:spPr>
        <p:txBody>
          <a:bodyPr wrap="square">
            <a:spAutoFit/>
          </a:bodyPr>
          <a:lstStyle/>
          <a:p>
            <a:r>
              <a:rPr lang="fr-FR" sz="1400" dirty="0"/>
              <a:t>Une </a:t>
            </a:r>
            <a:r>
              <a:rPr lang="fr-FR" sz="1400" b="1" dirty="0">
                <a:solidFill>
                  <a:srgbClr val="C00000"/>
                </a:solidFill>
              </a:rPr>
              <a:t>architrave</a:t>
            </a:r>
            <a:r>
              <a:rPr lang="fr-FR" sz="1400" dirty="0"/>
              <a:t>, également appelée </a:t>
            </a:r>
            <a:r>
              <a:rPr lang="fr-FR" sz="1400" b="1" dirty="0">
                <a:solidFill>
                  <a:srgbClr val="C00000"/>
                </a:solidFill>
              </a:rPr>
              <a:t>épistyle</a:t>
            </a:r>
            <a:r>
              <a:rPr lang="fr-FR" sz="1400" dirty="0"/>
              <a:t> </a:t>
            </a:r>
            <a:r>
              <a:rPr lang="fr-FR" sz="1400" dirty="0" smtClean="0"/>
              <a:t>, </a:t>
            </a:r>
            <a:r>
              <a:rPr lang="fr-FR" sz="1400" dirty="0"/>
              <a:t>est une partie </a:t>
            </a:r>
            <a:r>
              <a:rPr lang="fr-FR" sz="1400" dirty="0" smtClean="0"/>
              <a:t>de l’entablement</a:t>
            </a:r>
            <a:r>
              <a:rPr lang="fr-FR" sz="1400" dirty="0"/>
              <a:t> qui porte horizontalement sur </a:t>
            </a:r>
            <a:r>
              <a:rPr lang="fr-FR" sz="1400" dirty="0" smtClean="0"/>
              <a:t>les colonnes. </a:t>
            </a:r>
            <a:endParaRPr lang="fr-FR" sz="1400" dirty="0"/>
          </a:p>
        </p:txBody>
      </p:sp>
      <p:pic>
        <p:nvPicPr>
          <p:cNvPr id="15366" name="Picture 6" descr="https://upload.wikimedia.org/wikipedia/commons/thumb/6/6d/Prague_national_museum%2C_balustrade.JPG/800px-Prague_national_museum%2C_balustrade.JPG"/>
          <p:cNvPicPr>
            <a:picLocks noChangeAspect="1" noChangeArrowheads="1"/>
          </p:cNvPicPr>
          <p:nvPr/>
        </p:nvPicPr>
        <p:blipFill>
          <a:blip r:embed="rId4" cstate="print"/>
          <a:srcRect/>
          <a:stretch>
            <a:fillRect/>
          </a:stretch>
        </p:blipFill>
        <p:spPr bwMode="auto">
          <a:xfrm>
            <a:off x="6300192" y="908720"/>
            <a:ext cx="2732913" cy="3645024"/>
          </a:xfrm>
          <a:prstGeom prst="rect">
            <a:avLst/>
          </a:prstGeom>
          <a:noFill/>
        </p:spPr>
      </p:pic>
      <p:sp>
        <p:nvSpPr>
          <p:cNvPr id="8" name="Rectangle 7"/>
          <p:cNvSpPr/>
          <p:nvPr/>
        </p:nvSpPr>
        <p:spPr>
          <a:xfrm>
            <a:off x="6516216" y="4653136"/>
            <a:ext cx="2304256" cy="1815882"/>
          </a:xfrm>
          <a:prstGeom prst="rect">
            <a:avLst/>
          </a:prstGeom>
        </p:spPr>
        <p:txBody>
          <a:bodyPr wrap="square">
            <a:spAutoFit/>
          </a:bodyPr>
          <a:lstStyle/>
          <a:p>
            <a:r>
              <a:rPr lang="fr-FR" sz="1400" dirty="0"/>
              <a:t>Une </a:t>
            </a:r>
            <a:r>
              <a:rPr lang="fr-FR" sz="1400" b="1" dirty="0">
                <a:solidFill>
                  <a:srgbClr val="C00000"/>
                </a:solidFill>
              </a:rPr>
              <a:t>balustrade</a:t>
            </a:r>
            <a:r>
              <a:rPr lang="fr-FR" sz="1400" dirty="0"/>
              <a:t>, </a:t>
            </a:r>
            <a:r>
              <a:rPr lang="fr-FR" sz="1400" dirty="0" smtClean="0"/>
              <a:t>est </a:t>
            </a:r>
            <a:r>
              <a:rPr lang="fr-FR" sz="1400" dirty="0"/>
              <a:t>une rangée </a:t>
            </a:r>
            <a:r>
              <a:rPr lang="fr-FR" sz="1400" dirty="0" smtClean="0"/>
              <a:t>de balustres</a:t>
            </a:r>
            <a:r>
              <a:rPr lang="fr-FR" sz="1400" dirty="0"/>
              <a:t> fixés entre un socle et une tablette formant appui, et constituant </a:t>
            </a:r>
            <a:r>
              <a:rPr lang="fr-FR" sz="1400" dirty="0" smtClean="0"/>
              <a:t>un garde-corps</a:t>
            </a:r>
            <a:r>
              <a:rPr lang="fr-FR" sz="1400" dirty="0"/>
              <a:t> ajouré, à vocation de sécurité et participant au style des constructions.</a:t>
            </a:r>
          </a:p>
        </p:txBody>
      </p:sp>
      <p:sp>
        <p:nvSpPr>
          <p:cNvPr id="9" name="ZoneTexte 8"/>
          <p:cNvSpPr txBox="1"/>
          <p:nvPr/>
        </p:nvSpPr>
        <p:spPr>
          <a:xfrm>
            <a:off x="2699792" y="1196752"/>
            <a:ext cx="2952328" cy="1815882"/>
          </a:xfrm>
          <a:prstGeom prst="rect">
            <a:avLst/>
          </a:prstGeom>
          <a:noFill/>
        </p:spPr>
        <p:txBody>
          <a:bodyPr wrap="square" rtlCol="0">
            <a:spAutoFit/>
          </a:bodyPr>
          <a:lstStyle/>
          <a:p>
            <a:r>
              <a:rPr lang="fr-FR" sz="1400" dirty="0" smtClean="0"/>
              <a:t>Une</a:t>
            </a:r>
            <a:r>
              <a:rPr lang="fr-FR" sz="1400" b="1" dirty="0" smtClean="0">
                <a:solidFill>
                  <a:srgbClr val="C00000"/>
                </a:solidFill>
              </a:rPr>
              <a:t> meurtrière</a:t>
            </a:r>
            <a:r>
              <a:rPr lang="fr-FR" sz="1400" dirty="0" smtClean="0"/>
              <a:t> (de l’adjectif meurtrier, littéralement « ouverture par laquelle on peut tuer ») est un terme générique qui désigne une ouverture pratiquée dans une muraille pour permettre l'observation et l'envoi de projectiles, </a:t>
            </a:r>
          </a:p>
          <a:p>
            <a:endParaRPr lang="fr-F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0/07/Banteay_Srei_in_Angkor.jpg/1280px-Banteay_Srei_in_Angkor.jpg"/>
          <p:cNvPicPr>
            <a:picLocks noChangeAspect="1" noChangeArrowheads="1"/>
          </p:cNvPicPr>
          <p:nvPr/>
        </p:nvPicPr>
        <p:blipFill>
          <a:blip r:embed="rId2" cstate="print"/>
          <a:srcRect/>
          <a:stretch>
            <a:fillRect/>
          </a:stretch>
        </p:blipFill>
        <p:spPr bwMode="auto">
          <a:xfrm>
            <a:off x="251520" y="1052736"/>
            <a:ext cx="3967865" cy="2975900"/>
          </a:xfrm>
          <a:prstGeom prst="rect">
            <a:avLst/>
          </a:prstGeom>
          <a:noFill/>
        </p:spPr>
      </p:pic>
      <p:pic>
        <p:nvPicPr>
          <p:cNvPr id="16388" name="Picture 4" descr="https://upload.wikimedia.org/wikipedia/commons/thumb/e/ec/Pashkov_house.jpg/1280px-Pashkov_house.jpg"/>
          <p:cNvPicPr>
            <a:picLocks noChangeAspect="1" noChangeArrowheads="1"/>
          </p:cNvPicPr>
          <p:nvPr/>
        </p:nvPicPr>
        <p:blipFill>
          <a:blip r:embed="rId3" cstate="print"/>
          <a:srcRect/>
          <a:stretch>
            <a:fillRect/>
          </a:stretch>
        </p:blipFill>
        <p:spPr bwMode="auto">
          <a:xfrm>
            <a:off x="179512" y="4077072"/>
            <a:ext cx="3537451" cy="2592288"/>
          </a:xfrm>
          <a:prstGeom prst="rect">
            <a:avLst/>
          </a:prstGeom>
          <a:noFill/>
        </p:spPr>
      </p:pic>
      <p:pic>
        <p:nvPicPr>
          <p:cNvPr id="16390" name="Picture 6" descr="https://upload.wikimedia.org/wikipedia/commons/thumb/3/3d/Palazzo_medici_riccardi%2C_bugnato_01.JPG/800px-Palazzo_medici_riccardi%2C_bugnato_01.JPG"/>
          <p:cNvPicPr>
            <a:picLocks noChangeAspect="1" noChangeArrowheads="1"/>
          </p:cNvPicPr>
          <p:nvPr/>
        </p:nvPicPr>
        <p:blipFill>
          <a:blip r:embed="rId4" cstate="print"/>
          <a:srcRect/>
          <a:stretch>
            <a:fillRect/>
          </a:stretch>
        </p:blipFill>
        <p:spPr bwMode="auto">
          <a:xfrm>
            <a:off x="5724128" y="1412776"/>
            <a:ext cx="3024336" cy="4033709"/>
          </a:xfrm>
          <a:prstGeom prst="rect">
            <a:avLst/>
          </a:prstGeom>
          <a:noFill/>
        </p:spPr>
      </p:pic>
      <p:sp>
        <p:nvSpPr>
          <p:cNvPr id="7" name="Rectangle 6"/>
          <p:cNvSpPr/>
          <p:nvPr/>
        </p:nvSpPr>
        <p:spPr>
          <a:xfrm>
            <a:off x="5111552" y="404664"/>
            <a:ext cx="4032448" cy="954107"/>
          </a:xfrm>
          <a:prstGeom prst="rect">
            <a:avLst/>
          </a:prstGeom>
        </p:spPr>
        <p:txBody>
          <a:bodyPr wrap="square">
            <a:spAutoFit/>
          </a:bodyPr>
          <a:lstStyle/>
          <a:p>
            <a:r>
              <a:rPr lang="fr-FR" sz="1400" dirty="0" smtClean="0"/>
              <a:t>Un</a:t>
            </a:r>
            <a:r>
              <a:rPr lang="fr-FR" sz="1400" dirty="0"/>
              <a:t> </a:t>
            </a:r>
            <a:r>
              <a:rPr lang="fr-FR" sz="1400" b="1" dirty="0">
                <a:solidFill>
                  <a:srgbClr val="C00000"/>
                </a:solidFill>
              </a:rPr>
              <a:t>bossage</a:t>
            </a:r>
            <a:r>
              <a:rPr lang="fr-FR" sz="1400" dirty="0"/>
              <a:t>, en architecture, est </a:t>
            </a:r>
            <a:r>
              <a:rPr lang="fr-FR" sz="1400" dirty="0" smtClean="0"/>
              <a:t>une saillie</a:t>
            </a:r>
            <a:r>
              <a:rPr lang="fr-FR" sz="1400" dirty="0"/>
              <a:t> à la surface d'un ouvrage de pierre. Cette saillie est sculptée soit dans un but d'ornementation, créant un jeu d'ombre et de lumière, soit dans un but </a:t>
            </a:r>
            <a:r>
              <a:rPr lang="fr-FR" sz="1400" dirty="0" smtClean="0"/>
              <a:t>défensif.</a:t>
            </a:r>
            <a:endParaRPr lang="fr-FR" dirty="0"/>
          </a:p>
        </p:txBody>
      </p:sp>
      <p:sp>
        <p:nvSpPr>
          <p:cNvPr id="9" name="ZoneTexte 8"/>
          <p:cNvSpPr txBox="1"/>
          <p:nvPr/>
        </p:nvSpPr>
        <p:spPr>
          <a:xfrm>
            <a:off x="179512" y="260648"/>
            <a:ext cx="4968552" cy="1015663"/>
          </a:xfrm>
          <a:prstGeom prst="rect">
            <a:avLst/>
          </a:prstGeom>
          <a:noFill/>
        </p:spPr>
        <p:txBody>
          <a:bodyPr wrap="square" rtlCol="0">
            <a:spAutoFit/>
          </a:bodyPr>
          <a:lstStyle/>
          <a:p>
            <a:r>
              <a:rPr lang="fr-FR" sz="1400" dirty="0" smtClean="0"/>
              <a:t>Le </a:t>
            </a:r>
            <a:r>
              <a:rPr lang="fr-FR" sz="1400" b="1" dirty="0" smtClean="0">
                <a:solidFill>
                  <a:srgbClr val="C00000"/>
                </a:solidFill>
              </a:rPr>
              <a:t>bas-relief</a:t>
            </a:r>
            <a:r>
              <a:rPr lang="fr-FR" sz="1400" dirty="0" smtClean="0">
                <a:solidFill>
                  <a:srgbClr val="C00000"/>
                </a:solidFill>
              </a:rPr>
              <a:t> </a:t>
            </a:r>
            <a:r>
              <a:rPr lang="fr-FR" sz="1400" dirty="0" smtClean="0"/>
              <a:t>est un type de sculpture ou de modelage pouvant être peint.</a:t>
            </a:r>
          </a:p>
          <a:p>
            <a:r>
              <a:rPr lang="fr-FR" sz="1400" dirty="0" smtClean="0"/>
              <a:t>Sa particularité est de ne présenter qu'un faible relief.</a:t>
            </a:r>
          </a:p>
          <a:p>
            <a:endParaRPr lang="fr-FR" dirty="0"/>
          </a:p>
        </p:txBody>
      </p:sp>
      <p:sp>
        <p:nvSpPr>
          <p:cNvPr id="10" name="ZoneTexte 9"/>
          <p:cNvSpPr txBox="1"/>
          <p:nvPr/>
        </p:nvSpPr>
        <p:spPr>
          <a:xfrm>
            <a:off x="3851920" y="4005064"/>
            <a:ext cx="2016224" cy="2462213"/>
          </a:xfrm>
          <a:prstGeom prst="rect">
            <a:avLst/>
          </a:prstGeom>
          <a:noFill/>
        </p:spPr>
        <p:txBody>
          <a:bodyPr wrap="square" rtlCol="0">
            <a:spAutoFit/>
          </a:bodyPr>
          <a:lstStyle/>
          <a:p>
            <a:r>
              <a:rPr lang="fr-FR" sz="1400" dirty="0" smtClean="0"/>
              <a:t>Un </a:t>
            </a:r>
            <a:r>
              <a:rPr lang="fr-FR" sz="1400" b="1" dirty="0" smtClean="0">
                <a:solidFill>
                  <a:srgbClr val="C00000"/>
                </a:solidFill>
              </a:rPr>
              <a:t>belvédère</a:t>
            </a:r>
            <a:r>
              <a:rPr lang="fr-FR" sz="1400" dirty="0" smtClean="0"/>
              <a:t> (de l'italien </a:t>
            </a:r>
            <a:r>
              <a:rPr lang="fr-FR" sz="1400" i="1" dirty="0" err="1" smtClean="0"/>
              <a:t>bello</a:t>
            </a:r>
            <a:r>
              <a:rPr lang="fr-FR" sz="1400" i="1" dirty="0" smtClean="0"/>
              <a:t> </a:t>
            </a:r>
            <a:r>
              <a:rPr lang="fr-FR" sz="1400" i="1" dirty="0" err="1" smtClean="0"/>
              <a:t>vedere</a:t>
            </a:r>
            <a:r>
              <a:rPr lang="fr-FR" sz="1400" dirty="0" smtClean="0"/>
              <a:t>, signifiant « belle vue », est une construction pavillonnaire de type terrasse ou plateforme établie en un lieu surélevé,  afin d’admirer le champ de la vue qui s'étend au loin. </a:t>
            </a:r>
          </a:p>
          <a:p>
            <a:endParaRPr lang="fr-F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thumb/d/dc/Moravec_422.JPG/800px-Moravec_422.JPG"/>
          <p:cNvPicPr>
            <a:picLocks noChangeAspect="1" noChangeArrowheads="1"/>
          </p:cNvPicPr>
          <p:nvPr/>
        </p:nvPicPr>
        <p:blipFill>
          <a:blip r:embed="rId2" cstate="print"/>
          <a:srcRect/>
          <a:stretch>
            <a:fillRect/>
          </a:stretch>
        </p:blipFill>
        <p:spPr bwMode="auto">
          <a:xfrm>
            <a:off x="323528" y="96470"/>
            <a:ext cx="2592288" cy="3655126"/>
          </a:xfrm>
          <a:prstGeom prst="rect">
            <a:avLst/>
          </a:prstGeom>
          <a:noFill/>
        </p:spPr>
      </p:pic>
      <p:pic>
        <p:nvPicPr>
          <p:cNvPr id="17412" name="Picture 4" descr="https://upload.wikimedia.org/wikipedia/commons/4/46/Chapiteau-Parthenon.jpg"/>
          <p:cNvPicPr>
            <a:picLocks noChangeAspect="1" noChangeArrowheads="1"/>
          </p:cNvPicPr>
          <p:nvPr/>
        </p:nvPicPr>
        <p:blipFill>
          <a:blip r:embed="rId3" cstate="print"/>
          <a:srcRect/>
          <a:stretch>
            <a:fillRect/>
          </a:stretch>
        </p:blipFill>
        <p:spPr bwMode="auto">
          <a:xfrm>
            <a:off x="2843808" y="1412776"/>
            <a:ext cx="3335862" cy="2232248"/>
          </a:xfrm>
          <a:prstGeom prst="rect">
            <a:avLst/>
          </a:prstGeom>
          <a:noFill/>
        </p:spPr>
      </p:pic>
      <p:sp>
        <p:nvSpPr>
          <p:cNvPr id="6" name="Rectangle 5"/>
          <p:cNvSpPr/>
          <p:nvPr/>
        </p:nvSpPr>
        <p:spPr>
          <a:xfrm>
            <a:off x="6156176" y="764704"/>
            <a:ext cx="2592288" cy="954107"/>
          </a:xfrm>
          <a:prstGeom prst="rect">
            <a:avLst/>
          </a:prstGeom>
        </p:spPr>
        <p:txBody>
          <a:bodyPr wrap="square">
            <a:spAutoFit/>
          </a:bodyPr>
          <a:lstStyle/>
          <a:p>
            <a:r>
              <a:rPr lang="fr-FR" sz="1400" dirty="0"/>
              <a:t>Un </a:t>
            </a:r>
            <a:r>
              <a:rPr lang="fr-FR" sz="1400" b="1" dirty="0">
                <a:solidFill>
                  <a:srgbClr val="C00000"/>
                </a:solidFill>
              </a:rPr>
              <a:t>chapiteau</a:t>
            </a:r>
            <a:r>
              <a:rPr lang="fr-FR" sz="1400" dirty="0"/>
              <a:t> </a:t>
            </a:r>
            <a:r>
              <a:rPr lang="fr-FR" sz="1400" dirty="0" smtClean="0"/>
              <a:t>est un </a:t>
            </a:r>
            <a:r>
              <a:rPr lang="fr-FR" sz="1400" dirty="0"/>
              <a:t>élément de forme évasée qui couronne un support vertical et lui transmet les charges qu'il doit </a:t>
            </a:r>
            <a:r>
              <a:rPr lang="fr-FR" sz="1400" dirty="0" smtClean="0"/>
              <a:t>porter. </a:t>
            </a:r>
            <a:endParaRPr lang="fr-FR" sz="1400" dirty="0"/>
          </a:p>
        </p:txBody>
      </p:sp>
      <p:pic>
        <p:nvPicPr>
          <p:cNvPr id="17414" name="Picture 6" descr="https://upload.wikimedia.org/wikipedia/commons/thumb/e/e5/Claveau_position.svg/1280px-Claveau_position.svg.png"/>
          <p:cNvPicPr>
            <a:picLocks noChangeAspect="1" noChangeArrowheads="1"/>
          </p:cNvPicPr>
          <p:nvPr/>
        </p:nvPicPr>
        <p:blipFill>
          <a:blip r:embed="rId4" cstate="print"/>
          <a:srcRect/>
          <a:stretch>
            <a:fillRect/>
          </a:stretch>
        </p:blipFill>
        <p:spPr bwMode="auto">
          <a:xfrm>
            <a:off x="5004048" y="4437112"/>
            <a:ext cx="3823944" cy="2088232"/>
          </a:xfrm>
          <a:prstGeom prst="rect">
            <a:avLst/>
          </a:prstGeom>
          <a:noFill/>
        </p:spPr>
      </p:pic>
      <p:pic>
        <p:nvPicPr>
          <p:cNvPr id="17416" name="Picture 8" descr="https://upload.wikimedia.org/wikipedia/commons/thumb/e/e4/Arch_illustration.svg/800px-Arch_illustration.svg.png"/>
          <p:cNvPicPr>
            <a:picLocks noChangeAspect="1" noChangeArrowheads="1"/>
          </p:cNvPicPr>
          <p:nvPr/>
        </p:nvPicPr>
        <p:blipFill>
          <a:blip r:embed="rId5" cstate="print"/>
          <a:srcRect/>
          <a:stretch>
            <a:fillRect/>
          </a:stretch>
        </p:blipFill>
        <p:spPr bwMode="auto">
          <a:xfrm>
            <a:off x="395536" y="3674278"/>
            <a:ext cx="2520280" cy="2851066"/>
          </a:xfrm>
          <a:prstGeom prst="rect">
            <a:avLst/>
          </a:prstGeom>
          <a:noFill/>
        </p:spPr>
      </p:pic>
      <p:sp>
        <p:nvSpPr>
          <p:cNvPr id="9" name="Rectangle 8"/>
          <p:cNvSpPr/>
          <p:nvPr/>
        </p:nvSpPr>
        <p:spPr>
          <a:xfrm>
            <a:off x="3059832" y="4437112"/>
            <a:ext cx="2160240" cy="1384995"/>
          </a:xfrm>
          <a:prstGeom prst="rect">
            <a:avLst/>
          </a:prstGeom>
        </p:spPr>
        <p:txBody>
          <a:bodyPr wrap="square">
            <a:spAutoFit/>
          </a:bodyPr>
          <a:lstStyle/>
          <a:p>
            <a:r>
              <a:rPr lang="fr-FR" sz="1400" dirty="0"/>
              <a:t>Les différents claveaux d'un arc. 1 clef d'arc, 2 claveau ou voussoir, 3 extrados, 4 imposte, 5 intrados, 6 flèche, 7 portée, 8 écoinçon</a:t>
            </a:r>
          </a:p>
        </p:txBody>
      </p:sp>
      <p:pic>
        <p:nvPicPr>
          <p:cNvPr id="17418" name="Picture 10" descr="https://upload.wikimedia.org/wikipedia/commons/1/14/Construction_d%27un_arc_en_pierre.JPG"/>
          <p:cNvPicPr>
            <a:picLocks noChangeAspect="1" noChangeArrowheads="1"/>
          </p:cNvPicPr>
          <p:nvPr/>
        </p:nvPicPr>
        <p:blipFill>
          <a:blip r:embed="rId6" cstate="print"/>
          <a:srcRect/>
          <a:stretch>
            <a:fillRect/>
          </a:stretch>
        </p:blipFill>
        <p:spPr bwMode="auto">
          <a:xfrm>
            <a:off x="6228184" y="2276872"/>
            <a:ext cx="2736304" cy="2052228"/>
          </a:xfrm>
          <a:prstGeom prst="rect">
            <a:avLst/>
          </a:prstGeom>
          <a:noFill/>
        </p:spPr>
      </p:pic>
      <p:sp>
        <p:nvSpPr>
          <p:cNvPr id="11" name="ZoneTexte 10"/>
          <p:cNvSpPr txBox="1"/>
          <p:nvPr/>
        </p:nvSpPr>
        <p:spPr>
          <a:xfrm>
            <a:off x="2987824" y="116632"/>
            <a:ext cx="3312368" cy="1169551"/>
          </a:xfrm>
          <a:prstGeom prst="rect">
            <a:avLst/>
          </a:prstGeom>
          <a:noFill/>
        </p:spPr>
        <p:txBody>
          <a:bodyPr wrap="square" rtlCol="0">
            <a:spAutoFit/>
          </a:bodyPr>
          <a:lstStyle/>
          <a:p>
            <a:r>
              <a:rPr lang="fr-FR" sz="1400" dirty="0" smtClean="0"/>
              <a:t>Un </a:t>
            </a:r>
            <a:r>
              <a:rPr lang="fr-FR" sz="1400" b="1" dirty="0" smtClean="0">
                <a:solidFill>
                  <a:srgbClr val="C00000"/>
                </a:solidFill>
              </a:rPr>
              <a:t>chambranle</a:t>
            </a:r>
            <a:r>
              <a:rPr lang="fr-FR" sz="1400" dirty="0" smtClean="0">
                <a:solidFill>
                  <a:srgbClr val="C00000"/>
                </a:solidFill>
              </a:rPr>
              <a:t> </a:t>
            </a:r>
            <a:r>
              <a:rPr lang="fr-FR" sz="1400" dirty="0" smtClean="0"/>
              <a:t>est un encadrement qui borde une porte ou une fenêtre et qui se situe dans le plan du mur ou légèrement en saillie. </a:t>
            </a:r>
          </a:p>
          <a:p>
            <a:endParaRPr lang="fr-F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562074"/>
          </a:xfrm>
        </p:spPr>
        <p:txBody>
          <a:bodyPr>
            <a:normAutofit/>
          </a:bodyPr>
          <a:lstStyle/>
          <a:p>
            <a:r>
              <a:rPr lang="fr-FR" sz="2800" b="1" dirty="0" smtClean="0">
                <a:solidFill>
                  <a:srgbClr val="002060"/>
                </a:solidFill>
              </a:rPr>
              <a:t>Vocabulaire Architectural</a:t>
            </a:r>
            <a:endParaRPr lang="fr-FR" sz="2800" b="1" dirty="0">
              <a:solidFill>
                <a:srgbClr val="002060"/>
              </a:solidFill>
            </a:endParaRPr>
          </a:p>
        </p:txBody>
      </p:sp>
      <p:pic>
        <p:nvPicPr>
          <p:cNvPr id="18434" name="Picture 2" descr="https://upload.wikimedia.org/wikipedia/commons/thumb/9/90/Lambot_console_Delhasse_1.JPG/1280px-Lambot_console_Delhasse_1.JPG"/>
          <p:cNvPicPr>
            <a:picLocks noChangeAspect="1" noChangeArrowheads="1"/>
          </p:cNvPicPr>
          <p:nvPr/>
        </p:nvPicPr>
        <p:blipFill>
          <a:blip r:embed="rId2" cstate="print"/>
          <a:srcRect/>
          <a:stretch>
            <a:fillRect/>
          </a:stretch>
        </p:blipFill>
        <p:spPr bwMode="auto">
          <a:xfrm>
            <a:off x="107504" y="1124744"/>
            <a:ext cx="3348498" cy="2231461"/>
          </a:xfrm>
          <a:prstGeom prst="rect">
            <a:avLst/>
          </a:prstGeom>
          <a:noFill/>
        </p:spPr>
      </p:pic>
      <p:pic>
        <p:nvPicPr>
          <p:cNvPr id="1026" name="Picture 2" descr="https://upload.wikimedia.org/wikipedia/commons/thumb/6/6e/Courtine_dame_blanche.JPG/1280px-Courtine_dame_blanche.JPG"/>
          <p:cNvPicPr>
            <a:picLocks noChangeAspect="1" noChangeArrowheads="1"/>
          </p:cNvPicPr>
          <p:nvPr/>
        </p:nvPicPr>
        <p:blipFill>
          <a:blip r:embed="rId3" cstate="print"/>
          <a:srcRect/>
          <a:stretch>
            <a:fillRect/>
          </a:stretch>
        </p:blipFill>
        <p:spPr bwMode="auto">
          <a:xfrm>
            <a:off x="3707904" y="1916832"/>
            <a:ext cx="3168352" cy="2376265"/>
          </a:xfrm>
          <a:prstGeom prst="rect">
            <a:avLst/>
          </a:prstGeom>
          <a:noFill/>
        </p:spPr>
      </p:pic>
      <p:sp>
        <p:nvSpPr>
          <p:cNvPr id="6" name="Rectangle 5"/>
          <p:cNvSpPr/>
          <p:nvPr/>
        </p:nvSpPr>
        <p:spPr>
          <a:xfrm>
            <a:off x="6948264" y="1988840"/>
            <a:ext cx="1512168" cy="1415772"/>
          </a:xfrm>
          <a:prstGeom prst="rect">
            <a:avLst/>
          </a:prstGeom>
        </p:spPr>
        <p:txBody>
          <a:bodyPr wrap="square">
            <a:spAutoFit/>
          </a:bodyPr>
          <a:lstStyle/>
          <a:p>
            <a:r>
              <a:rPr lang="fr-FR" sz="1600" b="1" dirty="0" smtClean="0">
                <a:solidFill>
                  <a:srgbClr val="C00000"/>
                </a:solidFill>
              </a:rPr>
              <a:t>Courtine</a:t>
            </a:r>
            <a:r>
              <a:rPr lang="fr-FR" sz="1600" dirty="0" smtClean="0"/>
              <a:t>  : </a:t>
            </a:r>
            <a:r>
              <a:rPr lang="fr-FR" sz="1400" dirty="0" smtClean="0"/>
              <a:t>muraille reliant deux tours de fortification, rempart reliant deux bastions</a:t>
            </a:r>
            <a:endParaRPr lang="fr-FR" sz="1600" dirty="0"/>
          </a:p>
        </p:txBody>
      </p:sp>
      <p:pic>
        <p:nvPicPr>
          <p:cNvPr id="1028" name="Picture 4" descr="https://upload.wikimedia.org/wikipedia/commons/thumb/9/94/Dakgoot_001.jpg/1280px-Dakgoot_001.jpg"/>
          <p:cNvPicPr>
            <a:picLocks noChangeAspect="1" noChangeArrowheads="1"/>
          </p:cNvPicPr>
          <p:nvPr/>
        </p:nvPicPr>
        <p:blipFill>
          <a:blip r:embed="rId4" cstate="print"/>
          <a:srcRect/>
          <a:stretch>
            <a:fillRect/>
          </a:stretch>
        </p:blipFill>
        <p:spPr bwMode="auto">
          <a:xfrm>
            <a:off x="0" y="3096344"/>
            <a:ext cx="3419872" cy="2564904"/>
          </a:xfrm>
          <a:prstGeom prst="rect">
            <a:avLst/>
          </a:prstGeom>
          <a:noFill/>
        </p:spPr>
      </p:pic>
      <p:sp>
        <p:nvSpPr>
          <p:cNvPr id="8" name="Rectangle 7"/>
          <p:cNvSpPr/>
          <p:nvPr/>
        </p:nvSpPr>
        <p:spPr>
          <a:xfrm>
            <a:off x="0" y="5733256"/>
            <a:ext cx="3347864" cy="738664"/>
          </a:xfrm>
          <a:prstGeom prst="rect">
            <a:avLst/>
          </a:prstGeom>
        </p:spPr>
        <p:txBody>
          <a:bodyPr wrap="square">
            <a:spAutoFit/>
          </a:bodyPr>
          <a:lstStyle/>
          <a:p>
            <a:r>
              <a:rPr lang="fr-FR" sz="1400" dirty="0" smtClean="0"/>
              <a:t>Une </a:t>
            </a:r>
            <a:r>
              <a:rPr lang="fr-FR" sz="1400" b="1" dirty="0" smtClean="0">
                <a:solidFill>
                  <a:srgbClr val="C00000"/>
                </a:solidFill>
              </a:rPr>
              <a:t>gouttière</a:t>
            </a:r>
            <a:r>
              <a:rPr lang="fr-FR" sz="1400" dirty="0" smtClean="0"/>
              <a:t> est un ouvrage de collecte des eaux pluviales disposé à l’égout d'un toit. </a:t>
            </a:r>
            <a:endParaRPr lang="fr-FR" sz="1400" dirty="0"/>
          </a:p>
        </p:txBody>
      </p:sp>
      <p:pic>
        <p:nvPicPr>
          <p:cNvPr id="1030" name="Picture 6" descr="https://upload.wikimedia.org/wikipedia/commons/3/32/Laon_cathedral_notre_dame_interior_006.JPG"/>
          <p:cNvPicPr>
            <a:picLocks noChangeAspect="1" noChangeArrowheads="1"/>
          </p:cNvPicPr>
          <p:nvPr/>
        </p:nvPicPr>
        <p:blipFill>
          <a:blip r:embed="rId5" cstate="print"/>
          <a:srcRect/>
          <a:stretch>
            <a:fillRect/>
          </a:stretch>
        </p:blipFill>
        <p:spPr bwMode="auto">
          <a:xfrm>
            <a:off x="4139952" y="4509120"/>
            <a:ext cx="2781229" cy="2088232"/>
          </a:xfrm>
          <a:prstGeom prst="rect">
            <a:avLst/>
          </a:prstGeom>
          <a:noFill/>
        </p:spPr>
      </p:pic>
      <p:sp>
        <p:nvSpPr>
          <p:cNvPr id="1031" name="Rectangle 7"/>
          <p:cNvSpPr>
            <a:spLocks noChangeArrowheads="1"/>
          </p:cNvSpPr>
          <p:nvPr/>
        </p:nvSpPr>
        <p:spPr bwMode="auto">
          <a:xfrm>
            <a:off x="6911752" y="4293096"/>
            <a:ext cx="2124744" cy="231935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222222"/>
                </a:solidFill>
                <a:effectLst/>
                <a:latin typeface="+mj-lt"/>
                <a:cs typeface="Arial" charset="0"/>
              </a:rPr>
              <a:t>La </a:t>
            </a:r>
            <a:r>
              <a:rPr kumimoji="0" lang="fr-FR" sz="1400" b="1" i="0" u="none" strike="noStrike" cap="none" normalizeH="0" baseline="0" dirty="0" smtClean="0">
                <a:ln>
                  <a:noFill/>
                </a:ln>
                <a:solidFill>
                  <a:srgbClr val="C00000"/>
                </a:solidFill>
                <a:effectLst/>
                <a:latin typeface="+mj-lt"/>
                <a:cs typeface="Arial" charset="0"/>
              </a:rPr>
              <a:t>croisée d'ogives</a:t>
            </a:r>
            <a:r>
              <a:rPr kumimoji="0" lang="fr-FR" sz="1400" b="0" i="0" u="none" strike="noStrike" cap="none" normalizeH="0" baseline="0" dirty="0" smtClean="0">
                <a:ln>
                  <a:noFill/>
                </a:ln>
                <a:solidFill>
                  <a:srgbClr val="222222"/>
                </a:solidFill>
                <a:effectLst/>
                <a:latin typeface="+mj-lt"/>
                <a:cs typeface="Arial" charset="0"/>
              </a:rPr>
              <a:t> constitue une structure d'arcs en plein-cintre puis brisés en voussoirs de pierre se rejoignant sur une clef au centre des diagonales d'une travée carrée, barlongue ou d'un hexagone</a:t>
            </a:r>
            <a:endParaRPr kumimoji="0" lang="fr-FR" sz="3200" b="0" i="0" u="none" strike="noStrike" cap="none" normalizeH="0" baseline="0" dirty="0" smtClean="0">
              <a:ln>
                <a:noFill/>
              </a:ln>
              <a:solidFill>
                <a:schemeClr val="tx1"/>
              </a:solidFill>
              <a:effectLst/>
              <a:latin typeface="+mj-lt"/>
              <a:cs typeface="Arial" charset="0"/>
            </a:endParaRPr>
          </a:p>
        </p:txBody>
      </p:sp>
      <p:sp>
        <p:nvSpPr>
          <p:cNvPr id="15" name="ZoneTexte 14"/>
          <p:cNvSpPr txBox="1"/>
          <p:nvPr/>
        </p:nvSpPr>
        <p:spPr>
          <a:xfrm>
            <a:off x="3419872" y="980728"/>
            <a:ext cx="3744416" cy="1231106"/>
          </a:xfrm>
          <a:prstGeom prst="rect">
            <a:avLst/>
          </a:prstGeom>
          <a:noFill/>
        </p:spPr>
        <p:txBody>
          <a:bodyPr wrap="square" rtlCol="0">
            <a:spAutoFit/>
          </a:bodyPr>
          <a:lstStyle/>
          <a:p>
            <a:r>
              <a:rPr lang="fr-FR" sz="1400" dirty="0" smtClean="0"/>
              <a:t>Une </a:t>
            </a:r>
            <a:r>
              <a:rPr lang="fr-FR" sz="1400" b="1" dirty="0" smtClean="0">
                <a:solidFill>
                  <a:srgbClr val="C00000"/>
                </a:solidFill>
              </a:rPr>
              <a:t>console</a:t>
            </a:r>
            <a:r>
              <a:rPr lang="fr-FR" sz="1400" dirty="0" smtClean="0"/>
              <a:t> est une pièce, généralement galbée en forme de « S », servant de support à un balcon ou à un élément en saillie par rapport à la façade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thumb/0/02/Apsis.JPG/800px-Apsis.JPG"/>
          <p:cNvPicPr>
            <a:picLocks noChangeAspect="1" noChangeArrowheads="1"/>
          </p:cNvPicPr>
          <p:nvPr/>
        </p:nvPicPr>
        <p:blipFill>
          <a:blip r:embed="rId2" cstate="print"/>
          <a:srcRect/>
          <a:stretch>
            <a:fillRect/>
          </a:stretch>
        </p:blipFill>
        <p:spPr bwMode="auto">
          <a:xfrm>
            <a:off x="179512" y="116542"/>
            <a:ext cx="2376264" cy="3169342"/>
          </a:xfrm>
          <a:prstGeom prst="rect">
            <a:avLst/>
          </a:prstGeom>
          <a:noFill/>
        </p:spPr>
      </p:pic>
      <p:pic>
        <p:nvPicPr>
          <p:cNvPr id="19460" name="Picture 4" descr="https://upload.wikimedia.org/wikipedia/commons/thumb/9/99/Great_Mosque_of_Kairouan_-_carved_panel_of_the_main_door_of_the_prayer_hall.jpg/800px-Great_Mosque_of_Kairouan_-_carved_panel_of_the_main_door_of_the_prayer_hall.jpg"/>
          <p:cNvPicPr>
            <a:picLocks noChangeAspect="1" noChangeArrowheads="1"/>
          </p:cNvPicPr>
          <p:nvPr/>
        </p:nvPicPr>
        <p:blipFill>
          <a:blip r:embed="rId3" cstate="print"/>
          <a:srcRect/>
          <a:stretch>
            <a:fillRect/>
          </a:stretch>
        </p:blipFill>
        <p:spPr bwMode="auto">
          <a:xfrm flipH="1">
            <a:off x="2843808" y="836712"/>
            <a:ext cx="2016224" cy="3034417"/>
          </a:xfrm>
          <a:prstGeom prst="rect">
            <a:avLst/>
          </a:prstGeom>
          <a:noFill/>
        </p:spPr>
      </p:pic>
      <p:sp>
        <p:nvSpPr>
          <p:cNvPr id="6" name="Rectangle 5"/>
          <p:cNvSpPr/>
          <p:nvPr/>
        </p:nvSpPr>
        <p:spPr>
          <a:xfrm>
            <a:off x="4860032" y="1052736"/>
            <a:ext cx="2664296" cy="1384995"/>
          </a:xfrm>
          <a:prstGeom prst="rect">
            <a:avLst/>
          </a:prstGeom>
        </p:spPr>
        <p:txBody>
          <a:bodyPr wrap="square">
            <a:spAutoFit/>
          </a:bodyPr>
          <a:lstStyle/>
          <a:p>
            <a:r>
              <a:rPr lang="fr-FR" sz="1400" dirty="0" smtClean="0"/>
              <a:t>Le  </a:t>
            </a:r>
            <a:r>
              <a:rPr lang="fr-FR" sz="1400" b="1" dirty="0" smtClean="0">
                <a:solidFill>
                  <a:srgbClr val="C00000"/>
                </a:solidFill>
              </a:rPr>
              <a:t>dormant</a:t>
            </a:r>
            <a:r>
              <a:rPr lang="fr-FR" sz="1400" dirty="0" smtClean="0"/>
              <a:t>  désigne l'ensemble des parties fixes d'une menuiserie qui porte les parties mobiles de la fermeture.</a:t>
            </a:r>
          </a:p>
          <a:p>
            <a:r>
              <a:rPr lang="fr-FR" sz="1400" dirty="0" smtClean="0"/>
              <a:t>Le  </a:t>
            </a:r>
            <a:r>
              <a:rPr lang="fr-FR" sz="1400" b="1" dirty="0" smtClean="0">
                <a:solidFill>
                  <a:srgbClr val="C00000"/>
                </a:solidFill>
              </a:rPr>
              <a:t>châssis dormant</a:t>
            </a:r>
            <a:r>
              <a:rPr lang="fr-FR" sz="1400" dirty="0" smtClean="0"/>
              <a:t>  est celui d’un </a:t>
            </a:r>
            <a:r>
              <a:rPr lang="fr-FR" sz="1400" i="1" dirty="0" smtClean="0"/>
              <a:t>vitrage fixe</a:t>
            </a:r>
            <a:r>
              <a:rPr lang="fr-FR" sz="1400" dirty="0" smtClean="0"/>
              <a:t>, il ne s'ouvre pas.</a:t>
            </a:r>
            <a:endParaRPr lang="fr-FR" sz="1400" dirty="0"/>
          </a:p>
        </p:txBody>
      </p:sp>
      <p:pic>
        <p:nvPicPr>
          <p:cNvPr id="19462" name="Picture 6" descr="https://upload.wikimedia.org/wikipedia/commons/thumb/c/c0/%C3%89glise_de_Saint_Pierre_le_Mo%C3%BBtier-Blason_d%27un_cardinal-20120913.jpg/1280px-%C3%89glise_de_Saint_Pierre_le_Mo%C3%BBtier-Blason_d%27un_cardinal-20120913.jpg"/>
          <p:cNvPicPr>
            <a:picLocks noChangeAspect="1" noChangeArrowheads="1"/>
          </p:cNvPicPr>
          <p:nvPr/>
        </p:nvPicPr>
        <p:blipFill>
          <a:blip r:embed="rId4" cstate="print"/>
          <a:srcRect/>
          <a:stretch>
            <a:fillRect/>
          </a:stretch>
        </p:blipFill>
        <p:spPr bwMode="auto">
          <a:xfrm>
            <a:off x="1475656" y="4509120"/>
            <a:ext cx="3241626" cy="2160240"/>
          </a:xfrm>
          <a:prstGeom prst="rect">
            <a:avLst/>
          </a:prstGeom>
          <a:noFill/>
        </p:spPr>
      </p:pic>
      <p:sp>
        <p:nvSpPr>
          <p:cNvPr id="8" name="Rectangle 7"/>
          <p:cNvSpPr/>
          <p:nvPr/>
        </p:nvSpPr>
        <p:spPr>
          <a:xfrm>
            <a:off x="251520" y="3789040"/>
            <a:ext cx="4176464" cy="954107"/>
          </a:xfrm>
          <a:prstGeom prst="rect">
            <a:avLst/>
          </a:prstGeom>
        </p:spPr>
        <p:txBody>
          <a:bodyPr wrap="square">
            <a:spAutoFit/>
          </a:bodyPr>
          <a:lstStyle/>
          <a:p>
            <a:r>
              <a:rPr lang="fr-FR" sz="1400" dirty="0" smtClean="0"/>
              <a:t>Un </a:t>
            </a:r>
            <a:r>
              <a:rPr lang="fr-FR" sz="1400" b="1" dirty="0" smtClean="0">
                <a:solidFill>
                  <a:srgbClr val="C00000"/>
                </a:solidFill>
              </a:rPr>
              <a:t>écusson</a:t>
            </a:r>
            <a:r>
              <a:rPr lang="fr-FR" sz="1400" dirty="0" smtClean="0"/>
              <a:t> ou </a:t>
            </a:r>
            <a:r>
              <a:rPr lang="fr-FR" sz="1400" b="1" dirty="0" smtClean="0">
                <a:solidFill>
                  <a:srgbClr val="C00000"/>
                </a:solidFill>
              </a:rPr>
              <a:t>écu</a:t>
            </a:r>
            <a:r>
              <a:rPr lang="fr-FR" sz="1400" dirty="0" smtClean="0"/>
              <a:t> est un cartouche ou une tablette en forme de bouclier, un champ destiné à recevoir des armoiries, des inscriptions ou parfois de simples motifs ornementaux.</a:t>
            </a:r>
            <a:endParaRPr lang="fr-FR" sz="1400" dirty="0"/>
          </a:p>
        </p:txBody>
      </p:sp>
      <p:pic>
        <p:nvPicPr>
          <p:cNvPr id="19464" name="Picture 8" descr="https://upload.wikimedia.org/wikipedia/commons/5/50/France_Summer_2008_022.JPG"/>
          <p:cNvPicPr>
            <a:picLocks noChangeAspect="1" noChangeArrowheads="1"/>
          </p:cNvPicPr>
          <p:nvPr/>
        </p:nvPicPr>
        <p:blipFill>
          <a:blip r:embed="rId5" cstate="print"/>
          <a:srcRect/>
          <a:stretch>
            <a:fillRect/>
          </a:stretch>
        </p:blipFill>
        <p:spPr bwMode="auto">
          <a:xfrm>
            <a:off x="5076056" y="2492896"/>
            <a:ext cx="3672408" cy="2754306"/>
          </a:xfrm>
          <a:prstGeom prst="rect">
            <a:avLst/>
          </a:prstGeom>
          <a:noFill/>
        </p:spPr>
      </p:pic>
      <p:sp>
        <p:nvSpPr>
          <p:cNvPr id="10" name="Rectangle 9"/>
          <p:cNvSpPr/>
          <p:nvPr/>
        </p:nvSpPr>
        <p:spPr>
          <a:xfrm>
            <a:off x="5004048" y="5301208"/>
            <a:ext cx="3816424" cy="1169551"/>
          </a:xfrm>
          <a:prstGeom prst="rect">
            <a:avLst/>
          </a:prstGeom>
        </p:spPr>
        <p:txBody>
          <a:bodyPr wrap="square">
            <a:spAutoFit/>
          </a:bodyPr>
          <a:lstStyle/>
          <a:p>
            <a:r>
              <a:rPr lang="fr-FR" sz="1400" dirty="0" smtClean="0"/>
              <a:t>Une</a:t>
            </a:r>
            <a:r>
              <a:rPr lang="fr-FR" sz="1400" b="1" dirty="0" smtClean="0">
                <a:solidFill>
                  <a:srgbClr val="C00000"/>
                </a:solidFill>
              </a:rPr>
              <a:t> embrasure</a:t>
            </a:r>
            <a:r>
              <a:rPr lang="fr-FR" sz="1400" dirty="0" smtClean="0"/>
              <a:t> est un espace évidé dans toute l'épaisseur d'un mur par l'établissement d'une baie. Plus spécifiquement, ce terme désigne la partie interne de cet espace, par rapport au dispositif de fermeture, porte ou fenêtre.</a:t>
            </a:r>
            <a:endParaRPr lang="fr-FR" sz="1400" dirty="0"/>
          </a:p>
        </p:txBody>
      </p:sp>
      <p:sp>
        <p:nvSpPr>
          <p:cNvPr id="11" name="ZoneTexte 10"/>
          <p:cNvSpPr txBox="1"/>
          <p:nvPr/>
        </p:nvSpPr>
        <p:spPr>
          <a:xfrm>
            <a:off x="2555776" y="116632"/>
            <a:ext cx="2664296" cy="738664"/>
          </a:xfrm>
          <a:prstGeom prst="rect">
            <a:avLst/>
          </a:prstGeom>
          <a:noFill/>
        </p:spPr>
        <p:txBody>
          <a:bodyPr wrap="square" rtlCol="0">
            <a:spAutoFit/>
          </a:bodyPr>
          <a:lstStyle/>
          <a:p>
            <a:r>
              <a:rPr lang="fr-FR" sz="1400" dirty="0" smtClean="0"/>
              <a:t>Un </a:t>
            </a:r>
            <a:r>
              <a:rPr lang="fr-FR" sz="1400" b="1" dirty="0" smtClean="0">
                <a:solidFill>
                  <a:srgbClr val="C00000"/>
                </a:solidFill>
              </a:rPr>
              <a:t>cul-de-four</a:t>
            </a:r>
            <a:r>
              <a:rPr lang="fr-FR" sz="1400" dirty="0" smtClean="0"/>
              <a:t> est une voûte en forme de quart de sphère, rappelant la forme du four à pain.</a:t>
            </a:r>
            <a:endParaRPr lang="fr-F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482" name="Picture 2" descr="https://upload.wikimedia.org/wikipedia/commons/thumb/a/ae/Candes_Saint-Martin_m%C3%A2chicoulis_de_la_coll%C3%A9giale.jpg/1280px-Candes_Saint-Martin_m%C3%A2chicoulis_de_la_coll%C3%A9giale.jpg"/>
          <p:cNvPicPr>
            <a:picLocks noChangeAspect="1" noChangeArrowheads="1"/>
          </p:cNvPicPr>
          <p:nvPr/>
        </p:nvPicPr>
        <p:blipFill>
          <a:blip r:embed="rId2" cstate="print"/>
          <a:srcRect/>
          <a:stretch>
            <a:fillRect/>
          </a:stretch>
        </p:blipFill>
        <p:spPr bwMode="auto">
          <a:xfrm>
            <a:off x="179512" y="188640"/>
            <a:ext cx="3253067" cy="2160240"/>
          </a:xfrm>
          <a:prstGeom prst="rect">
            <a:avLst/>
          </a:prstGeom>
          <a:noFill/>
        </p:spPr>
      </p:pic>
      <p:pic>
        <p:nvPicPr>
          <p:cNvPr id="20484" name="Picture 4" descr="https://upload.wikimedia.org/wikipedia/commons/thumb/6/60/Nimes_maison_carr%C3%A9e.jpg/1280px-Nimes_maison_carr%C3%A9e.jpg"/>
          <p:cNvPicPr>
            <a:picLocks noChangeAspect="1" noChangeArrowheads="1"/>
          </p:cNvPicPr>
          <p:nvPr/>
        </p:nvPicPr>
        <p:blipFill>
          <a:blip r:embed="rId3" cstate="print"/>
          <a:srcRect/>
          <a:stretch>
            <a:fillRect/>
          </a:stretch>
        </p:blipFill>
        <p:spPr bwMode="auto">
          <a:xfrm>
            <a:off x="2411760" y="2204864"/>
            <a:ext cx="3223782" cy="2417838"/>
          </a:xfrm>
          <a:prstGeom prst="rect">
            <a:avLst/>
          </a:prstGeom>
          <a:noFill/>
        </p:spPr>
      </p:pic>
      <p:sp>
        <p:nvSpPr>
          <p:cNvPr id="6" name="Rectangle 5"/>
          <p:cNvSpPr/>
          <p:nvPr/>
        </p:nvSpPr>
        <p:spPr>
          <a:xfrm>
            <a:off x="5940152" y="2132856"/>
            <a:ext cx="2574032" cy="1815882"/>
          </a:xfrm>
          <a:prstGeom prst="rect">
            <a:avLst/>
          </a:prstGeom>
        </p:spPr>
        <p:txBody>
          <a:bodyPr wrap="square">
            <a:spAutoFit/>
          </a:bodyPr>
          <a:lstStyle/>
          <a:p>
            <a:r>
              <a:rPr lang="fr-FR" sz="1400" dirty="0" smtClean="0"/>
              <a:t>On appelle </a:t>
            </a:r>
            <a:r>
              <a:rPr lang="fr-FR" sz="1400" b="1" dirty="0" smtClean="0">
                <a:solidFill>
                  <a:srgbClr val="C00000"/>
                </a:solidFill>
              </a:rPr>
              <a:t>entablement</a:t>
            </a:r>
            <a:r>
              <a:rPr lang="fr-FR" sz="1400" dirty="0" smtClean="0"/>
              <a:t> :</a:t>
            </a:r>
          </a:p>
          <a:p>
            <a:r>
              <a:rPr lang="fr-FR" sz="1400" dirty="0" smtClean="0"/>
              <a:t>la partie appuyée par une colonnade qui se situe entre le chapiteau et la corniche;</a:t>
            </a:r>
          </a:p>
          <a:p>
            <a:r>
              <a:rPr lang="fr-FR" sz="1400" dirty="0" smtClean="0"/>
              <a:t>la partie supérieure de l'ordre antique comprenant : l’architrave, la frise et la corniche.</a:t>
            </a:r>
            <a:endParaRPr lang="fr-FR" sz="1400" dirty="0"/>
          </a:p>
        </p:txBody>
      </p:sp>
      <p:sp>
        <p:nvSpPr>
          <p:cNvPr id="7" name="Rectangle 6"/>
          <p:cNvSpPr/>
          <p:nvPr/>
        </p:nvSpPr>
        <p:spPr>
          <a:xfrm>
            <a:off x="251520" y="3212976"/>
            <a:ext cx="1997968" cy="3108543"/>
          </a:xfrm>
          <a:prstGeom prst="rect">
            <a:avLst/>
          </a:prstGeom>
        </p:spPr>
        <p:txBody>
          <a:bodyPr wrap="square">
            <a:spAutoFit/>
          </a:bodyPr>
          <a:lstStyle/>
          <a:p>
            <a:r>
              <a:rPr lang="fr-FR" sz="1400" dirty="0" smtClean="0"/>
              <a:t>Une </a:t>
            </a:r>
            <a:r>
              <a:rPr lang="fr-FR" sz="1400" b="1" dirty="0" smtClean="0">
                <a:solidFill>
                  <a:srgbClr val="C00000"/>
                </a:solidFill>
              </a:rPr>
              <a:t>épigraphe</a:t>
            </a:r>
            <a:r>
              <a:rPr lang="fr-FR" sz="1400" dirty="0" smtClean="0"/>
              <a:t> est l'inscription sur l'édifice de sa date de construction, souvent du nom du maître d’</a:t>
            </a:r>
            <a:r>
              <a:rPr lang="fr-FR" sz="1400" dirty="0" err="1" smtClean="0"/>
              <a:t>oeuvre</a:t>
            </a:r>
            <a:r>
              <a:rPr lang="fr-FR" sz="1400" dirty="0" smtClean="0"/>
              <a:t>, peut-être aussi de celui du maître d’ouvrage, parfois de celui de l'entreprise de construction.</a:t>
            </a:r>
          </a:p>
          <a:p>
            <a:r>
              <a:rPr lang="fr-FR" sz="1400" dirty="0" smtClean="0"/>
              <a:t>Ce peut être aussi une devise, une phrase sur la destination d’un édifice.</a:t>
            </a:r>
          </a:p>
          <a:p>
            <a:endParaRPr lang="fr-FR" sz="1400" dirty="0"/>
          </a:p>
        </p:txBody>
      </p:sp>
      <p:pic>
        <p:nvPicPr>
          <p:cNvPr id="20487" name="Picture 7" descr="https://upload.wikimedia.org/wikipedia/commons/thumb/c/c7/Parthenon_XL.jpg/1280px-Parthenon_XL.jpg"/>
          <p:cNvPicPr>
            <a:picLocks noChangeAspect="1" noChangeArrowheads="1"/>
          </p:cNvPicPr>
          <p:nvPr/>
        </p:nvPicPr>
        <p:blipFill>
          <a:blip r:embed="rId4" cstate="print"/>
          <a:srcRect/>
          <a:stretch>
            <a:fillRect/>
          </a:stretch>
        </p:blipFill>
        <p:spPr bwMode="auto">
          <a:xfrm>
            <a:off x="5508104" y="4365104"/>
            <a:ext cx="3457734" cy="2304256"/>
          </a:xfrm>
          <a:prstGeom prst="rect">
            <a:avLst/>
          </a:prstGeom>
          <a:noFill/>
        </p:spPr>
      </p:pic>
      <p:sp>
        <p:nvSpPr>
          <p:cNvPr id="10" name="Rectangle 9"/>
          <p:cNvSpPr/>
          <p:nvPr/>
        </p:nvSpPr>
        <p:spPr>
          <a:xfrm>
            <a:off x="3347864" y="5085184"/>
            <a:ext cx="2088232" cy="1384995"/>
          </a:xfrm>
          <a:prstGeom prst="rect">
            <a:avLst/>
          </a:prstGeom>
        </p:spPr>
        <p:txBody>
          <a:bodyPr wrap="square">
            <a:spAutoFit/>
          </a:bodyPr>
          <a:lstStyle/>
          <a:p>
            <a:r>
              <a:rPr lang="fr-FR" sz="1400" dirty="0" smtClean="0"/>
              <a:t>Une</a:t>
            </a:r>
            <a:r>
              <a:rPr lang="fr-FR" sz="1400" dirty="0" smtClean="0">
                <a:solidFill>
                  <a:srgbClr val="C00000"/>
                </a:solidFill>
              </a:rPr>
              <a:t> </a:t>
            </a:r>
            <a:r>
              <a:rPr lang="fr-FR" sz="1400" b="1" dirty="0" smtClean="0">
                <a:solidFill>
                  <a:srgbClr val="C00000"/>
                </a:solidFill>
              </a:rPr>
              <a:t>frise</a:t>
            </a:r>
            <a:r>
              <a:rPr lang="fr-FR" sz="1400" dirty="0" smtClean="0"/>
              <a:t> est une bande, souvent horizontale, dont la vocation est de recevoir un décor, généralement constitué par la répétition d'un motif ornemental.</a:t>
            </a:r>
            <a:endParaRPr lang="fr-FR" sz="1400" dirty="0"/>
          </a:p>
        </p:txBody>
      </p:sp>
      <p:sp>
        <p:nvSpPr>
          <p:cNvPr id="11" name="ZoneTexte 10"/>
          <p:cNvSpPr txBox="1"/>
          <p:nvPr/>
        </p:nvSpPr>
        <p:spPr>
          <a:xfrm>
            <a:off x="3419872" y="692696"/>
            <a:ext cx="3096344" cy="954107"/>
          </a:xfrm>
          <a:prstGeom prst="rect">
            <a:avLst/>
          </a:prstGeom>
          <a:noFill/>
        </p:spPr>
        <p:txBody>
          <a:bodyPr wrap="square" rtlCol="0">
            <a:spAutoFit/>
          </a:bodyPr>
          <a:lstStyle/>
          <a:p>
            <a:r>
              <a:rPr lang="fr-FR" sz="1400" dirty="0" smtClean="0"/>
              <a:t>L'</a:t>
            </a:r>
            <a:r>
              <a:rPr lang="fr-FR" sz="1400" b="1" dirty="0" smtClean="0">
                <a:solidFill>
                  <a:srgbClr val="C00000"/>
                </a:solidFill>
              </a:rPr>
              <a:t>encorbellement</a:t>
            </a:r>
            <a:r>
              <a:rPr lang="fr-FR" sz="1400" dirty="0" smtClean="0"/>
              <a:t> ou </a:t>
            </a:r>
            <a:r>
              <a:rPr lang="fr-FR" sz="1400" b="1" dirty="0" smtClean="0">
                <a:solidFill>
                  <a:srgbClr val="C00000"/>
                </a:solidFill>
              </a:rPr>
              <a:t>assise en encorbellement</a:t>
            </a:r>
            <a:r>
              <a:rPr lang="fr-FR" sz="1400" dirty="0" smtClean="0"/>
              <a:t> , désigne toute saillie qui porte à faux au nu d’un mur , ici </a:t>
            </a:r>
            <a:r>
              <a:rPr lang="fr-FR" sz="1400" b="1" dirty="0" smtClean="0">
                <a:solidFill>
                  <a:srgbClr val="C00000"/>
                </a:solidFill>
              </a:rPr>
              <a:t>Mâchicoulis</a:t>
            </a:r>
            <a:r>
              <a:rPr lang="fr-FR" sz="1400" dirty="0" smtClean="0"/>
              <a:t> en encorbellement</a:t>
            </a:r>
            <a:endParaRPr lang="fr-F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f/f1/Chateau_Versailles_Galerie_des_Glaces.jpg/1280px-Chateau_Versailles_Galerie_des_Glaces.jpg"/>
          <p:cNvPicPr>
            <a:picLocks noChangeAspect="1" noChangeArrowheads="1"/>
          </p:cNvPicPr>
          <p:nvPr/>
        </p:nvPicPr>
        <p:blipFill>
          <a:blip r:embed="rId2" cstate="print"/>
          <a:srcRect/>
          <a:stretch>
            <a:fillRect/>
          </a:stretch>
        </p:blipFill>
        <p:spPr bwMode="auto">
          <a:xfrm>
            <a:off x="285720" y="714356"/>
            <a:ext cx="3357586" cy="2229647"/>
          </a:xfrm>
          <a:prstGeom prst="rect">
            <a:avLst/>
          </a:prstGeom>
          <a:noFill/>
        </p:spPr>
      </p:pic>
      <p:sp>
        <p:nvSpPr>
          <p:cNvPr id="5" name="Rectangle 4"/>
          <p:cNvSpPr/>
          <p:nvPr/>
        </p:nvSpPr>
        <p:spPr>
          <a:xfrm>
            <a:off x="0" y="214290"/>
            <a:ext cx="4214810" cy="523220"/>
          </a:xfrm>
          <a:prstGeom prst="rect">
            <a:avLst/>
          </a:prstGeom>
        </p:spPr>
        <p:txBody>
          <a:bodyPr wrap="square">
            <a:spAutoFit/>
          </a:bodyPr>
          <a:lstStyle/>
          <a:p>
            <a:r>
              <a:rPr lang="fr-FR" sz="1400" dirty="0" smtClean="0"/>
              <a:t>Une </a:t>
            </a:r>
            <a:r>
              <a:rPr lang="fr-FR" sz="1400" b="1" dirty="0" smtClean="0">
                <a:solidFill>
                  <a:srgbClr val="FF0000"/>
                </a:solidFill>
              </a:rPr>
              <a:t>galerie </a:t>
            </a:r>
            <a:r>
              <a:rPr lang="fr-FR" sz="1400" dirty="0" smtClean="0"/>
              <a:t>est un espace couvert ayant une fonction de lieu de séjour et de lieu de circulation</a:t>
            </a:r>
            <a:endParaRPr lang="fr-FR" sz="1400" dirty="0"/>
          </a:p>
        </p:txBody>
      </p:sp>
      <p:pic>
        <p:nvPicPr>
          <p:cNvPr id="21508" name="Picture 4" descr="https://upload.wikimedia.org/wikipedia/commons/thumb/4/43/Santa_Costanza%2C_interno.jpg/800px-Santa_Costanza%2C_interno.jpg"/>
          <p:cNvPicPr>
            <a:picLocks noChangeAspect="1" noChangeArrowheads="1"/>
          </p:cNvPicPr>
          <p:nvPr/>
        </p:nvPicPr>
        <p:blipFill>
          <a:blip r:embed="rId3" cstate="print"/>
          <a:srcRect/>
          <a:stretch>
            <a:fillRect/>
          </a:stretch>
        </p:blipFill>
        <p:spPr bwMode="auto">
          <a:xfrm>
            <a:off x="4214810" y="214290"/>
            <a:ext cx="2571768" cy="3430096"/>
          </a:xfrm>
          <a:prstGeom prst="rect">
            <a:avLst/>
          </a:prstGeom>
          <a:noFill/>
        </p:spPr>
      </p:pic>
      <p:sp>
        <p:nvSpPr>
          <p:cNvPr id="7" name="Rectangle 6"/>
          <p:cNvSpPr/>
          <p:nvPr/>
        </p:nvSpPr>
        <p:spPr>
          <a:xfrm>
            <a:off x="6715140" y="571480"/>
            <a:ext cx="1925960" cy="1600438"/>
          </a:xfrm>
          <a:prstGeom prst="rect">
            <a:avLst/>
          </a:prstGeom>
        </p:spPr>
        <p:txBody>
          <a:bodyPr wrap="square">
            <a:spAutoFit/>
          </a:bodyPr>
          <a:lstStyle/>
          <a:p>
            <a:r>
              <a:rPr lang="fr-FR" sz="1400" b="1" dirty="0" smtClean="0">
                <a:solidFill>
                  <a:srgbClr val="FF0000"/>
                </a:solidFill>
              </a:rPr>
              <a:t>géminé</a:t>
            </a:r>
            <a:r>
              <a:rPr lang="fr-FR" sz="1400" dirty="0" smtClean="0"/>
              <a:t> se dit de baies, d'arcades ou de fenêtres  groupées par deux sans être directement en contact (séparées par une colonne par exemple).</a:t>
            </a:r>
            <a:endParaRPr lang="fr-FR" sz="1400" dirty="0"/>
          </a:p>
        </p:txBody>
      </p:sp>
      <p:pic>
        <p:nvPicPr>
          <p:cNvPr id="21510" name="Picture 6" descr="https://upload.wikimedia.org/wikipedia/commons/thumb/9/9e/G%C3%A9noise-fronton.jpg/1280px-G%C3%A9noise-fronton.jpg"/>
          <p:cNvPicPr>
            <a:picLocks noChangeAspect="1" noChangeArrowheads="1"/>
          </p:cNvPicPr>
          <p:nvPr/>
        </p:nvPicPr>
        <p:blipFill>
          <a:blip r:embed="rId4" cstate="print"/>
          <a:srcRect/>
          <a:stretch>
            <a:fillRect/>
          </a:stretch>
        </p:blipFill>
        <p:spPr bwMode="auto">
          <a:xfrm>
            <a:off x="214282" y="3143248"/>
            <a:ext cx="4000528" cy="2000264"/>
          </a:xfrm>
          <a:prstGeom prst="rect">
            <a:avLst/>
          </a:prstGeom>
          <a:noFill/>
        </p:spPr>
      </p:pic>
      <p:sp>
        <p:nvSpPr>
          <p:cNvPr id="9" name="Rectangle 8"/>
          <p:cNvSpPr/>
          <p:nvPr/>
        </p:nvSpPr>
        <p:spPr>
          <a:xfrm>
            <a:off x="214282" y="5214950"/>
            <a:ext cx="3857652" cy="1384995"/>
          </a:xfrm>
          <a:prstGeom prst="rect">
            <a:avLst/>
          </a:prstGeom>
        </p:spPr>
        <p:txBody>
          <a:bodyPr wrap="square">
            <a:spAutoFit/>
          </a:bodyPr>
          <a:lstStyle/>
          <a:p>
            <a:r>
              <a:rPr lang="fr-FR" sz="1400" dirty="0" smtClean="0"/>
              <a:t>La </a:t>
            </a:r>
            <a:r>
              <a:rPr lang="fr-FR" sz="1400" b="1" dirty="0" smtClean="0">
                <a:solidFill>
                  <a:srgbClr val="FF0000"/>
                </a:solidFill>
              </a:rPr>
              <a:t>génoise </a:t>
            </a:r>
            <a:r>
              <a:rPr lang="fr-FR" sz="1400" dirty="0" smtClean="0"/>
              <a:t>est une </a:t>
            </a:r>
            <a:r>
              <a:rPr lang="fr-FR" sz="1400" i="1" dirty="0" smtClean="0"/>
              <a:t>fermeture d’avant-toit </a:t>
            </a:r>
            <a:r>
              <a:rPr lang="fr-FR" sz="1400" dirty="0" smtClean="0"/>
              <a:t> formée de plusieurs rangs (de un à quatre, rarement plus) de tuiles -canal en encorbellement sur le mur. Le rôle de la génoise est d'une part d'éloigner les eaux de ruissellement  et continuer le pan versant de toit.</a:t>
            </a:r>
            <a:endParaRPr lang="fr-FR" sz="1400" dirty="0"/>
          </a:p>
        </p:txBody>
      </p:sp>
      <p:pic>
        <p:nvPicPr>
          <p:cNvPr id="21512" name="Picture 8" descr="https://upload.wikimedia.org/wikipedia/commons/thumb/5/53/Ambly_MCL010.jpg/1280px-Ambly_MCL010.jpg"/>
          <p:cNvPicPr>
            <a:picLocks noChangeAspect="1" noChangeArrowheads="1"/>
          </p:cNvPicPr>
          <p:nvPr/>
        </p:nvPicPr>
        <p:blipFill>
          <a:blip r:embed="rId5" cstate="print"/>
          <a:srcRect/>
          <a:stretch>
            <a:fillRect/>
          </a:stretch>
        </p:blipFill>
        <p:spPr bwMode="auto">
          <a:xfrm>
            <a:off x="4500562" y="3952020"/>
            <a:ext cx="3571900" cy="2678926"/>
          </a:xfrm>
          <a:prstGeom prst="rect">
            <a:avLst/>
          </a:prstGeom>
          <a:noFill/>
        </p:spPr>
      </p:pic>
      <p:sp>
        <p:nvSpPr>
          <p:cNvPr id="11" name="Rectangle 10"/>
          <p:cNvSpPr/>
          <p:nvPr/>
        </p:nvSpPr>
        <p:spPr>
          <a:xfrm>
            <a:off x="6720222" y="2857496"/>
            <a:ext cx="2423778" cy="954107"/>
          </a:xfrm>
          <a:prstGeom prst="rect">
            <a:avLst/>
          </a:prstGeom>
        </p:spPr>
        <p:txBody>
          <a:bodyPr wrap="square">
            <a:spAutoFit/>
          </a:bodyPr>
          <a:lstStyle/>
          <a:p>
            <a:r>
              <a:rPr lang="fr-FR" sz="1400" dirty="0" smtClean="0"/>
              <a:t>Une </a:t>
            </a:r>
            <a:r>
              <a:rPr lang="fr-FR" sz="1400" b="1" dirty="0" smtClean="0">
                <a:solidFill>
                  <a:srgbClr val="FF0000"/>
                </a:solidFill>
              </a:rPr>
              <a:t>imposte</a:t>
            </a:r>
            <a:r>
              <a:rPr lang="fr-FR" sz="1400" dirty="0" smtClean="0">
                <a:solidFill>
                  <a:srgbClr val="FF0000"/>
                </a:solidFill>
              </a:rPr>
              <a:t> </a:t>
            </a:r>
            <a:r>
              <a:rPr lang="fr-FR" sz="1400" dirty="0" smtClean="0"/>
              <a:t>est  la partie supérieure indépendante, fixe ou ouvrante, d'une porte ou d'une fenêtre</a:t>
            </a:r>
            <a:endParaRPr lang="fr-FR" sz="14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116</Words>
  <Application>Microsoft Office PowerPoint</Application>
  <PresentationFormat>Affichage à l'écran (4:3)</PresentationFormat>
  <Paragraphs>50</Paragraphs>
  <Slides>11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Thème Office</vt:lpstr>
      <vt:lpstr>Vocabulaire architectural</vt:lpstr>
      <vt:lpstr>Vocabulaire architectural</vt:lpstr>
      <vt:lpstr>Vocabulaire architectural</vt:lpstr>
      <vt:lpstr>Présentation PowerPoint</vt:lpstr>
      <vt:lpstr>Présentation PowerPoint</vt:lpstr>
      <vt:lpstr>Vocabulaire Architectural</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Vocabulaire architectural</dc:title>
  <dc:creator>ZOUAOUIA</dc:creator>
  <cp:lastModifiedBy>HOME</cp:lastModifiedBy>
  <cp:revision>62</cp:revision>
  <dcterms:created xsi:type="dcterms:W3CDTF">2019-11-19T11:38:47Z</dcterms:created>
  <dcterms:modified xsi:type="dcterms:W3CDTF">2021-02-13T17:15:53Z</dcterms:modified>
</cp:coreProperties>
</file>