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77" autoAdjust="0"/>
  </p:normalViewPr>
  <p:slideViewPr>
    <p:cSldViewPr>
      <p:cViewPr varScale="1">
        <p:scale>
          <a:sx n="53" d="100"/>
          <a:sy n="53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7599-1DC8-4CC3-B8A3-B037835AC767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1DCB-09C6-4DD0-B3B1-4675979EE7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6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81DCB-09C6-4DD0-B3B1-4675979EE7C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4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0045-D5A5-40CF-85B5-EE532566B4D3}" type="datetimeFigureOut">
              <a:rPr lang="fr-FR" smtClean="0"/>
              <a:pPr/>
              <a:t>13/02/2021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613C-C2DD-439D-A4BD-A617FB5FF6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43447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Le baroque, un art de mouvement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5332" y="1052736"/>
            <a:ext cx="8136904" cy="532859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rgbClr val="FF0000"/>
                </a:solidFill>
              </a:rPr>
              <a:t>	</a:t>
            </a:r>
            <a:r>
              <a:rPr lang="fr-FR" sz="2800" b="1" dirty="0" smtClean="0">
                <a:solidFill>
                  <a:srgbClr val="C00000"/>
                </a:solidFill>
              </a:rPr>
              <a:t>Comment </a:t>
            </a:r>
            <a:r>
              <a:rPr lang="fr-FR" sz="2800" b="1" dirty="0">
                <a:solidFill>
                  <a:srgbClr val="C00000"/>
                </a:solidFill>
              </a:rPr>
              <a:t>rendre l’effet de mouvement dans la dureté de la pierre ? Comment donner à une façade et un intérieur l’aspect du vivant ? Car ce sont bien là les effets obtenus par le baroque. Et avec les moyens suivants 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Faire ressortir des éléments pour obtenir une profondeur de champ, un relief et des effets d’ombre et de lumière, par exemple en créant des niches et des pilastres, des demi-colonnes en saillie sur les façades 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400" dirty="0">
                <a:solidFill>
                  <a:schemeClr val="tx1"/>
                </a:solidFill>
              </a:rPr>
              <a:t>Donner au centre de la façade le maximum d’éléments décoratifs pour la faire ressortir et lui imprimer un mouvement vers le haut </a:t>
            </a:r>
            <a:r>
              <a:rPr lang="fr-FR" sz="2400" dirty="0" smtClean="0">
                <a:solidFill>
                  <a:schemeClr val="tx1"/>
                </a:solidFill>
              </a:rPr>
              <a:t>;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92500" lnSpcReduction="10000"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600" dirty="0">
                <a:solidFill>
                  <a:prstClr val="black"/>
                </a:solidFill>
              </a:rPr>
              <a:t>Utiliser la sculpture en abondance : dans des cartouches, des frises ou des guirlandes, des anges, des blasons...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600" dirty="0">
                <a:solidFill>
                  <a:prstClr val="black"/>
                </a:solidFill>
              </a:rPr>
              <a:t>Ne pas oublier les volutes, qui semblent donner un mouvement à la pierre 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600" dirty="0">
                <a:solidFill>
                  <a:prstClr val="black"/>
                </a:solidFill>
              </a:rPr>
              <a:t>Quantité de façades baroques sont couronnées d’un fronton triangulaire souvent sculpté. </a:t>
            </a:r>
            <a:endParaRPr lang="fr-FR" sz="2600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600" dirty="0" smtClean="0">
                <a:solidFill>
                  <a:prstClr val="black"/>
                </a:solidFill>
              </a:rPr>
              <a:t>Ces </a:t>
            </a:r>
            <a:r>
              <a:rPr lang="fr-FR" sz="2600" dirty="0">
                <a:solidFill>
                  <a:prstClr val="black"/>
                </a:solidFill>
              </a:rPr>
              <a:t>frontons sont déjà connus depuis la Renaissance mais si le triangle est brisé vers le haut et présente des volutes, il s’agit presque certainement d’une façade baroque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C00000"/>
                </a:solidFill>
              </a:rPr>
              <a:t>	Ce sont là quelques éléments utilisés par les architectes de la période baroque pour se distinguer de la haute Renaissance et du Maniérisme.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4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</a:rPr>
              <a:t>Le baroque, une ornementation excessive</a:t>
            </a:r>
            <a:endParaRPr lang="fr-F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364" y="1052736"/>
            <a:ext cx="8574124" cy="5145435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b="1" dirty="0" smtClean="0"/>
              <a:t>		Le </a:t>
            </a:r>
            <a:r>
              <a:rPr lang="fr-FR" sz="2400" b="1" dirty="0"/>
              <a:t>baroque, c’est aussi une profusion d’éléments ornementaux, à </a:t>
            </a:r>
            <a:r>
              <a:rPr lang="fr-FR" sz="2400" b="1" dirty="0" smtClean="0"/>
              <a:t>l’extérieur comme </a:t>
            </a:r>
            <a:r>
              <a:rPr lang="fr-FR" sz="2400" b="1" dirty="0"/>
              <a:t>à l’intérieur des bâtiments. </a:t>
            </a:r>
            <a:endParaRPr lang="fr-FR" sz="24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b="1" dirty="0" smtClean="0"/>
              <a:t>		Tous </a:t>
            </a:r>
            <a:r>
              <a:rPr lang="fr-FR" sz="2400" b="1" dirty="0"/>
              <a:t>les superlatifs s’y appliquent : </a:t>
            </a:r>
            <a:r>
              <a:rPr lang="fr-FR" sz="2400" b="1" dirty="0">
                <a:solidFill>
                  <a:srgbClr val="FF0000"/>
                </a:solidFill>
              </a:rPr>
              <a:t>foisonnant, triomphant, théâtral, festif, sensuel, exubérant</a:t>
            </a:r>
            <a:r>
              <a:rPr lang="fr-FR" sz="2400" b="1" dirty="0"/>
              <a:t>, voire </a:t>
            </a:r>
            <a:r>
              <a:rPr lang="fr-FR" sz="2400" b="1" dirty="0">
                <a:solidFill>
                  <a:srgbClr val="FF0000"/>
                </a:solidFill>
              </a:rPr>
              <a:t>pompeux</a:t>
            </a:r>
            <a:r>
              <a:rPr lang="fr-FR" sz="2400" b="1" dirty="0"/>
              <a:t>... </a:t>
            </a:r>
            <a:endParaRPr lang="fr-FR" sz="24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b="1" dirty="0" smtClean="0"/>
              <a:t>		C’est </a:t>
            </a:r>
            <a:r>
              <a:rPr lang="fr-FR" sz="2400" b="1" dirty="0"/>
              <a:t>comme si l’Eglise voulait afficher son triomphe et sa vitalité. </a:t>
            </a:r>
            <a:endParaRPr lang="fr-FR" sz="24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b="1" dirty="0" smtClean="0"/>
              <a:t>Quels </a:t>
            </a:r>
            <a:r>
              <a:rPr lang="fr-FR" sz="2400" b="1" dirty="0"/>
              <a:t>sont donc ces ornements en question ?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400" dirty="0"/>
              <a:t>Des anges musiciens flottant dans l’espace ;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2400" dirty="0"/>
              <a:t>Des guirlandes de fruits juteux et de fleurs éclatantes de beauté ;</a:t>
            </a:r>
          </a:p>
          <a:p>
            <a:endParaRPr lang="fr-F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3. Des </a:t>
            </a:r>
            <a:r>
              <a:rPr lang="fr-FR" sz="2800" dirty="0">
                <a:solidFill>
                  <a:prstClr val="black"/>
                </a:solidFill>
              </a:rPr>
              <a:t>vases, des braseros et des chandeliers d’où </a:t>
            </a:r>
            <a:r>
              <a:rPr lang="fr-FR" sz="2800" dirty="0" smtClean="0">
                <a:solidFill>
                  <a:prstClr val="black"/>
                </a:solidFill>
              </a:rPr>
              <a:t>   s’élève </a:t>
            </a:r>
            <a:r>
              <a:rPr lang="fr-FR" sz="2800" dirty="0">
                <a:solidFill>
                  <a:prstClr val="black"/>
                </a:solidFill>
              </a:rPr>
              <a:t>une flamme </a:t>
            </a:r>
            <a:r>
              <a:rPr lang="fr-FR" sz="2800" dirty="0" smtClean="0">
                <a:solidFill>
                  <a:prstClr val="black"/>
                </a:solidFill>
              </a:rPr>
              <a:t>;</a:t>
            </a:r>
            <a:endParaRPr lang="fr-FR" sz="28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4. Des </a:t>
            </a:r>
            <a:r>
              <a:rPr lang="fr-FR" sz="2800" dirty="0">
                <a:solidFill>
                  <a:prstClr val="black"/>
                </a:solidFill>
              </a:rPr>
              <a:t>frises sculptées de putti joufflus, d’angelots.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800" dirty="0" smtClean="0">
                <a:solidFill>
                  <a:prstClr val="black"/>
                </a:solidFill>
              </a:rPr>
              <a:t>5. Le </a:t>
            </a:r>
            <a:r>
              <a:rPr lang="fr-FR" sz="2800" dirty="0">
                <a:solidFill>
                  <a:prstClr val="black"/>
                </a:solidFill>
              </a:rPr>
              <a:t>théâtre est en plein essor au 17</a:t>
            </a:r>
            <a:r>
              <a:rPr lang="fr-FR" sz="2800" baseline="30000" dirty="0">
                <a:solidFill>
                  <a:prstClr val="black"/>
                </a:solidFill>
              </a:rPr>
              <a:t>e</a:t>
            </a:r>
            <a:r>
              <a:rPr lang="fr-FR" sz="2800" dirty="0">
                <a:solidFill>
                  <a:prstClr val="black"/>
                </a:solidFill>
              </a:rPr>
              <a:t> siècle. L’opéra, qui est alors une discipline artistique nouvelle, a quelque chose de baroque par l’importance qu’il donne au décor et le côté emphatique du spectacle. </a:t>
            </a:r>
            <a:endParaRPr lang="fr-FR" sz="2800" dirty="0" smtClean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fr-FR" sz="2800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 smtClean="0">
                <a:solidFill>
                  <a:srgbClr val="C00000"/>
                </a:solidFill>
              </a:rPr>
              <a:t>Toutes ces profusions vont contribuer à donner une caractéristique particulière à l’art en général, durant cette époque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0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upload.wikimedia.org/wikipedia/commons/thumb/1/19/Brasero_de_Pompeya.jpg/800px-Brasero_de_Pomp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1824137" cy="2736205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3" cstate="print"/>
          <a:srcRect l="7166" t="17451" r="37045" b="17255"/>
          <a:stretch>
            <a:fillRect/>
          </a:stretch>
        </p:blipFill>
        <p:spPr bwMode="auto">
          <a:xfrm>
            <a:off x="395536" y="404664"/>
            <a:ext cx="3843908" cy="269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 l="7718" t="17255" r="37596" b="17059"/>
          <a:stretch>
            <a:fillRect/>
          </a:stretch>
        </p:blipFill>
        <p:spPr bwMode="auto">
          <a:xfrm>
            <a:off x="4355976" y="404664"/>
            <a:ext cx="4104456" cy="26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5" cstate="print"/>
          <a:srcRect l="15419" t="25582" r="37817" b="17843"/>
          <a:stretch>
            <a:fillRect/>
          </a:stretch>
        </p:blipFill>
        <p:spPr bwMode="auto">
          <a:xfrm>
            <a:off x="2267744" y="3717032"/>
            <a:ext cx="3672408" cy="238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upload.wikimedia.org/wikipedia/commons/thumb/d/d8/Paris_Arc_de_Triomphe_06.jpg/1280px-Paris_Arc_de_Triomphe_06.jpg"/>
          <p:cNvPicPr>
            <a:picLocks noChangeAspect="1" noChangeArrowheads="1"/>
          </p:cNvPicPr>
          <p:nvPr/>
        </p:nvPicPr>
        <p:blipFill>
          <a:blip r:embed="rId6" cstate="print"/>
          <a:srcRect t="-3102" r="11591"/>
          <a:stretch>
            <a:fillRect/>
          </a:stretch>
        </p:blipFill>
        <p:spPr bwMode="auto">
          <a:xfrm>
            <a:off x="6012160" y="3645024"/>
            <a:ext cx="2818632" cy="2465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52782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</a:rPr>
              <a:t>Fronton omniprésent</a:t>
            </a:r>
            <a:endParaRPr lang="fr-F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31683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sz="3800" b="1" dirty="0">
                <a:solidFill>
                  <a:srgbClr val="FF0000"/>
                </a:solidFill>
              </a:rPr>
              <a:t>Tout est dans l’entrée </a:t>
            </a:r>
            <a:r>
              <a:rPr lang="fr-FR" dirty="0">
                <a:solidFill>
                  <a:schemeClr val="tx1"/>
                </a:solidFill>
              </a:rPr>
              <a:t>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 </a:t>
            </a:r>
            <a:r>
              <a:rPr lang="fr-FR" sz="3100" dirty="0" smtClean="0">
                <a:solidFill>
                  <a:schemeClr val="tx1"/>
                </a:solidFill>
              </a:rPr>
              <a:t>Les </a:t>
            </a:r>
            <a:r>
              <a:rPr lang="fr-FR" sz="3100" dirty="0">
                <a:solidFill>
                  <a:schemeClr val="tx1"/>
                </a:solidFill>
              </a:rPr>
              <a:t>maisons baroques se reconnaissent essentiellement par la partie centrale de la façade, le porche d’entrée. C’est généralement la partie la plus richement décorée</a:t>
            </a:r>
            <a:r>
              <a:rPr lang="fr-FR" sz="3100" dirty="0" smtClean="0">
                <a:solidFill>
                  <a:schemeClr val="tx1"/>
                </a:solidFill>
              </a:rPr>
              <a:t>.</a:t>
            </a:r>
            <a:endParaRPr lang="fr-FR" sz="3100" dirty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3100" dirty="0" smtClean="0">
                <a:solidFill>
                  <a:schemeClr val="tx1"/>
                </a:solidFill>
              </a:rPr>
              <a:t>La </a:t>
            </a:r>
            <a:r>
              <a:rPr lang="fr-FR" sz="3100" dirty="0">
                <a:solidFill>
                  <a:schemeClr val="tx1"/>
                </a:solidFill>
              </a:rPr>
              <a:t>partie de la façade juste au-dessus de l’entrée est souvent riche en ornements, avec au sommet un couronnement de volutes, de cartouches, de guirlandes</a:t>
            </a:r>
            <a:r>
              <a:rPr lang="fr-FR" sz="3100" dirty="0" smtClean="0">
                <a:solidFill>
                  <a:schemeClr val="tx1"/>
                </a:solidFill>
              </a:rPr>
              <a:t>, </a:t>
            </a:r>
            <a:r>
              <a:rPr lang="fr-FR" sz="3100" dirty="0">
                <a:solidFill>
                  <a:schemeClr val="tx1"/>
                </a:solidFill>
              </a:rPr>
              <a:t>d’éléments en saillie…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6836" t="16863" r="37486" b="16863"/>
          <a:stretch>
            <a:fillRect/>
          </a:stretch>
        </p:blipFill>
        <p:spPr bwMode="auto">
          <a:xfrm>
            <a:off x="251520" y="3501008"/>
            <a:ext cx="4248472" cy="307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7718" t="17059" r="37486" b="17451"/>
          <a:stretch>
            <a:fillRect/>
          </a:stretch>
        </p:blipFill>
        <p:spPr bwMode="auto">
          <a:xfrm>
            <a:off x="4499992" y="3501008"/>
            <a:ext cx="4392488" cy="304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</a:rPr>
              <a:t>Le Baroque, Architecture 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</a:rPr>
              <a:t>de couleur</a:t>
            </a:r>
            <a:endParaRPr lang="fr-F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fr-FR" b="1" dirty="0" smtClean="0">
                <a:solidFill>
                  <a:srgbClr val="C00000"/>
                </a:solidFill>
              </a:rPr>
              <a:t>	De </a:t>
            </a:r>
            <a:r>
              <a:rPr lang="fr-FR" b="1" dirty="0">
                <a:solidFill>
                  <a:srgbClr val="C00000"/>
                </a:solidFill>
              </a:rPr>
              <a:t>la couleur sur la façade d’un édifice baroque ? </a:t>
            </a:r>
            <a:endParaRPr lang="fr-FR" b="1" dirty="0" smtClean="0">
              <a:solidFill>
                <a:srgbClr val="C00000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r-FR" dirty="0" smtClean="0"/>
              <a:t>Certainement</a:t>
            </a:r>
            <a:r>
              <a:rPr lang="fr-FR" dirty="0"/>
              <a:t>, en premier lieu sous la forme d’un mélange de matériaux de construction : brique rouge, grès blanc, pierre bleue</a:t>
            </a:r>
            <a:r>
              <a:rPr lang="fr-FR" dirty="0" smtClean="0"/>
              <a:t>...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r-FR" dirty="0" smtClean="0"/>
              <a:t> </a:t>
            </a:r>
            <a:r>
              <a:rPr lang="fr-FR" dirty="0"/>
              <a:t>D’autres couleurs y sont parfois ajoutées par un élément doré ou </a:t>
            </a:r>
            <a:r>
              <a:rPr lang="fr-FR" dirty="0" smtClean="0"/>
              <a:t>peint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r-FR" dirty="0" smtClean="0"/>
              <a:t>Des ton acides sont utilisés dans la peinture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Perspective Vs Trempe </a:t>
            </a:r>
            <a:r>
              <a:rPr lang="fr-FR" sz="4000" b="1" dirty="0" err="1" smtClean="0">
                <a:solidFill>
                  <a:schemeClr val="accent3">
                    <a:lumMod val="50000"/>
                  </a:schemeClr>
                </a:solidFill>
              </a:rPr>
              <a:t>oeil</a:t>
            </a:r>
            <a:endParaRPr lang="fr-FR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La </a:t>
            </a:r>
            <a:r>
              <a:rPr lang="fr-FR" dirty="0"/>
              <a:t>perspective est du reste un élément important du baroque. </a:t>
            </a:r>
            <a:endParaRPr lang="fr-FR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Mais les </a:t>
            </a:r>
            <a:r>
              <a:rPr lang="fr-FR" dirty="0"/>
              <a:t>architectes du baroque faisaient aussi </a:t>
            </a:r>
            <a:r>
              <a:rPr lang="fr-FR" dirty="0" smtClean="0"/>
              <a:t>appel </a:t>
            </a:r>
            <a:r>
              <a:rPr lang="fr-FR" dirty="0"/>
              <a:t>aux illusions optiques et aux trompe-l’œil. </a:t>
            </a:r>
            <a:endParaRPr lang="fr-FR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Ce </a:t>
            </a:r>
            <a:r>
              <a:rPr lang="fr-FR" dirty="0"/>
              <a:t>qui ressemble par exemple à une coupole est en réalité une peinture, et un simple mur peut figurer un espace.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4/4f/Trompe-l%27oeil_architectural-_la_fa%C3%A7ade_du_Th%C3%A9%C3%A2tre_Saint-Georges_%C3%A0_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48472" cy="3005795"/>
          </a:xfrm>
          <a:prstGeom prst="rect">
            <a:avLst/>
          </a:prstGeom>
          <a:noFill/>
        </p:spPr>
      </p:pic>
      <p:pic>
        <p:nvPicPr>
          <p:cNvPr id="24582" name="Picture 6" descr="https://upload.wikimedia.org/wikipedia/commons/d/d1/Andrea_Mantegna_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75" y="404664"/>
            <a:ext cx="4379143" cy="3039855"/>
          </a:xfrm>
          <a:prstGeom prst="rect">
            <a:avLst/>
          </a:prstGeom>
          <a:noFill/>
        </p:spPr>
      </p:pic>
      <p:pic>
        <p:nvPicPr>
          <p:cNvPr id="24584" name="Picture 8" descr="https://upload.wikimedia.org/wikipedia/commons/c/cc/Escaping_criticism-by_pere_borrel_del_cas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3473624"/>
            <a:ext cx="2520280" cy="314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255</Words>
  <Application>Microsoft Office PowerPoint</Application>
  <PresentationFormat>Affichage à l'écran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Le baroque, un art de mouvement</vt:lpstr>
      <vt:lpstr>Présentation PowerPoint</vt:lpstr>
      <vt:lpstr>Le baroque, une ornementation excessive</vt:lpstr>
      <vt:lpstr>Présentation PowerPoint</vt:lpstr>
      <vt:lpstr>Présentation PowerPoint</vt:lpstr>
      <vt:lpstr>Fronton omniprésent</vt:lpstr>
      <vt:lpstr>Le Baroque, Architecture de couleur</vt:lpstr>
      <vt:lpstr>Perspective Vs Trempe oeil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baroque, un art de mouvement</dc:title>
  <dc:creator>ZOUAOUIA</dc:creator>
  <cp:lastModifiedBy>HOME</cp:lastModifiedBy>
  <cp:revision>23</cp:revision>
  <dcterms:created xsi:type="dcterms:W3CDTF">2019-11-18T08:11:41Z</dcterms:created>
  <dcterms:modified xsi:type="dcterms:W3CDTF">2021-02-13T17:46:31Z</dcterms:modified>
</cp:coreProperties>
</file>