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2" r:id="rId2"/>
    <p:sldId id="292" r:id="rId3"/>
    <p:sldId id="293" r:id="rId4"/>
    <p:sldId id="294" r:id="rId5"/>
    <p:sldId id="273" r:id="rId6"/>
    <p:sldId id="299" r:id="rId7"/>
    <p:sldId id="300" r:id="rId8"/>
    <p:sldId id="289" r:id="rId9"/>
    <p:sldId id="290" r:id="rId10"/>
    <p:sldId id="291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95" r:id="rId20"/>
    <p:sldId id="296" r:id="rId21"/>
    <p:sldId id="297" r:id="rId22"/>
    <p:sldId id="266" r:id="rId23"/>
    <p:sldId id="267" r:id="rId24"/>
    <p:sldId id="268" r:id="rId25"/>
    <p:sldId id="269" r:id="rId26"/>
    <p:sldId id="270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1" clrIdx="0">
    <p:extLst>
      <p:ext uri="{19B8F6BF-5375-455C-9EA6-DF929625EA0E}">
        <p15:presenceInfo xmlns:p15="http://schemas.microsoft.com/office/powerpoint/2012/main" userId="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0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ECF42-542A-408C-A78A-F9E6E11DA4AE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381F1-F190-441B-BEFD-A4F8742DFD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53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381F1-F190-441B-BEFD-A4F8742DFDB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33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381F1-F190-441B-BEFD-A4F8742DFDB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48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381F1-F190-441B-BEFD-A4F8742DFDB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912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L’absolutisme s’</a:t>
            </a:r>
            <a:r>
              <a:rPr lang="fr-FR" dirty="0" err="1" smtClean="0"/>
              <a:t>affrme</a:t>
            </a:r>
            <a:r>
              <a:rPr lang="fr-FR" dirty="0" smtClean="0"/>
              <a:t> dés  1630 avec Richelieu, Mazarin et Louis </a:t>
            </a:r>
            <a:r>
              <a:rPr lang="fr-FR" dirty="0" err="1" smtClean="0"/>
              <a:t>XIVAcadémie</a:t>
            </a:r>
            <a:r>
              <a:rPr lang="fr-FR" dirty="0" smtClean="0"/>
              <a:t> française en 1635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381F1-F190-441B-BEFD-A4F8742DFDB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48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81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64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24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47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72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06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94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0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84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14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83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8E115-106A-4E73-89F0-BB8B1F2E94B2}" type="datetimeFigureOut">
              <a:rPr lang="fr-FR" smtClean="0"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AB18B-27B7-41D5-BFB3-945A76820F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94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43608" y="1628800"/>
            <a:ext cx="6840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Le Classicisme</a:t>
            </a:r>
          </a:p>
          <a:p>
            <a:pPr algn="ctr"/>
            <a:r>
              <a:rPr lang="fr-FR" sz="88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1660 - 1715</a:t>
            </a:r>
            <a:endParaRPr lang="fr-FR" sz="8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2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47" t="16542" r="21250" b="13455"/>
          <a:stretch/>
        </p:blipFill>
        <p:spPr>
          <a:xfrm>
            <a:off x="395535" y="476672"/>
            <a:ext cx="8624595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Baroque ou Classique ? Quel casse tête!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9" t="17460" r="19682" b="6250"/>
          <a:stretch/>
        </p:blipFill>
        <p:spPr bwMode="auto">
          <a:xfrm>
            <a:off x="457200" y="836712"/>
            <a:ext cx="8075240" cy="588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1052736"/>
            <a:ext cx="6455122" cy="33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4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En fin de compte, ça parait assez simple!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24236" r="20033" b="8828"/>
          <a:stretch/>
        </p:blipFill>
        <p:spPr bwMode="auto">
          <a:xfrm>
            <a:off x="179511" y="980728"/>
            <a:ext cx="878391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75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17344" r="20033" b="5875"/>
          <a:stretch/>
        </p:blipFill>
        <p:spPr bwMode="auto">
          <a:xfrm>
            <a:off x="179512" y="89886"/>
            <a:ext cx="8856984" cy="657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9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18329" r="20033" b="5876"/>
          <a:stretch/>
        </p:blipFill>
        <p:spPr bwMode="auto">
          <a:xfrm>
            <a:off x="251520" y="332656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8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Pouvez vous distinguer Le Baroque du Classique?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t="24235" r="19899" b="15719"/>
          <a:stretch/>
        </p:blipFill>
        <p:spPr bwMode="auto">
          <a:xfrm>
            <a:off x="191648" y="1196752"/>
            <a:ext cx="892427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t="24235" r="20452" b="4891"/>
          <a:stretch/>
        </p:blipFill>
        <p:spPr bwMode="auto">
          <a:xfrm>
            <a:off x="192897" y="260648"/>
            <a:ext cx="894499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0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t="19313" r="21006" b="8829"/>
          <a:stretch/>
        </p:blipFill>
        <p:spPr bwMode="auto">
          <a:xfrm>
            <a:off x="395535" y="188640"/>
            <a:ext cx="8691267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07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19313" r="20033" b="6860"/>
          <a:stretch/>
        </p:blipFill>
        <p:spPr bwMode="auto">
          <a:xfrm>
            <a:off x="323528" y="204805"/>
            <a:ext cx="8352928" cy="639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46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4248" y="2204864"/>
            <a:ext cx="2098576" cy="863754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Cathédrale Saint Paul</a:t>
            </a:r>
            <a:r>
              <a:rPr lang="fr-FR" sz="2800" dirty="0" smtClean="0">
                <a:solidFill>
                  <a:srgbClr val="FF0000"/>
                </a:solidFill>
              </a:rPr>
              <a:t>, Sir Christopher Wren,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400" dirty="0" smtClean="0">
                <a:solidFill>
                  <a:srgbClr val="FF0000"/>
                </a:solidFill>
              </a:rPr>
              <a:t>Londres, 1675-1708</a:t>
            </a:r>
            <a:r>
              <a:rPr lang="fr-FR" sz="2800" dirty="0" smtClean="0">
                <a:solidFill>
                  <a:srgbClr val="FF0000"/>
                </a:solidFill>
              </a:rPr>
              <a:t>, Classique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14" t="1591" r="36817" b="1358"/>
          <a:stretch/>
        </p:blipFill>
        <p:spPr>
          <a:xfrm>
            <a:off x="2051720" y="-31533"/>
            <a:ext cx="4608512" cy="66933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908720"/>
            <a:ext cx="1872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Alors, Baroque ou Classique?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2700000">
            <a:off x="2790179" y="3805304"/>
            <a:ext cx="3564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Classique</a:t>
            </a:r>
            <a:endParaRPr lang="fr-FR" sz="4800" b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320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Introduction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472608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fr-FR" sz="3000" b="1" dirty="0"/>
              <a:t>En France, à partir du XVII° siècle, se développe un art imposant, démonstration de la puissance d’un souverain surnommé le Roi-Soleil : </a:t>
            </a:r>
            <a:r>
              <a:rPr lang="fr-FR" sz="3000" b="1" dirty="0">
                <a:solidFill>
                  <a:srgbClr val="C00000"/>
                </a:solidFill>
              </a:rPr>
              <a:t>Louis XIV</a:t>
            </a:r>
            <a:r>
              <a:rPr lang="fr-FR" sz="3000" b="1" dirty="0"/>
              <a:t>. </a:t>
            </a:r>
            <a:endParaRPr lang="fr-FR" sz="3000" b="1" dirty="0" smtClean="0"/>
          </a:p>
          <a:p>
            <a:pPr algn="just">
              <a:spcAft>
                <a:spcPts val="600"/>
              </a:spcAft>
            </a:pPr>
            <a:r>
              <a:rPr lang="fr-FR" sz="3000" b="1" dirty="0" smtClean="0"/>
              <a:t>Le </a:t>
            </a:r>
            <a:r>
              <a:rPr lang="fr-FR" sz="3000" b="1" dirty="0"/>
              <a:t>château de Versailles, son architecture, ses décors, ses jardins, ses peintures de portraits et d’inspiration mythologique… seront l’illustration parfaite de cette grandeur recherchée par la pouvoir </a:t>
            </a:r>
            <a:r>
              <a:rPr lang="fr-FR" sz="3000" b="1" dirty="0" smtClean="0"/>
              <a:t>royal. 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33667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accent3">
                    <a:lumMod val="50000"/>
                  </a:schemeClr>
                </a:solidFill>
              </a:rPr>
              <a:t>Le château de Versailles : symbole du classicisme Français!</a:t>
            </a:r>
            <a:endParaRPr lang="fr-FR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532859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fr-FR" sz="3100" dirty="0" smtClean="0"/>
              <a:t>	</a:t>
            </a:r>
            <a:r>
              <a:rPr lang="fr-FR" sz="2800" dirty="0" smtClean="0"/>
              <a:t>Afin </a:t>
            </a:r>
            <a:r>
              <a:rPr lang="fr-FR" sz="2800" dirty="0"/>
              <a:t>de contrôler </a:t>
            </a:r>
            <a:r>
              <a:rPr lang="fr-FR" sz="2800" dirty="0" smtClean="0"/>
              <a:t>les </a:t>
            </a:r>
            <a:r>
              <a:rPr lang="fr-FR" sz="2800" dirty="0"/>
              <a:t>tentatives de déstabilisation du pouvoir, Louis XIV fit construire un fabuleux et luxueux domaine sur les terres de Versailles, pour y installer la Cour et donner de somptueuses réceptions en son honneur. </a:t>
            </a:r>
            <a:endParaRPr lang="fr-FR" sz="2800" dirty="0" smtClean="0"/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fr-FR" sz="2800" dirty="0" smtClean="0"/>
              <a:t>Le </a:t>
            </a:r>
            <a:r>
              <a:rPr lang="fr-FR" sz="2800" dirty="0"/>
              <a:t>château de Versailles fut édifié par un trio déjà responsable du château de Vaux-le-Vicomte : </a:t>
            </a:r>
            <a:endParaRPr lang="fr-FR" sz="2800" dirty="0" smtClean="0"/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fr-FR" sz="2800" b="1" dirty="0" smtClean="0">
                <a:solidFill>
                  <a:srgbClr val="FF0000"/>
                </a:solidFill>
              </a:rPr>
              <a:t>Louis </a:t>
            </a:r>
            <a:r>
              <a:rPr lang="fr-FR" sz="2800" b="1" dirty="0">
                <a:solidFill>
                  <a:srgbClr val="FF0000"/>
                </a:solidFill>
              </a:rPr>
              <a:t>Le Vau </a:t>
            </a:r>
            <a:r>
              <a:rPr lang="fr-FR" sz="2800" dirty="0"/>
              <a:t>pour </a:t>
            </a:r>
            <a:r>
              <a:rPr lang="fr-FR" sz="2800" dirty="0" smtClean="0"/>
              <a:t>l’architecture</a:t>
            </a:r>
            <a:r>
              <a:rPr lang="fr-FR" sz="2800" dirty="0"/>
              <a:t>.</a:t>
            </a:r>
            <a:endParaRPr lang="fr-FR" sz="2800" dirty="0" smtClean="0"/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fr-FR" sz="2800" b="1" dirty="0" smtClean="0">
                <a:solidFill>
                  <a:srgbClr val="FF0000"/>
                </a:solidFill>
              </a:rPr>
              <a:t>André </a:t>
            </a:r>
            <a:r>
              <a:rPr lang="fr-FR" sz="2800" b="1" dirty="0">
                <a:solidFill>
                  <a:srgbClr val="FF0000"/>
                </a:solidFill>
              </a:rPr>
              <a:t>Le Nôtre </a:t>
            </a:r>
            <a:r>
              <a:rPr lang="fr-FR" sz="2800" dirty="0"/>
              <a:t>sera le créateur des fameux jardins à la française (organisation très ordonnée et variée de la nature, rythmée de jeux d’eau et de vastes perspectives</a:t>
            </a:r>
            <a:r>
              <a:rPr lang="fr-FR" sz="2800" dirty="0" smtClean="0"/>
              <a:t>). </a:t>
            </a:r>
            <a:endParaRPr lang="fr-FR" sz="2800" dirty="0"/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fr-FR" sz="2800" b="1" dirty="0" smtClean="0">
                <a:solidFill>
                  <a:srgbClr val="FF0000"/>
                </a:solidFill>
              </a:rPr>
              <a:t>Charles </a:t>
            </a:r>
            <a:r>
              <a:rPr lang="fr-FR" sz="2800" b="1" dirty="0">
                <a:solidFill>
                  <a:srgbClr val="FF0000"/>
                </a:solidFill>
              </a:rPr>
              <a:t>Le Brun </a:t>
            </a:r>
            <a:r>
              <a:rPr lang="fr-FR" sz="2800" dirty="0"/>
              <a:t>pour les peintures et les décorations intérieures, très influencée par les mythologies Antiques et représentant les « exploits » du Roi.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63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88641"/>
            <a:ext cx="8898353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19314" r="20452" b="12766"/>
          <a:stretch/>
        </p:blipFill>
        <p:spPr bwMode="auto">
          <a:xfrm>
            <a:off x="179512" y="476672"/>
            <a:ext cx="885385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39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7" t="19313" r="21693" b="8829"/>
          <a:stretch/>
        </p:blipFill>
        <p:spPr bwMode="auto">
          <a:xfrm>
            <a:off x="251519" y="116632"/>
            <a:ext cx="852259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5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8" t="20297" r="26121" b="4892"/>
          <a:stretch/>
        </p:blipFill>
        <p:spPr bwMode="auto">
          <a:xfrm>
            <a:off x="755576" y="116632"/>
            <a:ext cx="7344816" cy="656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5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t="19313" r="20452" b="4891"/>
          <a:stretch/>
        </p:blipFill>
        <p:spPr bwMode="auto">
          <a:xfrm>
            <a:off x="251520" y="260648"/>
            <a:ext cx="873915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5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t="17344" r="19899" b="5875"/>
          <a:stretch/>
        </p:blipFill>
        <p:spPr bwMode="auto">
          <a:xfrm>
            <a:off x="323528" y="332656"/>
            <a:ext cx="851356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2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Roi soleil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92500" lnSpcReduction="10000"/>
          </a:bodyPr>
          <a:lstStyle/>
          <a:p>
            <a:pPr algn="just">
              <a:spcAft>
                <a:spcPts val="800"/>
              </a:spcAft>
            </a:pPr>
            <a:r>
              <a:rPr lang="fr-FR" dirty="0"/>
              <a:t>Après l’assassinat d’Henry IV, les guerres de religion, la Fronde et les autres traumatismes des conflits fréquents avec ses voisins européens, le XVII° siècle français était mal parti et peu enclin aux arts et au luxe. </a:t>
            </a:r>
            <a:endParaRPr lang="fr-FR" dirty="0" smtClean="0"/>
          </a:p>
          <a:p>
            <a:pPr algn="just">
              <a:spcAft>
                <a:spcPts val="800"/>
              </a:spcAft>
            </a:pPr>
            <a:r>
              <a:rPr lang="fr-FR" dirty="0" smtClean="0"/>
              <a:t>En </a:t>
            </a:r>
            <a:r>
              <a:rPr lang="fr-FR" dirty="0"/>
              <a:t>quelques années, Louis XIV renversera la tendance </a:t>
            </a:r>
            <a:r>
              <a:rPr lang="fr-FR" dirty="0" smtClean="0"/>
              <a:t>et </a:t>
            </a:r>
            <a:r>
              <a:rPr lang="fr-FR" dirty="0"/>
              <a:t>donnera à ce siècle une réputation de faste en organisant des fêtes, des réceptions somptueuses et en soutenant les arts qui contribueront à donner de son règne une image grandiose</a:t>
            </a:r>
          </a:p>
        </p:txBody>
      </p:sp>
    </p:spTree>
    <p:extLst>
      <p:ext uri="{BB962C8B-B14F-4D97-AF65-F5344CB8AC3E}">
        <p14:creationId xmlns:p14="http://schemas.microsoft.com/office/powerpoint/2010/main" val="22595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Petite définition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217443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800"/>
              </a:spcAft>
            </a:pPr>
            <a:r>
              <a:rPr lang="fr-FR" sz="3000" dirty="0" smtClean="0"/>
              <a:t>Le classicisme est un courant culturel, esthétique et artistique qui se développe en France, et plus largement en Europe, à la frontière entre le XVII et le XVIII siècle, de 1660 à 1715.</a:t>
            </a:r>
          </a:p>
          <a:p>
            <a:pPr algn="just">
              <a:spcAft>
                <a:spcPts val="800"/>
              </a:spcAft>
            </a:pPr>
            <a:r>
              <a:rPr lang="fr-FR" sz="3000" dirty="0" smtClean="0"/>
              <a:t>Il se définit par un ensemble de valeur et de critères qui dessinent un idéal s’incarnant dans « l’honnête homme » et qui développe une esthétique fondée sur une recherche de la perfection, son maître mot est </a:t>
            </a:r>
            <a:r>
              <a:rPr lang="fr-FR" sz="3000" b="1" dirty="0" smtClean="0">
                <a:solidFill>
                  <a:srgbClr val="C00000"/>
                </a:solidFill>
              </a:rPr>
              <a:t>la </a:t>
            </a:r>
            <a:r>
              <a:rPr lang="fr-FR" sz="3000" b="1" dirty="0" smtClean="0">
                <a:solidFill>
                  <a:srgbClr val="C00000"/>
                </a:solidFill>
              </a:rPr>
              <a:t>Raison </a:t>
            </a:r>
            <a:r>
              <a:rPr lang="fr-FR" sz="3000" dirty="0" smtClean="0"/>
              <a:t>à l’inverse du Baroque qui réservait une grande place à</a:t>
            </a:r>
            <a:r>
              <a:rPr lang="fr-FR" sz="3000" b="1" dirty="0" smtClean="0">
                <a:solidFill>
                  <a:srgbClr val="C00000"/>
                </a:solidFill>
              </a:rPr>
              <a:t> l’imagination.</a:t>
            </a:r>
            <a:endParaRPr lang="fr-FR" sz="3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L’ancrage historique du Classicisme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80" t="31505" r="29534" b="22280"/>
          <a:stretch/>
        </p:blipFill>
        <p:spPr>
          <a:xfrm>
            <a:off x="179512" y="908720"/>
            <a:ext cx="8779850" cy="57448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" y="1052736"/>
            <a:ext cx="814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L’instauration de la monarchie absolue : le règne sans partage de Louis XIV, Le Roi Soleil et son amour pour Versailles</a:t>
            </a:r>
            <a:endParaRPr lang="fr-F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6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607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</a:rPr>
              <a:t>Caractéristiques</a:t>
            </a:r>
            <a:endParaRPr lang="fr-FR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289451"/>
          </a:xfrm>
        </p:spPr>
        <p:txBody>
          <a:bodyPr>
            <a:normAutofit fontScale="92500"/>
          </a:bodyPr>
          <a:lstStyle/>
          <a:p>
            <a:pPr algn="just">
              <a:spcAft>
                <a:spcPts val="600"/>
              </a:spcAft>
            </a:pPr>
            <a:r>
              <a:rPr lang="fr-FR" dirty="0"/>
              <a:t>Inventé pour magnifier la gloire de Louis </a:t>
            </a:r>
            <a:r>
              <a:rPr lang="fr-FR" dirty="0" smtClean="0"/>
              <a:t>XIV</a:t>
            </a:r>
            <a:r>
              <a:rPr lang="fr-FR" dirty="0" smtClean="0"/>
              <a:t>, à l’inverse du Baroque qui était au service de l’église.</a:t>
            </a:r>
            <a:endParaRPr lang="fr-FR" dirty="0" smtClean="0"/>
          </a:p>
          <a:p>
            <a:pPr algn="just">
              <a:spcAft>
                <a:spcPts val="600"/>
              </a:spcAft>
            </a:pPr>
            <a:r>
              <a:rPr lang="fr-FR" dirty="0" smtClean="0"/>
              <a:t>Les </a:t>
            </a:r>
            <a:r>
              <a:rPr lang="fr-FR" dirty="0"/>
              <a:t>œuvres classiques reposent sur une volonté d’imitation et de réinvention des œuvres </a:t>
            </a:r>
            <a:r>
              <a:rPr lang="fr-FR" dirty="0" smtClean="0"/>
              <a:t>antiques.</a:t>
            </a:r>
          </a:p>
          <a:p>
            <a:pPr algn="just">
              <a:spcAft>
                <a:spcPts val="600"/>
              </a:spcAft>
            </a:pPr>
            <a:r>
              <a:rPr lang="fr-FR" dirty="0" smtClean="0"/>
              <a:t>elles respectent la raison et sont en quête d’un équilibre reposant sur le naturel et l’harmonie.</a:t>
            </a:r>
          </a:p>
          <a:p>
            <a:pPr algn="just">
              <a:spcAft>
                <a:spcPts val="600"/>
              </a:spcAft>
            </a:pPr>
            <a:r>
              <a:rPr lang="fr-FR" dirty="0" smtClean="0"/>
              <a:t>L’esthétique de cette architecture se rapproche des canons grecs et romains reconnus comme des références idéales et puise aussi ses origines des éléments de la Renaissance.</a:t>
            </a:r>
          </a:p>
          <a:p>
            <a:pPr marL="0" indent="0" algn="just">
              <a:buNone/>
            </a:pPr>
            <a:endParaRPr lang="fr-FR" dirty="0" smtClean="0"/>
          </a:p>
          <a:p>
            <a:pPr marL="0" indent="0" algn="just">
              <a:buNone/>
            </a:pPr>
            <a:endParaRPr lang="fr-FR" dirty="0"/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5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20000"/>
          </a:bodyPr>
          <a:lstStyle/>
          <a:p>
            <a:pPr lvl="0" algn="just">
              <a:spcAft>
                <a:spcPts val="600"/>
              </a:spcAft>
            </a:pPr>
            <a:r>
              <a:rPr lang="fr-FR" dirty="0">
                <a:solidFill>
                  <a:prstClr val="black"/>
                </a:solidFill>
              </a:rPr>
              <a:t>L’architecture se caractérise par une étude rationnelle des proportions héritées de l’antiquité.</a:t>
            </a:r>
          </a:p>
          <a:p>
            <a:pPr lvl="0" algn="just">
              <a:spcAft>
                <a:spcPts val="600"/>
              </a:spcAft>
            </a:pPr>
            <a:r>
              <a:rPr lang="fr-FR" dirty="0">
                <a:solidFill>
                  <a:prstClr val="black"/>
                </a:solidFill>
              </a:rPr>
              <a:t>La recherche de compositions symétriques.</a:t>
            </a:r>
          </a:p>
          <a:p>
            <a:pPr lvl="0" algn="just">
              <a:spcAft>
                <a:spcPts val="600"/>
              </a:spcAft>
            </a:pPr>
            <a:r>
              <a:rPr lang="fr-FR" dirty="0">
                <a:solidFill>
                  <a:prstClr val="black"/>
                </a:solidFill>
              </a:rPr>
              <a:t>La recherche des lignes nobles et simples.</a:t>
            </a:r>
          </a:p>
          <a:p>
            <a:pPr lvl="0" algn="just">
              <a:spcAft>
                <a:spcPts val="600"/>
              </a:spcAft>
            </a:pPr>
            <a:r>
              <a:rPr lang="fr-FR" dirty="0">
                <a:solidFill>
                  <a:prstClr val="black"/>
                </a:solidFill>
              </a:rPr>
              <a:t>La sobriété des décors</a:t>
            </a:r>
            <a:r>
              <a:rPr lang="fr-FR" dirty="0" smtClean="0">
                <a:solidFill>
                  <a:prstClr val="black"/>
                </a:solidFill>
              </a:rPr>
              <a:t>.</a:t>
            </a:r>
          </a:p>
          <a:p>
            <a:pPr lvl="0" algn="just">
              <a:spcAft>
                <a:spcPts val="600"/>
              </a:spcAft>
            </a:pPr>
            <a:r>
              <a:rPr lang="fr-FR" dirty="0" smtClean="0">
                <a:solidFill>
                  <a:prstClr val="black"/>
                </a:solidFill>
              </a:rPr>
              <a:t>Favoriser la ligne droite et horizontale.</a:t>
            </a:r>
          </a:p>
          <a:p>
            <a:pPr marL="0" lvl="0" indent="0" algn="just">
              <a:spcAft>
                <a:spcPts val="600"/>
              </a:spcAft>
              <a:buNone/>
            </a:pPr>
            <a:r>
              <a:rPr lang="fr-FR" dirty="0" smtClean="0">
                <a:solidFill>
                  <a:prstClr val="black"/>
                </a:solidFill>
              </a:rPr>
              <a:t>	</a:t>
            </a:r>
            <a:r>
              <a:rPr lang="fr-FR" b="1" dirty="0" smtClean="0">
                <a:solidFill>
                  <a:srgbClr val="C00000"/>
                </a:solidFill>
              </a:rPr>
              <a:t>Néanmoins, Louis XIV fera de ce style un élément qui permettra à la France de se positionner dans le volet artistique et architectural.</a:t>
            </a:r>
            <a:endParaRPr lang="fr-FR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6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47" t="13360" r="21250" b="11863"/>
          <a:stretch/>
        </p:blipFill>
        <p:spPr>
          <a:xfrm>
            <a:off x="251520" y="29526"/>
            <a:ext cx="8568952" cy="64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45" t="13360" r="21250" b="11863"/>
          <a:stretch/>
        </p:blipFill>
        <p:spPr>
          <a:xfrm>
            <a:off x="179512" y="83579"/>
            <a:ext cx="8640960" cy="665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427</Words>
  <Application>Microsoft Office PowerPoint</Application>
  <PresentationFormat>Affichage à l'écran (4:3)</PresentationFormat>
  <Paragraphs>42</Paragraphs>
  <Slides>26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Andalus</vt:lpstr>
      <vt:lpstr>Arial</vt:lpstr>
      <vt:lpstr>Baskerville Old Face</vt:lpstr>
      <vt:lpstr>Calibri</vt:lpstr>
      <vt:lpstr>Thème Office</vt:lpstr>
      <vt:lpstr>Présentation PowerPoint</vt:lpstr>
      <vt:lpstr>Introduction</vt:lpstr>
      <vt:lpstr>Le Roi soleil</vt:lpstr>
      <vt:lpstr>Petite définition</vt:lpstr>
      <vt:lpstr>L’ancrage historique du Classicisme</vt:lpstr>
      <vt:lpstr>Caractéristiques</vt:lpstr>
      <vt:lpstr>Présentation PowerPoint</vt:lpstr>
      <vt:lpstr>Présentation PowerPoint</vt:lpstr>
      <vt:lpstr>Présentation PowerPoint</vt:lpstr>
      <vt:lpstr>Présentation PowerPoint</vt:lpstr>
      <vt:lpstr>Baroque ou Classique ? Quel casse tête!</vt:lpstr>
      <vt:lpstr>En fin de compte, ça parait assez simple!</vt:lpstr>
      <vt:lpstr>Présentation PowerPoint</vt:lpstr>
      <vt:lpstr>Présentation PowerPoint</vt:lpstr>
      <vt:lpstr>Pouvez vous distinguer Le Baroque du Classique?</vt:lpstr>
      <vt:lpstr>Présentation PowerPoint</vt:lpstr>
      <vt:lpstr>Présentation PowerPoint</vt:lpstr>
      <vt:lpstr>Présentation PowerPoint</vt:lpstr>
      <vt:lpstr>Cathédrale Saint Paul, Sir Christopher Wren,  Londres, 1675-1708, Classique</vt:lpstr>
      <vt:lpstr>Le château de Versailles : symbole du classicisme Français!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HOME</cp:lastModifiedBy>
  <cp:revision>29</cp:revision>
  <dcterms:created xsi:type="dcterms:W3CDTF">2017-11-26T11:48:53Z</dcterms:created>
  <dcterms:modified xsi:type="dcterms:W3CDTF">2021-02-13T18:23:39Z</dcterms:modified>
</cp:coreProperties>
</file>