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4" r:id="rId3"/>
    <p:sldId id="258" r:id="rId4"/>
    <p:sldId id="259" r:id="rId5"/>
    <p:sldId id="263" r:id="rId6"/>
    <p:sldId id="262" r:id="rId7"/>
    <p:sldId id="261" r:id="rId8"/>
    <p:sldId id="268" r:id="rId9"/>
    <p:sldId id="267" r:id="rId10"/>
    <p:sldId id="266" r:id="rId11"/>
    <p:sldId id="265" r:id="rId12"/>
    <p:sldId id="260" r:id="rId13"/>
    <p:sldId id="270" r:id="rId14"/>
    <p:sldId id="269" r:id="rId15"/>
    <p:sldId id="264" r:id="rId16"/>
    <p:sldId id="273" r:id="rId17"/>
    <p:sldId id="272" r:id="rId18"/>
    <p:sldId id="275" r:id="rId19"/>
    <p:sldId id="271" r:id="rId20"/>
    <p:sldId id="283" r:id="rId21"/>
    <p:sldId id="282" r:id="rId22"/>
    <p:sldId id="281" r:id="rId23"/>
    <p:sldId id="284" r:id="rId24"/>
    <p:sldId id="286" r:id="rId25"/>
    <p:sldId id="285" r:id="rId26"/>
    <p:sldId id="287" r:id="rId27"/>
    <p:sldId id="291" r:id="rId28"/>
    <p:sldId id="290" r:id="rId29"/>
    <p:sldId id="289" r:id="rId30"/>
    <p:sldId id="288" r:id="rId31"/>
    <p:sldId id="294" r:id="rId32"/>
    <p:sldId id="300" r:id="rId33"/>
    <p:sldId id="301" r:id="rId34"/>
    <p:sldId id="304" r:id="rId35"/>
    <p:sldId id="302" r:id="rId36"/>
    <p:sldId id="303" r:id="rId37"/>
    <p:sldId id="311" r:id="rId38"/>
    <p:sldId id="305" r:id="rId39"/>
    <p:sldId id="307" r:id="rId40"/>
    <p:sldId id="306" r:id="rId41"/>
    <p:sldId id="310" r:id="rId42"/>
    <p:sldId id="309" r:id="rId43"/>
    <p:sldId id="308" r:id="rId44"/>
    <p:sldId id="297" r:id="rId45"/>
    <p:sldId id="318" r:id="rId46"/>
    <p:sldId id="316" r:id="rId47"/>
    <p:sldId id="315" r:id="rId48"/>
    <p:sldId id="319" r:id="rId49"/>
    <p:sldId id="320" r:id="rId50"/>
    <p:sldId id="317" r:id="rId51"/>
    <p:sldId id="312" r:id="rId5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7" autoAdjust="0"/>
    <p:restoredTop sz="94660"/>
  </p:normalViewPr>
  <p:slideViewPr>
    <p:cSldViewPr>
      <p:cViewPr>
        <p:scale>
          <a:sx n="52" d="100"/>
          <a:sy n="52" d="100"/>
        </p:scale>
        <p:origin x="-858"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Triangle rect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r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fr-FR" smtClean="0"/>
              <a:t>Modifiez le style du titre</a:t>
            </a:r>
            <a:endParaRPr kumimoji="0" lang="en-US"/>
          </a:p>
        </p:txBody>
      </p:sp>
      <p:sp>
        <p:nvSpPr>
          <p:cNvPr id="17" name="Sous-titr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Modifiez le style des sous-titres du masque</a:t>
            </a:r>
            <a:endParaRPr kumimoji="0" lang="en-US"/>
          </a:p>
        </p:txBody>
      </p:sp>
      <p:grpSp>
        <p:nvGrpSpPr>
          <p:cNvPr id="2" name="Groupe 1"/>
          <p:cNvGrpSpPr/>
          <p:nvPr/>
        </p:nvGrpSpPr>
        <p:grpSpPr>
          <a:xfrm>
            <a:off x="-3765" y="4953000"/>
            <a:ext cx="9147765" cy="1912088"/>
            <a:chOff x="-3765" y="4832896"/>
            <a:chExt cx="9147765" cy="2032192"/>
          </a:xfrm>
        </p:grpSpPr>
        <p:sp>
          <p:nvSpPr>
            <p:cNvPr id="7" name="Forme libre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orme libre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orme libre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Connecteur droit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Espace réservé de la date 29"/>
          <p:cNvSpPr>
            <a:spLocks noGrp="1"/>
          </p:cNvSpPr>
          <p:nvPr>
            <p:ph type="dt" sz="half" idx="10"/>
          </p:nvPr>
        </p:nvSpPr>
        <p:spPr/>
        <p:txBody>
          <a:bodyPr/>
          <a:lstStyle>
            <a:lvl1pPr>
              <a:defRPr>
                <a:solidFill>
                  <a:srgbClr val="FFFFFF"/>
                </a:solidFill>
              </a:defRPr>
            </a:lvl1pPr>
            <a:extLst/>
          </a:lstStyle>
          <a:p>
            <a:fld id="{BA090B3F-F077-4743-B664-2AD34CBB556E}" type="datetimeFigureOut">
              <a:rPr lang="fr-FR" smtClean="0"/>
              <a:t>10/09/2020</a:t>
            </a:fld>
            <a:endParaRPr lang="fr-FR"/>
          </a:p>
        </p:txBody>
      </p:sp>
      <p:sp>
        <p:nvSpPr>
          <p:cNvPr id="19" name="Espace réservé du pied de page 18"/>
          <p:cNvSpPr>
            <a:spLocks noGrp="1"/>
          </p:cNvSpPr>
          <p:nvPr>
            <p:ph type="ftr" sz="quarter" idx="11"/>
          </p:nvPr>
        </p:nvSpPr>
        <p:spPr/>
        <p:txBody>
          <a:bodyPr/>
          <a:lstStyle>
            <a:lvl1pPr>
              <a:defRPr>
                <a:solidFill>
                  <a:schemeClr val="accent1">
                    <a:tint val="20000"/>
                  </a:schemeClr>
                </a:solidFill>
              </a:defRPr>
            </a:lvl1pPr>
            <a:extLst/>
          </a:lstStyle>
          <a:p>
            <a:endParaRPr lang="fr-FR"/>
          </a:p>
        </p:txBody>
      </p:sp>
      <p:sp>
        <p:nvSpPr>
          <p:cNvPr id="27" name="Espace réservé du numéro de diapositive 26"/>
          <p:cNvSpPr>
            <a:spLocks noGrp="1"/>
          </p:cNvSpPr>
          <p:nvPr>
            <p:ph type="sldNum" sz="quarter" idx="12"/>
          </p:nvPr>
        </p:nvSpPr>
        <p:spPr/>
        <p:txBody>
          <a:bodyPr/>
          <a:lstStyle>
            <a:lvl1pPr>
              <a:defRPr>
                <a:solidFill>
                  <a:srgbClr val="FFFFFF"/>
                </a:solidFill>
              </a:defRPr>
            </a:lvl1pPr>
            <a:extLst/>
          </a:lstStyle>
          <a:p>
            <a:fld id="{E689224C-6CDC-4981-AE6F-2EEE8E221A3D}"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1481329"/>
            <a:ext cx="8229600" cy="4386071"/>
          </a:xfrm>
        </p:spPr>
        <p:txBody>
          <a:bodyPr vert="eaVert"/>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BA090B3F-F077-4743-B664-2AD34CBB556E}" type="datetimeFigureOut">
              <a:rPr lang="fr-FR" smtClean="0"/>
              <a:t>10/09/2020</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E689224C-6CDC-4981-AE6F-2EEE8E221A3D}"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44013" y="274640"/>
            <a:ext cx="1777470" cy="5592761"/>
          </a:xfrm>
        </p:spPr>
        <p:txBody>
          <a:bodyPr vert="eaVert"/>
          <a:lstStyle>
            <a:extLs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274641"/>
            <a:ext cx="6324600" cy="5592760"/>
          </a:xfrm>
        </p:spPr>
        <p:txBody>
          <a:bodyPr vert="eaVert"/>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BA090B3F-F077-4743-B664-2AD34CBB556E}" type="datetimeFigureOut">
              <a:rPr lang="fr-FR" smtClean="0"/>
              <a:t>10/09/2020</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E689224C-6CDC-4981-AE6F-2EEE8E221A3D}"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BA090B3F-F077-4743-B664-2AD34CBB556E}" type="datetimeFigureOut">
              <a:rPr lang="fr-FR" smtClean="0"/>
              <a:t>10/09/2020</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E689224C-6CDC-4981-AE6F-2EEE8E221A3D}" type="slidenum">
              <a:rPr lang="fr-FR" smtClean="0"/>
              <a:t>‹N°›</a:t>
            </a:fld>
            <a:endParaRPr lang="fr-FR"/>
          </a:p>
        </p:txBody>
      </p:sp>
      <p:sp>
        <p:nvSpPr>
          <p:cNvPr id="7" name="Titre 6"/>
          <p:cNvSpPr>
            <a:spLocks noGrp="1"/>
          </p:cNvSpPr>
          <p:nvPr>
            <p:ph type="title"/>
          </p:nvPr>
        </p:nvSpPr>
        <p:spPr/>
        <p:txBody>
          <a:bodyPr rtlCol="0"/>
          <a:lstStyle>
            <a:extLst/>
          </a:lstStyle>
          <a:p>
            <a:r>
              <a:rPr kumimoji="0" lang="fr-FR" smtClean="0"/>
              <a:t>Modifiez le style du titre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fr-FR" smtClean="0"/>
              <a:t>Modifiez le style du titre</a:t>
            </a:r>
            <a:endParaRPr kumimoji="0" lang="en-US"/>
          </a:p>
        </p:txBody>
      </p:sp>
      <p:sp>
        <p:nvSpPr>
          <p:cNvPr id="3" name="Espace réservé du texte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extLst/>
          </a:lstStyle>
          <a:p>
            <a:fld id="{BA090B3F-F077-4743-B664-2AD34CBB556E}" type="datetimeFigureOut">
              <a:rPr lang="fr-FR" smtClean="0"/>
              <a:t>10/09/2020</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E689224C-6CDC-4981-AE6F-2EEE8E221A3D}" type="slidenum">
              <a:rPr lang="fr-FR" smtClean="0"/>
              <a:t>‹N°›</a:t>
            </a:fld>
            <a:endParaRPr lang="fr-F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p:bgRef idx="1002">
        <a:schemeClr val="bg1"/>
      </p:bgRef>
    </p:bg>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BA090B3F-F077-4743-B664-2AD34CBB556E}" type="datetimeFigureOut">
              <a:rPr lang="fr-FR" smtClean="0"/>
              <a:t>10/09/2020</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E689224C-6CDC-4981-AE6F-2EEE8E221A3D}" type="slidenum">
              <a:rPr lang="fr-FR" smtClean="0"/>
              <a:t>‹N°›</a:t>
            </a:fld>
            <a:endParaRPr lang="fr-FR"/>
          </a:p>
        </p:txBody>
      </p:sp>
      <p:sp>
        <p:nvSpPr>
          <p:cNvPr id="8" name="Titre 7"/>
          <p:cNvSpPr>
            <a:spLocks noGrp="1"/>
          </p:cNvSpPr>
          <p:nvPr>
            <p:ph type="title"/>
          </p:nvPr>
        </p:nvSpPr>
        <p:spPr/>
        <p:txBody>
          <a:bodyPr rtlCol="0"/>
          <a:lstStyle>
            <a:extLst/>
          </a:lstStyle>
          <a:p>
            <a:r>
              <a:rPr kumimoji="0" lang="fr-FR" smtClean="0"/>
              <a:t>Modifiez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Ref idx="1003">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extLst/>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BA090B3F-F077-4743-B664-2AD34CBB556E}" type="datetimeFigureOut">
              <a:rPr lang="fr-FR" smtClean="0"/>
              <a:t>10/09/2020</a:t>
            </a:fld>
            <a:endParaRPr lang="fr-FR"/>
          </a:p>
        </p:txBody>
      </p:sp>
      <p:sp>
        <p:nvSpPr>
          <p:cNvPr id="8" name="Espace réservé du pied de page 7"/>
          <p:cNvSpPr>
            <a:spLocks noGrp="1"/>
          </p:cNvSpPr>
          <p:nvPr>
            <p:ph type="ftr" sz="quarter" idx="11"/>
          </p:nvPr>
        </p:nvSpPr>
        <p:spPr/>
        <p:txBody>
          <a:bodyPr/>
          <a:lstStyle>
            <a:extLst/>
          </a:lstStyle>
          <a:p>
            <a:endParaRPr lang="fr-FR"/>
          </a:p>
        </p:txBody>
      </p:sp>
      <p:sp>
        <p:nvSpPr>
          <p:cNvPr id="9" name="Espace réservé du numéro de diapositive 8"/>
          <p:cNvSpPr>
            <a:spLocks noGrp="1"/>
          </p:cNvSpPr>
          <p:nvPr>
            <p:ph type="sldNum" sz="quarter" idx="12"/>
          </p:nvPr>
        </p:nvSpPr>
        <p:spPr/>
        <p:txBody>
          <a:bodyPr/>
          <a:lstStyle>
            <a:extLst/>
          </a:lstStyle>
          <a:p>
            <a:fld id="{E689224C-6CDC-4981-AE6F-2EEE8E221A3D}" type="slidenum">
              <a:rPr lang="fr-FR" smtClean="0"/>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Ref idx="1002">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extLst/>
          </a:lstStyle>
          <a:p>
            <a:fld id="{BA090B3F-F077-4743-B664-2AD34CBB556E}" type="datetimeFigureOut">
              <a:rPr lang="fr-FR" smtClean="0"/>
              <a:t>10/09/2020</a:t>
            </a:fld>
            <a:endParaRPr lang="fr-FR"/>
          </a:p>
        </p:txBody>
      </p:sp>
      <p:sp>
        <p:nvSpPr>
          <p:cNvPr id="4" name="Espace réservé du pied de page 3"/>
          <p:cNvSpPr>
            <a:spLocks noGrp="1"/>
          </p:cNvSpPr>
          <p:nvPr>
            <p:ph type="ftr" sz="quarter" idx="11"/>
          </p:nvPr>
        </p:nvSpPr>
        <p:spPr/>
        <p:txBody>
          <a:bodyPr/>
          <a:lstStyle>
            <a:extLst/>
          </a:lstStyle>
          <a:p>
            <a:endParaRPr lang="fr-FR"/>
          </a:p>
        </p:txBody>
      </p:sp>
      <p:sp>
        <p:nvSpPr>
          <p:cNvPr id="5" name="Espace réservé du numéro de diapositive 4"/>
          <p:cNvSpPr>
            <a:spLocks noGrp="1"/>
          </p:cNvSpPr>
          <p:nvPr>
            <p:ph type="sldNum" sz="quarter" idx="12"/>
          </p:nvPr>
        </p:nvSpPr>
        <p:spPr/>
        <p:txBody>
          <a:bodyPr/>
          <a:lstStyle>
            <a:extLst/>
          </a:lstStyle>
          <a:p>
            <a:fld id="{E689224C-6CDC-4981-AE6F-2EEE8E221A3D}" type="slidenum">
              <a:rPr lang="fr-FR" smtClean="0"/>
              <a:t>‹N°›</a:t>
            </a:fld>
            <a:endParaRPr lang="fr-FR"/>
          </a:p>
        </p:txBody>
      </p:sp>
      <p:sp>
        <p:nvSpPr>
          <p:cNvPr id="6" name="Titre 5"/>
          <p:cNvSpPr>
            <a:spLocks noGrp="1"/>
          </p:cNvSpPr>
          <p:nvPr>
            <p:ph type="title"/>
          </p:nvPr>
        </p:nvSpPr>
        <p:spPr/>
        <p:txBody>
          <a:bodyPr rtlCol="0"/>
          <a:lstStyle>
            <a:extLst/>
          </a:lstStyle>
          <a:p>
            <a:r>
              <a:rPr kumimoji="0" lang="fr-FR" smtClean="0"/>
              <a:t>Modifiez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extLst/>
          </a:lstStyle>
          <a:p>
            <a:fld id="{BA090B3F-F077-4743-B664-2AD34CBB556E}" type="datetimeFigureOut">
              <a:rPr lang="fr-FR" smtClean="0"/>
              <a:t>10/09/2020</a:t>
            </a:fld>
            <a:endParaRPr lang="fr-FR"/>
          </a:p>
        </p:txBody>
      </p:sp>
      <p:sp>
        <p:nvSpPr>
          <p:cNvPr id="3" name="Espace réservé du pied de page 2"/>
          <p:cNvSpPr>
            <a:spLocks noGrp="1"/>
          </p:cNvSpPr>
          <p:nvPr>
            <p:ph type="ftr" sz="quarter" idx="11"/>
          </p:nvPr>
        </p:nvSpPr>
        <p:spPr/>
        <p:txBody>
          <a:bodyPr/>
          <a:lstStyle>
            <a:extLst/>
          </a:lstStyle>
          <a:p>
            <a:endParaRPr lang="fr-FR"/>
          </a:p>
        </p:txBody>
      </p:sp>
      <p:sp>
        <p:nvSpPr>
          <p:cNvPr id="4" name="Espace réservé du numéro de diapositive 3"/>
          <p:cNvSpPr>
            <a:spLocks noGrp="1"/>
          </p:cNvSpPr>
          <p:nvPr>
            <p:ph type="sldNum" sz="quarter" idx="12"/>
          </p:nvPr>
        </p:nvSpPr>
        <p:spPr/>
        <p:txBody>
          <a:bodyPr/>
          <a:lstStyle>
            <a:extLst/>
          </a:lstStyle>
          <a:p>
            <a:fld id="{E689224C-6CDC-4981-AE6F-2EEE8E221A3D}"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3">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fr-FR" smtClean="0"/>
              <a:t>Modifiez le style du titre</a:t>
            </a:r>
            <a:endParaRPr kumimoji="0" lang="en-US"/>
          </a:p>
        </p:txBody>
      </p:sp>
      <p:sp>
        <p:nvSpPr>
          <p:cNvPr id="3" name="Espace réservé du texte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a:xfrm>
            <a:off x="6727032" y="6407944"/>
            <a:ext cx="1920240" cy="365760"/>
          </a:xfrm>
        </p:spPr>
        <p:txBody>
          <a:bodyPr/>
          <a:lstStyle>
            <a:extLst/>
          </a:lstStyle>
          <a:p>
            <a:fld id="{BA090B3F-F077-4743-B664-2AD34CBB556E}" type="datetimeFigureOut">
              <a:rPr lang="fr-FR" smtClean="0"/>
              <a:t>10/09/2020</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E689224C-6CDC-4981-AE6F-2EEE8E221A3D}" type="slidenum">
              <a:rPr lang="fr-FR" smtClean="0"/>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Ref idx="1002">
        <a:schemeClr val="bg1"/>
      </p:bgRef>
    </p:bg>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fr-FR" smtClean="0"/>
              <a:t>Modifiez les styles du texte du masque</a:t>
            </a:r>
          </a:p>
        </p:txBody>
      </p:sp>
      <p:sp>
        <p:nvSpPr>
          <p:cNvPr id="3" name="Espace réservé pour une image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fr-FR" smtClean="0"/>
              <a:t>Cliquez sur l'icône pour ajouter une image</a:t>
            </a:r>
            <a:endParaRPr kumimoji="0" lang="en-US" dirty="0"/>
          </a:p>
        </p:txBody>
      </p:sp>
      <p:sp>
        <p:nvSpPr>
          <p:cNvPr id="5" name="Espace réservé de la date 4"/>
          <p:cNvSpPr>
            <a:spLocks noGrp="1"/>
          </p:cNvSpPr>
          <p:nvPr>
            <p:ph type="dt" sz="half" idx="10"/>
          </p:nvPr>
        </p:nvSpPr>
        <p:spPr/>
        <p:txBody>
          <a:bodyPr/>
          <a:lstStyle>
            <a:lvl1pPr>
              <a:defRPr>
                <a:solidFill>
                  <a:schemeClr val="tx1"/>
                </a:solidFill>
              </a:defRPr>
            </a:lvl1pPr>
            <a:extLst/>
          </a:lstStyle>
          <a:p>
            <a:fld id="{BA090B3F-F077-4743-B664-2AD34CBB556E}" type="datetimeFigureOut">
              <a:rPr lang="fr-FR" smtClean="0"/>
              <a:t>10/09/2020</a:t>
            </a:fld>
            <a:endParaRPr lang="fr-FR"/>
          </a:p>
        </p:txBody>
      </p:sp>
      <p:sp>
        <p:nvSpPr>
          <p:cNvPr id="6" name="Espace réservé du pied de page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r-FR"/>
          </a:p>
        </p:txBody>
      </p:sp>
      <p:sp>
        <p:nvSpPr>
          <p:cNvPr id="7" name="Espace réservé du numéro de diapositive 6"/>
          <p:cNvSpPr>
            <a:spLocks noGrp="1"/>
          </p:cNvSpPr>
          <p:nvPr>
            <p:ph type="sldNum" sz="quarter" idx="12"/>
          </p:nvPr>
        </p:nvSpPr>
        <p:spPr/>
        <p:txBody>
          <a:bodyPr/>
          <a:lstStyle>
            <a:lvl1pPr>
              <a:defRPr>
                <a:solidFill>
                  <a:schemeClr val="tx1"/>
                </a:solidFill>
              </a:defRPr>
            </a:lvl1pPr>
            <a:extLst/>
          </a:lstStyle>
          <a:p>
            <a:fld id="{E689224C-6CDC-4981-AE6F-2EEE8E221A3D}" type="slidenum">
              <a:rPr lang="fr-FR" smtClean="0"/>
              <a:t>‹N°›</a:t>
            </a:fld>
            <a:endParaRPr lang="fr-FR"/>
          </a:p>
        </p:txBody>
      </p:sp>
      <p:sp>
        <p:nvSpPr>
          <p:cNvPr id="2" name="Titr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fr-FR" smtClean="0"/>
              <a:t>Modifiez le style du titre</a:t>
            </a:r>
            <a:endParaRPr kumimoji="0" lang="en-US"/>
          </a:p>
        </p:txBody>
      </p:sp>
      <p:sp>
        <p:nvSpPr>
          <p:cNvPr id="8" name="Forme libre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orme libre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Triangle rect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Connecteur droit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orme libre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orme libre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Triangle rect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Connecteur droit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Espace réservé du titre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fr-FR" smtClean="0"/>
              <a:t>Modifiez le style du titre</a:t>
            </a:r>
            <a:endParaRPr kumimoji="0" lang="en-US"/>
          </a:p>
        </p:txBody>
      </p:sp>
      <p:sp>
        <p:nvSpPr>
          <p:cNvPr id="30" name="Espace réservé du texte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A090B3F-F077-4743-B664-2AD34CBB556E}" type="datetimeFigureOut">
              <a:rPr lang="fr-FR" smtClean="0"/>
              <a:t>10/09/2020</a:t>
            </a:fld>
            <a:endParaRPr lang="fr-FR"/>
          </a:p>
        </p:txBody>
      </p:sp>
      <p:sp>
        <p:nvSpPr>
          <p:cNvPr id="22" name="Espace réservé du pied de page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fr-FR"/>
          </a:p>
        </p:txBody>
      </p:sp>
      <p:sp>
        <p:nvSpPr>
          <p:cNvPr id="18" name="Espace réservé du numéro de diapositive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E689224C-6CDC-4981-AE6F-2EEE8E221A3D}" type="slidenum">
              <a:rPr lang="fr-FR" smtClean="0"/>
              <a:t>‹N°›</a:t>
            </a:fld>
            <a:endParaRPr lang="fr-F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11.wdp"/><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32.jpeg"/><Relationship Id="rId5" Type="http://schemas.microsoft.com/office/2007/relationships/hdphoto" Target="../media/hdphoto12.wdp"/><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5" Type="http://schemas.openxmlformats.org/officeDocument/2006/relationships/image" Target="../media/image40.jpe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9.png"/><Relationship Id="rId1" Type="http://schemas.openxmlformats.org/officeDocument/2006/relationships/slideLayout" Target="../slideLayouts/slideLayout8.xml"/><Relationship Id="rId5" Type="http://schemas.microsoft.com/office/2007/relationships/hdphoto" Target="../media/hdphoto18.wdp"/><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microsoft.com/office/2007/relationships/hdphoto" Target="../media/hdphoto21.wdp"/><Relationship Id="rId2" Type="http://schemas.openxmlformats.org/officeDocument/2006/relationships/image" Target="../media/image53.jpeg"/><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jpeg"/><Relationship Id="rId4" Type="http://schemas.microsoft.com/office/2007/relationships/hdphoto" Target="../media/hdphoto20.wdp"/><Relationship Id="rId9" Type="http://schemas.microsoft.com/office/2007/relationships/hdphoto" Target="../media/hdphoto22.wdp"/></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microsoft.com/office/2007/relationships/hdphoto" Target="../media/hdphoto23.wdp"/><Relationship Id="rId7" Type="http://schemas.microsoft.com/office/2007/relationships/hdphoto" Target="../media/hdphoto25.wdp"/><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63.png"/><Relationship Id="rId5" Type="http://schemas.microsoft.com/office/2007/relationships/hdphoto" Target="../media/hdphoto24.wdp"/><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hyperlink" Target="https://fr.wikipedia.org/wiki/Purificaci%C3%B3n_L%C3%B3pez-Garc%C3%ADa" TargetMode="External"/><Relationship Id="rId5" Type="http://schemas.openxmlformats.org/officeDocument/2006/relationships/hyperlink" Target="https://fr.wikipedia.org/wiki/Herv%C3%A9_Le_Guyader" TargetMode="External"/><Relationship Id="rId4" Type="http://schemas.openxmlformats.org/officeDocument/2006/relationships/hyperlink" Target="https://fr.wikipedia.org/wiki/Guillaume_Lecointr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 Id="rId4" Type="http://schemas.microsoft.com/office/2007/relationships/hdphoto" Target="../media/hdphoto30.wdp"/></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xml"/><Relationship Id="rId5" Type="http://schemas.openxmlformats.org/officeDocument/2006/relationships/image" Target="../media/image83.png"/><Relationship Id="rId4" Type="http://schemas.microsoft.com/office/2007/relationships/hdphoto" Target="../media/hdphoto31.wdp"/></Relationships>
</file>

<file path=ppt/slides/_rels/slide4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image" Target="../media/image87.png"/><Relationship Id="rId13" Type="http://schemas.microsoft.com/office/2007/relationships/hdphoto" Target="../media/hdphoto36.wdp"/><Relationship Id="rId3" Type="http://schemas.openxmlformats.org/officeDocument/2006/relationships/hyperlink" Target="http://www.univ-brest.fr/esiabscientifique/Mycologie/Mycotoxines/Ochratoxines" TargetMode="External"/><Relationship Id="rId7" Type="http://schemas.openxmlformats.org/officeDocument/2006/relationships/hyperlink" Target="http://www.univ-brest.fr/esiabscientifique/Mycologie/Mycotoxines/Zearalenone" TargetMode="External"/><Relationship Id="rId12" Type="http://schemas.openxmlformats.org/officeDocument/2006/relationships/image" Target="../media/image89.png"/><Relationship Id="rId2" Type="http://schemas.openxmlformats.org/officeDocument/2006/relationships/hyperlink" Target="http://www.univ-brest.fr/esiabscientifique/Mycologie/Mycotoxines/Aflatoxines" TargetMode="External"/><Relationship Id="rId16" Type="http://schemas.microsoft.com/office/2007/relationships/hdphoto" Target="../media/hdphoto37.wdp"/><Relationship Id="rId1" Type="http://schemas.openxmlformats.org/officeDocument/2006/relationships/slideLayout" Target="../slideLayouts/slideLayout8.xml"/><Relationship Id="rId6" Type="http://schemas.openxmlformats.org/officeDocument/2006/relationships/hyperlink" Target="http://www.univ-brest.fr/esiabscientifique/Mycologie/Mycotoxines/Patuline" TargetMode="External"/><Relationship Id="rId11" Type="http://schemas.microsoft.com/office/2007/relationships/hdphoto" Target="../media/hdphoto35.wdp"/><Relationship Id="rId5" Type="http://schemas.openxmlformats.org/officeDocument/2006/relationships/hyperlink" Target="http://www.univ-brest.fr/esiabscientifique/Mycologie/Mycotoxines/Trichothecenes" TargetMode="External"/><Relationship Id="rId15" Type="http://schemas.openxmlformats.org/officeDocument/2006/relationships/image" Target="../media/image91.png"/><Relationship Id="rId10" Type="http://schemas.openxmlformats.org/officeDocument/2006/relationships/image" Target="../media/image88.png"/><Relationship Id="rId4" Type="http://schemas.openxmlformats.org/officeDocument/2006/relationships/hyperlink" Target="http://www.univ-brest.fr/esiabscientifique/Mycologie/Mycotoxines/Fumonisines" TargetMode="External"/><Relationship Id="rId9" Type="http://schemas.microsoft.com/office/2007/relationships/hdphoto" Target="../media/hdphoto34.wdp"/><Relationship Id="rId1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microsoft.com/office/2007/relationships/hdphoto" Target="../media/hdphoto1.wdp"/><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image" Target="../media/image14.png"/><Relationship Id="rId16"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16.png"/><Relationship Id="rId11" Type="http://schemas.microsoft.com/office/2007/relationships/hdphoto" Target="../media/hdphoto4.wdp"/><Relationship Id="rId5" Type="http://schemas.microsoft.com/office/2007/relationships/hdphoto" Target="../media/hdphoto2.wdp"/><Relationship Id="rId15" Type="http://schemas.microsoft.com/office/2007/relationships/hdphoto" Target="../media/hdphoto6.wdp"/><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8.xml"/><Relationship Id="rId6" Type="http://schemas.microsoft.com/office/2007/relationships/hdphoto" Target="../media/hdphoto8.wdp"/><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8.xml"/><Relationship Id="rId5" Type="http://schemas.microsoft.com/office/2007/relationships/hdphoto" Target="../media/hdphoto10.wdp"/><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ésultat de recherche d'images pour &quot;logo ust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480" y="83008"/>
            <a:ext cx="837816" cy="80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68388" y="160338"/>
            <a:ext cx="7906351" cy="646331"/>
          </a:xfrm>
          <a:prstGeom prst="rect">
            <a:avLst/>
          </a:prstGeom>
        </p:spPr>
        <p:txBody>
          <a:bodyPr wrap="square">
            <a:spAutoFit/>
          </a:bodyPr>
          <a:lstStyle/>
          <a:p>
            <a:pPr algn="ctr"/>
            <a:r>
              <a:rPr lang="fr-FR" sz="1200" b="1" dirty="0" smtClean="0">
                <a:latin typeface="Times New Roman" pitchFamily="18" charset="0"/>
                <a:cs typeface="Times New Roman" pitchFamily="18" charset="0"/>
              </a:rPr>
              <a:t>Université des Sciences et de la Technologie d’Oran -Mohamed Boudiaf  (USTO- MB)</a:t>
            </a:r>
          </a:p>
          <a:p>
            <a:pPr algn="ctr"/>
            <a:r>
              <a:rPr lang="fr-FR" sz="1200" b="1" dirty="0">
                <a:latin typeface="Times New Roman" pitchFamily="18" charset="0"/>
                <a:cs typeface="Times New Roman" pitchFamily="18" charset="0"/>
              </a:rPr>
              <a:t>Faculté Des Sciences de la Nature et de la Vie. </a:t>
            </a:r>
          </a:p>
          <a:p>
            <a:pPr algn="ctr"/>
            <a:r>
              <a:rPr lang="fr-FR" sz="1200" b="1" dirty="0">
                <a:latin typeface="Times New Roman" pitchFamily="18" charset="0"/>
                <a:cs typeface="Times New Roman" pitchFamily="18" charset="0"/>
              </a:rPr>
              <a:t>Département de </a:t>
            </a:r>
            <a:r>
              <a:rPr lang="fr-FR" sz="1200" b="1" dirty="0" smtClean="0">
                <a:latin typeface="Times New Roman" pitchFamily="18" charset="0"/>
                <a:cs typeface="Times New Roman" pitchFamily="18" charset="0"/>
              </a:rPr>
              <a:t>Biotechnologie.</a:t>
            </a:r>
            <a:endParaRPr lang="fr-FR" sz="1200" b="1" dirty="0">
              <a:latin typeface="Times New Roman" pitchFamily="18" charset="0"/>
              <a:cs typeface="Times New Roman" pitchFamily="18" charset="0"/>
            </a:endParaRPr>
          </a:p>
        </p:txBody>
      </p:sp>
      <p:sp>
        <p:nvSpPr>
          <p:cNvPr id="7" name="Rectangle 6"/>
          <p:cNvSpPr/>
          <p:nvPr/>
        </p:nvSpPr>
        <p:spPr>
          <a:xfrm>
            <a:off x="437109" y="2276872"/>
            <a:ext cx="8345233" cy="646331"/>
          </a:xfrm>
          <a:prstGeom prst="rect">
            <a:avLst/>
          </a:prstGeom>
        </p:spPr>
        <p:style>
          <a:lnRef idx="2">
            <a:schemeClr val="accent1"/>
          </a:lnRef>
          <a:fillRef idx="1">
            <a:schemeClr val="lt1"/>
          </a:fillRef>
          <a:effectRef idx="0">
            <a:schemeClr val="accent1"/>
          </a:effectRef>
          <a:fontRef idx="minor">
            <a:schemeClr val="dk1"/>
          </a:fontRef>
        </p:style>
        <p:txBody>
          <a:bodyPr wrap="none" anchor="ctr">
            <a:spAutoFit/>
          </a:bodyPr>
          <a:lstStyle/>
          <a:p>
            <a:pPr algn="ctr"/>
            <a:r>
              <a:rPr lang="fr-FR" sz="3600" b="1" dirty="0" smtClean="0">
                <a:latin typeface="Times New Roman" pitchFamily="18" charset="0"/>
                <a:cs typeface="Times New Roman" pitchFamily="18" charset="0"/>
              </a:rPr>
              <a:t>La sécurité microbiologique des aliments </a:t>
            </a:r>
            <a:endParaRPr lang="fr-FR" sz="3600" dirty="0"/>
          </a:p>
        </p:txBody>
      </p:sp>
      <p:sp>
        <p:nvSpPr>
          <p:cNvPr id="8" name="Rectangle 7"/>
          <p:cNvSpPr/>
          <p:nvPr/>
        </p:nvSpPr>
        <p:spPr>
          <a:xfrm>
            <a:off x="7018965" y="6021288"/>
            <a:ext cx="1593706" cy="369332"/>
          </a:xfrm>
          <a:prstGeom prst="rect">
            <a:avLst/>
          </a:prstGeom>
        </p:spPr>
        <p:txBody>
          <a:bodyPr wrap="none">
            <a:spAutoFit/>
          </a:bodyPr>
          <a:lstStyle/>
          <a:p>
            <a:r>
              <a:rPr lang="fr-FR" sz="1400" b="1" i="1" u="sng" dirty="0" smtClean="0">
                <a:latin typeface="Times New Roman" pitchFamily="18" charset="0"/>
                <a:cs typeface="Times New Roman" pitchFamily="18" charset="0"/>
              </a:rPr>
              <a:t>Année :</a:t>
            </a:r>
            <a:r>
              <a:rPr lang="fr-FR" b="1" i="1" u="sng" dirty="0" smtClean="0">
                <a:latin typeface="Times New Roman" pitchFamily="18" charset="0"/>
                <a:cs typeface="Times New Roman" pitchFamily="18" charset="0"/>
              </a:rPr>
              <a:t> </a:t>
            </a:r>
            <a:r>
              <a:rPr lang="fr-FR" sz="1400" b="1" dirty="0" smtClean="0">
                <a:solidFill>
                  <a:schemeClr val="bg1"/>
                </a:solidFill>
                <a:latin typeface="Times New Roman" pitchFamily="18" charset="0"/>
                <a:cs typeface="Times New Roman" pitchFamily="18" charset="0"/>
              </a:rPr>
              <a:t>2017/2018</a:t>
            </a:r>
            <a:endParaRPr lang="fr-FR" sz="1400" b="1" dirty="0">
              <a:solidFill>
                <a:schemeClr val="bg1"/>
              </a:solidFill>
              <a:latin typeface="Times New Roman" pitchFamily="18" charset="0"/>
              <a:cs typeface="Times New Roman" pitchFamily="18" charset="0"/>
            </a:endParaRPr>
          </a:p>
        </p:txBody>
      </p:sp>
      <p:sp>
        <p:nvSpPr>
          <p:cNvPr id="9" name="Rectangle 8"/>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1"/>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1"/>
                </a:solidFill>
                <a:latin typeface="Times New Roman" pitchFamily="18" charset="0"/>
                <a:cs typeface="Times New Roman" pitchFamily="18" charset="0"/>
              </a:rPr>
              <a:t>Licence 3- Nutrition, Alimentation et Pathologie</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latin typeface="Times New Roman" pitchFamily="18" charset="0"/>
                <a:cs typeface="Times New Roman" pitchFamily="18" charset="0"/>
              </a:rPr>
              <a:t>:  </a:t>
            </a:r>
            <a:r>
              <a:rPr lang="fr-FR" sz="900" b="1" i="1" dirty="0" smtClean="0">
                <a:solidFill>
                  <a:schemeClr val="bg1"/>
                </a:solidFill>
                <a:latin typeface="Times New Roman" pitchFamily="18" charset="0"/>
                <a:cs typeface="Times New Roman" pitchFamily="18" charset="0"/>
              </a:rPr>
              <a:t>SNV</a:t>
            </a:r>
            <a:r>
              <a:rPr lang="fr-FR" sz="90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1"/>
                </a:solidFill>
                <a:latin typeface="Times New Roman" pitchFamily="18" charset="0"/>
                <a:cs typeface="Times New Roman" pitchFamily="18" charset="0"/>
              </a:rPr>
              <a:t>de B</a:t>
            </a:r>
            <a:r>
              <a:rPr lang="fr-FR" sz="1000" b="1" i="1" dirty="0" smtClean="0">
                <a:solidFill>
                  <a:schemeClr val="bg1"/>
                </a:solidFill>
                <a:latin typeface="Times New Roman" pitchFamily="18" charset="0"/>
                <a:cs typeface="Times New Roman" pitchFamily="18" charset="0"/>
              </a:rPr>
              <a:t>iotechnologie</a:t>
            </a:r>
            <a:endParaRPr lang="fr-FR" sz="900" dirty="0">
              <a:solidFill>
                <a:schemeClr val="bg1"/>
              </a:solidFill>
              <a:latin typeface="Times New Roman" pitchFamily="18" charset="0"/>
              <a:cs typeface="Times New Roman" pitchFamily="18" charset="0"/>
            </a:endParaRPr>
          </a:p>
        </p:txBody>
      </p:sp>
      <p:sp>
        <p:nvSpPr>
          <p:cNvPr id="10" name="Rectangle 9"/>
          <p:cNvSpPr/>
          <p:nvPr/>
        </p:nvSpPr>
        <p:spPr>
          <a:xfrm>
            <a:off x="3563888" y="3429000"/>
            <a:ext cx="2013693" cy="523220"/>
          </a:xfrm>
          <a:prstGeom prst="rect">
            <a:avLst/>
          </a:prstGeom>
        </p:spPr>
        <p:txBody>
          <a:bodyPr wrap="none">
            <a:spAutoFit/>
          </a:bodyPr>
          <a:lstStyle/>
          <a:p>
            <a:r>
              <a:rPr lang="fr-FR" sz="1400" u="sng" dirty="0" smtClean="0">
                <a:latin typeface="Times New Roman" pitchFamily="18" charset="0"/>
                <a:cs typeface="Times New Roman" pitchFamily="18" charset="0"/>
              </a:rPr>
              <a:t>Dr.</a:t>
            </a:r>
            <a:r>
              <a:rPr lang="fr-FR" sz="1400" dirty="0" smtClean="0">
                <a:latin typeface="Times New Roman" pitchFamily="18" charset="0"/>
                <a:cs typeface="Times New Roman" pitchFamily="18" charset="0"/>
              </a:rPr>
              <a:t> BELDJILALI.A</a:t>
            </a:r>
          </a:p>
          <a:p>
            <a:r>
              <a:rPr lang="fr-FR" sz="1400" b="1" u="sng" dirty="0" smtClean="0">
                <a:solidFill>
                  <a:schemeClr val="bg2">
                    <a:lumMod val="50000"/>
                  </a:schemeClr>
                </a:solidFill>
                <a:latin typeface="Times New Roman" pitchFamily="18" charset="0"/>
                <a:cs typeface="Times New Roman" pitchFamily="18" charset="0"/>
              </a:rPr>
              <a:t>beldjilaliaf@gmail.com</a:t>
            </a:r>
            <a:r>
              <a:rPr lang="fr-FR" sz="1400" dirty="0" smtClean="0">
                <a:latin typeface="Times New Roman" pitchFamily="18" charset="0"/>
                <a:cs typeface="Times New Roman" pitchFamily="18" charset="0"/>
              </a:rPr>
              <a:t> </a:t>
            </a:r>
            <a:endParaRPr lang="fr-FR" sz="1400" dirty="0"/>
          </a:p>
        </p:txBody>
      </p:sp>
      <p:sp>
        <p:nvSpPr>
          <p:cNvPr id="11" name="AutoShape 2" descr="Image associé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AutoShape 4" descr="Image associé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AutoShape 6" descr="Résultat de recherche d'images pour &quot;microbiologie des aliments&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1" name="Image 4" descr="Description : https://normalisation.afnor.org/wp-content/uploads/2016/11/Fotolia_77674852_Subscription_X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3163249"/>
            <a:ext cx="2122110" cy="11825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4"/>
          <p:cNvPicPr/>
          <p:nvPr/>
        </p:nvPicPr>
        <p:blipFill>
          <a:blip r:embed="rId4" cstate="print">
            <a:extLst>
              <a:ext uri="{28A0092B-C50C-407E-A947-70E740481C1C}">
                <a14:useLocalDpi xmlns:a14="http://schemas.microsoft.com/office/drawing/2010/main" val="0"/>
              </a:ext>
            </a:extLst>
          </a:blip>
          <a:stretch>
            <a:fillRect/>
          </a:stretch>
        </p:blipFill>
        <p:spPr>
          <a:xfrm>
            <a:off x="7956376" y="37304"/>
            <a:ext cx="936104" cy="892398"/>
          </a:xfrm>
          <a:prstGeom prst="rect">
            <a:avLst/>
          </a:prstGeom>
        </p:spPr>
      </p:pic>
    </p:spTree>
    <p:extLst>
      <p:ext uri="{BB962C8B-B14F-4D97-AF65-F5344CB8AC3E}">
        <p14:creationId xmlns:p14="http://schemas.microsoft.com/office/powerpoint/2010/main" val="1522195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latin typeface="Times New Roman" pitchFamily="18" charset="0"/>
                <a:cs typeface="Times New Roman" pitchFamily="18" charset="0"/>
              </a:rPr>
              <a:t>La Sécurité Microbiologique Des Aliments- USTO- MB</a:t>
            </a:r>
            <a:endParaRPr lang="fr-FR" sz="1100" b="1" dirty="0">
              <a:latin typeface="Times New Roman" pitchFamily="18" charset="0"/>
              <a:cs typeface="Times New Roman" pitchFamily="18" charset="0"/>
            </a:endParaRPr>
          </a:p>
        </p:txBody>
      </p:sp>
      <p:sp>
        <p:nvSpPr>
          <p:cNvPr id="2" name="Rectangle 1"/>
          <p:cNvSpPr/>
          <p:nvPr/>
        </p:nvSpPr>
        <p:spPr>
          <a:xfrm>
            <a:off x="54345" y="36660"/>
            <a:ext cx="300082" cy="369332"/>
          </a:xfrm>
          <a:prstGeom prst="rect">
            <a:avLst/>
          </a:prstGeom>
        </p:spPr>
        <p:txBody>
          <a:bodyPr wrap="none">
            <a:spAutoFit/>
          </a:bodyPr>
          <a:lstStyle/>
          <a:p>
            <a:r>
              <a:rPr lang="fr-FR" dirty="0" smtClean="0">
                <a:latin typeface="Times New Roman" pitchFamily="18" charset="0"/>
                <a:cs typeface="Times New Roman" pitchFamily="18" charset="0"/>
              </a:rPr>
              <a:t>8</a:t>
            </a:r>
            <a:endParaRPr lang="fr-FR" dirty="0"/>
          </a:p>
        </p:txBody>
      </p:sp>
      <p:sp>
        <p:nvSpPr>
          <p:cNvPr id="20" name="Rectangle 19"/>
          <p:cNvSpPr/>
          <p:nvPr/>
        </p:nvSpPr>
        <p:spPr>
          <a:xfrm>
            <a:off x="1715222" y="156845"/>
            <a:ext cx="5103513" cy="461665"/>
          </a:xfrm>
          <a:prstGeom prst="rect">
            <a:avLst/>
          </a:prstGeom>
        </p:spPr>
        <p:txBody>
          <a:bodyPr wrap="none">
            <a:spAutoFit/>
          </a:bodyPr>
          <a:lstStyle/>
          <a:p>
            <a:pPr marL="342900" indent="-342900">
              <a:buFont typeface="Wingdings" pitchFamily="2" charset="2"/>
              <a:buChar char="Ø"/>
            </a:pPr>
            <a:r>
              <a:rPr lang="fr-FR" sz="2400" b="1" u="sng" dirty="0">
                <a:solidFill>
                  <a:schemeClr val="bg2">
                    <a:lumMod val="50000"/>
                  </a:schemeClr>
                </a:solidFill>
                <a:latin typeface="Times New Roman" pitchFamily="18" charset="0"/>
                <a:cs typeface="Times New Roman" pitchFamily="18" charset="0"/>
              </a:rPr>
              <a:t>Rappels de microbiologie générale </a:t>
            </a:r>
          </a:p>
        </p:txBody>
      </p:sp>
      <p:sp>
        <p:nvSpPr>
          <p:cNvPr id="21" name="Rectangle 20"/>
          <p:cNvSpPr/>
          <p:nvPr/>
        </p:nvSpPr>
        <p:spPr>
          <a:xfrm>
            <a:off x="2648450" y="476672"/>
            <a:ext cx="3457037" cy="369332"/>
          </a:xfrm>
          <a:prstGeom prst="rect">
            <a:avLst/>
          </a:prstGeom>
        </p:spPr>
        <p:txBody>
          <a:bodyPr wrap="none">
            <a:spAutoFit/>
          </a:bodyPr>
          <a:lstStyle/>
          <a:p>
            <a:r>
              <a:rPr lang="fr-FR" b="1" u="sng" dirty="0" smtClean="0">
                <a:solidFill>
                  <a:srgbClr val="FF0000"/>
                </a:solidFill>
                <a:latin typeface="Times New Roman" pitchFamily="18" charset="0"/>
                <a:cs typeface="Times New Roman" pitchFamily="18" charset="0"/>
              </a:rPr>
              <a:t>1/ Diversité du monde microbien </a:t>
            </a:r>
            <a:endParaRPr lang="fr-FR" b="1" u="sng" dirty="0">
              <a:solidFill>
                <a:srgbClr val="FF0000"/>
              </a:solidFill>
            </a:endParaRPr>
          </a:p>
        </p:txBody>
      </p:sp>
      <p:sp>
        <p:nvSpPr>
          <p:cNvPr id="22" name="Rectangle 21"/>
          <p:cNvSpPr/>
          <p:nvPr/>
        </p:nvSpPr>
        <p:spPr>
          <a:xfrm>
            <a:off x="1537680" y="782004"/>
            <a:ext cx="6201378"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fr-FR" b="1" dirty="0" smtClean="0">
                <a:solidFill>
                  <a:schemeClr val="accent4">
                    <a:lumMod val="50000"/>
                  </a:schemeClr>
                </a:solidFill>
                <a:latin typeface="Times New Roman" pitchFamily="18" charset="0"/>
                <a:cs typeface="Times New Roman" pitchFamily="18" charset="0"/>
              </a:rPr>
              <a:t>1.3. Caractéristiques morphologiques des micro-organismes: </a:t>
            </a:r>
            <a:endParaRPr lang="fr-FR" b="1" dirty="0">
              <a:solidFill>
                <a:schemeClr val="accent4">
                  <a:lumMod val="50000"/>
                </a:schemeClr>
              </a:solidFill>
            </a:endParaRPr>
          </a:p>
        </p:txBody>
      </p:sp>
      <p:sp>
        <p:nvSpPr>
          <p:cNvPr id="28" name="Rectangle 27"/>
          <p:cNvSpPr/>
          <p:nvPr/>
        </p:nvSpPr>
        <p:spPr>
          <a:xfrm>
            <a:off x="3625251" y="1203923"/>
            <a:ext cx="1991350"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smtClean="0">
                <a:solidFill>
                  <a:srgbClr val="FF0000"/>
                </a:solidFill>
                <a:latin typeface="Times New Roman" pitchFamily="18" charset="0"/>
                <a:cs typeface="Times New Roman" pitchFamily="18" charset="0"/>
              </a:rPr>
              <a:t>Procaryotes Bactéries </a:t>
            </a:r>
            <a:endParaRPr lang="fr-FR" b="1" dirty="0">
              <a:solidFill>
                <a:srgbClr val="FF0000"/>
              </a:solidFill>
              <a:latin typeface="Times New Roman" pitchFamily="18" charset="0"/>
              <a:cs typeface="Times New Roman" pitchFamily="18" charset="0"/>
            </a:endParaRPr>
          </a:p>
        </p:txBody>
      </p:sp>
      <p:sp>
        <p:nvSpPr>
          <p:cNvPr id="29" name="Rectangle 28"/>
          <p:cNvSpPr/>
          <p:nvPr/>
        </p:nvSpPr>
        <p:spPr>
          <a:xfrm>
            <a:off x="3441930" y="1056139"/>
            <a:ext cx="287258" cy="338554"/>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fr-FR" sz="1600" b="1" dirty="0" smtClean="0">
                <a:latin typeface="Times New Roman" pitchFamily="18" charset="0"/>
                <a:cs typeface="Times New Roman" pitchFamily="18" charset="0"/>
              </a:rPr>
              <a:t>1</a:t>
            </a:r>
            <a:endParaRPr lang="fr-FR" sz="1600" b="1" dirty="0"/>
          </a:p>
        </p:txBody>
      </p:sp>
      <p:sp>
        <p:nvSpPr>
          <p:cNvPr id="32" name="Rectangle 31"/>
          <p:cNvSpPr/>
          <p:nvPr/>
        </p:nvSpPr>
        <p:spPr>
          <a:xfrm>
            <a:off x="767606" y="7317432"/>
            <a:ext cx="7309514" cy="400110"/>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wrap="square">
            <a:spAutoFit/>
          </a:bodyPr>
          <a:lstStyle/>
          <a:p>
            <a:r>
              <a:rPr lang="fr-FR" sz="2000" b="1" dirty="0" smtClean="0">
                <a:latin typeface="Times New Roman" pitchFamily="18" charset="0"/>
                <a:cs typeface="Times New Roman" pitchFamily="18" charset="0"/>
              </a:rPr>
              <a:t>Ultrastructure schématisée de la cellule bactérienne</a:t>
            </a:r>
            <a:endParaRPr lang="fr-FR" sz="2000" b="1" dirty="0">
              <a:latin typeface="Times New Roman" pitchFamily="18" charset="0"/>
              <a:cs typeface="Times New Roman" pitchFamily="18" charset="0"/>
            </a:endParaRPr>
          </a:p>
        </p:txBody>
      </p:sp>
      <p:sp>
        <p:nvSpPr>
          <p:cNvPr id="13" name="Rectangle 12"/>
          <p:cNvSpPr/>
          <p:nvPr/>
        </p:nvSpPr>
        <p:spPr>
          <a:xfrm>
            <a:off x="2843808" y="1755976"/>
            <a:ext cx="3140603" cy="369332"/>
          </a:xfrm>
          <a:prstGeom prst="rect">
            <a:avLst/>
          </a:prstGeom>
        </p:spPr>
        <p:txBody>
          <a:bodyPr wrap="none">
            <a:spAutoFit/>
          </a:bodyPr>
          <a:lstStyle/>
          <a:p>
            <a:pPr marL="285750" indent="-285750">
              <a:buFont typeface="Wingdings" pitchFamily="2" charset="2"/>
              <a:buChar char="Ø"/>
            </a:pPr>
            <a:r>
              <a:rPr lang="fr-FR" b="1" u="sng" dirty="0" smtClean="0">
                <a:latin typeface="Times New Roman" pitchFamily="18" charset="0"/>
                <a:cs typeface="Times New Roman" pitchFamily="18" charset="0"/>
              </a:rPr>
              <a:t>La sporulation bactérienne</a:t>
            </a:r>
            <a:endParaRPr lang="fr-FR" b="1" u="sng" dirty="0"/>
          </a:p>
        </p:txBody>
      </p:sp>
      <p:sp>
        <p:nvSpPr>
          <p:cNvPr id="14" name="Rectangle 13"/>
          <p:cNvSpPr/>
          <p:nvPr/>
        </p:nvSpPr>
        <p:spPr>
          <a:xfrm>
            <a:off x="-70992" y="2010829"/>
            <a:ext cx="9334607" cy="1138773"/>
          </a:xfrm>
          <a:prstGeom prst="rect">
            <a:avLst/>
          </a:prstGeom>
        </p:spPr>
        <p:txBody>
          <a:bodyPr wrap="none">
            <a:spAutoFit/>
          </a:bodyPr>
          <a:lstStyle/>
          <a:p>
            <a:pPr marL="285750" indent="-285750">
              <a:buFont typeface="Wingdings" pitchFamily="2" charset="2"/>
              <a:buChar char="Ø"/>
            </a:pPr>
            <a:r>
              <a:rPr lang="fr-FR" dirty="0" smtClean="0">
                <a:latin typeface="Times New Roman" pitchFamily="18" charset="0"/>
                <a:cs typeface="Times New Roman" pitchFamily="18" charset="0"/>
              </a:rPr>
              <a:t>Conditions défavorables, épuisement des éléments nutritifs</a:t>
            </a:r>
            <a:r>
              <a:rPr lang="fr-FR" sz="2000" dirty="0" smtClean="0">
                <a:latin typeface="Times New Roman" pitchFamily="18" charset="0"/>
                <a:cs typeface="Times New Roman" pitchFamily="18" charset="0"/>
              </a:rPr>
              <a:t>:</a:t>
            </a:r>
            <a:r>
              <a:rPr lang="fr-FR" sz="2400" dirty="0" smtClean="0">
                <a:latin typeface="Times New Roman" pitchFamily="18" charset="0"/>
                <a:cs typeface="Times New Roman" pitchFamily="18" charset="0"/>
              </a:rPr>
              <a:t> </a:t>
            </a:r>
            <a:r>
              <a:rPr lang="fr-FR" sz="2400" b="1" u="sng" dirty="0" smtClean="0">
                <a:solidFill>
                  <a:srgbClr val="FF0000"/>
                </a:solidFill>
                <a:latin typeface="Times New Roman" pitchFamily="18" charset="0"/>
                <a:cs typeface="Times New Roman" pitchFamily="18" charset="0"/>
              </a:rPr>
              <a:t>sporulation.</a:t>
            </a:r>
          </a:p>
          <a:p>
            <a:pPr marL="285750" indent="-285750">
              <a:buFont typeface="Wingdings" pitchFamily="2" charset="2"/>
              <a:buChar char="Ø"/>
            </a:pPr>
            <a:r>
              <a:rPr lang="fr-FR" dirty="0" smtClean="0">
                <a:latin typeface="Times New Roman" pitchFamily="18" charset="0"/>
                <a:cs typeface="Times New Roman" pitchFamily="18" charset="0"/>
              </a:rPr>
              <a:t>Améliorations </a:t>
            </a:r>
            <a:r>
              <a:rPr lang="fr-FR" dirty="0">
                <a:latin typeface="Times New Roman" pitchFamily="18" charset="0"/>
                <a:cs typeface="Times New Roman" pitchFamily="18" charset="0"/>
              </a:rPr>
              <a:t>des </a:t>
            </a:r>
            <a:r>
              <a:rPr lang="fr-FR" dirty="0" smtClean="0">
                <a:latin typeface="Times New Roman" pitchFamily="18" charset="0"/>
                <a:cs typeface="Times New Roman" pitchFamily="18" charset="0"/>
              </a:rPr>
              <a:t>conditions: </a:t>
            </a:r>
            <a:r>
              <a:rPr lang="fr-FR" sz="2400" b="1" u="sng" dirty="0">
                <a:solidFill>
                  <a:srgbClr val="FF0000"/>
                </a:solidFill>
                <a:latin typeface="Times New Roman" pitchFamily="18" charset="0"/>
                <a:cs typeface="Times New Roman" pitchFamily="18" charset="0"/>
              </a:rPr>
              <a:t>la </a:t>
            </a:r>
            <a:r>
              <a:rPr lang="fr-FR" sz="2400" b="1" u="sng" dirty="0" smtClean="0">
                <a:solidFill>
                  <a:srgbClr val="FF0000"/>
                </a:solidFill>
                <a:latin typeface="Times New Roman" pitchFamily="18" charset="0"/>
                <a:cs typeface="Times New Roman" pitchFamily="18" charset="0"/>
              </a:rPr>
              <a:t>germination</a:t>
            </a:r>
            <a:r>
              <a:rPr lang="fr-FR" sz="2000" dirty="0" smtClean="0">
                <a:latin typeface="Times New Roman" pitchFamily="18" charset="0"/>
                <a:cs typeface="Times New Roman" pitchFamily="18" charset="0"/>
              </a:rPr>
              <a:t>(retourne à l’état végétatif de la bactérie)</a:t>
            </a:r>
            <a:endParaRPr lang="fr-FR" sz="2000" dirty="0">
              <a:latin typeface="Times New Roman" pitchFamily="18" charset="0"/>
              <a:cs typeface="Times New Roman" pitchFamily="18" charset="0"/>
            </a:endParaRPr>
          </a:p>
          <a:p>
            <a:r>
              <a:rPr lang="fr-FR" sz="2000" dirty="0">
                <a:latin typeface="Times New Roman" pitchFamily="18" charset="0"/>
                <a:cs typeface="Times New Roman" pitchFamily="18" charset="0"/>
              </a:rPr>
              <a:t> </a:t>
            </a:r>
          </a:p>
        </p:txBody>
      </p:sp>
      <p:sp>
        <p:nvSpPr>
          <p:cNvPr id="4" name="Rectangle 3"/>
          <p:cNvSpPr/>
          <p:nvPr/>
        </p:nvSpPr>
        <p:spPr>
          <a:xfrm>
            <a:off x="-48346" y="2875002"/>
            <a:ext cx="9357690" cy="646331"/>
          </a:xfrm>
          <a:prstGeom prst="rect">
            <a:avLst/>
          </a:prstGeom>
        </p:spPr>
        <p:txBody>
          <a:bodyPr wrap="none">
            <a:spAutoFit/>
          </a:bodyPr>
          <a:lstStyle/>
          <a:p>
            <a:pPr marL="285750" indent="-285750">
              <a:buFont typeface="Wingdings" pitchFamily="2" charset="2"/>
              <a:buChar char="Ø"/>
            </a:pPr>
            <a:r>
              <a:rPr lang="fr-FR" b="1" u="sng" dirty="0" smtClean="0">
                <a:solidFill>
                  <a:schemeClr val="tx2">
                    <a:lumMod val="50000"/>
                  </a:schemeClr>
                </a:solidFill>
                <a:latin typeface="Times New Roman" pitchFamily="18" charset="0"/>
                <a:cs typeface="Times New Roman" pitchFamily="18" charset="0"/>
              </a:rPr>
              <a:t>La spore</a:t>
            </a:r>
            <a:r>
              <a:rPr lang="fr-FR" dirty="0">
                <a:latin typeface="Times New Roman" pitchFamily="18" charset="0"/>
                <a:cs typeface="Times New Roman" pitchFamily="18" charset="0"/>
              </a:rPr>
              <a:t>: </a:t>
            </a:r>
            <a:r>
              <a:rPr lang="fr-FR" dirty="0" smtClean="0">
                <a:latin typeface="Times New Roman" pitchFamily="18" charset="0"/>
                <a:cs typeface="Times New Roman" pitchFamily="18" charset="0"/>
              </a:rPr>
              <a:t>c’est une forme de résistance condensée (</a:t>
            </a:r>
            <a:r>
              <a:rPr lang="fr-FR" dirty="0" smtClean="0">
                <a:solidFill>
                  <a:srgbClr val="FF0000"/>
                </a:solidFill>
                <a:latin typeface="Times New Roman" pitchFamily="18" charset="0"/>
                <a:cs typeface="Times New Roman" pitchFamily="18" charset="0"/>
              </a:rPr>
              <a:t>génome+ partie de cytoplasme déshydratée)</a:t>
            </a:r>
          </a:p>
          <a:p>
            <a:r>
              <a:rPr lang="fr-FR" dirty="0">
                <a:solidFill>
                  <a:srgbClr val="FF0000"/>
                </a:solidFill>
                <a:latin typeface="Times New Roman" pitchFamily="18" charset="0"/>
                <a:cs typeface="Times New Roman" pitchFamily="18" charset="0"/>
              </a:rPr>
              <a:t> </a:t>
            </a:r>
            <a:r>
              <a:rPr lang="fr-FR" dirty="0" smtClean="0">
                <a:solidFill>
                  <a:srgbClr val="FF0000"/>
                </a:solidFill>
                <a:latin typeface="Times New Roman" pitchFamily="18" charset="0"/>
                <a:cs typeface="Times New Roman" pitchFamily="18" charset="0"/>
              </a:rPr>
              <a:t>                           autour d’enveloppe très résistant)</a:t>
            </a:r>
            <a:r>
              <a:rPr lang="fr-FR" dirty="0" smtClean="0">
                <a:latin typeface="Times New Roman" pitchFamily="18" charset="0"/>
                <a:cs typeface="Times New Roman" pitchFamily="18" charset="0"/>
              </a:rPr>
              <a:t> </a:t>
            </a:r>
            <a:endParaRPr lang="fr-FR"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851128" y="2125308"/>
            <a:ext cx="5252362" cy="41777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51128" y="6302113"/>
            <a:ext cx="5253154" cy="338554"/>
          </a:xfrm>
          <a:prstGeom prst="rect">
            <a:avLst/>
          </a:prstGeom>
          <a:ln>
            <a:solidFill>
              <a:schemeClr val="tx1">
                <a:lumMod val="65000"/>
                <a:lumOff val="35000"/>
              </a:schemeClr>
            </a:solidFill>
          </a:ln>
        </p:spPr>
        <p:txBody>
          <a:bodyPr wrap="square">
            <a:spAutoFit/>
          </a:bodyPr>
          <a:lstStyle/>
          <a:p>
            <a:r>
              <a:rPr lang="fr-FR" sz="1600" b="1" dirty="0" smtClean="0">
                <a:ln w="9525">
                  <a:solidFill>
                    <a:schemeClr val="tx1"/>
                  </a:solidFill>
                </a:ln>
                <a:latin typeface="Times New Roman" pitchFamily="18" charset="0"/>
                <a:cs typeface="Times New Roman" pitchFamily="18" charset="0"/>
              </a:rPr>
              <a:t>Schéma de la sporulation et la germination bactérienne </a:t>
            </a:r>
            <a:endParaRPr lang="fr-FR" sz="1600" b="1" dirty="0">
              <a:ln w="9525">
                <a:solidFill>
                  <a:schemeClr val="tx1"/>
                </a:solidFill>
              </a:ln>
            </a:endParaRPr>
          </a:p>
        </p:txBody>
      </p:sp>
      <p:pic>
        <p:nvPicPr>
          <p:cNvPr id="2050" name="Picture 2" descr="Résultat de recherche d'images pour &quot;spore bactérienne&quot;"/>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4345" y="3208643"/>
            <a:ext cx="3796783" cy="255097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p:nvSpPr>
        <p:spPr>
          <a:xfrm>
            <a:off x="85086" y="2859613"/>
            <a:ext cx="3302469" cy="338554"/>
          </a:xfrm>
          <a:prstGeom prst="rect">
            <a:avLst/>
          </a:prstGeom>
          <a:ln>
            <a:solidFill>
              <a:schemeClr val="tx1">
                <a:lumMod val="65000"/>
                <a:lumOff val="35000"/>
              </a:schemeClr>
            </a:solidFill>
          </a:ln>
        </p:spPr>
        <p:txBody>
          <a:bodyPr wrap="square">
            <a:spAutoFit/>
          </a:bodyPr>
          <a:lstStyle/>
          <a:p>
            <a:r>
              <a:rPr lang="fr-FR" sz="1600" b="1" dirty="0" smtClean="0">
                <a:ln w="12700">
                  <a:solidFill>
                    <a:schemeClr val="tx1"/>
                  </a:solidFill>
                </a:ln>
              </a:rPr>
              <a:t>Types des spores bactérienne</a:t>
            </a:r>
            <a:endParaRPr lang="fr-FR" sz="1600" b="1" dirty="0">
              <a:ln w="12700">
                <a:solidFill>
                  <a:schemeClr val="tx1"/>
                </a:solidFill>
              </a:ln>
            </a:endParaRPr>
          </a:p>
        </p:txBody>
      </p:sp>
      <p:sp>
        <p:nvSpPr>
          <p:cNvPr id="23" name="Rectangle 22"/>
          <p:cNvSpPr/>
          <p:nvPr/>
        </p:nvSpPr>
        <p:spPr>
          <a:xfrm>
            <a:off x="110042" y="5153132"/>
            <a:ext cx="5434463" cy="338554"/>
          </a:xfrm>
          <a:prstGeom prst="rect">
            <a:avLst/>
          </a:prstGeom>
          <a:ln>
            <a:solidFill>
              <a:schemeClr val="tx1">
                <a:lumMod val="65000"/>
                <a:lumOff val="35000"/>
              </a:schemeClr>
            </a:solidFill>
          </a:ln>
        </p:spPr>
        <p:txBody>
          <a:bodyPr wrap="square">
            <a:spAutoFit/>
          </a:bodyPr>
          <a:lstStyle/>
          <a:p>
            <a:r>
              <a:rPr lang="fr-FR" sz="1600" b="1" dirty="0" smtClean="0">
                <a:ln w="9525">
                  <a:solidFill>
                    <a:schemeClr val="tx1"/>
                  </a:solidFill>
                </a:ln>
                <a:latin typeface="Times New Roman" pitchFamily="18" charset="0"/>
                <a:cs typeface="Times New Roman" pitchFamily="18" charset="0"/>
              </a:rPr>
              <a:t>Schéma d’une spore bactérienne </a:t>
            </a:r>
            <a:endParaRPr lang="fr-FR" sz="1600" b="1" dirty="0">
              <a:ln w="9525">
                <a:solidFill>
                  <a:schemeClr val="tx1"/>
                </a:solidFill>
              </a:ln>
            </a:endParaRPr>
          </a:p>
        </p:txBody>
      </p:sp>
      <p:pic>
        <p:nvPicPr>
          <p:cNvPr id="2054" name="Picture 6" descr="Résultat de recherche d'images pour &quot;spore bactérienn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7010" y="2371811"/>
            <a:ext cx="2736304" cy="25174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6267010" y="4889211"/>
            <a:ext cx="3535721" cy="276999"/>
          </a:xfrm>
          <a:prstGeom prst="rect">
            <a:avLst/>
          </a:prstGeom>
          <a:ln w="12700">
            <a:solidFill>
              <a:schemeClr val="tx1">
                <a:lumMod val="65000"/>
                <a:lumOff val="35000"/>
              </a:schemeClr>
            </a:solidFill>
          </a:ln>
        </p:spPr>
        <p:txBody>
          <a:bodyPr wrap="square">
            <a:spAutoFit/>
          </a:bodyPr>
          <a:lstStyle/>
          <a:p>
            <a:r>
              <a:rPr lang="fr-FR" sz="1200" b="1" dirty="0" smtClean="0">
                <a:ln w="9525">
                  <a:solidFill>
                    <a:schemeClr val="tx1"/>
                  </a:solidFill>
                </a:ln>
                <a:latin typeface="Times New Roman" pitchFamily="18" charset="0"/>
                <a:cs typeface="Times New Roman" pitchFamily="18" charset="0"/>
              </a:rPr>
              <a:t>Observation microscopique des spores</a:t>
            </a:r>
            <a:endParaRPr lang="fr-FR" sz="1200" b="1" dirty="0">
              <a:ln w="9525">
                <a:solidFill>
                  <a:schemeClr val="tx1"/>
                </a:solidFill>
              </a:ln>
            </a:endParaRPr>
          </a:p>
        </p:txBody>
      </p:sp>
      <p:pic>
        <p:nvPicPr>
          <p:cNvPr id="2055" name="Picture 7"/>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4345" y="2191355"/>
            <a:ext cx="6126219" cy="28854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29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05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4" grpId="0"/>
      <p:bldP spid="4" grpId="1"/>
      <p:bldP spid="5" grpId="0" animBg="1"/>
      <p:bldP spid="5" grpId="1" animBg="1"/>
      <p:bldP spid="19" grpId="0" animBg="1"/>
      <p:bldP spid="19" grpId="1"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latin typeface="Times New Roman" pitchFamily="18" charset="0"/>
                <a:cs typeface="Times New Roman" pitchFamily="18" charset="0"/>
              </a:rPr>
              <a:t>La Sécurité Microbiologique Des Aliments- USTO- MB</a:t>
            </a:r>
            <a:endParaRPr lang="fr-FR" sz="1100" b="1" dirty="0">
              <a:latin typeface="Times New Roman" pitchFamily="18" charset="0"/>
              <a:cs typeface="Times New Roman" pitchFamily="18" charset="0"/>
            </a:endParaRPr>
          </a:p>
        </p:txBody>
      </p:sp>
      <p:sp>
        <p:nvSpPr>
          <p:cNvPr id="2" name="Rectangle 1"/>
          <p:cNvSpPr/>
          <p:nvPr/>
        </p:nvSpPr>
        <p:spPr>
          <a:xfrm>
            <a:off x="54345" y="36660"/>
            <a:ext cx="300082" cy="369332"/>
          </a:xfrm>
          <a:prstGeom prst="rect">
            <a:avLst/>
          </a:prstGeom>
        </p:spPr>
        <p:txBody>
          <a:bodyPr wrap="none">
            <a:spAutoFit/>
          </a:bodyPr>
          <a:lstStyle/>
          <a:p>
            <a:r>
              <a:rPr lang="fr-FR" dirty="0" smtClean="0">
                <a:latin typeface="Times New Roman" pitchFamily="18" charset="0"/>
                <a:cs typeface="Times New Roman" pitchFamily="18" charset="0"/>
              </a:rPr>
              <a:t>9</a:t>
            </a:r>
            <a:endParaRPr lang="fr-FR" dirty="0"/>
          </a:p>
        </p:txBody>
      </p:sp>
      <p:sp>
        <p:nvSpPr>
          <p:cNvPr id="20" name="Rectangle 19"/>
          <p:cNvSpPr/>
          <p:nvPr/>
        </p:nvSpPr>
        <p:spPr>
          <a:xfrm>
            <a:off x="1870606" y="156844"/>
            <a:ext cx="5103513" cy="461665"/>
          </a:xfrm>
          <a:prstGeom prst="rect">
            <a:avLst/>
          </a:prstGeom>
        </p:spPr>
        <p:txBody>
          <a:bodyPr wrap="none">
            <a:spAutoFit/>
          </a:bodyPr>
          <a:lstStyle/>
          <a:p>
            <a:pPr marL="342900" indent="-342900">
              <a:buFont typeface="Wingdings" pitchFamily="2" charset="2"/>
              <a:buChar char="Ø"/>
            </a:pPr>
            <a:r>
              <a:rPr lang="fr-FR" sz="2400" b="1" u="sng" dirty="0">
                <a:solidFill>
                  <a:schemeClr val="bg2">
                    <a:lumMod val="50000"/>
                  </a:schemeClr>
                </a:solidFill>
                <a:latin typeface="Times New Roman" pitchFamily="18" charset="0"/>
                <a:cs typeface="Times New Roman" pitchFamily="18" charset="0"/>
              </a:rPr>
              <a:t>Rappels de microbiologie générale </a:t>
            </a:r>
          </a:p>
        </p:txBody>
      </p:sp>
      <p:sp>
        <p:nvSpPr>
          <p:cNvPr id="21" name="Rectangle 20"/>
          <p:cNvSpPr/>
          <p:nvPr/>
        </p:nvSpPr>
        <p:spPr>
          <a:xfrm>
            <a:off x="2759931" y="476672"/>
            <a:ext cx="3457037" cy="369332"/>
          </a:xfrm>
          <a:prstGeom prst="rect">
            <a:avLst/>
          </a:prstGeom>
        </p:spPr>
        <p:txBody>
          <a:bodyPr wrap="none">
            <a:spAutoFit/>
          </a:bodyPr>
          <a:lstStyle/>
          <a:p>
            <a:r>
              <a:rPr lang="fr-FR" b="1" u="sng" dirty="0" smtClean="0">
                <a:solidFill>
                  <a:srgbClr val="FF0000"/>
                </a:solidFill>
                <a:latin typeface="Times New Roman" pitchFamily="18" charset="0"/>
                <a:cs typeface="Times New Roman" pitchFamily="18" charset="0"/>
              </a:rPr>
              <a:t>1/ Diversité du monde microbien </a:t>
            </a:r>
            <a:endParaRPr lang="fr-FR" b="1" u="sng" dirty="0">
              <a:solidFill>
                <a:srgbClr val="FF0000"/>
              </a:solidFill>
            </a:endParaRPr>
          </a:p>
        </p:txBody>
      </p:sp>
      <p:sp>
        <p:nvSpPr>
          <p:cNvPr id="22" name="Rectangle 21"/>
          <p:cNvSpPr/>
          <p:nvPr/>
        </p:nvSpPr>
        <p:spPr>
          <a:xfrm>
            <a:off x="1619672" y="803175"/>
            <a:ext cx="6201378"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fr-FR" b="1" dirty="0" smtClean="0">
                <a:solidFill>
                  <a:schemeClr val="accent4">
                    <a:lumMod val="50000"/>
                  </a:schemeClr>
                </a:solidFill>
                <a:latin typeface="Times New Roman" pitchFamily="18" charset="0"/>
                <a:cs typeface="Times New Roman" pitchFamily="18" charset="0"/>
              </a:rPr>
              <a:t>1.3. Caractéristiques morphologiques des micro-organismes: </a:t>
            </a:r>
            <a:endParaRPr lang="fr-FR" b="1" dirty="0">
              <a:solidFill>
                <a:schemeClr val="accent4">
                  <a:lumMod val="50000"/>
                </a:schemeClr>
              </a:solidFill>
            </a:endParaRPr>
          </a:p>
        </p:txBody>
      </p:sp>
      <p:sp>
        <p:nvSpPr>
          <p:cNvPr id="23" name="Rectangle 22"/>
          <p:cNvSpPr/>
          <p:nvPr/>
        </p:nvSpPr>
        <p:spPr>
          <a:xfrm>
            <a:off x="3724686" y="1134468"/>
            <a:ext cx="1991350" cy="576334"/>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lang="fr-FR" b="1" dirty="0" smtClean="0">
                <a:solidFill>
                  <a:srgbClr val="FF0000"/>
                </a:solidFill>
                <a:latin typeface="Times New Roman" pitchFamily="18" charset="0"/>
                <a:cs typeface="Times New Roman" pitchFamily="18" charset="0"/>
              </a:rPr>
              <a:t>Champignons (Mycètes) </a:t>
            </a:r>
            <a:r>
              <a:rPr lang="fr-FR" dirty="0" smtClean="0"/>
              <a:t> </a:t>
            </a:r>
            <a:endParaRPr lang="fr-FR" dirty="0"/>
          </a:p>
        </p:txBody>
      </p:sp>
      <p:sp>
        <p:nvSpPr>
          <p:cNvPr id="24" name="Rectangle 23"/>
          <p:cNvSpPr/>
          <p:nvPr/>
        </p:nvSpPr>
        <p:spPr>
          <a:xfrm>
            <a:off x="3563889" y="1087430"/>
            <a:ext cx="228968" cy="307777"/>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fr-FR" sz="1400" b="1" dirty="0" smtClean="0">
                <a:latin typeface="Times New Roman" pitchFamily="18" charset="0"/>
                <a:cs typeface="Times New Roman" pitchFamily="18" charset="0"/>
              </a:rPr>
              <a:t>2</a:t>
            </a:r>
            <a:endParaRPr lang="fr-FR" sz="1400" b="1" dirty="0"/>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30836" y="1844824"/>
            <a:ext cx="7515225" cy="44767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72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latin typeface="Times New Roman" pitchFamily="18" charset="0"/>
                <a:cs typeface="Times New Roman" pitchFamily="18" charset="0"/>
              </a:rPr>
              <a:t>La Sécurité Microbiologique Des Aliments- USTO- MB</a:t>
            </a:r>
            <a:endParaRPr lang="fr-FR" sz="1100" b="1" dirty="0">
              <a:latin typeface="Times New Roman" pitchFamily="18" charset="0"/>
              <a:cs typeface="Times New Roman" pitchFamily="18" charset="0"/>
            </a:endParaRPr>
          </a:p>
        </p:txBody>
      </p:sp>
      <p:sp>
        <p:nvSpPr>
          <p:cNvPr id="2" name="Rectangle 1"/>
          <p:cNvSpPr/>
          <p:nvPr/>
        </p:nvSpPr>
        <p:spPr>
          <a:xfrm>
            <a:off x="54345" y="36660"/>
            <a:ext cx="300082" cy="369332"/>
          </a:xfrm>
          <a:prstGeom prst="rect">
            <a:avLst/>
          </a:prstGeom>
        </p:spPr>
        <p:txBody>
          <a:bodyPr wrap="none">
            <a:spAutoFit/>
          </a:bodyPr>
          <a:lstStyle/>
          <a:p>
            <a:r>
              <a:rPr lang="fr-FR" dirty="0" smtClean="0">
                <a:latin typeface="Times New Roman" pitchFamily="18" charset="0"/>
                <a:cs typeface="Times New Roman" pitchFamily="18" charset="0"/>
              </a:rPr>
              <a:t>7</a:t>
            </a:r>
            <a:endParaRPr lang="fr-FR" dirty="0"/>
          </a:p>
        </p:txBody>
      </p:sp>
      <p:sp>
        <p:nvSpPr>
          <p:cNvPr id="6" name="Rectangle 5"/>
          <p:cNvSpPr/>
          <p:nvPr/>
        </p:nvSpPr>
        <p:spPr>
          <a:xfrm>
            <a:off x="1799640" y="139771"/>
            <a:ext cx="5103513" cy="461665"/>
          </a:xfrm>
          <a:prstGeom prst="rect">
            <a:avLst/>
          </a:prstGeom>
        </p:spPr>
        <p:txBody>
          <a:bodyPr wrap="none">
            <a:spAutoFit/>
          </a:bodyPr>
          <a:lstStyle/>
          <a:p>
            <a:pPr marL="342900" indent="-342900">
              <a:buFont typeface="Wingdings" pitchFamily="2" charset="2"/>
              <a:buChar char="Ø"/>
            </a:pPr>
            <a:r>
              <a:rPr lang="fr-FR" sz="2400" b="1" u="sng" dirty="0">
                <a:solidFill>
                  <a:schemeClr val="bg2">
                    <a:lumMod val="50000"/>
                  </a:schemeClr>
                </a:solidFill>
                <a:latin typeface="Times New Roman" pitchFamily="18" charset="0"/>
                <a:cs typeface="Times New Roman" pitchFamily="18" charset="0"/>
              </a:rPr>
              <a:t>Rappels de microbiologie générale </a:t>
            </a:r>
          </a:p>
        </p:txBody>
      </p:sp>
      <p:sp>
        <p:nvSpPr>
          <p:cNvPr id="7" name="Rectangle 6"/>
          <p:cNvSpPr/>
          <p:nvPr/>
        </p:nvSpPr>
        <p:spPr>
          <a:xfrm>
            <a:off x="2714913" y="476672"/>
            <a:ext cx="3457037" cy="369332"/>
          </a:xfrm>
          <a:prstGeom prst="rect">
            <a:avLst/>
          </a:prstGeom>
        </p:spPr>
        <p:txBody>
          <a:bodyPr wrap="none">
            <a:spAutoFit/>
          </a:bodyPr>
          <a:lstStyle/>
          <a:p>
            <a:r>
              <a:rPr lang="fr-FR" b="1" u="sng" dirty="0" smtClean="0">
                <a:solidFill>
                  <a:srgbClr val="FF0000"/>
                </a:solidFill>
                <a:latin typeface="Times New Roman" pitchFamily="18" charset="0"/>
                <a:cs typeface="Times New Roman" pitchFamily="18" charset="0"/>
              </a:rPr>
              <a:t>1/ Diversité du monde microbien </a:t>
            </a:r>
            <a:endParaRPr lang="fr-FR" b="1" u="sng" dirty="0">
              <a:solidFill>
                <a:srgbClr val="FF0000"/>
              </a:solidFill>
            </a:endParaRPr>
          </a:p>
        </p:txBody>
      </p:sp>
      <p:sp>
        <p:nvSpPr>
          <p:cNvPr id="8" name="Rectangle 7"/>
          <p:cNvSpPr/>
          <p:nvPr/>
        </p:nvSpPr>
        <p:spPr>
          <a:xfrm>
            <a:off x="1619672" y="765136"/>
            <a:ext cx="6201378"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fr-FR" b="1" dirty="0" smtClean="0">
                <a:solidFill>
                  <a:schemeClr val="accent4">
                    <a:lumMod val="50000"/>
                  </a:schemeClr>
                </a:solidFill>
                <a:latin typeface="Times New Roman" pitchFamily="18" charset="0"/>
                <a:cs typeface="Times New Roman" pitchFamily="18" charset="0"/>
              </a:rPr>
              <a:t>1.3. Caractéristiques morphologiques des micro-organismes: </a:t>
            </a:r>
            <a:endParaRPr lang="fr-FR" b="1" dirty="0">
              <a:solidFill>
                <a:schemeClr val="accent4">
                  <a:lumMod val="50000"/>
                </a:schemeClr>
              </a:solidFill>
            </a:endParaRPr>
          </a:p>
        </p:txBody>
      </p:sp>
      <p:sp>
        <p:nvSpPr>
          <p:cNvPr id="9" name="Rectangle 8"/>
          <p:cNvSpPr/>
          <p:nvPr/>
        </p:nvSpPr>
        <p:spPr>
          <a:xfrm>
            <a:off x="3643367" y="1134468"/>
            <a:ext cx="1991350"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FF0000"/>
                </a:solidFill>
                <a:latin typeface="Times New Roman" pitchFamily="18" charset="0"/>
                <a:cs typeface="Times New Roman" pitchFamily="18" charset="0"/>
              </a:rPr>
              <a:t>Protistes </a:t>
            </a:r>
            <a:r>
              <a:rPr lang="fr-FR" b="1" dirty="0" smtClean="0">
                <a:solidFill>
                  <a:srgbClr val="FF0000"/>
                </a:solidFill>
                <a:latin typeface="Times New Roman" pitchFamily="18" charset="0"/>
                <a:cs typeface="Times New Roman" pitchFamily="18" charset="0"/>
              </a:rPr>
              <a:t>eucaryotes </a:t>
            </a:r>
            <a:endParaRPr lang="fr-FR" b="1" dirty="0">
              <a:solidFill>
                <a:srgbClr val="FF0000"/>
              </a:solidFill>
              <a:latin typeface="Times New Roman" pitchFamily="18" charset="0"/>
              <a:cs typeface="Times New Roman" pitchFamily="18" charset="0"/>
            </a:endParaRPr>
          </a:p>
        </p:txBody>
      </p:sp>
      <p:sp>
        <p:nvSpPr>
          <p:cNvPr id="10" name="Rectangle 9"/>
          <p:cNvSpPr/>
          <p:nvPr/>
        </p:nvSpPr>
        <p:spPr>
          <a:xfrm>
            <a:off x="3448342" y="1133485"/>
            <a:ext cx="274434" cy="307777"/>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fr-FR" sz="1400" b="1" dirty="0">
                <a:latin typeface="Times New Roman" pitchFamily="18" charset="0"/>
                <a:cs typeface="Times New Roman" pitchFamily="18" charset="0"/>
              </a:rPr>
              <a:t>3</a:t>
            </a:r>
            <a:endParaRPr lang="fr-FR" sz="1400" b="1" dirty="0"/>
          </a:p>
        </p:txBody>
      </p:sp>
      <p:sp>
        <p:nvSpPr>
          <p:cNvPr id="3" name="Rectangle 2"/>
          <p:cNvSpPr/>
          <p:nvPr/>
        </p:nvSpPr>
        <p:spPr>
          <a:xfrm>
            <a:off x="3247343" y="1700808"/>
            <a:ext cx="2667782" cy="461665"/>
          </a:xfrm>
          <a:prstGeom prst="rect">
            <a:avLst/>
          </a:prstGeom>
        </p:spPr>
        <p:txBody>
          <a:bodyPr wrap="none">
            <a:spAutoFit/>
          </a:bodyPr>
          <a:lstStyle/>
          <a:p>
            <a:r>
              <a:rPr lang="fr-FR" sz="2400" b="1" u="sng" dirty="0" smtClean="0">
                <a:solidFill>
                  <a:srgbClr val="FF0000"/>
                </a:solidFill>
                <a:latin typeface="Times New Roman" pitchFamily="18" charset="0"/>
                <a:cs typeface="Times New Roman" pitchFamily="18" charset="0"/>
              </a:rPr>
              <a:t>1/Les protozoaires </a:t>
            </a:r>
            <a:endParaRPr lang="fr-FR" sz="2400" u="sng" dirty="0"/>
          </a:p>
        </p:txBody>
      </p:sp>
      <p:sp>
        <p:nvSpPr>
          <p:cNvPr id="4" name="Rectangle 3"/>
          <p:cNvSpPr/>
          <p:nvPr/>
        </p:nvSpPr>
        <p:spPr>
          <a:xfrm>
            <a:off x="-48346" y="2060848"/>
            <a:ext cx="5859296" cy="369332"/>
          </a:xfrm>
          <a:prstGeom prst="rect">
            <a:avLst/>
          </a:prstGeom>
        </p:spPr>
        <p:txBody>
          <a:bodyPr wrap="none">
            <a:spAutoFit/>
          </a:bodyPr>
          <a:lstStyle/>
          <a:p>
            <a:pPr marL="285750" indent="-285750">
              <a:buFont typeface="Wingdings" pitchFamily="2" charset="2"/>
              <a:buChar char="Ø"/>
            </a:pPr>
            <a:r>
              <a:rPr lang="fr-FR" dirty="0" smtClean="0">
                <a:latin typeface="Times New Roman" pitchFamily="18" charset="0"/>
                <a:cs typeface="Times New Roman" pitchFamily="18" charset="0"/>
              </a:rPr>
              <a:t>Structure est la plus proche de celle d’une cellule animale.</a:t>
            </a:r>
            <a:endParaRPr lang="fr-FR" dirty="0"/>
          </a:p>
        </p:txBody>
      </p:sp>
      <p:sp>
        <p:nvSpPr>
          <p:cNvPr id="13" name="Rectangle 12"/>
          <p:cNvSpPr/>
          <p:nvPr/>
        </p:nvSpPr>
        <p:spPr>
          <a:xfrm>
            <a:off x="27327" y="2797329"/>
            <a:ext cx="5878532" cy="369332"/>
          </a:xfrm>
          <a:prstGeom prst="rect">
            <a:avLst/>
          </a:prstGeom>
        </p:spPr>
        <p:txBody>
          <a:bodyPr wrap="none">
            <a:spAutoFit/>
          </a:bodyPr>
          <a:lstStyle/>
          <a:p>
            <a:pPr marL="285750" indent="-285750">
              <a:buFont typeface="Wingdings" pitchFamily="2" charset="2"/>
              <a:buChar char="Ø"/>
            </a:pPr>
            <a:r>
              <a:rPr lang="fr-FR" dirty="0" smtClean="0">
                <a:latin typeface="Times New Roman" pitchFamily="18" charset="0"/>
                <a:cs typeface="Times New Roman" pitchFamily="18" charset="0"/>
              </a:rPr>
              <a:t>Classification en 4 groupes selon le mode de déplacement.</a:t>
            </a:r>
            <a:endParaRPr lang="fr-FR" dirty="0"/>
          </a:p>
        </p:txBody>
      </p:sp>
      <p:sp>
        <p:nvSpPr>
          <p:cNvPr id="14" name="Rectangle 13"/>
          <p:cNvSpPr/>
          <p:nvPr/>
        </p:nvSpPr>
        <p:spPr>
          <a:xfrm>
            <a:off x="-33384" y="2397914"/>
            <a:ext cx="7013458" cy="369332"/>
          </a:xfrm>
          <a:prstGeom prst="rect">
            <a:avLst/>
          </a:prstGeom>
        </p:spPr>
        <p:txBody>
          <a:bodyPr wrap="none">
            <a:spAutoFit/>
          </a:bodyPr>
          <a:lstStyle/>
          <a:p>
            <a:pPr marL="285750" indent="-285750">
              <a:buFont typeface="Wingdings" pitchFamily="2" charset="2"/>
              <a:buChar char="Ø"/>
            </a:pPr>
            <a:r>
              <a:rPr lang="fr-FR" dirty="0" smtClean="0">
                <a:latin typeface="Times New Roman" pitchFamily="18" charset="0"/>
                <a:cs typeface="Times New Roman" pitchFamily="18" charset="0"/>
              </a:rPr>
              <a:t>Procaryotes hétérotrophes dont les cellules sont dépourvues de la paroi.</a:t>
            </a:r>
            <a:endParaRPr lang="fr-FR" dirty="0"/>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345" y="2044506"/>
            <a:ext cx="8896250" cy="45365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988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latin typeface="Times New Roman" pitchFamily="18" charset="0"/>
                <a:cs typeface="Times New Roman" pitchFamily="18" charset="0"/>
              </a:rPr>
              <a:t>La Sécurité Microbiologique Des Aliments- USTO- MB</a:t>
            </a:r>
            <a:endParaRPr lang="fr-FR" sz="1100" b="1" dirty="0">
              <a:latin typeface="Times New Roman" pitchFamily="18" charset="0"/>
              <a:cs typeface="Times New Roman" pitchFamily="18" charset="0"/>
            </a:endParaRPr>
          </a:p>
        </p:txBody>
      </p:sp>
      <p:sp>
        <p:nvSpPr>
          <p:cNvPr id="2" name="Rectangle 1"/>
          <p:cNvSpPr/>
          <p:nvPr/>
        </p:nvSpPr>
        <p:spPr>
          <a:xfrm>
            <a:off x="54345" y="36660"/>
            <a:ext cx="406906" cy="369332"/>
          </a:xfrm>
          <a:prstGeom prst="rect">
            <a:avLst/>
          </a:prstGeom>
        </p:spPr>
        <p:txBody>
          <a:bodyPr wrap="none">
            <a:spAutoFit/>
          </a:bodyPr>
          <a:lstStyle/>
          <a:p>
            <a:r>
              <a:rPr lang="fr-FR" dirty="0" smtClean="0">
                <a:latin typeface="Times New Roman" pitchFamily="18" charset="0"/>
                <a:cs typeface="Times New Roman" pitchFamily="18" charset="0"/>
              </a:rPr>
              <a:t>11</a:t>
            </a:r>
            <a:endParaRPr lang="fr-FR" dirty="0"/>
          </a:p>
        </p:txBody>
      </p:sp>
      <p:sp>
        <p:nvSpPr>
          <p:cNvPr id="20" name="Rectangle 19"/>
          <p:cNvSpPr/>
          <p:nvPr/>
        </p:nvSpPr>
        <p:spPr>
          <a:xfrm>
            <a:off x="1870606" y="156844"/>
            <a:ext cx="5103513" cy="461665"/>
          </a:xfrm>
          <a:prstGeom prst="rect">
            <a:avLst/>
          </a:prstGeom>
        </p:spPr>
        <p:txBody>
          <a:bodyPr wrap="none">
            <a:spAutoFit/>
          </a:bodyPr>
          <a:lstStyle/>
          <a:p>
            <a:pPr marL="342900" indent="-342900">
              <a:buFont typeface="Wingdings" pitchFamily="2" charset="2"/>
              <a:buChar char="Ø"/>
            </a:pPr>
            <a:r>
              <a:rPr lang="fr-FR" sz="2400" b="1" u="sng" dirty="0">
                <a:solidFill>
                  <a:schemeClr val="bg2">
                    <a:lumMod val="50000"/>
                  </a:schemeClr>
                </a:solidFill>
                <a:latin typeface="Times New Roman" pitchFamily="18" charset="0"/>
                <a:cs typeface="Times New Roman" pitchFamily="18" charset="0"/>
              </a:rPr>
              <a:t>Rappels de microbiologie générale </a:t>
            </a:r>
          </a:p>
        </p:txBody>
      </p:sp>
      <p:sp>
        <p:nvSpPr>
          <p:cNvPr id="21" name="Rectangle 20"/>
          <p:cNvSpPr/>
          <p:nvPr/>
        </p:nvSpPr>
        <p:spPr>
          <a:xfrm>
            <a:off x="2759931" y="476672"/>
            <a:ext cx="3457037" cy="369332"/>
          </a:xfrm>
          <a:prstGeom prst="rect">
            <a:avLst/>
          </a:prstGeom>
        </p:spPr>
        <p:txBody>
          <a:bodyPr wrap="none">
            <a:spAutoFit/>
          </a:bodyPr>
          <a:lstStyle/>
          <a:p>
            <a:r>
              <a:rPr lang="fr-FR" b="1" u="sng" dirty="0" smtClean="0">
                <a:solidFill>
                  <a:srgbClr val="FF0000"/>
                </a:solidFill>
                <a:latin typeface="Times New Roman" pitchFamily="18" charset="0"/>
                <a:cs typeface="Times New Roman" pitchFamily="18" charset="0"/>
              </a:rPr>
              <a:t>1/ Diversité du monde microbien </a:t>
            </a:r>
            <a:endParaRPr lang="fr-FR" b="1" u="sng" dirty="0">
              <a:solidFill>
                <a:srgbClr val="FF0000"/>
              </a:solidFill>
            </a:endParaRPr>
          </a:p>
        </p:txBody>
      </p:sp>
      <p:sp>
        <p:nvSpPr>
          <p:cNvPr id="22" name="Rectangle 21"/>
          <p:cNvSpPr/>
          <p:nvPr/>
        </p:nvSpPr>
        <p:spPr>
          <a:xfrm>
            <a:off x="1619672" y="803175"/>
            <a:ext cx="6201378"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fr-FR" b="1" dirty="0" smtClean="0">
                <a:solidFill>
                  <a:schemeClr val="accent4">
                    <a:lumMod val="50000"/>
                  </a:schemeClr>
                </a:solidFill>
                <a:latin typeface="Times New Roman" pitchFamily="18" charset="0"/>
                <a:cs typeface="Times New Roman" pitchFamily="18" charset="0"/>
              </a:rPr>
              <a:t>1.3. Caractéristiques morphologiques des micro-organismes: </a:t>
            </a:r>
            <a:endParaRPr lang="fr-FR" b="1" dirty="0">
              <a:solidFill>
                <a:schemeClr val="accent4">
                  <a:lumMod val="50000"/>
                </a:schemeClr>
              </a:solidFill>
            </a:endParaRPr>
          </a:p>
        </p:txBody>
      </p:sp>
      <p:sp>
        <p:nvSpPr>
          <p:cNvPr id="13" name="Rectangle 12"/>
          <p:cNvSpPr/>
          <p:nvPr/>
        </p:nvSpPr>
        <p:spPr>
          <a:xfrm>
            <a:off x="3643367" y="1134468"/>
            <a:ext cx="1991350"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FF0000"/>
                </a:solidFill>
                <a:latin typeface="Times New Roman" pitchFamily="18" charset="0"/>
                <a:cs typeface="Times New Roman" pitchFamily="18" charset="0"/>
              </a:rPr>
              <a:t>Protistes </a:t>
            </a:r>
            <a:r>
              <a:rPr lang="fr-FR" b="1" dirty="0" smtClean="0">
                <a:solidFill>
                  <a:srgbClr val="FF0000"/>
                </a:solidFill>
                <a:latin typeface="Times New Roman" pitchFamily="18" charset="0"/>
                <a:cs typeface="Times New Roman" pitchFamily="18" charset="0"/>
              </a:rPr>
              <a:t>eucaryotes </a:t>
            </a:r>
            <a:endParaRPr lang="fr-FR" b="1" dirty="0">
              <a:solidFill>
                <a:srgbClr val="FF0000"/>
              </a:solidFill>
              <a:latin typeface="Times New Roman" pitchFamily="18" charset="0"/>
              <a:cs typeface="Times New Roman" pitchFamily="18" charset="0"/>
            </a:endParaRPr>
          </a:p>
        </p:txBody>
      </p:sp>
      <p:sp>
        <p:nvSpPr>
          <p:cNvPr id="14" name="Rectangle 13"/>
          <p:cNvSpPr/>
          <p:nvPr/>
        </p:nvSpPr>
        <p:spPr>
          <a:xfrm>
            <a:off x="3448342" y="1133485"/>
            <a:ext cx="274434" cy="307777"/>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fr-FR" sz="1400" b="1" dirty="0">
                <a:latin typeface="Times New Roman" pitchFamily="18" charset="0"/>
                <a:cs typeface="Times New Roman" pitchFamily="18" charset="0"/>
              </a:rPr>
              <a:t>3</a:t>
            </a:r>
            <a:endParaRPr lang="fr-FR" sz="1400" b="1" dirty="0"/>
          </a:p>
        </p:txBody>
      </p:sp>
      <p:sp>
        <p:nvSpPr>
          <p:cNvPr id="15" name="Rectangle 14"/>
          <p:cNvSpPr/>
          <p:nvPr/>
        </p:nvSpPr>
        <p:spPr>
          <a:xfrm>
            <a:off x="3722776" y="1638524"/>
            <a:ext cx="1859805" cy="461665"/>
          </a:xfrm>
          <a:prstGeom prst="rect">
            <a:avLst/>
          </a:prstGeom>
        </p:spPr>
        <p:txBody>
          <a:bodyPr wrap="none">
            <a:spAutoFit/>
          </a:bodyPr>
          <a:lstStyle/>
          <a:p>
            <a:r>
              <a:rPr lang="fr-FR" sz="2400" b="1" u="sng" dirty="0" smtClean="0">
                <a:solidFill>
                  <a:srgbClr val="FF0000"/>
                </a:solidFill>
                <a:latin typeface="Times New Roman" pitchFamily="18" charset="0"/>
                <a:cs typeface="Times New Roman" pitchFamily="18" charset="0"/>
              </a:rPr>
              <a:t>2/Les algues </a:t>
            </a:r>
            <a:endParaRPr lang="fr-FR" sz="2400" u="sng" dirty="0"/>
          </a:p>
        </p:txBody>
      </p:sp>
      <p:sp>
        <p:nvSpPr>
          <p:cNvPr id="16" name="Rectangle 15"/>
          <p:cNvSpPr/>
          <p:nvPr/>
        </p:nvSpPr>
        <p:spPr>
          <a:xfrm>
            <a:off x="-48346" y="2060848"/>
            <a:ext cx="4970335" cy="369332"/>
          </a:xfrm>
          <a:prstGeom prst="rect">
            <a:avLst/>
          </a:prstGeom>
        </p:spPr>
        <p:txBody>
          <a:bodyPr wrap="none">
            <a:spAutoFit/>
          </a:bodyPr>
          <a:lstStyle/>
          <a:p>
            <a:pPr marL="285750" indent="-285750">
              <a:buFont typeface="Wingdings" pitchFamily="2" charset="2"/>
              <a:buChar char="Ø"/>
            </a:pPr>
            <a:r>
              <a:rPr lang="fr-FR" dirty="0" smtClean="0">
                <a:latin typeface="Times New Roman" pitchFamily="18" charset="0"/>
                <a:cs typeface="Times New Roman" pitchFamily="18" charset="0"/>
              </a:rPr>
              <a:t>Vaste groupe d’organismes proche des végétaux.</a:t>
            </a:r>
            <a:endParaRPr lang="fr-FR" dirty="0"/>
          </a:p>
        </p:txBody>
      </p:sp>
      <p:sp>
        <p:nvSpPr>
          <p:cNvPr id="17" name="Rectangle 16"/>
          <p:cNvSpPr/>
          <p:nvPr/>
        </p:nvSpPr>
        <p:spPr>
          <a:xfrm>
            <a:off x="-5393" y="2430180"/>
            <a:ext cx="8276625" cy="369332"/>
          </a:xfrm>
          <a:prstGeom prst="rect">
            <a:avLst/>
          </a:prstGeom>
        </p:spPr>
        <p:txBody>
          <a:bodyPr wrap="none">
            <a:spAutoFit/>
          </a:bodyPr>
          <a:lstStyle/>
          <a:p>
            <a:pPr marL="285750" indent="-285750">
              <a:buFont typeface="Wingdings" pitchFamily="2" charset="2"/>
              <a:buChar char="Ø"/>
            </a:pPr>
            <a:r>
              <a:rPr lang="fr-FR" dirty="0" smtClean="0">
                <a:latin typeface="Times New Roman" pitchFamily="18" charset="0"/>
                <a:cs typeface="Times New Roman" pitchFamily="18" charset="0"/>
              </a:rPr>
              <a:t>Possèdent la paroi </a:t>
            </a:r>
            <a:r>
              <a:rPr lang="fr-FR" dirty="0" err="1" smtClean="0">
                <a:latin typeface="Times New Roman" pitchFamily="18" charset="0"/>
                <a:cs typeface="Times New Roman" pitchFamily="18" charset="0"/>
              </a:rPr>
              <a:t>pectocellulosique</a:t>
            </a:r>
            <a:r>
              <a:rPr lang="fr-FR" dirty="0" smtClean="0">
                <a:latin typeface="Times New Roman" pitchFamily="18" charset="0"/>
                <a:cs typeface="Times New Roman" pitchFamily="18" charset="0"/>
              </a:rPr>
              <a:t> et le caractères autotrophe (</a:t>
            </a:r>
            <a:r>
              <a:rPr lang="fr-FR" b="1" dirty="0" smtClean="0">
                <a:solidFill>
                  <a:srgbClr val="FF0000"/>
                </a:solidFill>
                <a:latin typeface="Times New Roman" pitchFamily="18" charset="0"/>
                <a:cs typeface="Times New Roman" pitchFamily="18" charset="0"/>
              </a:rPr>
              <a:t>photosynthétique</a:t>
            </a:r>
            <a:r>
              <a:rPr lang="fr-FR" dirty="0" smtClean="0">
                <a:latin typeface="Times New Roman" pitchFamily="18" charset="0"/>
                <a:cs typeface="Times New Roman" pitchFamily="18" charset="0"/>
              </a:rPr>
              <a:t>).</a:t>
            </a:r>
            <a:endParaRPr lang="fr-FR" dirty="0"/>
          </a:p>
        </p:txBody>
      </p:sp>
      <p:sp>
        <p:nvSpPr>
          <p:cNvPr id="18" name="Rectangle 17"/>
          <p:cNvSpPr/>
          <p:nvPr/>
        </p:nvSpPr>
        <p:spPr>
          <a:xfrm>
            <a:off x="0" y="2799512"/>
            <a:ext cx="2871299" cy="369332"/>
          </a:xfrm>
          <a:prstGeom prst="rect">
            <a:avLst/>
          </a:prstGeom>
        </p:spPr>
        <p:txBody>
          <a:bodyPr wrap="none">
            <a:spAutoFit/>
          </a:bodyPr>
          <a:lstStyle/>
          <a:p>
            <a:pPr marL="285750" indent="-285750">
              <a:buFont typeface="Wingdings" pitchFamily="2" charset="2"/>
              <a:buChar char="Ø"/>
            </a:pPr>
            <a:r>
              <a:rPr lang="fr-FR" dirty="0" smtClean="0">
                <a:latin typeface="Times New Roman" pitchFamily="18" charset="0"/>
                <a:cs typeface="Times New Roman" pitchFamily="18" charset="0"/>
              </a:rPr>
              <a:t>Présence de chloroplaste .</a:t>
            </a:r>
            <a:endParaRPr lang="fr-FR" dirty="0"/>
          </a:p>
        </p:txBody>
      </p:sp>
      <p:sp>
        <p:nvSpPr>
          <p:cNvPr id="19" name="Rectangle 18"/>
          <p:cNvSpPr/>
          <p:nvPr/>
        </p:nvSpPr>
        <p:spPr>
          <a:xfrm>
            <a:off x="11639" y="3168844"/>
            <a:ext cx="8855116" cy="615553"/>
          </a:xfrm>
          <a:prstGeom prst="rect">
            <a:avLst/>
          </a:prstGeom>
        </p:spPr>
        <p:txBody>
          <a:bodyPr wrap="none">
            <a:spAutoFit/>
          </a:bodyPr>
          <a:lstStyle/>
          <a:p>
            <a:pPr marL="285750" indent="-285750">
              <a:buFont typeface="Wingdings" pitchFamily="2" charset="2"/>
              <a:buChar char="Ø"/>
            </a:pPr>
            <a:r>
              <a:rPr lang="fr-FR" sz="1600" dirty="0" smtClean="0">
                <a:latin typeface="Times New Roman" pitchFamily="18" charset="0"/>
                <a:cs typeface="Times New Roman" pitchFamily="18" charset="0"/>
              </a:rPr>
              <a:t>Certains sont toxiques et contaminent les produits de mer, d’autre utilisées en industrie alimentaire ou</a:t>
            </a:r>
          </a:p>
          <a:p>
            <a:r>
              <a:rPr lang="fr-FR" sz="1600" dirty="0">
                <a:latin typeface="Times New Roman" pitchFamily="18" charset="0"/>
                <a:cs typeface="Times New Roman" pitchFamily="18" charset="0"/>
              </a:rPr>
              <a:t> </a:t>
            </a:r>
            <a:r>
              <a:rPr lang="fr-FR" sz="1600" dirty="0" smtClean="0">
                <a:latin typeface="Times New Roman" pitchFamily="18" charset="0"/>
                <a:cs typeface="Times New Roman" pitchFamily="18" charset="0"/>
              </a:rPr>
              <a:t>                   </a:t>
            </a:r>
            <a:r>
              <a:rPr lang="fr-FR" sz="1600" dirty="0">
                <a:latin typeface="Times New Roman" pitchFamily="18" charset="0"/>
                <a:cs typeface="Times New Roman" pitchFamily="18" charset="0"/>
              </a:rPr>
              <a:t>m</a:t>
            </a:r>
            <a:r>
              <a:rPr lang="fr-FR" sz="1600" dirty="0" smtClean="0">
                <a:latin typeface="Times New Roman" pitchFamily="18" charset="0"/>
                <a:cs typeface="Times New Roman" pitchFamily="18" charset="0"/>
              </a:rPr>
              <a:t>icrobiologie (agar)</a:t>
            </a:r>
            <a:r>
              <a:rPr lang="fr-FR" dirty="0" smtClean="0">
                <a:latin typeface="Times New Roman" pitchFamily="18" charset="0"/>
                <a:cs typeface="Times New Roman" pitchFamily="18" charset="0"/>
              </a:rPr>
              <a:t>.</a:t>
            </a:r>
            <a:endParaRPr lang="fr-F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4324" y="4077072"/>
            <a:ext cx="5048250" cy="1771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17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latin typeface="Times New Roman" pitchFamily="18" charset="0"/>
                <a:cs typeface="Times New Roman" pitchFamily="18" charset="0"/>
              </a:rPr>
              <a:t>La Sécurité Microbiologique Des Aliments- USTO- MB</a:t>
            </a:r>
            <a:endParaRPr lang="fr-FR" sz="1100" b="1" dirty="0">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12</a:t>
            </a:r>
            <a:endParaRPr lang="fr-FR" dirty="0"/>
          </a:p>
        </p:txBody>
      </p:sp>
      <p:sp>
        <p:nvSpPr>
          <p:cNvPr id="6" name="Rectangle 5"/>
          <p:cNvSpPr/>
          <p:nvPr/>
        </p:nvSpPr>
        <p:spPr>
          <a:xfrm>
            <a:off x="1799640" y="139771"/>
            <a:ext cx="5103513" cy="461665"/>
          </a:xfrm>
          <a:prstGeom prst="rect">
            <a:avLst/>
          </a:prstGeom>
        </p:spPr>
        <p:txBody>
          <a:bodyPr wrap="none">
            <a:spAutoFit/>
          </a:bodyPr>
          <a:lstStyle/>
          <a:p>
            <a:pPr marL="342900" indent="-342900">
              <a:buFont typeface="Wingdings" pitchFamily="2" charset="2"/>
              <a:buChar char="Ø"/>
            </a:pPr>
            <a:r>
              <a:rPr lang="fr-FR" sz="2400" b="1" u="sng" dirty="0">
                <a:solidFill>
                  <a:schemeClr val="bg2">
                    <a:lumMod val="50000"/>
                  </a:schemeClr>
                </a:solidFill>
                <a:latin typeface="Times New Roman" pitchFamily="18" charset="0"/>
                <a:cs typeface="Times New Roman" pitchFamily="18" charset="0"/>
              </a:rPr>
              <a:t>Rappels de microbiologie générale </a:t>
            </a:r>
          </a:p>
        </p:txBody>
      </p:sp>
      <p:sp>
        <p:nvSpPr>
          <p:cNvPr id="7" name="Rectangle 6"/>
          <p:cNvSpPr/>
          <p:nvPr/>
        </p:nvSpPr>
        <p:spPr>
          <a:xfrm>
            <a:off x="2714913" y="476672"/>
            <a:ext cx="3457037" cy="369332"/>
          </a:xfrm>
          <a:prstGeom prst="rect">
            <a:avLst/>
          </a:prstGeom>
        </p:spPr>
        <p:txBody>
          <a:bodyPr wrap="none">
            <a:spAutoFit/>
          </a:bodyPr>
          <a:lstStyle/>
          <a:p>
            <a:r>
              <a:rPr lang="fr-FR" b="1" u="sng" dirty="0" smtClean="0">
                <a:solidFill>
                  <a:srgbClr val="FF0000"/>
                </a:solidFill>
                <a:latin typeface="Times New Roman" pitchFamily="18" charset="0"/>
                <a:cs typeface="Times New Roman" pitchFamily="18" charset="0"/>
              </a:rPr>
              <a:t>1/ Diversité du monde microbien </a:t>
            </a:r>
            <a:endParaRPr lang="fr-FR" b="1" u="sng" dirty="0">
              <a:solidFill>
                <a:srgbClr val="FF0000"/>
              </a:solidFill>
            </a:endParaRPr>
          </a:p>
        </p:txBody>
      </p:sp>
      <p:sp>
        <p:nvSpPr>
          <p:cNvPr id="8" name="Rectangle 7"/>
          <p:cNvSpPr/>
          <p:nvPr/>
        </p:nvSpPr>
        <p:spPr>
          <a:xfrm>
            <a:off x="1619672" y="765136"/>
            <a:ext cx="6201378"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fr-FR" b="1" dirty="0" smtClean="0">
                <a:solidFill>
                  <a:schemeClr val="accent4">
                    <a:lumMod val="50000"/>
                  </a:schemeClr>
                </a:solidFill>
                <a:latin typeface="Times New Roman" pitchFamily="18" charset="0"/>
                <a:cs typeface="Times New Roman" pitchFamily="18" charset="0"/>
              </a:rPr>
              <a:t>1.3. Caractéristiques morphologiques des micro-organismes: </a:t>
            </a:r>
            <a:endParaRPr lang="fr-FR" b="1" dirty="0">
              <a:solidFill>
                <a:schemeClr val="accent4">
                  <a:lumMod val="50000"/>
                </a:schemeClr>
              </a:solidFill>
            </a:endParaRPr>
          </a:p>
        </p:txBody>
      </p:sp>
      <p:sp>
        <p:nvSpPr>
          <p:cNvPr id="15" name="Rectangle 14"/>
          <p:cNvSpPr/>
          <p:nvPr/>
        </p:nvSpPr>
        <p:spPr>
          <a:xfrm>
            <a:off x="3470752" y="1102492"/>
            <a:ext cx="274434" cy="307777"/>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fr-FR" sz="1400" b="1" dirty="0" smtClean="0">
                <a:latin typeface="Times New Roman" pitchFamily="18" charset="0"/>
                <a:cs typeface="Times New Roman" pitchFamily="18" charset="0"/>
              </a:rPr>
              <a:t>4</a:t>
            </a:r>
            <a:endParaRPr lang="fr-FR" sz="1400" b="1" dirty="0"/>
          </a:p>
        </p:txBody>
      </p:sp>
      <p:sp>
        <p:nvSpPr>
          <p:cNvPr id="16" name="Rectangle 15"/>
          <p:cNvSpPr/>
          <p:nvPr/>
        </p:nvSpPr>
        <p:spPr>
          <a:xfrm>
            <a:off x="3699854" y="1158241"/>
            <a:ext cx="1991350"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FF0000"/>
                </a:solidFill>
                <a:latin typeface="Times New Roman" pitchFamily="18" charset="0"/>
                <a:cs typeface="Times New Roman" pitchFamily="18" charset="0"/>
              </a:rPr>
              <a:t>Acellulaire </a:t>
            </a:r>
          </a:p>
          <a:p>
            <a:pPr algn="ctr"/>
            <a:r>
              <a:rPr lang="fr-FR" b="1" dirty="0">
                <a:solidFill>
                  <a:srgbClr val="FF0000"/>
                </a:solidFill>
                <a:latin typeface="Times New Roman" pitchFamily="18" charset="0"/>
                <a:cs typeface="Times New Roman" pitchFamily="18" charset="0"/>
              </a:rPr>
              <a:t>Virus </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70" y="1695345"/>
            <a:ext cx="651510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282" y="1721954"/>
            <a:ext cx="761047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91" y="1725077"/>
            <a:ext cx="7235679" cy="50732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descr="Résultat de recherche d'images pour &quot;virus structure français&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0366" y="2132856"/>
            <a:ext cx="3631584" cy="4032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07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12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1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1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512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latin typeface="Times New Roman" pitchFamily="18" charset="0"/>
                <a:cs typeface="Times New Roman" pitchFamily="18" charset="0"/>
              </a:rPr>
              <a:t>La Sécurité Microbiologique Des Aliments- USTO- MB</a:t>
            </a:r>
            <a:endParaRPr lang="fr-FR" sz="1100" b="1" dirty="0">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13</a:t>
            </a:r>
            <a:endParaRPr lang="fr-FR" dirty="0"/>
          </a:p>
        </p:txBody>
      </p:sp>
      <p:sp>
        <p:nvSpPr>
          <p:cNvPr id="6" name="Rectangle 5"/>
          <p:cNvSpPr/>
          <p:nvPr/>
        </p:nvSpPr>
        <p:spPr>
          <a:xfrm>
            <a:off x="1763688" y="297454"/>
            <a:ext cx="5103513" cy="461665"/>
          </a:xfrm>
          <a:prstGeom prst="rect">
            <a:avLst/>
          </a:prstGeom>
        </p:spPr>
        <p:txBody>
          <a:bodyPr wrap="none">
            <a:spAutoFit/>
          </a:bodyPr>
          <a:lstStyle/>
          <a:p>
            <a:pPr marL="342900" indent="-342900">
              <a:buFont typeface="Wingdings" pitchFamily="2" charset="2"/>
              <a:buChar char="Ø"/>
            </a:pPr>
            <a:r>
              <a:rPr lang="fr-FR" sz="2400" b="1" u="sng" dirty="0">
                <a:solidFill>
                  <a:schemeClr val="bg2">
                    <a:lumMod val="50000"/>
                  </a:schemeClr>
                </a:solidFill>
                <a:latin typeface="Times New Roman" pitchFamily="18" charset="0"/>
                <a:cs typeface="Times New Roman" pitchFamily="18" charset="0"/>
              </a:rPr>
              <a:t>Rappels de microbiologie générale </a:t>
            </a:r>
          </a:p>
        </p:txBody>
      </p:sp>
      <p:sp>
        <p:nvSpPr>
          <p:cNvPr id="7" name="Rectangle 6"/>
          <p:cNvSpPr/>
          <p:nvPr/>
        </p:nvSpPr>
        <p:spPr>
          <a:xfrm>
            <a:off x="3783579" y="759119"/>
            <a:ext cx="1595309" cy="369332"/>
          </a:xfrm>
          <a:prstGeom prst="rect">
            <a:avLst/>
          </a:prstGeom>
        </p:spPr>
        <p:txBody>
          <a:bodyPr wrap="none">
            <a:spAutoFit/>
          </a:bodyPr>
          <a:lstStyle/>
          <a:p>
            <a:r>
              <a:rPr lang="fr-FR" b="1" u="sng" dirty="0" smtClean="0">
                <a:solidFill>
                  <a:srgbClr val="FF0000"/>
                </a:solidFill>
                <a:latin typeface="Times New Roman" pitchFamily="18" charset="0"/>
                <a:cs typeface="Times New Roman" pitchFamily="18" charset="0"/>
              </a:rPr>
              <a:t>2/ En résumé  </a:t>
            </a:r>
            <a:endParaRPr lang="fr-FR" b="1" u="sng" dirty="0">
              <a:solidFill>
                <a:srgbClr val="FF0000"/>
              </a:solidFill>
            </a:endParaRPr>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9552" y="1390650"/>
            <a:ext cx="7992888" cy="4978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Ellipse 12"/>
          <p:cNvSpPr/>
          <p:nvPr/>
        </p:nvSpPr>
        <p:spPr>
          <a:xfrm>
            <a:off x="3299952" y="5778403"/>
            <a:ext cx="1920119" cy="576064"/>
          </a:xfrm>
          <a:prstGeom prst="ellipse">
            <a:avLst/>
          </a:prstGeom>
          <a:noFill/>
          <a:ln w="28575">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16" name="Ellipse 15"/>
          <p:cNvSpPr/>
          <p:nvPr/>
        </p:nvSpPr>
        <p:spPr>
          <a:xfrm>
            <a:off x="1156476" y="4656230"/>
            <a:ext cx="967252" cy="429883"/>
          </a:xfrm>
          <a:prstGeom prst="ellipse">
            <a:avLst/>
          </a:prstGeom>
          <a:noFill/>
          <a:ln w="28575">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17" name="Ellipse 16"/>
          <p:cNvSpPr/>
          <p:nvPr/>
        </p:nvSpPr>
        <p:spPr>
          <a:xfrm>
            <a:off x="2134025" y="4651420"/>
            <a:ext cx="967252" cy="434693"/>
          </a:xfrm>
          <a:prstGeom prst="ellipse">
            <a:avLst/>
          </a:prstGeom>
          <a:noFill/>
          <a:ln w="28575">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18" name="Ellipse 17"/>
          <p:cNvSpPr/>
          <p:nvPr/>
        </p:nvSpPr>
        <p:spPr>
          <a:xfrm>
            <a:off x="3613982" y="4510049"/>
            <a:ext cx="967252" cy="576064"/>
          </a:xfrm>
          <a:prstGeom prst="ellipse">
            <a:avLst/>
          </a:prstGeom>
          <a:noFill/>
          <a:ln w="28575">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b="1" dirty="0"/>
          </a:p>
        </p:txBody>
      </p:sp>
      <p:sp>
        <p:nvSpPr>
          <p:cNvPr id="19" name="Ellipse 18"/>
          <p:cNvSpPr/>
          <p:nvPr/>
        </p:nvSpPr>
        <p:spPr>
          <a:xfrm>
            <a:off x="4736444" y="3591884"/>
            <a:ext cx="1203707" cy="701211"/>
          </a:xfrm>
          <a:prstGeom prst="ellipse">
            <a:avLst/>
          </a:prstGeom>
          <a:noFill/>
          <a:ln w="28575">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b="1" dirty="0"/>
          </a:p>
        </p:txBody>
      </p:sp>
      <p:sp>
        <p:nvSpPr>
          <p:cNvPr id="20" name="Ellipse 19"/>
          <p:cNvSpPr/>
          <p:nvPr/>
        </p:nvSpPr>
        <p:spPr>
          <a:xfrm>
            <a:off x="2871407" y="3789040"/>
            <a:ext cx="967252" cy="576064"/>
          </a:xfrm>
          <a:prstGeom prst="ellipse">
            <a:avLst/>
          </a:prstGeom>
          <a:noFill/>
          <a:ln w="28575">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b="1" dirty="0"/>
          </a:p>
        </p:txBody>
      </p:sp>
      <p:sp>
        <p:nvSpPr>
          <p:cNvPr id="21" name="Ellipse 20"/>
          <p:cNvSpPr/>
          <p:nvPr/>
        </p:nvSpPr>
        <p:spPr>
          <a:xfrm>
            <a:off x="3878069" y="3162023"/>
            <a:ext cx="967252" cy="576064"/>
          </a:xfrm>
          <a:prstGeom prst="ellipse">
            <a:avLst/>
          </a:prstGeom>
          <a:noFill/>
          <a:ln w="28575">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b="1" dirty="0"/>
          </a:p>
        </p:txBody>
      </p:sp>
      <p:sp>
        <p:nvSpPr>
          <p:cNvPr id="22" name="Ellipse 21"/>
          <p:cNvSpPr/>
          <p:nvPr/>
        </p:nvSpPr>
        <p:spPr>
          <a:xfrm>
            <a:off x="3248834" y="3234840"/>
            <a:ext cx="538707" cy="430430"/>
          </a:xfrm>
          <a:prstGeom prst="ellipse">
            <a:avLst/>
          </a:prstGeom>
          <a:noFill/>
          <a:ln w="28575">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b="1" dirty="0"/>
          </a:p>
        </p:txBody>
      </p:sp>
      <p:sp>
        <p:nvSpPr>
          <p:cNvPr id="23" name="Ellipse 22"/>
          <p:cNvSpPr/>
          <p:nvPr/>
        </p:nvSpPr>
        <p:spPr>
          <a:xfrm>
            <a:off x="2281582" y="3162023"/>
            <a:ext cx="967252" cy="576064"/>
          </a:xfrm>
          <a:prstGeom prst="ellipse">
            <a:avLst/>
          </a:prstGeom>
          <a:noFill/>
          <a:ln w="28575">
            <a:solidFill>
              <a:srgbClr val="92D05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b="1" dirty="0"/>
          </a:p>
        </p:txBody>
      </p:sp>
      <p:sp>
        <p:nvSpPr>
          <p:cNvPr id="24" name="Ellipse 23"/>
          <p:cNvSpPr/>
          <p:nvPr/>
        </p:nvSpPr>
        <p:spPr>
          <a:xfrm>
            <a:off x="5899949" y="4619321"/>
            <a:ext cx="967252" cy="576064"/>
          </a:xfrm>
          <a:prstGeom prst="ellipse">
            <a:avLst/>
          </a:prstGeom>
          <a:noFill/>
          <a:ln w="28575">
            <a:solidFill>
              <a:srgbClr val="FFFF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b="1"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690563"/>
            <a:ext cx="8210550" cy="547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45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6"/>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9"/>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0"/>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1"/>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2"/>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3"/>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4"/>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717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latin typeface="Times New Roman" pitchFamily="18" charset="0"/>
                <a:cs typeface="Times New Roman" pitchFamily="18" charset="0"/>
              </a:rPr>
              <a:t>La Sécurité Microbiologique Des Aliments- USTO- MB</a:t>
            </a:r>
            <a:endParaRPr lang="fr-FR" sz="1100" b="1" dirty="0">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14</a:t>
            </a:r>
            <a:endParaRPr lang="fr-FR" dirty="0"/>
          </a:p>
        </p:txBody>
      </p:sp>
      <p:sp>
        <p:nvSpPr>
          <p:cNvPr id="6" name="Rectangle 5"/>
          <p:cNvSpPr/>
          <p:nvPr/>
        </p:nvSpPr>
        <p:spPr>
          <a:xfrm>
            <a:off x="1763688" y="297454"/>
            <a:ext cx="5103513" cy="461665"/>
          </a:xfrm>
          <a:prstGeom prst="rect">
            <a:avLst/>
          </a:prstGeom>
        </p:spPr>
        <p:txBody>
          <a:bodyPr wrap="none">
            <a:spAutoFit/>
          </a:bodyPr>
          <a:lstStyle/>
          <a:p>
            <a:pPr marL="342900" indent="-342900">
              <a:buFont typeface="Wingdings" pitchFamily="2" charset="2"/>
              <a:buChar char="Ø"/>
            </a:pPr>
            <a:r>
              <a:rPr lang="fr-FR" sz="2400" b="1" u="sng" dirty="0">
                <a:solidFill>
                  <a:schemeClr val="bg2">
                    <a:lumMod val="50000"/>
                  </a:schemeClr>
                </a:solidFill>
                <a:latin typeface="Times New Roman" pitchFamily="18" charset="0"/>
                <a:cs typeface="Times New Roman" pitchFamily="18" charset="0"/>
              </a:rPr>
              <a:t>Rappels de microbiologie générale </a:t>
            </a:r>
          </a:p>
        </p:txBody>
      </p:sp>
      <p:sp>
        <p:nvSpPr>
          <p:cNvPr id="7" name="Rectangle 6"/>
          <p:cNvSpPr/>
          <p:nvPr/>
        </p:nvSpPr>
        <p:spPr>
          <a:xfrm>
            <a:off x="1988135" y="735813"/>
            <a:ext cx="5410777" cy="369332"/>
          </a:xfrm>
          <a:prstGeom prst="rect">
            <a:avLst/>
          </a:prstGeom>
        </p:spPr>
        <p:txBody>
          <a:bodyPr wrap="none">
            <a:spAutoFit/>
          </a:bodyPr>
          <a:lstStyle/>
          <a:p>
            <a:r>
              <a:rPr lang="fr-FR" b="1" u="sng" dirty="0" smtClean="0">
                <a:solidFill>
                  <a:srgbClr val="FF0000"/>
                </a:solidFill>
                <a:latin typeface="Times New Roman" pitchFamily="18" charset="0"/>
                <a:cs typeface="Times New Roman" pitchFamily="18" charset="0"/>
              </a:rPr>
              <a:t>3/ Différences entre cellule procaryotes et eucaryotes </a:t>
            </a:r>
            <a:endParaRPr lang="fr-FR" b="1" u="sng" dirty="0">
              <a:solidFill>
                <a:srgbClr val="FF000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45" y="1196752"/>
            <a:ext cx="4639178"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3523" y="1201208"/>
            <a:ext cx="4457374" cy="47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2230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latin typeface="Times New Roman" pitchFamily="18" charset="0"/>
                <a:cs typeface="Times New Roman" pitchFamily="18" charset="0"/>
              </a:rPr>
              <a:t>La Sécurité Microbiologique Des Aliments- USTO- MB</a:t>
            </a:r>
            <a:endParaRPr lang="fr-FR" sz="1100" b="1" dirty="0">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15</a:t>
            </a:r>
            <a:endParaRPr lang="fr-FR" dirty="0"/>
          </a:p>
        </p:txBody>
      </p:sp>
      <p:sp>
        <p:nvSpPr>
          <p:cNvPr id="6" name="Rectangle 5"/>
          <p:cNvSpPr/>
          <p:nvPr/>
        </p:nvSpPr>
        <p:spPr>
          <a:xfrm>
            <a:off x="1763688" y="297454"/>
            <a:ext cx="5103513" cy="461665"/>
          </a:xfrm>
          <a:prstGeom prst="rect">
            <a:avLst/>
          </a:prstGeom>
        </p:spPr>
        <p:txBody>
          <a:bodyPr wrap="none">
            <a:spAutoFit/>
          </a:bodyPr>
          <a:lstStyle/>
          <a:p>
            <a:pPr marL="342900" indent="-342900">
              <a:buFont typeface="Wingdings" pitchFamily="2" charset="2"/>
              <a:buChar char="Ø"/>
            </a:pPr>
            <a:r>
              <a:rPr lang="fr-FR" sz="2400" b="1" u="sng" dirty="0">
                <a:solidFill>
                  <a:schemeClr val="bg2">
                    <a:lumMod val="50000"/>
                  </a:schemeClr>
                </a:solidFill>
                <a:latin typeface="Times New Roman" pitchFamily="18" charset="0"/>
                <a:cs typeface="Times New Roman" pitchFamily="18" charset="0"/>
              </a:rPr>
              <a:t>Rappels de microbiologie générale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234" y="1484784"/>
            <a:ext cx="443660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988135" y="759119"/>
            <a:ext cx="5410777" cy="369332"/>
          </a:xfrm>
          <a:prstGeom prst="rect">
            <a:avLst/>
          </a:prstGeom>
        </p:spPr>
        <p:txBody>
          <a:bodyPr wrap="none">
            <a:spAutoFit/>
          </a:bodyPr>
          <a:lstStyle/>
          <a:p>
            <a:r>
              <a:rPr lang="fr-FR" b="1" u="sng" dirty="0" smtClean="0">
                <a:solidFill>
                  <a:srgbClr val="FF0000"/>
                </a:solidFill>
                <a:latin typeface="Times New Roman" pitchFamily="18" charset="0"/>
                <a:cs typeface="Times New Roman" pitchFamily="18" charset="0"/>
              </a:rPr>
              <a:t>3/ Différences entre cellule procaryotes et eucaryotes </a:t>
            </a:r>
            <a:endParaRPr lang="fr-FR" b="1" u="sng" dirty="0">
              <a:solidFill>
                <a:srgbClr val="FF0000"/>
              </a:solidFil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9" y="1412776"/>
            <a:ext cx="4491593" cy="4091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8544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564904"/>
            <a:ext cx="9144000" cy="707886"/>
          </a:xfrm>
          <a:prstGeom prst="rect">
            <a:avLst/>
          </a:prstGeom>
        </p:spPr>
        <p:txBody>
          <a:bodyPr wrap="square">
            <a:spAutoFit/>
          </a:bodyPr>
          <a:lstStyle/>
          <a:p>
            <a:pPr algn="ctr"/>
            <a:r>
              <a:rPr lang="fr-FR" sz="4000" b="1" i="1" dirty="0" smtClean="0">
                <a:solidFill>
                  <a:schemeClr val="bg2">
                    <a:lumMod val="50000"/>
                  </a:schemeClr>
                </a:solidFill>
                <a:latin typeface="Times New Roman" pitchFamily="18" charset="0"/>
                <a:cs typeface="Times New Roman" pitchFamily="18" charset="0"/>
              </a:rPr>
              <a:t>Sécurité microbiologique des aliments</a:t>
            </a:r>
            <a:endParaRPr lang="fr-FR" sz="4000" b="1" i="1" dirty="0">
              <a:solidFill>
                <a:schemeClr val="bg2">
                  <a:lumMod val="50000"/>
                </a:schemeClr>
              </a:solidFill>
            </a:endParaRPr>
          </a:p>
        </p:txBody>
      </p:sp>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latin typeface="Times New Roman" pitchFamily="18" charset="0"/>
                <a:cs typeface="Times New Roman" pitchFamily="18" charset="0"/>
              </a:rPr>
              <a:t>La Sécurité Microbiologique Des Aliments- USTO- MB</a:t>
            </a:r>
            <a:endParaRPr lang="fr-FR" sz="1100" b="1" dirty="0">
              <a:latin typeface="Times New Roman" pitchFamily="18" charset="0"/>
              <a:cs typeface="Times New Roman" pitchFamily="18" charset="0"/>
            </a:endParaRPr>
          </a:p>
        </p:txBody>
      </p:sp>
    </p:spTree>
    <p:extLst>
      <p:ext uri="{BB962C8B-B14F-4D97-AF65-F5344CB8AC3E}">
        <p14:creationId xmlns:p14="http://schemas.microsoft.com/office/powerpoint/2010/main" val="2337981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17</a:t>
            </a:r>
            <a:endParaRPr lang="fr-FR" dirty="0"/>
          </a:p>
        </p:txBody>
      </p:sp>
      <p:sp>
        <p:nvSpPr>
          <p:cNvPr id="3" name="Rectangle 2"/>
          <p:cNvSpPr/>
          <p:nvPr/>
        </p:nvSpPr>
        <p:spPr>
          <a:xfrm>
            <a:off x="2123728" y="188684"/>
            <a:ext cx="5112297" cy="523220"/>
          </a:xfrm>
          <a:prstGeom prst="rect">
            <a:avLst/>
          </a:prstGeom>
        </p:spPr>
        <p:txBody>
          <a:bodyPr wrap="none">
            <a:spAutoFit/>
          </a:bodyPr>
          <a:lstStyle/>
          <a:p>
            <a:r>
              <a:rPr lang="fr-FR" sz="2800" b="1" u="sng" dirty="0" smtClean="0">
                <a:solidFill>
                  <a:srgbClr val="0070C0"/>
                </a:solidFill>
                <a:latin typeface="Times New Roman" pitchFamily="18" charset="0"/>
                <a:cs typeface="Times New Roman" pitchFamily="18" charset="0"/>
              </a:rPr>
              <a:t>1- Principe de la </a:t>
            </a:r>
            <a:r>
              <a:rPr lang="fr-FR" sz="2800" b="1" u="sng" dirty="0" err="1" smtClean="0">
                <a:solidFill>
                  <a:srgbClr val="0070C0"/>
                </a:solidFill>
                <a:latin typeface="Times New Roman" pitchFamily="18" charset="0"/>
                <a:cs typeface="Times New Roman" pitchFamily="18" charset="0"/>
              </a:rPr>
              <a:t>toxi</a:t>
            </a:r>
            <a:r>
              <a:rPr lang="fr-FR" sz="2800" b="1" u="sng" dirty="0" smtClean="0">
                <a:solidFill>
                  <a:srgbClr val="0070C0"/>
                </a:solidFill>
                <a:latin typeface="Times New Roman" pitchFamily="18" charset="0"/>
                <a:cs typeface="Times New Roman" pitchFamily="18" charset="0"/>
              </a:rPr>
              <a:t>- infection: </a:t>
            </a:r>
            <a:endParaRPr lang="fr-FR" sz="2800" b="1" u="sng" dirty="0">
              <a:solidFill>
                <a:srgbClr val="0070C0"/>
              </a:solidFill>
            </a:endParaRPr>
          </a:p>
        </p:txBody>
      </p:sp>
      <p:sp>
        <p:nvSpPr>
          <p:cNvPr id="4" name="Rectangle 3"/>
          <p:cNvSpPr/>
          <p:nvPr/>
        </p:nvSpPr>
        <p:spPr>
          <a:xfrm>
            <a:off x="66110" y="820970"/>
            <a:ext cx="2207656" cy="461665"/>
          </a:xfrm>
          <a:prstGeom prst="rect">
            <a:avLst/>
          </a:prstGeom>
        </p:spPr>
        <p:txBody>
          <a:bodyPr wrap="none">
            <a:spAutoFit/>
          </a:bodyPr>
          <a:lstStyle/>
          <a:p>
            <a:r>
              <a:rPr lang="fr-FR" sz="2400" b="1" u="sng" dirty="0" smtClean="0">
                <a:latin typeface="Times New Roman" pitchFamily="18" charset="0"/>
                <a:cs typeface="Times New Roman" pitchFamily="18" charset="0"/>
              </a:rPr>
              <a:t>1.1/ Définition:</a:t>
            </a:r>
            <a:r>
              <a:rPr lang="fr-FR" dirty="0" smtClean="0">
                <a:latin typeface="Times New Roman" pitchFamily="18" charset="0"/>
                <a:cs typeface="Times New Roman" pitchFamily="18" charset="0"/>
              </a:rPr>
              <a:t> </a:t>
            </a:r>
            <a:endParaRPr lang="fr-FR" dirty="0"/>
          </a:p>
        </p:txBody>
      </p:sp>
      <p:sp>
        <p:nvSpPr>
          <p:cNvPr id="5" name="Rectangle 4"/>
          <p:cNvSpPr/>
          <p:nvPr/>
        </p:nvSpPr>
        <p:spPr>
          <a:xfrm>
            <a:off x="-60720" y="2159279"/>
            <a:ext cx="9131710" cy="954107"/>
          </a:xfrm>
          <a:prstGeom prst="rect">
            <a:avLst/>
          </a:prstGeom>
        </p:spPr>
        <p:txBody>
          <a:bodyPr wrap="square">
            <a:spAutoFit/>
          </a:bodyPr>
          <a:lstStyle/>
          <a:p>
            <a:pPr algn="ctr"/>
            <a:r>
              <a:rPr lang="fr-FR" sz="2800" dirty="0" smtClean="0">
                <a:latin typeface="Times New Roman" pitchFamily="18" charset="0"/>
                <a:cs typeface="Times New Roman" pitchFamily="18" charset="0"/>
              </a:rPr>
              <a:t>L’ingestion d’aliments qui contiennent des </a:t>
            </a:r>
            <a:r>
              <a:rPr lang="fr-FR" sz="2800" u="sng" dirty="0" smtClean="0">
                <a:solidFill>
                  <a:srgbClr val="00B0F0"/>
                </a:solidFill>
                <a:latin typeface="Times New Roman" pitchFamily="18" charset="0"/>
                <a:cs typeface="Times New Roman" pitchFamily="18" charset="0"/>
              </a:rPr>
              <a:t>bactéries</a:t>
            </a:r>
            <a:r>
              <a:rPr lang="fr-FR" sz="2800" dirty="0" smtClean="0">
                <a:latin typeface="Times New Roman" pitchFamily="18" charset="0"/>
                <a:cs typeface="Times New Roman" pitchFamily="18" charset="0"/>
              </a:rPr>
              <a:t>, </a:t>
            </a:r>
            <a:r>
              <a:rPr lang="fr-FR" sz="2800" u="sng" dirty="0">
                <a:solidFill>
                  <a:srgbClr val="00B0F0"/>
                </a:solidFill>
                <a:latin typeface="Times New Roman" pitchFamily="18" charset="0"/>
                <a:cs typeface="Times New Roman" pitchFamily="18" charset="0"/>
              </a:rPr>
              <a:t>virus</a:t>
            </a:r>
            <a:r>
              <a:rPr lang="fr-FR" sz="2800" dirty="0" smtClean="0">
                <a:latin typeface="Times New Roman" pitchFamily="18" charset="0"/>
                <a:cs typeface="Times New Roman" pitchFamily="18" charset="0"/>
              </a:rPr>
              <a:t> ou </a:t>
            </a:r>
            <a:r>
              <a:rPr lang="fr-FR" sz="2800" u="sng" dirty="0">
                <a:solidFill>
                  <a:srgbClr val="00B0F0"/>
                </a:solidFill>
                <a:latin typeface="Times New Roman" pitchFamily="18" charset="0"/>
                <a:cs typeface="Times New Roman" pitchFamily="18" charset="0"/>
              </a:rPr>
              <a:t>substances chimiques </a:t>
            </a:r>
            <a:r>
              <a:rPr lang="fr-FR" sz="2800" dirty="0" smtClean="0">
                <a:latin typeface="Times New Roman" pitchFamily="18" charset="0"/>
                <a:cs typeface="Times New Roman" pitchFamily="18" charset="0"/>
              </a:rPr>
              <a:t>( pesticides).</a:t>
            </a:r>
            <a:endParaRPr lang="fr-FR" sz="2800" dirty="0">
              <a:latin typeface="Times New Roman" pitchFamily="18" charset="0"/>
              <a:cs typeface="Times New Roman" pitchFamily="18" charset="0"/>
            </a:endParaRPr>
          </a:p>
        </p:txBody>
      </p:sp>
      <p:sp>
        <p:nvSpPr>
          <p:cNvPr id="13" name="Rectangle 12"/>
          <p:cNvSpPr/>
          <p:nvPr/>
        </p:nvSpPr>
        <p:spPr>
          <a:xfrm>
            <a:off x="3290700" y="3455460"/>
            <a:ext cx="2428870" cy="5847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r-FR" sz="3200" dirty="0" err="1">
                <a:solidFill>
                  <a:srgbClr val="C00000"/>
                </a:solidFill>
                <a:latin typeface="Times New Roman" pitchFamily="18" charset="0"/>
                <a:cs typeface="Times New Roman" pitchFamily="18" charset="0"/>
              </a:rPr>
              <a:t>Intoxi</a:t>
            </a:r>
            <a:r>
              <a:rPr lang="fr-FR" sz="3200" b="1" u="sng" dirty="0" err="1">
                <a:solidFill>
                  <a:srgbClr val="FFFF00"/>
                </a:solidFill>
                <a:latin typeface="Times New Roman" pitchFamily="18" charset="0"/>
                <a:cs typeface="Times New Roman" pitchFamily="18" charset="0"/>
              </a:rPr>
              <a:t>n</a:t>
            </a:r>
            <a:r>
              <a:rPr lang="fr-FR" sz="3200" dirty="0" err="1">
                <a:solidFill>
                  <a:srgbClr val="C00000"/>
                </a:solidFill>
                <a:latin typeface="Times New Roman" pitchFamily="18" charset="0"/>
                <a:cs typeface="Times New Roman" pitchFamily="18" charset="0"/>
              </a:rPr>
              <a:t>ation</a:t>
            </a:r>
            <a:r>
              <a:rPr lang="fr-FR" sz="3200" dirty="0">
                <a:solidFill>
                  <a:srgbClr val="C00000"/>
                </a:solidFill>
                <a:latin typeface="Times New Roman" pitchFamily="18" charset="0"/>
                <a:cs typeface="Times New Roman" pitchFamily="18" charset="0"/>
              </a:rPr>
              <a:t> :</a:t>
            </a:r>
          </a:p>
        </p:txBody>
      </p:sp>
      <p:sp>
        <p:nvSpPr>
          <p:cNvPr id="19" name="Rectangle 18"/>
          <p:cNvSpPr/>
          <p:nvPr/>
        </p:nvSpPr>
        <p:spPr>
          <a:xfrm>
            <a:off x="3250731" y="1472913"/>
            <a:ext cx="2383986" cy="5847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r-FR" sz="3200" dirty="0" smtClean="0">
                <a:solidFill>
                  <a:srgbClr val="C00000"/>
                </a:solidFill>
                <a:latin typeface="Times New Roman" pitchFamily="18" charset="0"/>
                <a:cs typeface="Times New Roman" pitchFamily="18" charset="0"/>
              </a:rPr>
              <a:t>Intoxi</a:t>
            </a:r>
            <a:r>
              <a:rPr lang="fr-FR" sz="3200" b="1" u="sng" dirty="0" smtClean="0">
                <a:solidFill>
                  <a:srgbClr val="FFFF00"/>
                </a:solidFill>
                <a:latin typeface="Times New Roman" pitchFamily="18" charset="0"/>
                <a:cs typeface="Times New Roman" pitchFamily="18" charset="0"/>
              </a:rPr>
              <a:t>c</a:t>
            </a:r>
            <a:r>
              <a:rPr lang="fr-FR" sz="3200" dirty="0" smtClean="0">
                <a:solidFill>
                  <a:srgbClr val="C00000"/>
                </a:solidFill>
                <a:latin typeface="Times New Roman" pitchFamily="18" charset="0"/>
                <a:cs typeface="Times New Roman" pitchFamily="18" charset="0"/>
              </a:rPr>
              <a:t>ation </a:t>
            </a:r>
            <a:r>
              <a:rPr lang="fr-FR" sz="3200" dirty="0">
                <a:solidFill>
                  <a:srgbClr val="C00000"/>
                </a:solidFill>
                <a:latin typeface="Times New Roman" pitchFamily="18" charset="0"/>
                <a:cs typeface="Times New Roman" pitchFamily="18" charset="0"/>
              </a:rPr>
              <a:t>:</a:t>
            </a:r>
          </a:p>
        </p:txBody>
      </p:sp>
      <p:sp>
        <p:nvSpPr>
          <p:cNvPr id="20" name="Rectangle 19"/>
          <p:cNvSpPr/>
          <p:nvPr/>
        </p:nvSpPr>
        <p:spPr>
          <a:xfrm>
            <a:off x="-48346" y="4378050"/>
            <a:ext cx="9167731" cy="1384995"/>
          </a:xfrm>
          <a:prstGeom prst="rect">
            <a:avLst/>
          </a:prstGeom>
        </p:spPr>
        <p:txBody>
          <a:bodyPr wrap="square">
            <a:spAutoFit/>
          </a:bodyPr>
          <a:lstStyle/>
          <a:p>
            <a:pPr algn="ctr"/>
            <a:r>
              <a:rPr lang="fr-FR" sz="2800" dirty="0">
                <a:latin typeface="Times New Roman" pitchFamily="18" charset="0"/>
                <a:cs typeface="Times New Roman" pitchFamily="18" charset="0"/>
              </a:rPr>
              <a:t>L’ingestion d’aliments contaminés par une ou plusieurs </a:t>
            </a:r>
            <a:r>
              <a:rPr lang="fr-FR" sz="2800" u="sng" dirty="0">
                <a:solidFill>
                  <a:srgbClr val="00B0F0"/>
                </a:solidFill>
                <a:latin typeface="Times New Roman" pitchFamily="18" charset="0"/>
                <a:cs typeface="Times New Roman" pitchFamily="18" charset="0"/>
              </a:rPr>
              <a:t>toxines</a:t>
            </a:r>
            <a:r>
              <a:rPr lang="fr-FR" sz="2800" dirty="0" smtClean="0">
                <a:latin typeface="Times New Roman" pitchFamily="18" charset="0"/>
                <a:cs typeface="Times New Roman" pitchFamily="18" charset="0"/>
              </a:rPr>
              <a:t> libérées  </a:t>
            </a:r>
            <a:r>
              <a:rPr lang="fr-FR" sz="2800" dirty="0">
                <a:latin typeface="Times New Roman" pitchFamily="18" charset="0"/>
                <a:cs typeface="Times New Roman" pitchFamily="18" charset="0"/>
              </a:rPr>
              <a:t>par des </a:t>
            </a:r>
            <a:r>
              <a:rPr lang="fr-FR" sz="2800" dirty="0" smtClean="0">
                <a:latin typeface="Times New Roman" pitchFamily="18" charset="0"/>
                <a:cs typeface="Times New Roman" pitchFamily="18" charset="0"/>
              </a:rPr>
              <a:t>micro-organismes, les toxines sont </a:t>
            </a:r>
            <a:r>
              <a:rPr lang="fr-FR" sz="2800" b="1" u="sng" dirty="0" smtClean="0">
                <a:latin typeface="Times New Roman" pitchFamily="18" charset="0"/>
                <a:cs typeface="Times New Roman" pitchFamily="18" charset="0"/>
              </a:rPr>
              <a:t>indépendantes</a:t>
            </a:r>
            <a:r>
              <a:rPr lang="fr-FR" sz="2800" dirty="0" smtClean="0">
                <a:latin typeface="Times New Roman" pitchFamily="18" charset="0"/>
                <a:cs typeface="Times New Roman" pitchFamily="18" charset="0"/>
              </a:rPr>
              <a:t> des germes producteurs.</a:t>
            </a:r>
            <a:endParaRPr lang="fr-FR" sz="2800" dirty="0">
              <a:latin typeface="Times New Roman" pitchFamily="18" charset="0"/>
              <a:cs typeface="Times New Roman" pitchFamily="18" charset="0"/>
            </a:endParaRPr>
          </a:p>
        </p:txBody>
      </p:sp>
    </p:spTree>
    <p:extLst>
      <p:ext uri="{BB962C8B-B14F-4D97-AF65-F5344CB8AC3E}">
        <p14:creationId xmlns:p14="http://schemas.microsoft.com/office/powerpoint/2010/main" val="9409023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animBg="1"/>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564904"/>
            <a:ext cx="9144000" cy="1323439"/>
          </a:xfrm>
          <a:prstGeom prst="rect">
            <a:avLst/>
          </a:prstGeom>
        </p:spPr>
        <p:txBody>
          <a:bodyPr wrap="square">
            <a:spAutoFit/>
          </a:bodyPr>
          <a:lstStyle/>
          <a:p>
            <a:pPr algn="ctr"/>
            <a:r>
              <a:rPr lang="fr-FR" sz="4000" b="1" i="1" dirty="0">
                <a:solidFill>
                  <a:schemeClr val="bg2">
                    <a:lumMod val="50000"/>
                  </a:schemeClr>
                </a:solidFill>
                <a:latin typeface="Times New Roman" pitchFamily="18" charset="0"/>
                <a:cs typeface="Times New Roman" pitchFamily="18" charset="0"/>
              </a:rPr>
              <a:t>Introduction à la microbiologie des aliments</a:t>
            </a:r>
            <a:endParaRPr lang="fr-FR" sz="4000" b="1" i="1" dirty="0">
              <a:solidFill>
                <a:schemeClr val="bg2">
                  <a:lumMod val="50000"/>
                </a:schemeClr>
              </a:solidFill>
            </a:endParaRPr>
          </a:p>
        </p:txBody>
      </p:sp>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latin typeface="Times New Roman" pitchFamily="18" charset="0"/>
                <a:cs typeface="Times New Roman" pitchFamily="18" charset="0"/>
              </a:rPr>
              <a:t>La Sécurité Microbiologique Des Aliments- USTO- MB</a:t>
            </a:r>
            <a:endParaRPr lang="fr-FR" sz="1100" b="1" dirty="0">
              <a:latin typeface="Times New Roman" pitchFamily="18" charset="0"/>
              <a:cs typeface="Times New Roman" pitchFamily="18" charset="0"/>
            </a:endParaRPr>
          </a:p>
        </p:txBody>
      </p:sp>
    </p:spTree>
    <p:extLst>
      <p:ext uri="{BB962C8B-B14F-4D97-AF65-F5344CB8AC3E}">
        <p14:creationId xmlns:p14="http://schemas.microsoft.com/office/powerpoint/2010/main" val="18246064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18</a:t>
            </a:r>
            <a:endParaRPr lang="fr-FR" dirty="0"/>
          </a:p>
        </p:txBody>
      </p:sp>
      <p:sp>
        <p:nvSpPr>
          <p:cNvPr id="3" name="Rectangle 2"/>
          <p:cNvSpPr/>
          <p:nvPr/>
        </p:nvSpPr>
        <p:spPr>
          <a:xfrm>
            <a:off x="2147715" y="158408"/>
            <a:ext cx="4867038"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1- Principe de la </a:t>
            </a:r>
            <a:r>
              <a:rPr lang="fr-FR" sz="2800" u="sng" dirty="0" err="1" smtClean="0">
                <a:solidFill>
                  <a:srgbClr val="0070C0"/>
                </a:solidFill>
                <a:latin typeface="Times New Roman" pitchFamily="18" charset="0"/>
                <a:cs typeface="Times New Roman" pitchFamily="18" charset="0"/>
              </a:rPr>
              <a:t>toxi</a:t>
            </a:r>
            <a:r>
              <a:rPr lang="fr-FR" sz="2800" u="sng" dirty="0" smtClean="0">
                <a:solidFill>
                  <a:srgbClr val="0070C0"/>
                </a:solidFill>
                <a:latin typeface="Times New Roman" pitchFamily="18" charset="0"/>
                <a:cs typeface="Times New Roman" pitchFamily="18" charset="0"/>
              </a:rPr>
              <a:t>- infection: </a:t>
            </a:r>
            <a:endParaRPr lang="fr-FR" sz="2800" u="sng" dirty="0">
              <a:solidFill>
                <a:srgbClr val="0070C0"/>
              </a:solidFill>
            </a:endParaRPr>
          </a:p>
        </p:txBody>
      </p:sp>
      <p:sp>
        <p:nvSpPr>
          <p:cNvPr id="4" name="Rectangle 3"/>
          <p:cNvSpPr/>
          <p:nvPr/>
        </p:nvSpPr>
        <p:spPr>
          <a:xfrm>
            <a:off x="-60720" y="587665"/>
            <a:ext cx="2105063" cy="461665"/>
          </a:xfrm>
          <a:prstGeom prst="rect">
            <a:avLst/>
          </a:prstGeom>
        </p:spPr>
        <p:txBody>
          <a:bodyPr wrap="none">
            <a:spAutoFit/>
          </a:bodyPr>
          <a:lstStyle/>
          <a:p>
            <a:r>
              <a:rPr lang="fr-FR" sz="2400" b="1" u="sng" dirty="0" smtClean="0">
                <a:latin typeface="Times New Roman" pitchFamily="18" charset="0"/>
                <a:cs typeface="Times New Roman" pitchFamily="18" charset="0"/>
              </a:rPr>
              <a:t>1.1/ Définition</a:t>
            </a:r>
            <a:r>
              <a:rPr lang="fr-FR" dirty="0" smtClean="0">
                <a:latin typeface="Times New Roman" pitchFamily="18" charset="0"/>
                <a:cs typeface="Times New Roman" pitchFamily="18" charset="0"/>
              </a:rPr>
              <a:t> </a:t>
            </a:r>
            <a:endParaRPr lang="fr-FR" dirty="0"/>
          </a:p>
        </p:txBody>
      </p:sp>
      <p:sp>
        <p:nvSpPr>
          <p:cNvPr id="9" name="Rectangle 8"/>
          <p:cNvSpPr/>
          <p:nvPr/>
        </p:nvSpPr>
        <p:spPr>
          <a:xfrm>
            <a:off x="3657744" y="1022367"/>
            <a:ext cx="2176621" cy="76944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r-FR" sz="4400" dirty="0" smtClean="0">
                <a:solidFill>
                  <a:srgbClr val="C00000"/>
                </a:solidFill>
                <a:latin typeface="Times New Roman" pitchFamily="18" charset="0"/>
                <a:cs typeface="Times New Roman" pitchFamily="18" charset="0"/>
              </a:rPr>
              <a:t>T . I  .A</a:t>
            </a:r>
            <a:r>
              <a:rPr lang="fr-FR" sz="3200" dirty="0" smtClean="0">
                <a:solidFill>
                  <a:srgbClr val="C00000"/>
                </a:solidFill>
                <a:latin typeface="Times New Roman" pitchFamily="18" charset="0"/>
                <a:cs typeface="Times New Roman" pitchFamily="18" charset="0"/>
              </a:rPr>
              <a:t> </a:t>
            </a:r>
            <a:r>
              <a:rPr lang="fr-FR" sz="3200" dirty="0">
                <a:solidFill>
                  <a:srgbClr val="C00000"/>
                </a:solidFill>
                <a:latin typeface="Times New Roman" pitchFamily="18" charset="0"/>
                <a:cs typeface="Times New Roman" pitchFamily="18" charset="0"/>
              </a:rPr>
              <a:t>:</a:t>
            </a:r>
          </a:p>
        </p:txBody>
      </p:sp>
      <p:sp>
        <p:nvSpPr>
          <p:cNvPr id="10" name="Rectangle 9"/>
          <p:cNvSpPr/>
          <p:nvPr/>
        </p:nvSpPr>
        <p:spPr>
          <a:xfrm>
            <a:off x="-60720" y="2159279"/>
            <a:ext cx="9131710" cy="1384995"/>
          </a:xfrm>
          <a:prstGeom prst="rect">
            <a:avLst/>
          </a:prstGeom>
        </p:spPr>
        <p:txBody>
          <a:bodyPr wrap="square">
            <a:spAutoFit/>
          </a:bodyPr>
          <a:lstStyle/>
          <a:p>
            <a:pPr algn="ctr"/>
            <a:r>
              <a:rPr lang="fr-FR" sz="2800" dirty="0" smtClean="0">
                <a:latin typeface="Times New Roman" pitchFamily="18" charset="0"/>
                <a:cs typeface="Times New Roman" pitchFamily="18" charset="0"/>
              </a:rPr>
              <a:t>Une </a:t>
            </a:r>
            <a:r>
              <a:rPr lang="fr-FR" sz="2800" b="1" u="sng" dirty="0" smtClean="0">
                <a:latin typeface="Times New Roman" pitchFamily="18" charset="0"/>
                <a:cs typeface="Times New Roman" pitchFamily="18" charset="0"/>
              </a:rPr>
              <a:t>T</a:t>
            </a:r>
            <a:r>
              <a:rPr lang="fr-FR" sz="2800" dirty="0" smtClean="0">
                <a:latin typeface="Times New Roman" pitchFamily="18" charset="0"/>
                <a:cs typeface="Times New Roman" pitchFamily="18" charset="0"/>
              </a:rPr>
              <a:t>oxi-</a:t>
            </a:r>
            <a:r>
              <a:rPr lang="fr-FR" sz="2800" b="1" u="sng" dirty="0" smtClean="0">
                <a:latin typeface="Times New Roman" pitchFamily="18" charset="0"/>
                <a:cs typeface="Times New Roman" pitchFamily="18" charset="0"/>
              </a:rPr>
              <a:t>I</a:t>
            </a:r>
            <a:r>
              <a:rPr lang="fr-FR" sz="2800" dirty="0" smtClean="0">
                <a:latin typeface="Times New Roman" pitchFamily="18" charset="0"/>
                <a:cs typeface="Times New Roman" pitchFamily="18" charset="0"/>
              </a:rPr>
              <a:t>nfection </a:t>
            </a:r>
            <a:r>
              <a:rPr lang="fr-FR" sz="2800" b="1" u="sng" dirty="0" smtClean="0">
                <a:latin typeface="Times New Roman" pitchFamily="18" charset="0"/>
                <a:cs typeface="Times New Roman" pitchFamily="18" charset="0"/>
              </a:rPr>
              <a:t>A</a:t>
            </a:r>
            <a:r>
              <a:rPr lang="fr-FR" sz="2800" dirty="0" smtClean="0">
                <a:latin typeface="Times New Roman" pitchFamily="18" charset="0"/>
                <a:cs typeface="Times New Roman" pitchFamily="18" charset="0"/>
              </a:rPr>
              <a:t>limentaire est une  maladie souvent infectieuse et accidentelle, causée par l’ingestion  d’aliments contaminés certains </a:t>
            </a:r>
            <a:r>
              <a:rPr lang="fr-FR" sz="2800" b="1" u="sng" dirty="0" smtClean="0">
                <a:solidFill>
                  <a:srgbClr val="FF0000"/>
                </a:solidFill>
                <a:latin typeface="Times New Roman" pitchFamily="18" charset="0"/>
                <a:cs typeface="Times New Roman" pitchFamily="18" charset="0"/>
              </a:rPr>
              <a:t>agents infectieux </a:t>
            </a:r>
            <a:r>
              <a:rPr lang="fr-FR" sz="2800" dirty="0" smtClean="0">
                <a:latin typeface="Times New Roman" pitchFamily="18" charset="0"/>
                <a:cs typeface="Times New Roman" pitchFamily="18" charset="0"/>
              </a:rPr>
              <a:t>ou par leurs </a:t>
            </a:r>
            <a:r>
              <a:rPr lang="fr-FR" sz="2800" b="1" u="sng" dirty="0">
                <a:solidFill>
                  <a:srgbClr val="FF0000"/>
                </a:solidFill>
                <a:latin typeface="Times New Roman" pitchFamily="18" charset="0"/>
                <a:cs typeface="Times New Roman" pitchFamily="18" charset="0"/>
              </a:rPr>
              <a:t>toxines</a:t>
            </a:r>
            <a:r>
              <a:rPr lang="fr-FR" sz="2800" dirty="0" smtClean="0">
                <a:latin typeface="Times New Roman" pitchFamily="18" charset="0"/>
                <a:cs typeface="Times New Roman" pitchFamily="18" charset="0"/>
              </a:rPr>
              <a:t>.</a:t>
            </a:r>
            <a:endParaRPr lang="fr-FR" sz="2800" dirty="0">
              <a:latin typeface="Times New Roman" pitchFamily="18" charset="0"/>
              <a:cs typeface="Times New Roman" pitchFamily="18" charset="0"/>
            </a:endParaRPr>
          </a:p>
        </p:txBody>
      </p:sp>
      <p:sp>
        <p:nvSpPr>
          <p:cNvPr id="6" name="Rectangle 5"/>
          <p:cNvSpPr/>
          <p:nvPr/>
        </p:nvSpPr>
        <p:spPr>
          <a:xfrm>
            <a:off x="1490431" y="4160590"/>
            <a:ext cx="6029407" cy="584775"/>
          </a:xfrm>
          <a:prstGeom prst="rect">
            <a:avLst/>
          </a:prstGeom>
          <a:ln w="19050">
            <a:solidFill>
              <a:srgbClr val="00B050"/>
            </a:solidFill>
          </a:ln>
        </p:spPr>
        <p:txBody>
          <a:bodyPr wrap="none">
            <a:spAutoFit/>
          </a:bodyPr>
          <a:lstStyle/>
          <a:p>
            <a:r>
              <a:rPr lang="fr-FR" sz="3200" b="1" dirty="0" smtClean="0">
                <a:solidFill>
                  <a:srgbClr val="FF0000"/>
                </a:solidFill>
                <a:latin typeface="Times New Roman" pitchFamily="18" charset="0"/>
                <a:cs typeface="Times New Roman" pitchFamily="18" charset="0"/>
              </a:rPr>
              <a:t>T . I . A </a:t>
            </a:r>
            <a:r>
              <a:rPr lang="fr-FR" sz="3200" dirty="0" smtClean="0">
                <a:latin typeface="Times New Roman" pitchFamily="18" charset="0"/>
                <a:cs typeface="Times New Roman" pitchFamily="18" charset="0"/>
              </a:rPr>
              <a:t>=  intoxication + infection  </a:t>
            </a:r>
            <a:endParaRPr lang="fr-FR" sz="3200" dirty="0"/>
          </a:p>
        </p:txBody>
      </p:sp>
    </p:spTree>
    <p:extLst>
      <p:ext uri="{BB962C8B-B14F-4D97-AF65-F5344CB8AC3E}">
        <p14:creationId xmlns:p14="http://schemas.microsoft.com/office/powerpoint/2010/main" val="96186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19</a:t>
            </a:r>
            <a:endParaRPr lang="fr-FR" dirty="0"/>
          </a:p>
        </p:txBody>
      </p:sp>
      <p:sp>
        <p:nvSpPr>
          <p:cNvPr id="3" name="Rectangle 2"/>
          <p:cNvSpPr/>
          <p:nvPr/>
        </p:nvSpPr>
        <p:spPr>
          <a:xfrm>
            <a:off x="2147715" y="158408"/>
            <a:ext cx="4867038"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1- Principe de la </a:t>
            </a:r>
            <a:r>
              <a:rPr lang="fr-FR" sz="2800" u="sng" dirty="0" err="1" smtClean="0">
                <a:solidFill>
                  <a:srgbClr val="0070C0"/>
                </a:solidFill>
                <a:latin typeface="Times New Roman" pitchFamily="18" charset="0"/>
                <a:cs typeface="Times New Roman" pitchFamily="18" charset="0"/>
              </a:rPr>
              <a:t>toxi</a:t>
            </a:r>
            <a:r>
              <a:rPr lang="fr-FR" sz="2800" u="sng" dirty="0" smtClean="0">
                <a:solidFill>
                  <a:srgbClr val="0070C0"/>
                </a:solidFill>
                <a:latin typeface="Times New Roman" pitchFamily="18" charset="0"/>
                <a:cs typeface="Times New Roman" pitchFamily="18" charset="0"/>
              </a:rPr>
              <a:t>- infection: </a:t>
            </a:r>
            <a:endParaRPr lang="fr-FR" sz="2800" u="sng" dirty="0">
              <a:solidFill>
                <a:srgbClr val="0070C0"/>
              </a:solidFill>
            </a:endParaRPr>
          </a:p>
        </p:txBody>
      </p:sp>
      <p:sp>
        <p:nvSpPr>
          <p:cNvPr id="4" name="Rectangle 3"/>
          <p:cNvSpPr/>
          <p:nvPr/>
        </p:nvSpPr>
        <p:spPr>
          <a:xfrm>
            <a:off x="74494" y="590138"/>
            <a:ext cx="2105063" cy="461665"/>
          </a:xfrm>
          <a:prstGeom prst="rect">
            <a:avLst/>
          </a:prstGeom>
        </p:spPr>
        <p:txBody>
          <a:bodyPr wrap="none">
            <a:spAutoFit/>
          </a:bodyPr>
          <a:lstStyle/>
          <a:p>
            <a:r>
              <a:rPr lang="fr-FR" sz="2400" b="1" u="sng" dirty="0" smtClean="0">
                <a:latin typeface="Times New Roman" pitchFamily="18" charset="0"/>
                <a:cs typeface="Times New Roman" pitchFamily="18" charset="0"/>
              </a:rPr>
              <a:t>1.1/ Définition</a:t>
            </a:r>
            <a:r>
              <a:rPr lang="fr-FR" dirty="0" smtClean="0">
                <a:latin typeface="Times New Roman" pitchFamily="18" charset="0"/>
                <a:cs typeface="Times New Roman" pitchFamily="18" charset="0"/>
              </a:rPr>
              <a:t> </a:t>
            </a:r>
            <a:endParaRPr lang="fr-FR" dirty="0"/>
          </a:p>
        </p:txBody>
      </p:sp>
      <p:sp>
        <p:nvSpPr>
          <p:cNvPr id="9" name="Rectangle 8"/>
          <p:cNvSpPr/>
          <p:nvPr/>
        </p:nvSpPr>
        <p:spPr>
          <a:xfrm>
            <a:off x="3275856" y="1022367"/>
            <a:ext cx="2945358" cy="76944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r-FR" sz="4400" dirty="0" smtClean="0">
                <a:solidFill>
                  <a:srgbClr val="C00000"/>
                </a:solidFill>
                <a:latin typeface="Times New Roman" pitchFamily="18" charset="0"/>
                <a:cs typeface="Times New Roman" pitchFamily="18" charset="0"/>
              </a:rPr>
              <a:t>T . I  .A . C</a:t>
            </a:r>
            <a:r>
              <a:rPr lang="fr-FR" sz="3200" dirty="0" smtClean="0">
                <a:solidFill>
                  <a:srgbClr val="C00000"/>
                </a:solidFill>
                <a:latin typeface="Times New Roman" pitchFamily="18" charset="0"/>
                <a:cs typeface="Times New Roman" pitchFamily="18" charset="0"/>
              </a:rPr>
              <a:t> </a:t>
            </a:r>
            <a:r>
              <a:rPr lang="fr-FR" sz="3200" dirty="0">
                <a:solidFill>
                  <a:srgbClr val="C00000"/>
                </a:solidFill>
                <a:latin typeface="Times New Roman" pitchFamily="18" charset="0"/>
                <a:cs typeface="Times New Roman" pitchFamily="18" charset="0"/>
              </a:rPr>
              <a:t>:</a:t>
            </a:r>
          </a:p>
        </p:txBody>
      </p:sp>
      <p:sp>
        <p:nvSpPr>
          <p:cNvPr id="10" name="Rectangle 9"/>
          <p:cNvSpPr/>
          <p:nvPr/>
        </p:nvSpPr>
        <p:spPr>
          <a:xfrm>
            <a:off x="-60720" y="2159279"/>
            <a:ext cx="9131710" cy="3539430"/>
          </a:xfrm>
          <a:prstGeom prst="rect">
            <a:avLst/>
          </a:prstGeom>
        </p:spPr>
        <p:txBody>
          <a:bodyPr wrap="square">
            <a:spAutoFit/>
          </a:bodyPr>
          <a:lstStyle/>
          <a:p>
            <a:pPr algn="ctr"/>
            <a:r>
              <a:rPr lang="fr-FR" sz="2800" dirty="0" smtClean="0">
                <a:latin typeface="Times New Roman" pitchFamily="18" charset="0"/>
                <a:cs typeface="Times New Roman" pitchFamily="18" charset="0"/>
              </a:rPr>
              <a:t>Une </a:t>
            </a:r>
            <a:r>
              <a:rPr lang="fr-FR" sz="2800" b="1" u="sng" dirty="0" smtClean="0">
                <a:latin typeface="Times New Roman" pitchFamily="18" charset="0"/>
                <a:cs typeface="Times New Roman" pitchFamily="18" charset="0"/>
              </a:rPr>
              <a:t>T</a:t>
            </a:r>
            <a:r>
              <a:rPr lang="fr-FR" sz="2800" dirty="0" smtClean="0">
                <a:latin typeface="Times New Roman" pitchFamily="18" charset="0"/>
                <a:cs typeface="Times New Roman" pitchFamily="18" charset="0"/>
              </a:rPr>
              <a:t>oxi-</a:t>
            </a:r>
            <a:r>
              <a:rPr lang="fr-FR" sz="2800" b="1" u="sng" dirty="0" smtClean="0">
                <a:latin typeface="Times New Roman" pitchFamily="18" charset="0"/>
                <a:cs typeface="Times New Roman" pitchFamily="18" charset="0"/>
              </a:rPr>
              <a:t>I</a:t>
            </a:r>
            <a:r>
              <a:rPr lang="fr-FR" sz="2800" dirty="0" smtClean="0">
                <a:latin typeface="Times New Roman" pitchFamily="18" charset="0"/>
                <a:cs typeface="Times New Roman" pitchFamily="18" charset="0"/>
              </a:rPr>
              <a:t>nfection </a:t>
            </a:r>
            <a:r>
              <a:rPr lang="fr-FR" sz="2800" b="1" u="sng" dirty="0" smtClean="0">
                <a:latin typeface="Times New Roman" pitchFamily="18" charset="0"/>
                <a:cs typeface="Times New Roman" pitchFamily="18" charset="0"/>
              </a:rPr>
              <a:t>A</a:t>
            </a:r>
            <a:r>
              <a:rPr lang="fr-FR" sz="2800" dirty="0" smtClean="0">
                <a:latin typeface="Times New Roman" pitchFamily="18" charset="0"/>
                <a:cs typeface="Times New Roman" pitchFamily="18" charset="0"/>
              </a:rPr>
              <a:t>limentaire </a:t>
            </a:r>
            <a:r>
              <a:rPr lang="fr-FR" sz="2800" b="1" u="sng" dirty="0" smtClean="0">
                <a:latin typeface="Times New Roman" pitchFamily="18" charset="0"/>
                <a:cs typeface="Times New Roman" pitchFamily="18" charset="0"/>
              </a:rPr>
              <a:t>C</a:t>
            </a:r>
            <a:r>
              <a:rPr lang="fr-FR" sz="2800" dirty="0" smtClean="0">
                <a:latin typeface="Times New Roman" pitchFamily="18" charset="0"/>
                <a:cs typeface="Times New Roman" pitchFamily="18" charset="0"/>
              </a:rPr>
              <a:t>ollective:</a:t>
            </a:r>
          </a:p>
          <a:p>
            <a:pPr algn="ctr"/>
            <a:endParaRPr lang="fr-FR" sz="2800" dirty="0" smtClean="0">
              <a:latin typeface="Times New Roman" pitchFamily="18" charset="0"/>
              <a:cs typeface="Times New Roman" pitchFamily="18" charset="0"/>
            </a:endParaRPr>
          </a:p>
          <a:p>
            <a:pPr marL="457200" indent="-457200">
              <a:buFont typeface="Wingdings" panose="05000000000000000000" pitchFamily="2" charset="2"/>
              <a:buChar char="§"/>
            </a:pPr>
            <a:r>
              <a:rPr lang="fr-FR" sz="2800" dirty="0" smtClean="0">
                <a:latin typeface="Times New Roman" pitchFamily="18" charset="0"/>
                <a:cs typeface="Times New Roman" pitchFamily="18" charset="0"/>
              </a:rPr>
              <a:t>C’est </a:t>
            </a:r>
            <a:r>
              <a:rPr lang="fr-FR" sz="2800" dirty="0">
                <a:latin typeface="Times New Roman" pitchFamily="18" charset="0"/>
                <a:cs typeface="Times New Roman" pitchFamily="18" charset="0"/>
              </a:rPr>
              <a:t>une Maladie à Déclaration Obligatoire </a:t>
            </a:r>
            <a:r>
              <a:rPr lang="fr-FR" sz="2800" u="sng" dirty="0" smtClean="0">
                <a:solidFill>
                  <a:srgbClr val="FF0000"/>
                </a:solidFill>
                <a:latin typeface="Times New Roman" pitchFamily="18" charset="0"/>
                <a:cs typeface="Times New Roman" pitchFamily="18" charset="0"/>
              </a:rPr>
              <a:t>MDO.</a:t>
            </a:r>
            <a:endParaRPr lang="fr-FR" sz="2800" u="sng" dirty="0">
              <a:solidFill>
                <a:srgbClr val="FF0000"/>
              </a:solidFill>
              <a:latin typeface="Times New Roman" pitchFamily="18" charset="0"/>
              <a:cs typeface="Times New Roman" pitchFamily="18" charset="0"/>
            </a:endParaRPr>
          </a:p>
          <a:p>
            <a:pPr algn="ctr"/>
            <a:endParaRPr lang="fr-FR" sz="2800" dirty="0" smtClean="0">
              <a:latin typeface="Times New Roman" pitchFamily="18" charset="0"/>
              <a:cs typeface="Times New Roman" pitchFamily="18" charset="0"/>
            </a:endParaRPr>
          </a:p>
          <a:p>
            <a:pPr marL="457200" indent="-457200">
              <a:buFont typeface="Wingdings" panose="05000000000000000000" pitchFamily="2" charset="2"/>
              <a:buChar char="§"/>
            </a:pPr>
            <a:r>
              <a:rPr lang="fr-FR" sz="2800" dirty="0" smtClean="0">
                <a:latin typeface="Times New Roman" pitchFamily="18" charset="0"/>
                <a:cs typeface="Times New Roman" pitchFamily="18" charset="0"/>
              </a:rPr>
              <a:t>Définit par l’apparition d’au </a:t>
            </a:r>
            <a:r>
              <a:rPr lang="fr-FR" sz="2800" dirty="0">
                <a:latin typeface="Times New Roman" pitchFamily="18" charset="0"/>
                <a:cs typeface="Times New Roman" pitchFamily="18" charset="0"/>
              </a:rPr>
              <a:t>moins </a:t>
            </a:r>
            <a:r>
              <a:rPr lang="fr-FR" sz="2800" u="sng" dirty="0">
                <a:solidFill>
                  <a:srgbClr val="FF0000"/>
                </a:solidFill>
                <a:latin typeface="Times New Roman" pitchFamily="18" charset="0"/>
                <a:cs typeface="Times New Roman" pitchFamily="18" charset="0"/>
              </a:rPr>
              <a:t>deux </a:t>
            </a:r>
            <a:r>
              <a:rPr lang="fr-FR" sz="2800" u="sng" dirty="0" smtClean="0">
                <a:solidFill>
                  <a:srgbClr val="FF0000"/>
                </a:solidFill>
                <a:latin typeface="Times New Roman" pitchFamily="18" charset="0"/>
                <a:cs typeface="Times New Roman" pitchFamily="18" charset="0"/>
              </a:rPr>
              <a:t>cas groupés</a:t>
            </a:r>
            <a:r>
              <a:rPr lang="fr-FR" sz="2800" dirty="0" smtClean="0">
                <a:solidFill>
                  <a:srgbClr val="FF0000"/>
                </a:solidFill>
                <a:latin typeface="Times New Roman" pitchFamily="18" charset="0"/>
                <a:cs typeface="Times New Roman" pitchFamily="18" charset="0"/>
              </a:rPr>
              <a:t> </a:t>
            </a:r>
            <a:r>
              <a:rPr lang="fr-FR" sz="2800" dirty="0">
                <a:latin typeface="Times New Roman" pitchFamily="18" charset="0"/>
                <a:cs typeface="Times New Roman" pitchFamily="18" charset="0"/>
              </a:rPr>
              <a:t>avec des </a:t>
            </a:r>
            <a:r>
              <a:rPr lang="fr-FR" sz="2800" u="sng" dirty="0">
                <a:solidFill>
                  <a:srgbClr val="FF0000"/>
                </a:solidFill>
                <a:latin typeface="Times New Roman" pitchFamily="18" charset="0"/>
                <a:cs typeface="Times New Roman" pitchFamily="18" charset="0"/>
              </a:rPr>
              <a:t>symptomatologie similaires</a:t>
            </a:r>
            <a:r>
              <a:rPr lang="fr-FR" sz="2800" dirty="0">
                <a:latin typeface="Times New Roman" pitchFamily="18" charset="0"/>
                <a:cs typeface="Times New Roman" pitchFamily="18" charset="0"/>
              </a:rPr>
              <a:t>, en général </a:t>
            </a:r>
            <a:r>
              <a:rPr lang="fr-FR" sz="2800" dirty="0" smtClean="0">
                <a:latin typeface="Times New Roman" pitchFamily="18" charset="0"/>
                <a:cs typeface="Times New Roman" pitchFamily="18" charset="0"/>
              </a:rPr>
              <a:t>gastro-intestinales pouvant être rapportée à la prise d’une </a:t>
            </a:r>
            <a:r>
              <a:rPr lang="fr-FR" sz="2800" u="sng" dirty="0" smtClean="0">
                <a:solidFill>
                  <a:srgbClr val="FF0000"/>
                </a:solidFill>
                <a:latin typeface="Times New Roman" pitchFamily="18" charset="0"/>
                <a:cs typeface="Times New Roman" pitchFamily="18" charset="0"/>
              </a:rPr>
              <a:t>même origine alimentaire</a:t>
            </a:r>
            <a:r>
              <a:rPr lang="fr-FR" sz="2800" dirty="0" smtClean="0">
                <a:latin typeface="Times New Roman" pitchFamily="18" charset="0"/>
                <a:cs typeface="Times New Roman" pitchFamily="18" charset="0"/>
              </a:rPr>
              <a:t>. </a:t>
            </a:r>
          </a:p>
        </p:txBody>
      </p:sp>
    </p:spTree>
    <p:extLst>
      <p:ext uri="{BB962C8B-B14F-4D97-AF65-F5344CB8AC3E}">
        <p14:creationId xmlns:p14="http://schemas.microsoft.com/office/powerpoint/2010/main" val="10316755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20</a:t>
            </a:r>
            <a:endParaRPr lang="fr-FR" dirty="0"/>
          </a:p>
        </p:txBody>
      </p:sp>
      <p:sp>
        <p:nvSpPr>
          <p:cNvPr id="3" name="Rectangle 2"/>
          <p:cNvSpPr/>
          <p:nvPr/>
        </p:nvSpPr>
        <p:spPr>
          <a:xfrm>
            <a:off x="2147715" y="158408"/>
            <a:ext cx="4867038"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1- Principe de la </a:t>
            </a:r>
            <a:r>
              <a:rPr lang="fr-FR" sz="2800" u="sng" dirty="0" err="1" smtClean="0">
                <a:solidFill>
                  <a:srgbClr val="0070C0"/>
                </a:solidFill>
                <a:latin typeface="Times New Roman" pitchFamily="18" charset="0"/>
                <a:cs typeface="Times New Roman" pitchFamily="18" charset="0"/>
              </a:rPr>
              <a:t>toxi</a:t>
            </a:r>
            <a:r>
              <a:rPr lang="fr-FR" sz="2800" u="sng" dirty="0" smtClean="0">
                <a:solidFill>
                  <a:srgbClr val="0070C0"/>
                </a:solidFill>
                <a:latin typeface="Times New Roman" pitchFamily="18" charset="0"/>
                <a:cs typeface="Times New Roman" pitchFamily="18" charset="0"/>
              </a:rPr>
              <a:t>- infection: </a:t>
            </a:r>
            <a:endParaRPr lang="fr-FR" sz="2800" u="sng" dirty="0">
              <a:solidFill>
                <a:srgbClr val="0070C0"/>
              </a:solidFill>
            </a:endParaRPr>
          </a:p>
        </p:txBody>
      </p:sp>
      <p:sp>
        <p:nvSpPr>
          <p:cNvPr id="4" name="Rectangle 3"/>
          <p:cNvSpPr/>
          <p:nvPr/>
        </p:nvSpPr>
        <p:spPr>
          <a:xfrm>
            <a:off x="-828" y="607938"/>
            <a:ext cx="4700133" cy="461665"/>
          </a:xfrm>
          <a:prstGeom prst="rect">
            <a:avLst/>
          </a:prstGeom>
        </p:spPr>
        <p:txBody>
          <a:bodyPr wrap="none">
            <a:spAutoFit/>
          </a:bodyPr>
          <a:lstStyle/>
          <a:p>
            <a:r>
              <a:rPr lang="fr-FR" sz="2400" b="1" u="sng" dirty="0" smtClean="0">
                <a:latin typeface="Times New Roman" pitchFamily="18" charset="0"/>
                <a:cs typeface="Times New Roman" pitchFamily="18" charset="0"/>
              </a:rPr>
              <a:t>1.2/ Toxicité d’origine bactérienne</a:t>
            </a:r>
            <a:r>
              <a:rPr lang="fr-FR" dirty="0" smtClean="0">
                <a:latin typeface="Times New Roman" pitchFamily="18" charset="0"/>
                <a:cs typeface="Times New Roman" pitchFamily="18" charset="0"/>
              </a:rPr>
              <a:t> </a:t>
            </a:r>
            <a:endParaRPr lang="fr-FR" dirty="0"/>
          </a:p>
        </p:txBody>
      </p:sp>
      <p:sp>
        <p:nvSpPr>
          <p:cNvPr id="5" name="Rectangle 4"/>
          <p:cNvSpPr/>
          <p:nvPr/>
        </p:nvSpPr>
        <p:spPr>
          <a:xfrm>
            <a:off x="15379" y="1167953"/>
            <a:ext cx="9131710" cy="923330"/>
          </a:xfrm>
          <a:prstGeom prst="rect">
            <a:avLst/>
          </a:prstGeom>
        </p:spPr>
        <p:txBody>
          <a:bodyPr wrap="square">
            <a:spAutoFit/>
          </a:bodyPr>
          <a:lstStyle/>
          <a:p>
            <a:pPr marL="285750" indent="-285750">
              <a:buFont typeface="Wingdings" panose="05000000000000000000" pitchFamily="2" charset="2"/>
              <a:buChar char="§"/>
            </a:pPr>
            <a:r>
              <a:rPr lang="fr-FR" b="1" dirty="0" smtClean="0">
                <a:solidFill>
                  <a:srgbClr val="00B050"/>
                </a:solidFill>
                <a:latin typeface="Times New Roman" pitchFamily="18" charset="0"/>
                <a:cs typeface="Times New Roman" pitchFamily="18" charset="0"/>
              </a:rPr>
              <a:t>Rôle de l’aliment:</a:t>
            </a:r>
          </a:p>
          <a:p>
            <a:r>
              <a:rPr lang="fr-FR" b="1" dirty="0" smtClean="0">
                <a:latin typeface="Times New Roman" pitchFamily="18" charset="0"/>
                <a:cs typeface="Times New Roman" pitchFamily="18" charset="0"/>
              </a:rPr>
              <a:t>Passif : </a:t>
            </a:r>
            <a:r>
              <a:rPr lang="fr-FR" dirty="0" smtClean="0">
                <a:latin typeface="Times New Roman" pitchFamily="18" charset="0"/>
                <a:cs typeface="Times New Roman" pitchFamily="18" charset="0"/>
              </a:rPr>
              <a:t>simple vecteurs de l’agent pathogène</a:t>
            </a:r>
            <a:r>
              <a:rPr lang="fr-FR" b="1" dirty="0" smtClean="0">
                <a:latin typeface="Times New Roman" pitchFamily="18" charset="0"/>
                <a:cs typeface="Times New Roman" pitchFamily="18" charset="0"/>
              </a:rPr>
              <a:t>.</a:t>
            </a:r>
          </a:p>
          <a:p>
            <a:r>
              <a:rPr lang="fr-FR" b="1" dirty="0" smtClean="0">
                <a:latin typeface="Times New Roman" pitchFamily="18" charset="0"/>
                <a:cs typeface="Times New Roman" pitchFamily="18" charset="0"/>
              </a:rPr>
              <a:t>Actif: </a:t>
            </a:r>
            <a:r>
              <a:rPr lang="fr-FR" dirty="0">
                <a:latin typeface="Times New Roman" pitchFamily="18" charset="0"/>
                <a:cs typeface="Times New Roman" pitchFamily="18" charset="0"/>
              </a:rPr>
              <a:t>siège de la multiplication microbienne ± production de </a:t>
            </a:r>
            <a:r>
              <a:rPr lang="fr-FR" dirty="0" smtClean="0">
                <a:latin typeface="Times New Roman" pitchFamily="18" charset="0"/>
                <a:cs typeface="Times New Roman" pitchFamily="18" charset="0"/>
              </a:rPr>
              <a:t>toxines. </a:t>
            </a:r>
            <a:endParaRPr lang="fr-FR" dirty="0">
              <a:latin typeface="Times New Roman" pitchFamily="18" charset="0"/>
              <a:cs typeface="Times New Roman" pitchFamily="18" charset="0"/>
            </a:endParaRPr>
          </a:p>
        </p:txBody>
      </p:sp>
      <p:sp>
        <p:nvSpPr>
          <p:cNvPr id="6" name="Rectangle 5"/>
          <p:cNvSpPr/>
          <p:nvPr/>
        </p:nvSpPr>
        <p:spPr>
          <a:xfrm>
            <a:off x="28834" y="2237871"/>
            <a:ext cx="8935654" cy="1477328"/>
          </a:xfrm>
          <a:prstGeom prst="rect">
            <a:avLst/>
          </a:prstGeom>
        </p:spPr>
        <p:txBody>
          <a:bodyPr wrap="square">
            <a:spAutoFit/>
          </a:bodyPr>
          <a:lstStyle/>
          <a:p>
            <a:pPr marL="285750" indent="-285750">
              <a:buFont typeface="Wingdings" panose="05000000000000000000" pitchFamily="2" charset="2"/>
              <a:buChar char="§"/>
            </a:pPr>
            <a:r>
              <a:rPr lang="fr-FR" b="1" dirty="0" smtClean="0">
                <a:solidFill>
                  <a:srgbClr val="00B050"/>
                </a:solidFill>
                <a:latin typeface="Times New Roman" pitchFamily="18" charset="0"/>
                <a:cs typeface="Times New Roman" pitchFamily="18" charset="0"/>
              </a:rPr>
              <a:t>Facteurs favorisants la multiplication bactérienne:</a:t>
            </a:r>
          </a:p>
          <a:p>
            <a:r>
              <a:rPr lang="fr-FR" b="1" dirty="0" smtClean="0">
                <a:latin typeface="Times New Roman" pitchFamily="18" charset="0"/>
                <a:cs typeface="Times New Roman" pitchFamily="18" charset="0"/>
              </a:rPr>
              <a:t>Temps: </a:t>
            </a:r>
            <a:r>
              <a:rPr lang="fr-FR" sz="1600" dirty="0">
                <a:latin typeface="Times New Roman" pitchFamily="18" charset="0"/>
                <a:cs typeface="Times New Roman" pitchFamily="18" charset="0"/>
              </a:rPr>
              <a:t>la multiplication des germes est plus importante que le délai entre </a:t>
            </a:r>
            <a:r>
              <a:rPr lang="fr-FR" sz="1600" dirty="0" smtClean="0">
                <a:latin typeface="Times New Roman" pitchFamily="18" charset="0"/>
                <a:cs typeface="Times New Roman" pitchFamily="18" charset="0"/>
              </a:rPr>
              <a:t>la cuisson et la consommation. </a:t>
            </a:r>
            <a:endParaRPr lang="fr-FR" sz="1600" dirty="0">
              <a:latin typeface="Times New Roman" pitchFamily="18" charset="0"/>
              <a:cs typeface="Times New Roman" pitchFamily="18" charset="0"/>
            </a:endParaRPr>
          </a:p>
          <a:p>
            <a:r>
              <a:rPr lang="fr-FR" b="1" dirty="0" smtClean="0">
                <a:latin typeface="Times New Roman" pitchFamily="18" charset="0"/>
                <a:cs typeface="Times New Roman" pitchFamily="18" charset="0"/>
              </a:rPr>
              <a:t>Température: </a:t>
            </a:r>
            <a:r>
              <a:rPr lang="fr-FR" sz="1600" dirty="0">
                <a:latin typeface="Times New Roman" pitchFamily="18" charset="0"/>
                <a:cs typeface="Times New Roman" pitchFamily="18" charset="0"/>
              </a:rPr>
              <a:t>la pluparts des germes responsables des TIA sont mésophiles </a:t>
            </a:r>
            <a:r>
              <a:rPr lang="fr-FR" sz="1600" dirty="0" smtClean="0">
                <a:latin typeface="Times New Roman" pitchFamily="18" charset="0"/>
                <a:cs typeface="Times New Roman" pitchFamily="18" charset="0"/>
              </a:rPr>
              <a:t>(T° entre 20-40°C).  </a:t>
            </a:r>
            <a:endParaRPr lang="fr-FR" sz="1600" dirty="0">
              <a:latin typeface="Times New Roman" pitchFamily="18" charset="0"/>
              <a:cs typeface="Times New Roman" pitchFamily="18" charset="0"/>
            </a:endParaRPr>
          </a:p>
          <a:p>
            <a:r>
              <a:rPr lang="fr-FR" b="1" dirty="0" smtClean="0">
                <a:latin typeface="Times New Roman" pitchFamily="18" charset="0"/>
                <a:cs typeface="Times New Roman" pitchFamily="18" charset="0"/>
              </a:rPr>
              <a:t>Atmosphère autour de l’aliment: </a:t>
            </a:r>
            <a:r>
              <a:rPr lang="fr-FR" sz="1600" dirty="0">
                <a:latin typeface="Times New Roman" pitchFamily="18" charset="0"/>
                <a:cs typeface="Times New Roman" pitchFamily="18" charset="0"/>
              </a:rPr>
              <a:t>l’anaérobiose des conserves favorise la </a:t>
            </a:r>
            <a:r>
              <a:rPr lang="fr-FR" sz="1600" dirty="0" smtClean="0">
                <a:latin typeface="Times New Roman" pitchFamily="18" charset="0"/>
                <a:cs typeface="Times New Roman" pitchFamily="18" charset="0"/>
              </a:rPr>
              <a:t>prolifération </a:t>
            </a:r>
            <a:r>
              <a:rPr lang="fr-FR" sz="1600" dirty="0">
                <a:latin typeface="Times New Roman" pitchFamily="18" charset="0"/>
                <a:cs typeface="Times New Roman" pitchFamily="18" charset="0"/>
              </a:rPr>
              <a:t>des bactéries anaérobies.</a:t>
            </a:r>
          </a:p>
        </p:txBody>
      </p:sp>
      <p:sp>
        <p:nvSpPr>
          <p:cNvPr id="7" name="Rectangle 6"/>
          <p:cNvSpPr/>
          <p:nvPr/>
        </p:nvSpPr>
        <p:spPr>
          <a:xfrm>
            <a:off x="54345" y="3663444"/>
            <a:ext cx="8982151" cy="1138773"/>
          </a:xfrm>
          <a:prstGeom prst="rect">
            <a:avLst/>
          </a:prstGeom>
        </p:spPr>
        <p:txBody>
          <a:bodyPr wrap="square">
            <a:spAutoFit/>
          </a:bodyPr>
          <a:lstStyle/>
          <a:p>
            <a:pPr marL="285750" indent="-285750">
              <a:buFont typeface="Wingdings" panose="05000000000000000000" pitchFamily="2" charset="2"/>
              <a:buChar char="§"/>
            </a:pPr>
            <a:r>
              <a:rPr lang="fr-FR" b="1" dirty="0" smtClean="0">
                <a:solidFill>
                  <a:srgbClr val="00B050"/>
                </a:solidFill>
                <a:latin typeface="Times New Roman" pitchFamily="18" charset="0"/>
                <a:cs typeface="Times New Roman" pitchFamily="18" charset="0"/>
              </a:rPr>
              <a:t>Causes des T . I . A : </a:t>
            </a:r>
          </a:p>
          <a:p>
            <a:r>
              <a:rPr lang="fr-FR" sz="1600" dirty="0">
                <a:latin typeface="Times New Roman" pitchFamily="18" charset="0"/>
                <a:cs typeface="Times New Roman" pitchFamily="18" charset="0"/>
              </a:rPr>
              <a:t>Travailleurs malade </a:t>
            </a:r>
            <a:r>
              <a:rPr lang="fr-FR" sz="1600" dirty="0" smtClean="0">
                <a:latin typeface="Times New Roman" pitchFamily="18" charset="0"/>
                <a:cs typeface="Times New Roman" pitchFamily="18" charset="0"/>
              </a:rPr>
              <a:t>manipulant </a:t>
            </a:r>
            <a:r>
              <a:rPr lang="fr-FR" sz="1600" dirty="0">
                <a:latin typeface="Times New Roman" pitchFamily="18" charset="0"/>
                <a:cs typeface="Times New Roman" pitchFamily="18" charset="0"/>
              </a:rPr>
              <a:t>les aliments, transmission par l’eau, les animaux, </a:t>
            </a:r>
            <a:r>
              <a:rPr lang="fr-FR" sz="1600" dirty="0" smtClean="0">
                <a:latin typeface="Times New Roman" pitchFamily="18" charset="0"/>
                <a:cs typeface="Times New Roman" pitchFamily="18" charset="0"/>
              </a:rPr>
              <a:t>aliments crus </a:t>
            </a:r>
            <a:r>
              <a:rPr lang="fr-FR" sz="1600" dirty="0">
                <a:latin typeface="Times New Roman" pitchFamily="18" charset="0"/>
                <a:cs typeface="Times New Roman" pitchFamily="18" charset="0"/>
              </a:rPr>
              <a:t>ou cuisson insuffisante, </a:t>
            </a:r>
            <a:r>
              <a:rPr lang="fr-FR" sz="1600" dirty="0" smtClean="0">
                <a:latin typeface="Times New Roman" pitchFamily="18" charset="0"/>
                <a:cs typeface="Times New Roman" pitchFamily="18" charset="0"/>
              </a:rPr>
              <a:t>non respect de la chaine froide ou chaude</a:t>
            </a:r>
            <a:endParaRPr lang="fr-FR" sz="1600" dirty="0">
              <a:latin typeface="Times New Roman" pitchFamily="18" charset="0"/>
              <a:cs typeface="Times New Roman" pitchFamily="18" charset="0"/>
            </a:endParaRPr>
          </a:p>
          <a:p>
            <a:r>
              <a:rPr lang="fr-FR" b="1" dirty="0" smtClean="0">
                <a:solidFill>
                  <a:srgbClr val="00B050"/>
                </a:solidFill>
                <a:latin typeface="Times New Roman" pitchFamily="18" charset="0"/>
                <a:cs typeface="Times New Roman" pitchFamily="18" charset="0"/>
              </a:rPr>
              <a:t> </a:t>
            </a:r>
            <a:endParaRPr lang="fr-FR" b="1" dirty="0">
              <a:solidFill>
                <a:srgbClr val="00B050"/>
              </a:solidFill>
              <a:latin typeface="Times New Roman" pitchFamily="18" charset="0"/>
              <a:cs typeface="Times New Roman" pitchFamily="18" charset="0"/>
            </a:endParaRPr>
          </a:p>
        </p:txBody>
      </p:sp>
      <p:sp>
        <p:nvSpPr>
          <p:cNvPr id="8" name="Rectangle 7"/>
          <p:cNvSpPr/>
          <p:nvPr/>
        </p:nvSpPr>
        <p:spPr>
          <a:xfrm>
            <a:off x="83148" y="5111588"/>
            <a:ext cx="9138079" cy="1200329"/>
          </a:xfrm>
          <a:prstGeom prst="rect">
            <a:avLst/>
          </a:prstGeom>
        </p:spPr>
        <p:txBody>
          <a:bodyPr wrap="none">
            <a:spAutoFit/>
          </a:bodyPr>
          <a:lstStyle/>
          <a:p>
            <a:pPr marL="285750" indent="-285750">
              <a:buFont typeface="Wingdings" panose="05000000000000000000" pitchFamily="2" charset="2"/>
              <a:buChar char="§"/>
            </a:pPr>
            <a:r>
              <a:rPr lang="fr-FR" b="1" dirty="0" smtClean="0">
                <a:solidFill>
                  <a:srgbClr val="00B050"/>
                </a:solidFill>
                <a:latin typeface="Times New Roman" pitchFamily="18" charset="0"/>
                <a:cs typeface="Times New Roman" pitchFamily="18" charset="0"/>
              </a:rPr>
              <a:t>Pouvoir infectieux :</a:t>
            </a:r>
          </a:p>
          <a:p>
            <a:r>
              <a:rPr lang="fr-FR" dirty="0">
                <a:latin typeface="Times New Roman" pitchFamily="18" charset="0"/>
                <a:cs typeface="Times New Roman" pitchFamily="18" charset="0"/>
              </a:rPr>
              <a:t>C’est </a:t>
            </a:r>
            <a:r>
              <a:rPr lang="fr-FR" dirty="0" smtClean="0">
                <a:latin typeface="Times New Roman" pitchFamily="18" charset="0"/>
                <a:cs typeface="Times New Roman" pitchFamily="18" charset="0"/>
              </a:rPr>
              <a:t>la propriété  que peut posséder ou non une bactérie </a:t>
            </a:r>
            <a:r>
              <a:rPr lang="fr-FR" b="1" u="sng" dirty="0" smtClean="0">
                <a:latin typeface="Times New Roman" pitchFamily="18" charset="0"/>
                <a:cs typeface="Times New Roman" pitchFamily="18" charset="0"/>
              </a:rPr>
              <a:t>d’envahir les tissus </a:t>
            </a:r>
            <a:r>
              <a:rPr lang="fr-FR" dirty="0" smtClean="0">
                <a:latin typeface="Times New Roman" pitchFamily="18" charset="0"/>
                <a:cs typeface="Times New Roman" pitchFamily="18" charset="0"/>
              </a:rPr>
              <a:t>de l’hôte ( pouvoir</a:t>
            </a:r>
          </a:p>
          <a:p>
            <a:r>
              <a:rPr lang="fr-FR" dirty="0" smtClean="0">
                <a:latin typeface="Times New Roman" pitchFamily="18" charset="0"/>
                <a:cs typeface="Times New Roman" pitchFamily="18" charset="0"/>
              </a:rPr>
              <a:t>de contamination, de multiplication, de pénétration, activités enzymatiques néfastes, utilisation </a:t>
            </a:r>
          </a:p>
          <a:p>
            <a:r>
              <a:rPr lang="fr-FR" dirty="0" smtClean="0">
                <a:latin typeface="Times New Roman" pitchFamily="18" charset="0"/>
                <a:cs typeface="Times New Roman" pitchFamily="18" charset="0"/>
              </a:rPr>
              <a:t>des métabolites de l’hôte et libération des toxines). </a:t>
            </a:r>
            <a:endParaRPr lang="fr-FR" dirty="0">
              <a:latin typeface="Times New Roman" pitchFamily="18" charset="0"/>
              <a:cs typeface="Times New Roman" pitchFamily="18" charset="0"/>
            </a:endParaRPr>
          </a:p>
        </p:txBody>
      </p:sp>
    </p:spTree>
    <p:extLst>
      <p:ext uri="{BB962C8B-B14F-4D97-AF65-F5344CB8AC3E}">
        <p14:creationId xmlns:p14="http://schemas.microsoft.com/office/powerpoint/2010/main" val="1546017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21</a:t>
            </a:r>
            <a:endParaRPr lang="fr-FR" dirty="0"/>
          </a:p>
        </p:txBody>
      </p:sp>
      <p:sp>
        <p:nvSpPr>
          <p:cNvPr id="3" name="Rectangle 2"/>
          <p:cNvSpPr/>
          <p:nvPr/>
        </p:nvSpPr>
        <p:spPr>
          <a:xfrm>
            <a:off x="2147715" y="158408"/>
            <a:ext cx="4867038"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1- Principe de la </a:t>
            </a:r>
            <a:r>
              <a:rPr lang="fr-FR" sz="2800" u="sng" dirty="0" err="1" smtClean="0">
                <a:solidFill>
                  <a:srgbClr val="0070C0"/>
                </a:solidFill>
                <a:latin typeface="Times New Roman" pitchFamily="18" charset="0"/>
                <a:cs typeface="Times New Roman" pitchFamily="18" charset="0"/>
              </a:rPr>
              <a:t>toxi</a:t>
            </a:r>
            <a:r>
              <a:rPr lang="fr-FR" sz="2800" u="sng" dirty="0" smtClean="0">
                <a:solidFill>
                  <a:srgbClr val="0070C0"/>
                </a:solidFill>
                <a:latin typeface="Times New Roman" pitchFamily="18" charset="0"/>
                <a:cs typeface="Times New Roman" pitchFamily="18" charset="0"/>
              </a:rPr>
              <a:t>- infection: </a:t>
            </a:r>
            <a:endParaRPr lang="fr-FR" sz="2800" u="sng" dirty="0">
              <a:solidFill>
                <a:srgbClr val="0070C0"/>
              </a:solidFill>
            </a:endParaRPr>
          </a:p>
        </p:txBody>
      </p:sp>
      <p:sp>
        <p:nvSpPr>
          <p:cNvPr id="4" name="Rectangle 3"/>
          <p:cNvSpPr/>
          <p:nvPr/>
        </p:nvSpPr>
        <p:spPr>
          <a:xfrm>
            <a:off x="-828" y="607938"/>
            <a:ext cx="4700133" cy="461665"/>
          </a:xfrm>
          <a:prstGeom prst="rect">
            <a:avLst/>
          </a:prstGeom>
        </p:spPr>
        <p:txBody>
          <a:bodyPr wrap="none">
            <a:spAutoFit/>
          </a:bodyPr>
          <a:lstStyle/>
          <a:p>
            <a:r>
              <a:rPr lang="fr-FR" sz="2400" b="1" u="sng" dirty="0" smtClean="0">
                <a:latin typeface="Times New Roman" pitchFamily="18" charset="0"/>
                <a:cs typeface="Times New Roman" pitchFamily="18" charset="0"/>
              </a:rPr>
              <a:t>1.2/ Toxicité d’origine bactérienne</a:t>
            </a:r>
            <a:r>
              <a:rPr lang="fr-FR" dirty="0" smtClean="0">
                <a:latin typeface="Times New Roman" pitchFamily="18" charset="0"/>
                <a:cs typeface="Times New Roman" pitchFamily="18" charset="0"/>
              </a:rPr>
              <a:t> </a:t>
            </a:r>
            <a:endParaRPr lang="fr-FR" dirty="0"/>
          </a:p>
        </p:txBody>
      </p:sp>
      <p:sp>
        <p:nvSpPr>
          <p:cNvPr id="5" name="Rectangle 4"/>
          <p:cNvSpPr/>
          <p:nvPr/>
        </p:nvSpPr>
        <p:spPr>
          <a:xfrm>
            <a:off x="-48346" y="1153737"/>
            <a:ext cx="9597182" cy="1723549"/>
          </a:xfrm>
          <a:prstGeom prst="rect">
            <a:avLst/>
          </a:prstGeom>
        </p:spPr>
        <p:txBody>
          <a:bodyPr wrap="square">
            <a:spAutoFit/>
          </a:bodyPr>
          <a:lstStyle/>
          <a:p>
            <a:pPr marL="285750" indent="-285750">
              <a:buFont typeface="Wingdings" panose="05000000000000000000" pitchFamily="2" charset="2"/>
              <a:buChar char="§"/>
            </a:pPr>
            <a:r>
              <a:rPr lang="fr-FR" b="1" dirty="0" smtClean="0">
                <a:solidFill>
                  <a:srgbClr val="00B050"/>
                </a:solidFill>
                <a:latin typeface="Times New Roman" pitchFamily="18" charset="0"/>
                <a:cs typeface="Times New Roman" pitchFamily="18" charset="0"/>
              </a:rPr>
              <a:t>Étapes de l’infection:</a:t>
            </a:r>
          </a:p>
          <a:p>
            <a:r>
              <a:rPr lang="fr-FR" b="1" dirty="0" smtClean="0">
                <a:latin typeface="Times New Roman" pitchFamily="18" charset="0"/>
                <a:cs typeface="Times New Roman" pitchFamily="18" charset="0"/>
              </a:rPr>
              <a:t>1- Contamination : </a:t>
            </a:r>
            <a:r>
              <a:rPr lang="fr-FR" sz="1700" dirty="0">
                <a:latin typeface="Times New Roman" pitchFamily="18" charset="0"/>
                <a:cs typeface="Times New Roman" pitchFamily="18" charset="0"/>
              </a:rPr>
              <a:t>pour qu’il ait infection il faut d’abord qu’il ait une contamination</a:t>
            </a:r>
            <a:r>
              <a:rPr lang="fr-FR" sz="1700" dirty="0" smtClean="0">
                <a:latin typeface="Times New Roman" pitchFamily="18" charset="0"/>
                <a:cs typeface="Times New Roman" pitchFamily="18" charset="0"/>
              </a:rPr>
              <a:t>. Cette dernière n’évolue pas forcément vers une infection ( germes en faible quantité: </a:t>
            </a:r>
            <a:r>
              <a:rPr lang="fr-FR" sz="1700" u="sng" dirty="0" smtClean="0">
                <a:solidFill>
                  <a:srgbClr val="FF0000"/>
                </a:solidFill>
                <a:latin typeface="Times New Roman" pitchFamily="18" charset="0"/>
                <a:cs typeface="Times New Roman" pitchFamily="18" charset="0"/>
              </a:rPr>
              <a:t>dose minimale d’infection</a:t>
            </a:r>
            <a:r>
              <a:rPr lang="fr-FR" sz="1700" dirty="0" smtClean="0">
                <a:latin typeface="Times New Roman" pitchFamily="18" charset="0"/>
                <a:cs typeface="Times New Roman" pitchFamily="18" charset="0"/>
              </a:rPr>
              <a:t>).</a:t>
            </a:r>
            <a:endParaRPr lang="fr-FR" sz="1700" dirty="0">
              <a:latin typeface="Times New Roman" pitchFamily="18" charset="0"/>
              <a:cs typeface="Times New Roman" pitchFamily="18" charset="0"/>
            </a:endParaRPr>
          </a:p>
          <a:p>
            <a:r>
              <a:rPr lang="fr-FR" b="1" dirty="0" smtClean="0">
                <a:latin typeface="Times New Roman" pitchFamily="18" charset="0"/>
                <a:cs typeface="Times New Roman" pitchFamily="18" charset="0"/>
              </a:rPr>
              <a:t>2- Pénétration :</a:t>
            </a:r>
            <a:r>
              <a:rPr lang="fr-FR" sz="1700" dirty="0">
                <a:latin typeface="Times New Roman" pitchFamily="18" charset="0"/>
                <a:cs typeface="Times New Roman" pitchFamily="18" charset="0"/>
              </a:rPr>
              <a:t>par une plaie sur la peau, par voies </a:t>
            </a:r>
            <a:r>
              <a:rPr lang="fr-FR" sz="1700" dirty="0" smtClean="0">
                <a:latin typeface="Times New Roman" pitchFamily="18" charset="0"/>
                <a:cs typeface="Times New Roman" pitchFamily="18" charset="0"/>
              </a:rPr>
              <a:t>digestives, germes entéro-pathogènes par libération </a:t>
            </a:r>
          </a:p>
          <a:p>
            <a:r>
              <a:rPr lang="fr-FR" sz="1700" dirty="0" smtClean="0">
                <a:latin typeface="Times New Roman" pitchFamily="18" charset="0"/>
                <a:cs typeface="Times New Roman" pitchFamily="18" charset="0"/>
              </a:rPr>
              <a:t>de toxines.</a:t>
            </a:r>
            <a:endParaRPr lang="fr-FR" sz="1700" dirty="0">
              <a:latin typeface="Times New Roman" pitchFamily="18" charset="0"/>
              <a:cs typeface="Times New Roman" pitchFamily="18" charset="0"/>
            </a:endParaRPr>
          </a:p>
          <a:p>
            <a:r>
              <a:rPr lang="fr-FR" dirty="0" smtClean="0">
                <a:latin typeface="Times New Roman" pitchFamily="18" charset="0"/>
                <a:cs typeface="Times New Roman" pitchFamily="18" charset="0"/>
              </a:rPr>
              <a:t>3- </a:t>
            </a:r>
            <a:r>
              <a:rPr lang="fr-FR" b="1" dirty="0">
                <a:latin typeface="Times New Roman" pitchFamily="18" charset="0"/>
                <a:cs typeface="Times New Roman" pitchFamily="18" charset="0"/>
              </a:rPr>
              <a:t>L’action:</a:t>
            </a:r>
            <a:r>
              <a:rPr lang="fr-FR" dirty="0" smtClean="0">
                <a:latin typeface="Times New Roman" pitchFamily="18" charset="0"/>
                <a:cs typeface="Times New Roman" pitchFamily="18" charset="0"/>
              </a:rPr>
              <a:t> la croissance </a:t>
            </a:r>
            <a:r>
              <a:rPr lang="fr-FR" i="1" dirty="0" smtClean="0">
                <a:latin typeface="Times New Roman" pitchFamily="18" charset="0"/>
                <a:cs typeface="Times New Roman" pitchFamily="18" charset="0"/>
              </a:rPr>
              <a:t>in vivo </a:t>
            </a:r>
            <a:r>
              <a:rPr lang="fr-FR" dirty="0" smtClean="0">
                <a:latin typeface="Times New Roman" pitchFamily="18" charset="0"/>
                <a:cs typeface="Times New Roman" pitchFamily="18" charset="0"/>
              </a:rPr>
              <a:t>des germes et l’infection des tissus. </a:t>
            </a:r>
            <a:endParaRPr lang="fr-FR" dirty="0">
              <a:latin typeface="Times New Roman" pitchFamily="18" charset="0"/>
              <a:cs typeface="Times New Roman" pitchFamily="18" charset="0"/>
            </a:endParaRPr>
          </a:p>
        </p:txBody>
      </p:sp>
      <p:pic>
        <p:nvPicPr>
          <p:cNvPr id="6" name="Image 5"/>
          <p:cNvPicPr>
            <a:picLocks noChangeAspect="1"/>
          </p:cNvPicPr>
          <p:nvPr/>
        </p:nvPicPr>
        <p:blipFill>
          <a:blip r:embed="rId2"/>
          <a:stretch>
            <a:fillRect/>
          </a:stretch>
        </p:blipFill>
        <p:spPr>
          <a:xfrm>
            <a:off x="755576" y="2877286"/>
            <a:ext cx="8064896" cy="3932796"/>
          </a:xfrm>
          <a:prstGeom prst="rect">
            <a:avLst/>
          </a:prstGeom>
        </p:spPr>
      </p:pic>
    </p:spTree>
    <p:extLst>
      <p:ext uri="{BB962C8B-B14F-4D97-AF65-F5344CB8AC3E}">
        <p14:creationId xmlns:p14="http://schemas.microsoft.com/office/powerpoint/2010/main" val="32857829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22</a:t>
            </a:r>
            <a:endParaRPr lang="fr-FR" dirty="0"/>
          </a:p>
        </p:txBody>
      </p:sp>
      <p:sp>
        <p:nvSpPr>
          <p:cNvPr id="3" name="Rectangle 2"/>
          <p:cNvSpPr/>
          <p:nvPr/>
        </p:nvSpPr>
        <p:spPr>
          <a:xfrm>
            <a:off x="2147715" y="158408"/>
            <a:ext cx="4867038"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1- Principe de la </a:t>
            </a:r>
            <a:r>
              <a:rPr lang="fr-FR" sz="2800" u="sng" dirty="0" err="1" smtClean="0">
                <a:solidFill>
                  <a:srgbClr val="0070C0"/>
                </a:solidFill>
                <a:latin typeface="Times New Roman" pitchFamily="18" charset="0"/>
                <a:cs typeface="Times New Roman" pitchFamily="18" charset="0"/>
              </a:rPr>
              <a:t>toxi</a:t>
            </a:r>
            <a:r>
              <a:rPr lang="fr-FR" sz="2800" u="sng" dirty="0" smtClean="0">
                <a:solidFill>
                  <a:srgbClr val="0070C0"/>
                </a:solidFill>
                <a:latin typeface="Times New Roman" pitchFamily="18" charset="0"/>
                <a:cs typeface="Times New Roman" pitchFamily="18" charset="0"/>
              </a:rPr>
              <a:t>- infection: </a:t>
            </a:r>
            <a:endParaRPr lang="fr-FR" sz="2800" u="sng" dirty="0">
              <a:solidFill>
                <a:srgbClr val="0070C0"/>
              </a:solidFill>
            </a:endParaRPr>
          </a:p>
        </p:txBody>
      </p:sp>
      <p:sp>
        <p:nvSpPr>
          <p:cNvPr id="4" name="Rectangle 3"/>
          <p:cNvSpPr/>
          <p:nvPr/>
        </p:nvSpPr>
        <p:spPr>
          <a:xfrm>
            <a:off x="-828" y="607938"/>
            <a:ext cx="4700133" cy="461665"/>
          </a:xfrm>
          <a:prstGeom prst="rect">
            <a:avLst/>
          </a:prstGeom>
        </p:spPr>
        <p:txBody>
          <a:bodyPr wrap="none">
            <a:spAutoFit/>
          </a:bodyPr>
          <a:lstStyle/>
          <a:p>
            <a:r>
              <a:rPr lang="fr-FR" sz="2400" b="1" u="sng" dirty="0" smtClean="0">
                <a:latin typeface="Times New Roman" pitchFamily="18" charset="0"/>
                <a:cs typeface="Times New Roman" pitchFamily="18" charset="0"/>
              </a:rPr>
              <a:t>1.2/ Toxicité d’origine bactérienne</a:t>
            </a:r>
            <a:r>
              <a:rPr lang="fr-FR" dirty="0" smtClean="0">
                <a:latin typeface="Times New Roman" pitchFamily="18" charset="0"/>
                <a:cs typeface="Times New Roman" pitchFamily="18" charset="0"/>
              </a:rPr>
              <a:t> </a:t>
            </a:r>
            <a:endParaRPr lang="fr-FR" dirty="0"/>
          </a:p>
        </p:txBody>
      </p:sp>
      <p:sp>
        <p:nvSpPr>
          <p:cNvPr id="5" name="Rectangle 4"/>
          <p:cNvSpPr/>
          <p:nvPr/>
        </p:nvSpPr>
        <p:spPr>
          <a:xfrm>
            <a:off x="-48346" y="1153737"/>
            <a:ext cx="9597182" cy="1154162"/>
          </a:xfrm>
          <a:prstGeom prst="rect">
            <a:avLst/>
          </a:prstGeom>
        </p:spPr>
        <p:txBody>
          <a:bodyPr wrap="square">
            <a:spAutoFit/>
          </a:bodyPr>
          <a:lstStyle/>
          <a:p>
            <a:r>
              <a:rPr lang="fr-FR" sz="1700" dirty="0">
                <a:latin typeface="Times New Roman" pitchFamily="18" charset="0"/>
                <a:cs typeface="Times New Roman" pitchFamily="18" charset="0"/>
              </a:rPr>
              <a:t>Les TIA provoquent des maladies à l’homme grâce à deux </a:t>
            </a:r>
            <a:r>
              <a:rPr lang="fr-FR" sz="1700" dirty="0" smtClean="0">
                <a:latin typeface="Times New Roman" pitchFamily="18" charset="0"/>
                <a:cs typeface="Times New Roman" pitchFamily="18" charset="0"/>
              </a:rPr>
              <a:t>processus de pathogénicité:</a:t>
            </a:r>
          </a:p>
          <a:p>
            <a:endParaRPr lang="fr-FR" sz="1700" dirty="0">
              <a:latin typeface="Times New Roman" pitchFamily="18" charset="0"/>
              <a:cs typeface="Times New Roman" pitchFamily="18" charset="0"/>
            </a:endParaRPr>
          </a:p>
          <a:p>
            <a:r>
              <a:rPr lang="fr-FR" b="1" dirty="0" smtClean="0">
                <a:solidFill>
                  <a:srgbClr val="00B050"/>
                </a:solidFill>
                <a:latin typeface="Times New Roman" pitchFamily="18" charset="0"/>
                <a:cs typeface="Times New Roman" pitchFamily="18" charset="0"/>
              </a:rPr>
              <a:t>a/ la virulence: </a:t>
            </a:r>
            <a:r>
              <a:rPr lang="fr-FR" sz="1700" dirty="0">
                <a:latin typeface="Times New Roman" pitchFamily="18" charset="0"/>
                <a:cs typeface="Times New Roman" pitchFamily="18" charset="0"/>
              </a:rPr>
              <a:t>la capacité de certains microbes à </a:t>
            </a:r>
            <a:r>
              <a:rPr lang="fr-FR" sz="1700" dirty="0">
                <a:solidFill>
                  <a:srgbClr val="FF0000"/>
                </a:solidFill>
                <a:latin typeface="Times New Roman" pitchFamily="18" charset="0"/>
                <a:cs typeface="Times New Roman" pitchFamily="18" charset="0"/>
              </a:rPr>
              <a:t>envahir </a:t>
            </a:r>
            <a:r>
              <a:rPr lang="fr-FR" sz="1700" dirty="0" smtClean="0">
                <a:solidFill>
                  <a:srgbClr val="FF0000"/>
                </a:solidFill>
                <a:latin typeface="Times New Roman" pitchFamily="18" charset="0"/>
                <a:cs typeface="Times New Roman" pitchFamily="18" charset="0"/>
              </a:rPr>
              <a:t>l’organisme, </a:t>
            </a:r>
            <a:r>
              <a:rPr lang="fr-FR" sz="1700" dirty="0">
                <a:latin typeface="Times New Roman" pitchFamily="18" charset="0"/>
                <a:cs typeface="Times New Roman" pitchFamily="18" charset="0"/>
              </a:rPr>
              <a:t>à s’y </a:t>
            </a:r>
            <a:r>
              <a:rPr lang="fr-FR" sz="1700" dirty="0" smtClean="0">
                <a:solidFill>
                  <a:srgbClr val="FF0000"/>
                </a:solidFill>
                <a:latin typeface="Times New Roman" pitchFamily="18" charset="0"/>
                <a:cs typeface="Times New Roman" pitchFamily="18" charset="0"/>
              </a:rPr>
              <a:t>multiplier et </a:t>
            </a:r>
            <a:r>
              <a:rPr lang="fr-FR" sz="1700" dirty="0">
                <a:latin typeface="Times New Roman" pitchFamily="18" charset="0"/>
                <a:cs typeface="Times New Roman" pitchFamily="18" charset="0"/>
              </a:rPr>
              <a:t>à provoquer </a:t>
            </a:r>
          </a:p>
          <a:p>
            <a:r>
              <a:rPr lang="fr-FR" sz="1700" dirty="0" smtClean="0">
                <a:solidFill>
                  <a:srgbClr val="FF0000"/>
                </a:solidFill>
                <a:latin typeface="Times New Roman" pitchFamily="18" charset="0"/>
                <a:cs typeface="Times New Roman" pitchFamily="18" charset="0"/>
              </a:rPr>
              <a:t>des troubles </a:t>
            </a:r>
            <a:r>
              <a:rPr lang="fr-FR" sz="1700" dirty="0">
                <a:latin typeface="Times New Roman" pitchFamily="18" charset="0"/>
                <a:cs typeface="Times New Roman" pitchFamily="18" charset="0"/>
              </a:rPr>
              <a:t>plus au moins rapidement. </a:t>
            </a:r>
          </a:p>
        </p:txBody>
      </p:sp>
      <p:sp>
        <p:nvSpPr>
          <p:cNvPr id="6" name="Rectangle 5"/>
          <p:cNvSpPr/>
          <p:nvPr/>
        </p:nvSpPr>
        <p:spPr>
          <a:xfrm>
            <a:off x="-48346" y="2410676"/>
            <a:ext cx="9343263" cy="630942"/>
          </a:xfrm>
          <a:prstGeom prst="rect">
            <a:avLst/>
          </a:prstGeom>
        </p:spPr>
        <p:txBody>
          <a:bodyPr wrap="none">
            <a:spAutoFit/>
          </a:bodyPr>
          <a:lstStyle/>
          <a:p>
            <a:r>
              <a:rPr lang="fr-FR" b="1" dirty="0">
                <a:solidFill>
                  <a:srgbClr val="00B050"/>
                </a:solidFill>
                <a:latin typeface="Times New Roman" pitchFamily="18" charset="0"/>
                <a:cs typeface="Times New Roman" pitchFamily="18" charset="0"/>
              </a:rPr>
              <a:t>b/ la </a:t>
            </a:r>
            <a:r>
              <a:rPr lang="fr-FR" b="1" dirty="0" err="1" smtClean="0">
                <a:solidFill>
                  <a:srgbClr val="00B050"/>
                </a:solidFill>
                <a:latin typeface="Times New Roman" pitchFamily="18" charset="0"/>
                <a:cs typeface="Times New Roman" pitchFamily="18" charset="0"/>
              </a:rPr>
              <a:t>toxinogénèse</a:t>
            </a:r>
            <a:r>
              <a:rPr lang="fr-FR" b="1" dirty="0" smtClean="0">
                <a:solidFill>
                  <a:srgbClr val="00B050"/>
                </a:solidFill>
                <a:latin typeface="Times New Roman" pitchFamily="18" charset="0"/>
                <a:cs typeface="Times New Roman" pitchFamily="18" charset="0"/>
              </a:rPr>
              <a:t> (pouvoir toxique): </a:t>
            </a:r>
            <a:r>
              <a:rPr lang="fr-FR" sz="1700" dirty="0">
                <a:latin typeface="Times New Roman" pitchFamily="18" charset="0"/>
                <a:cs typeface="Times New Roman" pitchFamily="18" charset="0"/>
              </a:rPr>
              <a:t>capacité du microbe à fabriquer </a:t>
            </a:r>
            <a:r>
              <a:rPr lang="fr-FR" sz="1700" dirty="0">
                <a:solidFill>
                  <a:srgbClr val="FF0000"/>
                </a:solidFill>
                <a:latin typeface="Times New Roman" pitchFamily="18" charset="0"/>
                <a:cs typeface="Times New Roman" pitchFamily="18" charset="0"/>
              </a:rPr>
              <a:t>des </a:t>
            </a:r>
            <a:r>
              <a:rPr lang="fr-FR" sz="1700" dirty="0" smtClean="0">
                <a:solidFill>
                  <a:srgbClr val="FF0000"/>
                </a:solidFill>
                <a:latin typeface="Times New Roman" pitchFamily="18" charset="0"/>
                <a:cs typeface="Times New Roman" pitchFamily="18" charset="0"/>
              </a:rPr>
              <a:t>toxines, </a:t>
            </a:r>
            <a:r>
              <a:rPr lang="fr-FR" sz="1700" dirty="0">
                <a:latin typeface="Times New Roman" pitchFamily="18" charset="0"/>
                <a:cs typeface="Times New Roman" pitchFamily="18" charset="0"/>
              </a:rPr>
              <a:t>il en existe </a:t>
            </a:r>
            <a:r>
              <a:rPr lang="fr-FR" sz="1700" b="1" u="sng" dirty="0">
                <a:latin typeface="Times New Roman" pitchFamily="18" charset="0"/>
                <a:cs typeface="Times New Roman" pitchFamily="18" charset="0"/>
              </a:rPr>
              <a:t>2 types</a:t>
            </a:r>
          </a:p>
          <a:p>
            <a:r>
              <a:rPr lang="fr-FR" sz="1700" dirty="0">
                <a:latin typeface="Times New Roman" pitchFamily="18" charset="0"/>
                <a:cs typeface="Times New Roman" pitchFamily="18" charset="0"/>
              </a:rPr>
              <a:t>de toxine:   </a:t>
            </a:r>
          </a:p>
        </p:txBody>
      </p:sp>
      <p:sp>
        <p:nvSpPr>
          <p:cNvPr id="7" name="Rectangle 6"/>
          <p:cNvSpPr/>
          <p:nvPr/>
        </p:nvSpPr>
        <p:spPr>
          <a:xfrm>
            <a:off x="36475" y="3173986"/>
            <a:ext cx="1800200"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latin typeface="Times New Roman" panose="02020603050405020304" pitchFamily="18" charset="0"/>
                <a:cs typeface="Times New Roman" panose="02020603050405020304" pitchFamily="18" charset="0"/>
              </a:rPr>
              <a:t>Endotoxine </a:t>
            </a:r>
            <a:endParaRPr lang="fr-FR" dirty="0">
              <a:latin typeface="Times New Roman" panose="02020603050405020304" pitchFamily="18" charset="0"/>
              <a:cs typeface="Times New Roman" panose="02020603050405020304" pitchFamily="18" charset="0"/>
            </a:endParaRPr>
          </a:p>
        </p:txBody>
      </p:sp>
      <p:sp>
        <p:nvSpPr>
          <p:cNvPr id="10" name="Rectangle 9"/>
          <p:cNvSpPr/>
          <p:nvPr/>
        </p:nvSpPr>
        <p:spPr>
          <a:xfrm>
            <a:off x="79379" y="5427759"/>
            <a:ext cx="1662589"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dirty="0" smtClean="0">
              <a:latin typeface="Times New Roman" panose="02020603050405020304" pitchFamily="18" charset="0"/>
              <a:cs typeface="Times New Roman" panose="02020603050405020304" pitchFamily="18" charset="0"/>
            </a:endParaRPr>
          </a:p>
          <a:p>
            <a:pPr algn="ctr"/>
            <a:r>
              <a:rPr lang="fr-FR" dirty="0" smtClean="0">
                <a:latin typeface="Times New Roman" panose="02020603050405020304" pitchFamily="18" charset="0"/>
                <a:cs typeface="Times New Roman" panose="02020603050405020304" pitchFamily="18" charset="0"/>
              </a:rPr>
              <a:t>Exotoxine </a:t>
            </a:r>
            <a:endParaRPr lang="fr-FR" dirty="0">
              <a:latin typeface="Times New Roman" panose="02020603050405020304" pitchFamily="18" charset="0"/>
              <a:cs typeface="Times New Roman" panose="02020603050405020304" pitchFamily="18" charset="0"/>
            </a:endParaRPr>
          </a:p>
          <a:p>
            <a:pPr algn="ctr"/>
            <a:endParaRPr lang="fr-FR" dirty="0"/>
          </a:p>
        </p:txBody>
      </p:sp>
      <p:pic>
        <p:nvPicPr>
          <p:cNvPr id="9" name="Image 8"/>
          <p:cNvPicPr>
            <a:picLocks noChangeAspect="1"/>
          </p:cNvPicPr>
          <p:nvPr/>
        </p:nvPicPr>
        <p:blipFill>
          <a:blip r:embed="rId2"/>
          <a:stretch>
            <a:fillRect/>
          </a:stretch>
        </p:blipFill>
        <p:spPr>
          <a:xfrm>
            <a:off x="2771800" y="2817240"/>
            <a:ext cx="6038731" cy="3900845"/>
          </a:xfrm>
          <a:prstGeom prst="rect">
            <a:avLst/>
          </a:prstGeom>
        </p:spPr>
      </p:pic>
    </p:spTree>
    <p:extLst>
      <p:ext uri="{BB962C8B-B14F-4D97-AF65-F5344CB8AC3E}">
        <p14:creationId xmlns:p14="http://schemas.microsoft.com/office/powerpoint/2010/main" val="3372368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23</a:t>
            </a:r>
            <a:endParaRPr lang="fr-FR" dirty="0"/>
          </a:p>
        </p:txBody>
      </p:sp>
      <p:sp>
        <p:nvSpPr>
          <p:cNvPr id="3" name="Rectangle 2"/>
          <p:cNvSpPr/>
          <p:nvPr/>
        </p:nvSpPr>
        <p:spPr>
          <a:xfrm>
            <a:off x="2147715" y="158408"/>
            <a:ext cx="4867038"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1- Principe de la </a:t>
            </a:r>
            <a:r>
              <a:rPr lang="fr-FR" sz="2800" u="sng" dirty="0" err="1" smtClean="0">
                <a:solidFill>
                  <a:srgbClr val="0070C0"/>
                </a:solidFill>
                <a:latin typeface="Times New Roman" pitchFamily="18" charset="0"/>
                <a:cs typeface="Times New Roman" pitchFamily="18" charset="0"/>
              </a:rPr>
              <a:t>toxi</a:t>
            </a:r>
            <a:r>
              <a:rPr lang="fr-FR" sz="2800" u="sng" dirty="0" smtClean="0">
                <a:solidFill>
                  <a:srgbClr val="0070C0"/>
                </a:solidFill>
                <a:latin typeface="Times New Roman" pitchFamily="18" charset="0"/>
                <a:cs typeface="Times New Roman" pitchFamily="18" charset="0"/>
              </a:rPr>
              <a:t>- infection: </a:t>
            </a:r>
            <a:endParaRPr lang="fr-FR" sz="2800" u="sng" dirty="0">
              <a:solidFill>
                <a:srgbClr val="0070C0"/>
              </a:solidFill>
            </a:endParaRPr>
          </a:p>
        </p:txBody>
      </p:sp>
      <p:sp>
        <p:nvSpPr>
          <p:cNvPr id="4" name="Rectangle 3"/>
          <p:cNvSpPr/>
          <p:nvPr/>
        </p:nvSpPr>
        <p:spPr>
          <a:xfrm>
            <a:off x="-828" y="607938"/>
            <a:ext cx="4700133" cy="461665"/>
          </a:xfrm>
          <a:prstGeom prst="rect">
            <a:avLst/>
          </a:prstGeom>
        </p:spPr>
        <p:txBody>
          <a:bodyPr wrap="none">
            <a:spAutoFit/>
          </a:bodyPr>
          <a:lstStyle/>
          <a:p>
            <a:r>
              <a:rPr lang="fr-FR" sz="2400" b="1" u="sng" dirty="0" smtClean="0">
                <a:latin typeface="Times New Roman" pitchFamily="18" charset="0"/>
                <a:cs typeface="Times New Roman" pitchFamily="18" charset="0"/>
              </a:rPr>
              <a:t>1.2/ Toxicité d’origine bactérienne</a:t>
            </a:r>
            <a:r>
              <a:rPr lang="fr-FR" dirty="0" smtClean="0">
                <a:latin typeface="Times New Roman" pitchFamily="18" charset="0"/>
                <a:cs typeface="Times New Roman" pitchFamily="18" charset="0"/>
              </a:rPr>
              <a:t> </a:t>
            </a:r>
            <a:endParaRPr lang="fr-FR" dirty="0"/>
          </a:p>
        </p:txBody>
      </p:sp>
      <p:sp>
        <p:nvSpPr>
          <p:cNvPr id="8" name="Rectangle 7"/>
          <p:cNvSpPr/>
          <p:nvPr/>
        </p:nvSpPr>
        <p:spPr>
          <a:xfrm>
            <a:off x="3995936" y="1074362"/>
            <a:ext cx="1800200"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latin typeface="Times New Roman" panose="02020603050405020304" pitchFamily="18" charset="0"/>
                <a:cs typeface="Times New Roman" panose="02020603050405020304" pitchFamily="18" charset="0"/>
              </a:rPr>
              <a:t>Exotoxine </a:t>
            </a:r>
            <a:endParaRPr lang="fr-FR" dirty="0">
              <a:latin typeface="Times New Roman" panose="02020603050405020304" pitchFamily="18" charset="0"/>
              <a:cs typeface="Times New Roman" panose="02020603050405020304" pitchFamily="18" charset="0"/>
            </a:endParaRPr>
          </a:p>
        </p:txBody>
      </p:sp>
      <p:pic>
        <p:nvPicPr>
          <p:cNvPr id="6" name="Imag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83568" y="1700808"/>
            <a:ext cx="8280920" cy="4968552"/>
          </a:xfrm>
          <a:prstGeom prst="rect">
            <a:avLst/>
          </a:prstGeom>
        </p:spPr>
      </p:pic>
      <p:sp>
        <p:nvSpPr>
          <p:cNvPr id="10" name="Rectangle 9"/>
          <p:cNvSpPr/>
          <p:nvPr/>
        </p:nvSpPr>
        <p:spPr>
          <a:xfrm>
            <a:off x="4004823" y="1069603"/>
            <a:ext cx="1800200"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latin typeface="Times New Roman" panose="02020603050405020304" pitchFamily="18" charset="0"/>
                <a:cs typeface="Times New Roman" panose="02020603050405020304" pitchFamily="18" charset="0"/>
              </a:rPr>
              <a:t>Endotoxine </a:t>
            </a:r>
            <a:endParaRPr lang="fr-FR" dirty="0">
              <a:latin typeface="Times New Roman" panose="02020603050405020304" pitchFamily="18" charset="0"/>
              <a:cs typeface="Times New Roman" panose="02020603050405020304" pitchFamily="18" charset="0"/>
            </a:endParaRPr>
          </a:p>
        </p:txBody>
      </p:sp>
      <p:pic>
        <p:nvPicPr>
          <p:cNvPr id="7" name="Imag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83568" y="1583177"/>
            <a:ext cx="8280920" cy="5038725"/>
          </a:xfrm>
          <a:prstGeom prst="rect">
            <a:avLst/>
          </a:prstGeom>
        </p:spPr>
      </p:pic>
    </p:spTree>
    <p:extLst>
      <p:ext uri="{BB962C8B-B14F-4D97-AF65-F5344CB8AC3E}">
        <p14:creationId xmlns:p14="http://schemas.microsoft.com/office/powerpoint/2010/main" val="2769288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24</a:t>
            </a:r>
            <a:endParaRPr lang="fr-FR" dirty="0"/>
          </a:p>
        </p:txBody>
      </p:sp>
      <p:sp>
        <p:nvSpPr>
          <p:cNvPr id="3" name="Rectangle 2"/>
          <p:cNvSpPr/>
          <p:nvPr/>
        </p:nvSpPr>
        <p:spPr>
          <a:xfrm>
            <a:off x="2147715" y="158408"/>
            <a:ext cx="4867038"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1- Principe de la </a:t>
            </a:r>
            <a:r>
              <a:rPr lang="fr-FR" sz="2800" u="sng" dirty="0" err="1" smtClean="0">
                <a:solidFill>
                  <a:srgbClr val="0070C0"/>
                </a:solidFill>
                <a:latin typeface="Times New Roman" pitchFamily="18" charset="0"/>
                <a:cs typeface="Times New Roman" pitchFamily="18" charset="0"/>
              </a:rPr>
              <a:t>toxi</a:t>
            </a:r>
            <a:r>
              <a:rPr lang="fr-FR" sz="2800" u="sng" dirty="0" smtClean="0">
                <a:solidFill>
                  <a:srgbClr val="0070C0"/>
                </a:solidFill>
                <a:latin typeface="Times New Roman" pitchFamily="18" charset="0"/>
                <a:cs typeface="Times New Roman" pitchFamily="18" charset="0"/>
              </a:rPr>
              <a:t>- infection: </a:t>
            </a:r>
            <a:endParaRPr lang="fr-FR" sz="2800" u="sng" dirty="0">
              <a:solidFill>
                <a:srgbClr val="0070C0"/>
              </a:solidFill>
            </a:endParaRPr>
          </a:p>
        </p:txBody>
      </p:sp>
      <p:sp>
        <p:nvSpPr>
          <p:cNvPr id="4" name="Rectangle 3"/>
          <p:cNvSpPr/>
          <p:nvPr/>
        </p:nvSpPr>
        <p:spPr>
          <a:xfrm>
            <a:off x="-828" y="607938"/>
            <a:ext cx="2356735" cy="461665"/>
          </a:xfrm>
          <a:prstGeom prst="rect">
            <a:avLst/>
          </a:prstGeom>
        </p:spPr>
        <p:txBody>
          <a:bodyPr wrap="none">
            <a:spAutoFit/>
          </a:bodyPr>
          <a:lstStyle/>
          <a:p>
            <a:r>
              <a:rPr lang="fr-FR" sz="2400" b="1" u="sng" dirty="0" smtClean="0">
                <a:latin typeface="Times New Roman" pitchFamily="18" charset="0"/>
                <a:cs typeface="Times New Roman" pitchFamily="18" charset="0"/>
              </a:rPr>
              <a:t>2.2/ Symptômes:</a:t>
            </a:r>
            <a:endParaRPr lang="fr-FR" dirty="0"/>
          </a:p>
        </p:txBody>
      </p:sp>
      <p:sp>
        <p:nvSpPr>
          <p:cNvPr id="5" name="Rectangle 4"/>
          <p:cNvSpPr/>
          <p:nvPr/>
        </p:nvSpPr>
        <p:spPr>
          <a:xfrm>
            <a:off x="141957" y="1906526"/>
            <a:ext cx="8653331" cy="3939540"/>
          </a:xfrm>
          <a:prstGeom prst="rect">
            <a:avLst/>
          </a:prstGeom>
        </p:spPr>
        <p:txBody>
          <a:bodyPr wrap="none">
            <a:spAutoFit/>
          </a:bodyPr>
          <a:lstStyle/>
          <a:p>
            <a:pPr marL="285750" indent="-285750">
              <a:buFont typeface="Wingdings" panose="05000000000000000000" pitchFamily="2" charset="2"/>
              <a:buChar char="Ø"/>
            </a:pPr>
            <a:r>
              <a:rPr lang="fr-FR" sz="2000" dirty="0" smtClean="0"/>
              <a:t>Les symptômes débutent plusieurs heures à plusieurs jours après</a:t>
            </a:r>
          </a:p>
          <a:p>
            <a:r>
              <a:rPr lang="fr-FR" sz="2000" dirty="0" smtClean="0"/>
              <a:t> l’ingestion et selon l’agent en cause ( </a:t>
            </a:r>
            <a:r>
              <a:rPr lang="fr-FR" sz="2000" dirty="0" smtClean="0">
                <a:solidFill>
                  <a:srgbClr val="FF0000"/>
                </a:solidFill>
              </a:rPr>
              <a:t>période d’incubation</a:t>
            </a:r>
            <a:r>
              <a:rPr lang="fr-FR" sz="2000" dirty="0" smtClean="0"/>
              <a:t>):</a:t>
            </a:r>
          </a:p>
          <a:p>
            <a:pPr>
              <a:lnSpc>
                <a:spcPct val="150000"/>
              </a:lnSpc>
            </a:pPr>
            <a:r>
              <a:rPr lang="fr-FR" sz="2000" dirty="0" smtClean="0"/>
              <a:t>-nausée.</a:t>
            </a:r>
          </a:p>
          <a:p>
            <a:pPr marL="285750" indent="-285750">
              <a:lnSpc>
                <a:spcPct val="150000"/>
              </a:lnSpc>
              <a:buFontTx/>
              <a:buChar char="-"/>
            </a:pPr>
            <a:r>
              <a:rPr lang="fr-FR" sz="2000" dirty="0" smtClean="0"/>
              <a:t>Douleur abdominale.</a:t>
            </a:r>
          </a:p>
          <a:p>
            <a:pPr marL="285750" indent="-285750">
              <a:lnSpc>
                <a:spcPct val="150000"/>
              </a:lnSpc>
              <a:buFontTx/>
              <a:buChar char="-"/>
            </a:pPr>
            <a:r>
              <a:rPr lang="fr-FR" sz="2000" dirty="0" smtClean="0"/>
              <a:t>Vomissements.</a:t>
            </a:r>
          </a:p>
          <a:p>
            <a:pPr marL="285750" indent="-285750">
              <a:lnSpc>
                <a:spcPct val="150000"/>
              </a:lnSpc>
              <a:buFontTx/>
              <a:buChar char="-"/>
            </a:pPr>
            <a:r>
              <a:rPr lang="fr-FR" sz="2000" dirty="0" smtClean="0"/>
              <a:t> diarrhée.</a:t>
            </a:r>
          </a:p>
          <a:p>
            <a:pPr marL="285750" indent="-285750">
              <a:lnSpc>
                <a:spcPct val="150000"/>
              </a:lnSpc>
              <a:buFontTx/>
              <a:buChar char="-"/>
            </a:pPr>
            <a:r>
              <a:rPr lang="fr-FR" sz="2000" dirty="0" smtClean="0"/>
              <a:t>Gastroentérite.</a:t>
            </a:r>
          </a:p>
          <a:p>
            <a:pPr marL="285750" indent="-285750">
              <a:lnSpc>
                <a:spcPct val="150000"/>
              </a:lnSpc>
              <a:buFontTx/>
              <a:buChar char="-"/>
            </a:pPr>
            <a:r>
              <a:rPr lang="fr-FR" sz="2000" dirty="0" smtClean="0"/>
              <a:t>fièvre.</a:t>
            </a:r>
          </a:p>
          <a:p>
            <a:pPr marL="285750" indent="-285750">
              <a:lnSpc>
                <a:spcPct val="150000"/>
              </a:lnSpc>
              <a:buFontTx/>
              <a:buChar char="-"/>
            </a:pPr>
            <a:r>
              <a:rPr lang="fr-FR" sz="2000" dirty="0" smtClean="0"/>
              <a:t>Maux de tête ou fatigue physique.</a:t>
            </a:r>
            <a:endParaRPr lang="fr-FR" sz="2000" dirty="0"/>
          </a:p>
        </p:txBody>
      </p:sp>
      <p:pic>
        <p:nvPicPr>
          <p:cNvPr id="6" name="Image 5"/>
          <p:cNvPicPr>
            <a:picLocks noChangeAspect="1"/>
          </p:cNvPicPr>
          <p:nvPr/>
        </p:nvPicPr>
        <p:blipFill>
          <a:blip r:embed="rId2"/>
          <a:stretch>
            <a:fillRect/>
          </a:stretch>
        </p:blipFill>
        <p:spPr>
          <a:xfrm>
            <a:off x="5796136" y="3642337"/>
            <a:ext cx="2743770" cy="2851369"/>
          </a:xfrm>
          <a:prstGeom prst="rect">
            <a:avLst/>
          </a:prstGeom>
        </p:spPr>
      </p:pic>
      <p:sp>
        <p:nvSpPr>
          <p:cNvPr id="7" name="Rectangle 6"/>
          <p:cNvSpPr/>
          <p:nvPr/>
        </p:nvSpPr>
        <p:spPr>
          <a:xfrm>
            <a:off x="109416" y="1955296"/>
            <a:ext cx="8943636" cy="2862322"/>
          </a:xfrm>
          <a:prstGeom prst="rect">
            <a:avLst/>
          </a:prstGeom>
        </p:spPr>
        <p:txBody>
          <a:bodyPr wrap="square">
            <a:spAutoFit/>
          </a:bodyPr>
          <a:lstStyle/>
          <a:p>
            <a:pPr>
              <a:lnSpc>
                <a:spcPct val="150000"/>
              </a:lnSpc>
            </a:pPr>
            <a:r>
              <a:rPr lang="fr-FR" sz="2400" dirty="0" smtClean="0">
                <a:latin typeface="Times New Roman" pitchFamily="18" charset="0"/>
                <a:cs typeface="Times New Roman" pitchFamily="18" charset="0"/>
              </a:rPr>
              <a:t>La durée entre la consommation d’un aliment souillé et l’apparition du premier symptômes de la maladie s’appelle: </a:t>
            </a:r>
            <a:r>
              <a:rPr lang="fr-FR" sz="2400" b="1" dirty="0" smtClean="0">
                <a:solidFill>
                  <a:srgbClr val="FF0000"/>
                </a:solidFill>
                <a:latin typeface="Times New Roman" pitchFamily="18" charset="0"/>
                <a:cs typeface="Times New Roman" pitchFamily="18" charset="0"/>
              </a:rPr>
              <a:t>période d’incubation.</a:t>
            </a:r>
          </a:p>
          <a:p>
            <a:pPr>
              <a:lnSpc>
                <a:spcPct val="150000"/>
              </a:lnSpc>
            </a:pPr>
            <a:r>
              <a:rPr lang="fr-FR" sz="2400" dirty="0">
                <a:latin typeface="Times New Roman" pitchFamily="18" charset="0"/>
                <a:cs typeface="Times New Roman" pitchFamily="18" charset="0"/>
              </a:rPr>
              <a:t>Cette période dure quelques heures à plusieurs jours, elle </a:t>
            </a:r>
            <a:r>
              <a:rPr lang="fr-FR" sz="2400" dirty="0" smtClean="0">
                <a:latin typeface="Times New Roman" pitchFamily="18" charset="0"/>
                <a:cs typeface="Times New Roman" pitchFamily="18" charset="0"/>
              </a:rPr>
              <a:t>dépend </a:t>
            </a:r>
            <a:r>
              <a:rPr lang="fr-FR" sz="2400" dirty="0">
                <a:latin typeface="Times New Roman" pitchFamily="18" charset="0"/>
                <a:cs typeface="Times New Roman" pitchFamily="18" charset="0"/>
              </a:rPr>
              <a:t>de l’agent en </a:t>
            </a:r>
            <a:r>
              <a:rPr lang="fr-FR" sz="2400" dirty="0" smtClean="0">
                <a:latin typeface="Times New Roman" pitchFamily="18" charset="0"/>
                <a:cs typeface="Times New Roman" pitchFamily="18" charset="0"/>
              </a:rPr>
              <a:t>cause, la </a:t>
            </a:r>
            <a:r>
              <a:rPr lang="fr-FR" sz="2400" dirty="0">
                <a:latin typeface="Times New Roman" pitchFamily="18" charset="0"/>
                <a:cs typeface="Times New Roman" pitchFamily="18" charset="0"/>
              </a:rPr>
              <a:t>quantité </a:t>
            </a:r>
            <a:r>
              <a:rPr lang="fr-FR" sz="2400" dirty="0" smtClean="0">
                <a:latin typeface="Times New Roman" pitchFamily="18" charset="0"/>
                <a:cs typeface="Times New Roman" pitchFamily="18" charset="0"/>
              </a:rPr>
              <a:t>consommée, l'âge, l’état de santé du consommateur..</a:t>
            </a:r>
            <a:endParaRPr lang="fr-FR" sz="2000" dirty="0">
              <a:latin typeface="Times New Roman" pitchFamily="18" charset="0"/>
              <a:cs typeface="Times New Roman" pitchFamily="18" charset="0"/>
            </a:endParaRPr>
          </a:p>
        </p:txBody>
      </p:sp>
    </p:spTree>
    <p:extLst>
      <p:ext uri="{BB962C8B-B14F-4D97-AF65-F5344CB8AC3E}">
        <p14:creationId xmlns:p14="http://schemas.microsoft.com/office/powerpoint/2010/main" val="32922545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25</a:t>
            </a:r>
            <a:endParaRPr lang="fr-FR" dirty="0"/>
          </a:p>
        </p:txBody>
      </p:sp>
      <p:sp>
        <p:nvSpPr>
          <p:cNvPr id="3" name="Rectangle 2"/>
          <p:cNvSpPr/>
          <p:nvPr/>
        </p:nvSpPr>
        <p:spPr>
          <a:xfrm>
            <a:off x="2147715" y="158408"/>
            <a:ext cx="4867038"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1- Principe de la </a:t>
            </a:r>
            <a:r>
              <a:rPr lang="fr-FR" sz="2800" u="sng" dirty="0" err="1" smtClean="0">
                <a:solidFill>
                  <a:srgbClr val="0070C0"/>
                </a:solidFill>
                <a:latin typeface="Times New Roman" pitchFamily="18" charset="0"/>
                <a:cs typeface="Times New Roman" pitchFamily="18" charset="0"/>
              </a:rPr>
              <a:t>toxi</a:t>
            </a:r>
            <a:r>
              <a:rPr lang="fr-FR" sz="2800" u="sng" dirty="0" smtClean="0">
                <a:solidFill>
                  <a:srgbClr val="0070C0"/>
                </a:solidFill>
                <a:latin typeface="Times New Roman" pitchFamily="18" charset="0"/>
                <a:cs typeface="Times New Roman" pitchFamily="18" charset="0"/>
              </a:rPr>
              <a:t>- infection: </a:t>
            </a:r>
            <a:endParaRPr lang="fr-FR" sz="2800" u="sng" dirty="0">
              <a:solidFill>
                <a:srgbClr val="0070C0"/>
              </a:solidFill>
            </a:endParaRPr>
          </a:p>
        </p:txBody>
      </p:sp>
      <p:sp>
        <p:nvSpPr>
          <p:cNvPr id="4" name="Rectangle 3"/>
          <p:cNvSpPr/>
          <p:nvPr/>
        </p:nvSpPr>
        <p:spPr>
          <a:xfrm>
            <a:off x="-640" y="535721"/>
            <a:ext cx="4310026" cy="461665"/>
          </a:xfrm>
          <a:prstGeom prst="rect">
            <a:avLst/>
          </a:prstGeom>
        </p:spPr>
        <p:txBody>
          <a:bodyPr wrap="none">
            <a:spAutoFit/>
          </a:bodyPr>
          <a:lstStyle/>
          <a:p>
            <a:r>
              <a:rPr lang="fr-FR" sz="2400" b="1" u="sng" dirty="0" smtClean="0">
                <a:latin typeface="Times New Roman" pitchFamily="18" charset="0"/>
                <a:cs typeface="Times New Roman" pitchFamily="18" charset="0"/>
              </a:rPr>
              <a:t>1.3/ Principaux </a:t>
            </a:r>
            <a:r>
              <a:rPr lang="fr-FR" sz="2400" b="1" u="sng" dirty="0">
                <a:latin typeface="Times New Roman" pitchFamily="18" charset="0"/>
                <a:cs typeface="Times New Roman" pitchFamily="18" charset="0"/>
              </a:rPr>
              <a:t>agents des TIA:</a:t>
            </a:r>
          </a:p>
        </p:txBody>
      </p:sp>
      <p:pic>
        <p:nvPicPr>
          <p:cNvPr id="6" name="Imag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Layer>
                </a14:imgProps>
              </a:ext>
            </a:extLst>
          </a:blip>
          <a:stretch>
            <a:fillRect/>
          </a:stretch>
        </p:blipFill>
        <p:spPr>
          <a:xfrm>
            <a:off x="469843" y="1550561"/>
            <a:ext cx="7924800" cy="4991100"/>
          </a:xfrm>
          <a:prstGeom prst="rect">
            <a:avLst/>
          </a:prstGeom>
          <a:ln w="19050">
            <a:solidFill>
              <a:schemeClr val="tx1"/>
            </a:solidFill>
          </a:ln>
        </p:spPr>
      </p:pic>
      <p:sp>
        <p:nvSpPr>
          <p:cNvPr id="9" name="Ellipse 8"/>
          <p:cNvSpPr/>
          <p:nvPr/>
        </p:nvSpPr>
        <p:spPr>
          <a:xfrm>
            <a:off x="2362018" y="3770105"/>
            <a:ext cx="2088232" cy="504056"/>
          </a:xfrm>
          <a:prstGeom prst="ellipse">
            <a:avLst/>
          </a:prstGeom>
          <a:noFill/>
          <a:ln w="28575">
            <a:solidFill>
              <a:schemeClr val="accent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19" name="Ellipse 18"/>
          <p:cNvSpPr/>
          <p:nvPr/>
        </p:nvSpPr>
        <p:spPr>
          <a:xfrm>
            <a:off x="6588223" y="5697263"/>
            <a:ext cx="1584177" cy="504056"/>
          </a:xfrm>
          <a:prstGeom prst="ellipse">
            <a:avLst/>
          </a:prstGeom>
          <a:noFill/>
          <a:ln w="28575">
            <a:solidFill>
              <a:schemeClr val="bg2">
                <a:lumMod val="2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20" name="Ellipse 19"/>
          <p:cNvSpPr/>
          <p:nvPr/>
        </p:nvSpPr>
        <p:spPr>
          <a:xfrm>
            <a:off x="4935673" y="4900820"/>
            <a:ext cx="2088232" cy="504056"/>
          </a:xfrm>
          <a:prstGeom prst="ellipse">
            <a:avLst/>
          </a:prstGeom>
          <a:noFill/>
          <a:ln w="28575">
            <a:solidFill>
              <a:schemeClr val="bg2">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21" name="Ellipse 20"/>
          <p:cNvSpPr/>
          <p:nvPr/>
        </p:nvSpPr>
        <p:spPr>
          <a:xfrm>
            <a:off x="6444208" y="4309724"/>
            <a:ext cx="1512168" cy="504056"/>
          </a:xfrm>
          <a:prstGeom prst="ellipse">
            <a:avLst/>
          </a:prstGeom>
          <a:noFill/>
          <a:ln w="28575">
            <a:solidFill>
              <a:schemeClr val="accent1">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22" name="Ellipse 21"/>
          <p:cNvSpPr/>
          <p:nvPr/>
        </p:nvSpPr>
        <p:spPr>
          <a:xfrm>
            <a:off x="2147715" y="2408075"/>
            <a:ext cx="1272158" cy="504056"/>
          </a:xfrm>
          <a:prstGeom prst="ellipse">
            <a:avLst/>
          </a:prstGeom>
          <a:noFill/>
          <a:ln w="28575">
            <a:solidFill>
              <a:schemeClr val="accent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23" name="Ellipse 22"/>
          <p:cNvSpPr/>
          <p:nvPr/>
        </p:nvSpPr>
        <p:spPr>
          <a:xfrm>
            <a:off x="3995935" y="2494731"/>
            <a:ext cx="1440161" cy="504056"/>
          </a:xfrm>
          <a:prstGeom prst="ellipse">
            <a:avLst/>
          </a:prstGeom>
          <a:noFill/>
          <a:ln w="28575">
            <a:solidFill>
              <a:schemeClr val="accent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24" name="Ellipse 23"/>
          <p:cNvSpPr/>
          <p:nvPr/>
        </p:nvSpPr>
        <p:spPr>
          <a:xfrm>
            <a:off x="251520" y="2494731"/>
            <a:ext cx="1440160" cy="634862"/>
          </a:xfrm>
          <a:prstGeom prst="ellipse">
            <a:avLst/>
          </a:prstGeom>
          <a:noFill/>
          <a:ln w="28575">
            <a:solidFill>
              <a:schemeClr val="accent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683921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heel(1)">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heel(1)">
                                      <p:cBhvr>
                                        <p:cTn id="32" dur="2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heel(1)">
                                      <p:cBhvr>
                                        <p:cTn id="3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0" grpId="0" animBg="1"/>
      <p:bldP spid="21" grpId="0" animBg="1"/>
      <p:bldP spid="22" grpId="0" animBg="1"/>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17617" y="2790731"/>
            <a:ext cx="5323885" cy="3469381"/>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t"/>
          <a:lstStyle/>
          <a:p>
            <a:r>
              <a:rPr lang="fr-FR" sz="2400" dirty="0" smtClean="0"/>
              <a:t>Dans l’intestin grêle l’agent infectieux exerce son pouvoir pathogène soit:</a:t>
            </a:r>
          </a:p>
          <a:p>
            <a:pPr marL="457200" indent="-457200">
              <a:buFont typeface="+mj-lt"/>
              <a:buAutoNum type="arabicPeriod"/>
            </a:pPr>
            <a:r>
              <a:rPr lang="fr-FR" sz="2400" dirty="0" smtClean="0">
                <a:solidFill>
                  <a:schemeClr val="accent1"/>
                </a:solidFill>
              </a:rPr>
              <a:t>Mécanisme entéro-invasif.</a:t>
            </a:r>
          </a:p>
          <a:p>
            <a:r>
              <a:rPr lang="fr-FR" dirty="0" smtClean="0">
                <a:solidFill>
                  <a:schemeClr val="tx1"/>
                </a:solidFill>
              </a:rPr>
              <a:t>envahissement de l’épithélium digestif</a:t>
            </a:r>
            <a:r>
              <a:rPr lang="fr-FR" dirty="0" smtClean="0">
                <a:solidFill>
                  <a:srgbClr val="FF0000"/>
                </a:solidFill>
              </a:rPr>
              <a:t> « entérocyte »</a:t>
            </a:r>
            <a:r>
              <a:rPr lang="fr-FR" dirty="0" smtClean="0">
                <a:solidFill>
                  <a:schemeClr val="tx1"/>
                </a:solidFill>
              </a:rPr>
              <a:t>, </a:t>
            </a:r>
            <a:r>
              <a:rPr lang="fr-FR" dirty="0">
                <a:solidFill>
                  <a:schemeClr val="tx1"/>
                </a:solidFill>
              </a:rPr>
              <a:t>ou tissus </a:t>
            </a:r>
            <a:r>
              <a:rPr lang="fr-FR" dirty="0" smtClean="0">
                <a:solidFill>
                  <a:schemeClr val="tx1"/>
                </a:solidFill>
              </a:rPr>
              <a:t>lymphoïdes </a:t>
            </a:r>
            <a:r>
              <a:rPr lang="fr-FR" dirty="0">
                <a:solidFill>
                  <a:schemeClr val="tx1"/>
                </a:solidFill>
              </a:rPr>
              <a:t>sous </a:t>
            </a:r>
            <a:r>
              <a:rPr lang="fr-FR" dirty="0" smtClean="0">
                <a:solidFill>
                  <a:schemeClr val="tx1"/>
                </a:solidFill>
              </a:rPr>
              <a:t>muqueux.</a:t>
            </a:r>
            <a:r>
              <a:rPr lang="fr-FR" sz="2400" dirty="0" smtClean="0">
                <a:solidFill>
                  <a:srgbClr val="FF0000"/>
                </a:solidFill>
              </a:rPr>
              <a:t> </a:t>
            </a:r>
            <a:endParaRPr lang="fr-FR" sz="2400" dirty="0">
              <a:solidFill>
                <a:schemeClr val="accent1"/>
              </a:solidFill>
            </a:endParaRPr>
          </a:p>
          <a:p>
            <a:pPr marL="457200" indent="-457200">
              <a:buFont typeface="+mj-lt"/>
              <a:buAutoNum type="arabicPeriod" startAt="2"/>
            </a:pPr>
            <a:r>
              <a:rPr lang="fr-FR" sz="2400" dirty="0" smtClean="0">
                <a:solidFill>
                  <a:schemeClr val="accent1"/>
                </a:solidFill>
              </a:rPr>
              <a:t>Mécanisme </a:t>
            </a:r>
            <a:r>
              <a:rPr lang="fr-FR" sz="2400" dirty="0" err="1">
                <a:solidFill>
                  <a:schemeClr val="accent1"/>
                </a:solidFill>
              </a:rPr>
              <a:t>toxinique</a:t>
            </a:r>
            <a:r>
              <a:rPr lang="fr-FR" sz="2400" dirty="0">
                <a:solidFill>
                  <a:schemeClr val="accent1"/>
                </a:solidFill>
              </a:rPr>
              <a:t>:</a:t>
            </a:r>
            <a:r>
              <a:rPr lang="fr-FR" sz="2400" dirty="0" smtClean="0">
                <a:solidFill>
                  <a:schemeClr val="accent1"/>
                </a:solidFill>
              </a:rPr>
              <a:t> </a:t>
            </a:r>
          </a:p>
          <a:p>
            <a:r>
              <a:rPr lang="fr-FR" dirty="0" smtClean="0">
                <a:solidFill>
                  <a:schemeClr val="tx1"/>
                </a:solidFill>
              </a:rPr>
              <a:t>(sécrétion </a:t>
            </a:r>
            <a:r>
              <a:rPr lang="fr-FR" dirty="0">
                <a:solidFill>
                  <a:schemeClr val="tx1"/>
                </a:solidFill>
              </a:rPr>
              <a:t>des </a:t>
            </a:r>
            <a:r>
              <a:rPr lang="fr-FR" dirty="0" smtClean="0">
                <a:solidFill>
                  <a:schemeClr val="tx1"/>
                </a:solidFill>
              </a:rPr>
              <a:t>toxines sans destruction de l’épithélium).</a:t>
            </a:r>
            <a:endParaRPr lang="fr-FR" dirty="0">
              <a:solidFill>
                <a:schemeClr val="tx1"/>
              </a:solidFill>
            </a:endParaRPr>
          </a:p>
          <a:p>
            <a:endParaRPr lang="fr-FR" dirty="0">
              <a:solidFill>
                <a:schemeClr val="tx1"/>
              </a:solidFill>
            </a:endParaRPr>
          </a:p>
          <a:p>
            <a:r>
              <a:rPr lang="fr-FR" sz="2400" dirty="0" smtClean="0"/>
              <a:t> </a:t>
            </a:r>
            <a:endParaRPr lang="fr-FR" sz="2400" dirty="0"/>
          </a:p>
        </p:txBody>
      </p:sp>
      <p:sp>
        <p:nvSpPr>
          <p:cNvPr id="20" name="Rectangle 19"/>
          <p:cNvSpPr/>
          <p:nvPr/>
        </p:nvSpPr>
        <p:spPr>
          <a:xfrm>
            <a:off x="16065" y="1483363"/>
            <a:ext cx="5317658" cy="1283618"/>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t"/>
          <a:lstStyle/>
          <a:p>
            <a:r>
              <a:rPr lang="fr-FR" sz="2400" dirty="0" smtClean="0"/>
              <a:t>L’agent pathogène passe la </a:t>
            </a:r>
            <a:r>
              <a:rPr lang="fr-FR" sz="2400" b="1" i="1" u="sng" dirty="0" smtClean="0">
                <a:solidFill>
                  <a:srgbClr val="FF0000"/>
                </a:solidFill>
              </a:rPr>
              <a:t>barrière gastrique </a:t>
            </a:r>
            <a:r>
              <a:rPr lang="fr-FR" sz="2400" dirty="0" smtClean="0"/>
              <a:t>et atteint </a:t>
            </a:r>
            <a:r>
              <a:rPr lang="fr-FR" sz="2400" b="1" dirty="0" smtClean="0"/>
              <a:t>jéjunum</a:t>
            </a:r>
            <a:r>
              <a:rPr lang="fr-FR" sz="2400" dirty="0" smtClean="0"/>
              <a:t> et l’</a:t>
            </a:r>
            <a:r>
              <a:rPr lang="fr-FR" sz="2400" b="1" dirty="0" smtClean="0"/>
              <a:t>iléon.</a:t>
            </a:r>
            <a:r>
              <a:rPr lang="fr-FR" sz="2400" dirty="0" smtClean="0"/>
              <a:t>  </a:t>
            </a:r>
            <a:endParaRPr lang="fr-FR" sz="2400" dirty="0"/>
          </a:p>
        </p:txBody>
      </p:sp>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26</a:t>
            </a:r>
            <a:endParaRPr lang="fr-FR" dirty="0"/>
          </a:p>
        </p:txBody>
      </p:sp>
      <p:sp>
        <p:nvSpPr>
          <p:cNvPr id="3" name="Rectangle 2"/>
          <p:cNvSpPr/>
          <p:nvPr/>
        </p:nvSpPr>
        <p:spPr>
          <a:xfrm>
            <a:off x="2147715" y="158408"/>
            <a:ext cx="4867038"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1- Principe de la </a:t>
            </a:r>
            <a:r>
              <a:rPr lang="fr-FR" sz="2800" u="sng" dirty="0" err="1" smtClean="0">
                <a:solidFill>
                  <a:srgbClr val="0070C0"/>
                </a:solidFill>
                <a:latin typeface="Times New Roman" pitchFamily="18" charset="0"/>
                <a:cs typeface="Times New Roman" pitchFamily="18" charset="0"/>
              </a:rPr>
              <a:t>toxi</a:t>
            </a:r>
            <a:r>
              <a:rPr lang="fr-FR" sz="2800" u="sng" dirty="0" smtClean="0">
                <a:solidFill>
                  <a:srgbClr val="0070C0"/>
                </a:solidFill>
                <a:latin typeface="Times New Roman" pitchFamily="18" charset="0"/>
                <a:cs typeface="Times New Roman" pitchFamily="18" charset="0"/>
              </a:rPr>
              <a:t>- infection: </a:t>
            </a:r>
            <a:endParaRPr lang="fr-FR" sz="2800" u="sng" dirty="0">
              <a:solidFill>
                <a:srgbClr val="0070C0"/>
              </a:solidFill>
            </a:endParaRPr>
          </a:p>
        </p:txBody>
      </p:sp>
      <p:sp>
        <p:nvSpPr>
          <p:cNvPr id="4" name="Rectangle 3"/>
          <p:cNvSpPr/>
          <p:nvPr/>
        </p:nvSpPr>
        <p:spPr>
          <a:xfrm>
            <a:off x="-828" y="607938"/>
            <a:ext cx="5936946" cy="461665"/>
          </a:xfrm>
          <a:prstGeom prst="rect">
            <a:avLst/>
          </a:prstGeom>
        </p:spPr>
        <p:txBody>
          <a:bodyPr wrap="none">
            <a:spAutoFit/>
          </a:bodyPr>
          <a:lstStyle/>
          <a:p>
            <a:r>
              <a:rPr lang="fr-FR" sz="2400" b="1" u="sng" dirty="0" smtClean="0">
                <a:latin typeface="Times New Roman" pitchFamily="18" charset="0"/>
                <a:cs typeface="Times New Roman" pitchFamily="18" charset="0"/>
              </a:rPr>
              <a:t>1.4/ Agents infectieux responsables des TIA:</a:t>
            </a:r>
            <a:endParaRPr lang="fr-FR" dirty="0"/>
          </a:p>
        </p:txBody>
      </p:sp>
      <p:pic>
        <p:nvPicPr>
          <p:cNvPr id="1026" name="Picture 2" descr="Résultat de recherche d'images pour &quot;TIAC dessin&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4580961"/>
            <a:ext cx="1408666" cy="1968926"/>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3897" y="1583944"/>
            <a:ext cx="7448550" cy="4219575"/>
          </a:xfrm>
          <a:prstGeom prst="rect">
            <a:avLst/>
          </a:prstGeom>
        </p:spPr>
      </p:pic>
      <p:pic>
        <p:nvPicPr>
          <p:cNvPr id="1028" name="Picture 4" descr="Résultat de recherche d'images pour &quot;TIAC bactérie dessin&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1354" y="2729660"/>
            <a:ext cx="1737920" cy="9775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Résultat de recherche d'images pour &quot;tube digestif jejunum&quot;"/>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19881" y="1463196"/>
            <a:ext cx="3674728" cy="4756582"/>
          </a:xfrm>
          <a:prstGeom prst="rect">
            <a:avLst/>
          </a:prstGeom>
          <a:noFill/>
          <a:extLst>
            <a:ext uri="{909E8E84-426E-40DD-AFC4-6F175D3DCCD1}">
              <a14:hiddenFill xmlns:a14="http://schemas.microsoft.com/office/drawing/2010/main">
                <a:solidFill>
                  <a:srgbClr val="FFFFFF"/>
                </a:solidFill>
              </a14:hiddenFill>
            </a:ext>
          </a:extLst>
        </p:spPr>
      </p:pic>
      <p:sp>
        <p:nvSpPr>
          <p:cNvPr id="21" name="Ellipse 20"/>
          <p:cNvSpPr/>
          <p:nvPr/>
        </p:nvSpPr>
        <p:spPr>
          <a:xfrm>
            <a:off x="7531557" y="3965153"/>
            <a:ext cx="744338" cy="291601"/>
          </a:xfrm>
          <a:prstGeom prst="ellipse">
            <a:avLst/>
          </a:prstGeom>
          <a:noFill/>
          <a:ln w="28575">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25" name="Ellipse 24"/>
          <p:cNvSpPr/>
          <p:nvPr/>
        </p:nvSpPr>
        <p:spPr>
          <a:xfrm>
            <a:off x="7492834" y="4462023"/>
            <a:ext cx="744338" cy="335129"/>
          </a:xfrm>
          <a:prstGeom prst="ellipse">
            <a:avLst/>
          </a:prstGeom>
          <a:noFill/>
          <a:ln w="28575">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pic>
        <p:nvPicPr>
          <p:cNvPr id="23" name="Image 22"/>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Lst>
          </a:blip>
          <a:stretch>
            <a:fillRect/>
          </a:stretch>
        </p:blipFill>
        <p:spPr>
          <a:xfrm>
            <a:off x="5352630" y="1483363"/>
            <a:ext cx="3809231" cy="4990176"/>
          </a:xfrm>
          <a:prstGeom prst="rect">
            <a:avLst/>
          </a:prstGeom>
        </p:spPr>
      </p:pic>
    </p:spTree>
    <p:extLst>
      <p:ext uri="{BB962C8B-B14F-4D97-AF65-F5344CB8AC3E}">
        <p14:creationId xmlns:p14="http://schemas.microsoft.com/office/powerpoint/2010/main" val="3272483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2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heel(1)">
                                      <p:cBhvr>
                                        <p:cTn id="32" dur="20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0" grpId="0" animBg="1"/>
      <p:bldP spid="21"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76412" cy="369332"/>
          </a:xfrm>
          <a:prstGeom prst="rect">
            <a:avLst/>
          </a:prstGeom>
        </p:spPr>
        <p:txBody>
          <a:bodyPr wrap="none">
            <a:spAutoFit/>
          </a:bodyPr>
          <a:lstStyle/>
          <a:p>
            <a:r>
              <a:rPr lang="fr-FR" dirty="0" smtClean="0"/>
              <a:t>27</a:t>
            </a:r>
            <a:endParaRPr lang="fr-FR" dirty="0"/>
          </a:p>
        </p:txBody>
      </p:sp>
      <p:sp>
        <p:nvSpPr>
          <p:cNvPr id="3" name="Rectangle 2"/>
          <p:cNvSpPr/>
          <p:nvPr/>
        </p:nvSpPr>
        <p:spPr>
          <a:xfrm>
            <a:off x="2123728" y="433360"/>
            <a:ext cx="4504695"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2- Physiopathologie des TIA: </a:t>
            </a:r>
            <a:endParaRPr lang="fr-FR" sz="2800" u="sng" dirty="0">
              <a:solidFill>
                <a:srgbClr val="0070C0"/>
              </a:solidFill>
            </a:endParaRPr>
          </a:p>
        </p:txBody>
      </p:sp>
      <p:sp>
        <p:nvSpPr>
          <p:cNvPr id="5" name="Rectangle 4"/>
          <p:cNvSpPr/>
          <p:nvPr/>
        </p:nvSpPr>
        <p:spPr>
          <a:xfrm>
            <a:off x="54345" y="1696134"/>
            <a:ext cx="3293519" cy="46970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800" dirty="0" smtClean="0">
                <a:latin typeface="Times New Roman" panose="02020603050405020304" pitchFamily="18" charset="0"/>
                <a:cs typeface="Times New Roman" panose="02020603050405020304" pitchFamily="18" charset="0"/>
              </a:rPr>
              <a:t>Germe entéro-invasif</a:t>
            </a:r>
            <a:endParaRPr lang="fr-FR" sz="2800" dirty="0">
              <a:latin typeface="Times New Roman" panose="02020603050405020304" pitchFamily="18" charset="0"/>
              <a:cs typeface="Times New Roman" panose="02020603050405020304" pitchFamily="18" charset="0"/>
            </a:endParaRPr>
          </a:p>
        </p:txBody>
      </p:sp>
      <p:sp>
        <p:nvSpPr>
          <p:cNvPr id="10" name="Rectangle 9"/>
          <p:cNvSpPr/>
          <p:nvPr/>
        </p:nvSpPr>
        <p:spPr>
          <a:xfrm>
            <a:off x="5556238" y="1696134"/>
            <a:ext cx="3223588" cy="46970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800" dirty="0">
                <a:latin typeface="Times New Roman" panose="02020603050405020304" pitchFamily="18" charset="0"/>
                <a:cs typeface="Times New Roman" panose="02020603050405020304" pitchFamily="18" charset="0"/>
              </a:rPr>
              <a:t>Germe </a:t>
            </a:r>
            <a:r>
              <a:rPr lang="fr-FR" sz="2800" dirty="0" err="1" smtClean="0">
                <a:latin typeface="Times New Roman" panose="02020603050405020304" pitchFamily="18" charset="0"/>
                <a:cs typeface="Times New Roman" panose="02020603050405020304" pitchFamily="18" charset="0"/>
              </a:rPr>
              <a:t>toxinogéne</a:t>
            </a:r>
            <a:endParaRPr lang="fr-FR"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459898" y="2158176"/>
            <a:ext cx="2867132" cy="369332"/>
          </a:xfrm>
          <a:prstGeom prst="rect">
            <a:avLst/>
          </a:prstGeom>
        </p:spPr>
        <p:txBody>
          <a:bodyPr wrap="none">
            <a:spAutoFit/>
          </a:bodyPr>
          <a:lstStyle/>
          <a:p>
            <a:r>
              <a:rPr lang="fr-FR" b="1" dirty="0" smtClean="0">
                <a:solidFill>
                  <a:srgbClr val="FF0000"/>
                </a:solidFill>
                <a:latin typeface="Times New Roman" pitchFamily="18" charset="0"/>
                <a:cs typeface="Times New Roman" pitchFamily="18" charset="0"/>
              </a:rPr>
              <a:t>« Syndrome dysentérique »</a:t>
            </a:r>
            <a:endParaRPr lang="fr-FR" dirty="0">
              <a:solidFill>
                <a:srgbClr val="FF0000"/>
              </a:solidFill>
            </a:endParaRPr>
          </a:p>
        </p:txBody>
      </p:sp>
      <p:sp>
        <p:nvSpPr>
          <p:cNvPr id="13" name="Rectangle 12"/>
          <p:cNvSpPr/>
          <p:nvPr/>
        </p:nvSpPr>
        <p:spPr>
          <a:xfrm>
            <a:off x="6012160" y="2165841"/>
            <a:ext cx="2290050" cy="369332"/>
          </a:xfrm>
          <a:prstGeom prst="rect">
            <a:avLst/>
          </a:prstGeom>
        </p:spPr>
        <p:txBody>
          <a:bodyPr wrap="none">
            <a:spAutoFit/>
          </a:bodyPr>
          <a:lstStyle/>
          <a:p>
            <a:r>
              <a:rPr lang="fr-FR" b="1" dirty="0">
                <a:solidFill>
                  <a:srgbClr val="FF0000"/>
                </a:solidFill>
                <a:latin typeface="Times New Roman" pitchFamily="18" charset="0"/>
                <a:cs typeface="Times New Roman" pitchFamily="18" charset="0"/>
              </a:rPr>
              <a:t>Syndrome </a:t>
            </a:r>
            <a:r>
              <a:rPr lang="fr-FR" b="1" dirty="0" smtClean="0">
                <a:solidFill>
                  <a:srgbClr val="FF0000"/>
                </a:solidFill>
                <a:latin typeface="Times New Roman" pitchFamily="18" charset="0"/>
                <a:cs typeface="Times New Roman" pitchFamily="18" charset="0"/>
              </a:rPr>
              <a:t>cholérique</a:t>
            </a:r>
            <a:endParaRPr lang="fr-FR" b="1" dirty="0">
              <a:solidFill>
                <a:srgbClr val="FF0000"/>
              </a:solidFill>
              <a:latin typeface="Times New Roman" pitchFamily="18" charset="0"/>
              <a:cs typeface="Times New Roman" pitchFamily="18" charset="0"/>
            </a:endParaRPr>
          </a:p>
        </p:txBody>
      </p:sp>
      <p:pic>
        <p:nvPicPr>
          <p:cNvPr id="1026" name="Picture 2" descr="Résultat de recherche d'images pour &quot;syndrome dysentérique schéma&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45" y="2627882"/>
            <a:ext cx="4517655" cy="390492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3"/>
          <a:stretch>
            <a:fillRect/>
          </a:stretch>
        </p:blipFill>
        <p:spPr>
          <a:xfrm>
            <a:off x="4724674" y="2627883"/>
            <a:ext cx="4239813" cy="3753444"/>
          </a:xfrm>
          <a:prstGeom prst="rect">
            <a:avLst/>
          </a:prstGeom>
          <a:ln w="19050">
            <a:solidFill>
              <a:schemeClr val="tx1"/>
            </a:solidFill>
          </a:ln>
        </p:spPr>
      </p:pic>
      <p:pic>
        <p:nvPicPr>
          <p:cNvPr id="9" name="Image 8"/>
          <p:cNvPicPr>
            <a:picLocks noChangeAspect="1"/>
          </p:cNvPicPr>
          <p:nvPr/>
        </p:nvPicPr>
        <p:blipFill>
          <a:blip r:embed="rId4"/>
          <a:stretch>
            <a:fillRect/>
          </a:stretch>
        </p:blipFill>
        <p:spPr>
          <a:xfrm>
            <a:off x="4621153" y="2535173"/>
            <a:ext cx="4415344" cy="4029075"/>
          </a:xfrm>
          <a:prstGeom prst="rect">
            <a:avLst/>
          </a:prstGeom>
        </p:spPr>
      </p:pic>
      <p:sp>
        <p:nvSpPr>
          <p:cNvPr id="14" name="Rectangle 13"/>
          <p:cNvSpPr/>
          <p:nvPr/>
        </p:nvSpPr>
        <p:spPr>
          <a:xfrm>
            <a:off x="4621153" y="2566611"/>
            <a:ext cx="4464497" cy="3966198"/>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t"/>
          <a:lstStyle/>
          <a:p>
            <a:pPr marL="285750"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Selles </a:t>
            </a:r>
            <a:r>
              <a:rPr lang="fr-FR" b="1" dirty="0" err="1" smtClean="0">
                <a:latin typeface="Times New Roman" panose="02020603050405020304" pitchFamily="18" charset="0"/>
                <a:cs typeface="Times New Roman" panose="02020603050405020304" pitchFamily="18" charset="0"/>
              </a:rPr>
              <a:t>glairosanglantes</a:t>
            </a:r>
            <a:r>
              <a:rPr lang="fr-FR" b="1" dirty="0" smtClean="0">
                <a:latin typeface="Times New Roman" panose="02020603050405020304" pitchFamily="18" charset="0"/>
                <a:cs typeface="Times New Roman" panose="02020603050405020304" pitchFamily="18" charset="0"/>
              </a:rPr>
              <a:t> </a:t>
            </a:r>
            <a:r>
              <a:rPr lang="fr-FR" dirty="0" smtClean="0">
                <a:latin typeface="Times New Roman" panose="02020603050405020304" pitchFamily="18" charset="0"/>
                <a:cs typeface="Times New Roman" panose="02020603050405020304" pitchFamily="18" charset="0"/>
              </a:rPr>
              <a:t>ou purulentes (</a:t>
            </a:r>
            <a:r>
              <a:rPr lang="fr-FR" dirty="0" smtClean="0">
                <a:solidFill>
                  <a:schemeClr val="bg2">
                    <a:lumMod val="50000"/>
                  </a:schemeClr>
                </a:solidFill>
                <a:latin typeface="Times New Roman" panose="02020603050405020304" pitchFamily="18" charset="0"/>
                <a:cs typeface="Times New Roman" panose="02020603050405020304" pitchFamily="18" charset="0"/>
              </a:rPr>
              <a:t>destruction épithéliale</a:t>
            </a:r>
            <a:r>
              <a:rPr lang="fr-FR" dirty="0" smtClean="0">
                <a:latin typeface="Times New Roman" panose="02020603050405020304" pitchFamily="18" charset="0"/>
                <a:cs typeface="Times New Roman" panose="02020603050405020304" pitchFamily="18" charset="0"/>
              </a:rPr>
              <a:t>), la fièvre et les douleurs abdominales importantes avec épreintes et ténesmes.</a:t>
            </a:r>
          </a:p>
          <a:p>
            <a:pPr marL="285750"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Coproculture et hémoculture </a:t>
            </a:r>
            <a:r>
              <a:rPr lang="fr-FR" b="1"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Agents responsable:</a:t>
            </a:r>
          </a:p>
          <a:p>
            <a:r>
              <a:rPr lang="fr-FR" dirty="0" smtClean="0">
                <a:latin typeface="Times New Roman" panose="02020603050405020304" pitchFamily="18" charset="0"/>
                <a:cs typeface="Times New Roman" panose="02020603050405020304" pitchFamily="18" charset="0"/>
              </a:rPr>
              <a:t>        - </a:t>
            </a:r>
            <a:r>
              <a:rPr lang="fr-FR" i="1" dirty="0" err="1" smtClean="0">
                <a:solidFill>
                  <a:srgbClr val="FF0000"/>
                </a:solidFill>
                <a:latin typeface="Times New Roman" panose="02020603050405020304" pitchFamily="18" charset="0"/>
                <a:cs typeface="Times New Roman" panose="02020603050405020304" pitchFamily="18" charset="0"/>
              </a:rPr>
              <a:t>Shigella</a:t>
            </a:r>
            <a:r>
              <a:rPr lang="fr-FR" i="1" dirty="0" smtClean="0">
                <a:solidFill>
                  <a:srgbClr val="FF0000"/>
                </a:solidFill>
                <a:latin typeface="Times New Roman" panose="02020603050405020304" pitchFamily="18" charset="0"/>
                <a:cs typeface="Times New Roman" panose="02020603050405020304" pitchFamily="18" charset="0"/>
              </a:rPr>
              <a:t> </a:t>
            </a:r>
            <a:r>
              <a:rPr lang="fr-FR" i="1" dirty="0" err="1" smtClean="0">
                <a:solidFill>
                  <a:srgbClr val="FF0000"/>
                </a:solidFill>
                <a:latin typeface="Times New Roman" panose="02020603050405020304" pitchFamily="18" charset="0"/>
                <a:cs typeface="Times New Roman" panose="02020603050405020304" pitchFamily="18" charset="0"/>
              </a:rPr>
              <a:t>spp</a:t>
            </a:r>
            <a:r>
              <a:rPr lang="fr-FR" i="1" dirty="0" smtClean="0">
                <a:solidFill>
                  <a:srgbClr val="FF0000"/>
                </a:solidFill>
                <a:latin typeface="Times New Roman" panose="02020603050405020304" pitchFamily="18" charset="0"/>
                <a:cs typeface="Times New Roman" panose="02020603050405020304" pitchFamily="18" charset="0"/>
              </a:rPr>
              <a:t> </a:t>
            </a:r>
            <a:r>
              <a:rPr lang="fr-FR" i="1" dirty="0" smtClean="0">
                <a:latin typeface="Times New Roman" panose="02020603050405020304" pitchFamily="18" charset="0"/>
                <a:cs typeface="Times New Roman" panose="02020603050405020304" pitchFamily="18" charset="0"/>
              </a:rPr>
              <a:t>(</a:t>
            </a:r>
            <a:r>
              <a:rPr lang="fr-FR" b="1" i="1" u="sng" dirty="0" smtClean="0">
                <a:latin typeface="Times New Roman" panose="02020603050405020304" pitchFamily="18" charset="0"/>
                <a:cs typeface="Times New Roman" panose="02020603050405020304" pitchFamily="18" charset="0"/>
              </a:rPr>
              <a:t>ex:</a:t>
            </a:r>
            <a:r>
              <a:rPr lang="fr-FR" i="1" dirty="0" smtClean="0">
                <a:latin typeface="Times New Roman" panose="02020603050405020304" pitchFamily="18" charset="0"/>
                <a:cs typeface="Times New Roman" panose="02020603050405020304" pitchFamily="18" charset="0"/>
              </a:rPr>
              <a:t> </a:t>
            </a:r>
            <a:r>
              <a:rPr lang="fr-FR" i="1" dirty="0" err="1" smtClean="0">
                <a:latin typeface="Times New Roman" panose="02020603050405020304" pitchFamily="18" charset="0"/>
                <a:cs typeface="Times New Roman" panose="02020603050405020304" pitchFamily="18" charset="0"/>
              </a:rPr>
              <a:t>dysenteriae</a:t>
            </a:r>
            <a:r>
              <a:rPr lang="fr-FR" i="1" dirty="0" smtClean="0">
                <a:latin typeface="Times New Roman" panose="02020603050405020304" pitchFamily="18" charset="0"/>
                <a:cs typeface="Times New Roman" panose="02020603050405020304" pitchFamily="18" charset="0"/>
              </a:rPr>
              <a:t>).</a:t>
            </a:r>
          </a:p>
          <a:p>
            <a:r>
              <a:rPr lang="fr-FR" i="1" dirty="0">
                <a:latin typeface="Times New Roman" panose="02020603050405020304" pitchFamily="18" charset="0"/>
                <a:cs typeface="Times New Roman" panose="02020603050405020304" pitchFamily="18" charset="0"/>
              </a:rPr>
              <a:t> </a:t>
            </a:r>
            <a:r>
              <a:rPr lang="fr-FR" i="1" dirty="0" smtClean="0">
                <a:latin typeface="Times New Roman" panose="02020603050405020304" pitchFamily="18" charset="0"/>
                <a:cs typeface="Times New Roman" panose="02020603050405020304" pitchFamily="18" charset="0"/>
              </a:rPr>
              <a:t>       - </a:t>
            </a:r>
            <a:r>
              <a:rPr lang="fr-FR" i="1" dirty="0" smtClean="0">
                <a:solidFill>
                  <a:srgbClr val="FF0000"/>
                </a:solidFill>
                <a:latin typeface="Times New Roman" panose="02020603050405020304" pitchFamily="18" charset="0"/>
                <a:cs typeface="Times New Roman" panose="02020603050405020304" pitchFamily="18" charset="0"/>
              </a:rPr>
              <a:t>Salmonella </a:t>
            </a:r>
            <a:r>
              <a:rPr lang="fr-FR" i="1" dirty="0" err="1">
                <a:solidFill>
                  <a:srgbClr val="FF0000"/>
                </a:solidFill>
                <a:latin typeface="Times New Roman" panose="02020603050405020304" pitchFamily="18" charset="0"/>
                <a:cs typeface="Times New Roman" panose="02020603050405020304" pitchFamily="18" charset="0"/>
              </a:rPr>
              <a:t>typhi</a:t>
            </a:r>
            <a:r>
              <a:rPr lang="fr-FR" i="1" dirty="0">
                <a:solidFill>
                  <a:srgbClr val="FF0000"/>
                </a:solidFill>
                <a:latin typeface="Times New Roman" panose="02020603050405020304" pitchFamily="18" charset="0"/>
                <a:cs typeface="Times New Roman" panose="02020603050405020304" pitchFamily="18" charset="0"/>
              </a:rPr>
              <a:t> </a:t>
            </a:r>
            <a:r>
              <a:rPr lang="fr-FR" i="1" dirty="0" smtClean="0">
                <a:latin typeface="Times New Roman" panose="02020603050405020304" pitchFamily="18" charset="0"/>
                <a:cs typeface="Times New Roman" panose="02020603050405020304" pitchFamily="18" charset="0"/>
              </a:rPr>
              <a:t>et </a:t>
            </a:r>
            <a:r>
              <a:rPr lang="fr-FR" i="1" dirty="0" err="1">
                <a:solidFill>
                  <a:srgbClr val="FF0000"/>
                </a:solidFill>
                <a:latin typeface="Times New Roman" panose="02020603050405020304" pitchFamily="18" charset="0"/>
                <a:cs typeface="Times New Roman" panose="02020603050405020304" pitchFamily="18" charset="0"/>
              </a:rPr>
              <a:t>paratyphi</a:t>
            </a:r>
            <a:r>
              <a:rPr lang="fr-FR" i="1" dirty="0" smtClean="0">
                <a:latin typeface="Times New Roman" panose="02020603050405020304" pitchFamily="18" charset="0"/>
                <a:cs typeface="Times New Roman" panose="02020603050405020304" pitchFamily="18" charset="0"/>
              </a:rPr>
              <a:t>.</a:t>
            </a:r>
          </a:p>
          <a:p>
            <a:r>
              <a:rPr lang="fr-FR" i="1" dirty="0">
                <a:latin typeface="Times New Roman" panose="02020603050405020304" pitchFamily="18" charset="0"/>
                <a:cs typeface="Times New Roman" panose="02020603050405020304" pitchFamily="18" charset="0"/>
              </a:rPr>
              <a:t> </a:t>
            </a:r>
            <a:r>
              <a:rPr lang="fr-FR" i="1" dirty="0" smtClean="0">
                <a:latin typeface="Times New Roman" panose="02020603050405020304" pitchFamily="18" charset="0"/>
                <a:cs typeface="Times New Roman" panose="02020603050405020304" pitchFamily="18" charset="0"/>
              </a:rPr>
              <a:t>       - </a:t>
            </a:r>
            <a:r>
              <a:rPr lang="fr-FR" i="1" dirty="0" smtClean="0">
                <a:solidFill>
                  <a:srgbClr val="FF0000"/>
                </a:solidFill>
                <a:latin typeface="Times New Roman" panose="02020603050405020304" pitchFamily="18" charset="0"/>
                <a:cs typeface="Times New Roman" panose="02020603050405020304" pitchFamily="18" charset="0"/>
              </a:rPr>
              <a:t>Yersinia </a:t>
            </a:r>
            <a:r>
              <a:rPr lang="fr-FR" i="1" dirty="0" err="1">
                <a:solidFill>
                  <a:srgbClr val="FF0000"/>
                </a:solidFill>
                <a:latin typeface="Times New Roman" panose="02020603050405020304" pitchFamily="18" charset="0"/>
                <a:cs typeface="Times New Roman" panose="02020603050405020304" pitchFamily="18" charset="0"/>
              </a:rPr>
              <a:t>spp</a:t>
            </a:r>
            <a:r>
              <a:rPr lang="fr-FR" i="1" dirty="0">
                <a:solidFill>
                  <a:srgbClr val="FF0000"/>
                </a:solidFill>
                <a:latin typeface="Times New Roman" panose="02020603050405020304" pitchFamily="18" charset="0"/>
                <a:cs typeface="Times New Roman" panose="02020603050405020304" pitchFamily="18" charset="0"/>
              </a:rPr>
              <a:t> </a:t>
            </a:r>
            <a:r>
              <a:rPr lang="fr-FR" i="1" dirty="0" smtClean="0">
                <a:latin typeface="Times New Roman" panose="02020603050405020304" pitchFamily="18" charset="0"/>
                <a:cs typeface="Times New Roman" panose="02020603050405020304" pitchFamily="18" charset="0"/>
              </a:rPr>
              <a:t>( </a:t>
            </a:r>
            <a:r>
              <a:rPr lang="fr-FR" b="1" i="1" u="sng" dirty="0" err="1">
                <a:latin typeface="Times New Roman" panose="02020603050405020304" pitchFamily="18" charset="0"/>
                <a:cs typeface="Times New Roman" panose="02020603050405020304" pitchFamily="18" charset="0"/>
              </a:rPr>
              <a:t>ex:</a:t>
            </a:r>
            <a:r>
              <a:rPr lang="fr-FR" i="1" dirty="0" err="1" smtClean="0">
                <a:latin typeface="Times New Roman" panose="02020603050405020304" pitchFamily="18" charset="0"/>
                <a:cs typeface="Times New Roman" panose="02020603050405020304" pitchFamily="18" charset="0"/>
              </a:rPr>
              <a:t>enterocolitica</a:t>
            </a:r>
            <a:r>
              <a:rPr lang="fr-FR" i="1" dirty="0" smtClean="0">
                <a:latin typeface="Times New Roman" panose="02020603050405020304" pitchFamily="18" charset="0"/>
                <a:cs typeface="Times New Roman" panose="02020603050405020304" pitchFamily="18" charset="0"/>
              </a:rPr>
              <a:t>)</a:t>
            </a:r>
          </a:p>
          <a:p>
            <a:r>
              <a:rPr lang="fr-FR" i="1" dirty="0">
                <a:latin typeface="Times New Roman" panose="02020603050405020304" pitchFamily="18" charset="0"/>
                <a:cs typeface="Times New Roman" panose="02020603050405020304" pitchFamily="18" charset="0"/>
              </a:rPr>
              <a:t> </a:t>
            </a:r>
            <a:r>
              <a:rPr lang="fr-FR" i="1" dirty="0" smtClean="0">
                <a:latin typeface="Times New Roman" panose="02020603050405020304" pitchFamily="18" charset="0"/>
                <a:cs typeface="Times New Roman" panose="02020603050405020304" pitchFamily="18" charset="0"/>
              </a:rPr>
              <a:t>       - </a:t>
            </a:r>
            <a:r>
              <a:rPr lang="fr-FR" i="1" dirty="0" err="1" smtClean="0">
                <a:solidFill>
                  <a:srgbClr val="FF0000"/>
                </a:solidFill>
                <a:latin typeface="Times New Roman" panose="02020603050405020304" pitchFamily="18" charset="0"/>
                <a:cs typeface="Times New Roman" panose="02020603050405020304" pitchFamily="18" charset="0"/>
              </a:rPr>
              <a:t>Campylobacter</a:t>
            </a:r>
            <a:r>
              <a:rPr lang="fr-FR" i="1" dirty="0" smtClean="0">
                <a:solidFill>
                  <a:srgbClr val="FF0000"/>
                </a:solidFill>
                <a:latin typeface="Times New Roman" panose="02020603050405020304" pitchFamily="18" charset="0"/>
                <a:cs typeface="Times New Roman" panose="02020603050405020304" pitchFamily="18" charset="0"/>
              </a:rPr>
              <a:t> </a:t>
            </a:r>
            <a:r>
              <a:rPr lang="fr-FR" i="1" dirty="0" err="1">
                <a:solidFill>
                  <a:srgbClr val="FF0000"/>
                </a:solidFill>
                <a:latin typeface="Times New Roman" panose="02020603050405020304" pitchFamily="18" charset="0"/>
                <a:cs typeface="Times New Roman" panose="02020603050405020304" pitchFamily="18" charset="0"/>
              </a:rPr>
              <a:t>spp</a:t>
            </a:r>
            <a:r>
              <a:rPr lang="fr-FR" i="1" dirty="0">
                <a:solidFill>
                  <a:srgbClr val="FF0000"/>
                </a:solidFill>
                <a:latin typeface="Times New Roman" panose="02020603050405020304" pitchFamily="18" charset="0"/>
                <a:cs typeface="Times New Roman" panose="02020603050405020304" pitchFamily="18" charset="0"/>
              </a:rPr>
              <a:t> </a:t>
            </a:r>
            <a:r>
              <a:rPr lang="fr-FR" i="1" dirty="0" smtClean="0">
                <a:latin typeface="Times New Roman" panose="02020603050405020304" pitchFamily="18" charset="0"/>
                <a:cs typeface="Times New Roman" panose="02020603050405020304" pitchFamily="18" charset="0"/>
              </a:rPr>
              <a:t>( </a:t>
            </a:r>
            <a:r>
              <a:rPr lang="fr-FR" b="1" i="1" u="sng" dirty="0">
                <a:latin typeface="Times New Roman" panose="02020603050405020304" pitchFamily="18" charset="0"/>
                <a:cs typeface="Times New Roman" panose="02020603050405020304" pitchFamily="18" charset="0"/>
              </a:rPr>
              <a:t>ex:</a:t>
            </a:r>
            <a:r>
              <a:rPr lang="fr-FR" i="1" dirty="0" smtClean="0">
                <a:latin typeface="Times New Roman" panose="02020603050405020304" pitchFamily="18" charset="0"/>
                <a:cs typeface="Times New Roman" panose="02020603050405020304" pitchFamily="18" charset="0"/>
              </a:rPr>
              <a:t> </a:t>
            </a:r>
            <a:r>
              <a:rPr lang="fr-FR" i="1" dirty="0" err="1" smtClean="0">
                <a:latin typeface="Times New Roman" panose="02020603050405020304" pitchFamily="18" charset="0"/>
                <a:cs typeface="Times New Roman" panose="02020603050405020304" pitchFamily="18" charset="0"/>
              </a:rPr>
              <a:t>jejuni</a:t>
            </a:r>
            <a:r>
              <a:rPr lang="fr-FR" i="1" dirty="0" smtClean="0">
                <a:latin typeface="Times New Roman" panose="02020603050405020304" pitchFamily="18" charset="0"/>
                <a:cs typeface="Times New Roman" panose="02020603050405020304" pitchFamily="18" charset="0"/>
              </a:rPr>
              <a:t>).</a:t>
            </a:r>
          </a:p>
          <a:p>
            <a:r>
              <a:rPr lang="fr-FR" i="1" dirty="0">
                <a:latin typeface="Times New Roman" panose="02020603050405020304" pitchFamily="18" charset="0"/>
                <a:cs typeface="Times New Roman" panose="02020603050405020304" pitchFamily="18" charset="0"/>
              </a:rPr>
              <a:t> </a:t>
            </a:r>
            <a:r>
              <a:rPr lang="fr-FR" i="1" dirty="0" smtClean="0">
                <a:latin typeface="Times New Roman" panose="02020603050405020304" pitchFamily="18" charset="0"/>
                <a:cs typeface="Times New Roman" panose="02020603050405020304" pitchFamily="18" charset="0"/>
              </a:rPr>
              <a:t>       - </a:t>
            </a:r>
            <a:r>
              <a:rPr lang="fr-FR" i="1" dirty="0" smtClean="0">
                <a:solidFill>
                  <a:srgbClr val="FF0000"/>
                </a:solidFill>
                <a:latin typeface="Times New Roman" panose="02020603050405020304" pitchFamily="18" charset="0"/>
                <a:cs typeface="Times New Roman" panose="02020603050405020304" pitchFamily="18" charset="0"/>
              </a:rPr>
              <a:t>E </a:t>
            </a:r>
            <a:r>
              <a:rPr lang="fr-FR" i="1" dirty="0">
                <a:solidFill>
                  <a:srgbClr val="FF0000"/>
                </a:solidFill>
                <a:latin typeface="Times New Roman" panose="02020603050405020304" pitchFamily="18" charset="0"/>
                <a:cs typeface="Times New Roman" panose="02020603050405020304" pitchFamily="18" charset="0"/>
              </a:rPr>
              <a:t>coli </a:t>
            </a:r>
            <a:r>
              <a:rPr lang="fr-FR" i="1" dirty="0" smtClean="0">
                <a:latin typeface="Times New Roman" panose="02020603050405020304" pitchFamily="18" charset="0"/>
                <a:cs typeface="Times New Roman" panose="02020603050405020304" pitchFamily="18" charset="0"/>
              </a:rPr>
              <a:t>(</a:t>
            </a:r>
            <a:r>
              <a:rPr lang="fr-FR" b="1" i="1" u="sng" dirty="0" smtClean="0">
                <a:latin typeface="Times New Roman" panose="02020603050405020304" pitchFamily="18" charset="0"/>
                <a:cs typeface="Times New Roman" panose="02020603050405020304" pitchFamily="18" charset="0"/>
              </a:rPr>
              <a:t>EIEC:</a:t>
            </a:r>
            <a:r>
              <a:rPr lang="fr-FR" i="1" dirty="0" smtClean="0">
                <a:latin typeface="Times New Roman" panose="02020603050405020304" pitchFamily="18" charset="0"/>
                <a:cs typeface="Times New Roman" panose="02020603050405020304" pitchFamily="18" charset="0"/>
              </a:rPr>
              <a:t> E coli entéro-invasif                   ,</a:t>
            </a:r>
            <a:r>
              <a:rPr lang="fr-FR" b="1" i="1" u="sng" dirty="0">
                <a:latin typeface="Times New Roman" panose="02020603050405020304" pitchFamily="18" charset="0"/>
                <a:cs typeface="Times New Roman" panose="02020603050405020304" pitchFamily="18" charset="0"/>
              </a:rPr>
              <a:t>EHEC:</a:t>
            </a:r>
            <a:r>
              <a:rPr lang="fr-FR" i="1" dirty="0" smtClean="0">
                <a:latin typeface="Times New Roman" panose="02020603050405020304" pitchFamily="18" charset="0"/>
                <a:cs typeface="Times New Roman" panose="02020603050405020304" pitchFamily="18" charset="0"/>
              </a:rPr>
              <a:t> E coli entéro </a:t>
            </a:r>
            <a:r>
              <a:rPr lang="fr-FR" i="1" dirty="0" err="1" smtClean="0">
                <a:latin typeface="Times New Roman" panose="02020603050405020304" pitchFamily="18" charset="0"/>
                <a:cs typeface="Times New Roman" panose="02020603050405020304" pitchFamily="18" charset="0"/>
              </a:rPr>
              <a:t>hemorragique</a:t>
            </a:r>
            <a:r>
              <a:rPr lang="fr-FR" i="1" dirty="0" smtClean="0">
                <a:latin typeface="Times New Roman" panose="02020603050405020304" pitchFamily="18" charset="0"/>
                <a:cs typeface="Times New Roman" panose="02020603050405020304" pitchFamily="18" charset="0"/>
              </a:rPr>
              <a:t>, O157H7).</a:t>
            </a:r>
          </a:p>
          <a:p>
            <a:r>
              <a:rPr lang="fr-FR" i="1" dirty="0">
                <a:latin typeface="Times New Roman" panose="02020603050405020304" pitchFamily="18" charset="0"/>
                <a:cs typeface="Times New Roman" panose="02020603050405020304" pitchFamily="18" charset="0"/>
              </a:rPr>
              <a:t> </a:t>
            </a:r>
            <a:r>
              <a:rPr lang="fr-FR" i="1" dirty="0" smtClean="0">
                <a:latin typeface="Times New Roman" panose="02020603050405020304" pitchFamily="18" charset="0"/>
                <a:cs typeface="Times New Roman" panose="02020603050405020304" pitchFamily="18" charset="0"/>
              </a:rPr>
              <a:t>       - </a:t>
            </a:r>
            <a:r>
              <a:rPr lang="fr-FR" i="1" dirty="0">
                <a:solidFill>
                  <a:srgbClr val="FF0000"/>
                </a:solidFill>
                <a:latin typeface="Times New Roman" panose="02020603050405020304" pitchFamily="18" charset="0"/>
                <a:cs typeface="Times New Roman" panose="02020603050405020304" pitchFamily="18" charset="0"/>
              </a:rPr>
              <a:t>Listeria </a:t>
            </a:r>
            <a:r>
              <a:rPr lang="fr-FR" i="1" dirty="0" err="1">
                <a:solidFill>
                  <a:srgbClr val="FF0000"/>
                </a:solidFill>
                <a:latin typeface="Times New Roman" panose="02020603050405020304" pitchFamily="18" charset="0"/>
                <a:cs typeface="Times New Roman" panose="02020603050405020304" pitchFamily="18" charset="0"/>
              </a:rPr>
              <a:t>monocytogenes</a:t>
            </a:r>
            <a:r>
              <a:rPr lang="fr-FR"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26790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462938" y="389998"/>
            <a:ext cx="6304996" cy="461665"/>
          </a:xfrm>
          <a:prstGeom prst="rect">
            <a:avLst/>
          </a:prstGeom>
        </p:spPr>
        <p:txBody>
          <a:bodyPr wrap="none">
            <a:spAutoFit/>
          </a:bodyPr>
          <a:lstStyle/>
          <a:p>
            <a:pPr marL="342900" indent="-342900">
              <a:buFont typeface="Wingdings" pitchFamily="2" charset="2"/>
              <a:buChar char="Ø"/>
            </a:pPr>
            <a:r>
              <a:rPr lang="fr-FR" sz="2400" b="1" u="sng" dirty="0" smtClean="0">
                <a:solidFill>
                  <a:schemeClr val="bg2">
                    <a:lumMod val="50000"/>
                  </a:schemeClr>
                </a:solidFill>
                <a:latin typeface="Times New Roman" pitchFamily="18" charset="0"/>
                <a:cs typeface="Times New Roman" pitchFamily="18" charset="0"/>
              </a:rPr>
              <a:t>Introduction à la microbiologie des aliments</a:t>
            </a:r>
            <a:endParaRPr lang="fr-FR" sz="2400" b="1" u="sng" dirty="0">
              <a:solidFill>
                <a:schemeClr val="bg2">
                  <a:lumMod val="50000"/>
                </a:schemeClr>
              </a:solidFill>
            </a:endParaRPr>
          </a:p>
        </p:txBody>
      </p:sp>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i="1" dirty="0" smtClean="0">
                <a:solidFill>
                  <a:schemeClr val="bg1">
                    <a:lumMod val="65000"/>
                  </a:schemeClr>
                </a:solidFill>
                <a:latin typeface="Times New Roman" pitchFamily="18" charset="0"/>
                <a:cs typeface="Times New Roman" pitchFamily="18" charset="0"/>
              </a:rPr>
              <a:t>La Sécurité Microbiologique Des Aliments- USTO- MB</a:t>
            </a:r>
            <a:endParaRPr lang="fr-FR" sz="1100" dirty="0">
              <a:solidFill>
                <a:schemeClr val="bg1">
                  <a:lumMod val="65000"/>
                </a:schemeClr>
              </a:solidFill>
              <a:latin typeface="Times New Roman" pitchFamily="18" charset="0"/>
              <a:cs typeface="Times New Roman" pitchFamily="18" charset="0"/>
            </a:endParaRPr>
          </a:p>
        </p:txBody>
      </p:sp>
      <p:pic>
        <p:nvPicPr>
          <p:cNvPr id="3074" name="Picture 2" descr="Résultat de recherche d'images pour &quot;introduction&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5249" y="587482"/>
            <a:ext cx="1207326" cy="6812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70055" y="1261018"/>
            <a:ext cx="7652736" cy="369332"/>
          </a:xfrm>
          <a:prstGeom prst="rect">
            <a:avLst/>
          </a:prstGeom>
        </p:spPr>
        <p:txBody>
          <a:bodyPr wrap="none">
            <a:spAutoFit/>
          </a:bodyPr>
          <a:lstStyle/>
          <a:p>
            <a:r>
              <a:rPr lang="fr-FR" dirty="0" smtClean="0">
                <a:latin typeface="Times New Roman" pitchFamily="18" charset="0"/>
                <a:cs typeface="Times New Roman" pitchFamily="18" charset="0"/>
              </a:rPr>
              <a:t> </a:t>
            </a:r>
            <a:r>
              <a:rPr lang="fr-FR" b="1" u="sng" dirty="0">
                <a:solidFill>
                  <a:schemeClr val="accent1">
                    <a:lumMod val="75000"/>
                  </a:schemeClr>
                </a:solidFill>
                <a:latin typeface="Times New Roman" pitchFamily="18" charset="0"/>
                <a:cs typeface="Times New Roman" pitchFamily="18" charset="0"/>
              </a:rPr>
              <a:t>La </a:t>
            </a:r>
            <a:r>
              <a:rPr lang="fr-FR" b="1" u="sng" dirty="0" smtClean="0">
                <a:solidFill>
                  <a:schemeClr val="accent1">
                    <a:lumMod val="75000"/>
                  </a:schemeClr>
                </a:solidFill>
                <a:latin typeface="Times New Roman" pitchFamily="18" charset="0"/>
                <a:cs typeface="Times New Roman" pitchFamily="18" charset="0"/>
              </a:rPr>
              <a:t>microbiologique:</a:t>
            </a:r>
            <a:r>
              <a:rPr lang="fr-FR" b="1" u="sng" dirty="0" smtClean="0">
                <a:latin typeface="Times New Roman" pitchFamily="18" charset="0"/>
                <a:cs typeface="Times New Roman" pitchFamily="18" charset="0"/>
              </a:rPr>
              <a:t> </a:t>
            </a:r>
            <a:r>
              <a:rPr lang="fr-FR" dirty="0" smtClean="0">
                <a:latin typeface="Times New Roman" pitchFamily="18" charset="0"/>
                <a:cs typeface="Times New Roman" pitchFamily="18" charset="0"/>
              </a:rPr>
              <a:t>la science qui s’intéresse à l’étude des micro-organismes.  </a:t>
            </a:r>
            <a:endParaRPr lang="fr-FR" dirty="0"/>
          </a:p>
        </p:txBody>
      </p:sp>
      <p:pic>
        <p:nvPicPr>
          <p:cNvPr id="1026" name="Picture 2" descr="Résultat de recherche d'images pour &quot;food microbiology&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249" y="414908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vers le bas 2"/>
          <p:cNvSpPr/>
          <p:nvPr/>
        </p:nvSpPr>
        <p:spPr>
          <a:xfrm>
            <a:off x="3958892" y="1761131"/>
            <a:ext cx="504056" cy="720080"/>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Rectangle 3"/>
          <p:cNvSpPr/>
          <p:nvPr/>
        </p:nvSpPr>
        <p:spPr>
          <a:xfrm>
            <a:off x="1289868" y="2542396"/>
            <a:ext cx="5842104" cy="646331"/>
          </a:xfrm>
          <a:prstGeom prst="rect">
            <a:avLst/>
          </a:prstGeom>
          <a:ln w="28575">
            <a:solidFill>
              <a:schemeClr val="bg2">
                <a:lumMod val="50000"/>
              </a:schemeClr>
            </a:solidFill>
          </a:ln>
        </p:spPr>
        <p:txBody>
          <a:bodyPr wrap="square">
            <a:spAutoFit/>
          </a:bodyPr>
          <a:lstStyle/>
          <a:p>
            <a:pPr algn="ctr"/>
            <a:r>
              <a:rPr lang="fr-FR" dirty="0">
                <a:latin typeface="Times New Roman" pitchFamily="18" charset="0"/>
                <a:cs typeface="Times New Roman" pitchFamily="18" charset="0"/>
              </a:rPr>
              <a:t>Applications dans plusieurs domaines, </a:t>
            </a:r>
            <a:r>
              <a:rPr lang="fr-FR" dirty="0" smtClean="0">
                <a:latin typeface="Times New Roman" pitchFamily="18" charset="0"/>
                <a:cs typeface="Times New Roman" pitchFamily="18" charset="0"/>
              </a:rPr>
              <a:t>particulièrement dans </a:t>
            </a:r>
          </a:p>
          <a:p>
            <a:pPr algn="ctr"/>
            <a:r>
              <a:rPr lang="fr-FR" b="1" dirty="0" smtClean="0">
                <a:solidFill>
                  <a:srgbClr val="FF0000"/>
                </a:solidFill>
                <a:latin typeface="Times New Roman" pitchFamily="18" charset="0"/>
                <a:cs typeface="Times New Roman" pitchFamily="18" charset="0"/>
              </a:rPr>
              <a:t>L’Alimentation et Industrie alimentaire. </a:t>
            </a:r>
            <a:r>
              <a:rPr lang="fr-FR" dirty="0" smtClean="0">
                <a:latin typeface="Times New Roman" pitchFamily="18" charset="0"/>
                <a:cs typeface="Times New Roman" pitchFamily="18" charset="0"/>
              </a:rPr>
              <a:t>  </a:t>
            </a:r>
            <a:endParaRPr lang="fr-FR" dirty="0">
              <a:latin typeface="Times New Roman" pitchFamily="18" charset="0"/>
              <a:cs typeface="Times New Roman" pitchFamily="18" charset="0"/>
            </a:endParaRPr>
          </a:p>
        </p:txBody>
      </p:sp>
      <p:sp>
        <p:nvSpPr>
          <p:cNvPr id="5" name="Rectangle 4"/>
          <p:cNvSpPr/>
          <p:nvPr/>
        </p:nvSpPr>
        <p:spPr>
          <a:xfrm>
            <a:off x="342462" y="3615630"/>
            <a:ext cx="8685070" cy="369332"/>
          </a:xfrm>
          <a:prstGeom prst="rect">
            <a:avLst/>
          </a:prstGeom>
        </p:spPr>
        <p:txBody>
          <a:bodyPr wrap="none">
            <a:spAutoFit/>
          </a:bodyPr>
          <a:lstStyle/>
          <a:p>
            <a:r>
              <a:rPr lang="fr-FR" b="1" u="sng" dirty="0">
                <a:solidFill>
                  <a:schemeClr val="accent1">
                    <a:lumMod val="75000"/>
                  </a:schemeClr>
                </a:solidFill>
                <a:latin typeface="Times New Roman" pitchFamily="18" charset="0"/>
                <a:cs typeface="Times New Roman" pitchFamily="18" charset="0"/>
              </a:rPr>
              <a:t>La </a:t>
            </a:r>
            <a:r>
              <a:rPr lang="fr-FR" b="1" u="sng" dirty="0" smtClean="0">
                <a:solidFill>
                  <a:schemeClr val="accent1">
                    <a:lumMod val="75000"/>
                  </a:schemeClr>
                </a:solidFill>
                <a:latin typeface="Times New Roman" pitchFamily="18" charset="0"/>
                <a:cs typeface="Times New Roman" pitchFamily="18" charset="0"/>
              </a:rPr>
              <a:t>microbiologique alimentaire:</a:t>
            </a:r>
            <a:r>
              <a:rPr lang="fr-FR" dirty="0">
                <a:latin typeface="Times New Roman" pitchFamily="18" charset="0"/>
                <a:cs typeface="Times New Roman" pitchFamily="18" charset="0"/>
              </a:rPr>
              <a:t> </a:t>
            </a:r>
            <a:r>
              <a:rPr lang="fr-FR" dirty="0" smtClean="0">
                <a:latin typeface="Times New Roman" pitchFamily="18" charset="0"/>
                <a:cs typeface="Times New Roman" pitchFamily="18" charset="0"/>
              </a:rPr>
              <a:t>études de la flore microbienne présente dans les aliments</a:t>
            </a:r>
            <a:endParaRPr lang="fr-FR" dirty="0">
              <a:latin typeface="Times New Roman" pitchFamily="18" charset="0"/>
              <a:cs typeface="Times New Roman" pitchFamily="18" charset="0"/>
            </a:endParaRPr>
          </a:p>
        </p:txBody>
      </p:sp>
      <p:sp>
        <p:nvSpPr>
          <p:cNvPr id="6" name="Rectangle 5"/>
          <p:cNvSpPr/>
          <p:nvPr/>
        </p:nvSpPr>
        <p:spPr>
          <a:xfrm>
            <a:off x="26426" y="20666"/>
            <a:ext cx="300082" cy="369332"/>
          </a:xfrm>
          <a:prstGeom prst="rect">
            <a:avLst/>
          </a:prstGeom>
        </p:spPr>
        <p:txBody>
          <a:bodyPr wrap="none">
            <a:spAutoFit/>
          </a:bodyPr>
          <a:lstStyle/>
          <a:p>
            <a:r>
              <a:rPr lang="fr-FR" dirty="0" smtClean="0">
                <a:latin typeface="Times New Roman" pitchFamily="18" charset="0"/>
                <a:cs typeface="Times New Roman" pitchFamily="18" charset="0"/>
              </a:rPr>
              <a:t>1</a:t>
            </a:r>
            <a:endParaRPr lang="fr-FR" dirty="0"/>
          </a:p>
        </p:txBody>
      </p:sp>
      <p:sp>
        <p:nvSpPr>
          <p:cNvPr id="7" name="Pentagone 6"/>
          <p:cNvSpPr/>
          <p:nvPr/>
        </p:nvSpPr>
        <p:spPr>
          <a:xfrm>
            <a:off x="467544" y="4149080"/>
            <a:ext cx="2511501" cy="64807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smtClean="0">
                <a:solidFill>
                  <a:srgbClr val="FF0000"/>
                </a:solidFill>
                <a:latin typeface="Times New Roman" pitchFamily="18" charset="0"/>
                <a:cs typeface="Times New Roman" pitchFamily="18" charset="0"/>
              </a:rPr>
              <a:t>Recherche des espèces favorable </a:t>
            </a:r>
            <a:endParaRPr lang="fr-FR" b="1" dirty="0">
              <a:solidFill>
                <a:srgbClr val="FF0000"/>
              </a:solidFill>
              <a:latin typeface="Times New Roman" pitchFamily="18" charset="0"/>
              <a:cs typeface="Times New Roman" pitchFamily="18" charset="0"/>
            </a:endParaRPr>
          </a:p>
        </p:txBody>
      </p:sp>
      <p:sp>
        <p:nvSpPr>
          <p:cNvPr id="13" name="Pentagone 12"/>
          <p:cNvSpPr/>
          <p:nvPr/>
        </p:nvSpPr>
        <p:spPr>
          <a:xfrm>
            <a:off x="1462938" y="4896606"/>
            <a:ext cx="2402362" cy="64807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FF0000"/>
                </a:solidFill>
                <a:latin typeface="Times New Roman" pitchFamily="18" charset="0"/>
                <a:cs typeface="Times New Roman" pitchFamily="18" charset="0"/>
              </a:rPr>
              <a:t>Détermination de leurs action </a:t>
            </a:r>
          </a:p>
        </p:txBody>
      </p:sp>
      <p:sp>
        <p:nvSpPr>
          <p:cNvPr id="14" name="Pentagone 13"/>
          <p:cNvSpPr/>
          <p:nvPr/>
        </p:nvSpPr>
        <p:spPr>
          <a:xfrm>
            <a:off x="2320174" y="5644133"/>
            <a:ext cx="2539857" cy="648072"/>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FF0000"/>
                </a:solidFill>
                <a:latin typeface="Times New Roman" pitchFamily="18" charset="0"/>
                <a:cs typeface="Times New Roman" pitchFamily="18" charset="0"/>
              </a:rPr>
              <a:t>Étude des procédés de transformation </a:t>
            </a:r>
          </a:p>
        </p:txBody>
      </p:sp>
      <p:pic>
        <p:nvPicPr>
          <p:cNvPr id="1028" name="Picture 4" descr="Résultat de recherche d'images pour &quot;acid lactic bacteria&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0137" y="3951131"/>
            <a:ext cx="1703815" cy="1062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42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barn(inVertical)">
                                      <p:cBhvr>
                                        <p:cTn id="30" dur="500"/>
                                        <p:tgtEl>
                                          <p:spTgt spid="10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7"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28</a:t>
            </a:r>
            <a:endParaRPr lang="fr-FR" dirty="0"/>
          </a:p>
        </p:txBody>
      </p:sp>
      <p:sp>
        <p:nvSpPr>
          <p:cNvPr id="3" name="Rectangle 2"/>
          <p:cNvSpPr/>
          <p:nvPr/>
        </p:nvSpPr>
        <p:spPr>
          <a:xfrm>
            <a:off x="2147715" y="158408"/>
            <a:ext cx="4504695"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2- Physiopathologie des TIA: </a:t>
            </a:r>
            <a:endParaRPr lang="fr-FR" sz="2800" u="sng" dirty="0">
              <a:solidFill>
                <a:srgbClr val="0070C0"/>
              </a:solidFill>
            </a:endParaRPr>
          </a:p>
        </p:txBody>
      </p:sp>
      <p:sp>
        <p:nvSpPr>
          <p:cNvPr id="10" name="Rectangle 9"/>
          <p:cNvSpPr/>
          <p:nvPr/>
        </p:nvSpPr>
        <p:spPr>
          <a:xfrm>
            <a:off x="5556238" y="1696134"/>
            <a:ext cx="3223588" cy="46970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800" dirty="0">
                <a:latin typeface="Times New Roman" panose="02020603050405020304" pitchFamily="18" charset="0"/>
                <a:cs typeface="Times New Roman" panose="02020603050405020304" pitchFamily="18" charset="0"/>
              </a:rPr>
              <a:t>Germe </a:t>
            </a:r>
            <a:r>
              <a:rPr lang="fr-FR" sz="2800" dirty="0" err="1" smtClean="0">
                <a:latin typeface="Times New Roman" panose="02020603050405020304" pitchFamily="18" charset="0"/>
                <a:cs typeface="Times New Roman" panose="02020603050405020304" pitchFamily="18" charset="0"/>
              </a:rPr>
              <a:t>toxinogéne</a:t>
            </a:r>
            <a:endParaRPr lang="fr-FR" sz="2800" dirty="0">
              <a:latin typeface="Times New Roman" panose="02020603050405020304" pitchFamily="18" charset="0"/>
              <a:cs typeface="Times New Roman" panose="02020603050405020304" pitchFamily="18" charset="0"/>
            </a:endParaRPr>
          </a:p>
        </p:txBody>
      </p:sp>
      <p:pic>
        <p:nvPicPr>
          <p:cNvPr id="5" name="Imag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Lst>
          </a:blip>
          <a:stretch>
            <a:fillRect/>
          </a:stretch>
        </p:blipFill>
        <p:spPr>
          <a:xfrm>
            <a:off x="54345" y="2455469"/>
            <a:ext cx="4648766" cy="3934206"/>
          </a:xfrm>
          <a:prstGeom prst="rect">
            <a:avLst/>
          </a:prstGeom>
          <a:ln w="19050">
            <a:solidFill>
              <a:schemeClr val="tx1"/>
            </a:solidFill>
          </a:ln>
        </p:spPr>
      </p:pic>
      <p:pic>
        <p:nvPicPr>
          <p:cNvPr id="6" name="Imag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788024" y="2407366"/>
            <a:ext cx="3899835" cy="3565851"/>
          </a:xfrm>
          <a:prstGeom prst="rect">
            <a:avLst/>
          </a:prstGeom>
          <a:ln w="19050">
            <a:solidFill>
              <a:schemeClr val="tx1"/>
            </a:solidFill>
          </a:ln>
        </p:spPr>
      </p:pic>
      <p:pic>
        <p:nvPicPr>
          <p:cNvPr id="7" name="Imag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4776893" y="2407367"/>
            <a:ext cx="3882675" cy="3565850"/>
          </a:xfrm>
          <a:prstGeom prst="rect">
            <a:avLst/>
          </a:prstGeom>
        </p:spPr>
      </p:pic>
      <p:sp>
        <p:nvSpPr>
          <p:cNvPr id="14" name="Rectangle 13"/>
          <p:cNvSpPr/>
          <p:nvPr/>
        </p:nvSpPr>
        <p:spPr>
          <a:xfrm>
            <a:off x="4756000" y="2392478"/>
            <a:ext cx="4297626" cy="3966198"/>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t"/>
          <a:lstStyle/>
          <a:p>
            <a:pPr marL="285750"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Selles </a:t>
            </a:r>
            <a:r>
              <a:rPr lang="fr-FR" b="1" dirty="0" smtClean="0">
                <a:latin typeface="Times New Roman" panose="02020603050405020304" pitchFamily="18" charset="0"/>
                <a:cs typeface="Times New Roman" panose="02020603050405020304" pitchFamily="18" charset="0"/>
              </a:rPr>
              <a:t>hydrique ( </a:t>
            </a:r>
            <a:r>
              <a:rPr lang="fr-FR" b="1" dirty="0" smtClean="0">
                <a:solidFill>
                  <a:srgbClr val="00B0F0"/>
                </a:solidFill>
                <a:latin typeface="Times New Roman" panose="02020603050405020304" pitchFamily="18" charset="0"/>
                <a:cs typeface="Times New Roman" panose="02020603050405020304" pitchFamily="18" charset="0"/>
              </a:rPr>
              <a:t>eau de riz</a:t>
            </a:r>
            <a:r>
              <a:rPr lang="fr-FR" b="1" dirty="0" smtClean="0">
                <a:latin typeface="Times New Roman" panose="02020603050405020304" pitchFamily="18" charset="0"/>
                <a:cs typeface="Times New Roman" panose="02020603050405020304" pitchFamily="18" charset="0"/>
              </a:rPr>
              <a:t>), </a:t>
            </a:r>
            <a:r>
              <a:rPr lang="fr-FR" dirty="0" smtClean="0">
                <a:latin typeface="Times New Roman" panose="02020603050405020304" pitchFamily="18" charset="0"/>
                <a:cs typeface="Times New Roman" panose="02020603050405020304" pitchFamily="18" charset="0"/>
              </a:rPr>
              <a:t>abondantes,</a:t>
            </a:r>
            <a:r>
              <a:rPr lang="fr-FR" b="1" dirty="0" smtClean="0">
                <a:latin typeface="Times New Roman" panose="02020603050405020304" pitchFamily="18" charset="0"/>
                <a:cs typeface="Times New Roman" panose="02020603050405020304" pitchFamily="18" charset="0"/>
              </a:rPr>
              <a:t> </a:t>
            </a:r>
            <a:r>
              <a:rPr lang="fr-FR" dirty="0" smtClean="0">
                <a:latin typeface="Times New Roman" panose="02020603050405020304" pitchFamily="18" charset="0"/>
                <a:cs typeface="Times New Roman" panose="02020603050405020304" pitchFamily="18" charset="0"/>
              </a:rPr>
              <a:t>pas de </a:t>
            </a:r>
            <a:r>
              <a:rPr lang="fr-FR" b="1" dirty="0" smtClean="0">
                <a:latin typeface="Times New Roman" panose="02020603050405020304" pitchFamily="18" charset="0"/>
                <a:cs typeface="Times New Roman" panose="02020603050405020304" pitchFamily="18" charset="0"/>
              </a:rPr>
              <a:t>leucocytes </a:t>
            </a:r>
            <a:r>
              <a:rPr lang="fr-FR" dirty="0" smtClean="0">
                <a:latin typeface="Times New Roman" panose="02020603050405020304" pitchFamily="18" charset="0"/>
                <a:cs typeface="Times New Roman" panose="02020603050405020304" pitchFamily="18" charset="0"/>
              </a:rPr>
              <a:t>ni</a:t>
            </a:r>
            <a:r>
              <a:rPr lang="fr-FR" b="1" dirty="0" smtClean="0">
                <a:latin typeface="Times New Roman" panose="02020603050405020304" pitchFamily="18" charset="0"/>
                <a:cs typeface="Times New Roman" panose="02020603050405020304" pitchFamily="18" charset="0"/>
              </a:rPr>
              <a:t> glaire </a:t>
            </a:r>
            <a:r>
              <a:rPr lang="fr-FR" dirty="0" smtClean="0">
                <a:latin typeface="Times New Roman" panose="02020603050405020304" pitchFamily="18" charset="0"/>
                <a:cs typeface="Times New Roman" panose="02020603050405020304" pitchFamily="18" charset="0"/>
              </a:rPr>
              <a:t>ou </a:t>
            </a:r>
            <a:r>
              <a:rPr lang="fr-FR" b="1" dirty="0" smtClean="0">
                <a:latin typeface="Times New Roman" panose="02020603050405020304" pitchFamily="18" charset="0"/>
                <a:cs typeface="Times New Roman" panose="02020603050405020304" pitchFamily="18" charset="0"/>
              </a:rPr>
              <a:t>sang, </a:t>
            </a:r>
            <a:r>
              <a:rPr lang="fr-FR" dirty="0" smtClean="0">
                <a:latin typeface="Times New Roman" panose="02020603050405020304" pitchFamily="18" charset="0"/>
                <a:cs typeface="Times New Roman" panose="02020603050405020304" pitchFamily="18" charset="0"/>
              </a:rPr>
              <a:t>vomissements</a:t>
            </a:r>
            <a:r>
              <a:rPr lang="fr-FR" b="1" dirty="0" smtClean="0">
                <a:latin typeface="Times New Roman" panose="02020603050405020304" pitchFamily="18" charset="0"/>
                <a:cs typeface="Times New Roman" panose="02020603050405020304" pitchFamily="18" charset="0"/>
              </a:rPr>
              <a:t>, </a:t>
            </a:r>
            <a:r>
              <a:rPr lang="fr-FR" dirty="0" smtClean="0">
                <a:latin typeface="Times New Roman" panose="02020603050405020304" pitchFamily="18" charset="0"/>
                <a:cs typeface="Times New Roman" panose="02020603050405020304" pitchFamily="18" charset="0"/>
              </a:rPr>
              <a:t>sans fièvre ni douleurs abdominales</a:t>
            </a:r>
            <a:r>
              <a:rPr lang="fr-FR" b="1"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r>
              <a:rPr lang="fr-FR" dirty="0" smtClean="0">
                <a:latin typeface="Times New Roman" panose="02020603050405020304" pitchFamily="18" charset="0"/>
                <a:cs typeface="Times New Roman" panose="02020603050405020304" pitchFamily="18" charset="0"/>
              </a:rPr>
              <a:t>Agents responsable:</a:t>
            </a:r>
          </a:p>
          <a:p>
            <a:r>
              <a:rPr lang="fr-FR" dirty="0" smtClean="0">
                <a:latin typeface="Times New Roman" panose="02020603050405020304" pitchFamily="18" charset="0"/>
                <a:cs typeface="Times New Roman" panose="02020603050405020304" pitchFamily="18" charset="0"/>
              </a:rPr>
              <a:t>        - </a:t>
            </a:r>
            <a:r>
              <a:rPr lang="fr-FR" i="1" dirty="0" smtClean="0">
                <a:solidFill>
                  <a:srgbClr val="FF0000"/>
                </a:solidFill>
                <a:latin typeface="Times New Roman" panose="02020603050405020304" pitchFamily="18" charset="0"/>
                <a:cs typeface="Times New Roman" panose="02020603050405020304" pitchFamily="18" charset="0"/>
              </a:rPr>
              <a:t>Staphylococcus aureus</a:t>
            </a:r>
          </a:p>
          <a:p>
            <a:r>
              <a:rPr lang="fr-FR" i="1" dirty="0" smtClean="0">
                <a:latin typeface="Times New Roman" panose="02020603050405020304" pitchFamily="18" charset="0"/>
                <a:cs typeface="Times New Roman" panose="02020603050405020304" pitchFamily="18" charset="0"/>
              </a:rPr>
              <a:t>        - </a:t>
            </a:r>
            <a:r>
              <a:rPr lang="fr-FR" i="1" dirty="0" smtClean="0">
                <a:solidFill>
                  <a:srgbClr val="FF0000"/>
                </a:solidFill>
                <a:latin typeface="Times New Roman" panose="02020603050405020304" pitchFamily="18" charset="0"/>
                <a:cs typeface="Times New Roman" panose="02020603050405020304" pitchFamily="18" charset="0"/>
              </a:rPr>
              <a:t>Clostridium perfringens</a:t>
            </a:r>
            <a:r>
              <a:rPr lang="fr-FR" i="1" dirty="0" smtClean="0">
                <a:latin typeface="Times New Roman" panose="02020603050405020304" pitchFamily="18" charset="0"/>
                <a:cs typeface="Times New Roman" panose="02020603050405020304" pitchFamily="18" charset="0"/>
              </a:rPr>
              <a:t>. </a:t>
            </a:r>
          </a:p>
          <a:p>
            <a:r>
              <a:rPr lang="fr-FR" i="1" dirty="0" smtClean="0">
                <a:latin typeface="Times New Roman" panose="02020603050405020304" pitchFamily="18" charset="0"/>
                <a:cs typeface="Times New Roman" panose="02020603050405020304" pitchFamily="18" charset="0"/>
              </a:rPr>
              <a:t>        - </a:t>
            </a:r>
            <a:r>
              <a:rPr lang="fr-FR" i="1" dirty="0" smtClean="0">
                <a:solidFill>
                  <a:srgbClr val="FF0000"/>
                </a:solidFill>
                <a:latin typeface="Times New Roman" panose="02020603050405020304" pitchFamily="18" charset="0"/>
                <a:cs typeface="Times New Roman" panose="02020603050405020304" pitchFamily="18" charset="0"/>
              </a:rPr>
              <a:t>Bacillus </a:t>
            </a:r>
            <a:r>
              <a:rPr lang="fr-FR" i="1" dirty="0" err="1" smtClean="0">
                <a:solidFill>
                  <a:srgbClr val="FF0000"/>
                </a:solidFill>
                <a:latin typeface="Times New Roman" panose="02020603050405020304" pitchFamily="18" charset="0"/>
                <a:cs typeface="Times New Roman" panose="02020603050405020304" pitchFamily="18" charset="0"/>
              </a:rPr>
              <a:t>cereus</a:t>
            </a:r>
            <a:r>
              <a:rPr lang="fr-FR" i="1" dirty="0" smtClean="0">
                <a:solidFill>
                  <a:srgbClr val="FF0000"/>
                </a:solidFill>
                <a:latin typeface="Times New Roman" panose="02020603050405020304" pitchFamily="18" charset="0"/>
                <a:cs typeface="Times New Roman" panose="02020603050405020304" pitchFamily="18" charset="0"/>
              </a:rPr>
              <a:t>.</a:t>
            </a:r>
            <a:endParaRPr lang="fr-FR" i="1" dirty="0" smtClean="0">
              <a:latin typeface="Times New Roman" panose="02020603050405020304" pitchFamily="18" charset="0"/>
              <a:cs typeface="Times New Roman" panose="02020603050405020304" pitchFamily="18" charset="0"/>
            </a:endParaRPr>
          </a:p>
          <a:p>
            <a:r>
              <a:rPr lang="fr-FR" i="1" dirty="0">
                <a:latin typeface="Times New Roman" panose="02020603050405020304" pitchFamily="18" charset="0"/>
                <a:cs typeface="Times New Roman" panose="02020603050405020304" pitchFamily="18" charset="0"/>
              </a:rPr>
              <a:t> </a:t>
            </a:r>
            <a:r>
              <a:rPr lang="fr-FR" i="1" dirty="0" smtClean="0">
                <a:latin typeface="Times New Roman" panose="02020603050405020304" pitchFamily="18" charset="0"/>
                <a:cs typeface="Times New Roman" panose="02020603050405020304" pitchFamily="18" charset="0"/>
              </a:rPr>
              <a:t>       - </a:t>
            </a:r>
            <a:r>
              <a:rPr lang="fr-FR" i="1" dirty="0" err="1" smtClean="0">
                <a:solidFill>
                  <a:srgbClr val="FF0000"/>
                </a:solidFill>
                <a:latin typeface="Times New Roman" panose="02020603050405020304" pitchFamily="18" charset="0"/>
                <a:cs typeface="Times New Roman" panose="02020603050405020304" pitchFamily="18" charset="0"/>
              </a:rPr>
              <a:t>Vibrio</a:t>
            </a:r>
            <a:r>
              <a:rPr lang="fr-FR" i="1" dirty="0" smtClean="0">
                <a:solidFill>
                  <a:srgbClr val="FF0000"/>
                </a:solidFill>
                <a:latin typeface="Times New Roman" panose="02020603050405020304" pitchFamily="18" charset="0"/>
                <a:cs typeface="Times New Roman" panose="02020603050405020304" pitchFamily="18" charset="0"/>
              </a:rPr>
              <a:t> </a:t>
            </a:r>
            <a:r>
              <a:rPr lang="fr-FR" i="1" dirty="0" err="1" smtClean="0">
                <a:solidFill>
                  <a:srgbClr val="FF0000"/>
                </a:solidFill>
                <a:latin typeface="Times New Roman" panose="02020603050405020304" pitchFamily="18" charset="0"/>
                <a:cs typeface="Times New Roman" panose="02020603050405020304" pitchFamily="18" charset="0"/>
              </a:rPr>
              <a:t>cholerae</a:t>
            </a:r>
            <a:r>
              <a:rPr lang="fr-FR" i="1" dirty="0" smtClean="0">
                <a:latin typeface="Times New Roman" panose="02020603050405020304" pitchFamily="18" charset="0"/>
                <a:cs typeface="Times New Roman" panose="02020603050405020304" pitchFamily="18" charset="0"/>
              </a:rPr>
              <a:t>       </a:t>
            </a:r>
          </a:p>
          <a:p>
            <a:r>
              <a:rPr lang="fr-FR" i="1" dirty="0">
                <a:latin typeface="Times New Roman" panose="02020603050405020304" pitchFamily="18" charset="0"/>
                <a:cs typeface="Times New Roman" panose="02020603050405020304" pitchFamily="18" charset="0"/>
              </a:rPr>
              <a:t> </a:t>
            </a:r>
            <a:r>
              <a:rPr lang="fr-FR" i="1" dirty="0" smtClean="0">
                <a:latin typeface="Times New Roman" panose="02020603050405020304" pitchFamily="18" charset="0"/>
                <a:cs typeface="Times New Roman" panose="02020603050405020304" pitchFamily="18" charset="0"/>
              </a:rPr>
              <a:t>       - </a:t>
            </a:r>
            <a:r>
              <a:rPr lang="fr-FR" i="1" dirty="0" smtClean="0">
                <a:solidFill>
                  <a:srgbClr val="FF0000"/>
                </a:solidFill>
                <a:latin typeface="Times New Roman" panose="02020603050405020304" pitchFamily="18" charset="0"/>
                <a:cs typeface="Times New Roman" panose="02020603050405020304" pitchFamily="18" charset="0"/>
              </a:rPr>
              <a:t>E </a:t>
            </a:r>
            <a:r>
              <a:rPr lang="fr-FR" i="1" dirty="0">
                <a:solidFill>
                  <a:srgbClr val="FF0000"/>
                </a:solidFill>
                <a:latin typeface="Times New Roman" panose="02020603050405020304" pitchFamily="18" charset="0"/>
                <a:cs typeface="Times New Roman" panose="02020603050405020304" pitchFamily="18" charset="0"/>
              </a:rPr>
              <a:t>coli </a:t>
            </a:r>
            <a:r>
              <a:rPr lang="fr-FR" i="1" dirty="0" smtClean="0">
                <a:latin typeface="Times New Roman" panose="02020603050405020304" pitchFamily="18" charset="0"/>
                <a:cs typeface="Times New Roman" panose="02020603050405020304" pitchFamily="18" charset="0"/>
              </a:rPr>
              <a:t>(</a:t>
            </a:r>
            <a:r>
              <a:rPr lang="fr-FR" b="1" i="1" u="sng" dirty="0" smtClean="0">
                <a:latin typeface="Times New Roman" panose="02020603050405020304" pitchFamily="18" charset="0"/>
                <a:cs typeface="Times New Roman" panose="02020603050405020304" pitchFamily="18" charset="0"/>
              </a:rPr>
              <a:t>ETEC:</a:t>
            </a:r>
            <a:r>
              <a:rPr lang="fr-FR" i="1" dirty="0" smtClean="0">
                <a:latin typeface="Times New Roman" panose="02020603050405020304" pitchFamily="18" charset="0"/>
                <a:cs typeface="Times New Roman" panose="02020603050405020304" pitchFamily="18" charset="0"/>
              </a:rPr>
              <a:t> E coli entéro-</a:t>
            </a:r>
            <a:r>
              <a:rPr lang="fr-FR" i="1" dirty="0" err="1" smtClean="0">
                <a:latin typeface="Times New Roman" panose="02020603050405020304" pitchFamily="18" charset="0"/>
                <a:cs typeface="Times New Roman" panose="02020603050405020304" pitchFamily="18" charset="0"/>
              </a:rPr>
              <a:t>toxinogène</a:t>
            </a:r>
            <a:r>
              <a:rPr lang="fr-FR" i="1" dirty="0" smtClean="0">
                <a:latin typeface="Times New Roman" panose="02020603050405020304" pitchFamily="18" charset="0"/>
                <a:cs typeface="Times New Roman" panose="02020603050405020304" pitchFamily="18" charset="0"/>
              </a:rPr>
              <a:t> </a:t>
            </a:r>
            <a:r>
              <a:rPr lang="fr-FR" i="1" dirty="0" smtClean="0">
                <a:solidFill>
                  <a:srgbClr val="00B0F0"/>
                </a:solidFill>
                <a:latin typeface="Times New Roman" panose="02020603050405020304" pitchFamily="18" charset="0"/>
                <a:cs typeface="Times New Roman" panose="02020603050405020304" pitchFamily="18" charset="0"/>
              </a:rPr>
              <a:t>« TURISTA » diarrhée des voyageurs</a:t>
            </a:r>
            <a:r>
              <a:rPr lang="fr-FR" i="1" dirty="0" smtClean="0">
                <a:latin typeface="Times New Roman" panose="02020603050405020304" pitchFamily="18" charset="0"/>
                <a:cs typeface="Times New Roman" panose="02020603050405020304" pitchFamily="18" charset="0"/>
              </a:rPr>
              <a:t>, </a:t>
            </a:r>
            <a:r>
              <a:rPr lang="fr-FR" b="1" i="1" u="sng" dirty="0" smtClean="0">
                <a:latin typeface="Times New Roman" panose="02020603050405020304" pitchFamily="18" charset="0"/>
                <a:cs typeface="Times New Roman" panose="02020603050405020304" pitchFamily="18" charset="0"/>
              </a:rPr>
              <a:t>EPEC</a:t>
            </a:r>
            <a:r>
              <a:rPr lang="fr-FR" b="1" i="1" u="sng" dirty="0">
                <a:latin typeface="Times New Roman" panose="02020603050405020304" pitchFamily="18" charset="0"/>
                <a:cs typeface="Times New Roman" panose="02020603050405020304" pitchFamily="18" charset="0"/>
              </a:rPr>
              <a:t>:</a:t>
            </a:r>
            <a:r>
              <a:rPr lang="fr-FR" i="1" dirty="0" smtClean="0">
                <a:latin typeface="Times New Roman" panose="02020603050405020304" pitchFamily="18" charset="0"/>
                <a:cs typeface="Times New Roman" panose="02020603050405020304" pitchFamily="18" charset="0"/>
              </a:rPr>
              <a:t> E coli entéro pathogène).</a:t>
            </a:r>
          </a:p>
          <a:p>
            <a:r>
              <a:rPr lang="fr-FR" i="1" dirty="0">
                <a:latin typeface="Times New Roman" panose="02020603050405020304" pitchFamily="18" charset="0"/>
                <a:cs typeface="Times New Roman" panose="02020603050405020304" pitchFamily="18" charset="0"/>
              </a:rPr>
              <a:t> </a:t>
            </a:r>
            <a:r>
              <a:rPr lang="fr-FR" i="1" dirty="0" smtClean="0">
                <a:latin typeface="Times New Roman" panose="02020603050405020304" pitchFamily="18" charset="0"/>
                <a:cs typeface="Times New Roman" panose="02020603050405020304" pitchFamily="18" charset="0"/>
              </a:rPr>
              <a:t> </a:t>
            </a:r>
            <a:endParaRPr lang="fr-FR"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11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29</a:t>
            </a:r>
            <a:endParaRPr lang="fr-FR" dirty="0"/>
          </a:p>
        </p:txBody>
      </p:sp>
      <p:sp>
        <p:nvSpPr>
          <p:cNvPr id="3" name="Rectangle 2"/>
          <p:cNvSpPr/>
          <p:nvPr/>
        </p:nvSpPr>
        <p:spPr>
          <a:xfrm>
            <a:off x="611560" y="457508"/>
            <a:ext cx="8243923"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3- Caractéristiques des bactéries responsables des TIA : </a:t>
            </a:r>
            <a:endParaRPr lang="fr-FR" sz="2800" u="sng" dirty="0">
              <a:solidFill>
                <a:srgbClr val="0070C0"/>
              </a:solidFill>
            </a:endParaRPr>
          </a:p>
        </p:txBody>
      </p:sp>
      <p:sp>
        <p:nvSpPr>
          <p:cNvPr id="5" name="AutoShape 2" descr="Image associé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p:cNvSpPr/>
          <p:nvPr/>
        </p:nvSpPr>
        <p:spPr>
          <a:xfrm>
            <a:off x="199900" y="1012927"/>
            <a:ext cx="3153427" cy="369332"/>
          </a:xfrm>
          <a:prstGeom prst="rect">
            <a:avLst/>
          </a:prstGeom>
        </p:spPr>
        <p:txBody>
          <a:bodyPr wrap="none">
            <a:spAutoFit/>
          </a:bodyPr>
          <a:lstStyle/>
          <a:p>
            <a:r>
              <a:rPr lang="fr-FR" u="sng" dirty="0" smtClean="0">
                <a:solidFill>
                  <a:srgbClr val="FF0000"/>
                </a:solidFill>
                <a:latin typeface="Times New Roman" pitchFamily="18" charset="0"/>
                <a:cs typeface="Times New Roman" pitchFamily="18" charset="0"/>
              </a:rPr>
              <a:t>A- Pathogènes ( entéro-invasif):</a:t>
            </a:r>
            <a:endParaRPr lang="fr-FR" u="sng" dirty="0">
              <a:solidFill>
                <a:srgbClr val="FF0000"/>
              </a:solidFill>
            </a:endParaRPr>
          </a:p>
        </p:txBody>
      </p:sp>
      <p:pic>
        <p:nvPicPr>
          <p:cNvPr id="7" name="Image 6"/>
          <p:cNvPicPr>
            <a:picLocks noChangeAspect="1"/>
          </p:cNvPicPr>
          <p:nvPr/>
        </p:nvPicPr>
        <p:blipFill>
          <a:blip r:embed="rId2"/>
          <a:stretch>
            <a:fillRect/>
          </a:stretch>
        </p:blipFill>
        <p:spPr>
          <a:xfrm>
            <a:off x="595592" y="2034453"/>
            <a:ext cx="7932536" cy="3364643"/>
          </a:xfrm>
          <a:prstGeom prst="rect">
            <a:avLst/>
          </a:prstGeom>
        </p:spPr>
      </p:pic>
    </p:spTree>
    <p:extLst>
      <p:ext uri="{BB962C8B-B14F-4D97-AF65-F5344CB8AC3E}">
        <p14:creationId xmlns:p14="http://schemas.microsoft.com/office/powerpoint/2010/main" val="4271554492"/>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30</a:t>
            </a:r>
            <a:endParaRPr lang="fr-FR" dirty="0"/>
          </a:p>
        </p:txBody>
      </p:sp>
      <p:sp>
        <p:nvSpPr>
          <p:cNvPr id="3" name="Rectangle 2"/>
          <p:cNvSpPr/>
          <p:nvPr/>
        </p:nvSpPr>
        <p:spPr>
          <a:xfrm>
            <a:off x="611560" y="457508"/>
            <a:ext cx="8243923"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3- Caractéristiques des bactéries responsables des TIA : </a:t>
            </a:r>
            <a:endParaRPr lang="fr-FR" sz="2800" u="sng" dirty="0">
              <a:solidFill>
                <a:srgbClr val="0070C0"/>
              </a:solidFill>
            </a:endParaRPr>
          </a:p>
        </p:txBody>
      </p:sp>
      <p:sp>
        <p:nvSpPr>
          <p:cNvPr id="5" name="AutoShape 2" descr="Image associé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p:cNvSpPr/>
          <p:nvPr/>
        </p:nvSpPr>
        <p:spPr>
          <a:xfrm>
            <a:off x="199900" y="1012927"/>
            <a:ext cx="2594556" cy="369332"/>
          </a:xfrm>
          <a:prstGeom prst="rect">
            <a:avLst/>
          </a:prstGeom>
        </p:spPr>
        <p:txBody>
          <a:bodyPr wrap="none">
            <a:spAutoFit/>
          </a:bodyPr>
          <a:lstStyle/>
          <a:p>
            <a:r>
              <a:rPr lang="fr-FR" u="sng" dirty="0" smtClean="0">
                <a:solidFill>
                  <a:srgbClr val="FF0000"/>
                </a:solidFill>
                <a:latin typeface="Times New Roman" pitchFamily="18" charset="0"/>
                <a:cs typeface="Times New Roman" pitchFamily="18" charset="0"/>
              </a:rPr>
              <a:t>A- Pathogènes ( Toxines):</a:t>
            </a:r>
            <a:endParaRPr lang="fr-FR" u="sng" dirty="0">
              <a:solidFill>
                <a:srgbClr val="FF0000"/>
              </a:solidFill>
            </a:endParaRPr>
          </a:p>
        </p:txBody>
      </p:sp>
      <p:pic>
        <p:nvPicPr>
          <p:cNvPr id="4" name="Imag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38250" y="1447800"/>
            <a:ext cx="6667500" cy="3962400"/>
          </a:xfrm>
          <a:prstGeom prst="rect">
            <a:avLst/>
          </a:prstGeom>
        </p:spPr>
      </p:pic>
    </p:spTree>
    <p:extLst>
      <p:ext uri="{BB962C8B-B14F-4D97-AF65-F5344CB8AC3E}">
        <p14:creationId xmlns:p14="http://schemas.microsoft.com/office/powerpoint/2010/main" val="2371363303"/>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31</a:t>
            </a:r>
            <a:endParaRPr lang="fr-FR" dirty="0"/>
          </a:p>
        </p:txBody>
      </p:sp>
      <p:sp>
        <p:nvSpPr>
          <p:cNvPr id="3" name="Rectangle 2"/>
          <p:cNvSpPr/>
          <p:nvPr/>
        </p:nvSpPr>
        <p:spPr>
          <a:xfrm>
            <a:off x="611560" y="457508"/>
            <a:ext cx="8243923"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3- Caractéristiques des bactéries responsables des TIA : </a:t>
            </a:r>
            <a:endParaRPr lang="fr-FR" sz="2800" u="sng" dirty="0">
              <a:solidFill>
                <a:srgbClr val="0070C0"/>
              </a:solidFill>
            </a:endParaRPr>
          </a:p>
        </p:txBody>
      </p:sp>
      <p:sp>
        <p:nvSpPr>
          <p:cNvPr id="5" name="AutoShape 2" descr="Image associé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p:cNvSpPr/>
          <p:nvPr/>
        </p:nvSpPr>
        <p:spPr>
          <a:xfrm>
            <a:off x="199900" y="1012927"/>
            <a:ext cx="3261406" cy="369332"/>
          </a:xfrm>
          <a:prstGeom prst="rect">
            <a:avLst/>
          </a:prstGeom>
        </p:spPr>
        <p:txBody>
          <a:bodyPr wrap="none">
            <a:spAutoFit/>
          </a:bodyPr>
          <a:lstStyle/>
          <a:p>
            <a:r>
              <a:rPr lang="fr-FR" u="sng" dirty="0">
                <a:solidFill>
                  <a:srgbClr val="FF0000"/>
                </a:solidFill>
                <a:latin typeface="Times New Roman" pitchFamily="18" charset="0"/>
                <a:cs typeface="Times New Roman" pitchFamily="18" charset="0"/>
              </a:rPr>
              <a:t>B</a:t>
            </a:r>
            <a:r>
              <a:rPr lang="fr-FR" u="sng" dirty="0" smtClean="0">
                <a:solidFill>
                  <a:srgbClr val="FF0000"/>
                </a:solidFill>
                <a:latin typeface="Times New Roman" pitchFamily="18" charset="0"/>
                <a:cs typeface="Times New Roman" pitchFamily="18" charset="0"/>
              </a:rPr>
              <a:t>- </a:t>
            </a:r>
            <a:r>
              <a:rPr lang="fr-FR" u="sng" dirty="0" err="1" smtClean="0">
                <a:solidFill>
                  <a:srgbClr val="FF0000"/>
                </a:solidFill>
                <a:latin typeface="Times New Roman" pitchFamily="18" charset="0"/>
                <a:cs typeface="Times New Roman" pitchFamily="18" charset="0"/>
              </a:rPr>
              <a:t>Toxinogènes</a:t>
            </a:r>
            <a:r>
              <a:rPr lang="fr-FR" u="sng" dirty="0" smtClean="0">
                <a:solidFill>
                  <a:srgbClr val="FF0000"/>
                </a:solidFill>
                <a:latin typeface="Times New Roman" pitchFamily="18" charset="0"/>
                <a:cs typeface="Times New Roman" pitchFamily="18" charset="0"/>
              </a:rPr>
              <a:t> ( entéro-invasif):</a:t>
            </a:r>
            <a:endParaRPr lang="fr-FR" u="sng" dirty="0">
              <a:solidFill>
                <a:srgbClr val="FF0000"/>
              </a:solidFill>
            </a:endParaRPr>
          </a:p>
        </p:txBody>
      </p:sp>
      <p:pic>
        <p:nvPicPr>
          <p:cNvPr id="7" name="Imag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71600" y="1735950"/>
            <a:ext cx="4752528" cy="4629150"/>
          </a:xfrm>
          <a:prstGeom prst="rect">
            <a:avLst/>
          </a:prstGeom>
        </p:spPr>
      </p:pic>
    </p:spTree>
    <p:extLst>
      <p:ext uri="{BB962C8B-B14F-4D97-AF65-F5344CB8AC3E}">
        <p14:creationId xmlns:p14="http://schemas.microsoft.com/office/powerpoint/2010/main" val="3933209930"/>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32</a:t>
            </a:r>
            <a:endParaRPr lang="fr-FR" dirty="0"/>
          </a:p>
        </p:txBody>
      </p:sp>
      <p:sp>
        <p:nvSpPr>
          <p:cNvPr id="3" name="Rectangle 2"/>
          <p:cNvSpPr/>
          <p:nvPr/>
        </p:nvSpPr>
        <p:spPr>
          <a:xfrm>
            <a:off x="611560" y="457508"/>
            <a:ext cx="8243923"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3- Caractéristiques des bactéries responsables des TIA : </a:t>
            </a:r>
            <a:endParaRPr lang="fr-FR" sz="2800" u="sng" dirty="0">
              <a:solidFill>
                <a:srgbClr val="0070C0"/>
              </a:solidFill>
            </a:endParaRPr>
          </a:p>
        </p:txBody>
      </p:sp>
      <p:sp>
        <p:nvSpPr>
          <p:cNvPr id="5" name="AutoShape 2" descr="Image associé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p:cNvSpPr/>
          <p:nvPr/>
        </p:nvSpPr>
        <p:spPr>
          <a:xfrm>
            <a:off x="199900" y="1012927"/>
            <a:ext cx="3261406" cy="369332"/>
          </a:xfrm>
          <a:prstGeom prst="rect">
            <a:avLst/>
          </a:prstGeom>
        </p:spPr>
        <p:txBody>
          <a:bodyPr wrap="none">
            <a:spAutoFit/>
          </a:bodyPr>
          <a:lstStyle/>
          <a:p>
            <a:r>
              <a:rPr lang="fr-FR" u="sng" dirty="0">
                <a:solidFill>
                  <a:srgbClr val="FF0000"/>
                </a:solidFill>
                <a:latin typeface="Times New Roman" pitchFamily="18" charset="0"/>
                <a:cs typeface="Times New Roman" pitchFamily="18" charset="0"/>
              </a:rPr>
              <a:t>B</a:t>
            </a:r>
            <a:r>
              <a:rPr lang="fr-FR" u="sng" dirty="0" smtClean="0">
                <a:solidFill>
                  <a:srgbClr val="FF0000"/>
                </a:solidFill>
                <a:latin typeface="Times New Roman" pitchFamily="18" charset="0"/>
                <a:cs typeface="Times New Roman" pitchFamily="18" charset="0"/>
              </a:rPr>
              <a:t>- </a:t>
            </a:r>
            <a:r>
              <a:rPr lang="fr-FR" u="sng" dirty="0" err="1" smtClean="0">
                <a:solidFill>
                  <a:srgbClr val="FF0000"/>
                </a:solidFill>
                <a:latin typeface="Times New Roman" pitchFamily="18" charset="0"/>
                <a:cs typeface="Times New Roman" pitchFamily="18" charset="0"/>
              </a:rPr>
              <a:t>Toxinogènes</a:t>
            </a:r>
            <a:r>
              <a:rPr lang="fr-FR" u="sng" dirty="0" smtClean="0">
                <a:solidFill>
                  <a:srgbClr val="FF0000"/>
                </a:solidFill>
                <a:latin typeface="Times New Roman" pitchFamily="18" charset="0"/>
                <a:cs typeface="Times New Roman" pitchFamily="18" charset="0"/>
              </a:rPr>
              <a:t> ( entéro-invasif):</a:t>
            </a:r>
            <a:endParaRPr lang="fr-FR" u="sng" dirty="0">
              <a:solidFill>
                <a:srgbClr val="FF0000"/>
              </a:solidFill>
            </a:endParaRPr>
          </a:p>
        </p:txBody>
      </p:sp>
      <p:pic>
        <p:nvPicPr>
          <p:cNvPr id="4" name="Image 3"/>
          <p:cNvPicPr>
            <a:picLocks noChangeAspect="1"/>
          </p:cNvPicPr>
          <p:nvPr/>
        </p:nvPicPr>
        <p:blipFill>
          <a:blip r:embed="rId2"/>
          <a:stretch>
            <a:fillRect/>
          </a:stretch>
        </p:blipFill>
        <p:spPr>
          <a:xfrm>
            <a:off x="1143000" y="1509712"/>
            <a:ext cx="6858000" cy="3838575"/>
          </a:xfrm>
          <a:prstGeom prst="rect">
            <a:avLst/>
          </a:prstGeom>
        </p:spPr>
      </p:pic>
    </p:spTree>
    <p:extLst>
      <p:ext uri="{BB962C8B-B14F-4D97-AF65-F5344CB8AC3E}">
        <p14:creationId xmlns:p14="http://schemas.microsoft.com/office/powerpoint/2010/main" val="3708865717"/>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33</a:t>
            </a:r>
            <a:endParaRPr lang="fr-FR" dirty="0"/>
          </a:p>
        </p:txBody>
      </p:sp>
      <p:sp>
        <p:nvSpPr>
          <p:cNvPr id="3" name="Rectangle 2"/>
          <p:cNvSpPr/>
          <p:nvPr/>
        </p:nvSpPr>
        <p:spPr>
          <a:xfrm>
            <a:off x="611560" y="457508"/>
            <a:ext cx="8243923"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3- Caractéristiques des bactéries responsables des TIA : </a:t>
            </a:r>
            <a:endParaRPr lang="fr-FR" sz="2800" u="sng" dirty="0">
              <a:solidFill>
                <a:srgbClr val="0070C0"/>
              </a:solidFill>
            </a:endParaRPr>
          </a:p>
        </p:txBody>
      </p:sp>
      <p:sp>
        <p:nvSpPr>
          <p:cNvPr id="5" name="AutoShape 2" descr="Image associé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p:cNvSpPr/>
          <p:nvPr/>
        </p:nvSpPr>
        <p:spPr>
          <a:xfrm>
            <a:off x="199900" y="1012927"/>
            <a:ext cx="3261406" cy="369332"/>
          </a:xfrm>
          <a:prstGeom prst="rect">
            <a:avLst/>
          </a:prstGeom>
        </p:spPr>
        <p:txBody>
          <a:bodyPr wrap="none">
            <a:spAutoFit/>
          </a:bodyPr>
          <a:lstStyle/>
          <a:p>
            <a:r>
              <a:rPr lang="fr-FR" u="sng" dirty="0">
                <a:solidFill>
                  <a:srgbClr val="FF0000"/>
                </a:solidFill>
                <a:latin typeface="Times New Roman" pitchFamily="18" charset="0"/>
                <a:cs typeface="Times New Roman" pitchFamily="18" charset="0"/>
              </a:rPr>
              <a:t>B</a:t>
            </a:r>
            <a:r>
              <a:rPr lang="fr-FR" u="sng" dirty="0" smtClean="0">
                <a:solidFill>
                  <a:srgbClr val="FF0000"/>
                </a:solidFill>
                <a:latin typeface="Times New Roman" pitchFamily="18" charset="0"/>
                <a:cs typeface="Times New Roman" pitchFamily="18" charset="0"/>
              </a:rPr>
              <a:t>- </a:t>
            </a:r>
            <a:r>
              <a:rPr lang="fr-FR" u="sng" dirty="0" err="1" smtClean="0">
                <a:solidFill>
                  <a:srgbClr val="FF0000"/>
                </a:solidFill>
                <a:latin typeface="Times New Roman" pitchFamily="18" charset="0"/>
                <a:cs typeface="Times New Roman" pitchFamily="18" charset="0"/>
              </a:rPr>
              <a:t>Toxinogènes</a:t>
            </a:r>
            <a:r>
              <a:rPr lang="fr-FR" u="sng" dirty="0" smtClean="0">
                <a:solidFill>
                  <a:srgbClr val="FF0000"/>
                </a:solidFill>
                <a:latin typeface="Times New Roman" pitchFamily="18" charset="0"/>
                <a:cs typeface="Times New Roman" pitchFamily="18" charset="0"/>
              </a:rPr>
              <a:t> ( entéro-invasif):</a:t>
            </a:r>
            <a:endParaRPr lang="fr-FR" u="sng" dirty="0">
              <a:solidFill>
                <a:srgbClr val="FF0000"/>
              </a:solidFill>
            </a:endParaRPr>
          </a:p>
        </p:txBody>
      </p:sp>
      <p:pic>
        <p:nvPicPr>
          <p:cNvPr id="8" name="Image 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90612" y="1681162"/>
            <a:ext cx="6962775" cy="3495675"/>
          </a:xfrm>
          <a:prstGeom prst="rect">
            <a:avLst/>
          </a:prstGeom>
        </p:spPr>
      </p:pic>
    </p:spTree>
    <p:extLst>
      <p:ext uri="{BB962C8B-B14F-4D97-AF65-F5344CB8AC3E}">
        <p14:creationId xmlns:p14="http://schemas.microsoft.com/office/powerpoint/2010/main" val="3095095257"/>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34</a:t>
            </a:r>
            <a:endParaRPr lang="fr-FR" dirty="0"/>
          </a:p>
        </p:txBody>
      </p:sp>
      <p:sp>
        <p:nvSpPr>
          <p:cNvPr id="3" name="Rectangle 2"/>
          <p:cNvSpPr/>
          <p:nvPr/>
        </p:nvSpPr>
        <p:spPr>
          <a:xfrm>
            <a:off x="611560" y="457508"/>
            <a:ext cx="8243923"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3- Caractéristiques des bactéries responsables des TIA : </a:t>
            </a:r>
            <a:endParaRPr lang="fr-FR" sz="2800" u="sng" dirty="0">
              <a:solidFill>
                <a:srgbClr val="0070C0"/>
              </a:solidFill>
            </a:endParaRPr>
          </a:p>
        </p:txBody>
      </p:sp>
      <p:sp>
        <p:nvSpPr>
          <p:cNvPr id="5" name="AutoShape 2" descr="Image associé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Rectangle 5"/>
          <p:cNvSpPr/>
          <p:nvPr/>
        </p:nvSpPr>
        <p:spPr>
          <a:xfrm>
            <a:off x="199900" y="1012927"/>
            <a:ext cx="3261406" cy="369332"/>
          </a:xfrm>
          <a:prstGeom prst="rect">
            <a:avLst/>
          </a:prstGeom>
        </p:spPr>
        <p:txBody>
          <a:bodyPr wrap="none">
            <a:spAutoFit/>
          </a:bodyPr>
          <a:lstStyle/>
          <a:p>
            <a:r>
              <a:rPr lang="fr-FR" u="sng" dirty="0">
                <a:solidFill>
                  <a:srgbClr val="FF0000"/>
                </a:solidFill>
                <a:latin typeface="Times New Roman" pitchFamily="18" charset="0"/>
                <a:cs typeface="Times New Roman" pitchFamily="18" charset="0"/>
              </a:rPr>
              <a:t>B</a:t>
            </a:r>
            <a:r>
              <a:rPr lang="fr-FR" u="sng" dirty="0" smtClean="0">
                <a:solidFill>
                  <a:srgbClr val="FF0000"/>
                </a:solidFill>
                <a:latin typeface="Times New Roman" pitchFamily="18" charset="0"/>
                <a:cs typeface="Times New Roman" pitchFamily="18" charset="0"/>
              </a:rPr>
              <a:t>- </a:t>
            </a:r>
            <a:r>
              <a:rPr lang="fr-FR" u="sng" dirty="0" err="1" smtClean="0">
                <a:solidFill>
                  <a:srgbClr val="FF0000"/>
                </a:solidFill>
                <a:latin typeface="Times New Roman" pitchFamily="18" charset="0"/>
                <a:cs typeface="Times New Roman" pitchFamily="18" charset="0"/>
              </a:rPr>
              <a:t>Toxinogènes</a:t>
            </a:r>
            <a:r>
              <a:rPr lang="fr-FR" u="sng" dirty="0" smtClean="0">
                <a:solidFill>
                  <a:srgbClr val="FF0000"/>
                </a:solidFill>
                <a:latin typeface="Times New Roman" pitchFamily="18" charset="0"/>
                <a:cs typeface="Times New Roman" pitchFamily="18" charset="0"/>
              </a:rPr>
              <a:t> ( entéro-invasif):</a:t>
            </a:r>
            <a:endParaRPr lang="fr-FR" u="sng" dirty="0">
              <a:solidFill>
                <a:srgbClr val="FF0000"/>
              </a:solidFill>
            </a:endParaRPr>
          </a:p>
        </p:txBody>
      </p:sp>
      <p:pic>
        <p:nvPicPr>
          <p:cNvPr id="4" name="Imag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23937" y="1490662"/>
            <a:ext cx="7096125" cy="3876675"/>
          </a:xfrm>
          <a:prstGeom prst="rect">
            <a:avLst/>
          </a:prstGeom>
        </p:spPr>
      </p:pic>
    </p:spTree>
    <p:extLst>
      <p:ext uri="{BB962C8B-B14F-4D97-AF65-F5344CB8AC3E}">
        <p14:creationId xmlns:p14="http://schemas.microsoft.com/office/powerpoint/2010/main" val="1069666430"/>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35</a:t>
            </a:r>
            <a:endParaRPr lang="fr-FR" dirty="0"/>
          </a:p>
        </p:txBody>
      </p:sp>
      <p:sp>
        <p:nvSpPr>
          <p:cNvPr id="3" name="Rectangle 2"/>
          <p:cNvSpPr/>
          <p:nvPr/>
        </p:nvSpPr>
        <p:spPr>
          <a:xfrm>
            <a:off x="611560" y="457508"/>
            <a:ext cx="8243923"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3- Caractéristiques des bactéries responsables des TIA : </a:t>
            </a:r>
            <a:endParaRPr lang="fr-FR" sz="2800" u="sng" dirty="0">
              <a:solidFill>
                <a:srgbClr val="0070C0"/>
              </a:solidFill>
            </a:endParaRPr>
          </a:p>
        </p:txBody>
      </p:sp>
      <p:sp>
        <p:nvSpPr>
          <p:cNvPr id="5" name="AutoShape 2" descr="Image associé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9" name="Image 8"/>
          <p:cNvPicPr>
            <a:picLocks noChangeAspect="1"/>
          </p:cNvPicPr>
          <p:nvPr/>
        </p:nvPicPr>
        <p:blipFill>
          <a:blip r:embed="rId2"/>
          <a:stretch>
            <a:fillRect/>
          </a:stretch>
        </p:blipFill>
        <p:spPr>
          <a:xfrm>
            <a:off x="339112" y="1211833"/>
            <a:ext cx="8484244" cy="5249833"/>
          </a:xfrm>
          <a:prstGeom prst="rect">
            <a:avLst/>
          </a:prstGeom>
        </p:spPr>
      </p:pic>
    </p:spTree>
    <p:extLst>
      <p:ext uri="{BB962C8B-B14F-4D97-AF65-F5344CB8AC3E}">
        <p14:creationId xmlns:p14="http://schemas.microsoft.com/office/powerpoint/2010/main" val="2092282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36</a:t>
            </a:r>
            <a:endParaRPr lang="fr-FR" dirty="0"/>
          </a:p>
        </p:txBody>
      </p:sp>
      <p:sp>
        <p:nvSpPr>
          <p:cNvPr id="3" name="Rectangle 2"/>
          <p:cNvSpPr/>
          <p:nvPr/>
        </p:nvSpPr>
        <p:spPr>
          <a:xfrm>
            <a:off x="611560" y="457508"/>
            <a:ext cx="8243923"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3- Caractéristiques des bactéries responsables des TIA : </a:t>
            </a:r>
            <a:endParaRPr lang="fr-FR" sz="2800" u="sng" dirty="0">
              <a:solidFill>
                <a:srgbClr val="0070C0"/>
              </a:solidFill>
            </a:endParaRPr>
          </a:p>
        </p:txBody>
      </p:sp>
      <p:sp>
        <p:nvSpPr>
          <p:cNvPr id="5" name="AutoShape 2" descr="Image associé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8" name="Image 7"/>
          <p:cNvPicPr>
            <a:picLocks noChangeAspect="1"/>
          </p:cNvPicPr>
          <p:nvPr/>
        </p:nvPicPr>
        <p:blipFill>
          <a:blip r:embed="rId2"/>
          <a:stretch>
            <a:fillRect/>
          </a:stretch>
        </p:blipFill>
        <p:spPr>
          <a:xfrm>
            <a:off x="63500" y="1340768"/>
            <a:ext cx="5576408" cy="5152938"/>
          </a:xfrm>
          <a:prstGeom prst="rect">
            <a:avLst/>
          </a:prstGeom>
        </p:spPr>
      </p:pic>
      <p:pic>
        <p:nvPicPr>
          <p:cNvPr id="9" name="Image 8"/>
          <p:cNvPicPr>
            <a:picLocks noChangeAspect="1"/>
          </p:cNvPicPr>
          <p:nvPr/>
        </p:nvPicPr>
        <p:blipFill>
          <a:blip r:embed="rId3"/>
          <a:stretch>
            <a:fillRect/>
          </a:stretch>
        </p:blipFill>
        <p:spPr>
          <a:xfrm>
            <a:off x="2483768" y="1340768"/>
            <a:ext cx="6229747" cy="5152938"/>
          </a:xfrm>
          <a:prstGeom prst="rect">
            <a:avLst/>
          </a:prstGeom>
        </p:spPr>
      </p:pic>
    </p:spTree>
    <p:extLst>
      <p:ext uri="{BB962C8B-B14F-4D97-AF65-F5344CB8AC3E}">
        <p14:creationId xmlns:p14="http://schemas.microsoft.com/office/powerpoint/2010/main" val="19740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37</a:t>
            </a:r>
            <a:endParaRPr lang="fr-FR" dirty="0"/>
          </a:p>
        </p:txBody>
      </p:sp>
      <p:sp>
        <p:nvSpPr>
          <p:cNvPr id="3" name="Rectangle 2"/>
          <p:cNvSpPr/>
          <p:nvPr/>
        </p:nvSpPr>
        <p:spPr>
          <a:xfrm>
            <a:off x="611560" y="457508"/>
            <a:ext cx="8243923"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3- Caractéristiques des bactéries responsables des TIA : </a:t>
            </a:r>
            <a:endParaRPr lang="fr-FR" sz="2800" u="sng" dirty="0">
              <a:solidFill>
                <a:srgbClr val="0070C0"/>
              </a:solidFill>
            </a:endParaRPr>
          </a:p>
        </p:txBody>
      </p:sp>
      <p:sp>
        <p:nvSpPr>
          <p:cNvPr id="5" name="AutoShape 2" descr="Image associé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 name="Image 3"/>
          <p:cNvPicPr>
            <a:picLocks noChangeAspect="1"/>
          </p:cNvPicPr>
          <p:nvPr/>
        </p:nvPicPr>
        <p:blipFill>
          <a:blip r:embed="rId2"/>
          <a:stretch>
            <a:fillRect/>
          </a:stretch>
        </p:blipFill>
        <p:spPr>
          <a:xfrm>
            <a:off x="63500" y="1150586"/>
            <a:ext cx="6724650" cy="5343120"/>
          </a:xfrm>
          <a:prstGeom prst="rect">
            <a:avLst/>
          </a:prstGeom>
        </p:spPr>
      </p:pic>
      <p:pic>
        <p:nvPicPr>
          <p:cNvPr id="6" name="Image 5"/>
          <p:cNvPicPr>
            <a:picLocks noChangeAspect="1"/>
          </p:cNvPicPr>
          <p:nvPr/>
        </p:nvPicPr>
        <p:blipFill>
          <a:blip r:embed="rId3"/>
          <a:stretch>
            <a:fillRect/>
          </a:stretch>
        </p:blipFill>
        <p:spPr>
          <a:xfrm>
            <a:off x="2123728" y="1150587"/>
            <a:ext cx="6995136" cy="5173262"/>
          </a:xfrm>
          <a:prstGeom prst="rect">
            <a:avLst/>
          </a:prstGeom>
        </p:spPr>
      </p:pic>
    </p:spTree>
    <p:extLst>
      <p:ext uri="{BB962C8B-B14F-4D97-AF65-F5344CB8AC3E}">
        <p14:creationId xmlns:p14="http://schemas.microsoft.com/office/powerpoint/2010/main" val="422393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693846" y="912276"/>
            <a:ext cx="3457037" cy="369332"/>
          </a:xfrm>
          <a:prstGeom prst="rect">
            <a:avLst/>
          </a:prstGeom>
        </p:spPr>
        <p:txBody>
          <a:bodyPr wrap="none">
            <a:spAutoFit/>
          </a:bodyPr>
          <a:lstStyle/>
          <a:p>
            <a:r>
              <a:rPr lang="fr-FR" b="1" u="sng" dirty="0" smtClean="0">
                <a:solidFill>
                  <a:srgbClr val="FF0000"/>
                </a:solidFill>
                <a:latin typeface="Times New Roman" pitchFamily="18" charset="0"/>
                <a:cs typeface="Times New Roman" pitchFamily="18" charset="0"/>
              </a:rPr>
              <a:t>1/ Diversité du monde microbien </a:t>
            </a:r>
            <a:endParaRPr lang="fr-FR" b="1" u="sng" dirty="0">
              <a:solidFill>
                <a:srgbClr val="FF0000"/>
              </a:solidFill>
            </a:endParaRPr>
          </a:p>
        </p:txBody>
      </p:sp>
      <p:sp>
        <p:nvSpPr>
          <p:cNvPr id="5" name="Rectangle 4"/>
          <p:cNvSpPr/>
          <p:nvPr/>
        </p:nvSpPr>
        <p:spPr>
          <a:xfrm>
            <a:off x="2513994" y="1879343"/>
            <a:ext cx="4602542"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fr-FR" b="1" dirty="0" smtClean="0">
                <a:solidFill>
                  <a:schemeClr val="accent4">
                    <a:lumMod val="50000"/>
                  </a:schemeClr>
                </a:solidFill>
                <a:latin typeface="Times New Roman" pitchFamily="18" charset="0"/>
                <a:cs typeface="Times New Roman" pitchFamily="18" charset="0"/>
              </a:rPr>
              <a:t>1.1. Classification phylogénétique du vivant: </a:t>
            </a:r>
            <a:endParaRPr lang="fr-FR" b="1" dirty="0">
              <a:solidFill>
                <a:schemeClr val="accent4">
                  <a:lumMod val="50000"/>
                </a:schemeClr>
              </a:solidFill>
            </a:endParaRPr>
          </a:p>
        </p:txBody>
      </p:sp>
      <p:sp>
        <p:nvSpPr>
          <p:cNvPr id="3" name="Rectangle 2"/>
          <p:cNvSpPr/>
          <p:nvPr/>
        </p:nvSpPr>
        <p:spPr>
          <a:xfrm>
            <a:off x="1763688" y="297454"/>
            <a:ext cx="5103513" cy="461665"/>
          </a:xfrm>
          <a:prstGeom prst="rect">
            <a:avLst/>
          </a:prstGeom>
        </p:spPr>
        <p:txBody>
          <a:bodyPr wrap="none">
            <a:spAutoFit/>
          </a:bodyPr>
          <a:lstStyle/>
          <a:p>
            <a:pPr marL="342900" indent="-342900">
              <a:buFont typeface="Wingdings" pitchFamily="2" charset="2"/>
              <a:buChar char="Ø"/>
            </a:pPr>
            <a:r>
              <a:rPr lang="fr-FR" sz="2400" b="1" u="sng" dirty="0">
                <a:solidFill>
                  <a:schemeClr val="bg2">
                    <a:lumMod val="50000"/>
                  </a:schemeClr>
                </a:solidFill>
                <a:latin typeface="Times New Roman" pitchFamily="18" charset="0"/>
                <a:cs typeface="Times New Roman" pitchFamily="18" charset="0"/>
              </a:rPr>
              <a:t>Rappels de microbiologie générale </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9778" y="450698"/>
            <a:ext cx="1633276" cy="923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152932" y="1187502"/>
            <a:ext cx="8262072" cy="646331"/>
          </a:xfrm>
          <a:prstGeom prst="rect">
            <a:avLst/>
          </a:prstGeom>
        </p:spPr>
        <p:txBody>
          <a:bodyPr wrap="square">
            <a:spAutoFit/>
          </a:bodyPr>
          <a:lstStyle/>
          <a:p>
            <a:r>
              <a:rPr lang="fr-FR" dirty="0" smtClean="0">
                <a:latin typeface="Times New Roman" pitchFamily="18" charset="0"/>
                <a:cs typeface="Times New Roman" pitchFamily="18" charset="0"/>
              </a:rPr>
              <a:t>Le terme microbe ( </a:t>
            </a:r>
            <a:r>
              <a:rPr lang="fr-FR" b="1" dirty="0" smtClean="0">
                <a:solidFill>
                  <a:schemeClr val="accent1">
                    <a:lumMod val="60000"/>
                    <a:lumOff val="40000"/>
                  </a:schemeClr>
                </a:solidFill>
                <a:latin typeface="Times New Roman" pitchFamily="18" charset="0"/>
                <a:cs typeface="Times New Roman" pitchFamily="18" charset="0"/>
              </a:rPr>
              <a:t>micro-organisme</a:t>
            </a:r>
            <a:r>
              <a:rPr lang="fr-FR" dirty="0" smtClean="0">
                <a:latin typeface="Times New Roman" pitchFamily="18" charset="0"/>
                <a:cs typeface="Times New Roman" pitchFamily="18" charset="0"/>
              </a:rPr>
              <a:t>) se rapporte à l’ensemble des êtres vivant invisible à l’œil nu et dont les cellules ne sont pas différenciées ni assemblées en tissus  </a:t>
            </a:r>
            <a:endParaRPr lang="fr-FR"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75" y="26040"/>
            <a:ext cx="8901235" cy="6255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latin typeface="Times New Roman" pitchFamily="18" charset="0"/>
                <a:cs typeface="Times New Roman" pitchFamily="18" charset="0"/>
              </a:rPr>
              <a:t>La Sécurité Microbiologique Des Aliments- USTO- MB</a:t>
            </a:r>
            <a:endParaRPr lang="fr-FR" sz="1100" b="1" dirty="0">
              <a:latin typeface="Times New Roman" pitchFamily="18" charset="0"/>
              <a:cs typeface="Times New Roman" pitchFamily="18" charset="0"/>
            </a:endParaRPr>
          </a:p>
        </p:txBody>
      </p:sp>
      <p:sp>
        <p:nvSpPr>
          <p:cNvPr id="2" name="Rectangle 1"/>
          <p:cNvSpPr/>
          <p:nvPr/>
        </p:nvSpPr>
        <p:spPr>
          <a:xfrm>
            <a:off x="54345" y="36660"/>
            <a:ext cx="300082" cy="369332"/>
          </a:xfrm>
          <a:prstGeom prst="rect">
            <a:avLst/>
          </a:prstGeom>
        </p:spPr>
        <p:txBody>
          <a:bodyPr wrap="none">
            <a:spAutoFit/>
          </a:bodyPr>
          <a:lstStyle/>
          <a:p>
            <a:r>
              <a:rPr lang="fr-FR" dirty="0" smtClean="0">
                <a:latin typeface="Times New Roman" pitchFamily="18" charset="0"/>
                <a:cs typeface="Times New Roman" pitchFamily="18" charset="0"/>
              </a:rPr>
              <a:t>2</a:t>
            </a:r>
            <a:endParaRPr lang="fr-FR" dirty="0"/>
          </a:p>
        </p:txBody>
      </p:sp>
      <p:sp>
        <p:nvSpPr>
          <p:cNvPr id="7" name="Rectangle 6"/>
          <p:cNvSpPr/>
          <p:nvPr/>
        </p:nvSpPr>
        <p:spPr>
          <a:xfrm>
            <a:off x="54345" y="6479857"/>
            <a:ext cx="8999822" cy="307777"/>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a:spAutoFit/>
          </a:bodyPr>
          <a:lstStyle/>
          <a:p>
            <a:r>
              <a:rPr lang="fr-FR" sz="1400" dirty="0" smtClean="0">
                <a:latin typeface="Times New Roman" pitchFamily="18" charset="0"/>
                <a:cs typeface="Times New Roman" pitchFamily="18" charset="0"/>
              </a:rPr>
              <a:t>Par</a:t>
            </a:r>
            <a:r>
              <a:rPr lang="fr-FR" sz="1400" dirty="0">
                <a:latin typeface="Times New Roman" pitchFamily="18" charset="0"/>
                <a:cs typeface="Times New Roman" pitchFamily="18" charset="0"/>
              </a:rPr>
              <a:t> </a:t>
            </a:r>
            <a:r>
              <a:rPr lang="fr-FR" sz="1400" dirty="0">
                <a:latin typeface="Times New Roman" pitchFamily="18" charset="0"/>
                <a:cs typeface="Times New Roman" pitchFamily="18" charset="0"/>
                <a:hlinkClick r:id="rId4" tooltip="Guillaume Lecointre"/>
              </a:rPr>
              <a:t>Guillaume </a:t>
            </a:r>
            <a:r>
              <a:rPr lang="fr-FR" sz="1400" dirty="0" err="1">
                <a:latin typeface="Times New Roman" pitchFamily="18" charset="0"/>
                <a:cs typeface="Times New Roman" pitchFamily="18" charset="0"/>
                <a:hlinkClick r:id="rId4" tooltip="Guillaume Lecointre"/>
              </a:rPr>
              <a:t>Lecointre</a:t>
            </a:r>
            <a:r>
              <a:rPr lang="fr-FR" sz="1400" dirty="0">
                <a:latin typeface="Times New Roman" pitchFamily="18" charset="0"/>
                <a:cs typeface="Times New Roman" pitchFamily="18" charset="0"/>
              </a:rPr>
              <a:t> </a:t>
            </a:r>
            <a:r>
              <a:rPr lang="fr-FR" sz="1400" dirty="0" smtClean="0">
                <a:latin typeface="Times New Roman" pitchFamily="18" charset="0"/>
                <a:cs typeface="Times New Roman" pitchFamily="18" charset="0"/>
              </a:rPr>
              <a:t>et</a:t>
            </a:r>
            <a:r>
              <a:rPr lang="fr-FR" sz="1400" dirty="0">
                <a:latin typeface="Times New Roman" pitchFamily="18" charset="0"/>
                <a:cs typeface="Times New Roman" pitchFamily="18" charset="0"/>
              </a:rPr>
              <a:t> </a:t>
            </a:r>
            <a:r>
              <a:rPr lang="fr-FR" sz="1400" dirty="0">
                <a:latin typeface="Times New Roman" pitchFamily="18" charset="0"/>
                <a:cs typeface="Times New Roman" pitchFamily="18" charset="0"/>
                <a:hlinkClick r:id="rId5" tooltip="Hervé Le Guyader"/>
              </a:rPr>
              <a:t>Hervé Le Guyader</a:t>
            </a:r>
            <a:r>
              <a:rPr lang="fr-FR" sz="1400" dirty="0">
                <a:latin typeface="Times New Roman" pitchFamily="18" charset="0"/>
                <a:cs typeface="Times New Roman" pitchFamily="18" charset="0"/>
              </a:rPr>
              <a:t> (2006) et d'après </a:t>
            </a:r>
            <a:r>
              <a:rPr lang="fr-FR" sz="1400" dirty="0" err="1">
                <a:latin typeface="Times New Roman" pitchFamily="18" charset="0"/>
                <a:cs typeface="Times New Roman" pitchFamily="18" charset="0"/>
                <a:hlinkClick r:id="rId6" tooltip="Purificación López-García"/>
              </a:rPr>
              <a:t>Purificación</a:t>
            </a:r>
            <a:r>
              <a:rPr lang="fr-FR" sz="1400" dirty="0">
                <a:latin typeface="Times New Roman" pitchFamily="18" charset="0"/>
                <a:cs typeface="Times New Roman" pitchFamily="18" charset="0"/>
                <a:hlinkClick r:id="rId6" tooltip="Purificación López-García"/>
              </a:rPr>
              <a:t> </a:t>
            </a:r>
            <a:r>
              <a:rPr lang="fr-FR" sz="1400" dirty="0" err="1">
                <a:latin typeface="Times New Roman" pitchFamily="18" charset="0"/>
                <a:cs typeface="Times New Roman" pitchFamily="18" charset="0"/>
                <a:hlinkClick r:id="rId6" tooltip="Purificación López-García"/>
              </a:rPr>
              <a:t>López</a:t>
            </a:r>
            <a:r>
              <a:rPr lang="fr-FR" sz="1400" dirty="0">
                <a:latin typeface="Times New Roman" pitchFamily="18" charset="0"/>
                <a:cs typeface="Times New Roman" pitchFamily="18" charset="0"/>
                <a:hlinkClick r:id="rId6" tooltip="Purificación López-García"/>
              </a:rPr>
              <a:t>-García</a:t>
            </a:r>
            <a:r>
              <a:rPr lang="fr-FR" sz="1400" dirty="0">
                <a:latin typeface="Times New Roman" pitchFamily="18" charset="0"/>
                <a:cs typeface="Times New Roman" pitchFamily="18" charset="0"/>
              </a:rPr>
              <a:t> &amp; David </a:t>
            </a:r>
            <a:r>
              <a:rPr lang="fr-FR" sz="1400" dirty="0" err="1">
                <a:latin typeface="Times New Roman" pitchFamily="18" charset="0"/>
                <a:cs typeface="Times New Roman" pitchFamily="18" charset="0"/>
              </a:rPr>
              <a:t>Moreira</a:t>
            </a:r>
            <a:r>
              <a:rPr lang="fr-FR" sz="1400" dirty="0">
                <a:latin typeface="Times New Roman" pitchFamily="18" charset="0"/>
                <a:cs typeface="Times New Roman" pitchFamily="18" charset="0"/>
              </a:rPr>
              <a:t> (2008)</a:t>
            </a:r>
          </a:p>
        </p:txBody>
      </p:sp>
      <p:sp>
        <p:nvSpPr>
          <p:cNvPr id="8" name="Ellipse 7"/>
          <p:cNvSpPr/>
          <p:nvPr/>
        </p:nvSpPr>
        <p:spPr>
          <a:xfrm>
            <a:off x="4103635" y="3717032"/>
            <a:ext cx="423618" cy="216024"/>
          </a:xfrm>
          <a:prstGeom prst="ellipse">
            <a:avLst/>
          </a:prstGeom>
          <a:noFill/>
          <a:ln w="28575">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ln>
                <a:solidFill>
                  <a:srgbClr val="FF0000"/>
                </a:solidFill>
              </a:ln>
            </a:endParaRPr>
          </a:p>
        </p:txBody>
      </p:sp>
      <p:sp>
        <p:nvSpPr>
          <p:cNvPr id="9" name="Ellipse 8"/>
          <p:cNvSpPr/>
          <p:nvPr/>
        </p:nvSpPr>
        <p:spPr>
          <a:xfrm>
            <a:off x="3563888" y="2924944"/>
            <a:ext cx="1440160" cy="576064"/>
          </a:xfrm>
          <a:prstGeom prst="ellipse">
            <a:avLst/>
          </a:prstGeom>
          <a:noFill/>
          <a:ln w="28575">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16" name="Ellipse 15"/>
          <p:cNvSpPr/>
          <p:nvPr/>
        </p:nvSpPr>
        <p:spPr>
          <a:xfrm>
            <a:off x="4194557" y="3861048"/>
            <a:ext cx="1440160" cy="576064"/>
          </a:xfrm>
          <a:prstGeom prst="ellipse">
            <a:avLst/>
          </a:prstGeom>
          <a:noFill/>
          <a:ln w="28575">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17" name="Ellipse 16"/>
          <p:cNvSpPr/>
          <p:nvPr/>
        </p:nvSpPr>
        <p:spPr>
          <a:xfrm>
            <a:off x="3173127" y="4221088"/>
            <a:ext cx="1440160" cy="576064"/>
          </a:xfrm>
          <a:prstGeom prst="ellipse">
            <a:avLst/>
          </a:prstGeom>
          <a:noFill/>
          <a:ln w="28575">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41586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076"/>
                                        </p:tgtEl>
                                        <p:attrNameLst>
                                          <p:attrName>style.visibility</p:attrName>
                                        </p:attrNameLst>
                                      </p:cBhvr>
                                      <p:to>
                                        <p:strVal val="visible"/>
                                      </p:to>
                                    </p:set>
                                    <p:animEffect transition="in" filter="barn(inVertical)">
                                      <p:cBhvr>
                                        <p:cTn id="32" dur="500"/>
                                        <p:tgtEl>
                                          <p:spTgt spid="307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arn(inVertical)">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3" grpId="0"/>
      <p:bldP spid="13" grpId="0"/>
      <p:bldP spid="7" grpId="0" animBg="1"/>
      <p:bldP spid="8" grpId="0" animBg="1"/>
      <p:bldP spid="8" grpId="1" animBg="1"/>
      <p:bldP spid="9" grpId="0" animBg="1"/>
      <p:bldP spid="16"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38</a:t>
            </a:r>
            <a:endParaRPr lang="fr-FR" dirty="0"/>
          </a:p>
        </p:txBody>
      </p:sp>
      <p:sp>
        <p:nvSpPr>
          <p:cNvPr id="3" name="Rectangle 2"/>
          <p:cNvSpPr/>
          <p:nvPr/>
        </p:nvSpPr>
        <p:spPr>
          <a:xfrm>
            <a:off x="611560" y="457508"/>
            <a:ext cx="8243923"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3- Caractéristiques des bactéries responsables des TIA : </a:t>
            </a:r>
            <a:endParaRPr lang="fr-FR" sz="2800" u="sng" dirty="0">
              <a:solidFill>
                <a:srgbClr val="0070C0"/>
              </a:solidFill>
            </a:endParaRPr>
          </a:p>
        </p:txBody>
      </p:sp>
      <p:sp>
        <p:nvSpPr>
          <p:cNvPr id="5" name="AutoShape 2" descr="Image associé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 name="Image 3"/>
          <p:cNvPicPr>
            <a:picLocks noChangeAspect="1"/>
          </p:cNvPicPr>
          <p:nvPr/>
        </p:nvPicPr>
        <p:blipFill>
          <a:blip r:embed="rId2"/>
          <a:stretch>
            <a:fillRect/>
          </a:stretch>
        </p:blipFill>
        <p:spPr>
          <a:xfrm>
            <a:off x="63500" y="1578806"/>
            <a:ext cx="5876652" cy="4914900"/>
          </a:xfrm>
          <a:prstGeom prst="rect">
            <a:avLst/>
          </a:prstGeom>
        </p:spPr>
      </p:pic>
      <p:pic>
        <p:nvPicPr>
          <p:cNvPr id="6" name="Image 5"/>
          <p:cNvPicPr>
            <a:picLocks noChangeAspect="1"/>
          </p:cNvPicPr>
          <p:nvPr/>
        </p:nvPicPr>
        <p:blipFill>
          <a:blip r:embed="rId3"/>
          <a:stretch>
            <a:fillRect/>
          </a:stretch>
        </p:blipFill>
        <p:spPr>
          <a:xfrm>
            <a:off x="1907704" y="1340768"/>
            <a:ext cx="7162800" cy="5200563"/>
          </a:xfrm>
          <a:prstGeom prst="rect">
            <a:avLst/>
          </a:prstGeom>
        </p:spPr>
      </p:pic>
    </p:spTree>
    <p:extLst>
      <p:ext uri="{BB962C8B-B14F-4D97-AF65-F5344CB8AC3E}">
        <p14:creationId xmlns:p14="http://schemas.microsoft.com/office/powerpoint/2010/main" val="4113321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39</a:t>
            </a:r>
            <a:endParaRPr lang="fr-FR" dirty="0"/>
          </a:p>
        </p:txBody>
      </p:sp>
      <p:sp>
        <p:nvSpPr>
          <p:cNvPr id="3" name="Rectangle 2"/>
          <p:cNvSpPr/>
          <p:nvPr/>
        </p:nvSpPr>
        <p:spPr>
          <a:xfrm>
            <a:off x="611560" y="457508"/>
            <a:ext cx="8243923"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3- Caractéristiques des bactéries responsables des TIA : </a:t>
            </a:r>
            <a:endParaRPr lang="fr-FR" sz="2800" u="sng" dirty="0">
              <a:solidFill>
                <a:srgbClr val="0070C0"/>
              </a:solidFill>
            </a:endParaRPr>
          </a:p>
        </p:txBody>
      </p:sp>
      <p:sp>
        <p:nvSpPr>
          <p:cNvPr id="5" name="AutoShape 2" descr="Image associé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p:cNvPicPr>
            <a:picLocks noChangeAspect="1"/>
          </p:cNvPicPr>
          <p:nvPr/>
        </p:nvPicPr>
        <p:blipFill>
          <a:blip r:embed="rId2"/>
          <a:stretch>
            <a:fillRect/>
          </a:stretch>
        </p:blipFill>
        <p:spPr>
          <a:xfrm>
            <a:off x="97797" y="1594504"/>
            <a:ext cx="5698340" cy="4745531"/>
          </a:xfrm>
          <a:prstGeom prst="rect">
            <a:avLst/>
          </a:prstGeom>
        </p:spPr>
      </p:pic>
      <p:pic>
        <p:nvPicPr>
          <p:cNvPr id="7" name="Image 6"/>
          <p:cNvPicPr>
            <a:picLocks noChangeAspect="1"/>
          </p:cNvPicPr>
          <p:nvPr/>
        </p:nvPicPr>
        <p:blipFill>
          <a:blip r:embed="rId3"/>
          <a:stretch>
            <a:fillRect/>
          </a:stretch>
        </p:blipFill>
        <p:spPr>
          <a:xfrm>
            <a:off x="1835696" y="1594503"/>
            <a:ext cx="6838950" cy="4745531"/>
          </a:xfrm>
          <a:prstGeom prst="rect">
            <a:avLst/>
          </a:prstGeom>
        </p:spPr>
      </p:pic>
    </p:spTree>
    <p:extLst>
      <p:ext uri="{BB962C8B-B14F-4D97-AF65-F5344CB8AC3E}">
        <p14:creationId xmlns:p14="http://schemas.microsoft.com/office/powerpoint/2010/main" val="3494385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40</a:t>
            </a:r>
            <a:endParaRPr lang="fr-FR" dirty="0"/>
          </a:p>
        </p:txBody>
      </p:sp>
      <p:sp>
        <p:nvSpPr>
          <p:cNvPr id="3" name="Rectangle 2"/>
          <p:cNvSpPr/>
          <p:nvPr/>
        </p:nvSpPr>
        <p:spPr>
          <a:xfrm>
            <a:off x="611560" y="457508"/>
            <a:ext cx="8243923"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3- Caractéristiques des bactéries responsables des TIA : </a:t>
            </a:r>
            <a:endParaRPr lang="fr-FR" sz="2800" u="sng" dirty="0">
              <a:solidFill>
                <a:srgbClr val="0070C0"/>
              </a:solidFill>
            </a:endParaRPr>
          </a:p>
        </p:txBody>
      </p:sp>
      <p:sp>
        <p:nvSpPr>
          <p:cNvPr id="5" name="AutoShape 2" descr="Image associé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2"/>
          <a:stretch>
            <a:fillRect/>
          </a:stretch>
        </p:blipFill>
        <p:spPr>
          <a:xfrm>
            <a:off x="80673" y="1412776"/>
            <a:ext cx="5829300" cy="4961555"/>
          </a:xfrm>
          <a:prstGeom prst="rect">
            <a:avLst/>
          </a:prstGeom>
        </p:spPr>
      </p:pic>
      <p:pic>
        <p:nvPicPr>
          <p:cNvPr id="9" name="Image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403648" y="1348439"/>
            <a:ext cx="6886575" cy="5025891"/>
          </a:xfrm>
          <a:prstGeom prst="rect">
            <a:avLst/>
          </a:prstGeom>
        </p:spPr>
      </p:pic>
    </p:spTree>
    <p:extLst>
      <p:ext uri="{BB962C8B-B14F-4D97-AF65-F5344CB8AC3E}">
        <p14:creationId xmlns:p14="http://schemas.microsoft.com/office/powerpoint/2010/main" val="2051445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41</a:t>
            </a:r>
            <a:endParaRPr lang="fr-FR" dirty="0"/>
          </a:p>
        </p:txBody>
      </p:sp>
      <p:sp>
        <p:nvSpPr>
          <p:cNvPr id="3" name="Rectangle 2"/>
          <p:cNvSpPr/>
          <p:nvPr/>
        </p:nvSpPr>
        <p:spPr>
          <a:xfrm>
            <a:off x="611560" y="457508"/>
            <a:ext cx="8243923"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3- Caractéristiques des bactéries responsables des TIA : </a:t>
            </a:r>
            <a:endParaRPr lang="fr-FR" sz="2800" u="sng" dirty="0">
              <a:solidFill>
                <a:srgbClr val="0070C0"/>
              </a:solidFill>
            </a:endParaRPr>
          </a:p>
        </p:txBody>
      </p:sp>
      <p:sp>
        <p:nvSpPr>
          <p:cNvPr id="5" name="AutoShape 2" descr="Image associé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a:blip r:embed="rId2"/>
          <a:stretch>
            <a:fillRect/>
          </a:stretch>
        </p:blipFill>
        <p:spPr>
          <a:xfrm>
            <a:off x="63500" y="1597856"/>
            <a:ext cx="6343650" cy="4895850"/>
          </a:xfrm>
          <a:prstGeom prst="rect">
            <a:avLst/>
          </a:prstGeom>
        </p:spPr>
      </p:pic>
      <p:pic>
        <p:nvPicPr>
          <p:cNvPr id="8" name="Image 7"/>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3500" y="1597856"/>
            <a:ext cx="6452716" cy="4895850"/>
          </a:xfrm>
          <a:prstGeom prst="rect">
            <a:avLst/>
          </a:prstGeom>
        </p:spPr>
      </p:pic>
      <p:pic>
        <p:nvPicPr>
          <p:cNvPr id="9" name="Image 8"/>
          <p:cNvPicPr>
            <a:picLocks noChangeAspect="1"/>
          </p:cNvPicPr>
          <p:nvPr/>
        </p:nvPicPr>
        <p:blipFill>
          <a:blip r:embed="rId5"/>
          <a:stretch>
            <a:fillRect/>
          </a:stretch>
        </p:blipFill>
        <p:spPr>
          <a:xfrm>
            <a:off x="1999959" y="980728"/>
            <a:ext cx="5162550" cy="676275"/>
          </a:xfrm>
          <a:prstGeom prst="rect">
            <a:avLst/>
          </a:prstGeom>
        </p:spPr>
      </p:pic>
    </p:spTree>
    <p:extLst>
      <p:ext uri="{BB962C8B-B14F-4D97-AF65-F5344CB8AC3E}">
        <p14:creationId xmlns:p14="http://schemas.microsoft.com/office/powerpoint/2010/main" val="504242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42</a:t>
            </a:r>
            <a:endParaRPr lang="fr-FR" dirty="0"/>
          </a:p>
        </p:txBody>
      </p:sp>
      <p:sp>
        <p:nvSpPr>
          <p:cNvPr id="3" name="Rectangle 2"/>
          <p:cNvSpPr/>
          <p:nvPr/>
        </p:nvSpPr>
        <p:spPr>
          <a:xfrm>
            <a:off x="2147715" y="158408"/>
            <a:ext cx="2725426"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2- Mycotoxines : </a:t>
            </a:r>
            <a:endParaRPr lang="fr-FR" sz="2800" u="sng" dirty="0">
              <a:solidFill>
                <a:srgbClr val="0070C0"/>
              </a:solidFill>
            </a:endParaRPr>
          </a:p>
        </p:txBody>
      </p:sp>
      <p:sp>
        <p:nvSpPr>
          <p:cNvPr id="4" name="Rectangle 3"/>
          <p:cNvSpPr/>
          <p:nvPr/>
        </p:nvSpPr>
        <p:spPr>
          <a:xfrm>
            <a:off x="112748" y="757199"/>
            <a:ext cx="1306768" cy="369332"/>
          </a:xfrm>
          <a:prstGeom prst="rect">
            <a:avLst/>
          </a:prstGeom>
        </p:spPr>
        <p:txBody>
          <a:bodyPr wrap="none">
            <a:spAutoFit/>
          </a:bodyPr>
          <a:lstStyle/>
          <a:p>
            <a:r>
              <a:rPr lang="fr-FR" b="1" u="sng" dirty="0" smtClean="0">
                <a:solidFill>
                  <a:srgbClr val="FF0000"/>
                </a:solidFill>
                <a:latin typeface="Times New Roman" pitchFamily="18" charset="0"/>
                <a:cs typeface="Times New Roman" pitchFamily="18" charset="0"/>
              </a:rPr>
              <a:t>Définition: </a:t>
            </a:r>
            <a:endParaRPr lang="fr-FR" b="1" u="sng" dirty="0">
              <a:solidFill>
                <a:srgbClr val="FF0000"/>
              </a:solidFill>
            </a:endParaRPr>
          </a:p>
        </p:txBody>
      </p:sp>
      <p:sp>
        <p:nvSpPr>
          <p:cNvPr id="7" name="Rectangle 6"/>
          <p:cNvSpPr/>
          <p:nvPr/>
        </p:nvSpPr>
        <p:spPr>
          <a:xfrm>
            <a:off x="0" y="1232881"/>
            <a:ext cx="8970726" cy="1015663"/>
          </a:xfrm>
          <a:prstGeom prst="rect">
            <a:avLst/>
          </a:prstGeom>
        </p:spPr>
        <p:txBody>
          <a:bodyPr wrap="none">
            <a:spAutoFit/>
          </a:bodyPr>
          <a:lstStyle/>
          <a:p>
            <a:pPr marL="285750" indent="-285750">
              <a:lnSpc>
                <a:spcPct val="150000"/>
              </a:lnSpc>
              <a:buFont typeface="Wingdings" panose="05000000000000000000" pitchFamily="2" charset="2"/>
              <a:buChar char="§"/>
            </a:pPr>
            <a:r>
              <a:rPr lang="fr-FR" sz="2000" dirty="0" smtClean="0">
                <a:latin typeface="Times New Roman" pitchFamily="18" charset="0"/>
                <a:cs typeface="Times New Roman" pitchFamily="18" charset="0"/>
              </a:rPr>
              <a:t>Le terme </a:t>
            </a:r>
            <a:r>
              <a:rPr lang="fr-FR" sz="2000" dirty="0">
                <a:latin typeface="Times New Roman" pitchFamily="18" charset="0"/>
                <a:cs typeface="Times New Roman" pitchFamily="18" charset="0"/>
              </a:rPr>
              <a:t>mycotoxine vient du grec</a:t>
            </a:r>
            <a:r>
              <a:rPr lang="fr-FR" sz="2000" dirty="0" smtClean="0">
                <a:latin typeface="Times New Roman" pitchFamily="18" charset="0"/>
                <a:cs typeface="Times New Roman" pitchFamily="18" charset="0"/>
              </a:rPr>
              <a:t> </a:t>
            </a:r>
            <a:r>
              <a:rPr lang="fr-FR" sz="2000" u="sng" dirty="0" smtClean="0">
                <a:solidFill>
                  <a:srgbClr val="0070C0"/>
                </a:solidFill>
                <a:latin typeface="Times New Roman" pitchFamily="18" charset="0"/>
                <a:cs typeface="Times New Roman" pitchFamily="18" charset="0"/>
              </a:rPr>
              <a:t>« </a:t>
            </a:r>
            <a:r>
              <a:rPr lang="fr-FR" sz="2000" u="sng" dirty="0" err="1" smtClean="0">
                <a:solidFill>
                  <a:srgbClr val="0070C0"/>
                </a:solidFill>
                <a:latin typeface="Times New Roman" pitchFamily="18" charset="0"/>
                <a:cs typeface="Times New Roman" pitchFamily="18" charset="0"/>
              </a:rPr>
              <a:t>mycos</a:t>
            </a:r>
            <a:r>
              <a:rPr lang="fr-FR" sz="2000" u="sng" dirty="0" smtClean="0">
                <a:solidFill>
                  <a:srgbClr val="0070C0"/>
                </a:solidFill>
                <a:latin typeface="Times New Roman" pitchFamily="18" charset="0"/>
                <a:cs typeface="Times New Roman" pitchFamily="18" charset="0"/>
              </a:rPr>
              <a:t> » </a:t>
            </a:r>
            <a:r>
              <a:rPr lang="fr-FR" sz="2000" dirty="0">
                <a:latin typeface="Times New Roman" pitchFamily="18" charset="0"/>
                <a:cs typeface="Times New Roman" pitchFamily="18" charset="0"/>
              </a:rPr>
              <a:t>qui signifie </a:t>
            </a:r>
            <a:r>
              <a:rPr lang="fr-FR" sz="2000" b="1" u="sng" dirty="0">
                <a:latin typeface="Times New Roman" pitchFamily="18" charset="0"/>
                <a:cs typeface="Times New Roman" pitchFamily="18" charset="0"/>
              </a:rPr>
              <a:t>champignon</a:t>
            </a:r>
            <a:r>
              <a:rPr lang="fr-FR" sz="2000" dirty="0">
                <a:latin typeface="Times New Roman" pitchFamily="18" charset="0"/>
                <a:cs typeface="Times New Roman" pitchFamily="18" charset="0"/>
              </a:rPr>
              <a:t> et du latin </a:t>
            </a:r>
          </a:p>
          <a:p>
            <a:pPr>
              <a:lnSpc>
                <a:spcPct val="150000"/>
              </a:lnSpc>
            </a:pPr>
            <a:r>
              <a:rPr lang="fr-FR" sz="2000" u="sng" dirty="0" smtClean="0">
                <a:solidFill>
                  <a:srgbClr val="0070C0"/>
                </a:solidFill>
                <a:latin typeface="Times New Roman" pitchFamily="18" charset="0"/>
                <a:cs typeface="Times New Roman" pitchFamily="18" charset="0"/>
              </a:rPr>
              <a:t>« </a:t>
            </a:r>
            <a:r>
              <a:rPr lang="fr-FR" sz="2000" u="sng" dirty="0" err="1" smtClean="0">
                <a:solidFill>
                  <a:srgbClr val="0070C0"/>
                </a:solidFill>
                <a:latin typeface="Times New Roman" pitchFamily="18" charset="0"/>
                <a:cs typeface="Times New Roman" pitchFamily="18" charset="0"/>
              </a:rPr>
              <a:t>toxicom</a:t>
            </a:r>
            <a:r>
              <a:rPr lang="fr-FR" sz="2000" u="sng" dirty="0" smtClean="0">
                <a:solidFill>
                  <a:srgbClr val="0070C0"/>
                </a:solidFill>
                <a:latin typeface="Times New Roman" pitchFamily="18" charset="0"/>
                <a:cs typeface="Times New Roman" pitchFamily="18" charset="0"/>
              </a:rPr>
              <a:t> » </a:t>
            </a:r>
            <a:r>
              <a:rPr lang="fr-FR" sz="2000" dirty="0" smtClean="0">
                <a:latin typeface="Times New Roman" pitchFamily="18" charset="0"/>
                <a:cs typeface="Times New Roman" pitchFamily="18" charset="0"/>
              </a:rPr>
              <a:t>qui </a:t>
            </a:r>
            <a:r>
              <a:rPr lang="fr-FR" sz="2000" dirty="0">
                <a:latin typeface="Times New Roman" pitchFamily="18" charset="0"/>
                <a:cs typeface="Times New Roman" pitchFamily="18" charset="0"/>
              </a:rPr>
              <a:t>signifie </a:t>
            </a:r>
            <a:r>
              <a:rPr lang="fr-FR" sz="2000" b="1" u="sng" dirty="0" smtClean="0">
                <a:latin typeface="Times New Roman" pitchFamily="18" charset="0"/>
                <a:cs typeface="Times New Roman" pitchFamily="18" charset="0"/>
              </a:rPr>
              <a:t>poison.</a:t>
            </a:r>
            <a:r>
              <a:rPr lang="fr-FR" sz="2000" dirty="0" smtClean="0">
                <a:latin typeface="Times New Roman" pitchFamily="18" charset="0"/>
                <a:cs typeface="Times New Roman" pitchFamily="18" charset="0"/>
              </a:rPr>
              <a:t> </a:t>
            </a:r>
            <a:endParaRPr lang="fr-FR" sz="2000" dirty="0">
              <a:latin typeface="Times New Roman" pitchFamily="18" charset="0"/>
              <a:cs typeface="Times New Roman" pitchFamily="18" charset="0"/>
            </a:endParaRPr>
          </a:p>
        </p:txBody>
      </p:sp>
      <p:sp>
        <p:nvSpPr>
          <p:cNvPr id="8" name="Rectangle 7"/>
          <p:cNvSpPr/>
          <p:nvPr/>
        </p:nvSpPr>
        <p:spPr>
          <a:xfrm>
            <a:off x="0" y="2220796"/>
            <a:ext cx="9089655" cy="1938992"/>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2000" dirty="0" smtClean="0">
                <a:latin typeface="Times New Roman" pitchFamily="18" charset="0"/>
                <a:cs typeface="Times New Roman" pitchFamily="18" charset="0"/>
              </a:rPr>
              <a:t>Les </a:t>
            </a:r>
            <a:r>
              <a:rPr lang="fr-FR" sz="2000" dirty="0">
                <a:latin typeface="Times New Roman" pitchFamily="18" charset="0"/>
                <a:cs typeface="Times New Roman" pitchFamily="18" charset="0"/>
              </a:rPr>
              <a:t>mycotoxines sont “</a:t>
            </a:r>
            <a:r>
              <a:rPr lang="fr-FR" sz="2000" b="1" dirty="0">
                <a:latin typeface="Times New Roman" pitchFamily="18" charset="0"/>
                <a:cs typeface="Times New Roman" pitchFamily="18" charset="0"/>
              </a:rPr>
              <a:t>des métabolites de </a:t>
            </a:r>
            <a:r>
              <a:rPr lang="fr-FR" sz="2000" b="1" dirty="0" smtClean="0">
                <a:latin typeface="Times New Roman" pitchFamily="18" charset="0"/>
                <a:cs typeface="Times New Roman" pitchFamily="18" charset="0"/>
              </a:rPr>
              <a:t>champignons (</a:t>
            </a:r>
            <a:r>
              <a:rPr lang="fr-FR" sz="2000" dirty="0" smtClean="0">
                <a:latin typeface="Times New Roman" pitchFamily="18" charset="0"/>
                <a:cs typeface="Times New Roman" pitchFamily="18" charset="0"/>
              </a:rPr>
              <a:t>comme </a:t>
            </a:r>
            <a:r>
              <a:rPr lang="fr-FR" sz="2000" dirty="0">
                <a:latin typeface="Times New Roman" pitchFamily="18" charset="0"/>
                <a:cs typeface="Times New Roman" pitchFamily="18" charset="0"/>
              </a:rPr>
              <a:t>les </a:t>
            </a:r>
            <a:r>
              <a:rPr lang="fr-FR" sz="2000" dirty="0">
                <a:solidFill>
                  <a:schemeClr val="accent1">
                    <a:lumMod val="75000"/>
                  </a:schemeClr>
                </a:solidFill>
                <a:latin typeface="Times New Roman" pitchFamily="18" charset="0"/>
                <a:cs typeface="Times New Roman" pitchFamily="18" charset="0"/>
              </a:rPr>
              <a:t>Aspergillus</a:t>
            </a:r>
            <a:r>
              <a:rPr lang="fr-FR" sz="2000" dirty="0">
                <a:latin typeface="Times New Roman" pitchFamily="18" charset="0"/>
                <a:cs typeface="Times New Roman" pitchFamily="18" charset="0"/>
              </a:rPr>
              <a:t> </a:t>
            </a:r>
            <a:r>
              <a:rPr lang="fr-FR" sz="2000" dirty="0" err="1">
                <a:solidFill>
                  <a:schemeClr val="accent1">
                    <a:lumMod val="75000"/>
                  </a:schemeClr>
                </a:solidFill>
                <a:latin typeface="Times New Roman" pitchFamily="18" charset="0"/>
                <a:cs typeface="Times New Roman" pitchFamily="18" charset="0"/>
              </a:rPr>
              <a:t>sp</a:t>
            </a:r>
            <a:r>
              <a:rPr lang="fr-FR" sz="2000" dirty="0">
                <a:solidFill>
                  <a:schemeClr val="accent1">
                    <a:lumMod val="75000"/>
                  </a:schemeClr>
                </a:solidFill>
                <a:latin typeface="Times New Roman" pitchFamily="18" charset="0"/>
                <a:cs typeface="Times New Roman" pitchFamily="18" charset="0"/>
              </a:rPr>
              <a:t>.</a:t>
            </a:r>
            <a:r>
              <a:rPr lang="fr-FR" sz="2000" dirty="0">
                <a:latin typeface="Times New Roman" pitchFamily="18" charset="0"/>
                <a:cs typeface="Times New Roman" pitchFamily="18" charset="0"/>
              </a:rPr>
              <a:t>, </a:t>
            </a:r>
            <a:r>
              <a:rPr lang="fr-FR" sz="2000" dirty="0" err="1">
                <a:solidFill>
                  <a:schemeClr val="accent1">
                    <a:lumMod val="75000"/>
                  </a:schemeClr>
                </a:solidFill>
                <a:latin typeface="Times New Roman" pitchFamily="18" charset="0"/>
                <a:cs typeface="Times New Roman" pitchFamily="18" charset="0"/>
              </a:rPr>
              <a:t>Fusarium</a:t>
            </a:r>
            <a:r>
              <a:rPr lang="fr-FR" sz="2000" dirty="0">
                <a:solidFill>
                  <a:schemeClr val="accent1">
                    <a:lumMod val="75000"/>
                  </a:schemeClr>
                </a:solidFill>
                <a:latin typeface="Times New Roman" pitchFamily="18" charset="0"/>
                <a:cs typeface="Times New Roman" pitchFamily="18" charset="0"/>
              </a:rPr>
              <a:t> </a:t>
            </a:r>
            <a:r>
              <a:rPr lang="fr-FR" sz="2000" dirty="0" err="1">
                <a:solidFill>
                  <a:schemeClr val="accent1">
                    <a:lumMod val="75000"/>
                  </a:schemeClr>
                </a:solidFill>
                <a:latin typeface="Times New Roman" pitchFamily="18" charset="0"/>
                <a:cs typeface="Times New Roman" pitchFamily="18" charset="0"/>
              </a:rPr>
              <a:t>sp</a:t>
            </a:r>
            <a:r>
              <a:rPr lang="fr-FR" sz="2000" dirty="0">
                <a:latin typeface="Times New Roman" pitchFamily="18" charset="0"/>
                <a:cs typeface="Times New Roman" pitchFamily="18" charset="0"/>
              </a:rPr>
              <a:t>., </a:t>
            </a:r>
            <a:r>
              <a:rPr lang="fr-FR" sz="2000" dirty="0" err="1">
                <a:solidFill>
                  <a:schemeClr val="accent1">
                    <a:lumMod val="75000"/>
                  </a:schemeClr>
                </a:solidFill>
                <a:latin typeface="Times New Roman" pitchFamily="18" charset="0"/>
                <a:cs typeface="Times New Roman" pitchFamily="18" charset="0"/>
              </a:rPr>
              <a:t>Stachybotrys</a:t>
            </a:r>
            <a:r>
              <a:rPr lang="fr-FR" sz="2000" dirty="0">
                <a:solidFill>
                  <a:schemeClr val="accent1">
                    <a:lumMod val="75000"/>
                  </a:schemeClr>
                </a:solidFill>
                <a:latin typeface="Times New Roman" pitchFamily="18" charset="0"/>
                <a:cs typeface="Times New Roman" pitchFamily="18" charset="0"/>
              </a:rPr>
              <a:t> </a:t>
            </a:r>
            <a:r>
              <a:rPr lang="fr-FR" sz="2000" dirty="0" err="1">
                <a:solidFill>
                  <a:schemeClr val="accent1">
                    <a:lumMod val="75000"/>
                  </a:schemeClr>
                </a:solidFill>
                <a:latin typeface="Times New Roman" pitchFamily="18" charset="0"/>
                <a:cs typeface="Times New Roman" pitchFamily="18" charset="0"/>
              </a:rPr>
              <a:t>sp</a:t>
            </a:r>
            <a:r>
              <a:rPr lang="fr-FR" sz="2000" dirty="0">
                <a:latin typeface="Times New Roman" pitchFamily="18" charset="0"/>
                <a:cs typeface="Times New Roman" pitchFamily="18" charset="0"/>
              </a:rPr>
              <a:t>., </a:t>
            </a:r>
            <a:r>
              <a:rPr lang="fr-FR" sz="2000" dirty="0">
                <a:solidFill>
                  <a:schemeClr val="accent1">
                    <a:lumMod val="75000"/>
                  </a:schemeClr>
                </a:solidFill>
                <a:latin typeface="Times New Roman" pitchFamily="18" charset="0"/>
                <a:cs typeface="Times New Roman" pitchFamily="18" charset="0"/>
              </a:rPr>
              <a:t>Penicillium </a:t>
            </a:r>
            <a:r>
              <a:rPr lang="fr-FR" sz="2000" dirty="0" err="1">
                <a:solidFill>
                  <a:schemeClr val="accent1">
                    <a:lumMod val="75000"/>
                  </a:schemeClr>
                </a:solidFill>
                <a:latin typeface="Times New Roman" pitchFamily="18" charset="0"/>
                <a:cs typeface="Times New Roman" pitchFamily="18" charset="0"/>
              </a:rPr>
              <a:t>sp</a:t>
            </a:r>
            <a:r>
              <a:rPr lang="fr-FR" sz="2000" dirty="0">
                <a:solidFill>
                  <a:schemeClr val="accent1">
                    <a:lumMod val="75000"/>
                  </a:schemeClr>
                </a:solidFill>
                <a:latin typeface="Times New Roman" pitchFamily="18" charset="0"/>
                <a:cs typeface="Times New Roman" pitchFamily="18" charset="0"/>
              </a:rPr>
              <a:t>., </a:t>
            </a:r>
            <a:r>
              <a:rPr lang="fr-FR" sz="2000" dirty="0" err="1" smtClean="0">
                <a:latin typeface="Times New Roman" pitchFamily="18" charset="0"/>
                <a:cs typeface="Times New Roman" pitchFamily="18" charset="0"/>
              </a:rPr>
              <a:t>etc</a:t>
            </a:r>
            <a:r>
              <a:rPr lang="fr-FR" sz="2000" dirty="0" smtClean="0">
                <a:latin typeface="Times New Roman" pitchFamily="18" charset="0"/>
                <a:cs typeface="Times New Roman" pitchFamily="18" charset="0"/>
              </a:rPr>
              <a:t>) qui</a:t>
            </a:r>
            <a:r>
              <a:rPr lang="fr-FR" sz="2000" dirty="0">
                <a:latin typeface="Times New Roman" pitchFamily="18" charset="0"/>
                <a:cs typeface="Times New Roman" pitchFamily="18" charset="0"/>
              </a:rPr>
              <a:t>, quand ils </a:t>
            </a:r>
            <a:r>
              <a:rPr lang="fr-FR" sz="2000" dirty="0" smtClean="0">
                <a:latin typeface="Times New Roman" pitchFamily="18" charset="0"/>
                <a:cs typeface="Times New Roman" pitchFamily="18" charset="0"/>
              </a:rPr>
              <a:t>sont ingérés</a:t>
            </a:r>
            <a:r>
              <a:rPr lang="fr-FR" sz="2000" dirty="0">
                <a:latin typeface="Times New Roman" pitchFamily="18" charset="0"/>
                <a:cs typeface="Times New Roman" pitchFamily="18" charset="0"/>
              </a:rPr>
              <a:t>, inhalés ou absorbés par la peau altèrent les capacités de réaction </a:t>
            </a:r>
            <a:r>
              <a:rPr lang="fr-FR" sz="2000" dirty="0" smtClean="0">
                <a:latin typeface="Times New Roman" pitchFamily="18" charset="0"/>
                <a:cs typeface="Times New Roman" pitchFamily="18" charset="0"/>
              </a:rPr>
              <a:t>et </a:t>
            </a:r>
            <a:r>
              <a:rPr lang="fr-FR" sz="2000" dirty="0">
                <a:latin typeface="Times New Roman" pitchFamily="18" charset="0"/>
                <a:cs typeface="Times New Roman" pitchFamily="18" charset="0"/>
              </a:rPr>
              <a:t>provoquent des maladies ou </a:t>
            </a:r>
            <a:r>
              <a:rPr lang="fr-FR" sz="2000" dirty="0" smtClean="0">
                <a:latin typeface="Times New Roman" pitchFamily="18" charset="0"/>
                <a:cs typeface="Times New Roman" pitchFamily="18" charset="0"/>
              </a:rPr>
              <a:t>la </a:t>
            </a:r>
            <a:r>
              <a:rPr lang="fr-FR" sz="2000" dirty="0">
                <a:latin typeface="Times New Roman" pitchFamily="18" charset="0"/>
                <a:cs typeface="Times New Roman" pitchFamily="18" charset="0"/>
              </a:rPr>
              <a:t>mort chez l’homme ou l’animal, y compris les oiseaux.”</a:t>
            </a:r>
            <a:endParaRPr lang="fr-FR" dirty="0">
              <a:latin typeface="Times New Roman" pitchFamily="18" charset="0"/>
              <a:cs typeface="Times New Roman" pitchFamily="18" charset="0"/>
            </a:endParaRPr>
          </a:p>
        </p:txBody>
      </p:sp>
      <p:sp>
        <p:nvSpPr>
          <p:cNvPr id="5" name="Rectangle 4"/>
          <p:cNvSpPr/>
          <p:nvPr/>
        </p:nvSpPr>
        <p:spPr>
          <a:xfrm>
            <a:off x="50656" y="4382407"/>
            <a:ext cx="7915636" cy="400110"/>
          </a:xfrm>
          <a:prstGeom prst="rect">
            <a:avLst/>
          </a:prstGeom>
        </p:spPr>
        <p:txBody>
          <a:bodyPr wrap="square">
            <a:spAutoFit/>
          </a:bodyPr>
          <a:lstStyle/>
          <a:p>
            <a:pPr marL="342900" indent="-342900">
              <a:buFont typeface="Wingdings" panose="05000000000000000000" pitchFamily="2" charset="2"/>
              <a:buChar char="§"/>
            </a:pPr>
            <a:r>
              <a:rPr lang="fr-FR" sz="2000" dirty="0">
                <a:latin typeface="Times New Roman" pitchFamily="18" charset="0"/>
                <a:cs typeface="Times New Roman" pitchFamily="18" charset="0"/>
              </a:rPr>
              <a:t>Peuvent se développer au champ ou en cours de stockage</a:t>
            </a:r>
          </a:p>
        </p:txBody>
      </p:sp>
      <p:pic>
        <p:nvPicPr>
          <p:cNvPr id="1026" name="Picture 2" descr="Macroconidies de  FUSARIUM GRAMINEARUM ,  CHAMPIGNON  contaminant les cÃ©rÃ©ales. Â© CAHAGNIER Bernar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758" y="4725144"/>
            <a:ext cx="2549039"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67036"/>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43</a:t>
            </a:r>
            <a:endParaRPr lang="fr-FR" dirty="0"/>
          </a:p>
        </p:txBody>
      </p:sp>
      <p:sp>
        <p:nvSpPr>
          <p:cNvPr id="3" name="Rectangle 2"/>
          <p:cNvSpPr/>
          <p:nvPr/>
        </p:nvSpPr>
        <p:spPr>
          <a:xfrm>
            <a:off x="2147715" y="158408"/>
            <a:ext cx="2725426"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2- Mycotoxines : </a:t>
            </a:r>
            <a:endParaRPr lang="fr-FR" sz="2800" u="sng" dirty="0">
              <a:solidFill>
                <a:srgbClr val="0070C0"/>
              </a:solidFill>
            </a:endParaRPr>
          </a:p>
        </p:txBody>
      </p:sp>
      <p:sp>
        <p:nvSpPr>
          <p:cNvPr id="5" name="Rectangle 4"/>
          <p:cNvSpPr/>
          <p:nvPr/>
        </p:nvSpPr>
        <p:spPr>
          <a:xfrm>
            <a:off x="54345" y="1320881"/>
            <a:ext cx="8784976" cy="2492990"/>
          </a:xfrm>
          <a:prstGeom prst="rect">
            <a:avLst/>
          </a:prstGeom>
        </p:spPr>
        <p:txBody>
          <a:bodyPr wrap="square">
            <a:spAutoFit/>
          </a:bodyPr>
          <a:lstStyle/>
          <a:p>
            <a:pPr algn="ctr"/>
            <a:r>
              <a:rPr lang="fr-FR" dirty="0">
                <a:solidFill>
                  <a:srgbClr val="000000"/>
                </a:solidFill>
                <a:latin typeface="Times New Roman" panose="02020603050405020304" pitchFamily="18" charset="0"/>
              </a:rPr>
              <a:t> </a:t>
            </a:r>
            <a:br>
              <a:rPr lang="fr-FR" dirty="0">
                <a:solidFill>
                  <a:srgbClr val="000000"/>
                </a:solidFill>
                <a:latin typeface="Times New Roman" panose="02020603050405020304" pitchFamily="18" charset="0"/>
              </a:rPr>
            </a:br>
            <a:endParaRPr lang="fr-FR" dirty="0">
              <a:solidFill>
                <a:srgbClr val="000000"/>
              </a:solidFill>
              <a:latin typeface="Times New Roman" panose="02020603050405020304" pitchFamily="18" charset="0"/>
            </a:endParaRPr>
          </a:p>
          <a:p>
            <a:pPr marL="342900" indent="-342900">
              <a:lnSpc>
                <a:spcPct val="150000"/>
              </a:lnSpc>
              <a:buFont typeface="Wingdings" panose="05000000000000000000" pitchFamily="2" charset="2"/>
              <a:buChar char="§"/>
            </a:pPr>
            <a:r>
              <a:rPr lang="fr-FR" sz="2000" dirty="0">
                <a:latin typeface="Times New Roman" pitchFamily="18" charset="0"/>
                <a:cs typeface="Times New Roman" pitchFamily="18" charset="0"/>
              </a:rPr>
              <a:t>Les scientifiques ont découvert les mycotoxines au début des années 60 au cours d'une épidémie touchant la dinde en Angleterre. Environ 100000 dindes nourries avec des aliments contenant des cacahuètes fortement contaminées par l' </a:t>
            </a:r>
            <a:r>
              <a:rPr lang="fr-FR" sz="2000" b="1" i="1" dirty="0">
                <a:solidFill>
                  <a:srgbClr val="FF0000"/>
                </a:solidFill>
                <a:latin typeface="Times New Roman" pitchFamily="18" charset="0"/>
                <a:cs typeface="Times New Roman" pitchFamily="18" charset="0"/>
              </a:rPr>
              <a:t>Aspergillus </a:t>
            </a:r>
            <a:r>
              <a:rPr lang="fr-FR" sz="2000" b="1" i="1" dirty="0" err="1">
                <a:solidFill>
                  <a:srgbClr val="FF0000"/>
                </a:solidFill>
                <a:latin typeface="Times New Roman" pitchFamily="18" charset="0"/>
                <a:cs typeface="Times New Roman" pitchFamily="18" charset="0"/>
              </a:rPr>
              <a:t>flavus</a:t>
            </a:r>
            <a:r>
              <a:rPr lang="fr-FR" sz="2000" b="1" i="1" dirty="0">
                <a:solidFill>
                  <a:srgbClr val="FF0000"/>
                </a:solidFill>
                <a:latin typeface="Times New Roman" pitchFamily="18" charset="0"/>
                <a:cs typeface="Times New Roman" pitchFamily="18" charset="0"/>
              </a:rPr>
              <a:t> </a:t>
            </a:r>
            <a:r>
              <a:rPr lang="fr-FR" sz="2000" dirty="0">
                <a:latin typeface="Times New Roman" pitchFamily="18" charset="0"/>
                <a:cs typeface="Times New Roman" pitchFamily="18" charset="0"/>
              </a:rPr>
              <a:t>sont mortes.</a:t>
            </a:r>
          </a:p>
        </p:txBody>
      </p:sp>
      <p:sp>
        <p:nvSpPr>
          <p:cNvPr id="6" name="Rectangle 5"/>
          <p:cNvSpPr/>
          <p:nvPr/>
        </p:nvSpPr>
        <p:spPr>
          <a:xfrm>
            <a:off x="179512" y="764704"/>
            <a:ext cx="1300356" cy="369332"/>
          </a:xfrm>
          <a:prstGeom prst="rect">
            <a:avLst/>
          </a:prstGeom>
        </p:spPr>
        <p:txBody>
          <a:bodyPr wrap="none">
            <a:spAutoFit/>
          </a:bodyPr>
          <a:lstStyle/>
          <a:p>
            <a:r>
              <a:rPr lang="fr-FR" b="1" u="sng" dirty="0">
                <a:solidFill>
                  <a:srgbClr val="FF0000"/>
                </a:solidFill>
                <a:latin typeface="Times New Roman" pitchFamily="18" charset="0"/>
                <a:cs typeface="Times New Roman" pitchFamily="18" charset="0"/>
              </a:rPr>
              <a:t>Découverte</a:t>
            </a:r>
          </a:p>
        </p:txBody>
      </p:sp>
    </p:spTree>
    <p:extLst>
      <p:ext uri="{BB962C8B-B14F-4D97-AF65-F5344CB8AC3E}">
        <p14:creationId xmlns:p14="http://schemas.microsoft.com/office/powerpoint/2010/main" val="3228133183"/>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44</a:t>
            </a:r>
            <a:endParaRPr lang="fr-FR" dirty="0"/>
          </a:p>
        </p:txBody>
      </p:sp>
      <p:sp>
        <p:nvSpPr>
          <p:cNvPr id="3" name="Rectangle 2"/>
          <p:cNvSpPr/>
          <p:nvPr/>
        </p:nvSpPr>
        <p:spPr>
          <a:xfrm>
            <a:off x="2892686" y="-95465"/>
            <a:ext cx="2725426"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2- Mycotoxines : </a:t>
            </a:r>
            <a:endParaRPr lang="fr-FR" sz="2800" u="sng" dirty="0">
              <a:solidFill>
                <a:srgbClr val="0070C0"/>
              </a:solidFill>
            </a:endParaRPr>
          </a:p>
        </p:txBody>
      </p:sp>
      <p:pic>
        <p:nvPicPr>
          <p:cNvPr id="4" name="Imag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323528" y="826333"/>
            <a:ext cx="7705725" cy="5943009"/>
          </a:xfrm>
          <a:prstGeom prst="rect">
            <a:avLst/>
          </a:prstGeom>
        </p:spPr>
      </p:pic>
      <p:sp>
        <p:nvSpPr>
          <p:cNvPr id="5" name="Rectangle 4"/>
          <p:cNvSpPr/>
          <p:nvPr/>
        </p:nvSpPr>
        <p:spPr>
          <a:xfrm>
            <a:off x="611560" y="405992"/>
            <a:ext cx="8093882" cy="369332"/>
          </a:xfrm>
          <a:prstGeom prst="rect">
            <a:avLst/>
          </a:prstGeom>
        </p:spPr>
        <p:txBody>
          <a:bodyPr wrap="none">
            <a:spAutoFit/>
          </a:bodyPr>
          <a:lstStyle/>
          <a:p>
            <a:r>
              <a:rPr lang="fr-FR" dirty="0"/>
              <a:t>25 % des denrées destinées à l’homme ou à l’animal sont contaminées</a:t>
            </a:r>
          </a:p>
        </p:txBody>
      </p:sp>
    </p:spTree>
    <p:extLst>
      <p:ext uri="{BB962C8B-B14F-4D97-AF65-F5344CB8AC3E}">
        <p14:creationId xmlns:p14="http://schemas.microsoft.com/office/powerpoint/2010/main" val="952053206"/>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45</a:t>
            </a:r>
            <a:endParaRPr lang="fr-FR" dirty="0"/>
          </a:p>
        </p:txBody>
      </p:sp>
      <p:sp>
        <p:nvSpPr>
          <p:cNvPr id="3" name="Rectangle 2"/>
          <p:cNvSpPr/>
          <p:nvPr/>
        </p:nvSpPr>
        <p:spPr>
          <a:xfrm>
            <a:off x="2147715" y="158408"/>
            <a:ext cx="2725426"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2- Mycotoxines : </a:t>
            </a:r>
            <a:endParaRPr lang="fr-FR" sz="2800" u="sng" dirty="0">
              <a:solidFill>
                <a:srgbClr val="0070C0"/>
              </a:solidFill>
            </a:endParaRPr>
          </a:p>
        </p:txBody>
      </p:sp>
      <p:sp>
        <p:nvSpPr>
          <p:cNvPr id="5" name="Rectangle 4"/>
          <p:cNvSpPr/>
          <p:nvPr/>
        </p:nvSpPr>
        <p:spPr>
          <a:xfrm>
            <a:off x="-66876" y="1135262"/>
            <a:ext cx="4639412" cy="461665"/>
          </a:xfrm>
          <a:prstGeom prst="rect">
            <a:avLst/>
          </a:prstGeom>
        </p:spPr>
        <p:txBody>
          <a:bodyPr wrap="none">
            <a:spAutoFit/>
          </a:bodyPr>
          <a:lstStyle/>
          <a:p>
            <a:pPr marL="285750" indent="-285750">
              <a:buFont typeface="Wingdings" panose="05000000000000000000" pitchFamily="2" charset="2"/>
              <a:buChar char="§"/>
            </a:pPr>
            <a:r>
              <a:rPr lang="fr-FR" sz="2400" dirty="0">
                <a:latin typeface="Times New Roman" pitchFamily="18" charset="0"/>
                <a:cs typeface="Times New Roman" pitchFamily="18" charset="0"/>
              </a:rPr>
              <a:t>6 mycotoxines sont réglementées </a:t>
            </a:r>
          </a:p>
        </p:txBody>
      </p:sp>
      <p:sp>
        <p:nvSpPr>
          <p:cNvPr id="6" name="Rectangle 5"/>
          <p:cNvSpPr/>
          <p:nvPr/>
        </p:nvSpPr>
        <p:spPr>
          <a:xfrm>
            <a:off x="-66992" y="2209274"/>
            <a:ext cx="5976664" cy="461665"/>
          </a:xfrm>
          <a:prstGeom prst="rect">
            <a:avLst/>
          </a:prstGeom>
        </p:spPr>
        <p:txBody>
          <a:bodyPr wrap="square">
            <a:spAutoFit/>
          </a:bodyPr>
          <a:lstStyle/>
          <a:p>
            <a:pPr marL="285750" indent="-285750">
              <a:buFont typeface="Wingdings" panose="05000000000000000000" pitchFamily="2" charset="2"/>
              <a:buChar char="§"/>
            </a:pPr>
            <a:r>
              <a:rPr lang="fr-FR" sz="2400" dirty="0">
                <a:latin typeface="Times New Roman" pitchFamily="18" charset="0"/>
                <a:cs typeface="Times New Roman" pitchFamily="18" charset="0"/>
              </a:rPr>
              <a:t>Une trentaine ont des effets toxiques avérés</a:t>
            </a:r>
          </a:p>
        </p:txBody>
      </p:sp>
      <p:sp>
        <p:nvSpPr>
          <p:cNvPr id="7" name="Rectangle 6"/>
          <p:cNvSpPr/>
          <p:nvPr/>
        </p:nvSpPr>
        <p:spPr>
          <a:xfrm>
            <a:off x="-77267" y="3449329"/>
            <a:ext cx="7275871" cy="461665"/>
          </a:xfrm>
          <a:prstGeom prst="rect">
            <a:avLst/>
          </a:prstGeom>
        </p:spPr>
        <p:txBody>
          <a:bodyPr wrap="square">
            <a:spAutoFit/>
          </a:bodyPr>
          <a:lstStyle/>
          <a:p>
            <a:pPr marL="285750" indent="-285750">
              <a:buFont typeface="Wingdings" panose="05000000000000000000" pitchFamily="2" charset="2"/>
              <a:buChar char="§"/>
            </a:pPr>
            <a:r>
              <a:rPr lang="fr-FR" sz="2400" dirty="0">
                <a:latin typeface="Times New Roman" pitchFamily="18" charset="0"/>
                <a:cs typeface="Times New Roman" pitchFamily="18" charset="0"/>
              </a:rPr>
              <a:t>Plus de 300 métabolites secondaires ont été décrits </a:t>
            </a:r>
          </a:p>
        </p:txBody>
      </p:sp>
      <p:pic>
        <p:nvPicPr>
          <p:cNvPr id="8" name="Image 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551013" y="238332"/>
            <a:ext cx="2491114" cy="6391275"/>
          </a:xfrm>
          <a:prstGeom prst="rect">
            <a:avLst/>
          </a:prstGeom>
        </p:spPr>
      </p:pic>
    </p:spTree>
    <p:extLst>
      <p:ext uri="{BB962C8B-B14F-4D97-AF65-F5344CB8AC3E}">
        <p14:creationId xmlns:p14="http://schemas.microsoft.com/office/powerpoint/2010/main" val="3874554602"/>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46</a:t>
            </a:r>
            <a:endParaRPr lang="fr-FR" dirty="0"/>
          </a:p>
        </p:txBody>
      </p:sp>
      <p:sp>
        <p:nvSpPr>
          <p:cNvPr id="3" name="Rectangle 2"/>
          <p:cNvSpPr/>
          <p:nvPr/>
        </p:nvSpPr>
        <p:spPr>
          <a:xfrm>
            <a:off x="3131840" y="-104765"/>
            <a:ext cx="2725426"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2- Mycotoxines : </a:t>
            </a:r>
            <a:endParaRPr lang="fr-FR" sz="2800" u="sng" dirty="0">
              <a:solidFill>
                <a:srgbClr val="0070C0"/>
              </a:solidFill>
            </a:endParaRPr>
          </a:p>
        </p:txBody>
      </p:sp>
      <p:sp>
        <p:nvSpPr>
          <p:cNvPr id="5" name="Rectangle 4"/>
          <p:cNvSpPr/>
          <p:nvPr/>
        </p:nvSpPr>
        <p:spPr>
          <a:xfrm>
            <a:off x="54345" y="313215"/>
            <a:ext cx="2546403" cy="369332"/>
          </a:xfrm>
          <a:prstGeom prst="rect">
            <a:avLst/>
          </a:prstGeom>
        </p:spPr>
        <p:txBody>
          <a:bodyPr wrap="none">
            <a:spAutoFit/>
          </a:bodyPr>
          <a:lstStyle/>
          <a:p>
            <a:r>
              <a:rPr lang="fr-FR" b="1" u="sng" dirty="0" smtClean="0">
                <a:solidFill>
                  <a:srgbClr val="FF0000"/>
                </a:solidFill>
                <a:latin typeface="Times New Roman" pitchFamily="18" charset="0"/>
                <a:cs typeface="Times New Roman" pitchFamily="18" charset="0"/>
              </a:rPr>
              <a:t>Types des mycotoxines: </a:t>
            </a:r>
            <a:endParaRPr lang="fr-FR" b="1" u="sng" dirty="0">
              <a:solidFill>
                <a:srgbClr val="FF0000"/>
              </a:solidFill>
              <a:latin typeface="Times New Roman" pitchFamily="18" charset="0"/>
              <a:cs typeface="Times New Roman" pitchFamily="18" charset="0"/>
            </a:endParaRPr>
          </a:p>
        </p:txBody>
      </p:sp>
      <p:sp>
        <p:nvSpPr>
          <p:cNvPr id="7" name="Rectangle 6"/>
          <p:cNvSpPr/>
          <p:nvPr/>
        </p:nvSpPr>
        <p:spPr>
          <a:xfrm>
            <a:off x="72166" y="682547"/>
            <a:ext cx="8566653" cy="6001643"/>
          </a:xfrm>
          <a:prstGeom prst="rect">
            <a:avLst/>
          </a:prstGeom>
        </p:spPr>
        <p:txBody>
          <a:bodyPr wrap="square">
            <a:spAutoFit/>
          </a:bodyPr>
          <a:lstStyle/>
          <a:p>
            <a:r>
              <a:rPr lang="fr-FR" sz="2400" dirty="0">
                <a:latin typeface="Times New Roman" pitchFamily="18" charset="0"/>
                <a:cs typeface="Times New Roman" pitchFamily="18" charset="0"/>
              </a:rPr>
              <a:t>En sécurité alimentaire, il y a six familles de mycotoxines qui, si elles sont présentes dans l'alimentation à des doses suffisantes, peuvent faire courir des risques aux consommateurs.</a:t>
            </a:r>
          </a:p>
          <a:p>
            <a:r>
              <a:rPr lang="fr-FR" sz="2400" dirty="0">
                <a:latin typeface="Times New Roman" pitchFamily="18" charset="0"/>
                <a:cs typeface="Times New Roman" pitchFamily="18" charset="0"/>
              </a:rPr>
              <a:t>Ce sont :</a:t>
            </a:r>
          </a:p>
          <a:p>
            <a:pPr>
              <a:lnSpc>
                <a:spcPct val="200000"/>
              </a:lnSpc>
              <a:buFont typeface="Arial" panose="020B0604020202020204" pitchFamily="34" charset="0"/>
              <a:buChar char="•"/>
            </a:pPr>
            <a:r>
              <a:rPr lang="fr-FR" sz="2400" dirty="0">
                <a:latin typeface="Times New Roman" pitchFamily="18" charset="0"/>
                <a:cs typeface="Times New Roman" pitchFamily="18" charset="0"/>
              </a:rPr>
              <a:t>les </a:t>
            </a:r>
            <a:r>
              <a:rPr lang="fr-FR" sz="2400" dirty="0" smtClean="0">
                <a:latin typeface="Times New Roman" pitchFamily="18" charset="0"/>
                <a:cs typeface="Times New Roman" pitchFamily="18" charset="0"/>
                <a:hlinkClick r:id="rId2"/>
              </a:rPr>
              <a:t>Aflatoxines</a:t>
            </a:r>
            <a:r>
              <a:rPr lang="fr-FR" sz="2400" dirty="0" smtClean="0">
                <a:latin typeface="Times New Roman" pitchFamily="18" charset="0"/>
                <a:cs typeface="Times New Roman" pitchFamily="18" charset="0"/>
              </a:rPr>
              <a:t> (AFB); ex:</a:t>
            </a:r>
            <a:endParaRPr lang="fr-FR" sz="2400" dirty="0">
              <a:latin typeface="Times New Roman" pitchFamily="18" charset="0"/>
              <a:cs typeface="Times New Roman" pitchFamily="18" charset="0"/>
            </a:endParaRPr>
          </a:p>
          <a:p>
            <a:pPr>
              <a:lnSpc>
                <a:spcPct val="200000"/>
              </a:lnSpc>
              <a:buFont typeface="Arial" panose="020B0604020202020204" pitchFamily="34" charset="0"/>
              <a:buChar char="•"/>
            </a:pPr>
            <a:r>
              <a:rPr lang="fr-FR" sz="2400" dirty="0">
                <a:latin typeface="Times New Roman" pitchFamily="18" charset="0"/>
                <a:cs typeface="Times New Roman" pitchFamily="18" charset="0"/>
              </a:rPr>
              <a:t>les </a:t>
            </a:r>
            <a:r>
              <a:rPr lang="fr-FR" sz="2400" dirty="0" err="1" smtClean="0">
                <a:latin typeface="Times New Roman" pitchFamily="18" charset="0"/>
                <a:cs typeface="Times New Roman" pitchFamily="18" charset="0"/>
                <a:hlinkClick r:id="rId3"/>
              </a:rPr>
              <a:t>ochratoxines</a:t>
            </a:r>
            <a:r>
              <a:rPr lang="fr-FR" sz="2400" dirty="0" smtClean="0">
                <a:latin typeface="Times New Roman" pitchFamily="18" charset="0"/>
                <a:cs typeface="Times New Roman" pitchFamily="18" charset="0"/>
              </a:rPr>
              <a:t> (O)</a:t>
            </a:r>
            <a:endParaRPr lang="fr-FR" sz="2400" dirty="0">
              <a:latin typeface="Times New Roman" pitchFamily="18" charset="0"/>
              <a:cs typeface="Times New Roman" pitchFamily="18" charset="0"/>
            </a:endParaRPr>
          </a:p>
          <a:p>
            <a:pPr>
              <a:lnSpc>
                <a:spcPct val="200000"/>
              </a:lnSpc>
              <a:buFont typeface="Arial" panose="020B0604020202020204" pitchFamily="34" charset="0"/>
              <a:buChar char="•"/>
            </a:pPr>
            <a:r>
              <a:rPr lang="fr-FR" sz="2400" dirty="0">
                <a:latin typeface="Times New Roman" pitchFamily="18" charset="0"/>
                <a:cs typeface="Times New Roman" pitchFamily="18" charset="0"/>
              </a:rPr>
              <a:t>les </a:t>
            </a:r>
            <a:r>
              <a:rPr lang="fr-FR" sz="2400" dirty="0" err="1" smtClean="0">
                <a:latin typeface="Times New Roman" pitchFamily="18" charset="0"/>
                <a:cs typeface="Times New Roman" pitchFamily="18" charset="0"/>
                <a:hlinkClick r:id="rId4"/>
              </a:rPr>
              <a:t>fumonisines</a:t>
            </a:r>
            <a:r>
              <a:rPr lang="fr-FR" sz="2400" dirty="0" smtClean="0">
                <a:latin typeface="Times New Roman" pitchFamily="18" charset="0"/>
                <a:cs typeface="Times New Roman" pitchFamily="18" charset="0"/>
              </a:rPr>
              <a:t> (FB)</a:t>
            </a:r>
            <a:endParaRPr lang="fr-FR" sz="2400" dirty="0">
              <a:latin typeface="Times New Roman" pitchFamily="18" charset="0"/>
              <a:cs typeface="Times New Roman" pitchFamily="18" charset="0"/>
            </a:endParaRPr>
          </a:p>
          <a:p>
            <a:pPr>
              <a:lnSpc>
                <a:spcPct val="200000"/>
              </a:lnSpc>
              <a:buFont typeface="Arial" panose="020B0604020202020204" pitchFamily="34" charset="0"/>
              <a:buChar char="•"/>
            </a:pPr>
            <a:r>
              <a:rPr lang="fr-FR" sz="2400" dirty="0">
                <a:latin typeface="Times New Roman" pitchFamily="18" charset="0"/>
                <a:cs typeface="Times New Roman" pitchFamily="18" charset="0"/>
              </a:rPr>
              <a:t>les </a:t>
            </a:r>
            <a:r>
              <a:rPr lang="fr-FR" sz="2400" dirty="0" err="1">
                <a:latin typeface="Times New Roman" pitchFamily="18" charset="0"/>
                <a:cs typeface="Times New Roman" pitchFamily="18" charset="0"/>
                <a:hlinkClick r:id="rId5"/>
              </a:rPr>
              <a:t>trichothécènes</a:t>
            </a:r>
            <a:endParaRPr lang="fr-FR" sz="2400" dirty="0">
              <a:latin typeface="Times New Roman" pitchFamily="18" charset="0"/>
              <a:cs typeface="Times New Roman" pitchFamily="18" charset="0"/>
            </a:endParaRPr>
          </a:p>
          <a:p>
            <a:pPr>
              <a:lnSpc>
                <a:spcPct val="200000"/>
              </a:lnSpc>
              <a:buFont typeface="Arial" panose="020B0604020202020204" pitchFamily="34" charset="0"/>
              <a:buChar char="•"/>
            </a:pPr>
            <a:r>
              <a:rPr lang="fr-FR" sz="2400" dirty="0">
                <a:latin typeface="Times New Roman" pitchFamily="18" charset="0"/>
                <a:cs typeface="Times New Roman" pitchFamily="18" charset="0"/>
              </a:rPr>
              <a:t>la </a:t>
            </a:r>
            <a:r>
              <a:rPr lang="fr-FR" sz="2400" dirty="0" err="1" smtClean="0">
                <a:latin typeface="Times New Roman" pitchFamily="18" charset="0"/>
                <a:cs typeface="Times New Roman" pitchFamily="18" charset="0"/>
                <a:hlinkClick r:id="rId6"/>
              </a:rPr>
              <a:t>patuline</a:t>
            </a:r>
            <a:r>
              <a:rPr lang="fr-FR" sz="2400" dirty="0" smtClean="0">
                <a:latin typeface="Times New Roman" pitchFamily="18" charset="0"/>
                <a:cs typeface="Times New Roman" pitchFamily="18" charset="0"/>
              </a:rPr>
              <a:t> </a:t>
            </a:r>
            <a:endParaRPr lang="fr-FR" sz="2400" dirty="0">
              <a:latin typeface="Times New Roman" pitchFamily="18" charset="0"/>
              <a:cs typeface="Times New Roman" pitchFamily="18" charset="0"/>
            </a:endParaRPr>
          </a:p>
          <a:p>
            <a:pPr>
              <a:lnSpc>
                <a:spcPct val="200000"/>
              </a:lnSpc>
              <a:buFont typeface="Arial" panose="020B0604020202020204" pitchFamily="34" charset="0"/>
              <a:buChar char="•"/>
            </a:pPr>
            <a:r>
              <a:rPr lang="fr-FR" sz="2400" dirty="0">
                <a:latin typeface="Times New Roman" pitchFamily="18" charset="0"/>
                <a:cs typeface="Times New Roman" pitchFamily="18" charset="0"/>
              </a:rPr>
              <a:t>la </a:t>
            </a:r>
            <a:r>
              <a:rPr lang="fr-FR" sz="2400" dirty="0" err="1" smtClean="0">
                <a:latin typeface="Times New Roman" pitchFamily="18" charset="0"/>
                <a:cs typeface="Times New Roman" pitchFamily="18" charset="0"/>
                <a:hlinkClick r:id="rId7"/>
              </a:rPr>
              <a:t>zéaralénone</a:t>
            </a:r>
            <a:r>
              <a:rPr lang="fr-FR" sz="2400" dirty="0" smtClean="0">
                <a:latin typeface="Times New Roman" pitchFamily="18" charset="0"/>
                <a:cs typeface="Times New Roman" pitchFamily="18" charset="0"/>
              </a:rPr>
              <a:t> ( ZEA)</a:t>
            </a:r>
            <a:endParaRPr lang="fr-FR" sz="2400" dirty="0">
              <a:latin typeface="Times New Roman" pitchFamily="18" charset="0"/>
              <a:cs typeface="Times New Roman" pitchFamily="18" charset="0"/>
            </a:endParaRPr>
          </a:p>
        </p:txBody>
      </p:sp>
      <p:pic>
        <p:nvPicPr>
          <p:cNvPr id="8" name="Image 7"/>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3547870" y="2294467"/>
            <a:ext cx="1514851" cy="770255"/>
          </a:xfrm>
          <a:prstGeom prst="rect">
            <a:avLst/>
          </a:prstGeom>
        </p:spPr>
      </p:pic>
      <p:pic>
        <p:nvPicPr>
          <p:cNvPr id="9" name="Image 8"/>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5079326" y="2290545"/>
            <a:ext cx="1769446" cy="774177"/>
          </a:xfrm>
          <a:prstGeom prst="rect">
            <a:avLst/>
          </a:prstGeom>
        </p:spPr>
      </p:pic>
      <p:pic>
        <p:nvPicPr>
          <p:cNvPr id="10" name="Image 9"/>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6991952" y="2257534"/>
            <a:ext cx="1546473" cy="840197"/>
          </a:xfrm>
          <a:prstGeom prst="rect">
            <a:avLst/>
          </a:prstGeom>
        </p:spPr>
      </p:pic>
      <p:pic>
        <p:nvPicPr>
          <p:cNvPr id="13" name="Image 12"/>
          <p:cNvPicPr>
            <a:picLocks noChangeAspect="1"/>
          </p:cNvPicPr>
          <p:nvPr/>
        </p:nvPicPr>
        <p:blipFill>
          <a:blip r:embed="rId14"/>
          <a:stretch>
            <a:fillRect/>
          </a:stretch>
        </p:blipFill>
        <p:spPr>
          <a:xfrm>
            <a:off x="1691680" y="5013176"/>
            <a:ext cx="830386" cy="1088737"/>
          </a:xfrm>
          <a:prstGeom prst="rect">
            <a:avLst/>
          </a:prstGeom>
        </p:spPr>
      </p:pic>
      <p:pic>
        <p:nvPicPr>
          <p:cNvPr id="14" name="Image 13"/>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Layer>
                </a14:imgProps>
              </a:ext>
            </a:extLst>
          </a:blip>
          <a:stretch>
            <a:fillRect/>
          </a:stretch>
        </p:blipFill>
        <p:spPr>
          <a:xfrm>
            <a:off x="2771800" y="3139093"/>
            <a:ext cx="2074375" cy="621513"/>
          </a:xfrm>
          <a:prstGeom prst="rect">
            <a:avLst/>
          </a:prstGeom>
        </p:spPr>
      </p:pic>
    </p:spTree>
    <p:extLst>
      <p:ext uri="{BB962C8B-B14F-4D97-AF65-F5344CB8AC3E}">
        <p14:creationId xmlns:p14="http://schemas.microsoft.com/office/powerpoint/2010/main" val="1400999833"/>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47</a:t>
            </a:r>
            <a:endParaRPr lang="fr-FR" dirty="0"/>
          </a:p>
        </p:txBody>
      </p:sp>
      <p:sp>
        <p:nvSpPr>
          <p:cNvPr id="3" name="Rectangle 2"/>
          <p:cNvSpPr/>
          <p:nvPr/>
        </p:nvSpPr>
        <p:spPr>
          <a:xfrm>
            <a:off x="2771800" y="-40284"/>
            <a:ext cx="2725426"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2- Mycotoxines : </a:t>
            </a:r>
            <a:endParaRPr lang="fr-FR" sz="2800" u="sng" dirty="0">
              <a:solidFill>
                <a:srgbClr val="0070C0"/>
              </a:solidFill>
            </a:endParaRPr>
          </a:p>
        </p:txBody>
      </p:sp>
      <p:pic>
        <p:nvPicPr>
          <p:cNvPr id="5" name="Imag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95536" y="804512"/>
            <a:ext cx="7986755" cy="6026879"/>
          </a:xfrm>
          <a:prstGeom prst="rect">
            <a:avLst/>
          </a:prstGeom>
        </p:spPr>
      </p:pic>
      <p:sp>
        <p:nvSpPr>
          <p:cNvPr id="6" name="Rectangle 5"/>
          <p:cNvSpPr/>
          <p:nvPr/>
        </p:nvSpPr>
        <p:spPr>
          <a:xfrm>
            <a:off x="54345" y="420586"/>
            <a:ext cx="5698996" cy="369332"/>
          </a:xfrm>
          <a:prstGeom prst="rect">
            <a:avLst/>
          </a:prstGeom>
        </p:spPr>
        <p:txBody>
          <a:bodyPr wrap="none">
            <a:spAutoFit/>
          </a:bodyPr>
          <a:lstStyle/>
          <a:p>
            <a:r>
              <a:rPr lang="fr-FR" b="1" u="sng" dirty="0" smtClean="0">
                <a:solidFill>
                  <a:srgbClr val="FF0000"/>
                </a:solidFill>
                <a:latin typeface="Times New Roman" pitchFamily="18" charset="0"/>
                <a:cs typeface="Times New Roman" pitchFamily="18" charset="0"/>
              </a:rPr>
              <a:t>Les Facteurs Influençant La Présence Des Mycotoxines:</a:t>
            </a:r>
            <a:endParaRPr lang="fr-FR" b="1"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0732396"/>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latin typeface="Times New Roman" pitchFamily="18" charset="0"/>
                <a:cs typeface="Times New Roman" pitchFamily="18" charset="0"/>
              </a:rPr>
              <a:t>La Sécurité Microbiologique Des Aliments- USTO- MB</a:t>
            </a:r>
            <a:endParaRPr lang="fr-FR" sz="1100" b="1" dirty="0">
              <a:latin typeface="Times New Roman" pitchFamily="18" charset="0"/>
              <a:cs typeface="Times New Roman" pitchFamily="18" charset="0"/>
            </a:endParaRPr>
          </a:p>
        </p:txBody>
      </p:sp>
      <p:sp>
        <p:nvSpPr>
          <p:cNvPr id="2" name="Rectangle 1"/>
          <p:cNvSpPr/>
          <p:nvPr/>
        </p:nvSpPr>
        <p:spPr>
          <a:xfrm>
            <a:off x="54345" y="36660"/>
            <a:ext cx="300082" cy="369332"/>
          </a:xfrm>
          <a:prstGeom prst="rect">
            <a:avLst/>
          </a:prstGeom>
        </p:spPr>
        <p:txBody>
          <a:bodyPr wrap="none">
            <a:spAutoFit/>
          </a:bodyPr>
          <a:lstStyle/>
          <a:p>
            <a:r>
              <a:rPr lang="fr-FR" dirty="0" smtClean="0">
                <a:latin typeface="Times New Roman" pitchFamily="18" charset="0"/>
                <a:cs typeface="Times New Roman" pitchFamily="18" charset="0"/>
              </a:rPr>
              <a:t>3</a:t>
            </a:r>
            <a:endParaRPr lang="fr-FR" dirty="0"/>
          </a:p>
        </p:txBody>
      </p:sp>
      <p:sp>
        <p:nvSpPr>
          <p:cNvPr id="6" name="Rectangle 5"/>
          <p:cNvSpPr/>
          <p:nvPr/>
        </p:nvSpPr>
        <p:spPr>
          <a:xfrm>
            <a:off x="1763688" y="297454"/>
            <a:ext cx="5103513" cy="461665"/>
          </a:xfrm>
          <a:prstGeom prst="rect">
            <a:avLst/>
          </a:prstGeom>
        </p:spPr>
        <p:txBody>
          <a:bodyPr wrap="none">
            <a:spAutoFit/>
          </a:bodyPr>
          <a:lstStyle/>
          <a:p>
            <a:pPr marL="342900" indent="-342900">
              <a:buFont typeface="Wingdings" pitchFamily="2" charset="2"/>
              <a:buChar char="Ø"/>
            </a:pPr>
            <a:r>
              <a:rPr lang="fr-FR" sz="2400" b="1" u="sng" dirty="0">
                <a:solidFill>
                  <a:schemeClr val="bg2">
                    <a:lumMod val="50000"/>
                  </a:schemeClr>
                </a:solidFill>
                <a:latin typeface="Times New Roman" pitchFamily="18" charset="0"/>
                <a:cs typeface="Times New Roman" pitchFamily="18" charset="0"/>
              </a:rPr>
              <a:t>Rappels de microbiologie générale </a:t>
            </a:r>
          </a:p>
        </p:txBody>
      </p:sp>
      <p:sp>
        <p:nvSpPr>
          <p:cNvPr id="7" name="Rectangle 6"/>
          <p:cNvSpPr/>
          <p:nvPr/>
        </p:nvSpPr>
        <p:spPr>
          <a:xfrm>
            <a:off x="2693845" y="759119"/>
            <a:ext cx="3457037" cy="369332"/>
          </a:xfrm>
          <a:prstGeom prst="rect">
            <a:avLst/>
          </a:prstGeom>
        </p:spPr>
        <p:txBody>
          <a:bodyPr wrap="none">
            <a:spAutoFit/>
          </a:bodyPr>
          <a:lstStyle/>
          <a:p>
            <a:r>
              <a:rPr lang="fr-FR" b="1" u="sng" dirty="0" smtClean="0">
                <a:solidFill>
                  <a:srgbClr val="FF0000"/>
                </a:solidFill>
                <a:latin typeface="Times New Roman" pitchFamily="18" charset="0"/>
                <a:cs typeface="Times New Roman" pitchFamily="18" charset="0"/>
              </a:rPr>
              <a:t>1/ Diversité du monde microbien </a:t>
            </a:r>
            <a:endParaRPr lang="fr-FR" b="1" u="sng" dirty="0">
              <a:solidFill>
                <a:srgbClr val="FF0000"/>
              </a:solidFill>
            </a:endParaRPr>
          </a:p>
        </p:txBody>
      </p:sp>
      <p:sp>
        <p:nvSpPr>
          <p:cNvPr id="8" name="Rectangle 7"/>
          <p:cNvSpPr/>
          <p:nvPr/>
        </p:nvSpPr>
        <p:spPr>
          <a:xfrm>
            <a:off x="2323070" y="1268760"/>
            <a:ext cx="4207242"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fr-FR" b="1" dirty="0" smtClean="0">
                <a:solidFill>
                  <a:schemeClr val="accent4">
                    <a:lumMod val="50000"/>
                  </a:schemeClr>
                </a:solidFill>
                <a:latin typeface="Times New Roman" pitchFamily="18" charset="0"/>
                <a:cs typeface="Times New Roman" pitchFamily="18" charset="0"/>
              </a:rPr>
              <a:t>1.2. Classification du monde microbien : </a:t>
            </a:r>
            <a:endParaRPr lang="fr-FR" b="1" dirty="0">
              <a:solidFill>
                <a:schemeClr val="accent4">
                  <a:lumMod val="50000"/>
                </a:schemeClr>
              </a:solidFill>
            </a:endParaRPr>
          </a:p>
        </p:txBody>
      </p:sp>
      <p:sp>
        <p:nvSpPr>
          <p:cNvPr id="3" name="Rectangle 2"/>
          <p:cNvSpPr/>
          <p:nvPr/>
        </p:nvSpPr>
        <p:spPr>
          <a:xfrm>
            <a:off x="85190" y="2297915"/>
            <a:ext cx="1991350"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smtClean="0">
                <a:solidFill>
                  <a:srgbClr val="FF0000"/>
                </a:solidFill>
                <a:latin typeface="Times New Roman" pitchFamily="18" charset="0"/>
                <a:cs typeface="Times New Roman" pitchFamily="18" charset="0"/>
              </a:rPr>
              <a:t>Procaryotes Bactéries </a:t>
            </a:r>
            <a:endParaRPr lang="fr-FR" b="1" dirty="0">
              <a:solidFill>
                <a:srgbClr val="FF0000"/>
              </a:solidFill>
              <a:latin typeface="Times New Roman" pitchFamily="18" charset="0"/>
              <a:cs typeface="Times New Roman" pitchFamily="18" charset="0"/>
            </a:endParaRPr>
          </a:p>
        </p:txBody>
      </p:sp>
      <p:sp>
        <p:nvSpPr>
          <p:cNvPr id="13" name="Rectangle 12"/>
          <p:cNvSpPr/>
          <p:nvPr/>
        </p:nvSpPr>
        <p:spPr>
          <a:xfrm>
            <a:off x="85190" y="3452360"/>
            <a:ext cx="1991350" cy="576334"/>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lang="fr-FR" b="1" dirty="0" smtClean="0">
                <a:solidFill>
                  <a:srgbClr val="FF0000"/>
                </a:solidFill>
                <a:latin typeface="Times New Roman" pitchFamily="18" charset="0"/>
                <a:cs typeface="Times New Roman" pitchFamily="18" charset="0"/>
              </a:rPr>
              <a:t>Champignons (Mycètes) </a:t>
            </a:r>
            <a:r>
              <a:rPr lang="fr-FR" dirty="0" smtClean="0"/>
              <a:t> </a:t>
            </a:r>
            <a:endParaRPr lang="fr-FR" dirty="0"/>
          </a:p>
        </p:txBody>
      </p:sp>
      <p:sp>
        <p:nvSpPr>
          <p:cNvPr id="14" name="Rectangle 13"/>
          <p:cNvSpPr/>
          <p:nvPr/>
        </p:nvSpPr>
        <p:spPr>
          <a:xfrm>
            <a:off x="113385" y="4725144"/>
            <a:ext cx="1991350"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FF0000"/>
                </a:solidFill>
                <a:latin typeface="Times New Roman" pitchFamily="18" charset="0"/>
                <a:cs typeface="Times New Roman" pitchFamily="18" charset="0"/>
              </a:rPr>
              <a:t>Protistes eucaryotes </a:t>
            </a:r>
          </a:p>
        </p:txBody>
      </p:sp>
      <p:sp>
        <p:nvSpPr>
          <p:cNvPr id="15" name="Rectangle 14"/>
          <p:cNvSpPr/>
          <p:nvPr/>
        </p:nvSpPr>
        <p:spPr>
          <a:xfrm>
            <a:off x="134734" y="5989650"/>
            <a:ext cx="1991350"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a:solidFill>
                  <a:srgbClr val="FF0000"/>
                </a:solidFill>
                <a:latin typeface="Times New Roman" pitchFamily="18" charset="0"/>
                <a:cs typeface="Times New Roman" pitchFamily="18" charset="0"/>
              </a:rPr>
              <a:t>Acellulaire </a:t>
            </a:r>
          </a:p>
          <a:p>
            <a:pPr algn="ctr"/>
            <a:r>
              <a:rPr lang="fr-FR" b="1" dirty="0">
                <a:solidFill>
                  <a:srgbClr val="FF0000"/>
                </a:solidFill>
                <a:latin typeface="Times New Roman" pitchFamily="18" charset="0"/>
                <a:cs typeface="Times New Roman" pitchFamily="18" charset="0"/>
              </a:rPr>
              <a:t>Virus </a:t>
            </a:r>
          </a:p>
        </p:txBody>
      </p:sp>
      <p:sp>
        <p:nvSpPr>
          <p:cNvPr id="26" name="Rectangle 25"/>
          <p:cNvSpPr/>
          <p:nvPr/>
        </p:nvSpPr>
        <p:spPr>
          <a:xfrm>
            <a:off x="111953" y="1934985"/>
            <a:ext cx="300082" cy="369332"/>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fr-FR" b="1" dirty="0" smtClean="0">
                <a:latin typeface="Times New Roman" pitchFamily="18" charset="0"/>
                <a:cs typeface="Times New Roman" pitchFamily="18" charset="0"/>
              </a:rPr>
              <a:t>1</a:t>
            </a:r>
            <a:endParaRPr lang="fr-FR" b="1" dirty="0"/>
          </a:p>
        </p:txBody>
      </p:sp>
      <p:sp>
        <p:nvSpPr>
          <p:cNvPr id="27" name="Rectangle 26"/>
          <p:cNvSpPr/>
          <p:nvPr/>
        </p:nvSpPr>
        <p:spPr>
          <a:xfrm>
            <a:off x="85190" y="3083028"/>
            <a:ext cx="300082" cy="369332"/>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fr-FR" b="1" dirty="0" smtClean="0">
                <a:latin typeface="Times New Roman" pitchFamily="18" charset="0"/>
                <a:cs typeface="Times New Roman" pitchFamily="18" charset="0"/>
              </a:rPr>
              <a:t>2</a:t>
            </a:r>
            <a:endParaRPr lang="fr-FR" b="1" dirty="0"/>
          </a:p>
        </p:txBody>
      </p:sp>
      <p:sp>
        <p:nvSpPr>
          <p:cNvPr id="28" name="Rectangle 27"/>
          <p:cNvSpPr/>
          <p:nvPr/>
        </p:nvSpPr>
        <p:spPr>
          <a:xfrm>
            <a:off x="113385" y="4355812"/>
            <a:ext cx="300082" cy="369332"/>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fr-FR" b="1" dirty="0">
                <a:latin typeface="Times New Roman" pitchFamily="18" charset="0"/>
                <a:cs typeface="Times New Roman" pitchFamily="18" charset="0"/>
              </a:rPr>
              <a:t>3</a:t>
            </a:r>
            <a:endParaRPr lang="fr-FR" b="1" dirty="0"/>
          </a:p>
        </p:txBody>
      </p:sp>
      <p:sp>
        <p:nvSpPr>
          <p:cNvPr id="29" name="Rectangle 28"/>
          <p:cNvSpPr/>
          <p:nvPr/>
        </p:nvSpPr>
        <p:spPr>
          <a:xfrm>
            <a:off x="134734" y="5620318"/>
            <a:ext cx="300082" cy="369332"/>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fr-FR" b="1" dirty="0" smtClean="0">
                <a:latin typeface="Times New Roman" pitchFamily="18" charset="0"/>
                <a:cs typeface="Times New Roman" pitchFamily="18" charset="0"/>
              </a:rPr>
              <a:t>4</a:t>
            </a:r>
            <a:endParaRPr lang="fr-FR" b="1" dirty="0"/>
          </a:p>
        </p:txBody>
      </p:sp>
      <p:cxnSp>
        <p:nvCxnSpPr>
          <p:cNvPr id="31" name="Connecteur droit avec flèche 30"/>
          <p:cNvCxnSpPr/>
          <p:nvPr/>
        </p:nvCxnSpPr>
        <p:spPr>
          <a:xfrm flipV="1">
            <a:off x="2126084" y="4797152"/>
            <a:ext cx="952786" cy="1080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a:off x="2126084" y="5075009"/>
            <a:ext cx="952786" cy="26220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131840" y="4617132"/>
            <a:ext cx="1422404"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lang="fr-FR" b="1" dirty="0" smtClean="0">
                <a:solidFill>
                  <a:srgbClr val="FF0000"/>
                </a:solidFill>
                <a:latin typeface="Times New Roman" pitchFamily="18" charset="0"/>
                <a:cs typeface="Times New Roman" pitchFamily="18" charset="0"/>
              </a:rPr>
              <a:t>Protozoaires </a:t>
            </a:r>
            <a:endParaRPr lang="fr-FR" b="1" dirty="0">
              <a:solidFill>
                <a:srgbClr val="FF0000"/>
              </a:solidFill>
              <a:latin typeface="Times New Roman" pitchFamily="18" charset="0"/>
              <a:cs typeface="Times New Roman" pitchFamily="18" charset="0"/>
            </a:endParaRPr>
          </a:p>
        </p:txBody>
      </p:sp>
      <p:sp>
        <p:nvSpPr>
          <p:cNvPr id="40" name="Rectangle 39"/>
          <p:cNvSpPr/>
          <p:nvPr/>
        </p:nvSpPr>
        <p:spPr>
          <a:xfrm>
            <a:off x="3128064" y="5075009"/>
            <a:ext cx="1453170" cy="332420"/>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r>
              <a:rPr lang="fr-FR" b="1" dirty="0" smtClean="0">
                <a:solidFill>
                  <a:srgbClr val="FF0000"/>
                </a:solidFill>
                <a:latin typeface="Times New Roman" pitchFamily="18" charset="0"/>
                <a:cs typeface="Times New Roman" pitchFamily="18" charset="0"/>
              </a:rPr>
              <a:t>Les algues </a:t>
            </a:r>
            <a:endParaRPr lang="fr-FR" b="1" dirty="0">
              <a:solidFill>
                <a:srgbClr val="FF0000"/>
              </a:solidFill>
              <a:latin typeface="Times New Roman" pitchFamily="18" charset="0"/>
              <a:cs typeface="Times New Roman" pitchFamily="18" charset="0"/>
            </a:endParaRPr>
          </a:p>
        </p:txBody>
      </p:sp>
      <p:sp>
        <p:nvSpPr>
          <p:cNvPr id="41" name="Rectangle 40"/>
          <p:cNvSpPr/>
          <p:nvPr/>
        </p:nvSpPr>
        <p:spPr>
          <a:xfrm>
            <a:off x="3128064" y="3380487"/>
            <a:ext cx="1422404"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lang="fr-FR" b="1" dirty="0" smtClean="0">
                <a:solidFill>
                  <a:srgbClr val="FF0000"/>
                </a:solidFill>
                <a:latin typeface="Times New Roman" pitchFamily="18" charset="0"/>
                <a:cs typeface="Times New Roman" pitchFamily="18" charset="0"/>
              </a:rPr>
              <a:t>Levures  </a:t>
            </a:r>
            <a:endParaRPr lang="fr-FR" b="1" dirty="0">
              <a:solidFill>
                <a:srgbClr val="FF0000"/>
              </a:solidFill>
              <a:latin typeface="Times New Roman" pitchFamily="18" charset="0"/>
              <a:cs typeface="Times New Roman" pitchFamily="18" charset="0"/>
            </a:endParaRPr>
          </a:p>
        </p:txBody>
      </p:sp>
      <p:sp>
        <p:nvSpPr>
          <p:cNvPr id="42" name="Rectangle 41"/>
          <p:cNvSpPr/>
          <p:nvPr/>
        </p:nvSpPr>
        <p:spPr>
          <a:xfrm>
            <a:off x="3128064" y="3848674"/>
            <a:ext cx="1422404" cy="360040"/>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lang="fr-FR" b="1" dirty="0" smtClean="0">
                <a:solidFill>
                  <a:srgbClr val="FF0000"/>
                </a:solidFill>
                <a:latin typeface="Times New Roman" pitchFamily="18" charset="0"/>
                <a:cs typeface="Times New Roman" pitchFamily="18" charset="0"/>
              </a:rPr>
              <a:t>Moisissures  </a:t>
            </a:r>
            <a:endParaRPr lang="fr-FR" b="1" dirty="0">
              <a:solidFill>
                <a:srgbClr val="FF0000"/>
              </a:solidFill>
              <a:latin typeface="Times New Roman" pitchFamily="18" charset="0"/>
              <a:cs typeface="Times New Roman" pitchFamily="18" charset="0"/>
            </a:endParaRPr>
          </a:p>
        </p:txBody>
      </p:sp>
      <p:cxnSp>
        <p:nvCxnSpPr>
          <p:cNvPr id="49" name="Connecteur droit avec flèche 48"/>
          <p:cNvCxnSpPr/>
          <p:nvPr/>
        </p:nvCxnSpPr>
        <p:spPr>
          <a:xfrm flipV="1">
            <a:off x="2126084" y="3567522"/>
            <a:ext cx="952786" cy="1080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a:off x="2126084" y="3848674"/>
            <a:ext cx="952786" cy="12601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07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084" y="2192802"/>
            <a:ext cx="2517924" cy="436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084" y="2166060"/>
            <a:ext cx="2611281" cy="42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437" y="3267694"/>
            <a:ext cx="3603749" cy="2546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1007" y="3267694"/>
            <a:ext cx="3135982" cy="326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340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par>
                                <p:cTn id="32" presetID="16" presetClass="entr" presetSubtype="21"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barn(inVertical)">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barn(inVertical)">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barn(inVertical)">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par>
                                <p:cTn id="58" presetID="16" presetClass="entr" presetSubtype="21"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barn(inVertical)">
                                      <p:cBhvr>
                                        <p:cTn id="60" dur="500"/>
                                        <p:tgtEl>
                                          <p:spTgt spid="34"/>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barn(inVertical)">
                                      <p:cBhvr>
                                        <p:cTn id="63" dur="500"/>
                                        <p:tgtEl>
                                          <p:spTgt spid="39"/>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barn(inVertical)">
                                      <p:cBhvr>
                                        <p:cTn id="68" dur="500"/>
                                        <p:tgtEl>
                                          <p:spTgt spid="40"/>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barn(inVertical)">
                                      <p:cBhvr>
                                        <p:cTn id="73" dur="500"/>
                                        <p:tgtEl>
                                          <p:spTgt spid="29"/>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inVertical)">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mph" presetSubtype="0" fill="hold" grpId="1" nodeType="clickEffect">
                                  <p:stCondLst>
                                    <p:cond delay="0"/>
                                  </p:stCondLst>
                                  <p:childTnLst>
                                    <p:animScale>
                                      <p:cBhvr>
                                        <p:cTn id="80" dur="2000" fill="hold"/>
                                        <p:tgtEl>
                                          <p:spTgt spid="26"/>
                                        </p:tgtEl>
                                      </p:cBhvr>
                                      <p:by x="150000" y="150000"/>
                                    </p:animScale>
                                  </p:childTnLst>
                                </p:cTn>
                              </p:par>
                              <p:par>
                                <p:cTn id="81" presetID="6" presetClass="emph" presetSubtype="0" fill="hold" grpId="1" nodeType="withEffect">
                                  <p:stCondLst>
                                    <p:cond delay="0"/>
                                  </p:stCondLst>
                                  <p:childTnLst>
                                    <p:animScale>
                                      <p:cBhvr>
                                        <p:cTn id="82" dur="2000" fill="hold"/>
                                        <p:tgtEl>
                                          <p:spTgt spid="3"/>
                                        </p:tgtEl>
                                      </p:cBhvr>
                                      <p:by x="150000" y="150000"/>
                                    </p:animScale>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2072"/>
                                        </p:tgtEl>
                                        <p:attrNameLst>
                                          <p:attrName>style.visibility</p:attrName>
                                        </p:attrNameLst>
                                      </p:cBhvr>
                                      <p:to>
                                        <p:strVal val="visible"/>
                                      </p:to>
                                    </p:set>
                                    <p:animEffect transition="in" filter="barn(inVertical)">
                                      <p:cBhvr>
                                        <p:cTn id="87" dur="500"/>
                                        <p:tgtEl>
                                          <p:spTgt spid="2072"/>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2072"/>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6" presetClass="emph" presetSubtype="0" fill="hold" grpId="1" nodeType="clickEffect">
                                  <p:stCondLst>
                                    <p:cond delay="0"/>
                                  </p:stCondLst>
                                  <p:childTnLst>
                                    <p:animScale>
                                      <p:cBhvr>
                                        <p:cTn id="95" dur="2000" fill="hold"/>
                                        <p:tgtEl>
                                          <p:spTgt spid="27"/>
                                        </p:tgtEl>
                                      </p:cBhvr>
                                      <p:by x="150000" y="150000"/>
                                    </p:animScale>
                                  </p:childTnLst>
                                </p:cTn>
                              </p:par>
                              <p:par>
                                <p:cTn id="96" presetID="6" presetClass="emph" presetSubtype="0" fill="hold" grpId="1" nodeType="withEffect">
                                  <p:stCondLst>
                                    <p:cond delay="0"/>
                                  </p:stCondLst>
                                  <p:childTnLst>
                                    <p:animScale>
                                      <p:cBhvr>
                                        <p:cTn id="97" dur="2000" fill="hold"/>
                                        <p:tgtEl>
                                          <p:spTgt spid="13"/>
                                        </p:tgtEl>
                                      </p:cBhvr>
                                      <p:by x="150000" y="150000"/>
                                    </p:animScale>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barn(inVertical)">
                                      <p:cBhvr>
                                        <p:cTn id="102" dur="500"/>
                                        <p:tgtEl>
                                          <p:spTgt spid="37"/>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07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3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6" presetClass="emph" presetSubtype="0" fill="hold" grpId="1" nodeType="clickEffect">
                                  <p:stCondLst>
                                    <p:cond delay="0"/>
                                  </p:stCondLst>
                                  <p:childTnLst>
                                    <p:animScale>
                                      <p:cBhvr>
                                        <p:cTn id="114" dur="2000" fill="hold"/>
                                        <p:tgtEl>
                                          <p:spTgt spid="14"/>
                                        </p:tgtEl>
                                      </p:cBhvr>
                                      <p:by x="150000" y="150000"/>
                                    </p:animScale>
                                  </p:childTnLst>
                                </p:cTn>
                              </p:par>
                              <p:par>
                                <p:cTn id="115" presetID="6" presetClass="emph" presetSubtype="0" fill="hold" grpId="1" nodeType="withEffect">
                                  <p:stCondLst>
                                    <p:cond delay="0"/>
                                  </p:stCondLst>
                                  <p:childTnLst>
                                    <p:animScale>
                                      <p:cBhvr>
                                        <p:cTn id="116" dur="2000" fill="hold"/>
                                        <p:tgtEl>
                                          <p:spTgt spid="28"/>
                                        </p:tgtEl>
                                      </p:cBhvr>
                                      <p:by x="150000" y="150000"/>
                                    </p:animScale>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barn(inVertical)">
                                      <p:cBhvr>
                                        <p:cTn id="121" dur="500"/>
                                        <p:tgtEl>
                                          <p:spTgt spid="38"/>
                                        </p:tgtEl>
                                      </p:cBhvr>
                                    </p:animEffect>
                                  </p:childTnLst>
                                </p:cTn>
                              </p:par>
                            </p:childTnLst>
                          </p:cTn>
                        </p:par>
                      </p:childTnLst>
                    </p:cTn>
                  </p:par>
                  <p:par>
                    <p:cTn id="122" fill="hold">
                      <p:stCondLst>
                        <p:cond delay="indefinite"/>
                      </p:stCondLst>
                      <p:childTnLst>
                        <p:par>
                          <p:cTn id="123" fill="hold">
                            <p:stCondLst>
                              <p:cond delay="0"/>
                            </p:stCondLst>
                            <p:childTnLst>
                              <p:par>
                                <p:cTn id="124" presetID="1" presetClass="exit" presetSubtype="0" fill="hold" nodeType="clickEffect">
                                  <p:stCondLst>
                                    <p:cond delay="0"/>
                                  </p:stCondLst>
                                  <p:childTnLst>
                                    <p:set>
                                      <p:cBhvr>
                                        <p:cTn id="125" dur="1" fill="hold">
                                          <p:stCondLst>
                                            <p:cond delay="0"/>
                                          </p:stCondLst>
                                        </p:cTn>
                                        <p:tgtEl>
                                          <p:spTgt spid="38"/>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nodeType="clickEffect">
                                  <p:stCondLst>
                                    <p:cond delay="0"/>
                                  </p:stCondLst>
                                  <p:childTnLst>
                                    <p:set>
                                      <p:cBhvr>
                                        <p:cTn id="129" dur="1" fill="hold">
                                          <p:stCondLst>
                                            <p:cond delay="0"/>
                                          </p:stCondLst>
                                        </p:cTn>
                                        <p:tgtEl>
                                          <p:spTgt spid="44"/>
                                        </p:tgtEl>
                                        <p:attrNameLst>
                                          <p:attrName>style.visibility</p:attrName>
                                        </p:attrNameLst>
                                      </p:cBhvr>
                                      <p:to>
                                        <p:strVal val="visible"/>
                                      </p:to>
                                    </p:set>
                                    <p:animEffect transition="in" filter="barn(inVertical)">
                                      <p:cBhvr>
                                        <p:cTn id="13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3" grpId="1" animBg="1"/>
      <p:bldP spid="13" grpId="0" animBg="1"/>
      <p:bldP spid="13" grpId="1" animBg="1"/>
      <p:bldP spid="14" grpId="0" animBg="1"/>
      <p:bldP spid="14" grpId="1" animBg="1"/>
      <p:bldP spid="15" grpId="0" animBg="1"/>
      <p:bldP spid="26" grpId="0" animBg="1"/>
      <p:bldP spid="26" grpId="1" animBg="1"/>
      <p:bldP spid="27" grpId="0" animBg="1"/>
      <p:bldP spid="27" grpId="1" animBg="1"/>
      <p:bldP spid="28" grpId="0" animBg="1"/>
      <p:bldP spid="28" grpId="1" animBg="1"/>
      <p:bldP spid="29" grpId="0" animBg="1"/>
      <p:bldP spid="39" grpId="0" animBg="1"/>
      <p:bldP spid="40" grpId="0" animBg="1"/>
      <p:bldP spid="41" grpId="0" animBg="1"/>
      <p:bldP spid="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54345" y="36660"/>
            <a:ext cx="415498" cy="369332"/>
          </a:xfrm>
          <a:prstGeom prst="rect">
            <a:avLst/>
          </a:prstGeom>
        </p:spPr>
        <p:txBody>
          <a:bodyPr wrap="none">
            <a:spAutoFit/>
          </a:bodyPr>
          <a:lstStyle/>
          <a:p>
            <a:r>
              <a:rPr lang="fr-FR" dirty="0" smtClean="0">
                <a:latin typeface="Times New Roman" pitchFamily="18" charset="0"/>
                <a:cs typeface="Times New Roman" pitchFamily="18" charset="0"/>
              </a:rPr>
              <a:t>48</a:t>
            </a:r>
            <a:endParaRPr lang="fr-FR" dirty="0"/>
          </a:p>
        </p:txBody>
      </p:sp>
      <p:sp>
        <p:nvSpPr>
          <p:cNvPr id="3" name="Rectangle 2"/>
          <p:cNvSpPr/>
          <p:nvPr/>
        </p:nvSpPr>
        <p:spPr>
          <a:xfrm>
            <a:off x="2147715" y="158408"/>
            <a:ext cx="2725426" cy="523220"/>
          </a:xfrm>
          <a:prstGeom prst="rect">
            <a:avLst/>
          </a:prstGeom>
        </p:spPr>
        <p:txBody>
          <a:bodyPr wrap="none">
            <a:spAutoFit/>
          </a:bodyPr>
          <a:lstStyle/>
          <a:p>
            <a:r>
              <a:rPr lang="fr-FR" sz="2800" u="sng" dirty="0" smtClean="0">
                <a:solidFill>
                  <a:srgbClr val="0070C0"/>
                </a:solidFill>
                <a:latin typeface="Times New Roman" pitchFamily="18" charset="0"/>
                <a:cs typeface="Times New Roman" pitchFamily="18" charset="0"/>
              </a:rPr>
              <a:t>2- Mycotoxines : </a:t>
            </a:r>
            <a:endParaRPr lang="fr-FR" sz="2800" u="sng" dirty="0">
              <a:solidFill>
                <a:srgbClr val="0070C0"/>
              </a:solidFill>
            </a:endParaRPr>
          </a:p>
        </p:txBody>
      </p:sp>
      <p:sp>
        <p:nvSpPr>
          <p:cNvPr id="7" name="Rectangle 6"/>
          <p:cNvSpPr/>
          <p:nvPr/>
        </p:nvSpPr>
        <p:spPr>
          <a:xfrm>
            <a:off x="235438" y="2004206"/>
            <a:ext cx="4572000" cy="3349956"/>
          </a:xfrm>
          <a:prstGeom prst="rect">
            <a:avLst/>
          </a:prstGeom>
        </p:spPr>
        <p:txBody>
          <a:bodyPr>
            <a:spAutoFit/>
          </a:bodyPr>
          <a:lstStyle/>
          <a:p>
            <a:pPr>
              <a:lnSpc>
                <a:spcPct val="150000"/>
              </a:lnSpc>
              <a:buFont typeface="Arial" panose="020B0604020202020204" pitchFamily="34" charset="0"/>
              <a:buChar char="•"/>
            </a:pPr>
            <a:r>
              <a:rPr lang="fr-FR" sz="2400" dirty="0" smtClean="0">
                <a:solidFill>
                  <a:srgbClr val="000000"/>
                </a:solidFill>
                <a:latin typeface="Times New Roman" panose="02020603050405020304" pitchFamily="18" charset="0"/>
              </a:rPr>
              <a:t>Hépatotoxique</a:t>
            </a:r>
            <a:endParaRPr lang="fr-FR" sz="2400" dirty="0">
              <a:solidFill>
                <a:srgbClr val="000000"/>
              </a:solidFill>
              <a:latin typeface="Times New Roman" panose="02020603050405020304" pitchFamily="18" charset="0"/>
            </a:endParaRPr>
          </a:p>
          <a:p>
            <a:pPr>
              <a:lnSpc>
                <a:spcPct val="150000"/>
              </a:lnSpc>
              <a:buFont typeface="Arial" panose="020B0604020202020204" pitchFamily="34" charset="0"/>
              <a:buChar char="•"/>
            </a:pPr>
            <a:r>
              <a:rPr lang="fr-FR" sz="2400" dirty="0">
                <a:solidFill>
                  <a:srgbClr val="000000"/>
                </a:solidFill>
                <a:latin typeface="Times New Roman" panose="02020603050405020304" pitchFamily="18" charset="0"/>
              </a:rPr>
              <a:t>Neurotoxique</a:t>
            </a:r>
          </a:p>
          <a:p>
            <a:pPr>
              <a:lnSpc>
                <a:spcPct val="150000"/>
              </a:lnSpc>
              <a:buFont typeface="Arial" panose="020B0604020202020204" pitchFamily="34" charset="0"/>
              <a:buChar char="•"/>
            </a:pPr>
            <a:r>
              <a:rPr lang="fr-FR" sz="2400" dirty="0">
                <a:solidFill>
                  <a:srgbClr val="000000"/>
                </a:solidFill>
                <a:latin typeface="Times New Roman" panose="02020603050405020304" pitchFamily="18" charset="0"/>
              </a:rPr>
              <a:t>Mutagène</a:t>
            </a:r>
          </a:p>
          <a:p>
            <a:pPr>
              <a:lnSpc>
                <a:spcPct val="150000"/>
              </a:lnSpc>
              <a:buFont typeface="Arial" panose="020B0604020202020204" pitchFamily="34" charset="0"/>
              <a:buChar char="•"/>
            </a:pPr>
            <a:r>
              <a:rPr lang="fr-FR" sz="2400" dirty="0" err="1">
                <a:solidFill>
                  <a:srgbClr val="000000"/>
                </a:solidFill>
                <a:latin typeface="Times New Roman" panose="02020603050405020304" pitchFamily="18" charset="0"/>
              </a:rPr>
              <a:t>Tératoqène</a:t>
            </a:r>
            <a:endParaRPr lang="fr-FR" sz="2400" dirty="0">
              <a:solidFill>
                <a:srgbClr val="000000"/>
              </a:solidFill>
              <a:latin typeface="Times New Roman" panose="02020603050405020304" pitchFamily="18" charset="0"/>
            </a:endParaRPr>
          </a:p>
          <a:p>
            <a:pPr>
              <a:lnSpc>
                <a:spcPct val="150000"/>
              </a:lnSpc>
              <a:buFont typeface="Arial" panose="020B0604020202020204" pitchFamily="34" charset="0"/>
              <a:buChar char="•"/>
            </a:pPr>
            <a:r>
              <a:rPr lang="fr-FR" sz="2400" dirty="0">
                <a:solidFill>
                  <a:srgbClr val="000000"/>
                </a:solidFill>
                <a:latin typeface="Times New Roman" panose="02020603050405020304" pitchFamily="18" charset="0"/>
              </a:rPr>
              <a:t>Cancérigènes</a:t>
            </a:r>
          </a:p>
          <a:p>
            <a:pPr>
              <a:lnSpc>
                <a:spcPct val="150000"/>
              </a:lnSpc>
              <a:buFont typeface="Arial" panose="020B0604020202020204" pitchFamily="34" charset="0"/>
              <a:buChar char="•"/>
            </a:pPr>
            <a:r>
              <a:rPr lang="fr-FR" sz="2400" dirty="0" err="1">
                <a:solidFill>
                  <a:srgbClr val="000000"/>
                </a:solidFill>
                <a:latin typeface="Times New Roman" panose="02020603050405020304" pitchFamily="18" charset="0"/>
              </a:rPr>
              <a:t>Immunosupprésseur</a:t>
            </a:r>
            <a:endParaRPr lang="fr-FR" sz="2400" b="0" i="0" dirty="0">
              <a:solidFill>
                <a:srgbClr val="000000"/>
              </a:solidFill>
              <a:effectLst/>
              <a:latin typeface="Times New Roman" panose="02020603050405020304" pitchFamily="18" charset="0"/>
            </a:endParaRPr>
          </a:p>
        </p:txBody>
      </p:sp>
      <p:sp>
        <p:nvSpPr>
          <p:cNvPr id="4" name="Rectangle 3"/>
          <p:cNvSpPr/>
          <p:nvPr/>
        </p:nvSpPr>
        <p:spPr>
          <a:xfrm>
            <a:off x="-252536" y="711954"/>
            <a:ext cx="5832648" cy="830997"/>
          </a:xfrm>
          <a:prstGeom prst="rect">
            <a:avLst/>
          </a:prstGeom>
        </p:spPr>
        <p:txBody>
          <a:bodyPr wrap="square">
            <a:spAutoFit/>
          </a:bodyPr>
          <a:lstStyle/>
          <a:p>
            <a:pPr algn="ctr"/>
            <a:r>
              <a:rPr lang="fr-FR" sz="2400" b="1" u="sng" dirty="0">
                <a:solidFill>
                  <a:srgbClr val="FF0000"/>
                </a:solidFill>
                <a:latin typeface="Times New Roman" pitchFamily="18" charset="0"/>
                <a:cs typeface="Times New Roman" pitchFamily="18" charset="0"/>
              </a:rPr>
              <a:t>Les effets des mycotoxines sur la santé: </a:t>
            </a:r>
            <a:br>
              <a:rPr lang="fr-FR" sz="2400" b="1" u="sng" dirty="0">
                <a:solidFill>
                  <a:srgbClr val="FF0000"/>
                </a:solidFill>
                <a:latin typeface="Times New Roman" pitchFamily="18" charset="0"/>
                <a:cs typeface="Times New Roman" pitchFamily="18" charset="0"/>
              </a:rPr>
            </a:br>
            <a:endParaRPr lang="fr-FR" sz="2400" b="1"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41373771"/>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solidFill>
                  <a:schemeClr val="bg1">
                    <a:lumMod val="50000"/>
                  </a:schemeClr>
                </a:solidFill>
                <a:latin typeface="Times New Roman" pitchFamily="18" charset="0"/>
                <a:cs typeface="Times New Roman" pitchFamily="18" charset="0"/>
              </a:rPr>
              <a:t>La Sécurité Microbiologique Des Aliments- USTO- MB</a:t>
            </a:r>
            <a:endParaRPr lang="fr-FR" sz="1100" b="1" dirty="0">
              <a:solidFill>
                <a:schemeClr val="bg1">
                  <a:lumMod val="50000"/>
                </a:schemeClr>
              </a:solidFill>
              <a:latin typeface="Times New Roman" pitchFamily="18" charset="0"/>
              <a:cs typeface="Times New Roman" pitchFamily="18" charset="0"/>
            </a:endParaRPr>
          </a:p>
        </p:txBody>
      </p:sp>
      <p:sp>
        <p:nvSpPr>
          <p:cNvPr id="3" name="Rectangle 2"/>
          <p:cNvSpPr/>
          <p:nvPr/>
        </p:nvSpPr>
        <p:spPr>
          <a:xfrm>
            <a:off x="3491880" y="2060848"/>
            <a:ext cx="2685351" cy="1862048"/>
          </a:xfrm>
          <a:prstGeom prst="rect">
            <a:avLst/>
          </a:prstGeom>
        </p:spPr>
        <p:txBody>
          <a:bodyPr wrap="none">
            <a:spAutoFit/>
          </a:bodyPr>
          <a:lstStyle/>
          <a:p>
            <a:r>
              <a:rPr lang="fr-FR" sz="11500" b="1" dirty="0" smtClean="0">
                <a:solidFill>
                  <a:srgbClr val="0070C0"/>
                </a:solidFill>
                <a:latin typeface="Times New Roman" pitchFamily="18" charset="0"/>
                <a:cs typeface="Times New Roman" pitchFamily="18" charset="0"/>
              </a:rPr>
              <a:t>Fin </a:t>
            </a:r>
            <a:endParaRPr lang="fr-FR" sz="11500" b="1" dirty="0">
              <a:solidFill>
                <a:srgbClr val="0070C0"/>
              </a:solidFill>
            </a:endParaRPr>
          </a:p>
        </p:txBody>
      </p:sp>
    </p:spTree>
    <p:extLst>
      <p:ext uri="{BB962C8B-B14F-4D97-AF65-F5344CB8AC3E}">
        <p14:creationId xmlns:p14="http://schemas.microsoft.com/office/powerpoint/2010/main" val="14770777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latin typeface="Times New Roman" pitchFamily="18" charset="0"/>
                <a:cs typeface="Times New Roman" pitchFamily="18" charset="0"/>
              </a:rPr>
              <a:t>La Sécurité Microbiologique Des Aliments- USTO- MB</a:t>
            </a:r>
            <a:endParaRPr lang="fr-FR" sz="1100" b="1" dirty="0">
              <a:latin typeface="Times New Roman" pitchFamily="18" charset="0"/>
              <a:cs typeface="Times New Roman" pitchFamily="18" charset="0"/>
            </a:endParaRPr>
          </a:p>
        </p:txBody>
      </p:sp>
      <p:sp>
        <p:nvSpPr>
          <p:cNvPr id="2" name="Rectangle 1"/>
          <p:cNvSpPr/>
          <p:nvPr/>
        </p:nvSpPr>
        <p:spPr>
          <a:xfrm>
            <a:off x="54345" y="36660"/>
            <a:ext cx="300082" cy="369332"/>
          </a:xfrm>
          <a:prstGeom prst="rect">
            <a:avLst/>
          </a:prstGeom>
        </p:spPr>
        <p:txBody>
          <a:bodyPr wrap="none">
            <a:spAutoFit/>
          </a:bodyPr>
          <a:lstStyle/>
          <a:p>
            <a:r>
              <a:rPr lang="fr-FR" dirty="0" smtClean="0">
                <a:latin typeface="Times New Roman" pitchFamily="18" charset="0"/>
                <a:cs typeface="Times New Roman" pitchFamily="18" charset="0"/>
              </a:rPr>
              <a:t>4</a:t>
            </a:r>
            <a:endParaRPr lang="fr-FR" dirty="0"/>
          </a:p>
        </p:txBody>
      </p:sp>
      <p:sp>
        <p:nvSpPr>
          <p:cNvPr id="6" name="Rectangle 5"/>
          <p:cNvSpPr/>
          <p:nvPr/>
        </p:nvSpPr>
        <p:spPr>
          <a:xfrm>
            <a:off x="1763688" y="297454"/>
            <a:ext cx="5103513" cy="461665"/>
          </a:xfrm>
          <a:prstGeom prst="rect">
            <a:avLst/>
          </a:prstGeom>
        </p:spPr>
        <p:txBody>
          <a:bodyPr wrap="none">
            <a:spAutoFit/>
          </a:bodyPr>
          <a:lstStyle/>
          <a:p>
            <a:pPr marL="342900" indent="-342900">
              <a:buFont typeface="Wingdings" pitchFamily="2" charset="2"/>
              <a:buChar char="Ø"/>
            </a:pPr>
            <a:r>
              <a:rPr lang="fr-FR" sz="2400" b="1" u="sng" dirty="0">
                <a:solidFill>
                  <a:schemeClr val="bg2">
                    <a:lumMod val="50000"/>
                  </a:schemeClr>
                </a:solidFill>
                <a:latin typeface="Times New Roman" pitchFamily="18" charset="0"/>
                <a:cs typeface="Times New Roman" pitchFamily="18" charset="0"/>
              </a:rPr>
              <a:t>Rappels de microbiologie générale </a:t>
            </a:r>
          </a:p>
        </p:txBody>
      </p:sp>
      <p:sp>
        <p:nvSpPr>
          <p:cNvPr id="7" name="Rectangle 6"/>
          <p:cNvSpPr/>
          <p:nvPr/>
        </p:nvSpPr>
        <p:spPr>
          <a:xfrm>
            <a:off x="2693845" y="759119"/>
            <a:ext cx="3457037" cy="369332"/>
          </a:xfrm>
          <a:prstGeom prst="rect">
            <a:avLst/>
          </a:prstGeom>
        </p:spPr>
        <p:txBody>
          <a:bodyPr wrap="none">
            <a:spAutoFit/>
          </a:bodyPr>
          <a:lstStyle/>
          <a:p>
            <a:r>
              <a:rPr lang="fr-FR" b="1" u="sng" dirty="0" smtClean="0">
                <a:solidFill>
                  <a:srgbClr val="FF0000"/>
                </a:solidFill>
                <a:latin typeface="Times New Roman" pitchFamily="18" charset="0"/>
                <a:cs typeface="Times New Roman" pitchFamily="18" charset="0"/>
              </a:rPr>
              <a:t>1/ Diversité du monde microbien </a:t>
            </a:r>
            <a:endParaRPr lang="fr-FR" b="1" u="sng" dirty="0">
              <a:solidFill>
                <a:srgbClr val="FF0000"/>
              </a:solidFill>
            </a:endParaRPr>
          </a:p>
        </p:txBody>
      </p:sp>
      <p:sp>
        <p:nvSpPr>
          <p:cNvPr id="8" name="Rectangle 7"/>
          <p:cNvSpPr/>
          <p:nvPr/>
        </p:nvSpPr>
        <p:spPr>
          <a:xfrm>
            <a:off x="1619672" y="1134468"/>
            <a:ext cx="6201378"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fr-FR" b="1" dirty="0" smtClean="0">
                <a:solidFill>
                  <a:schemeClr val="accent4">
                    <a:lumMod val="50000"/>
                  </a:schemeClr>
                </a:solidFill>
                <a:latin typeface="Times New Roman" pitchFamily="18" charset="0"/>
                <a:cs typeface="Times New Roman" pitchFamily="18" charset="0"/>
              </a:rPr>
              <a:t>1.3. Caractéristiques morphologiques des micro-organismes: </a:t>
            </a:r>
            <a:endParaRPr lang="fr-FR" b="1" dirty="0">
              <a:solidFill>
                <a:schemeClr val="accent4">
                  <a:lumMod val="50000"/>
                </a:schemeClr>
              </a:solidFill>
            </a:endParaRPr>
          </a:p>
        </p:txBody>
      </p:sp>
      <p:sp>
        <p:nvSpPr>
          <p:cNvPr id="9" name="Rectangle 8"/>
          <p:cNvSpPr/>
          <p:nvPr/>
        </p:nvSpPr>
        <p:spPr>
          <a:xfrm>
            <a:off x="3643367" y="1596340"/>
            <a:ext cx="1991350"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smtClean="0">
                <a:solidFill>
                  <a:srgbClr val="FF0000"/>
                </a:solidFill>
                <a:latin typeface="Times New Roman" pitchFamily="18" charset="0"/>
                <a:cs typeface="Times New Roman" pitchFamily="18" charset="0"/>
              </a:rPr>
              <a:t>Procaryotes Bactéries </a:t>
            </a:r>
            <a:endParaRPr lang="fr-FR" b="1" dirty="0">
              <a:solidFill>
                <a:srgbClr val="FF0000"/>
              </a:solidFill>
              <a:latin typeface="Times New Roman" pitchFamily="18" charset="0"/>
              <a:cs typeface="Times New Roman" pitchFamily="18" charset="0"/>
            </a:endParaRPr>
          </a:p>
        </p:txBody>
      </p:sp>
      <p:sp>
        <p:nvSpPr>
          <p:cNvPr id="10" name="Rectangle 9"/>
          <p:cNvSpPr/>
          <p:nvPr/>
        </p:nvSpPr>
        <p:spPr>
          <a:xfrm>
            <a:off x="3453451" y="1509814"/>
            <a:ext cx="287258" cy="338554"/>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fr-FR" sz="1600" b="1" dirty="0" smtClean="0">
                <a:latin typeface="Times New Roman" pitchFamily="18" charset="0"/>
                <a:cs typeface="Times New Roman" pitchFamily="18" charset="0"/>
              </a:rPr>
              <a:t>1</a:t>
            </a:r>
            <a:endParaRPr lang="fr-FR" sz="1600" b="1" dirty="0"/>
          </a:p>
        </p:txBody>
      </p:sp>
      <p:sp>
        <p:nvSpPr>
          <p:cNvPr id="13" name="Rectangle 12"/>
          <p:cNvSpPr/>
          <p:nvPr/>
        </p:nvSpPr>
        <p:spPr>
          <a:xfrm>
            <a:off x="0" y="4290412"/>
            <a:ext cx="9035846" cy="2215991"/>
          </a:xfrm>
          <a:prstGeom prst="rect">
            <a:avLst/>
          </a:prstGeom>
          <a:ln>
            <a:noFill/>
          </a:ln>
        </p:spPr>
        <p:txBody>
          <a:bodyPr wrap="square">
            <a:spAutoFit/>
          </a:bodyPr>
          <a:lstStyle/>
          <a:p>
            <a:pPr marL="342900" indent="-342900">
              <a:buFont typeface="Wingdings" pitchFamily="2" charset="2"/>
              <a:buChar char="Ø"/>
            </a:pPr>
            <a:r>
              <a:rPr lang="fr-FR" sz="2400" dirty="0" smtClean="0">
                <a:latin typeface="Times New Roman" pitchFamily="18" charset="0"/>
                <a:cs typeface="Times New Roman" pitchFamily="18" charset="0"/>
              </a:rPr>
              <a:t>Elles  </a:t>
            </a:r>
            <a:r>
              <a:rPr lang="fr-FR" sz="2400" dirty="0">
                <a:latin typeface="Times New Roman" pitchFamily="18" charset="0"/>
                <a:cs typeface="Times New Roman" pitchFamily="18" charset="0"/>
              </a:rPr>
              <a:t>peuvent se différenciées par </a:t>
            </a:r>
            <a:r>
              <a:rPr lang="fr-FR" sz="2400" dirty="0" smtClean="0">
                <a:latin typeface="Times New Roman" pitchFamily="18" charset="0"/>
                <a:cs typeface="Times New Roman" pitchFamily="18" charset="0"/>
              </a:rPr>
              <a:t>leur: </a:t>
            </a:r>
            <a:r>
              <a:rPr lang="fr-FR" sz="2400" dirty="0">
                <a:solidFill>
                  <a:srgbClr val="FF0000"/>
                </a:solidFill>
                <a:latin typeface="Times New Roman" pitchFamily="18" charset="0"/>
                <a:cs typeface="Times New Roman" pitchFamily="18" charset="0"/>
              </a:rPr>
              <a:t>caractères phénotypique</a:t>
            </a:r>
            <a:r>
              <a:rPr lang="fr-FR" sz="2400" dirty="0">
                <a:latin typeface="Times New Roman" pitchFamily="18" charset="0"/>
                <a:cs typeface="Times New Roman" pitchFamily="18" charset="0"/>
              </a:rPr>
              <a:t>, </a:t>
            </a:r>
            <a:r>
              <a:rPr lang="fr-FR" sz="2400" dirty="0" smtClean="0">
                <a:solidFill>
                  <a:srgbClr val="FF0000"/>
                </a:solidFill>
                <a:latin typeface="Times New Roman" pitchFamily="18" charset="0"/>
                <a:cs typeface="Times New Roman" pitchFamily="18" charset="0"/>
              </a:rPr>
              <a:t>forme</a:t>
            </a:r>
            <a:r>
              <a:rPr lang="fr-FR" sz="2400" dirty="0">
                <a:latin typeface="Times New Roman" pitchFamily="18" charset="0"/>
                <a:cs typeface="Times New Roman" pitchFamily="18" charset="0"/>
              </a:rPr>
              <a:t>, </a:t>
            </a:r>
            <a:r>
              <a:rPr lang="fr-FR" sz="2400" dirty="0" smtClean="0">
                <a:solidFill>
                  <a:srgbClr val="FF0000"/>
                </a:solidFill>
                <a:latin typeface="Times New Roman" pitchFamily="18" charset="0"/>
                <a:cs typeface="Times New Roman" pitchFamily="18" charset="0"/>
              </a:rPr>
              <a:t>taille</a:t>
            </a:r>
            <a:r>
              <a:rPr lang="fr-FR" sz="2400" dirty="0" smtClean="0">
                <a:latin typeface="Times New Roman" pitchFamily="18" charset="0"/>
                <a:cs typeface="Times New Roman" pitchFamily="18" charset="0"/>
              </a:rPr>
              <a:t> ,</a:t>
            </a:r>
            <a:r>
              <a:rPr lang="fr-FR" sz="2400" dirty="0" smtClean="0">
                <a:solidFill>
                  <a:srgbClr val="FF0000"/>
                </a:solidFill>
                <a:latin typeface="Times New Roman" pitchFamily="18" charset="0"/>
                <a:cs typeface="Times New Roman" pitchFamily="18" charset="0"/>
              </a:rPr>
              <a:t>structure</a:t>
            </a:r>
            <a:r>
              <a:rPr lang="fr-FR" sz="2400" dirty="0">
                <a:latin typeface="Times New Roman" pitchFamily="18" charset="0"/>
                <a:cs typeface="Times New Roman" pitchFamily="18" charset="0"/>
              </a:rPr>
              <a:t>, </a:t>
            </a:r>
            <a:r>
              <a:rPr lang="fr-FR" sz="2400" dirty="0" smtClean="0">
                <a:solidFill>
                  <a:srgbClr val="FF0000"/>
                </a:solidFill>
                <a:latin typeface="Times New Roman" pitchFamily="18" charset="0"/>
                <a:cs typeface="Times New Roman" pitchFamily="18" charset="0"/>
              </a:rPr>
              <a:t>activités </a:t>
            </a:r>
            <a:r>
              <a:rPr lang="fr-FR" sz="2400" dirty="0">
                <a:solidFill>
                  <a:srgbClr val="FF0000"/>
                </a:solidFill>
                <a:latin typeface="Times New Roman" pitchFamily="18" charset="0"/>
                <a:cs typeface="Times New Roman" pitchFamily="18" charset="0"/>
              </a:rPr>
              <a:t>chimiques</a:t>
            </a:r>
            <a:r>
              <a:rPr lang="fr-FR" sz="2400" dirty="0">
                <a:latin typeface="Times New Roman" pitchFamily="18" charset="0"/>
                <a:cs typeface="Times New Roman" pitchFamily="18" charset="0"/>
              </a:rPr>
              <a:t>, </a:t>
            </a:r>
            <a:r>
              <a:rPr lang="fr-FR" sz="2400" dirty="0">
                <a:solidFill>
                  <a:srgbClr val="FF0000"/>
                </a:solidFill>
                <a:latin typeface="Times New Roman" pitchFamily="18" charset="0"/>
                <a:cs typeface="Times New Roman" pitchFamily="18" charset="0"/>
              </a:rPr>
              <a:t>par les éléments </a:t>
            </a:r>
            <a:r>
              <a:rPr lang="fr-FR" sz="2400" dirty="0" smtClean="0">
                <a:solidFill>
                  <a:srgbClr val="FF0000"/>
                </a:solidFill>
                <a:latin typeface="Times New Roman" pitchFamily="18" charset="0"/>
                <a:cs typeface="Times New Roman" pitchFamily="18" charset="0"/>
              </a:rPr>
              <a:t>nutritifs</a:t>
            </a:r>
            <a:r>
              <a:rPr lang="fr-FR" sz="2400" dirty="0" smtClean="0">
                <a:latin typeface="Times New Roman" pitchFamily="18" charset="0"/>
                <a:cs typeface="Times New Roman" pitchFamily="18" charset="0"/>
              </a:rPr>
              <a:t>, </a:t>
            </a:r>
            <a:r>
              <a:rPr lang="fr-FR" sz="2400" dirty="0">
                <a:solidFill>
                  <a:srgbClr val="FF0000"/>
                </a:solidFill>
                <a:latin typeface="Times New Roman" pitchFamily="18" charset="0"/>
                <a:cs typeface="Times New Roman" pitchFamily="18" charset="0"/>
              </a:rPr>
              <a:t>par la forme de l'énergie qu'elles utilisent</a:t>
            </a:r>
            <a:r>
              <a:rPr lang="fr-FR" sz="2400" dirty="0">
                <a:latin typeface="Times New Roman" pitchFamily="18" charset="0"/>
                <a:cs typeface="Times New Roman" pitchFamily="18" charset="0"/>
              </a:rPr>
              <a:t>, par </a:t>
            </a:r>
            <a:r>
              <a:rPr lang="fr-FR" sz="2400" dirty="0">
                <a:solidFill>
                  <a:srgbClr val="FF0000"/>
                </a:solidFill>
                <a:latin typeface="Times New Roman" pitchFamily="18" charset="0"/>
                <a:cs typeface="Times New Roman" pitchFamily="18" charset="0"/>
              </a:rPr>
              <a:t>les conditions physiques</a:t>
            </a:r>
            <a:r>
              <a:rPr lang="fr-FR" sz="2400" dirty="0">
                <a:latin typeface="Times New Roman" pitchFamily="18" charset="0"/>
                <a:cs typeface="Times New Roman" pitchFamily="18" charset="0"/>
              </a:rPr>
              <a:t> dans lesquelles elles peuvent croître, par leur </a:t>
            </a:r>
            <a:r>
              <a:rPr lang="fr-FR" sz="2400" dirty="0">
                <a:solidFill>
                  <a:srgbClr val="FF0000"/>
                </a:solidFill>
                <a:latin typeface="Times New Roman" pitchFamily="18" charset="0"/>
                <a:cs typeface="Times New Roman" pitchFamily="18" charset="0"/>
              </a:rPr>
              <a:t>réactions à certains </a:t>
            </a:r>
            <a:r>
              <a:rPr lang="fr-FR" sz="2400" dirty="0" smtClean="0">
                <a:solidFill>
                  <a:srgbClr val="FF0000"/>
                </a:solidFill>
                <a:latin typeface="Times New Roman" pitchFamily="18" charset="0"/>
                <a:cs typeface="Times New Roman" pitchFamily="18" charset="0"/>
              </a:rPr>
              <a:t>colorants</a:t>
            </a:r>
            <a:r>
              <a:rPr lang="fr-FR" sz="2400" dirty="0" smtClean="0">
                <a:latin typeface="Times New Roman" pitchFamily="18" charset="0"/>
                <a:cs typeface="Times New Roman" pitchFamily="18" charset="0"/>
              </a:rPr>
              <a:t>.</a:t>
            </a:r>
          </a:p>
          <a:p>
            <a:pPr marL="285750" indent="-285750">
              <a:buFont typeface="Wingdings" pitchFamily="2" charset="2"/>
              <a:buChar char="Ø"/>
            </a:pPr>
            <a:endParaRPr lang="fr-FR" dirty="0"/>
          </a:p>
        </p:txBody>
      </p:sp>
      <p:sp>
        <p:nvSpPr>
          <p:cNvPr id="14" name="Rectangle 13"/>
          <p:cNvSpPr/>
          <p:nvPr/>
        </p:nvSpPr>
        <p:spPr>
          <a:xfrm>
            <a:off x="-66702" y="2247092"/>
            <a:ext cx="7311617" cy="461665"/>
          </a:xfrm>
          <a:prstGeom prst="rect">
            <a:avLst/>
          </a:prstGeom>
        </p:spPr>
        <p:txBody>
          <a:bodyPr wrap="none">
            <a:spAutoFit/>
          </a:bodyPr>
          <a:lstStyle/>
          <a:p>
            <a:pPr marL="285750" indent="-285750">
              <a:buFont typeface="Wingdings" pitchFamily="2" charset="2"/>
              <a:buChar char="Ø"/>
            </a:pPr>
            <a:r>
              <a:rPr lang="fr-FR" sz="2400" dirty="0">
                <a:latin typeface="Times New Roman" pitchFamily="18" charset="0"/>
                <a:cs typeface="Times New Roman" pitchFamily="18" charset="0"/>
              </a:rPr>
              <a:t>Des procaryotes </a:t>
            </a:r>
            <a:r>
              <a:rPr lang="fr-FR" sz="2400" dirty="0" smtClean="0">
                <a:latin typeface="Times New Roman" pitchFamily="18" charset="0"/>
                <a:cs typeface="Times New Roman" pitchFamily="18" charset="0"/>
              </a:rPr>
              <a:t>unicellulaire (diamètre = 0,5 à 1,5µm).</a:t>
            </a:r>
            <a:endParaRPr lang="fr-FR" sz="2400" dirty="0">
              <a:latin typeface="Times New Roman" pitchFamily="18" charset="0"/>
              <a:cs typeface="Times New Roman" pitchFamily="18" charset="0"/>
            </a:endParaRPr>
          </a:p>
        </p:txBody>
      </p:sp>
      <p:sp>
        <p:nvSpPr>
          <p:cNvPr id="15" name="Rectangle 14"/>
          <p:cNvSpPr/>
          <p:nvPr/>
        </p:nvSpPr>
        <p:spPr>
          <a:xfrm>
            <a:off x="118139" y="2062425"/>
            <a:ext cx="8608447" cy="830997"/>
          </a:xfrm>
          <a:prstGeom prst="rect">
            <a:avLst/>
          </a:prstGeom>
        </p:spPr>
        <p:txBody>
          <a:bodyPr wrap="none">
            <a:spAutoFit/>
          </a:bodyPr>
          <a:lstStyle/>
          <a:p>
            <a:pPr marL="285750" indent="-285750">
              <a:buFont typeface="Wingdings" pitchFamily="2" charset="2"/>
              <a:buChar char="Ø"/>
            </a:pPr>
            <a:r>
              <a:rPr lang="fr-FR" sz="2400" dirty="0">
                <a:latin typeface="Times New Roman" pitchFamily="18" charset="0"/>
                <a:cs typeface="Times New Roman" pitchFamily="18" charset="0"/>
              </a:rPr>
              <a:t>Selon leur </a:t>
            </a:r>
            <a:r>
              <a:rPr lang="fr-FR" sz="2400" dirty="0" smtClean="0">
                <a:latin typeface="Times New Roman" pitchFamily="18" charset="0"/>
                <a:cs typeface="Times New Roman" pitchFamily="18" charset="0"/>
              </a:rPr>
              <a:t>forme et le regroupement, </a:t>
            </a:r>
            <a:r>
              <a:rPr lang="fr-FR" sz="2400" dirty="0">
                <a:latin typeface="Times New Roman" pitchFamily="18" charset="0"/>
                <a:cs typeface="Times New Roman" pitchFamily="18" charset="0"/>
              </a:rPr>
              <a:t>les bactéries sont classées </a:t>
            </a:r>
            <a:r>
              <a:rPr lang="fr-FR" sz="2400" dirty="0" smtClean="0">
                <a:latin typeface="Times New Roman" pitchFamily="18" charset="0"/>
                <a:cs typeface="Times New Roman" pitchFamily="18" charset="0"/>
              </a:rPr>
              <a:t>en</a:t>
            </a:r>
          </a:p>
          <a:p>
            <a:r>
              <a:rPr lang="fr-FR" sz="2400" dirty="0" smtClean="0">
                <a:latin typeface="Times New Roman" pitchFamily="18" charset="0"/>
                <a:cs typeface="Times New Roman" pitchFamily="18" charset="0"/>
              </a:rPr>
              <a:t> </a:t>
            </a:r>
            <a:r>
              <a:rPr lang="fr-FR" sz="2400" dirty="0">
                <a:latin typeface="Times New Roman" pitchFamily="18" charset="0"/>
                <a:cs typeface="Times New Roman" pitchFamily="18" charset="0"/>
              </a:rPr>
              <a:t>3 groupes:</a:t>
            </a:r>
          </a:p>
        </p:txBody>
      </p:sp>
      <p:sp>
        <p:nvSpPr>
          <p:cNvPr id="33" name="Rectangle 32"/>
          <p:cNvSpPr/>
          <p:nvPr/>
        </p:nvSpPr>
        <p:spPr>
          <a:xfrm>
            <a:off x="-48346" y="2636912"/>
            <a:ext cx="2573140" cy="461665"/>
          </a:xfrm>
          <a:prstGeom prst="rect">
            <a:avLst/>
          </a:prstGeom>
        </p:spPr>
        <p:txBody>
          <a:bodyPr wrap="none">
            <a:spAutoFit/>
          </a:bodyPr>
          <a:lstStyle/>
          <a:p>
            <a:pPr marL="285750" indent="-285750">
              <a:buFont typeface="Wingdings" pitchFamily="2" charset="2"/>
              <a:buChar char="Ø"/>
            </a:pPr>
            <a:r>
              <a:rPr lang="fr-FR" sz="2400" dirty="0" smtClean="0">
                <a:latin typeface="Times New Roman" pitchFamily="18" charset="0"/>
                <a:cs typeface="Times New Roman" pitchFamily="18" charset="0"/>
              </a:rPr>
              <a:t>Structure simple.</a:t>
            </a:r>
            <a:endParaRPr lang="fr-FR" sz="2400" dirty="0">
              <a:latin typeface="Times New Roman" pitchFamily="18" charset="0"/>
              <a:cs typeface="Times New Roman" pitchFamily="18" charset="0"/>
            </a:endParaRPr>
          </a:p>
        </p:txBody>
      </p:sp>
      <p:sp>
        <p:nvSpPr>
          <p:cNvPr id="35" name="Rectangle 34"/>
          <p:cNvSpPr/>
          <p:nvPr/>
        </p:nvSpPr>
        <p:spPr>
          <a:xfrm>
            <a:off x="-27800" y="3098577"/>
            <a:ext cx="3648756" cy="461665"/>
          </a:xfrm>
          <a:prstGeom prst="rect">
            <a:avLst/>
          </a:prstGeom>
        </p:spPr>
        <p:txBody>
          <a:bodyPr wrap="none">
            <a:spAutoFit/>
          </a:bodyPr>
          <a:lstStyle/>
          <a:p>
            <a:pPr marL="285750" indent="-285750">
              <a:buFont typeface="Wingdings" pitchFamily="2" charset="2"/>
              <a:buChar char="Ø"/>
            </a:pPr>
            <a:r>
              <a:rPr lang="fr-FR" sz="2400" dirty="0" smtClean="0">
                <a:latin typeface="Times New Roman" pitchFamily="18" charset="0"/>
                <a:cs typeface="Times New Roman" pitchFamily="18" charset="0"/>
              </a:rPr>
              <a:t>Peuplent tous les milieux.</a:t>
            </a:r>
            <a:endParaRPr lang="fr-FR" sz="2400" dirty="0">
              <a:latin typeface="Times New Roman" pitchFamily="18" charset="0"/>
              <a:cs typeface="Times New Roman" pitchFamily="18" charset="0"/>
            </a:endParaRPr>
          </a:p>
        </p:txBody>
      </p:sp>
      <p:sp>
        <p:nvSpPr>
          <p:cNvPr id="36" name="Rectangle 35"/>
          <p:cNvSpPr/>
          <p:nvPr/>
        </p:nvSpPr>
        <p:spPr>
          <a:xfrm>
            <a:off x="-17415" y="3471391"/>
            <a:ext cx="8807219" cy="461665"/>
          </a:xfrm>
          <a:prstGeom prst="rect">
            <a:avLst/>
          </a:prstGeom>
        </p:spPr>
        <p:txBody>
          <a:bodyPr wrap="none">
            <a:spAutoFit/>
          </a:bodyPr>
          <a:lstStyle/>
          <a:p>
            <a:pPr marL="285750" indent="-285750">
              <a:buFont typeface="Wingdings" pitchFamily="2" charset="2"/>
              <a:buChar char="Ø"/>
            </a:pPr>
            <a:r>
              <a:rPr lang="fr-FR" sz="2400" dirty="0" smtClean="0">
                <a:latin typeface="Times New Roman" pitchFamily="18" charset="0"/>
                <a:cs typeface="Times New Roman" pitchFamily="18" charset="0"/>
              </a:rPr>
              <a:t>Pouvoir de génération très élevé (</a:t>
            </a:r>
            <a:r>
              <a:rPr lang="fr-FR" sz="2000" dirty="0" smtClean="0">
                <a:latin typeface="Times New Roman" pitchFamily="18" charset="0"/>
                <a:cs typeface="Times New Roman" pitchFamily="18" charset="0"/>
              </a:rPr>
              <a:t>une bactérie se divise toutes les </a:t>
            </a:r>
            <a:r>
              <a:rPr lang="fr-FR" sz="2000" b="1" u="sng" dirty="0" smtClean="0">
                <a:solidFill>
                  <a:srgbClr val="FF0000"/>
                </a:solidFill>
                <a:latin typeface="Times New Roman" pitchFamily="18" charset="0"/>
                <a:cs typeface="Times New Roman" pitchFamily="18" charset="0"/>
              </a:rPr>
              <a:t>20 min</a:t>
            </a:r>
            <a:r>
              <a:rPr lang="fr-FR" sz="2000" dirty="0" smtClean="0">
                <a:latin typeface="Times New Roman" pitchFamily="18" charset="0"/>
                <a:cs typeface="Times New Roman" pitchFamily="18" charset="0"/>
              </a:rPr>
              <a:t>).</a:t>
            </a:r>
            <a:endParaRPr lang="fr-FR" sz="2400" dirty="0">
              <a:latin typeface="Times New Roman" pitchFamily="18" charset="0"/>
              <a:cs typeface="Times New Roman" pitchFamily="18" charset="0"/>
            </a:endParaRPr>
          </a:p>
        </p:txBody>
      </p:sp>
      <p:sp>
        <p:nvSpPr>
          <p:cNvPr id="37" name="Rectangle 36"/>
          <p:cNvSpPr/>
          <p:nvPr/>
        </p:nvSpPr>
        <p:spPr>
          <a:xfrm>
            <a:off x="0" y="3842239"/>
            <a:ext cx="5391219" cy="461665"/>
          </a:xfrm>
          <a:prstGeom prst="rect">
            <a:avLst/>
          </a:prstGeom>
        </p:spPr>
        <p:txBody>
          <a:bodyPr wrap="none">
            <a:spAutoFit/>
          </a:bodyPr>
          <a:lstStyle/>
          <a:p>
            <a:pPr marL="285750" indent="-285750">
              <a:buFont typeface="Wingdings" pitchFamily="2" charset="2"/>
              <a:buChar char="Ø"/>
            </a:pPr>
            <a:r>
              <a:rPr lang="fr-FR" sz="2400" dirty="0" smtClean="0">
                <a:latin typeface="Times New Roman" pitchFamily="18" charset="0"/>
                <a:cs typeface="Times New Roman" pitchFamily="18" charset="0"/>
              </a:rPr>
              <a:t>Certains sont pathogène, d’autres utiles.</a:t>
            </a:r>
            <a:endParaRPr lang="fr-FR" sz="2400" dirty="0">
              <a:latin typeface="Times New Roman" pitchFamily="18" charset="0"/>
              <a:cs typeface="Times New Roman" pitchFamily="18" charset="0"/>
            </a:endParaRPr>
          </a:p>
        </p:txBody>
      </p:sp>
      <p:pic>
        <p:nvPicPr>
          <p:cNvPr id="40" name="Picture 8"/>
          <p:cNvPicPr>
            <a:picLocks noChangeAspect="1" noChangeArrowheads="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227705" y="2945286"/>
            <a:ext cx="1565576" cy="72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9882" y="2967139"/>
            <a:ext cx="23622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7354" y="2791246"/>
            <a:ext cx="41433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spect="1" noChangeArrowheads="1"/>
          </p:cNvPicPr>
          <p:nvPr/>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04749" y="4276225"/>
            <a:ext cx="20764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5928" y="3867571"/>
            <a:ext cx="408622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9"/>
          <p:cNvPicPr>
            <a:picLocks noChangeAspect="1" noChangeArrowheads="1"/>
          </p:cNvPicPr>
          <p:nvPr/>
        </p:nvPicPr>
        <p:blipFill>
          <a:blip r:embed="rId10">
            <a:duotone>
              <a:prstClr val="black"/>
              <a:schemeClr val="accent1">
                <a:tint val="45000"/>
                <a:satMod val="400000"/>
              </a:schemeClr>
            </a:duotone>
            <a:extLst>
              <a:ext uri="{BEBA8EAE-BF5A-486C-A8C5-ECC9F3942E4B}">
                <a14:imgProps xmlns:a14="http://schemas.microsoft.com/office/drawing/2010/main">
                  <a14:imgLayer r:embed="rId11">
                    <a14:imgEffect>
                      <a14:sharpenSoften amount="5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399541" y="4133350"/>
            <a:ext cx="134302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10"/>
          <p:cNvPicPr>
            <a:picLocks noChangeAspect="1" noChangeArrowheads="1"/>
          </p:cNvPicPr>
          <p:nvPr/>
        </p:nvPicPr>
        <p:blipFill>
          <a:blip r:embed="rId12">
            <a:duotone>
              <a:prstClr val="black"/>
              <a:schemeClr val="accent2">
                <a:tint val="45000"/>
                <a:satMod val="400000"/>
              </a:schemeClr>
            </a:duotone>
            <a:extLst>
              <a:ext uri="{BEBA8EAE-BF5A-486C-A8C5-ECC9F3942E4B}">
                <a14:imgProps xmlns:a14="http://schemas.microsoft.com/office/drawing/2010/main">
                  <a14:imgLayer r:embed="rId1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220514" y="5060190"/>
            <a:ext cx="13716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4"/>
          <p:cNvPicPr>
            <a:picLocks noChangeAspect="1" noChangeArrowheads="1"/>
          </p:cNvPicPr>
          <p:nvPr/>
        </p:nvPicPr>
        <p:blipFill>
          <a:blip r:embed="rId14">
            <a:duotone>
              <a:prstClr val="black"/>
              <a:schemeClr val="accent2">
                <a:tint val="45000"/>
                <a:satMod val="400000"/>
              </a:schemeClr>
            </a:duotone>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3172" y="5600535"/>
            <a:ext cx="3200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91145" y="5077246"/>
            <a:ext cx="3753770" cy="1050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450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6"/>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par>
                                <p:cTn id="65" presetID="10" presetClass="entr" presetSubtype="0"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par>
                                <p:cTn id="68" presetID="10" presetClass="entr" presetSubtype="0" fill="hold"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par>
                                <p:cTn id="76" presetID="10" presetClass="entr" presetSubtype="0"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500"/>
                                        <p:tgtEl>
                                          <p:spTgt spid="44"/>
                                        </p:tgtEl>
                                      </p:cBhvr>
                                    </p:animEffect>
                                  </p:childTnLst>
                                </p:cTn>
                              </p:par>
                              <p:par>
                                <p:cTn id="79" presetID="10" presetClass="entr" presetSubtype="0"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500"/>
                                        <p:tgtEl>
                                          <p:spTgt spid="4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fade">
                                      <p:cBhvr>
                                        <p:cTn id="86" dur="500"/>
                                        <p:tgtEl>
                                          <p:spTgt spid="48"/>
                                        </p:tgtEl>
                                      </p:cBhvr>
                                    </p:animEffect>
                                  </p:childTnLst>
                                </p:cTn>
                              </p:par>
                              <p:par>
                                <p:cTn id="87" presetID="10" presetClass="entr" presetSubtype="0" fill="hold" nodeType="with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fade">
                                      <p:cBhvr>
                                        <p:cTn id="89" dur="500"/>
                                        <p:tgtEl>
                                          <p:spTgt spid="49"/>
                                        </p:tgtEl>
                                      </p:cBhvr>
                                    </p:animEffect>
                                  </p:childTnLst>
                                </p:cTn>
                              </p:par>
                              <p:par>
                                <p:cTn id="90" presetID="10" presetClass="entr" presetSubtype="0" fill="hold" nodeType="with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p:bldP spid="13" grpId="1"/>
      <p:bldP spid="14" grpId="0"/>
      <p:bldP spid="14" grpId="1"/>
      <p:bldP spid="15" grpId="0"/>
      <p:bldP spid="33" grpId="0"/>
      <p:bldP spid="33" grpId="1"/>
      <p:bldP spid="35" grpId="0"/>
      <p:bldP spid="35" grpId="1"/>
      <p:bldP spid="36" grpId="0"/>
      <p:bldP spid="36" grpId="1"/>
      <p:bldP spid="37" grpId="0"/>
      <p:bldP spid="3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latin typeface="Times New Roman" pitchFamily="18" charset="0"/>
                <a:cs typeface="Times New Roman" pitchFamily="18" charset="0"/>
              </a:rPr>
              <a:t>La Sécurité Microbiologique Des Aliments- USTO- MB</a:t>
            </a:r>
            <a:endParaRPr lang="fr-FR" sz="1100" b="1" dirty="0">
              <a:latin typeface="Times New Roman" pitchFamily="18" charset="0"/>
              <a:cs typeface="Times New Roman" pitchFamily="18" charset="0"/>
            </a:endParaRPr>
          </a:p>
        </p:txBody>
      </p:sp>
      <p:sp>
        <p:nvSpPr>
          <p:cNvPr id="2" name="Rectangle 1"/>
          <p:cNvSpPr/>
          <p:nvPr/>
        </p:nvSpPr>
        <p:spPr>
          <a:xfrm>
            <a:off x="54345" y="36660"/>
            <a:ext cx="300082" cy="369332"/>
          </a:xfrm>
          <a:prstGeom prst="rect">
            <a:avLst/>
          </a:prstGeom>
        </p:spPr>
        <p:txBody>
          <a:bodyPr wrap="none">
            <a:spAutoFit/>
          </a:bodyPr>
          <a:lstStyle/>
          <a:p>
            <a:r>
              <a:rPr lang="fr-FR" dirty="0" smtClean="0">
                <a:latin typeface="Times New Roman" pitchFamily="18" charset="0"/>
                <a:cs typeface="Times New Roman" pitchFamily="18" charset="0"/>
              </a:rPr>
              <a:t>5</a:t>
            </a:r>
            <a:endParaRPr lang="fr-FR" dirty="0"/>
          </a:p>
        </p:txBody>
      </p:sp>
      <p:sp>
        <p:nvSpPr>
          <p:cNvPr id="20" name="Rectangle 19"/>
          <p:cNvSpPr/>
          <p:nvPr/>
        </p:nvSpPr>
        <p:spPr>
          <a:xfrm>
            <a:off x="1763688" y="297454"/>
            <a:ext cx="5103513" cy="461665"/>
          </a:xfrm>
          <a:prstGeom prst="rect">
            <a:avLst/>
          </a:prstGeom>
        </p:spPr>
        <p:txBody>
          <a:bodyPr wrap="none">
            <a:spAutoFit/>
          </a:bodyPr>
          <a:lstStyle/>
          <a:p>
            <a:pPr marL="342900" indent="-342900">
              <a:buFont typeface="Wingdings" pitchFamily="2" charset="2"/>
              <a:buChar char="Ø"/>
            </a:pPr>
            <a:r>
              <a:rPr lang="fr-FR" sz="2400" b="1" u="sng" dirty="0">
                <a:solidFill>
                  <a:schemeClr val="bg2">
                    <a:lumMod val="50000"/>
                  </a:schemeClr>
                </a:solidFill>
                <a:latin typeface="Times New Roman" pitchFamily="18" charset="0"/>
                <a:cs typeface="Times New Roman" pitchFamily="18" charset="0"/>
              </a:rPr>
              <a:t>Rappels de microbiologie générale </a:t>
            </a:r>
          </a:p>
        </p:txBody>
      </p:sp>
      <p:sp>
        <p:nvSpPr>
          <p:cNvPr id="21" name="Rectangle 20"/>
          <p:cNvSpPr/>
          <p:nvPr/>
        </p:nvSpPr>
        <p:spPr>
          <a:xfrm>
            <a:off x="2693845" y="759119"/>
            <a:ext cx="3457037" cy="369332"/>
          </a:xfrm>
          <a:prstGeom prst="rect">
            <a:avLst/>
          </a:prstGeom>
        </p:spPr>
        <p:txBody>
          <a:bodyPr wrap="none">
            <a:spAutoFit/>
          </a:bodyPr>
          <a:lstStyle/>
          <a:p>
            <a:r>
              <a:rPr lang="fr-FR" b="1" u="sng" dirty="0" smtClean="0">
                <a:solidFill>
                  <a:srgbClr val="FF0000"/>
                </a:solidFill>
                <a:latin typeface="Times New Roman" pitchFamily="18" charset="0"/>
                <a:cs typeface="Times New Roman" pitchFamily="18" charset="0"/>
              </a:rPr>
              <a:t>1/ Diversité du monde microbien </a:t>
            </a:r>
            <a:endParaRPr lang="fr-FR" b="1" u="sng" dirty="0">
              <a:solidFill>
                <a:srgbClr val="FF0000"/>
              </a:solidFill>
            </a:endParaRPr>
          </a:p>
        </p:txBody>
      </p:sp>
      <p:sp>
        <p:nvSpPr>
          <p:cNvPr id="22" name="Rectangle 21"/>
          <p:cNvSpPr/>
          <p:nvPr/>
        </p:nvSpPr>
        <p:spPr>
          <a:xfrm>
            <a:off x="1619672" y="1134468"/>
            <a:ext cx="6201378"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fr-FR" b="1" dirty="0" smtClean="0">
                <a:solidFill>
                  <a:schemeClr val="accent4">
                    <a:lumMod val="50000"/>
                  </a:schemeClr>
                </a:solidFill>
                <a:latin typeface="Times New Roman" pitchFamily="18" charset="0"/>
                <a:cs typeface="Times New Roman" pitchFamily="18" charset="0"/>
              </a:rPr>
              <a:t>1.3. Caractéristiques morphologiques des micro-organismes: </a:t>
            </a:r>
            <a:endParaRPr lang="fr-FR" b="1" dirty="0">
              <a:solidFill>
                <a:schemeClr val="accent4">
                  <a:lumMod val="50000"/>
                </a:schemeClr>
              </a:solidFill>
            </a:endParaRPr>
          </a:p>
        </p:txBody>
      </p:sp>
      <p:sp>
        <p:nvSpPr>
          <p:cNvPr id="28" name="Rectangle 27"/>
          <p:cNvSpPr/>
          <p:nvPr/>
        </p:nvSpPr>
        <p:spPr>
          <a:xfrm>
            <a:off x="3698269" y="1554298"/>
            <a:ext cx="1991350"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smtClean="0">
                <a:solidFill>
                  <a:srgbClr val="FF0000"/>
                </a:solidFill>
                <a:latin typeface="Times New Roman" pitchFamily="18" charset="0"/>
                <a:cs typeface="Times New Roman" pitchFamily="18" charset="0"/>
              </a:rPr>
              <a:t>Procaryotes Bactéries </a:t>
            </a:r>
            <a:endParaRPr lang="fr-FR" b="1" dirty="0">
              <a:solidFill>
                <a:srgbClr val="FF0000"/>
              </a:solidFill>
              <a:latin typeface="Times New Roman" pitchFamily="18" charset="0"/>
              <a:cs typeface="Times New Roman" pitchFamily="18" charset="0"/>
            </a:endParaRPr>
          </a:p>
        </p:txBody>
      </p:sp>
      <p:sp>
        <p:nvSpPr>
          <p:cNvPr id="29" name="Rectangle 28"/>
          <p:cNvSpPr/>
          <p:nvPr/>
        </p:nvSpPr>
        <p:spPr>
          <a:xfrm>
            <a:off x="3453451" y="1467772"/>
            <a:ext cx="287258" cy="338554"/>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fr-FR" sz="1600" b="1" dirty="0" smtClean="0">
                <a:latin typeface="Times New Roman" pitchFamily="18" charset="0"/>
                <a:cs typeface="Times New Roman" pitchFamily="18" charset="0"/>
              </a:rPr>
              <a:t>1</a:t>
            </a:r>
            <a:endParaRPr lang="fr-FR" sz="1600" b="1" dirty="0"/>
          </a:p>
        </p:txBody>
      </p:sp>
      <p:sp>
        <p:nvSpPr>
          <p:cNvPr id="32" name="Rectangle 31"/>
          <p:cNvSpPr/>
          <p:nvPr/>
        </p:nvSpPr>
        <p:spPr>
          <a:xfrm>
            <a:off x="767606" y="7317432"/>
            <a:ext cx="7309514" cy="400110"/>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wrap="square">
            <a:spAutoFit/>
          </a:bodyPr>
          <a:lstStyle/>
          <a:p>
            <a:r>
              <a:rPr lang="fr-FR" sz="2000" b="1" dirty="0" smtClean="0">
                <a:latin typeface="Times New Roman" pitchFamily="18" charset="0"/>
                <a:cs typeface="Times New Roman" pitchFamily="18" charset="0"/>
              </a:rPr>
              <a:t>Ultrastructure schématisée de la cellule bactérienne</a:t>
            </a:r>
            <a:endParaRPr lang="fr-FR" sz="2000" b="1" dirty="0">
              <a:latin typeface="Times New Roman" pitchFamily="18" charset="0"/>
              <a:cs typeface="Times New Roman" pitchFamily="18" charset="0"/>
            </a:endParaRPr>
          </a:p>
        </p:txBody>
      </p:sp>
      <p:sp>
        <p:nvSpPr>
          <p:cNvPr id="33" name="Rectangle 32"/>
          <p:cNvSpPr/>
          <p:nvPr/>
        </p:nvSpPr>
        <p:spPr>
          <a:xfrm>
            <a:off x="204385" y="2448031"/>
            <a:ext cx="8605241" cy="830997"/>
          </a:xfrm>
          <a:prstGeom prst="rect">
            <a:avLst/>
          </a:prstGeom>
        </p:spPr>
        <p:txBody>
          <a:bodyPr wrap="none">
            <a:spAutoFit/>
          </a:bodyPr>
          <a:lstStyle/>
          <a:p>
            <a:pPr marL="285750" indent="-285750">
              <a:buFont typeface="Wingdings" pitchFamily="2" charset="2"/>
              <a:buChar char="Ø"/>
            </a:pPr>
            <a:r>
              <a:rPr lang="fr-FR" sz="2400" dirty="0">
                <a:latin typeface="Times New Roman" pitchFamily="18" charset="0"/>
                <a:cs typeface="Times New Roman" pitchFamily="18" charset="0"/>
              </a:rPr>
              <a:t>Selon </a:t>
            </a:r>
            <a:r>
              <a:rPr lang="fr-FR" sz="2400" dirty="0" smtClean="0">
                <a:latin typeface="Times New Roman" pitchFamily="18" charset="0"/>
                <a:cs typeface="Times New Roman" pitchFamily="18" charset="0"/>
              </a:rPr>
              <a:t>la coloration de Gram: la coloration de la paroi peut être de </a:t>
            </a:r>
          </a:p>
          <a:p>
            <a:r>
              <a:rPr lang="fr-FR" sz="2400" dirty="0" smtClean="0">
                <a:latin typeface="Times New Roman" pitchFamily="18" charset="0"/>
                <a:cs typeface="Times New Roman" pitchFamily="18" charset="0"/>
              </a:rPr>
              <a:t>Sortes différentes.</a:t>
            </a:r>
            <a:endParaRPr lang="fr-FR" sz="2400" dirty="0">
              <a:latin typeface="Times New Roman" pitchFamily="18" charset="0"/>
              <a:cs typeface="Times New Roman" pitchFamily="18" charset="0"/>
            </a:endParaRPr>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58" y="3429000"/>
            <a:ext cx="3552825" cy="1666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53985" y="5013176"/>
            <a:ext cx="1653017" cy="369332"/>
          </a:xfrm>
          <a:prstGeom prst="rect">
            <a:avLst/>
          </a:prstGeom>
        </p:spPr>
        <p:txBody>
          <a:bodyPr wrap="none">
            <a:spAutoFit/>
          </a:bodyPr>
          <a:lstStyle/>
          <a:p>
            <a:r>
              <a:rPr lang="fr-FR" b="1" dirty="0" smtClean="0">
                <a:solidFill>
                  <a:srgbClr val="FF0000"/>
                </a:solidFill>
                <a:latin typeface="Times New Roman" pitchFamily="18" charset="0"/>
                <a:cs typeface="Times New Roman" pitchFamily="18" charset="0"/>
              </a:rPr>
              <a:t>Gram négative</a:t>
            </a:r>
            <a:endParaRPr lang="fr-FR" b="1" dirty="0">
              <a:solidFill>
                <a:srgbClr val="FF0000"/>
              </a:solidFill>
            </a:endParaRPr>
          </a:p>
        </p:txBody>
      </p:sp>
      <p:sp>
        <p:nvSpPr>
          <p:cNvPr id="36" name="Rectangle 35"/>
          <p:cNvSpPr/>
          <p:nvPr/>
        </p:nvSpPr>
        <p:spPr>
          <a:xfrm>
            <a:off x="1997674" y="5025422"/>
            <a:ext cx="1588897" cy="369332"/>
          </a:xfrm>
          <a:prstGeom prst="rect">
            <a:avLst/>
          </a:prstGeom>
        </p:spPr>
        <p:txBody>
          <a:bodyPr wrap="none">
            <a:spAutoFit/>
          </a:bodyPr>
          <a:lstStyle/>
          <a:p>
            <a:r>
              <a:rPr lang="fr-FR" b="1" dirty="0" smtClean="0">
                <a:solidFill>
                  <a:srgbClr val="FF0000"/>
                </a:solidFill>
                <a:latin typeface="Times New Roman" pitchFamily="18" charset="0"/>
                <a:cs typeface="Times New Roman" pitchFamily="18" charset="0"/>
              </a:rPr>
              <a:t>Gram positive</a:t>
            </a:r>
            <a:endParaRPr lang="fr-FR" b="1" dirty="0">
              <a:solidFill>
                <a:srgbClr val="FF0000"/>
              </a:solidFill>
            </a:endParaRPr>
          </a:p>
        </p:txBody>
      </p:sp>
      <p:pic>
        <p:nvPicPr>
          <p:cNvPr id="5128" name="Picture 8" descr="Résultat de recherche d'images pour &quot;bactéries gram positif et négatif&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158" y="2890236"/>
            <a:ext cx="4763468" cy="30979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71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par>
                                <p:cTn id="16" presetID="22" presetClass="entr" presetSubtype="4" fill="hold" nodeType="withEffect">
                                  <p:stCondLst>
                                    <p:cond delay="0"/>
                                  </p:stCondLst>
                                  <p:childTnLst>
                                    <p:set>
                                      <p:cBhvr>
                                        <p:cTn id="17" dur="1" fill="hold">
                                          <p:stCondLst>
                                            <p:cond delay="0"/>
                                          </p:stCondLst>
                                        </p:cTn>
                                        <p:tgtEl>
                                          <p:spTgt spid="5126"/>
                                        </p:tgtEl>
                                        <p:attrNameLst>
                                          <p:attrName>style.visibility</p:attrName>
                                        </p:attrNameLst>
                                      </p:cBhvr>
                                      <p:to>
                                        <p:strVal val="visible"/>
                                      </p:to>
                                    </p:set>
                                    <p:animEffect transition="in" filter="wipe(down)">
                                      <p:cBhvr>
                                        <p:cTn id="18" dur="500"/>
                                        <p:tgtEl>
                                          <p:spTgt spid="51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128"/>
                                        </p:tgtEl>
                                        <p:attrNameLst>
                                          <p:attrName>style.visibility</p:attrName>
                                        </p:attrNameLst>
                                      </p:cBhvr>
                                      <p:to>
                                        <p:strVal val="visible"/>
                                      </p:to>
                                    </p:set>
                                    <p:animEffect transition="in" filter="barn(inVertical)">
                                      <p:cBhvr>
                                        <p:cTn id="23" dur="500"/>
                                        <p:tgtEl>
                                          <p:spTgt spid="512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33"/>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4"/>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36"/>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512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1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4" grpId="0"/>
      <p:bldP spid="4" grpId="1"/>
      <p:bldP spid="36" grpId="0"/>
      <p:bldP spid="3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latin typeface="Times New Roman" pitchFamily="18" charset="0"/>
                <a:cs typeface="Times New Roman" pitchFamily="18" charset="0"/>
              </a:rPr>
              <a:t>La Sécurité Microbiologique Des Aliments- USTO- MB</a:t>
            </a:r>
            <a:endParaRPr lang="fr-FR" sz="1100" b="1" dirty="0">
              <a:latin typeface="Times New Roman" pitchFamily="18" charset="0"/>
              <a:cs typeface="Times New Roman" pitchFamily="18" charset="0"/>
            </a:endParaRPr>
          </a:p>
        </p:txBody>
      </p:sp>
      <p:sp>
        <p:nvSpPr>
          <p:cNvPr id="2" name="Rectangle 1"/>
          <p:cNvSpPr/>
          <p:nvPr/>
        </p:nvSpPr>
        <p:spPr>
          <a:xfrm>
            <a:off x="54345" y="36660"/>
            <a:ext cx="300082" cy="369332"/>
          </a:xfrm>
          <a:prstGeom prst="rect">
            <a:avLst/>
          </a:prstGeom>
        </p:spPr>
        <p:txBody>
          <a:bodyPr wrap="none">
            <a:spAutoFit/>
          </a:bodyPr>
          <a:lstStyle/>
          <a:p>
            <a:r>
              <a:rPr lang="fr-FR" dirty="0" smtClean="0">
                <a:latin typeface="Times New Roman" pitchFamily="18" charset="0"/>
                <a:cs typeface="Times New Roman" pitchFamily="18" charset="0"/>
              </a:rPr>
              <a:t>6</a:t>
            </a:r>
            <a:endParaRPr lang="fr-FR" dirty="0"/>
          </a:p>
        </p:txBody>
      </p:sp>
      <p:sp>
        <p:nvSpPr>
          <p:cNvPr id="20" name="Rectangle 19"/>
          <p:cNvSpPr/>
          <p:nvPr/>
        </p:nvSpPr>
        <p:spPr>
          <a:xfrm>
            <a:off x="1763688" y="140090"/>
            <a:ext cx="5103513" cy="461665"/>
          </a:xfrm>
          <a:prstGeom prst="rect">
            <a:avLst/>
          </a:prstGeom>
        </p:spPr>
        <p:txBody>
          <a:bodyPr wrap="none">
            <a:spAutoFit/>
          </a:bodyPr>
          <a:lstStyle/>
          <a:p>
            <a:pPr marL="342900" indent="-342900">
              <a:buFont typeface="Wingdings" pitchFamily="2" charset="2"/>
              <a:buChar char="Ø"/>
            </a:pPr>
            <a:r>
              <a:rPr lang="fr-FR" sz="2400" b="1" u="sng" dirty="0">
                <a:solidFill>
                  <a:schemeClr val="bg2">
                    <a:lumMod val="50000"/>
                  </a:schemeClr>
                </a:solidFill>
                <a:latin typeface="Times New Roman" pitchFamily="18" charset="0"/>
                <a:cs typeface="Times New Roman" pitchFamily="18" charset="0"/>
              </a:rPr>
              <a:t>Rappels de microbiologie générale </a:t>
            </a:r>
          </a:p>
        </p:txBody>
      </p:sp>
      <p:sp>
        <p:nvSpPr>
          <p:cNvPr id="21" name="Rectangle 20"/>
          <p:cNvSpPr/>
          <p:nvPr/>
        </p:nvSpPr>
        <p:spPr>
          <a:xfrm>
            <a:off x="2693845" y="476672"/>
            <a:ext cx="3457037" cy="369332"/>
          </a:xfrm>
          <a:prstGeom prst="rect">
            <a:avLst/>
          </a:prstGeom>
        </p:spPr>
        <p:txBody>
          <a:bodyPr wrap="none">
            <a:spAutoFit/>
          </a:bodyPr>
          <a:lstStyle/>
          <a:p>
            <a:r>
              <a:rPr lang="fr-FR" b="1" u="sng" dirty="0" smtClean="0">
                <a:solidFill>
                  <a:srgbClr val="FF0000"/>
                </a:solidFill>
                <a:latin typeface="Times New Roman" pitchFamily="18" charset="0"/>
                <a:cs typeface="Times New Roman" pitchFamily="18" charset="0"/>
              </a:rPr>
              <a:t>1/ Diversité du monde microbien </a:t>
            </a:r>
            <a:endParaRPr lang="fr-FR" b="1" u="sng" dirty="0">
              <a:solidFill>
                <a:srgbClr val="FF0000"/>
              </a:solidFill>
            </a:endParaRPr>
          </a:p>
        </p:txBody>
      </p:sp>
      <p:sp>
        <p:nvSpPr>
          <p:cNvPr id="22" name="Rectangle 21"/>
          <p:cNvSpPr/>
          <p:nvPr/>
        </p:nvSpPr>
        <p:spPr>
          <a:xfrm>
            <a:off x="1632420" y="765136"/>
            <a:ext cx="6201378"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fr-FR" b="1" dirty="0" smtClean="0">
                <a:solidFill>
                  <a:schemeClr val="accent4">
                    <a:lumMod val="50000"/>
                  </a:schemeClr>
                </a:solidFill>
                <a:latin typeface="Times New Roman" pitchFamily="18" charset="0"/>
                <a:cs typeface="Times New Roman" pitchFamily="18" charset="0"/>
              </a:rPr>
              <a:t>1.3. Caractéristiques morphologiques des micro-organismes: </a:t>
            </a:r>
            <a:endParaRPr lang="fr-FR" b="1" dirty="0">
              <a:solidFill>
                <a:schemeClr val="accent4">
                  <a:lumMod val="50000"/>
                </a:schemeClr>
              </a:solidFill>
            </a:endParaRPr>
          </a:p>
        </p:txBody>
      </p:sp>
      <p:sp>
        <p:nvSpPr>
          <p:cNvPr id="28" name="Rectangle 27"/>
          <p:cNvSpPr/>
          <p:nvPr/>
        </p:nvSpPr>
        <p:spPr>
          <a:xfrm>
            <a:off x="3663264" y="1178896"/>
            <a:ext cx="1991350"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smtClean="0">
                <a:solidFill>
                  <a:srgbClr val="FF0000"/>
                </a:solidFill>
                <a:latin typeface="Times New Roman" pitchFamily="18" charset="0"/>
                <a:cs typeface="Times New Roman" pitchFamily="18" charset="0"/>
              </a:rPr>
              <a:t>Procaryotes Bactéries </a:t>
            </a:r>
            <a:endParaRPr lang="fr-FR" b="1" dirty="0">
              <a:solidFill>
                <a:srgbClr val="FF0000"/>
              </a:solidFill>
              <a:latin typeface="Times New Roman" pitchFamily="18" charset="0"/>
              <a:cs typeface="Times New Roman" pitchFamily="18" charset="0"/>
            </a:endParaRPr>
          </a:p>
        </p:txBody>
      </p:sp>
      <p:sp>
        <p:nvSpPr>
          <p:cNvPr id="29" name="Rectangle 28"/>
          <p:cNvSpPr/>
          <p:nvPr/>
        </p:nvSpPr>
        <p:spPr>
          <a:xfrm>
            <a:off x="3441452" y="1092370"/>
            <a:ext cx="287258" cy="338554"/>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fr-FR" sz="1600" b="1" dirty="0" smtClean="0">
                <a:latin typeface="Times New Roman" pitchFamily="18" charset="0"/>
                <a:cs typeface="Times New Roman" pitchFamily="18" charset="0"/>
              </a:rPr>
              <a:t>1</a:t>
            </a:r>
            <a:endParaRPr lang="fr-FR" sz="1600" b="1" dirty="0"/>
          </a:p>
        </p:txBody>
      </p:sp>
      <p:pic>
        <p:nvPicPr>
          <p:cNvPr id="31" name="Picture 1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0794" y="3149080"/>
            <a:ext cx="7920880" cy="3344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2" name="Rectangle 31"/>
          <p:cNvSpPr/>
          <p:nvPr/>
        </p:nvSpPr>
        <p:spPr>
          <a:xfrm>
            <a:off x="767606" y="7317432"/>
            <a:ext cx="7309514" cy="400110"/>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wrap="square">
            <a:spAutoFit/>
          </a:bodyPr>
          <a:lstStyle/>
          <a:p>
            <a:r>
              <a:rPr lang="fr-FR" sz="2000" b="1" dirty="0" smtClean="0">
                <a:latin typeface="Times New Roman" pitchFamily="18" charset="0"/>
                <a:cs typeface="Times New Roman" pitchFamily="18" charset="0"/>
              </a:rPr>
              <a:t>Ultrastructure schématisée de la cellule bactérienne</a:t>
            </a:r>
            <a:endParaRPr lang="fr-FR" sz="2000" b="1" dirty="0">
              <a:latin typeface="Times New Roman" pitchFamily="18" charset="0"/>
              <a:cs typeface="Times New Roman" pitchFamily="18" charset="0"/>
            </a:endParaRPr>
          </a:p>
        </p:txBody>
      </p:sp>
      <p:sp>
        <p:nvSpPr>
          <p:cNvPr id="3" name="Rectangle 2"/>
          <p:cNvSpPr/>
          <p:nvPr/>
        </p:nvSpPr>
        <p:spPr>
          <a:xfrm>
            <a:off x="2363969" y="1737542"/>
            <a:ext cx="4188006" cy="369332"/>
          </a:xfrm>
          <a:prstGeom prst="rect">
            <a:avLst/>
          </a:prstGeom>
        </p:spPr>
        <p:txBody>
          <a:bodyPr wrap="none">
            <a:spAutoFit/>
          </a:bodyPr>
          <a:lstStyle/>
          <a:p>
            <a:pPr marL="285750" indent="-285750">
              <a:buFont typeface="Wingdings" pitchFamily="2" charset="2"/>
              <a:buChar char="Ø"/>
            </a:pPr>
            <a:r>
              <a:rPr lang="fr-FR" b="1" u="sng" dirty="0" smtClean="0">
                <a:latin typeface="Times New Roman" pitchFamily="18" charset="0"/>
                <a:cs typeface="Times New Roman" pitchFamily="18" charset="0"/>
              </a:rPr>
              <a:t>La structure  de la cellule bactérienne</a:t>
            </a:r>
            <a:endParaRPr lang="fr-FR" b="1" u="sng" dirty="0"/>
          </a:p>
        </p:txBody>
      </p:sp>
      <p:sp>
        <p:nvSpPr>
          <p:cNvPr id="19" name="Rectangle 18"/>
          <p:cNvSpPr/>
          <p:nvPr/>
        </p:nvSpPr>
        <p:spPr>
          <a:xfrm>
            <a:off x="54345" y="2095067"/>
            <a:ext cx="2904962" cy="461665"/>
          </a:xfrm>
          <a:prstGeom prst="rect">
            <a:avLst/>
          </a:prstGeom>
        </p:spPr>
        <p:txBody>
          <a:bodyPr wrap="none">
            <a:spAutoFit/>
          </a:bodyPr>
          <a:lstStyle/>
          <a:p>
            <a:pPr marL="285750" indent="-285750">
              <a:buFont typeface="Wingdings" pitchFamily="2" charset="2"/>
              <a:buChar char="Ø"/>
            </a:pPr>
            <a:r>
              <a:rPr lang="fr-FR" sz="2400" dirty="0" smtClean="0">
                <a:latin typeface="Times New Roman" pitchFamily="18" charset="0"/>
                <a:cs typeface="Times New Roman" pitchFamily="18" charset="0"/>
              </a:rPr>
              <a:t>Cellule procaryote.</a:t>
            </a:r>
            <a:endParaRPr lang="fr-FR" sz="2400" dirty="0">
              <a:latin typeface="Times New Roman" pitchFamily="18" charset="0"/>
              <a:cs typeface="Times New Roman" pitchFamily="18" charset="0"/>
            </a:endParaRPr>
          </a:p>
        </p:txBody>
      </p:sp>
      <p:sp>
        <p:nvSpPr>
          <p:cNvPr id="23" name="Rectangle 22"/>
          <p:cNvSpPr/>
          <p:nvPr/>
        </p:nvSpPr>
        <p:spPr>
          <a:xfrm>
            <a:off x="78450" y="2406079"/>
            <a:ext cx="8330357" cy="461665"/>
          </a:xfrm>
          <a:prstGeom prst="rect">
            <a:avLst/>
          </a:prstGeom>
        </p:spPr>
        <p:txBody>
          <a:bodyPr wrap="none">
            <a:spAutoFit/>
          </a:bodyPr>
          <a:lstStyle/>
          <a:p>
            <a:pPr marL="285750" indent="-285750">
              <a:buFont typeface="Wingdings" pitchFamily="2" charset="2"/>
              <a:buChar char="Ø"/>
            </a:pPr>
            <a:r>
              <a:rPr lang="fr-FR" sz="2400" dirty="0" smtClean="0">
                <a:latin typeface="Times New Roman" pitchFamily="18" charset="0"/>
                <a:cs typeface="Times New Roman" pitchFamily="18" charset="0"/>
              </a:rPr>
              <a:t>Absence d’organites cytoplasmiques limités par une membrane.</a:t>
            </a:r>
            <a:endParaRPr lang="fr-FR" sz="2400" dirty="0">
              <a:latin typeface="Times New Roman" pitchFamily="18" charset="0"/>
              <a:cs typeface="Times New Roman" pitchFamily="18" charset="0"/>
            </a:endParaRPr>
          </a:p>
        </p:txBody>
      </p:sp>
      <p:sp>
        <p:nvSpPr>
          <p:cNvPr id="24" name="Rectangle 23"/>
          <p:cNvSpPr/>
          <p:nvPr/>
        </p:nvSpPr>
        <p:spPr>
          <a:xfrm>
            <a:off x="54345" y="2708920"/>
            <a:ext cx="6978192" cy="461665"/>
          </a:xfrm>
          <a:prstGeom prst="rect">
            <a:avLst/>
          </a:prstGeom>
        </p:spPr>
        <p:txBody>
          <a:bodyPr wrap="none">
            <a:spAutoFit/>
          </a:bodyPr>
          <a:lstStyle/>
          <a:p>
            <a:pPr marL="285750" indent="-285750">
              <a:buFont typeface="Wingdings" pitchFamily="2" charset="2"/>
              <a:buChar char="Ø"/>
            </a:pPr>
            <a:r>
              <a:rPr lang="fr-FR" sz="2400" dirty="0" smtClean="0">
                <a:latin typeface="Times New Roman" pitchFamily="18" charset="0"/>
                <a:cs typeface="Times New Roman" pitchFamily="18" charset="0"/>
              </a:rPr>
              <a:t>Structure structures constantes et d’autres facultatifs.</a:t>
            </a:r>
            <a:endParaRPr lang="fr-FR" sz="2400" dirty="0">
              <a:latin typeface="Times New Roman" pitchFamily="18" charset="0"/>
              <a:cs typeface="Times New Roman" pitchFamily="18" charset="0"/>
            </a:endParaRPr>
          </a:p>
        </p:txBody>
      </p:sp>
      <p:sp>
        <p:nvSpPr>
          <p:cNvPr id="25" name="Rectangle 24"/>
          <p:cNvSpPr/>
          <p:nvPr/>
        </p:nvSpPr>
        <p:spPr>
          <a:xfrm>
            <a:off x="580173" y="6448764"/>
            <a:ext cx="8002121" cy="40011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fr-FR" sz="2000" b="1" dirty="0" smtClean="0">
                <a:latin typeface="Times New Roman" pitchFamily="18" charset="0"/>
                <a:cs typeface="Times New Roman" pitchFamily="18" charset="0"/>
              </a:rPr>
              <a:t>Schéma de la structure d’une cellule bactérienne.</a:t>
            </a:r>
            <a:endParaRPr lang="fr-FR" sz="2000" b="1"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426" y="2303937"/>
            <a:ext cx="8394037" cy="3092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0029" y="1705046"/>
            <a:ext cx="8832105" cy="5114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414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07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19" grpId="1"/>
      <p:bldP spid="23" grpId="0"/>
      <p:bldP spid="23" grpId="1"/>
      <p:bldP spid="24" grpId="0"/>
      <p:bldP spid="24" grpId="1"/>
      <p:bldP spid="25" grpId="0" animBg="1"/>
      <p:bldP spid="2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48346" y="6493706"/>
            <a:ext cx="9259161" cy="41672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sz="1100" b="1" i="1" u="sng" dirty="0" smtClean="0">
                <a:solidFill>
                  <a:schemeClr val="bg2">
                    <a:lumMod val="50000"/>
                  </a:schemeClr>
                </a:solidFill>
                <a:latin typeface="Times New Roman" pitchFamily="18" charset="0"/>
                <a:cs typeface="Times New Roman" pitchFamily="18" charset="0"/>
              </a:rPr>
              <a:t>Module:</a:t>
            </a:r>
            <a:r>
              <a:rPr lang="fr-FR" sz="1100" dirty="0" smtClean="0">
                <a:solidFill>
                  <a:schemeClr val="bg1"/>
                </a:solidFill>
                <a:latin typeface="Times New Roman" pitchFamily="18" charset="0"/>
                <a:cs typeface="Times New Roman" pitchFamily="18" charset="0"/>
              </a:rPr>
              <a:t> </a:t>
            </a:r>
            <a:r>
              <a:rPr lang="fr-FR" sz="1100" dirty="0" smtClean="0">
                <a:latin typeface="Times New Roman" pitchFamily="18" charset="0"/>
                <a:cs typeface="Times New Roman" pitchFamily="18" charset="0"/>
              </a:rPr>
              <a:t>Toxicologie et Sécurité Microbiologique des Aliments - </a:t>
            </a:r>
            <a:r>
              <a:rPr lang="fr-FR" sz="1100" b="1" i="1" dirty="0" smtClean="0">
                <a:solidFill>
                  <a:schemeClr val="bg2">
                    <a:lumMod val="50000"/>
                  </a:schemeClr>
                </a:solidFill>
                <a:latin typeface="Times New Roman" pitchFamily="18" charset="0"/>
                <a:cs typeface="Times New Roman" pitchFamily="18" charset="0"/>
              </a:rPr>
              <a:t>Licence 3- Nutrition, Alimentation et Pathologie</a:t>
            </a:r>
            <a:r>
              <a:rPr lang="fr-FR" sz="1050" b="1" i="1" dirty="0" smtClean="0">
                <a:solidFill>
                  <a:schemeClr val="bg2">
                    <a:lumMod val="50000"/>
                  </a:schemeClr>
                </a:solidFill>
                <a:latin typeface="Times New Roman" pitchFamily="18" charset="0"/>
                <a:cs typeface="Times New Roman" pitchFamily="18" charset="0"/>
              </a:rPr>
              <a:t>  </a:t>
            </a:r>
            <a:r>
              <a:rPr lang="fr-FR" sz="1050" b="1" i="1" dirty="0" smtClean="0">
                <a:latin typeface="Times New Roman" pitchFamily="18" charset="0"/>
                <a:cs typeface="Times New Roman" pitchFamily="18" charset="0"/>
              </a:rPr>
              <a:t> </a:t>
            </a:r>
            <a:r>
              <a:rPr lang="fr-FR" sz="1000" b="1" i="1" u="sng" dirty="0" smtClean="0">
                <a:latin typeface="Times New Roman" pitchFamily="18" charset="0"/>
                <a:cs typeface="Times New Roman" pitchFamily="18" charset="0"/>
              </a:rPr>
              <a:t>Faculté </a:t>
            </a:r>
            <a:r>
              <a:rPr lang="fr-FR" sz="1000" b="1" i="1" dirty="0" smtClean="0">
                <a:solidFill>
                  <a:schemeClr val="bg2">
                    <a:lumMod val="50000"/>
                  </a:schemeClr>
                </a:solidFill>
                <a:latin typeface="Times New Roman" pitchFamily="18" charset="0"/>
                <a:cs typeface="Times New Roman" pitchFamily="18" charset="0"/>
              </a:rPr>
              <a:t>:  </a:t>
            </a:r>
            <a:r>
              <a:rPr lang="fr-FR" sz="900" b="1" i="1" dirty="0" smtClean="0">
                <a:solidFill>
                  <a:schemeClr val="bg2">
                    <a:lumMod val="50000"/>
                  </a:schemeClr>
                </a:solidFill>
                <a:latin typeface="Times New Roman" pitchFamily="18" charset="0"/>
                <a:cs typeface="Times New Roman" pitchFamily="18" charset="0"/>
              </a:rPr>
              <a:t>SNV  </a:t>
            </a:r>
            <a:r>
              <a:rPr lang="fr-FR" sz="1000" b="1" i="1" u="sng" dirty="0" smtClean="0">
                <a:latin typeface="Times New Roman" pitchFamily="18" charset="0"/>
                <a:cs typeface="Times New Roman" pitchFamily="18" charset="0"/>
              </a:rPr>
              <a:t>Département</a:t>
            </a:r>
            <a:r>
              <a:rPr lang="fr-FR" sz="1000" b="1" i="1" dirty="0" smtClean="0">
                <a:latin typeface="Times New Roman" pitchFamily="18" charset="0"/>
                <a:cs typeface="Times New Roman" pitchFamily="18" charset="0"/>
              </a:rPr>
              <a:t> </a:t>
            </a:r>
            <a:r>
              <a:rPr lang="fr-FR" sz="1000" b="1" i="1" dirty="0">
                <a:solidFill>
                  <a:schemeClr val="bg2">
                    <a:lumMod val="50000"/>
                  </a:schemeClr>
                </a:solidFill>
                <a:latin typeface="Times New Roman" pitchFamily="18" charset="0"/>
                <a:cs typeface="Times New Roman" pitchFamily="18" charset="0"/>
              </a:rPr>
              <a:t>de B</a:t>
            </a:r>
            <a:r>
              <a:rPr lang="fr-FR" sz="1000" b="1" i="1" dirty="0" smtClean="0">
                <a:solidFill>
                  <a:schemeClr val="bg2">
                    <a:lumMod val="50000"/>
                  </a:schemeClr>
                </a:solidFill>
                <a:latin typeface="Times New Roman" pitchFamily="18" charset="0"/>
                <a:cs typeface="Times New Roman" pitchFamily="18" charset="0"/>
              </a:rPr>
              <a:t>iotechnologie</a:t>
            </a:r>
            <a:endParaRPr lang="fr-FR" sz="900" dirty="0">
              <a:solidFill>
                <a:schemeClr val="bg2">
                  <a:lumMod val="50000"/>
                </a:schemeClr>
              </a:solidFill>
              <a:latin typeface="Times New Roman" pitchFamily="18" charset="0"/>
              <a:cs typeface="Times New Roman" pitchFamily="18" charset="0"/>
            </a:endParaRPr>
          </a:p>
        </p:txBody>
      </p:sp>
      <p:sp>
        <p:nvSpPr>
          <p:cNvPr id="12" name="Rectangle 11"/>
          <p:cNvSpPr/>
          <p:nvPr/>
        </p:nvSpPr>
        <p:spPr>
          <a:xfrm>
            <a:off x="5634717" y="26040"/>
            <a:ext cx="3528391" cy="261610"/>
          </a:xfrm>
          <a:prstGeom prst="rect">
            <a:avLst/>
          </a:prstGeom>
        </p:spPr>
        <p:txBody>
          <a:bodyPr wrap="square">
            <a:spAutoFit/>
          </a:bodyPr>
          <a:lstStyle/>
          <a:p>
            <a:pPr algn="r"/>
            <a:r>
              <a:rPr lang="fr-FR" sz="1100" b="1" i="1" dirty="0" smtClean="0">
                <a:latin typeface="Times New Roman" pitchFamily="18" charset="0"/>
                <a:cs typeface="Times New Roman" pitchFamily="18" charset="0"/>
              </a:rPr>
              <a:t>La Sécurité Microbiologique Des Aliments- USTO- MB</a:t>
            </a:r>
            <a:endParaRPr lang="fr-FR" sz="1100" b="1" dirty="0">
              <a:latin typeface="Times New Roman" pitchFamily="18" charset="0"/>
              <a:cs typeface="Times New Roman" pitchFamily="18" charset="0"/>
            </a:endParaRPr>
          </a:p>
        </p:txBody>
      </p:sp>
      <p:sp>
        <p:nvSpPr>
          <p:cNvPr id="2" name="Rectangle 1"/>
          <p:cNvSpPr/>
          <p:nvPr/>
        </p:nvSpPr>
        <p:spPr>
          <a:xfrm>
            <a:off x="54345" y="36660"/>
            <a:ext cx="300082" cy="369332"/>
          </a:xfrm>
          <a:prstGeom prst="rect">
            <a:avLst/>
          </a:prstGeom>
        </p:spPr>
        <p:txBody>
          <a:bodyPr wrap="none">
            <a:spAutoFit/>
          </a:bodyPr>
          <a:lstStyle/>
          <a:p>
            <a:r>
              <a:rPr lang="fr-FR" dirty="0" smtClean="0">
                <a:latin typeface="Times New Roman" pitchFamily="18" charset="0"/>
                <a:cs typeface="Times New Roman" pitchFamily="18" charset="0"/>
              </a:rPr>
              <a:t>7</a:t>
            </a:r>
            <a:endParaRPr lang="fr-FR" dirty="0"/>
          </a:p>
        </p:txBody>
      </p:sp>
      <p:sp>
        <p:nvSpPr>
          <p:cNvPr id="20" name="Rectangle 19"/>
          <p:cNvSpPr/>
          <p:nvPr/>
        </p:nvSpPr>
        <p:spPr>
          <a:xfrm>
            <a:off x="1619671" y="77891"/>
            <a:ext cx="5103513" cy="461665"/>
          </a:xfrm>
          <a:prstGeom prst="rect">
            <a:avLst/>
          </a:prstGeom>
        </p:spPr>
        <p:txBody>
          <a:bodyPr wrap="none">
            <a:spAutoFit/>
          </a:bodyPr>
          <a:lstStyle/>
          <a:p>
            <a:pPr marL="342900" indent="-342900">
              <a:buFont typeface="Wingdings" pitchFamily="2" charset="2"/>
              <a:buChar char="Ø"/>
            </a:pPr>
            <a:r>
              <a:rPr lang="fr-FR" sz="2400" b="1" u="sng" dirty="0">
                <a:solidFill>
                  <a:schemeClr val="bg2">
                    <a:lumMod val="50000"/>
                  </a:schemeClr>
                </a:solidFill>
                <a:latin typeface="Times New Roman" pitchFamily="18" charset="0"/>
                <a:cs typeface="Times New Roman" pitchFamily="18" charset="0"/>
              </a:rPr>
              <a:t>Rappels de microbiologie générale </a:t>
            </a:r>
          </a:p>
        </p:txBody>
      </p:sp>
      <p:sp>
        <p:nvSpPr>
          <p:cNvPr id="21" name="Rectangle 20"/>
          <p:cNvSpPr/>
          <p:nvPr/>
        </p:nvSpPr>
        <p:spPr>
          <a:xfrm>
            <a:off x="2442908" y="420031"/>
            <a:ext cx="3457037" cy="369332"/>
          </a:xfrm>
          <a:prstGeom prst="rect">
            <a:avLst/>
          </a:prstGeom>
        </p:spPr>
        <p:txBody>
          <a:bodyPr wrap="none">
            <a:spAutoFit/>
          </a:bodyPr>
          <a:lstStyle/>
          <a:p>
            <a:r>
              <a:rPr lang="fr-FR" b="1" u="sng" dirty="0" smtClean="0">
                <a:solidFill>
                  <a:srgbClr val="FF0000"/>
                </a:solidFill>
                <a:latin typeface="Times New Roman" pitchFamily="18" charset="0"/>
                <a:cs typeface="Times New Roman" pitchFamily="18" charset="0"/>
              </a:rPr>
              <a:t>1/ Diversité du monde microbien </a:t>
            </a:r>
            <a:endParaRPr lang="fr-FR" b="1" u="sng" dirty="0">
              <a:solidFill>
                <a:srgbClr val="FF0000"/>
              </a:solidFill>
            </a:endParaRPr>
          </a:p>
        </p:txBody>
      </p:sp>
      <p:sp>
        <p:nvSpPr>
          <p:cNvPr id="22" name="Rectangle 21"/>
          <p:cNvSpPr/>
          <p:nvPr/>
        </p:nvSpPr>
        <p:spPr>
          <a:xfrm>
            <a:off x="1619671" y="692696"/>
            <a:ext cx="6201378" cy="369332"/>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fr-FR" b="1" dirty="0" smtClean="0">
                <a:solidFill>
                  <a:schemeClr val="accent4">
                    <a:lumMod val="50000"/>
                  </a:schemeClr>
                </a:solidFill>
                <a:latin typeface="Times New Roman" pitchFamily="18" charset="0"/>
                <a:cs typeface="Times New Roman" pitchFamily="18" charset="0"/>
              </a:rPr>
              <a:t>1.3. Caractéristiques morphologiques des micro-organismes: </a:t>
            </a:r>
            <a:endParaRPr lang="fr-FR" b="1" dirty="0">
              <a:solidFill>
                <a:schemeClr val="accent4">
                  <a:lumMod val="50000"/>
                </a:schemeClr>
              </a:solidFill>
            </a:endParaRPr>
          </a:p>
        </p:txBody>
      </p:sp>
      <p:sp>
        <p:nvSpPr>
          <p:cNvPr id="28" name="Rectangle 27"/>
          <p:cNvSpPr/>
          <p:nvPr/>
        </p:nvSpPr>
        <p:spPr>
          <a:xfrm>
            <a:off x="3426688" y="1067254"/>
            <a:ext cx="1991350"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b="1" dirty="0" smtClean="0">
                <a:solidFill>
                  <a:srgbClr val="FF0000"/>
                </a:solidFill>
                <a:latin typeface="Times New Roman" pitchFamily="18" charset="0"/>
                <a:cs typeface="Times New Roman" pitchFamily="18" charset="0"/>
              </a:rPr>
              <a:t>Procaryotes Bactéries </a:t>
            </a:r>
            <a:endParaRPr lang="fr-FR" b="1" dirty="0">
              <a:solidFill>
                <a:srgbClr val="FF0000"/>
              </a:solidFill>
              <a:latin typeface="Times New Roman" pitchFamily="18" charset="0"/>
              <a:cs typeface="Times New Roman" pitchFamily="18" charset="0"/>
            </a:endParaRPr>
          </a:p>
        </p:txBody>
      </p:sp>
      <p:sp>
        <p:nvSpPr>
          <p:cNvPr id="29" name="Rectangle 28"/>
          <p:cNvSpPr/>
          <p:nvPr/>
        </p:nvSpPr>
        <p:spPr>
          <a:xfrm>
            <a:off x="3426688" y="980728"/>
            <a:ext cx="287258" cy="338554"/>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fr-FR" sz="1600" b="1" dirty="0" smtClean="0">
                <a:latin typeface="Times New Roman" pitchFamily="18" charset="0"/>
                <a:cs typeface="Times New Roman" pitchFamily="18" charset="0"/>
              </a:rPr>
              <a:t>1</a:t>
            </a:r>
            <a:endParaRPr lang="fr-FR" sz="1600" b="1" dirty="0"/>
          </a:p>
        </p:txBody>
      </p:sp>
      <p:sp>
        <p:nvSpPr>
          <p:cNvPr id="32" name="Rectangle 31"/>
          <p:cNvSpPr/>
          <p:nvPr/>
        </p:nvSpPr>
        <p:spPr>
          <a:xfrm>
            <a:off x="767606" y="7317432"/>
            <a:ext cx="7309514" cy="400110"/>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wrap="square">
            <a:spAutoFit/>
          </a:bodyPr>
          <a:lstStyle/>
          <a:p>
            <a:r>
              <a:rPr lang="fr-FR" sz="2000" b="1" dirty="0" smtClean="0">
                <a:latin typeface="Times New Roman" pitchFamily="18" charset="0"/>
                <a:cs typeface="Times New Roman" pitchFamily="18" charset="0"/>
              </a:rPr>
              <a:t>Ultrastructure schématisée de la cellule bactérienne</a:t>
            </a:r>
            <a:endParaRPr lang="fr-FR" sz="2000" b="1" dirty="0">
              <a:latin typeface="Times New Roman" pitchFamily="18" charset="0"/>
              <a:cs typeface="Times New Roman" pitchFamily="18" charset="0"/>
            </a:endParaRPr>
          </a:p>
        </p:txBody>
      </p:sp>
      <p:sp>
        <p:nvSpPr>
          <p:cNvPr id="18" name="Rectangle 17"/>
          <p:cNvSpPr/>
          <p:nvPr/>
        </p:nvSpPr>
        <p:spPr>
          <a:xfrm>
            <a:off x="2374795" y="1571310"/>
            <a:ext cx="3397084" cy="369332"/>
          </a:xfrm>
          <a:prstGeom prst="rect">
            <a:avLst/>
          </a:prstGeom>
        </p:spPr>
        <p:txBody>
          <a:bodyPr wrap="none">
            <a:spAutoFit/>
          </a:bodyPr>
          <a:lstStyle/>
          <a:p>
            <a:pPr marL="285750" indent="-285750">
              <a:buFont typeface="Wingdings" pitchFamily="2" charset="2"/>
              <a:buChar char="Ø"/>
            </a:pPr>
            <a:r>
              <a:rPr lang="fr-FR" b="1" u="sng" dirty="0" smtClean="0">
                <a:latin typeface="Times New Roman" pitchFamily="18" charset="0"/>
                <a:cs typeface="Times New Roman" pitchFamily="18" charset="0"/>
              </a:rPr>
              <a:t>La multiplication bactérienne</a:t>
            </a:r>
            <a:endParaRPr lang="fr-FR" b="1" u="sng" dirty="0"/>
          </a:p>
        </p:txBody>
      </p:sp>
      <p:sp>
        <p:nvSpPr>
          <p:cNvPr id="19" name="Rectangle 18"/>
          <p:cNvSpPr/>
          <p:nvPr/>
        </p:nvSpPr>
        <p:spPr>
          <a:xfrm>
            <a:off x="-108520" y="1995229"/>
            <a:ext cx="7324441" cy="461665"/>
          </a:xfrm>
          <a:prstGeom prst="rect">
            <a:avLst/>
          </a:prstGeom>
        </p:spPr>
        <p:txBody>
          <a:bodyPr wrap="none">
            <a:spAutoFit/>
          </a:bodyPr>
          <a:lstStyle/>
          <a:p>
            <a:pPr marL="285750" indent="-285750">
              <a:buFont typeface="Wingdings" pitchFamily="2" charset="2"/>
              <a:buChar char="Ø"/>
            </a:pPr>
            <a:r>
              <a:rPr lang="fr-FR" sz="2400" dirty="0" smtClean="0">
                <a:latin typeface="Times New Roman" pitchFamily="18" charset="0"/>
                <a:cs typeface="Times New Roman" pitchFamily="18" charset="0"/>
              </a:rPr>
              <a:t>Mode de reproduction par: </a:t>
            </a:r>
            <a:r>
              <a:rPr lang="fr-FR" sz="2400" b="1" u="sng" dirty="0" smtClean="0">
                <a:solidFill>
                  <a:srgbClr val="FF0000"/>
                </a:solidFill>
                <a:latin typeface="Times New Roman" pitchFamily="18" charset="0"/>
                <a:cs typeface="Times New Roman" pitchFamily="18" charset="0"/>
              </a:rPr>
              <a:t>scissiparité</a:t>
            </a:r>
            <a:r>
              <a:rPr lang="fr-FR" sz="2400" dirty="0" smtClean="0">
                <a:latin typeface="Times New Roman" pitchFamily="18" charset="0"/>
                <a:cs typeface="Times New Roman" pitchFamily="18" charset="0"/>
              </a:rPr>
              <a:t> ou </a:t>
            </a:r>
            <a:r>
              <a:rPr lang="fr-FR" sz="2400" b="1" u="sng" dirty="0" smtClean="0">
                <a:solidFill>
                  <a:srgbClr val="FF0000"/>
                </a:solidFill>
                <a:latin typeface="Times New Roman" pitchFamily="18" charset="0"/>
                <a:cs typeface="Times New Roman" pitchFamily="18" charset="0"/>
              </a:rPr>
              <a:t>bipartition</a:t>
            </a:r>
            <a:r>
              <a:rPr lang="fr-FR" sz="2400" dirty="0" smtClean="0">
                <a:latin typeface="Times New Roman" pitchFamily="18" charset="0"/>
                <a:cs typeface="Times New Roman" pitchFamily="18" charset="0"/>
              </a:rPr>
              <a:t>.</a:t>
            </a:r>
            <a:endParaRPr lang="fr-FR" sz="2400" dirty="0">
              <a:latin typeface="Times New Roman" pitchFamily="18" charset="0"/>
              <a:cs typeface="Times New Roman" pitchFamily="18" charset="0"/>
            </a:endParaRPr>
          </a:p>
        </p:txBody>
      </p:sp>
      <p:sp>
        <p:nvSpPr>
          <p:cNvPr id="23" name="Rectangle 22"/>
          <p:cNvSpPr/>
          <p:nvPr/>
        </p:nvSpPr>
        <p:spPr>
          <a:xfrm>
            <a:off x="-108520" y="2416326"/>
            <a:ext cx="4045659" cy="461665"/>
          </a:xfrm>
          <a:prstGeom prst="rect">
            <a:avLst/>
          </a:prstGeom>
        </p:spPr>
        <p:txBody>
          <a:bodyPr wrap="none">
            <a:spAutoFit/>
          </a:bodyPr>
          <a:lstStyle/>
          <a:p>
            <a:pPr marL="285750" indent="-285750">
              <a:buFont typeface="Wingdings" pitchFamily="2" charset="2"/>
              <a:buChar char="Ø"/>
            </a:pPr>
            <a:r>
              <a:rPr lang="fr-FR" sz="2400" dirty="0" smtClean="0">
                <a:latin typeface="Times New Roman" pitchFamily="18" charset="0"/>
                <a:cs typeface="Times New Roman" pitchFamily="18" charset="0"/>
              </a:rPr>
              <a:t>Temps de génération </a:t>
            </a:r>
            <a:r>
              <a:rPr lang="fr-FR" sz="2400" b="1" u="sng" dirty="0" smtClean="0">
                <a:solidFill>
                  <a:srgbClr val="FF0000"/>
                </a:solidFill>
                <a:latin typeface="Times New Roman" pitchFamily="18" charset="0"/>
                <a:cs typeface="Times New Roman" pitchFamily="18" charset="0"/>
              </a:rPr>
              <a:t>20 min</a:t>
            </a:r>
            <a:r>
              <a:rPr lang="fr-FR" sz="2400" dirty="0" smtClean="0">
                <a:latin typeface="Times New Roman" pitchFamily="18" charset="0"/>
                <a:cs typeface="Times New Roman" pitchFamily="18" charset="0"/>
              </a:rPr>
              <a:t>.</a:t>
            </a:r>
            <a:endParaRPr lang="fr-FR" sz="24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54426" y="3212976"/>
            <a:ext cx="8255465" cy="180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5547" y="1995229"/>
            <a:ext cx="8555547" cy="461665"/>
          </a:xfrm>
          <a:prstGeom prst="rect">
            <a:avLst/>
          </a:prstGeom>
        </p:spPr>
        <p:txBody>
          <a:bodyPr wrap="none">
            <a:spAutoFit/>
          </a:bodyPr>
          <a:lstStyle/>
          <a:p>
            <a:pPr marL="285750" indent="-285750">
              <a:buFont typeface="Wingdings" pitchFamily="2" charset="2"/>
              <a:buChar char="Ø"/>
            </a:pPr>
            <a:r>
              <a:rPr lang="fr-FR" sz="2400" dirty="0" smtClean="0">
                <a:latin typeface="Times New Roman" pitchFamily="18" charset="0"/>
                <a:cs typeface="Times New Roman" pitchFamily="18" charset="0"/>
              </a:rPr>
              <a:t>La croissance d’une cellule bactérienne se fait selon une courbe.</a:t>
            </a:r>
            <a:endParaRPr lang="fr-FR" sz="2400" dirty="0">
              <a:latin typeface="Times New Roman" pitchFamily="18" charset="0"/>
              <a:cs typeface="Times New Roman" pitchFamily="18" charset="0"/>
            </a:endParaRPr>
          </a:p>
        </p:txBody>
      </p:sp>
      <p:sp>
        <p:nvSpPr>
          <p:cNvPr id="3" name="AutoShape 2" descr="Résultat de recherche d'images pour &quot;courbe de croissance bactérienn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8" name="Picture 4" descr="Résultat de recherche d'images pour &quot;courbe de croissance bact&quot;rienne&quot;"/>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0375" y="2396218"/>
            <a:ext cx="7135961" cy="3999898"/>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4" name="Ellipse 3"/>
          <p:cNvSpPr/>
          <p:nvPr/>
        </p:nvSpPr>
        <p:spPr>
          <a:xfrm>
            <a:off x="1259632" y="5085184"/>
            <a:ext cx="967252" cy="576064"/>
          </a:xfrm>
          <a:prstGeom prst="ellipse">
            <a:avLst/>
          </a:prstGeom>
          <a:noFill/>
          <a:ln w="28575">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25" name="Ellipse 24"/>
          <p:cNvSpPr/>
          <p:nvPr/>
        </p:nvSpPr>
        <p:spPr>
          <a:xfrm>
            <a:off x="1695064" y="3807115"/>
            <a:ext cx="1495688" cy="576064"/>
          </a:xfrm>
          <a:prstGeom prst="ellipse">
            <a:avLst/>
          </a:prstGeom>
          <a:noFill/>
          <a:ln w="28575">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26" name="Ellipse 25"/>
          <p:cNvSpPr/>
          <p:nvPr/>
        </p:nvSpPr>
        <p:spPr>
          <a:xfrm>
            <a:off x="3426687" y="2647158"/>
            <a:ext cx="2208029" cy="576064"/>
          </a:xfrm>
          <a:prstGeom prst="ellipse">
            <a:avLst/>
          </a:prstGeom>
          <a:noFill/>
          <a:ln w="28575">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27" name="Ellipse 26"/>
          <p:cNvSpPr/>
          <p:nvPr/>
        </p:nvSpPr>
        <p:spPr>
          <a:xfrm>
            <a:off x="6084168" y="3799297"/>
            <a:ext cx="967252" cy="576064"/>
          </a:xfrm>
          <a:prstGeom prst="ellipse">
            <a:avLst/>
          </a:prstGeom>
          <a:noFill/>
          <a:ln w="28575">
            <a:solidFill>
              <a:srgbClr val="FF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404155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9"/>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23"/>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409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2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arn(inVertical)">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9" grpId="1"/>
      <p:bldP spid="23" grpId="0"/>
      <p:bldP spid="23" grpId="1"/>
      <p:bldP spid="24" grpId="0"/>
      <p:bldP spid="4" grpId="0" animBg="1"/>
      <p:bldP spid="25" grpId="0" animBg="1"/>
      <p:bldP spid="26" grpId="0" animBg="1"/>
      <p:bldP spid="2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tonde">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Rotond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Rotond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nap  sécurité microbiologique des aliments</Template>
  <TotalTime>1761</TotalTime>
  <Words>3420</Words>
  <Application>Microsoft Office PowerPoint</Application>
  <PresentationFormat>Affichage à l'écran (4:3)</PresentationFormat>
  <Paragraphs>444</Paragraphs>
  <Slides>51</Slides>
  <Notes>0</Notes>
  <HiddenSlides>0</HiddenSlides>
  <MMClips>0</MMClips>
  <ScaleCrop>false</ScaleCrop>
  <HeadingPairs>
    <vt:vector size="4" baseType="variant">
      <vt:variant>
        <vt:lpstr>Thème</vt:lpstr>
      </vt:variant>
      <vt:variant>
        <vt:i4>1</vt:i4>
      </vt:variant>
      <vt:variant>
        <vt:lpstr>Titres des diapositives</vt:lpstr>
      </vt:variant>
      <vt:variant>
        <vt:i4>51</vt:i4>
      </vt:variant>
    </vt:vector>
  </HeadingPairs>
  <TitlesOfParts>
    <vt:vector size="52" baseType="lpstr">
      <vt:lpstr>Rotonde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ASMAA</dc:creator>
  <cp:lastModifiedBy>²</cp:lastModifiedBy>
  <cp:revision>78</cp:revision>
  <dcterms:created xsi:type="dcterms:W3CDTF">2018-03-12T09:38:50Z</dcterms:created>
  <dcterms:modified xsi:type="dcterms:W3CDTF">2020-09-10T12:20:49Z</dcterms:modified>
</cp:coreProperties>
</file>