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2" r:id="rId5"/>
    <p:sldId id="261" r:id="rId6"/>
    <p:sldId id="260" r:id="rId7"/>
    <p:sldId id="276" r:id="rId8"/>
    <p:sldId id="275" r:id="rId9"/>
    <p:sldId id="259" r:id="rId10"/>
    <p:sldId id="277" r:id="rId11"/>
    <p:sldId id="278" r:id="rId12"/>
    <p:sldId id="279" r:id="rId13"/>
    <p:sldId id="267" r:id="rId14"/>
    <p:sldId id="266" r:id="rId15"/>
    <p:sldId id="264" r:id="rId16"/>
    <p:sldId id="280" r:id="rId17"/>
    <p:sldId id="281" r:id="rId18"/>
    <p:sldId id="282" r:id="rId19"/>
    <p:sldId id="283" r:id="rId20"/>
    <p:sldId id="274" r:id="rId21"/>
    <p:sldId id="284" r:id="rId22"/>
    <p:sldId id="285" r:id="rId23"/>
    <p:sldId id="286" r:id="rId24"/>
    <p:sldId id="287" r:id="rId25"/>
    <p:sldId id="265" r:id="rId26"/>
    <p:sldId id="288" r:id="rId27"/>
    <p:sldId id="273" r:id="rId28"/>
    <p:sldId id="26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390"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4934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92625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185242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33246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19124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2FFB28-411C-4465-B9D4-C72A419FD5F0}" type="datetimeFigureOut">
              <a:rPr lang="fr-FR" smtClean="0"/>
              <a:t>10/09/2020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118295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2FFB28-411C-4465-B9D4-C72A419FD5F0}" type="datetimeFigureOut">
              <a:rPr lang="fr-FR" smtClean="0"/>
              <a:t>10/09/2020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313346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32FFB28-411C-4465-B9D4-C72A419FD5F0}" type="datetimeFigureOut">
              <a:rPr lang="fr-FR" smtClean="0"/>
              <a:t>10/09/2020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413998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2FFB28-411C-4465-B9D4-C72A419FD5F0}" type="datetimeFigureOut">
              <a:rPr lang="fr-FR" smtClean="0"/>
              <a:t>10/09/2020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417846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2FFB28-411C-4465-B9D4-C72A419FD5F0}" type="datetimeFigureOut">
              <a:rPr lang="fr-FR" smtClean="0"/>
              <a:t>10/09/2020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199108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2FFB28-411C-4465-B9D4-C72A419FD5F0}" type="datetimeFigureOut">
              <a:rPr lang="fr-FR" smtClean="0"/>
              <a:t>10/09/2020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7EFAFD-F55D-4900-BF6D-425D740645F7}" type="slidenum">
              <a:rPr lang="fr-FR" smtClean="0"/>
              <a:t>‹N°›</a:t>
            </a:fld>
            <a:endParaRPr lang="fr-FR"/>
          </a:p>
        </p:txBody>
      </p:sp>
    </p:spTree>
    <p:extLst>
      <p:ext uri="{BB962C8B-B14F-4D97-AF65-F5344CB8AC3E}">
        <p14:creationId xmlns:p14="http://schemas.microsoft.com/office/powerpoint/2010/main" val="42918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FFB28-411C-4465-B9D4-C72A419FD5F0}" type="datetimeFigureOut">
              <a:rPr lang="fr-FR" smtClean="0"/>
              <a:t>10/09/2020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EFAFD-F55D-4900-BF6D-425D740645F7}" type="slidenum">
              <a:rPr lang="fr-FR" smtClean="0"/>
              <a:t>‹N°›</a:t>
            </a:fld>
            <a:endParaRPr lang="fr-FR"/>
          </a:p>
        </p:txBody>
      </p:sp>
    </p:spTree>
    <p:extLst>
      <p:ext uri="{BB962C8B-B14F-4D97-AF65-F5344CB8AC3E}">
        <p14:creationId xmlns:p14="http://schemas.microsoft.com/office/powerpoint/2010/main" val="147215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pic>
        <p:nvPicPr>
          <p:cNvPr id="4" name="Picture 3" descr="Résultat de recherche d'images pour &quot;logo ust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80" y="83008"/>
            <a:ext cx="837816" cy="80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68388" y="160338"/>
            <a:ext cx="7906351" cy="646331"/>
          </a:xfrm>
          <a:prstGeom prst="rect">
            <a:avLst/>
          </a:prstGeom>
        </p:spPr>
        <p:txBody>
          <a:bodyPr wrap="square">
            <a:spAutoFit/>
          </a:bodyPr>
          <a:lstStyle/>
          <a:p>
            <a:pPr algn="ctr"/>
            <a:r>
              <a:rPr lang="fr-FR" sz="1200" b="1" dirty="0" smtClean="0">
                <a:latin typeface="Times New Roman" pitchFamily="18" charset="0"/>
                <a:cs typeface="Times New Roman" pitchFamily="18" charset="0"/>
              </a:rPr>
              <a:t>Université des Sciences et de la Technologie d’Oran -Mohamed Boudiaf  (USTO- MB)</a:t>
            </a:r>
          </a:p>
          <a:p>
            <a:pPr algn="ctr"/>
            <a:r>
              <a:rPr lang="fr-FR" sz="1200" b="1" dirty="0">
                <a:latin typeface="Times New Roman" pitchFamily="18" charset="0"/>
                <a:cs typeface="Times New Roman" pitchFamily="18" charset="0"/>
              </a:rPr>
              <a:t>Faculté Des Sciences de la Nature et de la Vie. </a:t>
            </a:r>
          </a:p>
          <a:p>
            <a:pPr algn="ctr"/>
            <a:r>
              <a:rPr lang="fr-FR" sz="1200" b="1" dirty="0">
                <a:latin typeface="Times New Roman" pitchFamily="18" charset="0"/>
                <a:cs typeface="Times New Roman" pitchFamily="18" charset="0"/>
              </a:rPr>
              <a:t>Département de </a:t>
            </a:r>
            <a:r>
              <a:rPr lang="fr-FR" sz="1200" b="1" dirty="0" smtClean="0">
                <a:latin typeface="Times New Roman" pitchFamily="18" charset="0"/>
                <a:cs typeface="Times New Roman" pitchFamily="18" charset="0"/>
              </a:rPr>
              <a:t>Biotechnologie.</a:t>
            </a:r>
            <a:endParaRPr lang="fr-FR" sz="1200" b="1" dirty="0">
              <a:latin typeface="Times New Roman" pitchFamily="18" charset="0"/>
              <a:cs typeface="Times New Roman" pitchFamily="18" charset="0"/>
            </a:endParaRPr>
          </a:p>
        </p:txBody>
      </p:sp>
      <p:sp>
        <p:nvSpPr>
          <p:cNvPr id="7" name="Rectangle 6"/>
          <p:cNvSpPr/>
          <p:nvPr/>
        </p:nvSpPr>
        <p:spPr>
          <a:xfrm>
            <a:off x="1719902" y="2215318"/>
            <a:ext cx="5779659" cy="769441"/>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r>
              <a:rPr lang="fr-FR" sz="4400" b="1" dirty="0" smtClean="0">
                <a:latin typeface="Times New Roman" pitchFamily="18" charset="0"/>
                <a:cs typeface="Times New Roman" pitchFamily="18" charset="0"/>
              </a:rPr>
              <a:t>Toxicologie alimentaire</a:t>
            </a:r>
            <a:endParaRPr lang="fr-FR" sz="4400" b="1" dirty="0">
              <a:latin typeface="Times New Roman" pitchFamily="18" charset="0"/>
              <a:cs typeface="Times New Roman" pitchFamily="18" charset="0"/>
            </a:endParaRPr>
          </a:p>
        </p:txBody>
      </p:sp>
      <p:sp>
        <p:nvSpPr>
          <p:cNvPr id="8" name="Rectangle 7"/>
          <p:cNvSpPr/>
          <p:nvPr/>
        </p:nvSpPr>
        <p:spPr>
          <a:xfrm>
            <a:off x="7018965" y="6021288"/>
            <a:ext cx="1593706" cy="369332"/>
          </a:xfrm>
          <a:prstGeom prst="rect">
            <a:avLst/>
          </a:prstGeom>
        </p:spPr>
        <p:txBody>
          <a:bodyPr wrap="none">
            <a:spAutoFit/>
          </a:bodyPr>
          <a:lstStyle/>
          <a:p>
            <a:r>
              <a:rPr lang="fr-FR" sz="1400" b="1" i="1" u="sng" dirty="0">
                <a:solidFill>
                  <a:srgbClr val="002060"/>
                </a:solidFill>
                <a:latin typeface="Times New Roman" pitchFamily="18" charset="0"/>
                <a:cs typeface="Times New Roman" pitchFamily="18" charset="0"/>
              </a:rPr>
              <a:t>Année :</a:t>
            </a:r>
            <a:r>
              <a:rPr lang="fr-FR" b="1" i="1" u="sng" dirty="0" smtClean="0">
                <a:latin typeface="Times New Roman" pitchFamily="18" charset="0"/>
                <a:cs typeface="Times New Roman" pitchFamily="18" charset="0"/>
              </a:rPr>
              <a:t> </a:t>
            </a:r>
            <a:r>
              <a:rPr lang="fr-FR" sz="1400" b="1" dirty="0" smtClean="0">
                <a:solidFill>
                  <a:schemeClr val="bg1"/>
                </a:solidFill>
                <a:latin typeface="Times New Roman" pitchFamily="18" charset="0"/>
                <a:cs typeface="Times New Roman" pitchFamily="18" charset="0"/>
              </a:rPr>
              <a:t>2017/2018</a:t>
            </a:r>
            <a:endParaRPr lang="fr-FR" sz="1400" b="1" dirty="0">
              <a:solidFill>
                <a:schemeClr val="bg1"/>
              </a:solidFill>
              <a:latin typeface="Times New Roman" pitchFamily="18" charset="0"/>
              <a:cs typeface="Times New Roman" pitchFamily="18" charset="0"/>
            </a:endParaRPr>
          </a:p>
        </p:txBody>
      </p:sp>
      <p:sp>
        <p:nvSpPr>
          <p:cNvPr id="9" name="Rectangle 8"/>
          <p:cNvSpPr/>
          <p:nvPr/>
        </p:nvSpPr>
        <p:spPr>
          <a:xfrm>
            <a:off x="-48346" y="6493706"/>
            <a:ext cx="9259161"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Nutrition, Alimentation et Pathologie</a:t>
            </a:r>
            <a:r>
              <a:rPr lang="fr-FR" sz="105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900" b="1" i="1" dirty="0" smtClean="0">
                <a:solidFill>
                  <a:schemeClr val="bg1"/>
                </a:solidFill>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000" b="1" i="1" dirty="0">
                <a:solidFill>
                  <a:schemeClr val="bg1"/>
                </a:solidFill>
                <a:latin typeface="Times New Roman" pitchFamily="18" charset="0"/>
                <a:cs typeface="Times New Roman" pitchFamily="18" charset="0"/>
              </a:rPr>
              <a:t>de B</a:t>
            </a:r>
            <a:r>
              <a:rPr lang="fr-FR" sz="1000" b="1" i="1" dirty="0" smtClean="0">
                <a:solidFill>
                  <a:schemeClr val="bg1"/>
                </a:solidFill>
                <a:latin typeface="Times New Roman" pitchFamily="18" charset="0"/>
                <a:cs typeface="Times New Roman" pitchFamily="18" charset="0"/>
              </a:rPr>
              <a:t>iotechnologie</a:t>
            </a:r>
            <a:endParaRPr lang="fr-FR" sz="900" dirty="0">
              <a:solidFill>
                <a:schemeClr val="bg1"/>
              </a:solidFill>
              <a:latin typeface="Times New Roman" pitchFamily="18" charset="0"/>
              <a:cs typeface="Times New Roman" pitchFamily="18" charset="0"/>
            </a:endParaRPr>
          </a:p>
        </p:txBody>
      </p:sp>
      <p:sp>
        <p:nvSpPr>
          <p:cNvPr id="10" name="Rectangle 9"/>
          <p:cNvSpPr/>
          <p:nvPr/>
        </p:nvSpPr>
        <p:spPr>
          <a:xfrm>
            <a:off x="3563888" y="3429000"/>
            <a:ext cx="2013693" cy="523220"/>
          </a:xfrm>
          <a:prstGeom prst="rect">
            <a:avLst/>
          </a:prstGeom>
        </p:spPr>
        <p:txBody>
          <a:bodyPr wrap="none">
            <a:spAutoFit/>
          </a:bodyPr>
          <a:lstStyle/>
          <a:p>
            <a:r>
              <a:rPr lang="fr-FR" sz="1400" u="sng" dirty="0" smtClean="0">
                <a:latin typeface="Times New Roman" pitchFamily="18" charset="0"/>
                <a:cs typeface="Times New Roman" pitchFamily="18" charset="0"/>
              </a:rPr>
              <a:t>Dr.</a:t>
            </a:r>
            <a:r>
              <a:rPr lang="fr-FR" sz="1400" dirty="0" smtClean="0">
                <a:latin typeface="Times New Roman" pitchFamily="18" charset="0"/>
                <a:cs typeface="Times New Roman" pitchFamily="18" charset="0"/>
              </a:rPr>
              <a:t> BELDJILALI.A</a:t>
            </a:r>
          </a:p>
          <a:p>
            <a:r>
              <a:rPr lang="fr-FR" sz="1400" b="1" u="sng" dirty="0" smtClean="0">
                <a:solidFill>
                  <a:srgbClr val="002060"/>
                </a:solidFill>
                <a:latin typeface="Times New Roman" pitchFamily="18" charset="0"/>
                <a:cs typeface="Times New Roman" pitchFamily="18" charset="0"/>
              </a:rPr>
              <a:t>beldjilaliaf@gmail.com</a:t>
            </a:r>
            <a:r>
              <a:rPr lang="fr-FR" sz="1400" dirty="0" smtClean="0">
                <a:latin typeface="Times New Roman" pitchFamily="18" charset="0"/>
                <a:cs typeface="Times New Roman" pitchFamily="18" charset="0"/>
              </a:rPr>
              <a:t> </a:t>
            </a:r>
            <a:endParaRPr lang="fr-FR" sz="1400" dirty="0"/>
          </a:p>
        </p:txBody>
      </p:sp>
      <p:sp>
        <p:nvSpPr>
          <p:cNvPr id="11" name="AutoShape 2" descr="Image associé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4" descr="Image associé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6" descr="Résultat de recherche d'images pour &quot;microbiologie des aliments&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p:nvPr/>
        </p:nvPicPr>
        <p:blipFill>
          <a:blip r:embed="rId4" cstate="print">
            <a:extLst>
              <a:ext uri="{28A0092B-C50C-407E-A947-70E740481C1C}">
                <a14:useLocalDpi xmlns:a14="http://schemas.microsoft.com/office/drawing/2010/main" val="0"/>
              </a:ext>
            </a:extLst>
          </a:blip>
          <a:stretch>
            <a:fillRect/>
          </a:stretch>
        </p:blipFill>
        <p:spPr>
          <a:xfrm>
            <a:off x="7956376" y="37304"/>
            <a:ext cx="936104" cy="892398"/>
          </a:xfrm>
          <a:prstGeom prst="rect">
            <a:avLst/>
          </a:prstGeom>
        </p:spPr>
      </p:pic>
    </p:spTree>
    <p:extLst>
      <p:ext uri="{BB962C8B-B14F-4D97-AF65-F5344CB8AC3E}">
        <p14:creationId xmlns:p14="http://schemas.microsoft.com/office/powerpoint/2010/main" val="328756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797721" y="296652"/>
            <a:ext cx="4269117"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Comment est-on exposé à un toxique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66900" y="852488"/>
            <a:ext cx="54102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2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797721" y="296652"/>
            <a:ext cx="3105337"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Plusieurs formes de toxicité</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23528" y="912043"/>
            <a:ext cx="27771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a:solidFill>
                  <a:srgbClr val="00B0F0"/>
                </a:solidFill>
              </a:rPr>
              <a:t>En fonction du site d’action</a:t>
            </a:r>
          </a:p>
        </p:txBody>
      </p:sp>
      <p:sp>
        <p:nvSpPr>
          <p:cNvPr id="5" name="Rectangle 4"/>
          <p:cNvSpPr/>
          <p:nvPr/>
        </p:nvSpPr>
        <p:spPr>
          <a:xfrm>
            <a:off x="5364088" y="899428"/>
            <a:ext cx="298671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b="1" dirty="0">
                <a:solidFill>
                  <a:srgbClr val="00B0F0"/>
                </a:solidFill>
              </a:rPr>
              <a:t>En fonction du mode d’action</a:t>
            </a:r>
          </a:p>
        </p:txBody>
      </p:sp>
      <p:sp>
        <p:nvSpPr>
          <p:cNvPr id="7" name="Rectangle 6"/>
          <p:cNvSpPr/>
          <p:nvPr/>
        </p:nvSpPr>
        <p:spPr>
          <a:xfrm>
            <a:off x="-36690" y="1412776"/>
            <a:ext cx="4247964"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u="sng" dirty="0" smtClean="0">
                <a:solidFill>
                  <a:srgbClr val="FF0000"/>
                </a:solidFill>
              </a:rPr>
              <a:t>1- toxicité </a:t>
            </a:r>
            <a:r>
              <a:rPr lang="fr-FR" u="sng" dirty="0">
                <a:solidFill>
                  <a:srgbClr val="FF0000"/>
                </a:solidFill>
              </a:rPr>
              <a:t>locale : </a:t>
            </a:r>
            <a:endParaRPr lang="fr-FR" u="sng" dirty="0" smtClean="0">
              <a:solidFill>
                <a:srgbClr val="FF0000"/>
              </a:solidFill>
            </a:endParaRPr>
          </a:p>
          <a:p>
            <a:r>
              <a:rPr lang="fr-FR" dirty="0" smtClean="0"/>
              <a:t>*Produit </a:t>
            </a:r>
            <a:r>
              <a:rPr lang="fr-FR" dirty="0"/>
              <a:t>peut agir au point de </a:t>
            </a:r>
            <a:r>
              <a:rPr lang="fr-FR" dirty="0" smtClean="0"/>
              <a:t>contact:</a:t>
            </a:r>
          </a:p>
          <a:p>
            <a:r>
              <a:rPr lang="fr-FR" dirty="0" smtClean="0"/>
              <a:t> </a:t>
            </a:r>
            <a:endParaRPr lang="fr-FR" u="sng" dirty="0" smtClean="0">
              <a:solidFill>
                <a:srgbClr val="FF0000"/>
              </a:solidFill>
            </a:endParaRPr>
          </a:p>
          <a:p>
            <a:r>
              <a:rPr lang="fr-FR" dirty="0">
                <a:solidFill>
                  <a:srgbClr val="FF0000"/>
                </a:solidFill>
              </a:rPr>
              <a:t> </a:t>
            </a:r>
            <a:r>
              <a:rPr lang="fr-FR" dirty="0" smtClean="0">
                <a:solidFill>
                  <a:srgbClr val="FF0000"/>
                </a:solidFill>
              </a:rPr>
              <a:t>     ex: </a:t>
            </a:r>
            <a:r>
              <a:rPr lang="fr-FR" dirty="0" err="1" smtClean="0">
                <a:solidFill>
                  <a:schemeClr val="tx2">
                    <a:lumMod val="60000"/>
                    <a:lumOff val="40000"/>
                  </a:schemeClr>
                </a:solidFill>
              </a:rPr>
              <a:t>HCl</a:t>
            </a:r>
            <a:r>
              <a:rPr lang="fr-FR" dirty="0" smtClean="0">
                <a:solidFill>
                  <a:schemeClr val="tx2">
                    <a:lumMod val="60000"/>
                    <a:lumOff val="40000"/>
                  </a:schemeClr>
                </a:solidFill>
              </a:rPr>
              <a:t> </a:t>
            </a:r>
            <a:r>
              <a:rPr lang="fr-FR" dirty="0">
                <a:solidFill>
                  <a:schemeClr val="tx2">
                    <a:lumMod val="60000"/>
                    <a:lumOff val="40000"/>
                  </a:schemeClr>
                </a:solidFill>
              </a:rPr>
              <a:t>⇒ OAP lésionnel, brûlure </a:t>
            </a:r>
            <a:endParaRPr lang="fr-FR" dirty="0" smtClean="0">
              <a:solidFill>
                <a:schemeClr val="tx2">
                  <a:lumMod val="60000"/>
                  <a:lumOff val="40000"/>
                </a:schemeClr>
              </a:solidFill>
            </a:endParaRPr>
          </a:p>
          <a:p>
            <a:endParaRPr lang="fr-FR" dirty="0"/>
          </a:p>
          <a:p>
            <a:endParaRPr lang="fr-FR" dirty="0" smtClean="0"/>
          </a:p>
          <a:p>
            <a:endParaRPr lang="fr-FR" dirty="0"/>
          </a:p>
          <a:p>
            <a:endParaRPr lang="fr-FR" dirty="0" smtClean="0"/>
          </a:p>
          <a:p>
            <a:r>
              <a:rPr lang="fr-FR" u="sng" dirty="0" smtClean="0">
                <a:solidFill>
                  <a:srgbClr val="FF0000"/>
                </a:solidFill>
              </a:rPr>
              <a:t>toxicité </a:t>
            </a:r>
            <a:r>
              <a:rPr lang="fr-FR" u="sng" dirty="0">
                <a:solidFill>
                  <a:srgbClr val="FF0000"/>
                </a:solidFill>
              </a:rPr>
              <a:t>systémique : </a:t>
            </a:r>
            <a:endParaRPr lang="fr-FR" u="sng" dirty="0" smtClean="0">
              <a:solidFill>
                <a:srgbClr val="FF0000"/>
              </a:solidFill>
            </a:endParaRPr>
          </a:p>
          <a:p>
            <a:r>
              <a:rPr lang="fr-FR" dirty="0" smtClean="0"/>
              <a:t>*Produit pénètre </a:t>
            </a:r>
            <a:r>
              <a:rPr lang="fr-FR" dirty="0"/>
              <a:t>dans l’organisme</a:t>
            </a:r>
            <a:endParaRPr lang="fr-FR" u="sng" dirty="0" smtClean="0">
              <a:solidFill>
                <a:srgbClr val="FF0000"/>
              </a:solidFill>
            </a:endParaRPr>
          </a:p>
          <a:p>
            <a:endParaRPr lang="fr-FR" u="sng" dirty="0" smtClean="0">
              <a:solidFill>
                <a:srgbClr val="FF0000"/>
              </a:solidFill>
            </a:endParaRPr>
          </a:p>
          <a:p>
            <a:r>
              <a:rPr lang="fr-FR" dirty="0" err="1" smtClean="0">
                <a:solidFill>
                  <a:srgbClr val="FF0000"/>
                </a:solidFill>
              </a:rPr>
              <a:t>ex:</a:t>
            </a:r>
            <a:r>
              <a:rPr lang="fr-FR" dirty="0" err="1" smtClean="0"/>
              <a:t>HCN</a:t>
            </a:r>
            <a:r>
              <a:rPr lang="fr-FR" dirty="0" smtClean="0"/>
              <a:t> </a:t>
            </a:r>
            <a:r>
              <a:rPr lang="fr-FR" dirty="0"/>
              <a:t>⇒ </a:t>
            </a:r>
            <a:r>
              <a:rPr lang="fr-FR" dirty="0" err="1"/>
              <a:t>inhib</a:t>
            </a:r>
            <a:r>
              <a:rPr lang="fr-FR" dirty="0"/>
              <a:t>° respiration cellulaire CO ⇒ poison de </a:t>
            </a:r>
            <a:r>
              <a:rPr lang="fr-FR" dirty="0" smtClean="0"/>
              <a:t>l’hémoglobine</a:t>
            </a:r>
          </a:p>
          <a:p>
            <a:endParaRPr lang="fr-FR" u="sng" dirty="0">
              <a:solidFill>
                <a:srgbClr val="FF0000"/>
              </a:solidFill>
            </a:endParaRPr>
          </a:p>
          <a:p>
            <a:endParaRPr lang="fr-FR" u="sng" dirty="0" smtClean="0">
              <a:solidFill>
                <a:srgbClr val="FF0000"/>
              </a:solidFill>
            </a:endParaRPr>
          </a:p>
          <a:p>
            <a:r>
              <a:rPr lang="fr-FR" u="sng" dirty="0" smtClean="0">
                <a:solidFill>
                  <a:srgbClr val="FF0000"/>
                </a:solidFill>
              </a:rPr>
              <a:t>toxicité </a:t>
            </a:r>
            <a:r>
              <a:rPr lang="fr-FR" u="sng" dirty="0">
                <a:solidFill>
                  <a:srgbClr val="FF0000"/>
                </a:solidFill>
              </a:rPr>
              <a:t>mixte : </a:t>
            </a:r>
            <a:endParaRPr lang="fr-FR" u="sng" dirty="0" smtClean="0">
              <a:solidFill>
                <a:srgbClr val="FF0000"/>
              </a:solidFill>
            </a:endParaRPr>
          </a:p>
          <a:p>
            <a:r>
              <a:rPr lang="fr-FR" dirty="0">
                <a:solidFill>
                  <a:srgbClr val="FF0000"/>
                </a:solidFill>
              </a:rPr>
              <a:t> </a:t>
            </a:r>
            <a:r>
              <a:rPr lang="fr-FR" dirty="0" smtClean="0">
                <a:solidFill>
                  <a:srgbClr val="FF0000"/>
                </a:solidFill>
              </a:rPr>
              <a:t>        ex: </a:t>
            </a:r>
            <a:r>
              <a:rPr lang="fr-FR" dirty="0" smtClean="0"/>
              <a:t>H2SO4 </a:t>
            </a:r>
            <a:r>
              <a:rPr lang="fr-FR" dirty="0"/>
              <a:t>⇒ OAP lésionnel + inhibe respiration cellulaire </a:t>
            </a:r>
          </a:p>
        </p:txBody>
      </p:sp>
      <p:sp>
        <p:nvSpPr>
          <p:cNvPr id="10" name="Rectangle 9"/>
          <p:cNvSpPr/>
          <p:nvPr/>
        </p:nvSpPr>
        <p:spPr>
          <a:xfrm>
            <a:off x="4464496" y="1412776"/>
            <a:ext cx="4572000" cy="50783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fr-FR" u="sng" dirty="0">
                <a:solidFill>
                  <a:srgbClr val="FF0000"/>
                </a:solidFill>
              </a:rPr>
              <a:t>Action rapide, toxicité aiguë : </a:t>
            </a:r>
            <a:endParaRPr lang="fr-FR" u="sng" dirty="0" smtClean="0">
              <a:solidFill>
                <a:srgbClr val="FF0000"/>
              </a:solidFill>
            </a:endParaRPr>
          </a:p>
          <a:p>
            <a:r>
              <a:rPr lang="fr-FR" dirty="0">
                <a:solidFill>
                  <a:srgbClr val="FF0000"/>
                </a:solidFill>
              </a:rPr>
              <a:t> </a:t>
            </a:r>
            <a:r>
              <a:rPr lang="fr-FR" dirty="0" smtClean="0">
                <a:solidFill>
                  <a:srgbClr val="FF0000"/>
                </a:solidFill>
              </a:rPr>
              <a:t>           </a:t>
            </a:r>
            <a:r>
              <a:rPr lang="fr-FR" u="sng" dirty="0" smtClean="0">
                <a:solidFill>
                  <a:srgbClr val="FF0000"/>
                </a:solidFill>
              </a:rPr>
              <a:t>ex: </a:t>
            </a:r>
            <a:r>
              <a:rPr lang="fr-FR" dirty="0" smtClean="0"/>
              <a:t>AsH3 </a:t>
            </a:r>
            <a:r>
              <a:rPr lang="fr-FR" dirty="0"/>
              <a:t>⇒ hémolyse fatale </a:t>
            </a:r>
          </a:p>
          <a:p>
            <a:endParaRPr lang="fr-FR" dirty="0" smtClean="0"/>
          </a:p>
          <a:p>
            <a:endParaRPr lang="fr-FR" dirty="0"/>
          </a:p>
          <a:p>
            <a:r>
              <a:rPr lang="fr-FR" u="sng" dirty="0">
                <a:solidFill>
                  <a:srgbClr val="FF0000"/>
                </a:solidFill>
              </a:rPr>
              <a:t>toxicité à court </a:t>
            </a:r>
            <a:r>
              <a:rPr lang="fr-FR" u="sng" dirty="0" smtClean="0">
                <a:solidFill>
                  <a:srgbClr val="FF0000"/>
                </a:solidFill>
              </a:rPr>
              <a:t>terme (</a:t>
            </a:r>
            <a:r>
              <a:rPr lang="fr-FR" u="sng" dirty="0" err="1" smtClean="0">
                <a:solidFill>
                  <a:srgbClr val="FF0000"/>
                </a:solidFill>
              </a:rPr>
              <a:t>subaigue</a:t>
            </a:r>
            <a:r>
              <a:rPr lang="fr-FR" u="sng" dirty="0" smtClean="0">
                <a:solidFill>
                  <a:srgbClr val="FF0000"/>
                </a:solidFill>
              </a:rPr>
              <a:t>) </a:t>
            </a:r>
            <a:r>
              <a:rPr lang="fr-FR" u="sng" dirty="0">
                <a:solidFill>
                  <a:srgbClr val="FF0000"/>
                </a:solidFill>
              </a:rPr>
              <a:t>: </a:t>
            </a:r>
            <a:endParaRPr lang="fr-FR" u="sng" dirty="0" smtClean="0">
              <a:solidFill>
                <a:srgbClr val="FF0000"/>
              </a:solidFill>
            </a:endParaRPr>
          </a:p>
          <a:p>
            <a:endParaRPr lang="fr-FR" u="sng" dirty="0">
              <a:solidFill>
                <a:srgbClr val="FF0000"/>
              </a:solidFill>
            </a:endParaRPr>
          </a:p>
          <a:p>
            <a:pPr algn="ctr"/>
            <a:r>
              <a:rPr lang="fr-FR" dirty="0" smtClean="0">
                <a:solidFill>
                  <a:srgbClr val="FF0000"/>
                </a:solidFill>
              </a:rPr>
              <a:t>   </a:t>
            </a:r>
            <a:r>
              <a:rPr lang="fr-FR" u="sng" dirty="0" smtClean="0">
                <a:solidFill>
                  <a:srgbClr val="FF0000"/>
                </a:solidFill>
              </a:rPr>
              <a:t>ex: </a:t>
            </a:r>
            <a:r>
              <a:rPr lang="fr-FR" dirty="0" err="1" smtClean="0"/>
              <a:t>Paraquat</a:t>
            </a:r>
            <a:r>
              <a:rPr lang="fr-FR" dirty="0" smtClean="0"/>
              <a:t> </a:t>
            </a:r>
            <a:r>
              <a:rPr lang="fr-FR" dirty="0"/>
              <a:t>⇒ fibrose pulmonaire en 8-10 </a:t>
            </a:r>
            <a:r>
              <a:rPr lang="fr-FR" dirty="0" smtClean="0"/>
              <a:t>jours</a:t>
            </a:r>
          </a:p>
          <a:p>
            <a:r>
              <a:rPr lang="fr-FR" dirty="0" smtClean="0"/>
              <a:t> </a:t>
            </a:r>
          </a:p>
          <a:p>
            <a:endParaRPr lang="fr-FR" u="sng" dirty="0">
              <a:solidFill>
                <a:srgbClr val="FF0000"/>
              </a:solidFill>
            </a:endParaRPr>
          </a:p>
          <a:p>
            <a:r>
              <a:rPr lang="fr-FR" u="sng" dirty="0">
                <a:solidFill>
                  <a:srgbClr val="FF0000"/>
                </a:solidFill>
              </a:rPr>
              <a:t>toxicité à long </a:t>
            </a:r>
            <a:r>
              <a:rPr lang="fr-FR" u="sng" dirty="0" smtClean="0">
                <a:solidFill>
                  <a:srgbClr val="FF0000"/>
                </a:solidFill>
              </a:rPr>
              <a:t>terme (chronique) </a:t>
            </a:r>
            <a:r>
              <a:rPr lang="fr-FR" u="sng" dirty="0">
                <a:solidFill>
                  <a:srgbClr val="FF0000"/>
                </a:solidFill>
              </a:rPr>
              <a:t>: </a:t>
            </a:r>
            <a:endParaRPr lang="fr-FR" u="sng" dirty="0" smtClean="0">
              <a:solidFill>
                <a:srgbClr val="FF0000"/>
              </a:solidFill>
            </a:endParaRPr>
          </a:p>
          <a:p>
            <a:r>
              <a:rPr lang="fr-FR" dirty="0">
                <a:solidFill>
                  <a:srgbClr val="FF0000"/>
                </a:solidFill>
              </a:rPr>
              <a:t> </a:t>
            </a:r>
            <a:r>
              <a:rPr lang="fr-FR" dirty="0" smtClean="0">
                <a:solidFill>
                  <a:srgbClr val="FF0000"/>
                </a:solidFill>
              </a:rPr>
              <a:t>            </a:t>
            </a:r>
            <a:r>
              <a:rPr lang="fr-FR" u="sng" dirty="0" smtClean="0">
                <a:solidFill>
                  <a:srgbClr val="FF0000"/>
                </a:solidFill>
              </a:rPr>
              <a:t>ex :</a:t>
            </a:r>
            <a:r>
              <a:rPr lang="fr-FR" dirty="0" smtClean="0"/>
              <a:t>benzène </a:t>
            </a:r>
            <a:r>
              <a:rPr lang="fr-FR" dirty="0"/>
              <a:t>⇒ </a:t>
            </a:r>
            <a:r>
              <a:rPr lang="fr-FR" dirty="0" smtClean="0"/>
              <a:t>leucémie</a:t>
            </a:r>
          </a:p>
          <a:p>
            <a:endParaRPr lang="fr-FR" dirty="0"/>
          </a:p>
          <a:p>
            <a:endParaRPr lang="fr-FR" dirty="0" smtClean="0"/>
          </a:p>
          <a:p>
            <a:endParaRPr lang="fr-FR" dirty="0" smtClean="0"/>
          </a:p>
          <a:p>
            <a:endParaRPr lang="fr-FR" dirty="0" smtClean="0"/>
          </a:p>
          <a:p>
            <a:r>
              <a:rPr lang="fr-FR" dirty="0" smtClean="0"/>
              <a:t> </a:t>
            </a:r>
            <a:r>
              <a:rPr lang="fr-FR" u="sng" dirty="0">
                <a:solidFill>
                  <a:srgbClr val="FF0000"/>
                </a:solidFill>
              </a:rPr>
              <a:t>toxicité cumulative : </a:t>
            </a:r>
            <a:endParaRPr lang="fr-FR" u="sng" dirty="0" smtClean="0">
              <a:solidFill>
                <a:srgbClr val="FF0000"/>
              </a:solidFill>
            </a:endParaRPr>
          </a:p>
          <a:p>
            <a:r>
              <a:rPr lang="fr-FR" dirty="0">
                <a:solidFill>
                  <a:srgbClr val="FF0000"/>
                </a:solidFill>
              </a:rPr>
              <a:t> </a:t>
            </a:r>
            <a:r>
              <a:rPr lang="fr-FR" dirty="0" smtClean="0">
                <a:solidFill>
                  <a:srgbClr val="FF0000"/>
                </a:solidFill>
              </a:rPr>
              <a:t>         </a:t>
            </a:r>
            <a:r>
              <a:rPr lang="fr-FR" u="sng" dirty="0" smtClean="0">
                <a:solidFill>
                  <a:srgbClr val="FF0000"/>
                </a:solidFill>
              </a:rPr>
              <a:t>ex:   </a:t>
            </a:r>
            <a:r>
              <a:rPr lang="fr-FR" dirty="0" smtClean="0"/>
              <a:t>Cd </a:t>
            </a:r>
            <a:r>
              <a:rPr lang="fr-FR" dirty="0"/>
              <a:t>⇒ atteinte rénale et osseuse </a:t>
            </a:r>
          </a:p>
        </p:txBody>
      </p:sp>
    </p:spTree>
    <p:extLst>
      <p:ext uri="{BB962C8B-B14F-4D97-AF65-F5344CB8AC3E}">
        <p14:creationId xmlns:p14="http://schemas.microsoft.com/office/powerpoint/2010/main" val="236083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22161"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797721" y="296652"/>
            <a:ext cx="3881191"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Modulation des facteurs de toxicité</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912903"/>
            <a:ext cx="3090270"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sz="1600" dirty="0"/>
              <a:t>Facteurs </a:t>
            </a:r>
            <a:r>
              <a:rPr lang="fr-FR" sz="1600" dirty="0" smtClean="0"/>
              <a:t>liés à </a:t>
            </a:r>
            <a:r>
              <a:rPr lang="fr-FR" sz="1600" dirty="0"/>
              <a:t>la substance toxique</a:t>
            </a:r>
            <a:endParaRPr lang="fr-FR" dirty="0"/>
          </a:p>
        </p:txBody>
      </p:sp>
      <p:cxnSp>
        <p:nvCxnSpPr>
          <p:cNvPr id="13" name="Connecteur droit avec flèche 12"/>
          <p:cNvCxnSpPr/>
          <p:nvPr/>
        </p:nvCxnSpPr>
        <p:spPr>
          <a:xfrm flipH="1">
            <a:off x="2483768" y="696762"/>
            <a:ext cx="576064" cy="211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453093" y="672228"/>
            <a:ext cx="639187" cy="3377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340775" y="912903"/>
            <a:ext cx="3196221"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600" dirty="0"/>
              <a:t>Facteurs concernant le sujet atteint par le toxique</a:t>
            </a:r>
          </a:p>
        </p:txBody>
      </p:sp>
      <p:sp>
        <p:nvSpPr>
          <p:cNvPr id="19" name="Rectangle 18"/>
          <p:cNvSpPr/>
          <p:nvPr/>
        </p:nvSpPr>
        <p:spPr>
          <a:xfrm>
            <a:off x="6678912" y="1036013"/>
            <a:ext cx="2405017" cy="33855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sz="1600" dirty="0">
                <a:solidFill>
                  <a:schemeClr val="dk1"/>
                </a:solidFill>
              </a:rPr>
              <a:t>Autres facteurs de toxicité </a:t>
            </a:r>
          </a:p>
        </p:txBody>
      </p:sp>
      <p:cxnSp>
        <p:nvCxnSpPr>
          <p:cNvPr id="20" name="Connecteur droit avec flèche 19"/>
          <p:cNvCxnSpPr/>
          <p:nvPr/>
        </p:nvCxnSpPr>
        <p:spPr>
          <a:xfrm>
            <a:off x="4738316" y="698883"/>
            <a:ext cx="0" cy="209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63" y="1351144"/>
            <a:ext cx="3193008" cy="54784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a:t>
            </a:r>
            <a:r>
              <a:rPr lang="fr-FR" sz="1400" b="1" u="sng" dirty="0" smtClean="0">
                <a:latin typeface="Times New Roman" pitchFamily="18" charset="0"/>
                <a:cs typeface="Times New Roman" pitchFamily="18" charset="0"/>
              </a:rPr>
              <a:t>La </a:t>
            </a:r>
            <a:r>
              <a:rPr lang="fr-FR" sz="1400" b="1" u="sng" dirty="0">
                <a:latin typeface="Times New Roman" pitchFamily="18" charset="0"/>
                <a:cs typeface="Times New Roman" pitchFamily="18" charset="0"/>
              </a:rPr>
              <a:t>voie </a:t>
            </a:r>
            <a:r>
              <a:rPr lang="fr-FR" sz="1400" dirty="0" smtClean="0">
                <a:latin typeface="Times New Roman" pitchFamily="18" charset="0"/>
                <a:cs typeface="Times New Roman" pitchFamily="18" charset="0"/>
              </a:rPr>
              <a:t>d’administration et </a:t>
            </a:r>
            <a:r>
              <a:rPr lang="fr-FR" sz="1400" dirty="0">
                <a:latin typeface="Times New Roman" pitchFamily="18" charset="0"/>
                <a:cs typeface="Times New Roman" pitchFamily="18" charset="0"/>
              </a:rPr>
              <a:t>la </a:t>
            </a:r>
            <a:r>
              <a:rPr lang="fr-FR" sz="1400" dirty="0" smtClean="0">
                <a:latin typeface="Times New Roman" pitchFamily="18" charset="0"/>
                <a:cs typeface="Times New Roman" pitchFamily="18" charset="0"/>
              </a:rPr>
              <a:t>rapidité</a:t>
            </a:r>
          </a:p>
          <a:p>
            <a:r>
              <a:rPr lang="fr-FR" sz="1400" dirty="0" smtClean="0">
                <a:latin typeface="Times New Roman" pitchFamily="18" charset="0"/>
                <a:cs typeface="Times New Roman" pitchFamily="18" charset="0"/>
              </a:rPr>
              <a:t> d’administration. </a:t>
            </a:r>
          </a:p>
          <a:p>
            <a:endParaRPr lang="fr-FR" sz="1600" dirty="0">
              <a:latin typeface="Times New Roman" pitchFamily="18" charset="0"/>
              <a:cs typeface="Times New Roman" pitchFamily="18" charset="0"/>
            </a:endParaRP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a:t>
            </a:r>
            <a:r>
              <a:rPr lang="fr-FR" sz="1400" b="1" u="sng" dirty="0">
                <a:latin typeface="Times New Roman" pitchFamily="18" charset="0"/>
                <a:cs typeface="Times New Roman" pitchFamily="18" charset="0"/>
              </a:rPr>
              <a:t>La concentration </a:t>
            </a:r>
            <a:r>
              <a:rPr lang="fr-FR" sz="1400" dirty="0">
                <a:latin typeface="Times New Roman" pitchFamily="18" charset="0"/>
                <a:cs typeface="Times New Roman" pitchFamily="18" charset="0"/>
              </a:rPr>
              <a:t>(les acides sont plus corrosifs sous forme concentrée que diluée).</a:t>
            </a:r>
          </a:p>
          <a:p>
            <a:endParaRPr lang="fr-FR" sz="1400" dirty="0">
              <a:latin typeface="Times New Roman" pitchFamily="18" charset="0"/>
              <a:cs typeface="Times New Roman" pitchFamily="18" charset="0"/>
            </a:endParaRPr>
          </a:p>
          <a:p>
            <a:endParaRPr lang="fr-FR" sz="1600" dirty="0" smtClean="0">
              <a:latin typeface="Times New Roman" pitchFamily="18" charset="0"/>
              <a:cs typeface="Times New Roman" pitchFamily="18" charset="0"/>
            </a:endParaRPr>
          </a:p>
          <a:p>
            <a:r>
              <a:rPr lang="fr-FR" sz="1600" dirty="0">
                <a:latin typeface="Times New Roman" pitchFamily="18" charset="0"/>
                <a:cs typeface="Times New Roman" pitchFamily="18" charset="0"/>
              </a:rPr>
              <a:t>-</a:t>
            </a:r>
            <a:r>
              <a:rPr lang="fr-FR" sz="1400" b="1" u="sng" dirty="0" smtClean="0">
                <a:latin typeface="Times New Roman" pitchFamily="18" charset="0"/>
                <a:cs typeface="Times New Roman" pitchFamily="18" charset="0"/>
              </a:rPr>
              <a:t>Les </a:t>
            </a:r>
            <a:r>
              <a:rPr lang="fr-FR" sz="1400" b="1" u="sng" dirty="0">
                <a:latin typeface="Times New Roman" pitchFamily="18" charset="0"/>
                <a:cs typeface="Times New Roman" pitchFamily="18" charset="0"/>
              </a:rPr>
              <a:t>solubilités </a:t>
            </a:r>
            <a:r>
              <a:rPr lang="fr-FR" sz="1400" dirty="0">
                <a:latin typeface="Times New Roman" pitchFamily="18" charset="0"/>
                <a:cs typeface="Times New Roman" pitchFamily="18" charset="0"/>
              </a:rPr>
              <a:t>et l’ionisation (intervenant dans l ’étape de résorption)</a:t>
            </a:r>
          </a:p>
          <a:p>
            <a:endParaRPr lang="fr-FR" sz="1400" dirty="0">
              <a:latin typeface="Times New Roman" pitchFamily="18" charset="0"/>
              <a:cs typeface="Times New Roman" pitchFamily="18" charset="0"/>
            </a:endParaRPr>
          </a:p>
          <a:p>
            <a:r>
              <a:rPr lang="fr-FR" sz="1400" b="1" u="sng" dirty="0" smtClean="0">
                <a:latin typeface="Times New Roman" pitchFamily="18" charset="0"/>
                <a:cs typeface="Times New Roman" pitchFamily="18" charset="0"/>
              </a:rPr>
              <a:t>-</a:t>
            </a:r>
            <a:r>
              <a:rPr lang="fr-FR" sz="1400" b="1" u="sng" dirty="0">
                <a:latin typeface="Times New Roman" pitchFamily="18" charset="0"/>
                <a:cs typeface="Times New Roman" pitchFamily="18" charset="0"/>
              </a:rPr>
              <a:t>La spéciation </a:t>
            </a:r>
            <a:r>
              <a:rPr lang="fr-FR" sz="1400" dirty="0">
                <a:latin typeface="Times New Roman" pitchFamily="18" charset="0"/>
                <a:cs typeface="Times New Roman" pitchFamily="18" charset="0"/>
              </a:rPr>
              <a:t>(forme spécifique d’un élément selon sa composition, isotopique, état d’oxydation, structure moléculaire, association avec molécules organiques</a:t>
            </a:r>
            <a:r>
              <a:rPr lang="fr-FR" sz="1400" dirty="0" smtClean="0">
                <a:latin typeface="Times New Roman" pitchFamily="18" charset="0"/>
                <a:cs typeface="Times New Roman" pitchFamily="18" charset="0"/>
              </a:rPr>
              <a:t>). </a:t>
            </a:r>
            <a:r>
              <a:rPr lang="fr-FR" sz="1400" b="1" u="sng" dirty="0" smtClean="0">
                <a:solidFill>
                  <a:srgbClr val="FF0000"/>
                </a:solidFill>
                <a:latin typeface="Times New Roman" pitchFamily="18" charset="0"/>
                <a:cs typeface="Times New Roman" pitchFamily="18" charset="0"/>
              </a:rPr>
              <a:t>Ex:</a:t>
            </a:r>
            <a:r>
              <a:rPr lang="fr-FR" sz="1400" dirty="0" smtClean="0">
                <a:latin typeface="Times New Roman" pitchFamily="18" charset="0"/>
                <a:cs typeface="Times New Roman" pitchFamily="18" charset="0"/>
              </a:rPr>
              <a:t> </a:t>
            </a:r>
            <a:r>
              <a:rPr lang="fr-FR" sz="1400" b="1" dirty="0" smtClean="0">
                <a:solidFill>
                  <a:srgbClr val="00B0F0"/>
                </a:solidFill>
                <a:latin typeface="Times New Roman" pitchFamily="18" charset="0"/>
                <a:cs typeface="Times New Roman" pitchFamily="18" charset="0"/>
              </a:rPr>
              <a:t>Cr3</a:t>
            </a:r>
            <a:r>
              <a:rPr lang="fr-FR" sz="1400" b="1" dirty="0">
                <a:solidFill>
                  <a:srgbClr val="00B0F0"/>
                </a:solidFill>
                <a:latin typeface="Times New Roman" pitchFamily="18" charset="0"/>
                <a:cs typeface="Times New Roman" pitchFamily="18" charset="0"/>
              </a:rPr>
              <a:t>+ </a:t>
            </a:r>
            <a:r>
              <a:rPr lang="fr-FR" sz="1400" dirty="0">
                <a:latin typeface="Times New Roman" pitchFamily="18" charset="0"/>
                <a:cs typeface="Times New Roman" pitchFamily="18" charset="0"/>
              </a:rPr>
              <a:t>: se fixe sur les protéines. Ne franchit pas les membranes cellulaires </a:t>
            </a:r>
            <a:r>
              <a:rPr lang="fr-FR" sz="1400" b="1" dirty="0">
                <a:solidFill>
                  <a:srgbClr val="00B0F0"/>
                </a:solidFill>
                <a:latin typeface="Times New Roman" pitchFamily="18" charset="0"/>
                <a:cs typeface="Times New Roman" pitchFamily="18" charset="0"/>
              </a:rPr>
              <a:t>Cr6+ </a:t>
            </a:r>
            <a:r>
              <a:rPr lang="fr-FR" sz="1400" dirty="0">
                <a:latin typeface="Times New Roman" pitchFamily="18" charset="0"/>
                <a:cs typeface="Times New Roman" pitchFamily="18" charset="0"/>
              </a:rPr>
              <a:t>: passe les membranes. Est réduit en </a:t>
            </a:r>
            <a:r>
              <a:rPr lang="fr-FR" sz="1400" b="1" dirty="0">
                <a:solidFill>
                  <a:srgbClr val="00B0F0"/>
                </a:solidFill>
                <a:latin typeface="Times New Roman" pitchFamily="18" charset="0"/>
                <a:cs typeface="Times New Roman" pitchFamily="18" charset="0"/>
              </a:rPr>
              <a:t>Cr3+</a:t>
            </a:r>
            <a:r>
              <a:rPr lang="fr-FR" sz="1400" dirty="0">
                <a:latin typeface="Times New Roman" pitchFamily="18" charset="0"/>
                <a:cs typeface="Times New Roman" pitchFamily="18" charset="0"/>
              </a:rPr>
              <a:t> =&gt; fixation protéique =&gt; mutagène </a:t>
            </a:r>
            <a:r>
              <a:rPr lang="fr-FR" sz="1400" dirty="0" smtClean="0">
                <a:latin typeface="Times New Roman" pitchFamily="18" charset="0"/>
                <a:cs typeface="Times New Roman" pitchFamily="18" charset="0"/>
              </a:rPr>
              <a:t>    et </a:t>
            </a:r>
            <a:r>
              <a:rPr lang="fr-FR" sz="1400" dirty="0">
                <a:latin typeface="Times New Roman" pitchFamily="18" charset="0"/>
                <a:cs typeface="Times New Roman" pitchFamily="18" charset="0"/>
              </a:rPr>
              <a:t>cancérigène </a:t>
            </a:r>
            <a:endParaRPr lang="fr-FR" sz="1400" dirty="0" smtClean="0">
              <a:latin typeface="Times New Roman" pitchFamily="18" charset="0"/>
              <a:cs typeface="Times New Roman" pitchFamily="18" charset="0"/>
            </a:endParaRPr>
          </a:p>
          <a:p>
            <a:endParaRPr lang="fr-FR" sz="1400" dirty="0">
              <a:latin typeface="Times New Roman" pitchFamily="18" charset="0"/>
              <a:cs typeface="Times New Roman" pitchFamily="18" charset="0"/>
            </a:endParaRPr>
          </a:p>
          <a:p>
            <a:endParaRPr lang="fr-FR" sz="1400" dirty="0">
              <a:latin typeface="Times New Roman" pitchFamily="18" charset="0"/>
              <a:cs typeface="Times New Roman" pitchFamily="18" charset="0"/>
            </a:endParaRPr>
          </a:p>
        </p:txBody>
      </p:sp>
      <p:sp>
        <p:nvSpPr>
          <p:cNvPr id="29" name="Rectangle 28"/>
          <p:cNvSpPr/>
          <p:nvPr/>
        </p:nvSpPr>
        <p:spPr>
          <a:xfrm>
            <a:off x="3278895" y="1496553"/>
            <a:ext cx="3400018" cy="5262979"/>
          </a:xfrm>
          <a:prstGeom prst="rect">
            <a:avLst/>
          </a:prstGeom>
          <a:ln>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dirty="0" smtClean="0">
                <a:solidFill>
                  <a:schemeClr val="dk1"/>
                </a:solidFill>
                <a:latin typeface="Times New Roman" pitchFamily="18" charset="0"/>
                <a:cs typeface="Times New Roman" pitchFamily="18" charset="0"/>
              </a:rPr>
              <a:t>-</a:t>
            </a:r>
            <a:r>
              <a:rPr lang="fr-FR" sz="1400" b="1" u="sng" dirty="0" smtClean="0">
                <a:solidFill>
                  <a:schemeClr val="dk1"/>
                </a:solidFill>
                <a:latin typeface="Times New Roman" pitchFamily="18" charset="0"/>
                <a:cs typeface="Times New Roman" pitchFamily="18" charset="0"/>
              </a:rPr>
              <a:t>Espèce</a:t>
            </a:r>
            <a:r>
              <a:rPr lang="fr-FR" sz="1400" dirty="0" smtClean="0">
                <a:solidFill>
                  <a:schemeClr val="dk1"/>
                </a:solidFill>
                <a:latin typeface="Times New Roman" pitchFamily="18" charset="0"/>
                <a:cs typeface="Times New Roman" pitchFamily="18" charset="0"/>
              </a:rPr>
              <a:t> </a:t>
            </a:r>
            <a:r>
              <a:rPr lang="fr-FR" sz="1400" dirty="0">
                <a:solidFill>
                  <a:schemeClr val="dk1"/>
                </a:solidFill>
                <a:latin typeface="Times New Roman" pitchFamily="18" charset="0"/>
                <a:cs typeface="Times New Roman" pitchFamily="18" charset="0"/>
              </a:rPr>
              <a:t>(faible toxicité de la Thalidomide sur le rat </a:t>
            </a:r>
            <a:r>
              <a:rPr lang="fr-FR" sz="1400" dirty="0" smtClean="0">
                <a:solidFill>
                  <a:schemeClr val="dk1"/>
                </a:solidFill>
                <a:latin typeface="Times New Roman" pitchFamily="18" charset="0"/>
                <a:cs typeface="Times New Roman" pitchFamily="18" charset="0"/>
              </a:rPr>
              <a:t>).</a:t>
            </a:r>
          </a:p>
          <a:p>
            <a:r>
              <a:rPr lang="fr-FR" sz="1400" dirty="0" smtClean="0">
                <a:solidFill>
                  <a:schemeClr val="dk1"/>
                </a:solidFill>
                <a:latin typeface="Times New Roman" pitchFamily="18" charset="0"/>
                <a:cs typeface="Times New Roman" pitchFamily="18" charset="0"/>
              </a:rPr>
              <a:t> </a:t>
            </a:r>
          </a:p>
          <a:p>
            <a:r>
              <a:rPr lang="fr-FR" sz="1400" dirty="0" smtClean="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Différences génétiques </a:t>
            </a:r>
            <a:r>
              <a:rPr lang="fr-FR" sz="1400" dirty="0" smtClean="0">
                <a:solidFill>
                  <a:schemeClr val="dk1"/>
                </a:solidFill>
                <a:latin typeface="Times New Roman" pitchFamily="18" charset="0"/>
                <a:cs typeface="Times New Roman" pitchFamily="18" charset="0"/>
              </a:rPr>
              <a:t>au sein d’une même espèce.</a:t>
            </a:r>
          </a:p>
          <a:p>
            <a:endParaRPr lang="fr-FR" sz="1400" dirty="0" smtClean="0">
              <a:solidFill>
                <a:schemeClr val="dk1"/>
              </a:solidFill>
              <a:latin typeface="Times New Roman" pitchFamily="18" charset="0"/>
              <a:cs typeface="Times New Roman" pitchFamily="18" charset="0"/>
            </a:endParaRPr>
          </a:p>
          <a:p>
            <a:r>
              <a:rPr lang="fr-FR" sz="1400" dirty="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Age </a:t>
            </a:r>
            <a:r>
              <a:rPr lang="fr-FR" sz="1400" dirty="0">
                <a:solidFill>
                  <a:schemeClr val="dk1"/>
                </a:solidFill>
                <a:latin typeface="Times New Roman" pitchFamily="18" charset="0"/>
                <a:cs typeface="Times New Roman" pitchFamily="18" charset="0"/>
              </a:rPr>
              <a:t>(forte sensibilité des </a:t>
            </a:r>
            <a:r>
              <a:rPr lang="fr-FR" sz="1400" dirty="0" smtClean="0">
                <a:solidFill>
                  <a:schemeClr val="dk1"/>
                </a:solidFill>
                <a:latin typeface="Times New Roman" pitchFamily="18" charset="0"/>
                <a:cs typeface="Times New Roman" pitchFamily="18" charset="0"/>
              </a:rPr>
              <a:t> jeunes </a:t>
            </a:r>
            <a:r>
              <a:rPr lang="fr-FR" sz="1400" dirty="0">
                <a:solidFill>
                  <a:schemeClr val="dk1"/>
                </a:solidFill>
                <a:latin typeface="Times New Roman" pitchFamily="18" charset="0"/>
                <a:cs typeface="Times New Roman" pitchFamily="18" charset="0"/>
              </a:rPr>
              <a:t>enfants et personnes âgées</a:t>
            </a:r>
            <a:r>
              <a:rPr lang="fr-FR" sz="1400" dirty="0" smtClean="0">
                <a:solidFill>
                  <a:schemeClr val="dk1"/>
                </a:solidFill>
                <a:latin typeface="Times New Roman" pitchFamily="18" charset="0"/>
                <a:cs typeface="Times New Roman" pitchFamily="18" charset="0"/>
              </a:rPr>
              <a:t>)(</a:t>
            </a:r>
            <a:r>
              <a:rPr lang="fr-FR" sz="1400" dirty="0">
                <a:solidFill>
                  <a:schemeClr val="dk1"/>
                </a:solidFill>
                <a:latin typeface="Times New Roman" pitchFamily="18" charset="0"/>
                <a:cs typeface="Times New Roman" pitchFamily="18" charset="0"/>
              </a:rPr>
              <a:t>Pb est 5x mieux absorbé chez l ’enfant </a:t>
            </a:r>
            <a:r>
              <a:rPr lang="fr-FR" sz="1400" dirty="0" smtClean="0">
                <a:solidFill>
                  <a:schemeClr val="dk1"/>
                </a:solidFill>
                <a:latin typeface="Times New Roman" pitchFamily="18" charset="0"/>
                <a:cs typeface="Times New Roman" pitchFamily="18" charset="0"/>
              </a:rPr>
              <a:t>).</a:t>
            </a:r>
          </a:p>
          <a:p>
            <a:r>
              <a:rPr lang="fr-FR" sz="1400" dirty="0" smtClean="0">
                <a:solidFill>
                  <a:schemeClr val="dk1"/>
                </a:solidFill>
                <a:latin typeface="Times New Roman" pitchFamily="18" charset="0"/>
                <a:cs typeface="Times New Roman" pitchFamily="18" charset="0"/>
              </a:rPr>
              <a:t> </a:t>
            </a:r>
          </a:p>
          <a:p>
            <a:r>
              <a:rPr lang="fr-FR" sz="1400" dirty="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Sexe</a:t>
            </a:r>
            <a:r>
              <a:rPr lang="fr-FR" sz="1400" dirty="0" smtClean="0">
                <a:solidFill>
                  <a:schemeClr val="dk1"/>
                </a:solidFill>
                <a:latin typeface="Times New Roman" pitchFamily="18" charset="0"/>
                <a:cs typeface="Times New Roman" pitchFamily="18" charset="0"/>
              </a:rPr>
              <a:t> </a:t>
            </a:r>
            <a:r>
              <a:rPr lang="fr-FR" sz="1400" dirty="0">
                <a:solidFill>
                  <a:schemeClr val="dk1"/>
                </a:solidFill>
                <a:latin typeface="Times New Roman" pitchFamily="18" charset="0"/>
                <a:cs typeface="Times New Roman" pitchFamily="18" charset="0"/>
              </a:rPr>
              <a:t>(femmes plus sensibles </a:t>
            </a:r>
            <a:r>
              <a:rPr lang="fr-FR" sz="1400" dirty="0" smtClean="0">
                <a:solidFill>
                  <a:schemeClr val="dk1"/>
                </a:solidFill>
                <a:latin typeface="Times New Roman" pitchFamily="18" charset="0"/>
                <a:cs typeface="Times New Roman" pitchFamily="18" charset="0"/>
              </a:rPr>
              <a:t>?).</a:t>
            </a:r>
          </a:p>
          <a:p>
            <a:r>
              <a:rPr lang="fr-FR" sz="1400" dirty="0" smtClean="0">
                <a:solidFill>
                  <a:schemeClr val="dk1"/>
                </a:solidFill>
                <a:latin typeface="Times New Roman" pitchFamily="18" charset="0"/>
                <a:cs typeface="Times New Roman" pitchFamily="18" charset="0"/>
              </a:rPr>
              <a:t> </a:t>
            </a:r>
          </a:p>
          <a:p>
            <a:r>
              <a:rPr lang="fr-FR" sz="1400" dirty="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Poids corporel </a:t>
            </a:r>
            <a:r>
              <a:rPr lang="fr-FR" sz="1400" dirty="0">
                <a:solidFill>
                  <a:schemeClr val="dk1"/>
                </a:solidFill>
                <a:latin typeface="Times New Roman" pitchFamily="18" charset="0"/>
                <a:cs typeface="Times New Roman" pitchFamily="18" charset="0"/>
              </a:rPr>
              <a:t>(les toxicités sont généralement exprimées en mg / kg poids corporel</a:t>
            </a:r>
            <a:r>
              <a:rPr lang="fr-FR" sz="1400" dirty="0" smtClean="0">
                <a:solidFill>
                  <a:schemeClr val="dk1"/>
                </a:solidFill>
                <a:latin typeface="Times New Roman" pitchFamily="18" charset="0"/>
                <a:cs typeface="Times New Roman" pitchFamily="18" charset="0"/>
              </a:rPr>
              <a:t>).</a:t>
            </a:r>
          </a:p>
          <a:p>
            <a:r>
              <a:rPr lang="fr-FR" sz="1400" dirty="0" smtClean="0">
                <a:solidFill>
                  <a:schemeClr val="dk1"/>
                </a:solidFill>
                <a:latin typeface="Times New Roman" pitchFamily="18" charset="0"/>
                <a:cs typeface="Times New Roman" pitchFamily="18" charset="0"/>
              </a:rPr>
              <a:t> </a:t>
            </a:r>
            <a:endParaRPr lang="fr-FR" sz="1400" dirty="0">
              <a:solidFill>
                <a:schemeClr val="dk1"/>
              </a:solidFill>
              <a:latin typeface="Times New Roman" pitchFamily="18" charset="0"/>
              <a:cs typeface="Times New Roman" pitchFamily="18" charset="0"/>
            </a:endParaRPr>
          </a:p>
          <a:p>
            <a:r>
              <a:rPr lang="fr-FR" sz="1400" dirty="0" smtClean="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État nutritionnel </a:t>
            </a:r>
            <a:r>
              <a:rPr lang="fr-FR" sz="1400" dirty="0">
                <a:solidFill>
                  <a:schemeClr val="dk1"/>
                </a:solidFill>
                <a:latin typeface="Times New Roman" pitchFamily="18" charset="0"/>
                <a:cs typeface="Times New Roman" pitchFamily="18" charset="0"/>
              </a:rPr>
              <a:t>(plus forte toxicité à jeun</a:t>
            </a:r>
            <a:r>
              <a:rPr lang="fr-FR" sz="1400" dirty="0" smtClean="0">
                <a:solidFill>
                  <a:schemeClr val="dk1"/>
                </a:solidFill>
                <a:latin typeface="Times New Roman" pitchFamily="18" charset="0"/>
                <a:cs typeface="Times New Roman" pitchFamily="18" charset="0"/>
              </a:rPr>
              <a:t>).</a:t>
            </a:r>
          </a:p>
          <a:p>
            <a:endParaRPr lang="fr-FR" sz="1400" dirty="0" smtClean="0">
              <a:solidFill>
                <a:schemeClr val="dk1"/>
              </a:solidFill>
              <a:latin typeface="Times New Roman" pitchFamily="18" charset="0"/>
              <a:cs typeface="Times New Roman" pitchFamily="18" charset="0"/>
            </a:endParaRPr>
          </a:p>
          <a:p>
            <a:r>
              <a:rPr lang="fr-FR" sz="1400" dirty="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Pathologies</a:t>
            </a:r>
            <a:r>
              <a:rPr lang="fr-FR" sz="1400" dirty="0" smtClean="0">
                <a:solidFill>
                  <a:schemeClr val="dk1"/>
                </a:solidFill>
                <a:latin typeface="Times New Roman" pitchFamily="18" charset="0"/>
                <a:cs typeface="Times New Roman" pitchFamily="18" charset="0"/>
              </a:rPr>
              <a:t> </a:t>
            </a:r>
            <a:r>
              <a:rPr lang="fr-FR" sz="1400" dirty="0">
                <a:solidFill>
                  <a:schemeClr val="dk1"/>
                </a:solidFill>
                <a:latin typeface="Times New Roman" pitchFamily="18" charset="0"/>
                <a:cs typeface="Times New Roman" pitchFamily="18" charset="0"/>
              </a:rPr>
              <a:t>(</a:t>
            </a:r>
            <a:r>
              <a:rPr lang="fr-FR" sz="1400" dirty="0" err="1">
                <a:solidFill>
                  <a:schemeClr val="dk1"/>
                </a:solidFill>
                <a:latin typeface="Times New Roman" pitchFamily="18" charset="0"/>
                <a:cs typeface="Times New Roman" pitchFamily="18" charset="0"/>
              </a:rPr>
              <a:t>insuf</a:t>
            </a:r>
            <a:r>
              <a:rPr lang="fr-FR" sz="1400" dirty="0">
                <a:solidFill>
                  <a:schemeClr val="dk1"/>
                </a:solidFill>
                <a:latin typeface="Times New Roman" pitchFamily="18" charset="0"/>
                <a:cs typeface="Times New Roman" pitchFamily="18" charset="0"/>
              </a:rPr>
              <a:t> hépatique, rénale</a:t>
            </a:r>
            <a:r>
              <a:rPr lang="fr-FR" sz="1400" dirty="0" smtClean="0">
                <a:solidFill>
                  <a:schemeClr val="dk1"/>
                </a:solidFill>
                <a:latin typeface="Times New Roman" pitchFamily="18" charset="0"/>
                <a:cs typeface="Times New Roman" pitchFamily="18" charset="0"/>
              </a:rPr>
              <a:t>…).</a:t>
            </a:r>
          </a:p>
          <a:p>
            <a:r>
              <a:rPr lang="fr-FR" sz="1400" dirty="0" smtClean="0">
                <a:solidFill>
                  <a:schemeClr val="dk1"/>
                </a:solidFill>
                <a:latin typeface="Times New Roman" pitchFamily="18" charset="0"/>
                <a:cs typeface="Times New Roman" pitchFamily="18" charset="0"/>
              </a:rPr>
              <a:t> </a:t>
            </a:r>
          </a:p>
          <a:p>
            <a:r>
              <a:rPr lang="fr-FR" sz="1400" dirty="0">
                <a:solidFill>
                  <a:schemeClr val="dk1"/>
                </a:solidFill>
                <a:latin typeface="Times New Roman" pitchFamily="18" charset="0"/>
                <a:cs typeface="Times New Roman" pitchFamily="18" charset="0"/>
              </a:rPr>
              <a:t>-</a:t>
            </a:r>
            <a:r>
              <a:rPr lang="fr-FR" sz="1400" b="1" u="sng" dirty="0">
                <a:solidFill>
                  <a:schemeClr val="dk1"/>
                </a:solidFill>
                <a:latin typeface="Times New Roman" pitchFamily="18" charset="0"/>
                <a:cs typeface="Times New Roman" pitchFamily="18" charset="0"/>
              </a:rPr>
              <a:t>Facteurs physiologiques </a:t>
            </a:r>
            <a:r>
              <a:rPr lang="fr-FR" sz="1400" dirty="0">
                <a:solidFill>
                  <a:schemeClr val="dk1"/>
                </a:solidFill>
                <a:latin typeface="Times New Roman" pitchFamily="18" charset="0"/>
                <a:cs typeface="Times New Roman" pitchFamily="18" charset="0"/>
              </a:rPr>
              <a:t>(hyperventilation, grossesse, </a:t>
            </a:r>
            <a:r>
              <a:rPr lang="fr-FR" sz="1400" dirty="0" smtClean="0">
                <a:solidFill>
                  <a:schemeClr val="dk1"/>
                </a:solidFill>
                <a:latin typeface="Times New Roman" pitchFamily="18" charset="0"/>
                <a:cs typeface="Times New Roman" pitchFamily="18" charset="0"/>
              </a:rPr>
              <a:t>…).</a:t>
            </a:r>
          </a:p>
          <a:p>
            <a:endParaRPr lang="fr-FR" sz="1400" dirty="0">
              <a:solidFill>
                <a:schemeClr val="dk1"/>
              </a:solidFill>
              <a:latin typeface="Times New Roman" pitchFamily="18" charset="0"/>
              <a:cs typeface="Times New Roman" pitchFamily="18" charset="0"/>
            </a:endParaRPr>
          </a:p>
        </p:txBody>
      </p:sp>
      <p:sp>
        <p:nvSpPr>
          <p:cNvPr id="30" name="Rectangle 29"/>
          <p:cNvSpPr/>
          <p:nvPr/>
        </p:nvSpPr>
        <p:spPr>
          <a:xfrm>
            <a:off x="6738984" y="1388830"/>
            <a:ext cx="2405015" cy="5262979"/>
          </a:xfrm>
          <a:prstGeom prst="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fr-FR" sz="1400" b="1" u="sng" dirty="0">
                <a:latin typeface="Times New Roman" pitchFamily="18" charset="0"/>
                <a:cs typeface="Times New Roman" pitchFamily="18" charset="0"/>
              </a:rPr>
              <a:t>Intolérance</a:t>
            </a:r>
            <a:r>
              <a:rPr lang="fr-FR" sz="1400" dirty="0">
                <a:solidFill>
                  <a:schemeClr val="dk1"/>
                </a:solidFill>
                <a:latin typeface="Times New Roman" pitchFamily="18" charset="0"/>
                <a:cs typeface="Times New Roman" pitchFamily="18" charset="0"/>
              </a:rPr>
              <a:t> </a:t>
            </a:r>
            <a:endParaRPr lang="fr-FR" sz="1400" dirty="0" smtClean="0">
              <a:solidFill>
                <a:schemeClr val="dk1"/>
              </a:solidFill>
              <a:latin typeface="Times New Roman" pitchFamily="18" charset="0"/>
              <a:cs typeface="Times New Roman" pitchFamily="18" charset="0"/>
            </a:endParaRPr>
          </a:p>
          <a:p>
            <a:r>
              <a:rPr lang="fr-FR" sz="1400" dirty="0" smtClean="0">
                <a:solidFill>
                  <a:schemeClr val="dk1"/>
                </a:solidFill>
                <a:latin typeface="Times New Roman" pitchFamily="18" charset="0"/>
                <a:cs typeface="Times New Roman" pitchFamily="18" charset="0"/>
              </a:rPr>
              <a:t>• </a:t>
            </a:r>
            <a:r>
              <a:rPr lang="fr-FR" sz="1400" b="1" i="1" dirty="0">
                <a:solidFill>
                  <a:schemeClr val="dk1"/>
                </a:solidFill>
                <a:latin typeface="Times New Roman" pitchFamily="18" charset="0"/>
                <a:cs typeface="Times New Roman" pitchFamily="18" charset="0"/>
              </a:rPr>
              <a:t>Naturelle</a:t>
            </a:r>
            <a:r>
              <a:rPr lang="fr-FR" sz="1400" dirty="0">
                <a:solidFill>
                  <a:schemeClr val="dk1"/>
                </a:solidFill>
                <a:latin typeface="Times New Roman" pitchFamily="18" charset="0"/>
                <a:cs typeface="Times New Roman" pitchFamily="18" charset="0"/>
              </a:rPr>
              <a:t> (</a:t>
            </a:r>
            <a:r>
              <a:rPr lang="fr-FR" sz="1200" dirty="0">
                <a:solidFill>
                  <a:schemeClr val="dk1"/>
                </a:solidFill>
                <a:latin typeface="Times New Roman" pitchFamily="18" charset="0"/>
                <a:cs typeface="Times New Roman" pitchFamily="18" charset="0"/>
              </a:rPr>
              <a:t>sensibilité d ’espèce, </a:t>
            </a:r>
            <a:r>
              <a:rPr lang="fr-FR" sz="1200" dirty="0" smtClean="0">
                <a:solidFill>
                  <a:schemeClr val="dk1"/>
                </a:solidFill>
                <a:latin typeface="Times New Roman" pitchFamily="18" charset="0"/>
                <a:cs typeface="Times New Roman" pitchFamily="18" charset="0"/>
              </a:rPr>
              <a:t>polymorphisme génétique</a:t>
            </a:r>
            <a:r>
              <a:rPr lang="fr-FR" sz="1400" dirty="0" smtClean="0">
                <a:solidFill>
                  <a:schemeClr val="dk1"/>
                </a:solidFill>
                <a:latin typeface="Times New Roman" pitchFamily="18" charset="0"/>
                <a:cs typeface="Times New Roman" pitchFamily="18" charset="0"/>
              </a:rPr>
              <a:t>)</a:t>
            </a:r>
          </a:p>
          <a:p>
            <a:endParaRPr lang="fr-FR" sz="1400" dirty="0">
              <a:latin typeface="Times New Roman" pitchFamily="18" charset="0"/>
              <a:cs typeface="Times New Roman" pitchFamily="18" charset="0"/>
            </a:endParaRPr>
          </a:p>
          <a:p>
            <a:r>
              <a:rPr lang="fr-FR" sz="1400" dirty="0" smtClean="0">
                <a:solidFill>
                  <a:schemeClr val="dk1"/>
                </a:solidFill>
                <a:latin typeface="Times New Roman" pitchFamily="18" charset="0"/>
                <a:cs typeface="Times New Roman" pitchFamily="18" charset="0"/>
              </a:rPr>
              <a:t> </a:t>
            </a:r>
            <a:r>
              <a:rPr lang="fr-FR" sz="1400" dirty="0">
                <a:solidFill>
                  <a:schemeClr val="dk1"/>
                </a:solidFill>
                <a:latin typeface="Times New Roman" pitchFamily="18" charset="0"/>
                <a:cs typeface="Times New Roman" pitchFamily="18" charset="0"/>
              </a:rPr>
              <a:t>• </a:t>
            </a:r>
            <a:r>
              <a:rPr lang="fr-FR" sz="1400" b="1" i="1" dirty="0">
                <a:solidFill>
                  <a:schemeClr val="dk1"/>
                </a:solidFill>
                <a:latin typeface="Times New Roman" pitchFamily="18" charset="0"/>
                <a:cs typeface="Times New Roman" pitchFamily="18" charset="0"/>
              </a:rPr>
              <a:t>Acquise</a:t>
            </a:r>
            <a:r>
              <a:rPr lang="fr-FR" sz="1400" dirty="0">
                <a:solidFill>
                  <a:schemeClr val="dk1"/>
                </a:solidFill>
                <a:latin typeface="Times New Roman" pitchFamily="18" charset="0"/>
                <a:cs typeface="Times New Roman" pitchFamily="18" charset="0"/>
              </a:rPr>
              <a:t> (réactions allergiques) </a:t>
            </a:r>
            <a:endParaRPr lang="fr-FR" sz="1400" dirty="0" smtClean="0">
              <a:solidFill>
                <a:schemeClr val="dk1"/>
              </a:solidFill>
              <a:latin typeface="Times New Roman" pitchFamily="18" charset="0"/>
              <a:cs typeface="Times New Roman" pitchFamily="18" charset="0"/>
            </a:endParaRPr>
          </a:p>
          <a:p>
            <a:endParaRPr lang="fr-FR" sz="1400" dirty="0">
              <a:latin typeface="Times New Roman" pitchFamily="18" charset="0"/>
              <a:cs typeface="Times New Roman" pitchFamily="18" charset="0"/>
            </a:endParaRPr>
          </a:p>
          <a:p>
            <a:r>
              <a:rPr lang="fr-FR" sz="1400" b="1" u="sng" dirty="0">
                <a:latin typeface="Times New Roman" pitchFamily="18" charset="0"/>
                <a:cs typeface="Times New Roman" pitchFamily="18" charset="0"/>
              </a:rPr>
              <a:t>Tolérance :</a:t>
            </a:r>
            <a:r>
              <a:rPr lang="fr-FR" sz="1400" dirty="0">
                <a:solidFill>
                  <a:schemeClr val="dk1"/>
                </a:solidFill>
                <a:latin typeface="Times New Roman" pitchFamily="18" charset="0"/>
                <a:cs typeface="Times New Roman" pitchFamily="18" charset="0"/>
              </a:rPr>
              <a:t> </a:t>
            </a:r>
            <a:endParaRPr lang="fr-FR" sz="1400" dirty="0" smtClean="0">
              <a:solidFill>
                <a:schemeClr val="dk1"/>
              </a:solidFill>
              <a:latin typeface="Times New Roman" pitchFamily="18" charset="0"/>
              <a:cs typeface="Times New Roman" pitchFamily="18" charset="0"/>
            </a:endParaRPr>
          </a:p>
          <a:p>
            <a:r>
              <a:rPr lang="fr-FR" sz="1400" dirty="0" smtClean="0">
                <a:solidFill>
                  <a:schemeClr val="dk1"/>
                </a:solidFill>
                <a:latin typeface="Times New Roman" pitchFamily="18" charset="0"/>
                <a:cs typeface="Times New Roman" pitchFamily="18" charset="0"/>
              </a:rPr>
              <a:t>adaptation </a:t>
            </a:r>
            <a:r>
              <a:rPr lang="fr-FR" sz="1400" dirty="0">
                <a:solidFill>
                  <a:schemeClr val="dk1"/>
                </a:solidFill>
                <a:latin typeface="Times New Roman" pitchFamily="18" charset="0"/>
                <a:cs typeface="Times New Roman" pitchFamily="18" charset="0"/>
              </a:rPr>
              <a:t>de l ’organisme à certaines substances ⇒ augmenter les doses pour retrouver les mêmes </a:t>
            </a:r>
            <a:r>
              <a:rPr lang="fr-FR" sz="1400" dirty="0" smtClean="0">
                <a:solidFill>
                  <a:schemeClr val="dk1"/>
                </a:solidFill>
                <a:latin typeface="Times New Roman" pitchFamily="18" charset="0"/>
                <a:cs typeface="Times New Roman" pitchFamily="18" charset="0"/>
              </a:rPr>
              <a:t>effets</a:t>
            </a:r>
          </a:p>
          <a:p>
            <a:endParaRPr lang="fr-FR" sz="1400" dirty="0">
              <a:latin typeface="Times New Roman" pitchFamily="18" charset="0"/>
              <a:cs typeface="Times New Roman" pitchFamily="18" charset="0"/>
            </a:endParaRPr>
          </a:p>
          <a:p>
            <a:endParaRPr lang="fr-FR" sz="1400" dirty="0" smtClean="0">
              <a:solidFill>
                <a:schemeClr val="dk1"/>
              </a:solidFill>
              <a:latin typeface="Times New Roman" pitchFamily="18" charset="0"/>
              <a:cs typeface="Times New Roman" pitchFamily="18" charset="0"/>
            </a:endParaRPr>
          </a:p>
          <a:p>
            <a:r>
              <a:rPr lang="fr-FR" sz="1400" b="1" u="sng" dirty="0" smtClean="0">
                <a:latin typeface="Times New Roman" pitchFamily="18" charset="0"/>
                <a:cs typeface="Times New Roman" pitchFamily="18" charset="0"/>
              </a:rPr>
              <a:t>Dépendance:</a:t>
            </a:r>
            <a:r>
              <a:rPr lang="fr-FR" sz="1400" dirty="0" smtClean="0">
                <a:solidFill>
                  <a:schemeClr val="dk1"/>
                </a:solidFill>
                <a:latin typeface="Times New Roman" pitchFamily="18" charset="0"/>
                <a:cs typeface="Times New Roman" pitchFamily="18" charset="0"/>
              </a:rPr>
              <a:t> </a:t>
            </a:r>
            <a:r>
              <a:rPr lang="fr-FR" sz="1400" dirty="0">
                <a:solidFill>
                  <a:schemeClr val="dk1"/>
                </a:solidFill>
                <a:latin typeface="Times New Roman" pitchFamily="18" charset="0"/>
                <a:cs typeface="Times New Roman" pitchFamily="18" charset="0"/>
              </a:rPr>
              <a:t>à l’égard des drogues ou substances </a:t>
            </a:r>
            <a:r>
              <a:rPr lang="fr-FR" sz="1400" dirty="0" smtClean="0">
                <a:solidFill>
                  <a:schemeClr val="dk1"/>
                </a:solidFill>
                <a:latin typeface="Times New Roman" pitchFamily="18" charset="0"/>
                <a:cs typeface="Times New Roman" pitchFamily="18" charset="0"/>
              </a:rPr>
              <a:t>psychoactives.</a:t>
            </a:r>
          </a:p>
          <a:p>
            <a:endParaRPr lang="fr-FR" sz="1400" dirty="0" smtClean="0">
              <a:solidFill>
                <a:schemeClr val="dk1"/>
              </a:solidFill>
              <a:latin typeface="Times New Roman" pitchFamily="18" charset="0"/>
              <a:cs typeface="Times New Roman" pitchFamily="18" charset="0"/>
            </a:endParaRPr>
          </a:p>
          <a:p>
            <a:r>
              <a:rPr lang="fr-FR" sz="1400" b="1" u="sng" dirty="0" smtClean="0">
                <a:latin typeface="Times New Roman" pitchFamily="18" charset="0"/>
                <a:cs typeface="Times New Roman" pitchFamily="18" charset="0"/>
              </a:rPr>
              <a:t>Interactions:</a:t>
            </a:r>
          </a:p>
          <a:p>
            <a:r>
              <a:rPr lang="fr-FR" sz="1400" b="1" i="1" dirty="0">
                <a:latin typeface="Times New Roman" pitchFamily="18" charset="0"/>
                <a:cs typeface="Times New Roman" pitchFamily="18" charset="0"/>
              </a:rPr>
              <a:t>Synergie </a:t>
            </a:r>
            <a:r>
              <a:rPr lang="fr-FR" sz="1400" b="1" i="1" dirty="0" smtClean="0">
                <a:latin typeface="Times New Roman" pitchFamily="18" charset="0"/>
                <a:cs typeface="Times New Roman" pitchFamily="18" charset="0"/>
              </a:rPr>
              <a:t>:</a:t>
            </a:r>
          </a:p>
          <a:p>
            <a:r>
              <a:rPr lang="fr-FR" sz="1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Ex </a:t>
            </a:r>
            <a:r>
              <a:rPr lang="fr-FR" sz="1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400" dirty="0"/>
              <a:t> </a:t>
            </a:r>
            <a:r>
              <a:rPr lang="fr-FR" sz="1400" dirty="0">
                <a:solidFill>
                  <a:schemeClr val="accent1"/>
                </a:solidFill>
                <a:latin typeface="Times New Roman" pitchFamily="18" charset="0"/>
                <a:cs typeface="Times New Roman" pitchFamily="18" charset="0"/>
              </a:rPr>
              <a:t>amiante + </a:t>
            </a:r>
            <a:r>
              <a:rPr lang="fr-FR" sz="1400" dirty="0" smtClean="0">
                <a:solidFill>
                  <a:schemeClr val="accent1"/>
                </a:solidFill>
                <a:latin typeface="Times New Roman" pitchFamily="18" charset="0"/>
                <a:cs typeface="Times New Roman" pitchFamily="18" charset="0"/>
              </a:rPr>
              <a:t>tabagisme</a:t>
            </a:r>
            <a:endParaRPr lang="fr-FR" sz="1400" b="1" i="1" dirty="0">
              <a:latin typeface="Times New Roman" pitchFamily="18" charset="0"/>
              <a:cs typeface="Times New Roman" pitchFamily="18" charset="0"/>
            </a:endParaRPr>
          </a:p>
          <a:p>
            <a:r>
              <a:rPr lang="fr-FR" sz="1400" b="1" i="1" dirty="0">
                <a:latin typeface="Times New Roman" pitchFamily="18" charset="0"/>
                <a:cs typeface="Times New Roman" pitchFamily="18" charset="0"/>
              </a:rPr>
              <a:t>Antagonisme </a:t>
            </a:r>
            <a:r>
              <a:rPr lang="fr-FR" sz="1400" b="1" i="1" dirty="0" smtClean="0">
                <a:latin typeface="Times New Roman" pitchFamily="18" charset="0"/>
                <a:cs typeface="Times New Roman" pitchFamily="18" charset="0"/>
              </a:rPr>
              <a:t>:</a:t>
            </a:r>
          </a:p>
          <a:p>
            <a:r>
              <a:rPr lang="fr-FR" sz="1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Ex </a:t>
            </a:r>
            <a:r>
              <a:rPr lang="fr-FR" sz="1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400" dirty="0">
                <a:latin typeface="Times New Roman" pitchFamily="18" charset="0"/>
                <a:cs typeface="Times New Roman" pitchFamily="18" charset="0"/>
              </a:rPr>
              <a:t> irritants respiratoires (</a:t>
            </a:r>
            <a:r>
              <a:rPr lang="fr-FR" sz="1400" b="1" dirty="0" err="1">
                <a:solidFill>
                  <a:schemeClr val="accent1"/>
                </a:solidFill>
                <a:latin typeface="Times New Roman" pitchFamily="18" charset="0"/>
                <a:cs typeface="Times New Roman" pitchFamily="18" charset="0"/>
              </a:rPr>
              <a:t>HCl</a:t>
            </a:r>
            <a:r>
              <a:rPr lang="fr-FR" sz="1400" b="1" dirty="0">
                <a:solidFill>
                  <a:schemeClr val="accent1"/>
                </a:solidFill>
                <a:latin typeface="Times New Roman" pitchFamily="18" charset="0"/>
                <a:cs typeface="Times New Roman" pitchFamily="18" charset="0"/>
              </a:rPr>
              <a:t>, Cl2</a:t>
            </a:r>
            <a:r>
              <a:rPr lang="fr-FR" sz="1400" dirty="0" smtClean="0">
                <a:latin typeface="Times New Roman" pitchFamily="18" charset="0"/>
                <a:cs typeface="Times New Roman" pitchFamily="18" charset="0"/>
              </a:rPr>
              <a:t>).</a:t>
            </a:r>
            <a:endParaRPr lang="fr-FR" sz="1400" dirty="0">
              <a:latin typeface="Times New Roman" pitchFamily="18" charset="0"/>
              <a:cs typeface="Times New Roman" pitchFamily="18" charset="0"/>
            </a:endParaRPr>
          </a:p>
        </p:txBody>
      </p:sp>
    </p:spTree>
    <p:extLst>
      <p:ext uri="{BB962C8B-B14F-4D97-AF65-F5344CB8AC3E}">
        <p14:creationId xmlns:p14="http://schemas.microsoft.com/office/powerpoint/2010/main" val="10605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1724088" y="404664"/>
            <a:ext cx="6306535"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Mécanismes impliqués dans le passage transmembranaire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83568" y="1484783"/>
            <a:ext cx="7453660" cy="417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6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1724088" y="404664"/>
            <a:ext cx="6306535"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Mécanismes impliqués dans le passage transmembranaire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12" y="1196752"/>
            <a:ext cx="7322203" cy="422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21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Mécanisme d’action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851148"/>
            <a:ext cx="9144000" cy="646331"/>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d’action est généralement spécifique à chaque substance étrangère ou groupe de substances.</a:t>
            </a:r>
          </a:p>
        </p:txBody>
      </p:sp>
      <p:sp>
        <p:nvSpPr>
          <p:cNvPr id="5" name="Rectangle 4"/>
          <p:cNvSpPr/>
          <p:nvPr/>
        </p:nvSpPr>
        <p:spPr>
          <a:xfrm>
            <a:off x="1475656" y="1497479"/>
            <a:ext cx="5688632"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facteurs influençant la réponse de l’organisme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35496" y="2204864"/>
            <a:ext cx="3108543"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A/ facteurs </a:t>
            </a:r>
            <a:r>
              <a:rPr lang="fr-FR" b="1" dirty="0" err="1" smtClean="0">
                <a:solidFill>
                  <a:srgbClr val="FF0000"/>
                </a:solidFill>
                <a:latin typeface="Times New Roman" pitchFamily="18" charset="0"/>
                <a:cs typeface="Times New Roman" pitchFamily="18" charset="0"/>
              </a:rPr>
              <a:t>toxicodynamiques</a:t>
            </a:r>
            <a:endParaRPr lang="fr-FR" b="1" dirty="0">
              <a:solidFill>
                <a:srgbClr val="FF0000"/>
              </a:solidFill>
              <a:latin typeface="Times New Roman" pitchFamily="18" charset="0"/>
              <a:cs typeface="Times New Roman" pitchFamily="18" charset="0"/>
            </a:endParaRPr>
          </a:p>
        </p:txBody>
      </p:sp>
      <p:sp>
        <p:nvSpPr>
          <p:cNvPr id="11" name="Rectangle 10"/>
          <p:cNvSpPr/>
          <p:nvPr/>
        </p:nvSpPr>
        <p:spPr>
          <a:xfrm>
            <a:off x="10179" y="2828836"/>
            <a:ext cx="3265677" cy="2308324"/>
          </a:xfrm>
          <a:prstGeom prst="rect">
            <a:avLst/>
          </a:prstGeom>
        </p:spPr>
        <p:txBody>
          <a:bodyPr wrap="square">
            <a:spAutoFit/>
          </a:bodyPr>
          <a:lstStyle/>
          <a:p>
            <a:r>
              <a:rPr lang="fr-FR" sz="1600" dirty="0" smtClean="0">
                <a:latin typeface="Times New Roman" pitchFamily="18" charset="0"/>
                <a:cs typeface="Times New Roman" pitchFamily="18" charset="0"/>
              </a:rPr>
              <a:t>-Lors </a:t>
            </a:r>
            <a:r>
              <a:rPr lang="fr-FR" sz="1600" dirty="0">
                <a:latin typeface="Times New Roman" pitchFamily="18" charset="0"/>
                <a:cs typeface="Times New Roman" pitchFamily="18" charset="0"/>
              </a:rPr>
              <a:t>du contact avec toute substance étrangère, l’organisme met en jeu plusieurs mécanismes de défense pour la neutraliser et </a:t>
            </a:r>
            <a:r>
              <a:rPr lang="fr-FR" sz="1600" dirty="0" smtClean="0">
                <a:latin typeface="Times New Roman" pitchFamily="18" charset="0"/>
                <a:cs typeface="Times New Roman" pitchFamily="18" charset="0"/>
              </a:rPr>
              <a:t>l’éliminer.</a:t>
            </a:r>
          </a:p>
          <a:p>
            <a:endParaRPr lang="fr-FR" sz="1600" dirty="0">
              <a:latin typeface="Times New Roman" pitchFamily="18" charset="0"/>
              <a:cs typeface="Times New Roman" pitchFamily="18" charset="0"/>
            </a:endParaRPr>
          </a:p>
          <a:p>
            <a:r>
              <a:rPr lang="fr-FR" sz="1600" dirty="0" smtClean="0">
                <a:latin typeface="Times New Roman" pitchFamily="18" charset="0"/>
                <a:cs typeface="Times New Roman" pitchFamily="18" charset="0"/>
              </a:rPr>
              <a:t>-</a:t>
            </a:r>
            <a:r>
              <a:rPr lang="fr-FR" sz="1600" dirty="0">
                <a:latin typeface="Times New Roman" pitchFamily="18" charset="0"/>
                <a:cs typeface="Times New Roman" pitchFamily="18" charset="0"/>
              </a:rPr>
              <a:t>Une compétition entre substances étrangères pour le même site d’action, peut </a:t>
            </a:r>
            <a:r>
              <a:rPr lang="fr-FR" sz="1600" dirty="0" smtClean="0">
                <a:latin typeface="Times New Roman" pitchFamily="18" charset="0"/>
                <a:cs typeface="Times New Roman" pitchFamily="18" charset="0"/>
              </a:rPr>
              <a:t>modifier </a:t>
            </a:r>
            <a:r>
              <a:rPr lang="fr-FR" sz="1600" dirty="0">
                <a:latin typeface="Times New Roman" pitchFamily="18" charset="0"/>
                <a:cs typeface="Times New Roman" pitchFamily="18" charset="0"/>
              </a:rPr>
              <a:t>la réponse </a:t>
            </a:r>
            <a:r>
              <a:rPr lang="fr-FR" sz="1600" dirty="0" smtClean="0">
                <a:latin typeface="Times New Roman" pitchFamily="18" charset="0"/>
                <a:cs typeface="Times New Roman" pitchFamily="18" charset="0"/>
              </a:rPr>
              <a:t>toxique.</a:t>
            </a:r>
            <a:endParaRPr lang="fr-FR" sz="1600" dirty="0">
              <a:latin typeface="Times New Roman" pitchFamily="18" charset="0"/>
              <a:cs typeface="Times New Roman" pitchFamily="18" charset="0"/>
            </a:endParaRPr>
          </a:p>
        </p:txBody>
      </p:sp>
      <p:sp>
        <p:nvSpPr>
          <p:cNvPr id="12" name="Rectangle 11"/>
          <p:cNvSpPr/>
          <p:nvPr/>
        </p:nvSpPr>
        <p:spPr>
          <a:xfrm>
            <a:off x="5285259" y="2209591"/>
            <a:ext cx="301076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B/ facteurs </a:t>
            </a:r>
            <a:r>
              <a:rPr lang="fr-FR" b="1" dirty="0" err="1" smtClean="0">
                <a:solidFill>
                  <a:srgbClr val="FF0000"/>
                </a:solidFill>
                <a:latin typeface="Times New Roman" pitchFamily="18" charset="0"/>
                <a:cs typeface="Times New Roman" pitchFamily="18" charset="0"/>
              </a:rPr>
              <a:t>toxicocinetiques</a:t>
            </a:r>
            <a:r>
              <a:rPr lang="fr-FR" b="1" dirty="0" smtClean="0">
                <a:solidFill>
                  <a:srgbClr val="FF0000"/>
                </a:solidFill>
                <a:latin typeface="Times New Roman" pitchFamily="18" charset="0"/>
                <a:cs typeface="Times New Roman" pitchFamily="18" charset="0"/>
              </a:rPr>
              <a:t> </a:t>
            </a:r>
            <a:r>
              <a:rPr lang="fr-FR" dirty="0" smtClean="0"/>
              <a:t>:</a:t>
            </a:r>
            <a:endParaRPr lang="fr-FR" dirty="0"/>
          </a:p>
        </p:txBody>
      </p:sp>
      <p:sp>
        <p:nvSpPr>
          <p:cNvPr id="13" name="Rectangle 12"/>
          <p:cNvSpPr/>
          <p:nvPr/>
        </p:nvSpPr>
        <p:spPr>
          <a:xfrm>
            <a:off x="5285259" y="3347119"/>
            <a:ext cx="2270173"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latin typeface="Times New Roman" pitchFamily="18" charset="0"/>
                <a:cs typeface="Times New Roman" pitchFamily="18" charset="0"/>
              </a:rPr>
              <a:t>2- Les </a:t>
            </a:r>
            <a:r>
              <a:rPr lang="fr-FR" sz="1400" b="1" dirty="0">
                <a:latin typeface="Times New Roman" pitchFamily="18" charset="0"/>
                <a:cs typeface="Times New Roman" pitchFamily="18" charset="0"/>
              </a:rPr>
              <a:t>facteurs biologiques </a:t>
            </a:r>
          </a:p>
        </p:txBody>
      </p:sp>
      <p:cxnSp>
        <p:nvCxnSpPr>
          <p:cNvPr id="17" name="Connecteur droit avec flèche 16"/>
          <p:cNvCxnSpPr/>
          <p:nvPr/>
        </p:nvCxnSpPr>
        <p:spPr>
          <a:xfrm>
            <a:off x="6516216" y="2520993"/>
            <a:ext cx="0" cy="139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85259" y="2816000"/>
            <a:ext cx="2714141"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1- Les </a:t>
            </a:r>
            <a:r>
              <a:rPr lang="fr-FR" sz="1400" b="1" dirty="0">
                <a:solidFill>
                  <a:schemeClr val="dk1"/>
                </a:solidFill>
                <a:latin typeface="Times New Roman" pitchFamily="18" charset="0"/>
                <a:cs typeface="Times New Roman" pitchFamily="18" charset="0"/>
              </a:rPr>
              <a:t>facteurs d’environnement </a:t>
            </a:r>
          </a:p>
        </p:txBody>
      </p:sp>
      <p:sp>
        <p:nvSpPr>
          <p:cNvPr id="27" name="Rectangle 26"/>
          <p:cNvSpPr/>
          <p:nvPr/>
        </p:nvSpPr>
        <p:spPr>
          <a:xfrm>
            <a:off x="5285258" y="3829109"/>
            <a:ext cx="3159839"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3- Les </a:t>
            </a:r>
            <a:r>
              <a:rPr lang="fr-FR" sz="1400" b="1" dirty="0">
                <a:solidFill>
                  <a:schemeClr val="dk1"/>
                </a:solidFill>
                <a:latin typeface="Times New Roman" pitchFamily="18" charset="0"/>
                <a:cs typeface="Times New Roman" pitchFamily="18" charset="0"/>
              </a:rPr>
              <a:t>caractéristiques de la </a:t>
            </a:r>
            <a:r>
              <a:rPr lang="fr-FR" sz="1400" b="1" dirty="0" smtClean="0">
                <a:solidFill>
                  <a:schemeClr val="dk1"/>
                </a:solidFill>
                <a:latin typeface="Times New Roman" pitchFamily="18" charset="0"/>
                <a:cs typeface="Times New Roman" pitchFamily="18" charset="0"/>
              </a:rPr>
              <a:t>substance </a:t>
            </a:r>
            <a:endParaRPr lang="fr-FR" sz="1400" b="1"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2841915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Mécanisme d’action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851148"/>
            <a:ext cx="9144000" cy="646331"/>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d’action est généralement spécifique à chaque substance étrangère ou groupe de substances.</a:t>
            </a:r>
          </a:p>
        </p:txBody>
      </p:sp>
      <p:sp>
        <p:nvSpPr>
          <p:cNvPr id="5" name="Rectangle 4"/>
          <p:cNvSpPr/>
          <p:nvPr/>
        </p:nvSpPr>
        <p:spPr>
          <a:xfrm>
            <a:off x="1617166" y="1307848"/>
            <a:ext cx="5688632"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facteurs influençant la réponse de l’organisme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2793581" y="1685614"/>
            <a:ext cx="301076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B/ facteurs </a:t>
            </a:r>
            <a:r>
              <a:rPr lang="fr-FR" b="1" dirty="0" err="1" smtClean="0">
                <a:solidFill>
                  <a:srgbClr val="FF0000"/>
                </a:solidFill>
                <a:latin typeface="Times New Roman" pitchFamily="18" charset="0"/>
                <a:cs typeface="Times New Roman" pitchFamily="18" charset="0"/>
              </a:rPr>
              <a:t>toxicocinetiques</a:t>
            </a:r>
            <a:r>
              <a:rPr lang="fr-FR" b="1" dirty="0" smtClean="0">
                <a:solidFill>
                  <a:srgbClr val="FF0000"/>
                </a:solidFill>
                <a:latin typeface="Times New Roman" pitchFamily="18" charset="0"/>
                <a:cs typeface="Times New Roman" pitchFamily="18" charset="0"/>
              </a:rPr>
              <a:t> </a:t>
            </a:r>
            <a:r>
              <a:rPr lang="fr-FR" dirty="0" smtClean="0"/>
              <a:t>:</a:t>
            </a:r>
            <a:endParaRPr lang="fr-FR" dirty="0"/>
          </a:p>
        </p:txBody>
      </p:sp>
      <p:sp>
        <p:nvSpPr>
          <p:cNvPr id="19" name="Rectangle 18"/>
          <p:cNvSpPr/>
          <p:nvPr/>
        </p:nvSpPr>
        <p:spPr>
          <a:xfrm>
            <a:off x="2879931" y="2046857"/>
            <a:ext cx="2714141"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1- Les </a:t>
            </a:r>
            <a:r>
              <a:rPr lang="fr-FR" sz="1400" b="1" dirty="0">
                <a:solidFill>
                  <a:schemeClr val="dk1"/>
                </a:solidFill>
                <a:latin typeface="Times New Roman" pitchFamily="18" charset="0"/>
                <a:cs typeface="Times New Roman" pitchFamily="18" charset="0"/>
              </a:rPr>
              <a:t>facteurs d’environnement </a:t>
            </a:r>
          </a:p>
        </p:txBody>
      </p:sp>
      <p:sp>
        <p:nvSpPr>
          <p:cNvPr id="2" name="Rectangle 1"/>
          <p:cNvSpPr/>
          <p:nvPr/>
        </p:nvSpPr>
        <p:spPr>
          <a:xfrm>
            <a:off x="84350" y="2383126"/>
            <a:ext cx="9107996" cy="646331"/>
          </a:xfrm>
          <a:prstGeom prst="rect">
            <a:avLst/>
          </a:prstGeom>
        </p:spPr>
        <p:txBody>
          <a:bodyPr wrap="square">
            <a:spAutoFit/>
          </a:bodyPr>
          <a:lstStyle/>
          <a:p>
            <a:r>
              <a:rPr lang="fr-FR" dirty="0">
                <a:latin typeface="Times New Roman" pitchFamily="18" charset="0"/>
                <a:cs typeface="Times New Roman" pitchFamily="18" charset="0"/>
              </a:rPr>
              <a:t>Lors d’un contact avec une substance toxique, le nombre de molécules de la substance qui se fixera sur les récepteurs cibles, dépendra de quatre facteurs </a:t>
            </a:r>
            <a:r>
              <a:rPr lang="fr-FR" dirty="0" smtClean="0">
                <a:latin typeface="Times New Roman" pitchFamily="18" charset="0"/>
                <a:cs typeface="Times New Roman" pitchFamily="18" charset="0"/>
              </a:rPr>
              <a:t>biologiques:</a:t>
            </a:r>
            <a:endParaRPr lang="fr-FR" dirty="0">
              <a:latin typeface="Times New Roman" pitchFamily="18" charset="0"/>
              <a:cs typeface="Times New Roman" pitchFamily="18" charset="0"/>
            </a:endParaRPr>
          </a:p>
        </p:txBody>
      </p:sp>
      <p:sp>
        <p:nvSpPr>
          <p:cNvPr id="14" name="Rectangle 13"/>
          <p:cNvSpPr/>
          <p:nvPr/>
        </p:nvSpPr>
        <p:spPr>
          <a:xfrm>
            <a:off x="114019" y="3356992"/>
            <a:ext cx="2765912" cy="2308324"/>
          </a:xfrm>
          <a:prstGeom prst="rect">
            <a:avLst/>
          </a:prstGeom>
        </p:spPr>
        <p:txBody>
          <a:bodyPr wrap="square">
            <a:spAutoFit/>
          </a:bodyPr>
          <a:lstStyle/>
          <a:p>
            <a:r>
              <a:rPr lang="fr-FR" b="1" dirty="0">
                <a:solidFill>
                  <a:srgbClr val="0070C0"/>
                </a:solidFill>
              </a:rPr>
              <a:t>1</a:t>
            </a:r>
            <a:r>
              <a:rPr lang="fr-FR" dirty="0" smtClean="0"/>
              <a:t>- </a:t>
            </a:r>
            <a:r>
              <a:rPr lang="fr-FR" b="1" dirty="0" smtClean="0">
                <a:solidFill>
                  <a:srgbClr val="0070C0"/>
                </a:solidFill>
              </a:rPr>
              <a:t>L’absorption.</a:t>
            </a:r>
          </a:p>
          <a:p>
            <a:endParaRPr lang="fr-FR" b="1" dirty="0">
              <a:solidFill>
                <a:srgbClr val="0070C0"/>
              </a:solidFill>
            </a:endParaRPr>
          </a:p>
          <a:p>
            <a:r>
              <a:rPr lang="fr-FR" b="1" dirty="0" smtClean="0">
                <a:solidFill>
                  <a:srgbClr val="0070C0"/>
                </a:solidFill>
              </a:rPr>
              <a:t>2- La distribution.</a:t>
            </a:r>
          </a:p>
          <a:p>
            <a:endParaRPr lang="fr-FR" b="1" dirty="0" smtClean="0">
              <a:solidFill>
                <a:srgbClr val="0070C0"/>
              </a:solidFill>
            </a:endParaRPr>
          </a:p>
          <a:p>
            <a:r>
              <a:rPr lang="fr-FR" b="1" dirty="0" smtClean="0">
                <a:solidFill>
                  <a:srgbClr val="0070C0"/>
                </a:solidFill>
              </a:rPr>
              <a:t>3- Le métabolisme</a:t>
            </a:r>
          </a:p>
          <a:p>
            <a:r>
              <a:rPr lang="fr-FR" b="1" dirty="0" smtClean="0">
                <a:solidFill>
                  <a:srgbClr val="0070C0"/>
                </a:solidFill>
              </a:rPr>
              <a:t> (Biotransformation).</a:t>
            </a:r>
          </a:p>
          <a:p>
            <a:endParaRPr lang="fr-FR" b="1" dirty="0" smtClean="0">
              <a:solidFill>
                <a:srgbClr val="0070C0"/>
              </a:solidFill>
            </a:endParaRPr>
          </a:p>
          <a:p>
            <a:r>
              <a:rPr lang="fr-FR" b="1" dirty="0" smtClean="0">
                <a:solidFill>
                  <a:srgbClr val="0070C0"/>
                </a:solidFill>
              </a:rPr>
              <a:t>4- L’élimination</a:t>
            </a:r>
            <a:endParaRPr lang="fr-FR" b="1"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140968"/>
            <a:ext cx="4827341" cy="362711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5120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Mécanisme d’action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851148"/>
            <a:ext cx="9144000" cy="646331"/>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d’action est généralement spécifique à chaque substance étrangère ou groupe de substances.</a:t>
            </a:r>
          </a:p>
        </p:txBody>
      </p:sp>
      <p:sp>
        <p:nvSpPr>
          <p:cNvPr id="5" name="Rectangle 4"/>
          <p:cNvSpPr/>
          <p:nvPr/>
        </p:nvSpPr>
        <p:spPr>
          <a:xfrm>
            <a:off x="1617166" y="1307848"/>
            <a:ext cx="5688632"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facteurs influençant la réponse de l’organisme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2793581" y="1685614"/>
            <a:ext cx="301076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B/ facteurs </a:t>
            </a:r>
            <a:r>
              <a:rPr lang="fr-FR" b="1" dirty="0" err="1" smtClean="0">
                <a:solidFill>
                  <a:srgbClr val="FF0000"/>
                </a:solidFill>
                <a:latin typeface="Times New Roman" pitchFamily="18" charset="0"/>
                <a:cs typeface="Times New Roman" pitchFamily="18" charset="0"/>
              </a:rPr>
              <a:t>toxicocinetiques</a:t>
            </a:r>
            <a:r>
              <a:rPr lang="fr-FR" b="1" dirty="0" smtClean="0">
                <a:solidFill>
                  <a:srgbClr val="FF0000"/>
                </a:solidFill>
                <a:latin typeface="Times New Roman" pitchFamily="18" charset="0"/>
                <a:cs typeface="Times New Roman" pitchFamily="18" charset="0"/>
              </a:rPr>
              <a:t> </a:t>
            </a:r>
            <a:r>
              <a:rPr lang="fr-FR" dirty="0" smtClean="0"/>
              <a:t>:</a:t>
            </a:r>
            <a:endParaRPr lang="fr-FR" dirty="0"/>
          </a:p>
        </p:txBody>
      </p:sp>
      <p:sp>
        <p:nvSpPr>
          <p:cNvPr id="19" name="Rectangle 18"/>
          <p:cNvSpPr/>
          <p:nvPr/>
        </p:nvSpPr>
        <p:spPr>
          <a:xfrm>
            <a:off x="2879931" y="2046857"/>
            <a:ext cx="2714141"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1- Les </a:t>
            </a:r>
            <a:r>
              <a:rPr lang="fr-FR" sz="1400" b="1" dirty="0">
                <a:solidFill>
                  <a:schemeClr val="dk1"/>
                </a:solidFill>
                <a:latin typeface="Times New Roman" pitchFamily="18" charset="0"/>
                <a:cs typeface="Times New Roman" pitchFamily="18" charset="0"/>
              </a:rPr>
              <a:t>facteurs d’environnement </a:t>
            </a:r>
          </a:p>
        </p:txBody>
      </p:sp>
      <p:sp>
        <p:nvSpPr>
          <p:cNvPr id="14" name="Rectangle 13"/>
          <p:cNvSpPr/>
          <p:nvPr/>
        </p:nvSpPr>
        <p:spPr>
          <a:xfrm>
            <a:off x="2396747" y="3495622"/>
            <a:ext cx="2031238"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dirty="0">
                <a:latin typeface="Times New Roman" pitchFamily="18" charset="0"/>
                <a:cs typeface="Times New Roman" pitchFamily="18" charset="0"/>
              </a:rPr>
              <a:t>Une fois dans la circulation sanguine, le toxique va se distribuer dans le sang puis diffuser vers les tissus</a:t>
            </a:r>
          </a:p>
        </p:txBody>
      </p:sp>
      <p:sp>
        <p:nvSpPr>
          <p:cNvPr id="10" name="Rectangle 9"/>
          <p:cNvSpPr/>
          <p:nvPr/>
        </p:nvSpPr>
        <p:spPr>
          <a:xfrm>
            <a:off x="409336" y="2533309"/>
            <a:ext cx="1650580" cy="369332"/>
          </a:xfrm>
          <a:prstGeom prst="rect">
            <a:avLst/>
          </a:prstGeom>
        </p:spPr>
        <p:txBody>
          <a:bodyPr wrap="none">
            <a:spAutoFit/>
          </a:bodyPr>
          <a:lstStyle/>
          <a:p>
            <a:r>
              <a:rPr lang="fr-FR" b="1" dirty="0">
                <a:solidFill>
                  <a:srgbClr val="0070C0"/>
                </a:solidFill>
              </a:rPr>
              <a:t>1</a:t>
            </a:r>
            <a:r>
              <a:rPr lang="fr-FR" dirty="0"/>
              <a:t>- </a:t>
            </a:r>
            <a:r>
              <a:rPr lang="fr-FR" b="1" dirty="0">
                <a:solidFill>
                  <a:srgbClr val="0070C0"/>
                </a:solidFill>
              </a:rPr>
              <a:t>L’absorption.</a:t>
            </a:r>
          </a:p>
        </p:txBody>
      </p:sp>
      <p:sp>
        <p:nvSpPr>
          <p:cNvPr id="11" name="Rectangle 10"/>
          <p:cNvSpPr/>
          <p:nvPr/>
        </p:nvSpPr>
        <p:spPr>
          <a:xfrm>
            <a:off x="2621510" y="2533309"/>
            <a:ext cx="1866858" cy="369332"/>
          </a:xfrm>
          <a:prstGeom prst="rect">
            <a:avLst/>
          </a:prstGeom>
        </p:spPr>
        <p:txBody>
          <a:bodyPr wrap="none">
            <a:spAutoFit/>
          </a:bodyPr>
          <a:lstStyle/>
          <a:p>
            <a:r>
              <a:rPr lang="fr-FR" b="1" dirty="0">
                <a:solidFill>
                  <a:srgbClr val="0070C0"/>
                </a:solidFill>
              </a:rPr>
              <a:t>2- La distribution.</a:t>
            </a:r>
          </a:p>
        </p:txBody>
      </p:sp>
      <p:sp>
        <p:nvSpPr>
          <p:cNvPr id="13" name="Rectangle 12"/>
          <p:cNvSpPr/>
          <p:nvPr/>
        </p:nvSpPr>
        <p:spPr>
          <a:xfrm>
            <a:off x="4661342" y="2497339"/>
            <a:ext cx="2286000" cy="646331"/>
          </a:xfrm>
          <a:prstGeom prst="rect">
            <a:avLst/>
          </a:prstGeom>
        </p:spPr>
        <p:txBody>
          <a:bodyPr wrap="square">
            <a:spAutoFit/>
          </a:bodyPr>
          <a:lstStyle/>
          <a:p>
            <a:r>
              <a:rPr lang="fr-FR" b="1" dirty="0">
                <a:solidFill>
                  <a:srgbClr val="0070C0"/>
                </a:solidFill>
              </a:rPr>
              <a:t>3- Le métabolisme</a:t>
            </a:r>
          </a:p>
          <a:p>
            <a:r>
              <a:rPr lang="fr-FR" b="1" dirty="0">
                <a:solidFill>
                  <a:srgbClr val="0070C0"/>
                </a:solidFill>
              </a:rPr>
              <a:t> (Biotransformation).</a:t>
            </a:r>
          </a:p>
        </p:txBody>
      </p:sp>
      <p:sp>
        <p:nvSpPr>
          <p:cNvPr id="15" name="Rectangle 14"/>
          <p:cNvSpPr/>
          <p:nvPr/>
        </p:nvSpPr>
        <p:spPr>
          <a:xfrm>
            <a:off x="7320962" y="2482387"/>
            <a:ext cx="1639744" cy="369332"/>
          </a:xfrm>
          <a:prstGeom prst="rect">
            <a:avLst/>
          </a:prstGeom>
        </p:spPr>
        <p:txBody>
          <a:bodyPr wrap="none">
            <a:spAutoFit/>
          </a:bodyPr>
          <a:lstStyle/>
          <a:p>
            <a:r>
              <a:rPr lang="fr-FR" b="1" dirty="0">
                <a:solidFill>
                  <a:srgbClr val="0070C0"/>
                </a:solidFill>
              </a:rPr>
              <a:t>4- L’élimination</a:t>
            </a:r>
          </a:p>
        </p:txBody>
      </p:sp>
      <p:sp>
        <p:nvSpPr>
          <p:cNvPr id="16" name="Rectangle 15"/>
          <p:cNvSpPr/>
          <p:nvPr/>
        </p:nvSpPr>
        <p:spPr>
          <a:xfrm>
            <a:off x="0" y="3485381"/>
            <a:ext cx="2272333"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dirty="0">
                <a:latin typeface="Times New Roman" pitchFamily="18" charset="0"/>
                <a:cs typeface="Times New Roman" pitchFamily="18" charset="0"/>
              </a:rPr>
              <a:t>Passage du toxique depuis son site d’administration jusqu’au </a:t>
            </a:r>
            <a:r>
              <a:rPr lang="fr-FR" sz="1400" dirty="0" smtClean="0">
                <a:latin typeface="Times New Roman" pitchFamily="18" charset="0"/>
                <a:cs typeface="Times New Roman" pitchFamily="18" charset="0"/>
              </a:rPr>
              <a:t>sang. </a:t>
            </a:r>
            <a:endParaRPr lang="fr-FR" sz="1400" dirty="0">
              <a:latin typeface="Times New Roman" pitchFamily="18" charset="0"/>
              <a:cs typeface="Times New Roman" pitchFamily="18" charset="0"/>
            </a:endParaRPr>
          </a:p>
        </p:txBody>
      </p:sp>
      <p:cxnSp>
        <p:nvCxnSpPr>
          <p:cNvPr id="20" name="Connecteur droit avec flèche 19"/>
          <p:cNvCxnSpPr>
            <a:endCxn id="16" idx="0"/>
          </p:cNvCxnSpPr>
          <p:nvPr/>
        </p:nvCxnSpPr>
        <p:spPr>
          <a:xfrm flipH="1">
            <a:off x="1136167" y="2902641"/>
            <a:ext cx="4579" cy="58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1" idx="2"/>
          </p:cNvCxnSpPr>
          <p:nvPr/>
        </p:nvCxnSpPr>
        <p:spPr>
          <a:xfrm flipH="1">
            <a:off x="3554938" y="2902641"/>
            <a:ext cx="1" cy="526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27984" y="3122100"/>
            <a:ext cx="2376264"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dirty="0" smtClean="0">
                <a:latin typeface="Times New Roman" pitchFamily="18" charset="0"/>
                <a:cs typeface="Times New Roman" pitchFamily="18" charset="0"/>
              </a:rPr>
              <a:t>-Biotransformations </a:t>
            </a:r>
            <a:r>
              <a:rPr lang="fr-FR" sz="1400" dirty="0">
                <a:latin typeface="Times New Roman" pitchFamily="18" charset="0"/>
                <a:cs typeface="Times New Roman" pitchFamily="18" charset="0"/>
              </a:rPr>
              <a:t>que va subir le toxique avant d’être éliminé de l’organisme</a:t>
            </a:r>
            <a:r>
              <a:rPr lang="fr-FR" sz="1400" dirty="0" smtClean="0">
                <a:latin typeface="Times New Roman" pitchFamily="18" charset="0"/>
                <a:cs typeface="Times New Roman" pitchFamily="18" charset="0"/>
              </a:rPr>
              <a:t>.</a:t>
            </a:r>
          </a:p>
          <a:p>
            <a:endParaRPr lang="fr-FR" sz="1400" dirty="0">
              <a:latin typeface="Times New Roman" pitchFamily="18" charset="0"/>
              <a:cs typeface="Times New Roman" pitchFamily="18" charset="0"/>
            </a:endParaRPr>
          </a:p>
          <a:p>
            <a:r>
              <a:rPr lang="fr-FR" sz="1400" dirty="0" smtClean="0">
                <a:latin typeface="Times New Roman" pitchFamily="18" charset="0"/>
                <a:cs typeface="Times New Roman" pitchFamily="18" charset="0"/>
              </a:rPr>
              <a:t>-</a:t>
            </a:r>
            <a:r>
              <a:rPr lang="fr-FR" sz="1400" b="1" dirty="0" smtClean="0">
                <a:latin typeface="Times New Roman" pitchFamily="18" charset="0"/>
                <a:cs typeface="Times New Roman" pitchFamily="18" charset="0"/>
              </a:rPr>
              <a:t>foie </a:t>
            </a:r>
            <a:r>
              <a:rPr lang="fr-FR" sz="1400" b="1" dirty="0">
                <a:latin typeface="Times New Roman" pitchFamily="18" charset="0"/>
                <a:cs typeface="Times New Roman" pitchFamily="18" charset="0"/>
              </a:rPr>
              <a:t>+++ </a:t>
            </a:r>
            <a:r>
              <a:rPr lang="fr-FR" sz="1400" dirty="0">
                <a:latin typeface="Times New Roman" pitchFamily="18" charset="0"/>
                <a:cs typeface="Times New Roman" pitchFamily="18" charset="0"/>
              </a:rPr>
              <a:t>, réactions </a:t>
            </a:r>
            <a:r>
              <a:rPr lang="fr-FR" sz="1400" dirty="0" err="1" smtClean="0">
                <a:latin typeface="Times New Roman" pitchFamily="18" charset="0"/>
                <a:cs typeface="Times New Roman" pitchFamily="18" charset="0"/>
              </a:rPr>
              <a:t>enzymatiques,cytochromes</a:t>
            </a:r>
            <a:r>
              <a:rPr lang="fr-FR" sz="1400" dirty="0" smtClean="0">
                <a:latin typeface="Times New Roman" pitchFamily="18" charset="0"/>
                <a:cs typeface="Times New Roman" pitchFamily="18" charset="0"/>
              </a:rPr>
              <a:t> P450.</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 -Transformation </a:t>
            </a:r>
            <a:r>
              <a:rPr lang="fr-FR" sz="1400" dirty="0">
                <a:latin typeface="Times New Roman" pitchFamily="18" charset="0"/>
                <a:cs typeface="Times New Roman" pitchFamily="18" charset="0"/>
              </a:rPr>
              <a:t>en métabolite </a:t>
            </a:r>
            <a:r>
              <a:rPr lang="fr-FR" sz="1400" b="1" dirty="0">
                <a:latin typeface="Times New Roman" pitchFamily="18" charset="0"/>
                <a:cs typeface="Times New Roman" pitchFamily="18" charset="0"/>
              </a:rPr>
              <a:t>inactif </a:t>
            </a:r>
            <a:r>
              <a:rPr lang="fr-FR" sz="1400" dirty="0">
                <a:latin typeface="Times New Roman" pitchFamily="18" charset="0"/>
                <a:cs typeface="Times New Roman" pitchFamily="18" charset="0"/>
              </a:rPr>
              <a:t>(le + souvent</a:t>
            </a:r>
            <a:r>
              <a:rPr lang="fr-FR" sz="1400" dirty="0" smtClean="0">
                <a:latin typeface="Times New Roman" pitchFamily="18" charset="0"/>
                <a:cs typeface="Times New Roman" pitchFamily="18" charset="0"/>
              </a:rPr>
              <a:t>)</a:t>
            </a:r>
          </a:p>
          <a:p>
            <a:endParaRPr lang="fr-FR" sz="1400" dirty="0" smtClean="0">
              <a:latin typeface="Times New Roman" pitchFamily="18" charset="0"/>
              <a:cs typeface="Times New Roman" pitchFamily="18" charset="0"/>
            </a:endParaRPr>
          </a:p>
          <a:p>
            <a:r>
              <a:rPr lang="fr-FR" sz="1400" dirty="0">
                <a:latin typeface="Times New Roman" pitchFamily="18" charset="0"/>
                <a:cs typeface="Times New Roman" pitchFamily="18" charset="0"/>
              </a:rPr>
              <a:t>-</a:t>
            </a:r>
            <a:r>
              <a:rPr lang="fr-FR" sz="1400" dirty="0" smtClean="0">
                <a:latin typeface="Times New Roman" pitchFamily="18" charset="0"/>
                <a:cs typeface="Times New Roman" pitchFamily="18" charset="0"/>
              </a:rPr>
              <a:t>Améliorer </a:t>
            </a:r>
            <a:r>
              <a:rPr lang="fr-FR" sz="1400" dirty="0">
                <a:latin typeface="Times New Roman" pitchFamily="18" charset="0"/>
                <a:cs typeface="Times New Roman" pitchFamily="18" charset="0"/>
              </a:rPr>
              <a:t>leur </a:t>
            </a:r>
            <a:r>
              <a:rPr lang="fr-FR" sz="1400" dirty="0" err="1">
                <a:latin typeface="Times New Roman" pitchFamily="18" charset="0"/>
                <a:cs typeface="Times New Roman" pitchFamily="18" charset="0"/>
              </a:rPr>
              <a:t>hydrosolubilité</a:t>
            </a:r>
            <a:r>
              <a:rPr lang="fr-FR" sz="1400" dirty="0">
                <a:latin typeface="Times New Roman" pitchFamily="18" charset="0"/>
                <a:cs typeface="Times New Roman" pitchFamily="18" charset="0"/>
              </a:rPr>
              <a:t> </a:t>
            </a:r>
          </a:p>
        </p:txBody>
      </p:sp>
    </p:spTree>
    <p:extLst>
      <p:ext uri="{BB962C8B-B14F-4D97-AF65-F5344CB8AC3E}">
        <p14:creationId xmlns:p14="http://schemas.microsoft.com/office/powerpoint/2010/main" val="148667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Mécanisme d’action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851148"/>
            <a:ext cx="9144000" cy="646331"/>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d’action est généralement spécifique à chaque substance étrangère ou groupe de substances.</a:t>
            </a:r>
          </a:p>
        </p:txBody>
      </p:sp>
      <p:sp>
        <p:nvSpPr>
          <p:cNvPr id="5" name="Rectangle 4"/>
          <p:cNvSpPr/>
          <p:nvPr/>
        </p:nvSpPr>
        <p:spPr>
          <a:xfrm>
            <a:off x="1617166" y="1307848"/>
            <a:ext cx="5688632"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facteurs influençant la réponse de l’organisme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2793581" y="1685614"/>
            <a:ext cx="301076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B/ facteurs </a:t>
            </a:r>
            <a:r>
              <a:rPr lang="fr-FR" b="1" dirty="0" err="1" smtClean="0">
                <a:solidFill>
                  <a:srgbClr val="FF0000"/>
                </a:solidFill>
                <a:latin typeface="Times New Roman" pitchFamily="18" charset="0"/>
                <a:cs typeface="Times New Roman" pitchFamily="18" charset="0"/>
              </a:rPr>
              <a:t>toxicocinetiques</a:t>
            </a:r>
            <a:r>
              <a:rPr lang="fr-FR" b="1" dirty="0" smtClean="0">
                <a:solidFill>
                  <a:srgbClr val="FF0000"/>
                </a:solidFill>
                <a:latin typeface="Times New Roman" pitchFamily="18" charset="0"/>
                <a:cs typeface="Times New Roman" pitchFamily="18" charset="0"/>
              </a:rPr>
              <a:t> </a:t>
            </a:r>
            <a:r>
              <a:rPr lang="fr-FR" dirty="0" smtClean="0"/>
              <a:t>:</a:t>
            </a:r>
            <a:endParaRPr lang="fr-FR" dirty="0"/>
          </a:p>
        </p:txBody>
      </p:sp>
      <p:sp>
        <p:nvSpPr>
          <p:cNvPr id="19" name="Rectangle 18"/>
          <p:cNvSpPr/>
          <p:nvPr/>
        </p:nvSpPr>
        <p:spPr>
          <a:xfrm>
            <a:off x="2879931" y="2046857"/>
            <a:ext cx="2714141"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1- Les </a:t>
            </a:r>
            <a:r>
              <a:rPr lang="fr-FR" sz="1400" b="1" dirty="0">
                <a:solidFill>
                  <a:schemeClr val="dk1"/>
                </a:solidFill>
                <a:latin typeface="Times New Roman" pitchFamily="18" charset="0"/>
                <a:cs typeface="Times New Roman" pitchFamily="18" charset="0"/>
              </a:rPr>
              <a:t>facteurs d’environnement </a:t>
            </a:r>
          </a:p>
        </p:txBody>
      </p:sp>
      <p:sp>
        <p:nvSpPr>
          <p:cNvPr id="13" name="Rectangle 12"/>
          <p:cNvSpPr/>
          <p:nvPr/>
        </p:nvSpPr>
        <p:spPr>
          <a:xfrm>
            <a:off x="2879931" y="2354634"/>
            <a:ext cx="2286000" cy="646331"/>
          </a:xfrm>
          <a:prstGeom prst="rect">
            <a:avLst/>
          </a:prstGeom>
        </p:spPr>
        <p:txBody>
          <a:bodyPr wrap="square">
            <a:spAutoFit/>
          </a:bodyPr>
          <a:lstStyle/>
          <a:p>
            <a:r>
              <a:rPr lang="fr-FR" b="1" dirty="0">
                <a:solidFill>
                  <a:srgbClr val="0070C0"/>
                </a:solidFill>
              </a:rPr>
              <a:t>3- Le métabolisme</a:t>
            </a:r>
          </a:p>
          <a:p>
            <a:r>
              <a:rPr lang="fr-FR" b="1" dirty="0">
                <a:solidFill>
                  <a:srgbClr val="0070C0"/>
                </a:solidFill>
              </a:rPr>
              <a:t> (Biotransformation).</a:t>
            </a:r>
          </a:p>
        </p:txBody>
      </p:sp>
      <p:sp>
        <p:nvSpPr>
          <p:cNvPr id="15" name="Rectangle 14"/>
          <p:cNvSpPr/>
          <p:nvPr/>
        </p:nvSpPr>
        <p:spPr>
          <a:xfrm>
            <a:off x="7320962" y="2482387"/>
            <a:ext cx="1639744" cy="369332"/>
          </a:xfrm>
          <a:prstGeom prst="rect">
            <a:avLst/>
          </a:prstGeom>
        </p:spPr>
        <p:txBody>
          <a:bodyPr wrap="none">
            <a:spAutoFit/>
          </a:bodyPr>
          <a:lstStyle/>
          <a:p>
            <a:r>
              <a:rPr lang="fr-FR" b="1" dirty="0">
                <a:solidFill>
                  <a:srgbClr val="0070C0"/>
                </a:solidFill>
              </a:rPr>
              <a:t>4- L’élimination</a:t>
            </a:r>
          </a:p>
        </p:txBody>
      </p:sp>
      <p:sp>
        <p:nvSpPr>
          <p:cNvPr id="2" name="Rectangle 1"/>
          <p:cNvSpPr/>
          <p:nvPr/>
        </p:nvSpPr>
        <p:spPr>
          <a:xfrm>
            <a:off x="1763688" y="3000965"/>
            <a:ext cx="3534942" cy="307777"/>
          </a:xfrm>
          <a:prstGeom prst="rect">
            <a:avLst/>
          </a:prstGeom>
        </p:spPr>
        <p:txBody>
          <a:bodyPr wrap="none">
            <a:spAutoFit/>
          </a:bodyPr>
          <a:lstStyle/>
          <a:p>
            <a:r>
              <a:rPr lang="fr-FR" sz="1400" b="1" dirty="0">
                <a:latin typeface="Times New Roman" pitchFamily="18" charset="0"/>
                <a:cs typeface="Times New Roman" pitchFamily="18" charset="0"/>
              </a:rPr>
              <a:t>2 types de réactions (dans la même cellule</a:t>
            </a:r>
            <a:r>
              <a:rPr lang="fr-FR" sz="1400" b="1" dirty="0" smtClean="0">
                <a:latin typeface="Times New Roman" pitchFamily="18" charset="0"/>
                <a:cs typeface="Times New Roman" pitchFamily="18" charset="0"/>
              </a:rPr>
              <a:t>): </a:t>
            </a:r>
            <a:endParaRPr lang="fr-FR" sz="14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47278" y="3308741"/>
            <a:ext cx="6772994" cy="289828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775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Mécanisme d’action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851148"/>
            <a:ext cx="9144000" cy="646331"/>
          </a:xfrm>
          <a:prstGeom prst="rect">
            <a:avLst/>
          </a:prstGeom>
        </p:spPr>
        <p:txBody>
          <a:bodyPr wrap="square">
            <a:spAutoFit/>
          </a:bodyPr>
          <a:lstStyle/>
          <a:p>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d’action est généralement spécifique à chaque substance étrangère ou groupe de substances.</a:t>
            </a:r>
          </a:p>
        </p:txBody>
      </p:sp>
      <p:sp>
        <p:nvSpPr>
          <p:cNvPr id="5" name="Rectangle 4"/>
          <p:cNvSpPr/>
          <p:nvPr/>
        </p:nvSpPr>
        <p:spPr>
          <a:xfrm>
            <a:off x="1617166" y="1307848"/>
            <a:ext cx="5688632"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facteurs influençant la réponse de l’organisme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2793581" y="1685614"/>
            <a:ext cx="301076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B/ facteurs </a:t>
            </a:r>
            <a:r>
              <a:rPr lang="fr-FR" b="1" dirty="0" err="1" smtClean="0">
                <a:solidFill>
                  <a:srgbClr val="FF0000"/>
                </a:solidFill>
                <a:latin typeface="Times New Roman" pitchFamily="18" charset="0"/>
                <a:cs typeface="Times New Roman" pitchFamily="18" charset="0"/>
              </a:rPr>
              <a:t>toxicocinetiques</a:t>
            </a:r>
            <a:r>
              <a:rPr lang="fr-FR" b="1" dirty="0" smtClean="0">
                <a:solidFill>
                  <a:srgbClr val="FF0000"/>
                </a:solidFill>
                <a:latin typeface="Times New Roman" pitchFamily="18" charset="0"/>
                <a:cs typeface="Times New Roman" pitchFamily="18" charset="0"/>
              </a:rPr>
              <a:t> </a:t>
            </a:r>
            <a:r>
              <a:rPr lang="fr-FR" dirty="0" smtClean="0"/>
              <a:t>:</a:t>
            </a:r>
            <a:endParaRPr lang="fr-FR" dirty="0"/>
          </a:p>
        </p:txBody>
      </p:sp>
      <p:sp>
        <p:nvSpPr>
          <p:cNvPr id="19" name="Rectangle 18"/>
          <p:cNvSpPr/>
          <p:nvPr/>
        </p:nvSpPr>
        <p:spPr>
          <a:xfrm>
            <a:off x="2879931" y="2046857"/>
            <a:ext cx="2714141"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1400" b="1" dirty="0" smtClean="0">
                <a:solidFill>
                  <a:schemeClr val="dk1"/>
                </a:solidFill>
                <a:latin typeface="Times New Roman" pitchFamily="18" charset="0"/>
                <a:cs typeface="Times New Roman" pitchFamily="18" charset="0"/>
              </a:rPr>
              <a:t>1- Les </a:t>
            </a:r>
            <a:r>
              <a:rPr lang="fr-FR" sz="1400" b="1" dirty="0">
                <a:solidFill>
                  <a:schemeClr val="dk1"/>
                </a:solidFill>
                <a:latin typeface="Times New Roman" pitchFamily="18" charset="0"/>
                <a:cs typeface="Times New Roman" pitchFamily="18" charset="0"/>
              </a:rPr>
              <a:t>facteurs d’environnement </a:t>
            </a:r>
          </a:p>
        </p:txBody>
      </p:sp>
      <p:sp>
        <p:nvSpPr>
          <p:cNvPr id="15" name="Rectangle 14"/>
          <p:cNvSpPr/>
          <p:nvPr/>
        </p:nvSpPr>
        <p:spPr>
          <a:xfrm>
            <a:off x="3203848" y="2354634"/>
            <a:ext cx="1639744" cy="369332"/>
          </a:xfrm>
          <a:prstGeom prst="rect">
            <a:avLst/>
          </a:prstGeom>
        </p:spPr>
        <p:txBody>
          <a:bodyPr wrap="none">
            <a:spAutoFit/>
          </a:bodyPr>
          <a:lstStyle/>
          <a:p>
            <a:r>
              <a:rPr lang="fr-FR" b="1" dirty="0">
                <a:solidFill>
                  <a:srgbClr val="0070C0"/>
                </a:solidFill>
              </a:rPr>
              <a:t>4- L’élimination</a:t>
            </a:r>
          </a:p>
        </p:txBody>
      </p:sp>
      <p:sp>
        <p:nvSpPr>
          <p:cNvPr id="10" name="Rectangle 9"/>
          <p:cNvSpPr/>
          <p:nvPr/>
        </p:nvSpPr>
        <p:spPr>
          <a:xfrm>
            <a:off x="1259632" y="2723966"/>
            <a:ext cx="6912768" cy="3139321"/>
          </a:xfrm>
          <a:prstGeom prst="rect">
            <a:avLst/>
          </a:prstGeom>
        </p:spPr>
        <p:txBody>
          <a:bodyPr wrap="square">
            <a:spAutoFit/>
          </a:bodyPr>
          <a:lstStyle/>
          <a:p>
            <a:r>
              <a:rPr lang="fr-FR" dirty="0" smtClean="0">
                <a:latin typeface="Times New Roman" pitchFamily="18" charset="0"/>
                <a:cs typeface="Times New Roman" pitchFamily="18" charset="0"/>
              </a:rPr>
              <a:t>- Étape </a:t>
            </a:r>
            <a:r>
              <a:rPr lang="fr-FR" dirty="0">
                <a:latin typeface="Times New Roman" pitchFamily="18" charset="0"/>
                <a:cs typeface="Times New Roman" pitchFamily="18" charset="0"/>
              </a:rPr>
              <a:t>finale du devenir du toxique dans </a:t>
            </a:r>
            <a:r>
              <a:rPr lang="fr-FR" dirty="0" smtClean="0">
                <a:latin typeface="Times New Roman" pitchFamily="18" charset="0"/>
                <a:cs typeface="Times New Roman" pitchFamily="18" charset="0"/>
              </a:rPr>
              <a:t>l’organisme.</a:t>
            </a:r>
            <a:endParaRPr lang="fr-FR" dirty="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-Soit </a:t>
            </a:r>
            <a:r>
              <a:rPr lang="fr-FR" dirty="0">
                <a:latin typeface="Times New Roman" pitchFamily="18" charset="0"/>
                <a:cs typeface="Times New Roman" pitchFamily="18" charset="0"/>
              </a:rPr>
              <a:t>au niveau rénal +++ (molécules hydrosolubles</a:t>
            </a:r>
            <a:r>
              <a:rPr lang="fr-FR" dirty="0" smtClean="0">
                <a:latin typeface="Times New Roman" pitchFamily="18" charset="0"/>
                <a:cs typeface="Times New Roman" pitchFamily="18" charset="0"/>
              </a:rPr>
              <a:t>)</a:t>
            </a:r>
          </a:p>
          <a:p>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Variabilité : fonction rénale (personnes âgées, IR</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Soit </a:t>
            </a:r>
            <a:r>
              <a:rPr lang="fr-FR" dirty="0">
                <a:latin typeface="Times New Roman" pitchFamily="18" charset="0"/>
                <a:cs typeface="Times New Roman" pitchFamily="18" charset="0"/>
              </a:rPr>
              <a:t>au niveau biliaire (molécules de haut PM, non hydrosolubles) } </a:t>
            </a:r>
            <a:r>
              <a:rPr lang="fr-FR" dirty="0" smtClean="0">
                <a:latin typeface="Times New Roman" pitchFamily="18" charset="0"/>
                <a:cs typeface="Times New Roman" pitchFamily="18" charset="0"/>
              </a:rPr>
              <a:t>      Variabilité </a:t>
            </a:r>
            <a:r>
              <a:rPr lang="fr-FR" dirty="0">
                <a:latin typeface="Times New Roman" pitchFamily="18" charset="0"/>
                <a:cs typeface="Times New Roman" pitchFamily="18" charset="0"/>
              </a:rPr>
              <a:t>: cycle entéro-hépatique (morphiniques) </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7522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246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95536" y="1484784"/>
            <a:ext cx="7486345" cy="5493812"/>
          </a:xfrm>
          <a:prstGeom prst="rect">
            <a:avLst/>
          </a:prstGeom>
          <a:noFill/>
        </p:spPr>
        <p:txBody>
          <a:bodyPr wrap="none">
            <a:spAutoFit/>
          </a:bodyPr>
          <a:lstStyle/>
          <a:p>
            <a:pPr>
              <a:lnSpc>
                <a:spcPct val="150000"/>
              </a:lnSpc>
            </a:pPr>
            <a:r>
              <a:rPr lang="fr-FR" sz="2800" b="1" dirty="0">
                <a:latin typeface="Times New Roman" pitchFamily="18" charset="0"/>
                <a:cs typeface="Times New Roman" pitchFamily="18" charset="0"/>
              </a:rPr>
              <a:t>1.Introduction.</a:t>
            </a:r>
          </a:p>
          <a:p>
            <a:pPr>
              <a:lnSpc>
                <a:spcPct val="150000"/>
              </a:lnSpc>
            </a:pPr>
            <a:r>
              <a:rPr lang="fr-FR" sz="2800" b="1" dirty="0">
                <a:latin typeface="Times New Roman" pitchFamily="18" charset="0"/>
                <a:cs typeface="Times New Roman" pitchFamily="18" charset="0"/>
              </a:rPr>
              <a:t>2. Définition de toxicologie.</a:t>
            </a:r>
          </a:p>
          <a:p>
            <a:pPr>
              <a:lnSpc>
                <a:spcPct val="150000"/>
              </a:lnSpc>
            </a:pPr>
            <a:r>
              <a:rPr lang="fr-FR" sz="2800" b="1" dirty="0">
                <a:latin typeface="Times New Roman" pitchFamily="18" charset="0"/>
                <a:cs typeface="Times New Roman" pitchFamily="18" charset="0"/>
              </a:rPr>
              <a:t>3. Toxicité des substances toxiques.</a:t>
            </a:r>
          </a:p>
          <a:p>
            <a:pPr>
              <a:lnSpc>
                <a:spcPct val="150000"/>
              </a:lnSpc>
            </a:pPr>
            <a:r>
              <a:rPr lang="fr-FR" sz="2800" b="1" dirty="0">
                <a:latin typeface="Times New Roman" pitchFamily="18" charset="0"/>
                <a:cs typeface="Times New Roman" pitchFamily="18" charset="0"/>
              </a:rPr>
              <a:t>4. Mécanisme d’action des substances toxiques. </a:t>
            </a:r>
          </a:p>
          <a:p>
            <a:pPr>
              <a:lnSpc>
                <a:spcPct val="150000"/>
              </a:lnSpc>
            </a:pPr>
            <a:r>
              <a:rPr lang="fr-FR" sz="2800" b="1" dirty="0">
                <a:latin typeface="Times New Roman" pitchFamily="18" charset="0"/>
                <a:cs typeface="Times New Roman" pitchFamily="18" charset="0"/>
              </a:rPr>
              <a:t>5. Aliment  et toxicité.</a:t>
            </a:r>
          </a:p>
          <a:p>
            <a:pPr>
              <a:lnSpc>
                <a:spcPct val="150000"/>
              </a:lnSpc>
            </a:pPr>
            <a:endParaRPr lang="fr-FR" sz="2800" b="1" dirty="0">
              <a:latin typeface="Times New Roman" pitchFamily="18" charset="0"/>
              <a:cs typeface="Times New Roman" pitchFamily="18" charset="0"/>
            </a:endParaRPr>
          </a:p>
          <a:p>
            <a:pPr>
              <a:lnSpc>
                <a:spcPct val="150000"/>
              </a:lnSpc>
            </a:pPr>
            <a:endParaRPr lang="fr-FR" dirty="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391351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Évaluation de la toxicité: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08559" y="1340768"/>
            <a:ext cx="60388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05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Évaluation de la toxicité: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704975"/>
            <a:ext cx="5629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12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Évaluation de la toxicité: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9055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00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Évaluation de la toxicité: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57626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119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Évaluation de la toxicité: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852613"/>
            <a:ext cx="58197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42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Aliment  et toxicité :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3983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0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5" y="1283490"/>
            <a:ext cx="61150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Aliment  et toxicité :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184469" y="870944"/>
            <a:ext cx="2450778"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Toxicité intrinsèque: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3059832" y="1726367"/>
            <a:ext cx="2450778"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Toxicité extrinsèque: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5" y="2139754"/>
            <a:ext cx="63817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75856" y="2724592"/>
            <a:ext cx="1236236"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1- additifs </a:t>
            </a:r>
            <a:endParaRPr lang="fr-FR" dirty="0"/>
          </a:p>
        </p:txBody>
      </p:sp>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35" y="3115093"/>
            <a:ext cx="63817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168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5" y="1283490"/>
            <a:ext cx="61150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59632" y="304461"/>
            <a:ext cx="6336704"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Aliment  et toxicité :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184469" y="870944"/>
            <a:ext cx="2450778"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Toxicité intrinsèque: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3059832" y="1726367"/>
            <a:ext cx="2450778" cy="400110"/>
          </a:xfrm>
          <a:prstGeom prst="rect">
            <a:avLst/>
          </a:prstGeom>
        </p:spPr>
        <p:txBody>
          <a:bodyPr wrap="squar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Toxicité extrinsèque:</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5" y="2139754"/>
            <a:ext cx="63817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75856" y="2724592"/>
            <a:ext cx="2595582"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2- les métaux et arsenic  </a:t>
            </a:r>
            <a:endParaRPr lang="fr-FR" dirty="0"/>
          </a:p>
        </p:txBody>
      </p:sp>
      <p:pic>
        <p:nvPicPr>
          <p:cNvPr id="143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75" y="3099842"/>
            <a:ext cx="544779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252269" y="3861048"/>
            <a:ext cx="1441420"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3- pesticides </a:t>
            </a:r>
            <a:endParaRPr lang="fr-FR" dirty="0"/>
          </a:p>
        </p:txBody>
      </p:sp>
      <p:pic>
        <p:nvPicPr>
          <p:cNvPr id="14345"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4197" y="4263451"/>
            <a:ext cx="6409138" cy="247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097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998620" y="2147370"/>
            <a:ext cx="3517596" cy="245528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defRPr/>
            </a:pPr>
            <a:r>
              <a:rPr lang="fr-FR" sz="16600" b="1" i="1" dirty="0" smtClean="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Fin </a:t>
            </a:r>
            <a:endParaRPr lang="fr-FR" sz="16600" b="1" dirty="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82250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563888" y="373732"/>
            <a:ext cx="2592288"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Introduction: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14632"/>
            <a:ext cx="3744548" cy="302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432" y="980728"/>
            <a:ext cx="9016063" cy="2585323"/>
          </a:xfrm>
          <a:prstGeom prst="rect">
            <a:avLst/>
          </a:prstGeom>
        </p:spPr>
        <p:txBody>
          <a:bodyPr wrap="square">
            <a:spAutoFit/>
          </a:bodyPr>
          <a:lstStyle/>
          <a:p>
            <a:r>
              <a:rPr lang="fr-FR" dirty="0" smtClean="0">
                <a:latin typeface="Times New Roman" pitchFamily="18" charset="0"/>
                <a:cs typeface="Times New Roman" pitchFamily="18" charset="0"/>
              </a:rPr>
              <a:t>Chaque année, </a:t>
            </a:r>
            <a:r>
              <a:rPr lang="fr-FR" b="1" dirty="0" smtClean="0">
                <a:latin typeface="Times New Roman" pitchFamily="18" charset="0"/>
                <a:cs typeface="Times New Roman" pitchFamily="18" charset="0"/>
              </a:rPr>
              <a:t>l’industrie</a:t>
            </a:r>
            <a:r>
              <a:rPr lang="fr-FR" dirty="0" smtClean="0">
                <a:latin typeface="Times New Roman" pitchFamily="18" charset="0"/>
                <a:cs typeface="Times New Roman" pitchFamily="18" charset="0"/>
              </a:rPr>
              <a:t> met des centaines de nouveaux produits sur le marché, venant ainsi accroître le nombre de ceux qu’on peut déjà utiliser. </a:t>
            </a:r>
          </a:p>
          <a:p>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Il est important de connaître </a:t>
            </a:r>
            <a:r>
              <a:rPr lang="fr-FR" b="1" u="sng" dirty="0" smtClean="0">
                <a:solidFill>
                  <a:srgbClr val="FF0000"/>
                </a:solidFill>
                <a:latin typeface="Times New Roman" pitchFamily="18" charset="0"/>
                <a:cs typeface="Times New Roman" pitchFamily="18" charset="0"/>
              </a:rPr>
              <a:t>l’innocui</a:t>
            </a:r>
            <a:r>
              <a:rPr lang="fr-FR" b="1" u="sng" dirty="0">
                <a:solidFill>
                  <a:srgbClr val="FF0000"/>
                </a:solidFill>
                <a:latin typeface="Times New Roman" pitchFamily="18" charset="0"/>
                <a:cs typeface="Times New Roman" pitchFamily="18" charset="0"/>
              </a:rPr>
              <a:t>té</a:t>
            </a:r>
            <a:r>
              <a:rPr lang="fr-FR" dirty="0" smtClean="0">
                <a:latin typeface="Times New Roman" pitchFamily="18" charset="0"/>
                <a:cs typeface="Times New Roman" pitchFamily="18" charset="0"/>
              </a:rPr>
              <a:t> (qualité de ce qui n’est pas nuisible) ou </a:t>
            </a:r>
            <a:r>
              <a:rPr lang="fr-FR" b="1" u="sng" dirty="0">
                <a:solidFill>
                  <a:srgbClr val="FF0000"/>
                </a:solidFill>
                <a:latin typeface="Times New Roman" pitchFamily="18" charset="0"/>
                <a:cs typeface="Times New Roman" pitchFamily="18" charset="0"/>
              </a:rPr>
              <a:t>la nocivité </a:t>
            </a:r>
            <a:r>
              <a:rPr lang="fr-FR" dirty="0" smtClean="0">
                <a:latin typeface="Times New Roman" pitchFamily="18" charset="0"/>
                <a:cs typeface="Times New Roman" pitchFamily="18" charset="0"/>
              </a:rPr>
              <a:t>(caractère de ce qui est nuisible) des produits chimiques pour bien en saisir les effets sur notre santé. </a:t>
            </a:r>
          </a:p>
          <a:p>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Cela nécessite cependant une certaine connaissance des notions et principes propres à la </a:t>
            </a:r>
            <a:r>
              <a:rPr lang="fr-FR" b="1" u="sng" dirty="0" smtClean="0">
                <a:latin typeface="Times New Roman" pitchFamily="18" charset="0"/>
                <a:cs typeface="Times New Roman" pitchFamily="18" charset="0"/>
              </a:rPr>
              <a:t>toxicologie</a:t>
            </a:r>
            <a:endParaRPr lang="fr-FR" b="1" u="sng"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475656" y="3414632"/>
            <a:ext cx="2854116" cy="3025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9248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8295"/>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856858"/>
            <a:ext cx="8856907" cy="4031873"/>
          </a:xfrm>
          <a:prstGeom prst="rect">
            <a:avLst/>
          </a:prstGeom>
        </p:spPr>
        <p:txBody>
          <a:bodyPr wrap="square">
            <a:spAutoFit/>
          </a:bodyPr>
          <a:lstStyle/>
          <a:p>
            <a:r>
              <a:rPr lang="fr-FR" sz="2000" b="1" u="sng" dirty="0" smtClean="0">
                <a:solidFill>
                  <a:srgbClr val="FF0000"/>
                </a:solidFill>
                <a:latin typeface="Times New Roman" pitchFamily="18" charset="0"/>
                <a:cs typeface="Times New Roman" pitchFamily="18" charset="0"/>
              </a:rPr>
              <a:t>La toxicologie</a:t>
            </a:r>
            <a:r>
              <a:rPr lang="fr-FR" dirty="0" smtClean="0"/>
              <a:t> : </a:t>
            </a:r>
            <a:r>
              <a:rPr lang="fr-FR" dirty="0" smtClean="0">
                <a:latin typeface="Times New Roman" pitchFamily="18" charset="0"/>
                <a:cs typeface="Times New Roman" pitchFamily="18" charset="0"/>
              </a:rPr>
              <a:t>vient de deux mots </a:t>
            </a:r>
            <a:r>
              <a:rPr lang="fr-FR" dirty="0" smtClean="0"/>
              <a:t>: </a:t>
            </a:r>
          </a:p>
          <a:p>
            <a:endParaRPr lang="fr-FR" dirty="0"/>
          </a:p>
          <a:p>
            <a:r>
              <a:rPr lang="fr-FR" dirty="0" smtClean="0"/>
              <a:t>            </a:t>
            </a:r>
            <a:r>
              <a:rPr lang="fr-FR" b="1" dirty="0" err="1" smtClean="0">
                <a:solidFill>
                  <a:schemeClr val="tx2"/>
                </a:solidFill>
                <a:latin typeface="Times New Roman" pitchFamily="18" charset="0"/>
                <a:cs typeface="Times New Roman" pitchFamily="18" charset="0"/>
              </a:rPr>
              <a:t>toxicon</a:t>
            </a:r>
            <a:r>
              <a:rPr lang="fr-FR" b="1" dirty="0" smtClean="0">
                <a:solidFill>
                  <a:schemeClr val="tx2"/>
                </a:solidFill>
                <a:latin typeface="Times New Roman" pitchFamily="18" charset="0"/>
                <a:cs typeface="Times New Roman" pitchFamily="18" charset="0"/>
              </a:rPr>
              <a:t> =</a:t>
            </a:r>
            <a:r>
              <a:rPr lang="fr-FR" dirty="0" smtClean="0"/>
              <a:t> poison                       </a:t>
            </a:r>
            <a:r>
              <a:rPr lang="fr-FR" b="1" dirty="0">
                <a:solidFill>
                  <a:schemeClr val="tx2"/>
                </a:solidFill>
                <a:latin typeface="Times New Roman" pitchFamily="18" charset="0"/>
                <a:cs typeface="Times New Roman" pitchFamily="18" charset="0"/>
              </a:rPr>
              <a:t>logos=</a:t>
            </a:r>
            <a:r>
              <a:rPr lang="fr-FR" dirty="0" smtClean="0"/>
              <a:t>  étude ou discours   </a:t>
            </a:r>
          </a:p>
          <a:p>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C’est la science qui traite des </a:t>
            </a:r>
            <a:r>
              <a:rPr lang="fr-FR" b="1" u="sng" dirty="0" smtClean="0">
                <a:solidFill>
                  <a:schemeClr val="accent3">
                    <a:lumMod val="75000"/>
                  </a:schemeClr>
                </a:solidFill>
                <a:latin typeface="Times New Roman" pitchFamily="18" charset="0"/>
                <a:cs typeface="Times New Roman" pitchFamily="18" charset="0"/>
              </a:rPr>
              <a:t>poisons</a:t>
            </a:r>
            <a:r>
              <a:rPr lang="fr-FR" dirty="0" smtClean="0">
                <a:latin typeface="Times New Roman" pitchFamily="18" charset="0"/>
                <a:cs typeface="Times New Roman" pitchFamily="18" charset="0"/>
              </a:rPr>
              <a:t> (toxiques), de leur mode d’action, de leur recherche dans différents milieux et des moyens (</a:t>
            </a:r>
            <a:r>
              <a:rPr lang="fr-FR" b="1" dirty="0" smtClean="0">
                <a:solidFill>
                  <a:srgbClr val="0070C0"/>
                </a:solidFill>
                <a:latin typeface="Times New Roman" pitchFamily="18" charset="0"/>
                <a:cs typeface="Times New Roman" pitchFamily="18" charset="0"/>
              </a:rPr>
              <a:t>préventifs et curatifs</a:t>
            </a:r>
            <a:r>
              <a:rPr lang="fr-FR" dirty="0" smtClean="0">
                <a:latin typeface="Times New Roman" pitchFamily="18" charset="0"/>
                <a:cs typeface="Times New Roman" pitchFamily="18" charset="0"/>
              </a:rPr>
              <a:t>) permettant de réduire et/ou de combattre leur nocivité.</a:t>
            </a:r>
          </a:p>
          <a:p>
            <a:endParaRPr lang="fr-FR" dirty="0">
              <a:latin typeface="Times New Roman" pitchFamily="18" charset="0"/>
              <a:cs typeface="Times New Roman" pitchFamily="18" charset="0"/>
            </a:endParaRPr>
          </a:p>
          <a:p>
            <a:r>
              <a:rPr lang="fr-FR" sz="2000" b="1" u="sng" dirty="0">
                <a:solidFill>
                  <a:srgbClr val="FF0000"/>
                </a:solidFill>
                <a:latin typeface="Times New Roman" pitchFamily="18" charset="0"/>
                <a:cs typeface="Times New Roman" pitchFamily="18" charset="0"/>
              </a:rPr>
              <a:t>But de la toxicologie</a:t>
            </a:r>
            <a:r>
              <a:rPr lang="fr-FR" dirty="0" smtClean="0">
                <a:latin typeface="Times New Roman" pitchFamily="18" charset="0"/>
                <a:cs typeface="Times New Roman" pitchFamily="18" charset="0"/>
              </a:rPr>
              <a:t>: </a:t>
            </a:r>
          </a:p>
          <a:p>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a:p>
            <a:r>
              <a:rPr lang="fr-FR" dirty="0" smtClean="0">
                <a:latin typeface="Times New Roman" pitchFamily="18" charset="0"/>
                <a:cs typeface="Times New Roman" pitchFamily="18" charset="0"/>
              </a:rPr>
              <a:t>- Caractérisation du </a:t>
            </a:r>
            <a:r>
              <a:rPr lang="fr-FR" b="1" u="sng" dirty="0" smtClean="0">
                <a:latin typeface="Times New Roman" pitchFamily="18" charset="0"/>
                <a:cs typeface="Times New Roman" pitchFamily="18" charset="0"/>
              </a:rPr>
              <a:t>danger</a:t>
            </a:r>
            <a:r>
              <a:rPr lang="fr-FR" dirty="0" smtClean="0">
                <a:latin typeface="Times New Roman" pitchFamily="18" charset="0"/>
                <a:cs typeface="Times New Roman" pitchFamily="18" charset="0"/>
              </a:rPr>
              <a:t> afin de pouvoir réaliser une évaluation du risque pour l’homme dans les conditions d’emploi de l’additif alimentaire, auxiliaire technologique, matériaux aux contact d’aliments</a:t>
            </a:r>
            <a:endParaRPr lang="fr-FR" dirty="0">
              <a:latin typeface="Times New Roman" pitchFamily="18" charset="0"/>
              <a:cs typeface="Times New Roman" pitchFamily="18" charset="0"/>
            </a:endParaRPr>
          </a:p>
        </p:txBody>
      </p:sp>
      <p:sp>
        <p:nvSpPr>
          <p:cNvPr id="10" name="Rectangle 9"/>
          <p:cNvSpPr/>
          <p:nvPr/>
        </p:nvSpPr>
        <p:spPr>
          <a:xfrm>
            <a:off x="3131840" y="296652"/>
            <a:ext cx="3088100" cy="43186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fr-FR" sz="2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Définition de </a:t>
            </a:r>
            <a:r>
              <a:rPr lang="fr-FR" sz="20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toxicologie</a:t>
            </a:r>
          </a:p>
        </p:txBody>
      </p:sp>
    </p:spTree>
    <p:extLst>
      <p:ext uri="{BB962C8B-B14F-4D97-AF65-F5344CB8AC3E}">
        <p14:creationId xmlns:p14="http://schemas.microsoft.com/office/powerpoint/2010/main" val="2557588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49819" y="197553"/>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71243"/>
            <a:ext cx="2016224" cy="2606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49819" y="844408"/>
            <a:ext cx="3774109"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Nature ou origine des toxines</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2161" y="1074071"/>
            <a:ext cx="3659976" cy="1569660"/>
          </a:xfrm>
          <a:prstGeom prst="rect">
            <a:avLst/>
          </a:prstGeom>
        </p:spPr>
        <p:txBody>
          <a:bodyPr wrap="none">
            <a:spAutoFit/>
          </a:bodyPr>
          <a:lstStyle/>
          <a:p>
            <a:pPr marL="285750" indent="-285750">
              <a:buFont typeface="Wingdings" pitchFamily="2" charset="2"/>
              <a:buChar char="Ø"/>
            </a:pPr>
            <a:r>
              <a:rPr lang="fr-FR" sz="2400" dirty="0" smtClean="0">
                <a:latin typeface="Times New Roman" pitchFamily="18" charset="0"/>
                <a:cs typeface="Times New Roman" pitchFamily="18" charset="0"/>
              </a:rPr>
              <a:t>Origine animale.</a:t>
            </a:r>
          </a:p>
          <a:p>
            <a:pPr marL="285750" indent="-285750">
              <a:buFont typeface="Wingdings" pitchFamily="2" charset="2"/>
              <a:buChar char="Ø"/>
            </a:pPr>
            <a:r>
              <a:rPr lang="fr-FR" sz="2400" dirty="0" smtClean="0">
                <a:latin typeface="Times New Roman" pitchFamily="18" charset="0"/>
                <a:cs typeface="Times New Roman" pitchFamily="18" charset="0"/>
              </a:rPr>
              <a:t>Végétales.</a:t>
            </a:r>
          </a:p>
          <a:p>
            <a:pPr marL="285750" indent="-285750">
              <a:buFont typeface="Wingdings" pitchFamily="2" charset="2"/>
              <a:buChar char="Ø"/>
            </a:pPr>
            <a:r>
              <a:rPr lang="fr-FR" sz="2400" dirty="0" smtClean="0">
                <a:latin typeface="Times New Roman" pitchFamily="18" charset="0"/>
                <a:cs typeface="Times New Roman" pitchFamily="18" charset="0"/>
              </a:rPr>
              <a:t>Fongiques </a:t>
            </a:r>
          </a:p>
          <a:p>
            <a:pPr marL="285750" indent="-285750">
              <a:buFont typeface="Wingdings" pitchFamily="2" charset="2"/>
              <a:buChar char="Ø"/>
            </a:pPr>
            <a:r>
              <a:rPr lang="fr-FR" sz="2400" dirty="0" smtClean="0">
                <a:latin typeface="Times New Roman" pitchFamily="18" charset="0"/>
                <a:cs typeface="Times New Roman" pitchFamily="18" charset="0"/>
              </a:rPr>
              <a:t>Bactérienne ou chimique</a:t>
            </a:r>
            <a:r>
              <a:rPr lang="fr-FR" dirty="0" smtClean="0">
                <a:latin typeface="Times New Roman" pitchFamily="18" charset="0"/>
                <a:cs typeface="Times New Roman" pitchFamily="18" charset="0"/>
              </a:rPr>
              <a:t>. </a:t>
            </a:r>
            <a:endParaRPr lang="fr-FR" dirty="0"/>
          </a:p>
        </p:txBody>
      </p:sp>
      <p:sp>
        <p:nvSpPr>
          <p:cNvPr id="10" name="Rectangle 9"/>
          <p:cNvSpPr/>
          <p:nvPr/>
        </p:nvSpPr>
        <p:spPr>
          <a:xfrm>
            <a:off x="7965" y="3717032"/>
            <a:ext cx="3915963"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FR" sz="24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Les différentes toxicité</a:t>
            </a:r>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923928" y="2891256"/>
            <a:ext cx="5148064" cy="324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55776" y="304461"/>
            <a:ext cx="4968552" cy="534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Toxicité des substances toxiques: </a:t>
            </a:r>
            <a:endParaRPr lang="fr-FR" sz="24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0072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3570" y="736133"/>
            <a:ext cx="8712968" cy="2185214"/>
          </a:xfrm>
          <a:prstGeom prst="rect">
            <a:avLst/>
          </a:prstGeom>
        </p:spPr>
        <p:txBody>
          <a:bodyPr wrap="square">
            <a:spAutoFit/>
          </a:bodyPr>
          <a:lstStyle/>
          <a:p>
            <a:r>
              <a:rPr lang="fr-FR" sz="1600" b="1" dirty="0" smtClean="0">
                <a:solidFill>
                  <a:srgbClr val="FF0000"/>
                </a:solidFill>
                <a:latin typeface="Times New Roman" pitchFamily="18" charset="0"/>
                <a:cs typeface="Times New Roman" pitchFamily="18" charset="0"/>
              </a:rPr>
              <a:t>                      </a:t>
            </a:r>
          </a:p>
          <a:p>
            <a:r>
              <a:rPr lang="fr-FR" sz="1600" b="1" dirty="0">
                <a:solidFill>
                  <a:srgbClr val="FF0000"/>
                </a:solidFill>
                <a:latin typeface="Times New Roman" pitchFamily="18" charset="0"/>
                <a:cs typeface="Times New Roman" pitchFamily="18" charset="0"/>
              </a:rPr>
              <a:t> </a:t>
            </a:r>
            <a:r>
              <a:rPr lang="fr-FR" sz="1600" b="1" dirty="0" smtClean="0">
                <a:solidFill>
                  <a:srgbClr val="FF0000"/>
                </a:solidFill>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Xéno= </a:t>
            </a:r>
            <a:r>
              <a:rPr lang="fr-FR" sz="2000" b="1" dirty="0" smtClean="0">
                <a:latin typeface="Times New Roman" pitchFamily="18" charset="0"/>
                <a:cs typeface="Times New Roman" pitchFamily="18" charset="0"/>
              </a:rPr>
              <a:t>étranger  </a:t>
            </a:r>
            <a:r>
              <a:rPr lang="fr-FR" sz="2000" b="1" dirty="0" smtClean="0">
                <a:solidFill>
                  <a:srgbClr val="FF0000"/>
                </a:solidFill>
                <a:latin typeface="Times New Roman" pitchFamily="18" charset="0"/>
                <a:cs typeface="Times New Roman" pitchFamily="18" charset="0"/>
              </a:rPr>
              <a:t>          biotique= </a:t>
            </a:r>
            <a:r>
              <a:rPr lang="fr-FR" sz="2000" b="1" dirty="0" smtClean="0">
                <a:latin typeface="Times New Roman" pitchFamily="18" charset="0"/>
                <a:cs typeface="Times New Roman" pitchFamily="18" charset="0"/>
              </a:rPr>
              <a:t>la vie</a:t>
            </a:r>
          </a:p>
          <a:p>
            <a:endParaRPr lang="fr-FR" sz="2000" b="1" dirty="0">
              <a:latin typeface="Times New Roman" pitchFamily="18" charset="0"/>
              <a:cs typeface="Times New Roman" pitchFamily="18" charset="0"/>
            </a:endParaRPr>
          </a:p>
          <a:p>
            <a:r>
              <a:rPr lang="fr-FR" sz="2000" dirty="0" smtClean="0">
                <a:latin typeface="Times New Roman" pitchFamily="18" charset="0"/>
                <a:cs typeface="Times New Roman" pitchFamily="18" charset="0"/>
              </a:rPr>
              <a:t>C’est une substance étrangère à la vie ( de l’homme), toxique pour l’organisme, provoquant des troubles plus au moins graves, passagers ou durables, de façon immédiate ou différée. Ce sont : </a:t>
            </a:r>
            <a:r>
              <a:rPr lang="fr-FR" sz="2000" dirty="0" smtClean="0">
                <a:solidFill>
                  <a:srgbClr val="00B050"/>
                </a:solidFill>
                <a:latin typeface="Times New Roman" pitchFamily="18" charset="0"/>
                <a:cs typeface="Times New Roman" pitchFamily="18" charset="0"/>
              </a:rPr>
              <a:t>des additifs alimentaires, des contaminants et des résidus de pesticides et des produits vétérinaires</a:t>
            </a:r>
            <a:r>
              <a:rPr lang="fr-FR" sz="2000" dirty="0" smtClean="0">
                <a:latin typeface="Times New Roman" pitchFamily="18" charset="0"/>
                <a:cs typeface="Times New Roman" pitchFamily="18" charset="0"/>
              </a:rPr>
              <a:t>.  </a:t>
            </a:r>
            <a:endParaRPr lang="fr-FR" sz="2000" dirty="0"/>
          </a:p>
        </p:txBody>
      </p:sp>
      <p:sp>
        <p:nvSpPr>
          <p:cNvPr id="3" name="Rectangle 2"/>
          <p:cNvSpPr/>
          <p:nvPr/>
        </p:nvSpPr>
        <p:spPr>
          <a:xfrm>
            <a:off x="2747083" y="2921347"/>
            <a:ext cx="2271904"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Autres définitions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3054318" y="341703"/>
            <a:ext cx="3823483" cy="461665"/>
          </a:xfrm>
          <a:prstGeom prst="rect">
            <a:avLst/>
          </a:prstGeom>
        </p:spPr>
        <p:txBody>
          <a:bodyPr wrap="none">
            <a:spAutoFit/>
          </a:bodyPr>
          <a:lstStyle/>
          <a:p>
            <a:r>
              <a:rPr lang="fr-FR" sz="24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Définition </a:t>
            </a:r>
            <a:r>
              <a:rPr lang="fr-FR" sz="24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d’un </a:t>
            </a:r>
            <a:r>
              <a:rPr lang="fr-FR" sz="2000" b="1" i="1" u="sng" dirty="0" err="1">
                <a:solidFill>
                  <a:srgbClr val="FF0000"/>
                </a:solidFill>
                <a:latin typeface="Times New Roman" pitchFamily="18" charset="0"/>
                <a:cs typeface="Times New Roman" pitchFamily="18" charset="0"/>
              </a:rPr>
              <a:t>xénobiotique</a:t>
            </a:r>
            <a:r>
              <a:rPr lang="fr-FR" sz="2000" b="1" i="1" u="sng" dirty="0">
                <a:solidFill>
                  <a:srgbClr val="FF0000"/>
                </a:solidFill>
                <a:latin typeface="Times New Roman" pitchFamily="18" charset="0"/>
                <a:cs typeface="Times New Roman" pitchFamily="18" charset="0"/>
              </a:rPr>
              <a:t>:</a:t>
            </a:r>
          </a:p>
        </p:txBody>
      </p:sp>
      <p:sp>
        <p:nvSpPr>
          <p:cNvPr id="13" name="Rectangle 12"/>
          <p:cNvSpPr/>
          <p:nvPr/>
        </p:nvSpPr>
        <p:spPr>
          <a:xfrm>
            <a:off x="-64937" y="3330474"/>
            <a:ext cx="9396536" cy="369332"/>
          </a:xfrm>
          <a:prstGeom prst="rect">
            <a:avLst/>
          </a:prstGeom>
        </p:spPr>
        <p:txBody>
          <a:bodyPr wrap="square">
            <a:spAutoFit/>
          </a:bodyPr>
          <a:lstStyle/>
          <a:p>
            <a:r>
              <a:rPr lang="fr-FR" b="1" i="1" dirty="0">
                <a:solidFill>
                  <a:srgbClr val="FF0000"/>
                </a:solidFill>
                <a:latin typeface="Times New Roman" pitchFamily="18" charset="0"/>
                <a:cs typeface="Times New Roman" pitchFamily="18" charset="0"/>
              </a:rPr>
              <a:t>La toxicité </a:t>
            </a:r>
            <a:r>
              <a:rPr lang="fr-FR" b="1" i="1"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est </a:t>
            </a:r>
            <a:r>
              <a:rPr lang="fr-FR" dirty="0">
                <a:latin typeface="Times New Roman" pitchFamily="18" charset="0"/>
                <a:cs typeface="Times New Roman" pitchFamily="18" charset="0"/>
              </a:rPr>
              <a:t>la capacité intrinsèque d’un agent chimique à avoir un effet nocif sur un organisme.</a:t>
            </a:r>
          </a:p>
        </p:txBody>
      </p:sp>
      <p:sp>
        <p:nvSpPr>
          <p:cNvPr id="14" name="Rectangle 13"/>
          <p:cNvSpPr/>
          <p:nvPr/>
        </p:nvSpPr>
        <p:spPr>
          <a:xfrm>
            <a:off x="-52883" y="3861048"/>
            <a:ext cx="9144000" cy="338554"/>
          </a:xfrm>
          <a:prstGeom prst="rect">
            <a:avLst/>
          </a:prstGeom>
        </p:spPr>
        <p:txBody>
          <a:bodyPr wrap="square">
            <a:spAutoFit/>
          </a:bodyPr>
          <a:lstStyle/>
          <a:p>
            <a:r>
              <a:rPr lang="fr-FR" sz="1600" b="1" i="1" dirty="0">
                <a:solidFill>
                  <a:srgbClr val="FF0000"/>
                </a:solidFill>
                <a:latin typeface="Times New Roman" pitchFamily="18" charset="0"/>
                <a:cs typeface="Times New Roman" pitchFamily="18" charset="0"/>
              </a:rPr>
              <a:t>Un danger </a:t>
            </a:r>
            <a:r>
              <a:rPr lang="fr-FR" sz="1600" b="1" i="1" dirty="0" smtClean="0">
                <a:solidFill>
                  <a:srgbClr val="FF0000"/>
                </a:solidFill>
                <a:latin typeface="Times New Roman" pitchFamily="18" charset="0"/>
                <a:cs typeface="Times New Roman" pitchFamily="18" charset="0"/>
              </a:rPr>
              <a:t>: </a:t>
            </a:r>
            <a:r>
              <a:rPr lang="fr-FR" sz="1600" dirty="0" smtClean="0">
                <a:latin typeface="Times New Roman" pitchFamily="18" charset="0"/>
                <a:cs typeface="Times New Roman" pitchFamily="18" charset="0"/>
              </a:rPr>
              <a:t>représente </a:t>
            </a:r>
            <a:r>
              <a:rPr lang="fr-FR" sz="1600" dirty="0">
                <a:latin typeface="Times New Roman" pitchFamily="18" charset="0"/>
                <a:cs typeface="Times New Roman" pitchFamily="18" charset="0"/>
              </a:rPr>
              <a:t>une toxicité potentielle pouvant survenir dans un cadre ou une situation déterminés</a:t>
            </a:r>
            <a:r>
              <a:rPr lang="fr-FR" sz="1600" dirty="0"/>
              <a:t>.</a:t>
            </a:r>
          </a:p>
        </p:txBody>
      </p:sp>
      <p:sp>
        <p:nvSpPr>
          <p:cNvPr id="15" name="Rectangle 14"/>
          <p:cNvSpPr/>
          <p:nvPr/>
        </p:nvSpPr>
        <p:spPr>
          <a:xfrm>
            <a:off x="-46473" y="4327606"/>
            <a:ext cx="9208937" cy="830997"/>
          </a:xfrm>
          <a:prstGeom prst="rect">
            <a:avLst/>
          </a:prstGeom>
        </p:spPr>
        <p:txBody>
          <a:bodyPr wrap="square">
            <a:spAutoFit/>
          </a:bodyPr>
          <a:lstStyle/>
          <a:p>
            <a:r>
              <a:rPr lang="fr-FR" sz="1600" b="1" i="1" dirty="0">
                <a:solidFill>
                  <a:srgbClr val="FF0000"/>
                </a:solidFill>
                <a:latin typeface="Times New Roman" pitchFamily="18" charset="0"/>
                <a:cs typeface="Times New Roman" pitchFamily="18" charset="0"/>
              </a:rPr>
              <a:t>Un </a:t>
            </a:r>
            <a:r>
              <a:rPr lang="fr-FR" sz="1600" b="1" i="1" dirty="0" smtClean="0">
                <a:solidFill>
                  <a:srgbClr val="FF0000"/>
                </a:solidFill>
                <a:latin typeface="Times New Roman" pitchFamily="18" charset="0"/>
                <a:cs typeface="Times New Roman" pitchFamily="18" charset="0"/>
              </a:rPr>
              <a:t>risque:</a:t>
            </a:r>
            <a:r>
              <a:rPr lang="fr-FR" sz="1600" dirty="0">
                <a:latin typeface="Times New Roman" pitchFamily="18" charset="0"/>
                <a:cs typeface="Times New Roman" pitchFamily="18" charset="0"/>
              </a:rPr>
              <a:t> est la probabilité d’apparition d’un effet nocif spécifique. Il est souvent exprimé en pourcentage de cas dans une population donnée pour une durée déterminée. Une évaluation du risque peut être faite à partir de cas réels ou par projection de cas futurs, basée sur des extrapolations.</a:t>
            </a:r>
          </a:p>
        </p:txBody>
      </p:sp>
      <p:sp>
        <p:nvSpPr>
          <p:cNvPr id="16" name="Rectangle 15"/>
          <p:cNvSpPr/>
          <p:nvPr/>
        </p:nvSpPr>
        <p:spPr>
          <a:xfrm>
            <a:off x="-9516" y="5158603"/>
            <a:ext cx="9030175" cy="584775"/>
          </a:xfrm>
          <a:prstGeom prst="rect">
            <a:avLst/>
          </a:prstGeom>
        </p:spPr>
        <p:txBody>
          <a:bodyPr wrap="square">
            <a:spAutoFit/>
          </a:bodyPr>
          <a:lstStyle/>
          <a:p>
            <a:r>
              <a:rPr lang="fr-FR" sz="1600" b="1" i="1" dirty="0">
                <a:solidFill>
                  <a:srgbClr val="FF0000"/>
                </a:solidFill>
                <a:latin typeface="Times New Roman" pitchFamily="18" charset="0"/>
                <a:cs typeface="Times New Roman" pitchFamily="18" charset="0"/>
              </a:rPr>
              <a:t>La </a:t>
            </a:r>
            <a:r>
              <a:rPr lang="fr-FR" sz="1600" b="1" i="1" dirty="0" smtClean="0">
                <a:solidFill>
                  <a:srgbClr val="FF0000"/>
                </a:solidFill>
                <a:latin typeface="Times New Roman" pitchFamily="18" charset="0"/>
                <a:cs typeface="Times New Roman" pitchFamily="18" charset="0"/>
              </a:rPr>
              <a:t>dose:</a:t>
            </a:r>
            <a:r>
              <a:rPr lang="fr-FR" sz="1600" dirty="0">
                <a:latin typeface="Times New Roman" pitchFamily="18" charset="0"/>
                <a:cs typeface="Times New Roman" pitchFamily="18" charset="0"/>
              </a:rPr>
              <a:t> est souvent exprimée en tant que quantité (mg/kg de poids corporel) de </a:t>
            </a:r>
            <a:r>
              <a:rPr lang="fr-FR" sz="1600" dirty="0" err="1">
                <a:latin typeface="Times New Roman" pitchFamily="18" charset="0"/>
                <a:cs typeface="Times New Roman" pitchFamily="18" charset="0"/>
              </a:rPr>
              <a:t>xénobiotique</a:t>
            </a:r>
            <a:r>
              <a:rPr lang="fr-FR" sz="1600" dirty="0">
                <a:latin typeface="Times New Roman" pitchFamily="18" charset="0"/>
                <a:cs typeface="Times New Roman" pitchFamily="18" charset="0"/>
              </a:rPr>
              <a:t> ayant pénétré </a:t>
            </a:r>
            <a:r>
              <a:rPr lang="fr-FR" sz="1600" dirty="0" smtClean="0">
                <a:latin typeface="Times New Roman" pitchFamily="18" charset="0"/>
                <a:cs typeface="Times New Roman" pitchFamily="18" charset="0"/>
              </a:rPr>
              <a:t>l’organisme.</a:t>
            </a:r>
            <a:endParaRPr lang="fr-FR" sz="1600" dirty="0">
              <a:latin typeface="Times New Roman" pitchFamily="18" charset="0"/>
              <a:cs typeface="Times New Roman" pitchFamily="18" charset="0"/>
            </a:endParaRPr>
          </a:p>
        </p:txBody>
      </p:sp>
      <p:sp>
        <p:nvSpPr>
          <p:cNvPr id="17" name="Rectangle 16"/>
          <p:cNvSpPr/>
          <p:nvPr/>
        </p:nvSpPr>
        <p:spPr>
          <a:xfrm>
            <a:off x="-8861" y="5949280"/>
            <a:ext cx="9002333" cy="338554"/>
          </a:xfrm>
          <a:prstGeom prst="rect">
            <a:avLst/>
          </a:prstGeom>
        </p:spPr>
        <p:txBody>
          <a:bodyPr wrap="square">
            <a:spAutoFit/>
          </a:bodyPr>
          <a:lstStyle/>
          <a:p>
            <a:r>
              <a:rPr lang="fr-FR" sz="1600" b="1" i="1" dirty="0">
                <a:solidFill>
                  <a:srgbClr val="FF0000"/>
                </a:solidFill>
                <a:latin typeface="Times New Roman" pitchFamily="18" charset="0"/>
                <a:cs typeface="Times New Roman" pitchFamily="18" charset="0"/>
              </a:rPr>
              <a:t>Une dose </a:t>
            </a:r>
            <a:r>
              <a:rPr lang="fr-FR" sz="1600" b="1" i="1" dirty="0" smtClean="0">
                <a:solidFill>
                  <a:srgbClr val="FF0000"/>
                </a:solidFill>
                <a:latin typeface="Times New Roman" pitchFamily="18" charset="0"/>
                <a:cs typeface="Times New Roman" pitchFamily="18" charset="0"/>
              </a:rPr>
              <a:t>: </a:t>
            </a:r>
            <a:r>
              <a:rPr lang="fr-FR" sz="1600" dirty="0" smtClean="0">
                <a:latin typeface="Times New Roman" pitchFamily="18" charset="0"/>
                <a:cs typeface="Times New Roman" pitchFamily="18" charset="0"/>
              </a:rPr>
              <a:t>seuil</a:t>
            </a:r>
            <a:r>
              <a:rPr lang="fr-FR" sz="1600" dirty="0">
                <a:latin typeface="Times New Roman" pitchFamily="18" charset="0"/>
                <a:cs typeface="Times New Roman" pitchFamily="18" charset="0"/>
              </a:rPr>
              <a:t> est le niveau de dose en dessous duquel aucun effet observable ne </a:t>
            </a:r>
            <a:r>
              <a:rPr lang="fr-FR" sz="1600" dirty="0" smtClean="0">
                <a:latin typeface="Times New Roman" pitchFamily="18" charset="0"/>
                <a:cs typeface="Times New Roman" pitchFamily="18" charset="0"/>
              </a:rPr>
              <a:t>survient.</a:t>
            </a:r>
            <a:endParaRPr lang="fr-FR" sz="1600" dirty="0">
              <a:latin typeface="Times New Roman" pitchFamily="18" charset="0"/>
              <a:cs typeface="Times New Roman" pitchFamily="18" charset="0"/>
            </a:endParaRPr>
          </a:p>
        </p:txBody>
      </p:sp>
    </p:spTree>
    <p:extLst>
      <p:ext uri="{BB962C8B-B14F-4D97-AF65-F5344CB8AC3E}">
        <p14:creationId xmlns:p14="http://schemas.microsoft.com/office/powerpoint/2010/main" val="84067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401199" y="305117"/>
            <a:ext cx="2217274"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Autres définitions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8861" y="721972"/>
            <a:ext cx="9152861"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La DL50 (dose létale 50) </a:t>
            </a:r>
            <a:r>
              <a:rPr lang="fr-FR" sz="1600" b="1" i="1" u="sng" dirty="0" smtClean="0">
                <a:solidFill>
                  <a:srgbClr val="FF0000"/>
                </a:solidFill>
                <a:latin typeface="Times New Roman" pitchFamily="18" charset="0"/>
                <a:cs typeface="Times New Roman" pitchFamily="18" charset="0"/>
              </a:rPr>
              <a:t>: </a:t>
            </a:r>
            <a:r>
              <a:rPr lang="fr-FR" sz="1600" dirty="0" smtClean="0">
                <a:latin typeface="Times New Roman" pitchFamily="18" charset="0"/>
                <a:cs typeface="Times New Roman" pitchFamily="18" charset="0"/>
              </a:rPr>
              <a:t>est </a:t>
            </a:r>
            <a:r>
              <a:rPr lang="fr-FR" sz="1600" dirty="0">
                <a:latin typeface="Times New Roman" pitchFamily="18" charset="0"/>
                <a:cs typeface="Times New Roman" pitchFamily="18" charset="0"/>
              </a:rPr>
              <a:t>la dose qui entraîne le décès de la moitié du lot d’animaux de laboratoire soumis au toxique étudié. </a:t>
            </a:r>
          </a:p>
        </p:txBody>
      </p:sp>
      <p:sp>
        <p:nvSpPr>
          <p:cNvPr id="7" name="Rectangle 6"/>
          <p:cNvSpPr/>
          <p:nvPr/>
        </p:nvSpPr>
        <p:spPr>
          <a:xfrm>
            <a:off x="-8861" y="1368303"/>
            <a:ext cx="8890965"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La DE50 (dose efficace</a:t>
            </a:r>
            <a:r>
              <a:rPr lang="fr-FR" sz="1600" b="1" i="1" u="sng" dirty="0" smtClean="0">
                <a:solidFill>
                  <a:srgbClr val="FF0000"/>
                </a:solidFill>
                <a:latin typeface="Times New Roman" pitchFamily="18" charset="0"/>
                <a:cs typeface="Times New Roman" pitchFamily="18" charset="0"/>
              </a:rPr>
              <a:t>):</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est la dose responsable d’un effet spécifique autre que la létalité chez 50% des animaux.</a:t>
            </a:r>
          </a:p>
        </p:txBody>
      </p:sp>
      <p:sp>
        <p:nvSpPr>
          <p:cNvPr id="11" name="Rectangle 10"/>
          <p:cNvSpPr/>
          <p:nvPr/>
        </p:nvSpPr>
        <p:spPr>
          <a:xfrm>
            <a:off x="-8861" y="2014634"/>
            <a:ext cx="8975166" cy="615553"/>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La valeur NOEL (NOAEL) (No </a:t>
            </a:r>
            <a:r>
              <a:rPr lang="fr-FR" sz="1600" b="1" i="1" u="sng" dirty="0" err="1">
                <a:solidFill>
                  <a:srgbClr val="FF0000"/>
                </a:solidFill>
                <a:latin typeface="Times New Roman" pitchFamily="18" charset="0"/>
                <a:cs typeface="Times New Roman" pitchFamily="18" charset="0"/>
              </a:rPr>
              <a:t>Observed</a:t>
            </a:r>
            <a:r>
              <a:rPr lang="fr-FR" sz="1600" b="1" i="1" u="sng" dirty="0">
                <a:solidFill>
                  <a:srgbClr val="FF0000"/>
                </a:solidFill>
                <a:latin typeface="Times New Roman" pitchFamily="18" charset="0"/>
                <a:cs typeface="Times New Roman" pitchFamily="18" charset="0"/>
              </a:rPr>
              <a:t> (Adverse) </a:t>
            </a:r>
            <a:r>
              <a:rPr lang="fr-FR" sz="1600" b="1" i="1" u="sng" dirty="0" err="1">
                <a:solidFill>
                  <a:srgbClr val="FF0000"/>
                </a:solidFill>
                <a:latin typeface="Times New Roman" pitchFamily="18" charset="0"/>
                <a:cs typeface="Times New Roman" pitchFamily="18" charset="0"/>
              </a:rPr>
              <a:t>Effect</a:t>
            </a:r>
            <a:r>
              <a:rPr lang="fr-FR" sz="1600" b="1" i="1" u="sng" dirty="0">
                <a:solidFill>
                  <a:srgbClr val="FF0000"/>
                </a:solidFill>
                <a:latin typeface="Times New Roman" pitchFamily="18" charset="0"/>
                <a:cs typeface="Times New Roman" pitchFamily="18" charset="0"/>
              </a:rPr>
              <a:t> </a:t>
            </a:r>
            <a:r>
              <a:rPr lang="fr-FR" sz="1600" b="1" i="1" u="sng" dirty="0" err="1">
                <a:solidFill>
                  <a:srgbClr val="FF0000"/>
                </a:solidFill>
                <a:latin typeface="Times New Roman" pitchFamily="18" charset="0"/>
                <a:cs typeface="Times New Roman" pitchFamily="18" charset="0"/>
              </a:rPr>
              <a:t>Level</a:t>
            </a:r>
            <a:r>
              <a:rPr lang="fr-FR" sz="1600" b="1" i="1" u="sng" dirty="0" smtClean="0">
                <a:solidFill>
                  <a:srgbClr val="FF0000"/>
                </a:solidFill>
                <a:latin typeface="Times New Roman" pitchFamily="18" charset="0"/>
                <a:cs typeface="Times New Roman" pitchFamily="18" charset="0"/>
              </a:rPr>
              <a:t>): </a:t>
            </a:r>
            <a:r>
              <a:rPr lang="fr-FR" sz="1600" dirty="0">
                <a:latin typeface="Times New Roman" pitchFamily="18" charset="0"/>
                <a:cs typeface="Times New Roman" pitchFamily="18" charset="0"/>
              </a:rPr>
              <a:t>correspond à la dose à laquelle aucun effet (nocif) n’est observé, ou encore la plus forte dose n’entraînant aucun effet toxique</a:t>
            </a:r>
            <a:r>
              <a:rPr lang="fr-FR" dirty="0"/>
              <a:t>.</a:t>
            </a:r>
          </a:p>
        </p:txBody>
      </p:sp>
      <p:sp>
        <p:nvSpPr>
          <p:cNvPr id="12" name="Rectangle 11"/>
          <p:cNvSpPr/>
          <p:nvPr/>
        </p:nvSpPr>
        <p:spPr>
          <a:xfrm>
            <a:off x="320" y="2668284"/>
            <a:ext cx="8975165" cy="338554"/>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Les effets systémiques</a:t>
            </a: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:sont </a:t>
            </a:r>
            <a:r>
              <a:rPr lang="fr-FR" sz="1600" dirty="0">
                <a:latin typeface="Times New Roman" pitchFamily="18" charset="0"/>
                <a:cs typeface="Times New Roman" pitchFamily="18" charset="0"/>
              </a:rPr>
              <a:t>les effets toxiques observés dans des tissus éloignés de la voie d’absorption.</a:t>
            </a:r>
          </a:p>
        </p:txBody>
      </p:sp>
      <p:sp>
        <p:nvSpPr>
          <p:cNvPr id="18" name="Rectangle 17"/>
          <p:cNvSpPr/>
          <p:nvPr/>
        </p:nvSpPr>
        <p:spPr>
          <a:xfrm>
            <a:off x="-8861" y="3094424"/>
            <a:ext cx="9036176" cy="369332"/>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L’organe </a:t>
            </a:r>
            <a:r>
              <a:rPr lang="fr-FR" sz="1600" b="1" i="1" u="sng" dirty="0" smtClean="0">
                <a:solidFill>
                  <a:srgbClr val="FF0000"/>
                </a:solidFill>
                <a:latin typeface="Times New Roman" pitchFamily="18" charset="0"/>
                <a:cs typeface="Times New Roman" pitchFamily="18" charset="0"/>
              </a:rPr>
              <a:t>cible:</a:t>
            </a:r>
            <a:r>
              <a:rPr lang="fr-FR" sz="1600" dirty="0">
                <a:latin typeface="Times New Roman" pitchFamily="18" charset="0"/>
                <a:cs typeface="Times New Roman" pitchFamily="18" charset="0"/>
              </a:rPr>
              <a:t> est l’organe principal ou l’organe le plus sensible atteint lors d’une exposition</a:t>
            </a:r>
            <a:r>
              <a:rPr lang="fr-FR" dirty="0"/>
              <a:t>.</a:t>
            </a:r>
          </a:p>
        </p:txBody>
      </p:sp>
      <p:sp>
        <p:nvSpPr>
          <p:cNvPr id="19" name="Rectangle 18"/>
          <p:cNvSpPr/>
          <p:nvPr/>
        </p:nvSpPr>
        <p:spPr>
          <a:xfrm>
            <a:off x="320" y="3624766"/>
            <a:ext cx="9152861"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Les effets </a:t>
            </a:r>
            <a:r>
              <a:rPr lang="fr-FR" sz="1600" b="1" i="1" u="sng" dirty="0" smtClean="0">
                <a:solidFill>
                  <a:srgbClr val="FF0000"/>
                </a:solidFill>
                <a:latin typeface="Times New Roman" pitchFamily="18" charset="0"/>
                <a:cs typeface="Times New Roman" pitchFamily="18" charset="0"/>
              </a:rPr>
              <a:t>aigus:</a:t>
            </a:r>
            <a:r>
              <a:rPr lang="fr-FR" sz="1600" dirty="0">
                <a:latin typeface="Times New Roman" pitchFamily="18" charset="0"/>
                <a:cs typeface="Times New Roman" pitchFamily="18" charset="0"/>
              </a:rPr>
              <a:t> sont des effets survenant rapidement (en général en moins de vingt-quatre heures) après une exposition limitée</a:t>
            </a:r>
          </a:p>
        </p:txBody>
      </p:sp>
      <p:sp>
        <p:nvSpPr>
          <p:cNvPr id="20" name="Rectangle 19"/>
          <p:cNvSpPr/>
          <p:nvPr/>
        </p:nvSpPr>
        <p:spPr>
          <a:xfrm>
            <a:off x="320" y="4282644"/>
            <a:ext cx="9082670"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Les effets </a:t>
            </a:r>
            <a:r>
              <a:rPr lang="fr-FR" sz="1600" b="1" i="1" u="sng" dirty="0" smtClean="0">
                <a:solidFill>
                  <a:srgbClr val="FF0000"/>
                </a:solidFill>
                <a:latin typeface="Times New Roman" pitchFamily="18" charset="0"/>
                <a:cs typeface="Times New Roman" pitchFamily="18" charset="0"/>
              </a:rPr>
              <a:t>chroniques:</a:t>
            </a:r>
            <a:r>
              <a:rPr lang="fr-FR" sz="1600" dirty="0">
                <a:latin typeface="Times New Roman" pitchFamily="18" charset="0"/>
                <a:cs typeface="Times New Roman" pitchFamily="18" charset="0"/>
              </a:rPr>
              <a:t> surviennent après une exposition prolongée (mois, années, décennies) ou persistent une fois que l’exposition a cessé.</a:t>
            </a:r>
          </a:p>
        </p:txBody>
      </p:sp>
      <p:sp>
        <p:nvSpPr>
          <p:cNvPr id="21" name="Rectangle 20"/>
          <p:cNvSpPr/>
          <p:nvPr/>
        </p:nvSpPr>
        <p:spPr>
          <a:xfrm>
            <a:off x="-1603" y="5013176"/>
            <a:ext cx="9021659"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Une exposition </a:t>
            </a:r>
            <a:r>
              <a:rPr lang="fr-FR" sz="1600" b="1" i="1" u="sng" dirty="0" smtClean="0">
                <a:solidFill>
                  <a:srgbClr val="FF0000"/>
                </a:solidFill>
                <a:latin typeface="Times New Roman" pitchFamily="18" charset="0"/>
                <a:cs typeface="Times New Roman" pitchFamily="18" charset="0"/>
              </a:rPr>
              <a:t>aiguë:</a:t>
            </a:r>
            <a:r>
              <a:rPr lang="fr-FR" sz="1600" dirty="0">
                <a:latin typeface="Times New Roman" pitchFamily="18" charset="0"/>
                <a:cs typeface="Times New Roman" pitchFamily="18" charset="0"/>
              </a:rPr>
              <a:t> est une exposition de courte durée, tandis qu’une exposition chronique est une exposition de longue durée (parfois toute la vie).</a:t>
            </a:r>
          </a:p>
        </p:txBody>
      </p:sp>
      <p:sp>
        <p:nvSpPr>
          <p:cNvPr id="22" name="Rectangle 21"/>
          <p:cNvSpPr/>
          <p:nvPr/>
        </p:nvSpPr>
        <p:spPr>
          <a:xfrm>
            <a:off x="-30273" y="5805264"/>
            <a:ext cx="8833417" cy="584775"/>
          </a:xfrm>
          <a:prstGeom prst="rect">
            <a:avLst/>
          </a:prstGeom>
        </p:spPr>
        <p:txBody>
          <a:bodyPr wrap="square">
            <a:spAutoFit/>
          </a:bodyPr>
          <a:lstStyle/>
          <a:p>
            <a:r>
              <a:rPr lang="fr-FR" sz="1600" b="1" i="1" u="sng" dirty="0">
                <a:solidFill>
                  <a:srgbClr val="FF0000"/>
                </a:solidFill>
                <a:latin typeface="Times New Roman" pitchFamily="18" charset="0"/>
                <a:cs typeface="Times New Roman" pitchFamily="18" charset="0"/>
              </a:rPr>
              <a:t>La </a:t>
            </a:r>
            <a:r>
              <a:rPr lang="fr-FR" sz="1600" b="1" i="1" u="sng" dirty="0" smtClean="0">
                <a:solidFill>
                  <a:srgbClr val="FF0000"/>
                </a:solidFill>
                <a:latin typeface="Times New Roman" pitchFamily="18" charset="0"/>
                <a:cs typeface="Times New Roman" pitchFamily="18" charset="0"/>
              </a:rPr>
              <a:t>tolérance:</a:t>
            </a:r>
            <a:r>
              <a:rPr lang="fr-FR" sz="1600" dirty="0">
                <a:latin typeface="Times New Roman" pitchFamily="18" charset="0"/>
                <a:cs typeface="Times New Roman" pitchFamily="18" charset="0"/>
              </a:rPr>
              <a:t> (appelée aussi accoutumance ou mithridatisation) est le phénomène qui se produit lorsque des expositions répétées entraînent une réponse inférieure à celle que l’on observe sans prétraitement.</a:t>
            </a:r>
          </a:p>
        </p:txBody>
      </p:sp>
    </p:spTree>
    <p:extLst>
      <p:ext uri="{BB962C8B-B14F-4D97-AF65-F5344CB8AC3E}">
        <p14:creationId xmlns:p14="http://schemas.microsoft.com/office/powerpoint/2010/main" val="298356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2240952" y="324330"/>
            <a:ext cx="4289957"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La toxicité </a:t>
            </a:r>
            <a:r>
              <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d’une substance dépend de:</a:t>
            </a:r>
          </a:p>
        </p:txBody>
      </p:sp>
      <p:sp>
        <p:nvSpPr>
          <p:cNvPr id="5" name="Rectangle 4"/>
          <p:cNvSpPr/>
          <p:nvPr/>
        </p:nvSpPr>
        <p:spPr>
          <a:xfrm>
            <a:off x="93570" y="1119237"/>
            <a:ext cx="4294765" cy="1200329"/>
          </a:xfrm>
          <a:prstGeom prst="rect">
            <a:avLst/>
          </a:prstGeom>
        </p:spPr>
        <p:txBody>
          <a:bodyPr wrap="none">
            <a:spAutoFit/>
          </a:bodyPr>
          <a:lstStyle/>
          <a:p>
            <a:pPr marL="285750" indent="-285750">
              <a:buFont typeface="Wingdings" pitchFamily="2" charset="2"/>
              <a:buChar char="Ø"/>
            </a:pPr>
            <a:r>
              <a:rPr lang="fr-FR" dirty="0" smtClean="0">
                <a:latin typeface="Times New Roman" pitchFamily="18" charset="0"/>
                <a:cs typeface="Times New Roman" pitchFamily="18" charset="0"/>
              </a:rPr>
              <a:t>Sa nature.</a:t>
            </a:r>
          </a:p>
          <a:p>
            <a:pPr marL="285750" indent="-285750">
              <a:buFont typeface="Wingdings" pitchFamily="2" charset="2"/>
              <a:buChar char="Ø"/>
            </a:pPr>
            <a:r>
              <a:rPr lang="fr-FR" dirty="0" smtClean="0">
                <a:latin typeface="Times New Roman" pitchFamily="18" charset="0"/>
                <a:cs typeface="Times New Roman" pitchFamily="18" charset="0"/>
              </a:rPr>
              <a:t>Sa quantité ingérée = </a:t>
            </a:r>
            <a:r>
              <a:rPr lang="fr-FR" b="1" dirty="0" smtClean="0">
                <a:solidFill>
                  <a:srgbClr val="FF0000"/>
                </a:solidFill>
                <a:latin typeface="Times New Roman" pitchFamily="18" charset="0"/>
                <a:cs typeface="Times New Roman" pitchFamily="18" charset="0"/>
              </a:rPr>
              <a:t>dose .</a:t>
            </a:r>
          </a:p>
          <a:p>
            <a:pPr marL="285750" indent="-285750">
              <a:buFont typeface="Wingdings" pitchFamily="2" charset="2"/>
              <a:buChar char="Ø"/>
            </a:pPr>
            <a:r>
              <a:rPr lang="fr-FR" dirty="0">
                <a:latin typeface="Times New Roman" pitchFamily="18" charset="0"/>
                <a:cs typeface="Times New Roman" pitchFamily="18" charset="0"/>
              </a:rPr>
              <a:t>La durée ou fréquence de </a:t>
            </a:r>
            <a:r>
              <a:rPr lang="fr-FR" dirty="0" smtClean="0">
                <a:latin typeface="Times New Roman" pitchFamily="18" charset="0"/>
                <a:cs typeface="Times New Roman" pitchFamily="18" charset="0"/>
              </a:rPr>
              <a:t>consommation</a:t>
            </a:r>
            <a:r>
              <a:rPr lang="fr-FR" dirty="0">
                <a:latin typeface="Times New Roman" pitchFamily="18" charset="0"/>
                <a:cs typeface="Times New Roman" pitchFamily="18" charset="0"/>
              </a:rPr>
              <a:t>.</a:t>
            </a:r>
          </a:p>
          <a:p>
            <a:pPr marL="285750" indent="-285750">
              <a:buFont typeface="Wingdings" pitchFamily="2" charset="2"/>
              <a:buChar char="Ø"/>
            </a:pPr>
            <a:r>
              <a:rPr lang="fr-FR" dirty="0">
                <a:latin typeface="Times New Roman" pitchFamily="18" charset="0"/>
                <a:cs typeface="Times New Roman" pitchFamily="18" charset="0"/>
              </a:rPr>
              <a:t>La sensibilité de l’individu. </a:t>
            </a:r>
          </a:p>
        </p:txBody>
      </p:sp>
      <p:sp>
        <p:nvSpPr>
          <p:cNvPr id="7" name="Rectangle 6"/>
          <p:cNvSpPr/>
          <p:nvPr/>
        </p:nvSpPr>
        <p:spPr>
          <a:xfrm>
            <a:off x="3325345" y="2319566"/>
            <a:ext cx="2730235" cy="369332"/>
          </a:xfrm>
          <a:prstGeom prst="rect">
            <a:avLst/>
          </a:prstGeom>
        </p:spPr>
        <p:txBody>
          <a:bodyPr wrap="none">
            <a:spAutoFit/>
          </a:bodyPr>
          <a:lstStyle/>
          <a:p>
            <a:r>
              <a:rPr lang="fr-FR"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Classification des toxines </a:t>
            </a:r>
            <a:endParaRPr lang="fr-FR" dirty="0"/>
          </a:p>
        </p:txBody>
      </p:sp>
      <p:sp>
        <p:nvSpPr>
          <p:cNvPr id="11" name="Rectangle 10"/>
          <p:cNvSpPr/>
          <p:nvPr/>
        </p:nvSpPr>
        <p:spPr>
          <a:xfrm>
            <a:off x="-840" y="3068960"/>
            <a:ext cx="9012323" cy="646331"/>
          </a:xfrm>
          <a:prstGeom prst="rect">
            <a:avLst/>
          </a:prstGeom>
        </p:spPr>
        <p:txBody>
          <a:bodyPr wrap="square">
            <a:spAutoFit/>
          </a:bodyPr>
          <a:lstStyle/>
          <a:p>
            <a:r>
              <a:rPr lang="fr-FR" dirty="0">
                <a:latin typeface="Times New Roman" pitchFamily="18" charset="0"/>
                <a:cs typeface="Times New Roman" pitchFamily="18" charset="0"/>
              </a:rPr>
              <a:t>La classification des toxiques, dont les effets néfastes peuvent être immédiats ou différés n’est pas facile. Ils peuvent être :</a:t>
            </a:r>
          </a:p>
        </p:txBody>
      </p:sp>
      <p:sp>
        <p:nvSpPr>
          <p:cNvPr id="12" name="Rectangle 11"/>
          <p:cNvSpPr/>
          <p:nvPr/>
        </p:nvSpPr>
        <p:spPr>
          <a:xfrm>
            <a:off x="0" y="3933056"/>
            <a:ext cx="8870918" cy="1200329"/>
          </a:xfrm>
          <a:prstGeom prst="rect">
            <a:avLst/>
          </a:prstGeom>
        </p:spPr>
        <p:txBody>
          <a:bodyPr wrap="square">
            <a:spAutoFit/>
          </a:bodyPr>
          <a:lstStyle/>
          <a:p>
            <a:pPr marL="285750" indent="-285750">
              <a:buFont typeface="Wingdings" pitchFamily="2" charset="2"/>
              <a:buChar char="Ø"/>
            </a:pPr>
            <a:r>
              <a:rPr lang="fr-FR" b="1" dirty="0">
                <a:solidFill>
                  <a:schemeClr val="accent5"/>
                </a:solidFill>
                <a:latin typeface="Times New Roman" pitchFamily="18" charset="0"/>
                <a:cs typeface="Times New Roman" pitchFamily="18" charset="0"/>
              </a:rPr>
              <a:t>Des agents physiques, chimiques ou </a:t>
            </a:r>
            <a:r>
              <a:rPr lang="fr-FR" b="1" dirty="0" smtClean="0">
                <a:solidFill>
                  <a:schemeClr val="accent5"/>
                </a:solidFill>
                <a:latin typeface="Times New Roman" pitchFamily="18" charset="0"/>
                <a:cs typeface="Times New Roman" pitchFamily="18" charset="0"/>
              </a:rPr>
              <a:t>biologiques</a:t>
            </a:r>
            <a:r>
              <a:rPr lang="fr-FR" b="1" dirty="0">
                <a:solidFill>
                  <a:schemeClr val="accent5"/>
                </a:solidFill>
                <a:latin typeface="Times New Roman" pitchFamily="18" charset="0"/>
                <a:cs typeface="Times New Roman" pitchFamily="18" charset="0"/>
              </a:rPr>
              <a:t>.</a:t>
            </a:r>
            <a:endParaRPr lang="fr-FR" b="1" dirty="0" smtClean="0">
              <a:solidFill>
                <a:schemeClr val="accent5"/>
              </a:solidFill>
              <a:latin typeface="Times New Roman" pitchFamily="18" charset="0"/>
              <a:cs typeface="Times New Roman" pitchFamily="18" charset="0"/>
            </a:endParaRPr>
          </a:p>
          <a:p>
            <a:pPr marL="285750" indent="-285750">
              <a:buFont typeface="Wingdings" pitchFamily="2" charset="2"/>
              <a:buChar char="Ø"/>
            </a:pPr>
            <a:r>
              <a:rPr lang="fr-FR" b="1" dirty="0" smtClean="0">
                <a:solidFill>
                  <a:schemeClr val="accent5"/>
                </a:solidFill>
                <a:latin typeface="Times New Roman" pitchFamily="18" charset="0"/>
                <a:cs typeface="Times New Roman" pitchFamily="18" charset="0"/>
              </a:rPr>
              <a:t>De </a:t>
            </a:r>
            <a:r>
              <a:rPr lang="fr-FR" b="1" dirty="0">
                <a:solidFill>
                  <a:schemeClr val="accent5"/>
                </a:solidFill>
                <a:latin typeface="Times New Roman" pitchFamily="18" charset="0"/>
                <a:cs typeface="Times New Roman" pitchFamily="18" charset="0"/>
              </a:rPr>
              <a:t>nature organique ou </a:t>
            </a:r>
            <a:r>
              <a:rPr lang="fr-FR" b="1" dirty="0" smtClean="0">
                <a:solidFill>
                  <a:schemeClr val="accent5"/>
                </a:solidFill>
                <a:latin typeface="Times New Roman" pitchFamily="18" charset="0"/>
                <a:cs typeface="Times New Roman" pitchFamily="18" charset="0"/>
              </a:rPr>
              <a:t>minérale</a:t>
            </a:r>
            <a:r>
              <a:rPr lang="fr-FR" b="1" dirty="0">
                <a:solidFill>
                  <a:schemeClr val="accent5"/>
                </a:solidFill>
                <a:latin typeface="Times New Roman" pitchFamily="18" charset="0"/>
                <a:cs typeface="Times New Roman" pitchFamily="18" charset="0"/>
              </a:rPr>
              <a:t>.</a:t>
            </a:r>
            <a:endParaRPr lang="fr-FR" b="1" dirty="0" smtClean="0">
              <a:solidFill>
                <a:schemeClr val="accent5"/>
              </a:solidFill>
              <a:latin typeface="Times New Roman" pitchFamily="18" charset="0"/>
              <a:cs typeface="Times New Roman" pitchFamily="18" charset="0"/>
            </a:endParaRPr>
          </a:p>
          <a:p>
            <a:pPr marL="285750" indent="-285750">
              <a:buFont typeface="Wingdings" pitchFamily="2" charset="2"/>
              <a:buChar char="Ø"/>
            </a:pPr>
            <a:r>
              <a:rPr lang="fr-FR" b="1" dirty="0" smtClean="0">
                <a:solidFill>
                  <a:schemeClr val="accent5"/>
                </a:solidFill>
                <a:latin typeface="Times New Roman" pitchFamily="18" charset="0"/>
                <a:cs typeface="Times New Roman" pitchFamily="18" charset="0"/>
              </a:rPr>
              <a:t>Actifs </a:t>
            </a:r>
            <a:r>
              <a:rPr lang="fr-FR" b="1" dirty="0">
                <a:solidFill>
                  <a:schemeClr val="accent5"/>
                </a:solidFill>
                <a:latin typeface="Times New Roman" pitchFamily="18" charset="0"/>
                <a:cs typeface="Times New Roman" pitchFamily="18" charset="0"/>
              </a:rPr>
              <a:t>sur le plan systémique (toutes les cellules peuvent être touchées) ou spécifiques d’organe (agents neuro- ou </a:t>
            </a:r>
            <a:r>
              <a:rPr lang="fr-FR" b="1" dirty="0" err="1">
                <a:solidFill>
                  <a:schemeClr val="accent5"/>
                </a:solidFill>
                <a:latin typeface="Times New Roman" pitchFamily="18" charset="0"/>
                <a:cs typeface="Times New Roman" pitchFamily="18" charset="0"/>
              </a:rPr>
              <a:t>immunotoxiques</a:t>
            </a:r>
            <a:r>
              <a:rPr lang="fr-FR" b="1" dirty="0">
                <a:solidFill>
                  <a:schemeClr val="accent5"/>
                </a:solidFill>
                <a:latin typeface="Times New Roman" pitchFamily="18" charset="0"/>
                <a:cs typeface="Times New Roman" pitchFamily="18" charset="0"/>
              </a:rPr>
              <a:t> par exemple). </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70651" y="721275"/>
            <a:ext cx="3640832" cy="99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86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4047"/>
            <a:ext cx="9192346" cy="4167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100" b="1" i="1" u="sng" dirty="0" smtClean="0">
                <a:solidFill>
                  <a:srgbClr val="002060"/>
                </a:solidFill>
                <a:latin typeface="Times New Roman" pitchFamily="18" charset="0"/>
                <a:cs typeface="Times New Roman" pitchFamily="18" charset="0"/>
              </a:rPr>
              <a:t>Module:</a:t>
            </a:r>
            <a:r>
              <a:rPr lang="fr-FR" sz="1100" dirty="0" smtClean="0">
                <a:solidFill>
                  <a:srgbClr val="002060"/>
                </a:solidFill>
                <a:latin typeface="Times New Roman" pitchFamily="18" charset="0"/>
                <a:cs typeface="Times New Roman" pitchFamily="18" charset="0"/>
              </a:rPr>
              <a:t> </a:t>
            </a:r>
            <a:r>
              <a:rPr lang="fr-FR" sz="1100" dirty="0" smtClean="0">
                <a:latin typeface="Times New Roman" pitchFamily="18" charset="0"/>
                <a:cs typeface="Times New Roman" pitchFamily="18" charset="0"/>
              </a:rPr>
              <a:t>Toxicologie et Sécurité Microbiologique des Aliments - </a:t>
            </a:r>
            <a:r>
              <a:rPr lang="fr-FR" sz="1100" b="1" i="1" u="sng" dirty="0">
                <a:solidFill>
                  <a:srgbClr val="002060"/>
                </a:solidFill>
                <a:latin typeface="Times New Roman" pitchFamily="18" charset="0"/>
                <a:cs typeface="Times New Roman" pitchFamily="18" charset="0"/>
              </a:rPr>
              <a:t>Licence 3</a:t>
            </a:r>
            <a:r>
              <a:rPr lang="fr-FR" sz="1100" b="1" i="1" dirty="0" smtClean="0">
                <a:solidFill>
                  <a:schemeClr val="bg1"/>
                </a:solidFill>
                <a:latin typeface="Times New Roman" pitchFamily="18" charset="0"/>
                <a:cs typeface="Times New Roman" pitchFamily="18" charset="0"/>
              </a:rPr>
              <a:t>- </a:t>
            </a:r>
            <a:r>
              <a:rPr lang="fr-FR" sz="1100" dirty="0">
                <a:latin typeface="Times New Roman" pitchFamily="18" charset="0"/>
                <a:cs typeface="Times New Roman" pitchFamily="18" charset="0"/>
              </a:rPr>
              <a:t>Nutrition, Alimentation et Pathologie   </a:t>
            </a:r>
            <a:r>
              <a:rPr lang="fr-FR" sz="1100" b="1" i="1" u="sng" dirty="0">
                <a:solidFill>
                  <a:srgbClr val="002060"/>
                </a:solidFill>
                <a:latin typeface="Times New Roman" pitchFamily="18" charset="0"/>
                <a:cs typeface="Times New Roman" pitchFamily="18" charset="0"/>
              </a:rPr>
              <a:t>Faculté :</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SNV</a:t>
            </a:r>
            <a:r>
              <a:rPr lang="fr-FR" sz="900" b="1" i="1" dirty="0" smtClean="0">
                <a:latin typeface="Times New Roman" pitchFamily="18" charset="0"/>
                <a:cs typeface="Times New Roman" pitchFamily="18" charset="0"/>
              </a:rPr>
              <a:t>  </a:t>
            </a:r>
            <a:r>
              <a:rPr lang="fr-FR" sz="1100" b="1" i="1" u="sng" dirty="0">
                <a:solidFill>
                  <a:srgbClr val="002060"/>
                </a:solidFill>
                <a:latin typeface="Times New Roman" pitchFamily="18" charset="0"/>
                <a:cs typeface="Times New Roman" pitchFamily="18" charset="0"/>
              </a:rPr>
              <a:t>Département</a:t>
            </a:r>
            <a:r>
              <a:rPr lang="fr-FR" sz="1000" b="1" i="1" dirty="0" smtClean="0">
                <a:latin typeface="Times New Roman" pitchFamily="18" charset="0"/>
                <a:cs typeface="Times New Roman" pitchFamily="18" charset="0"/>
              </a:rPr>
              <a:t> </a:t>
            </a:r>
            <a:r>
              <a:rPr lang="fr-FR" sz="1100" dirty="0">
                <a:latin typeface="Times New Roman" pitchFamily="18" charset="0"/>
                <a:cs typeface="Times New Roman" pitchFamily="18" charset="0"/>
              </a:rPr>
              <a:t>de Biotechnologie</a:t>
            </a:r>
          </a:p>
        </p:txBody>
      </p:sp>
      <p:cxnSp>
        <p:nvCxnSpPr>
          <p:cNvPr id="6" name="Connecteur droit 5"/>
          <p:cNvCxnSpPr/>
          <p:nvPr/>
        </p:nvCxnSpPr>
        <p:spPr>
          <a:xfrm flipV="1">
            <a:off x="179512" y="260648"/>
            <a:ext cx="8856984" cy="36004"/>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7020272" y="0"/>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Toxicologie Alimentaire </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0" y="36004"/>
            <a:ext cx="2016224" cy="2606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i="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Plan du cours </a:t>
            </a:r>
            <a:endParaRPr lang="fr-FR" sz="1400" b="1" i="1" dirty="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797721" y="296652"/>
            <a:ext cx="4269117" cy="400110"/>
          </a:xfrm>
          <a:prstGeom prst="rect">
            <a:avLst/>
          </a:prstGeom>
        </p:spPr>
        <p:txBody>
          <a:bodyPr wrap="none">
            <a:spAutoFit/>
          </a:bodyPr>
          <a:lstStyle/>
          <a:p>
            <a:r>
              <a:rPr lang="fr-FR"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Comment est-on exposé à un toxique ?</a:t>
            </a:r>
            <a:endParaRPr lang="fr-FR" sz="2000" b="1" i="1" u="sng"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4425" y="836712"/>
            <a:ext cx="9130120" cy="1015663"/>
          </a:xfrm>
          <a:prstGeom prst="rect">
            <a:avLst/>
          </a:prstGeom>
        </p:spPr>
        <p:txBody>
          <a:bodyPr wrap="square">
            <a:spAutoFit/>
          </a:bodyPr>
          <a:lstStyle/>
          <a:p>
            <a:r>
              <a:rPr lang="fr-FR" sz="2000" dirty="0">
                <a:latin typeface="Times New Roman" pitchFamily="18" charset="0"/>
                <a:cs typeface="Times New Roman" pitchFamily="18" charset="0"/>
              </a:rPr>
              <a:t>Les </a:t>
            </a:r>
            <a:r>
              <a:rPr lang="fr-FR" sz="2000" b="1" dirty="0" err="1">
                <a:solidFill>
                  <a:srgbClr val="FF0000"/>
                </a:solidFill>
                <a:latin typeface="Times New Roman" pitchFamily="18" charset="0"/>
                <a:cs typeface="Times New Roman" pitchFamily="18" charset="0"/>
              </a:rPr>
              <a:t>xénobiotiques</a:t>
            </a:r>
            <a:r>
              <a:rPr lang="fr-FR" sz="2000" dirty="0">
                <a:latin typeface="Times New Roman" pitchFamily="18" charset="0"/>
                <a:cs typeface="Times New Roman" pitchFamily="18" charset="0"/>
              </a:rPr>
              <a:t> se trouvent dans notre environnement sous différents états physiques qui conditionnent leur contact avec l’organisme. </a:t>
            </a:r>
            <a:r>
              <a:rPr lang="fr-FR" sz="2000" dirty="0" smtClean="0">
                <a:latin typeface="Times New Roman" pitchFamily="18" charset="0"/>
                <a:cs typeface="Times New Roman" pitchFamily="18" charset="0"/>
              </a:rPr>
              <a:t>Nous </a:t>
            </a:r>
            <a:r>
              <a:rPr lang="fr-FR" sz="2000" dirty="0">
                <a:latin typeface="Times New Roman" pitchFamily="18" charset="0"/>
                <a:cs typeface="Times New Roman" pitchFamily="18" charset="0"/>
              </a:rPr>
              <a:t>pouvons </a:t>
            </a:r>
            <a:r>
              <a:rPr lang="fr-FR" sz="2000" dirty="0" smtClean="0">
                <a:latin typeface="Times New Roman" pitchFamily="18" charset="0"/>
                <a:cs typeface="Times New Roman" pitchFamily="18" charset="0"/>
              </a:rPr>
              <a:t>globalement </a:t>
            </a:r>
            <a:r>
              <a:rPr lang="fr-FR" sz="2000" dirty="0">
                <a:latin typeface="Times New Roman" pitchFamily="18" charset="0"/>
                <a:cs typeface="Times New Roman" pitchFamily="18" charset="0"/>
              </a:rPr>
              <a:t>envisager trois grandes voies d’absorption : </a:t>
            </a:r>
          </a:p>
        </p:txBody>
      </p:sp>
      <p:sp>
        <p:nvSpPr>
          <p:cNvPr id="11" name="Rectangle 10"/>
          <p:cNvSpPr/>
          <p:nvPr/>
        </p:nvSpPr>
        <p:spPr>
          <a:xfrm>
            <a:off x="4282" y="3011081"/>
            <a:ext cx="274729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600" b="1" dirty="0">
                <a:solidFill>
                  <a:schemeClr val="tx2">
                    <a:lumMod val="60000"/>
                    <a:lumOff val="40000"/>
                  </a:schemeClr>
                </a:solidFill>
                <a:latin typeface="Times New Roman" pitchFamily="18" charset="0"/>
                <a:ea typeface="Tahoma" pitchFamily="34" charset="0"/>
                <a:cs typeface="Times New Roman" pitchFamily="18" charset="0"/>
              </a:rPr>
              <a:t>La voie </a:t>
            </a:r>
            <a:r>
              <a:rPr lang="fr-FR" sz="1600" b="1" dirty="0" smtClean="0">
                <a:solidFill>
                  <a:schemeClr val="tx2">
                    <a:lumMod val="60000"/>
                    <a:lumOff val="40000"/>
                  </a:schemeClr>
                </a:solidFill>
                <a:latin typeface="Times New Roman" pitchFamily="18" charset="0"/>
                <a:ea typeface="Tahoma" pitchFamily="34" charset="0"/>
                <a:cs typeface="Times New Roman" pitchFamily="18" charset="0"/>
              </a:rPr>
              <a:t>digestive (intestinale)</a:t>
            </a:r>
            <a:endParaRPr lang="fr-FR" sz="1600" dirty="0" smtClean="0">
              <a:latin typeface="Times New Roman" pitchFamily="18" charset="0"/>
              <a:ea typeface="Tahoma" pitchFamily="34" charset="0"/>
              <a:cs typeface="Times New Roman" pitchFamily="18" charset="0"/>
            </a:endParaRPr>
          </a:p>
        </p:txBody>
      </p:sp>
      <p:sp>
        <p:nvSpPr>
          <p:cNvPr id="12" name="Rectangle 11"/>
          <p:cNvSpPr/>
          <p:nvPr/>
        </p:nvSpPr>
        <p:spPr>
          <a:xfrm>
            <a:off x="2733741" y="5566767"/>
            <a:ext cx="3219566" cy="954107"/>
          </a:xfrm>
          <a:prstGeom prst="rect">
            <a:avLst/>
          </a:prstGeom>
        </p:spPr>
        <p:txBody>
          <a:bodyPr wrap="square">
            <a:spAutoFit/>
          </a:bodyPr>
          <a:lstStyle/>
          <a:p>
            <a:pPr algn="ctr"/>
            <a:r>
              <a:rPr lang="fr-FR" sz="1400" dirty="0" smtClean="0">
                <a:latin typeface="Times New Roman" pitchFamily="18" charset="0"/>
                <a:cs typeface="Times New Roman" pitchFamily="18" charset="0"/>
              </a:rPr>
              <a:t>pour </a:t>
            </a:r>
            <a:r>
              <a:rPr lang="fr-FR" sz="1400" dirty="0">
                <a:latin typeface="Times New Roman" pitchFamily="18" charset="0"/>
                <a:cs typeface="Times New Roman" pitchFamily="18" charset="0"/>
              </a:rPr>
              <a:t>les substances gazeuses, </a:t>
            </a:r>
            <a:r>
              <a:rPr lang="fr-FR" sz="1400" dirty="0" smtClean="0">
                <a:latin typeface="Times New Roman" pitchFamily="18" charset="0"/>
                <a:cs typeface="Times New Roman" pitchFamily="18" charset="0"/>
              </a:rPr>
              <a:t>les </a:t>
            </a:r>
            <a:r>
              <a:rPr lang="fr-FR" sz="1400" dirty="0">
                <a:latin typeface="Times New Roman" pitchFamily="18" charset="0"/>
                <a:cs typeface="Times New Roman" pitchFamily="18" charset="0"/>
              </a:rPr>
              <a:t>particules en suspension ou les aérosols, qui contamine l’environnement et les </a:t>
            </a:r>
            <a:r>
              <a:rPr lang="fr-FR" sz="1400" dirty="0" smtClean="0">
                <a:latin typeface="Times New Roman" pitchFamily="18" charset="0"/>
                <a:cs typeface="Times New Roman" pitchFamily="18" charset="0"/>
              </a:rPr>
              <a:t>milieux de travail. </a:t>
            </a:r>
            <a:endParaRPr lang="fr-FR" sz="1400" dirty="0">
              <a:latin typeface="Times New Roman" pitchFamily="18" charset="0"/>
              <a:cs typeface="Times New Roman" pitchFamily="18" charset="0"/>
            </a:endParaRPr>
          </a:p>
        </p:txBody>
      </p:sp>
      <p:sp>
        <p:nvSpPr>
          <p:cNvPr id="13" name="Rectangle 12"/>
          <p:cNvSpPr/>
          <p:nvPr/>
        </p:nvSpPr>
        <p:spPr>
          <a:xfrm>
            <a:off x="6089656" y="5635406"/>
            <a:ext cx="3275856" cy="584775"/>
          </a:xfrm>
          <a:prstGeom prst="rect">
            <a:avLst/>
          </a:prstGeom>
        </p:spPr>
        <p:txBody>
          <a:bodyPr wrap="square">
            <a:spAutoFit/>
          </a:bodyPr>
          <a:lstStyle/>
          <a:p>
            <a:pPr algn="ctr"/>
            <a:r>
              <a:rPr lang="fr-FR" sz="1600" dirty="0" smtClean="0">
                <a:latin typeface="Times New Roman" pitchFamily="18" charset="0"/>
                <a:cs typeface="Times New Roman" pitchFamily="18" charset="0"/>
              </a:rPr>
              <a:t>pour </a:t>
            </a:r>
            <a:r>
              <a:rPr lang="fr-FR" sz="1600" dirty="0">
                <a:latin typeface="Times New Roman" pitchFamily="18" charset="0"/>
                <a:cs typeface="Times New Roman" pitchFamily="18" charset="0"/>
              </a:rPr>
              <a:t>les substances capables de traverser la </a:t>
            </a:r>
            <a:r>
              <a:rPr lang="fr-FR" sz="1600" dirty="0" smtClean="0">
                <a:latin typeface="Times New Roman" pitchFamily="18" charset="0"/>
                <a:cs typeface="Times New Roman" pitchFamily="18" charset="0"/>
              </a:rPr>
              <a:t>peau.</a:t>
            </a:r>
            <a:endParaRPr lang="fr-FR" sz="1600" dirty="0">
              <a:latin typeface="Times New Roman" pitchFamily="18" charset="0"/>
              <a:cs typeface="Times New Roman" pitchFamily="18" charset="0"/>
            </a:endParaRPr>
          </a:p>
        </p:txBody>
      </p:sp>
      <p:sp>
        <p:nvSpPr>
          <p:cNvPr id="14" name="Rectangle 13"/>
          <p:cNvSpPr/>
          <p:nvPr/>
        </p:nvSpPr>
        <p:spPr>
          <a:xfrm>
            <a:off x="32480" y="5589240"/>
            <a:ext cx="2812504" cy="338554"/>
          </a:xfrm>
          <a:prstGeom prst="rect">
            <a:avLst/>
          </a:prstGeom>
        </p:spPr>
        <p:txBody>
          <a:bodyPr wrap="square">
            <a:spAutoFit/>
          </a:bodyPr>
          <a:lstStyle/>
          <a:p>
            <a:r>
              <a:rPr lang="fr-FR" sz="1600" dirty="0">
                <a:latin typeface="Times New Roman" pitchFamily="18" charset="0"/>
                <a:ea typeface="Tahoma" pitchFamily="34" charset="0"/>
                <a:cs typeface="Times New Roman" pitchFamily="18" charset="0"/>
              </a:rPr>
              <a:t>pour toute substance </a:t>
            </a:r>
            <a:r>
              <a:rPr lang="fr-FR" sz="1600" dirty="0" smtClean="0">
                <a:latin typeface="Times New Roman" pitchFamily="18" charset="0"/>
                <a:ea typeface="Tahoma" pitchFamily="34" charset="0"/>
                <a:cs typeface="Times New Roman" pitchFamily="18" charset="0"/>
              </a:rPr>
              <a:t>ingérée. </a:t>
            </a:r>
            <a:endParaRPr lang="fr-FR" sz="1600" dirty="0"/>
          </a:p>
        </p:txBody>
      </p:sp>
      <p:sp>
        <p:nvSpPr>
          <p:cNvPr id="15" name="Rectangle 14"/>
          <p:cNvSpPr/>
          <p:nvPr/>
        </p:nvSpPr>
        <p:spPr>
          <a:xfrm>
            <a:off x="2854411" y="3009430"/>
            <a:ext cx="3235245"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fr-FR" sz="1600" b="1" dirty="0">
                <a:solidFill>
                  <a:schemeClr val="tx2">
                    <a:lumMod val="60000"/>
                    <a:lumOff val="40000"/>
                  </a:schemeClr>
                </a:solidFill>
                <a:latin typeface="Times New Roman" pitchFamily="18" charset="0"/>
                <a:ea typeface="Tahoma" pitchFamily="34" charset="0"/>
                <a:cs typeface="Times New Roman" pitchFamily="18" charset="0"/>
              </a:rPr>
              <a:t>La voie respiratoire (pulmonaire) </a:t>
            </a:r>
          </a:p>
        </p:txBody>
      </p:sp>
      <p:sp>
        <p:nvSpPr>
          <p:cNvPr id="16" name="Rectangle 15"/>
          <p:cNvSpPr/>
          <p:nvPr/>
        </p:nvSpPr>
        <p:spPr>
          <a:xfrm>
            <a:off x="6209452" y="2978652"/>
            <a:ext cx="259228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chemeClr val="tx2">
                    <a:lumMod val="60000"/>
                    <a:lumOff val="40000"/>
                  </a:schemeClr>
                </a:solidFill>
                <a:latin typeface="Times New Roman" pitchFamily="18" charset="0"/>
                <a:ea typeface="Tahoma" pitchFamily="34" charset="0"/>
                <a:cs typeface="Times New Roman" pitchFamily="18" charset="0"/>
              </a:rPr>
              <a:t>La voie percutanée </a:t>
            </a:r>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629" y="3501007"/>
            <a:ext cx="2799790" cy="183869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 y="3501007"/>
            <a:ext cx="2816338" cy="184822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253" y="3501006"/>
            <a:ext cx="2684686" cy="183869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986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6828</TotalTime>
  <Words>2259</Words>
  <Application>Microsoft Office PowerPoint</Application>
  <PresentationFormat>Affichage à l'écran (4:3)</PresentationFormat>
  <Paragraphs>331</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²</cp:lastModifiedBy>
  <cp:revision>44</cp:revision>
  <dcterms:created xsi:type="dcterms:W3CDTF">2018-05-06T18:28:22Z</dcterms:created>
  <dcterms:modified xsi:type="dcterms:W3CDTF">2020-09-10T11:44:39Z</dcterms:modified>
</cp:coreProperties>
</file>