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59" r:id="rId2"/>
    <p:sldId id="257" r:id="rId3"/>
    <p:sldId id="335" r:id="rId4"/>
    <p:sldId id="336" r:id="rId5"/>
    <p:sldId id="337" r:id="rId6"/>
    <p:sldId id="338" r:id="rId7"/>
    <p:sldId id="339" r:id="rId8"/>
    <p:sldId id="341" r:id="rId9"/>
    <p:sldId id="340" r:id="rId10"/>
    <p:sldId id="344" r:id="rId11"/>
    <p:sldId id="342" r:id="rId12"/>
    <p:sldId id="345" r:id="rId13"/>
    <p:sldId id="358" r:id="rId14"/>
    <p:sldId id="346" r:id="rId15"/>
  </p:sldIdLst>
  <p:sldSz cx="12192000" cy="6858000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4434" autoAdjust="0"/>
  </p:normalViewPr>
  <p:slideViewPr>
    <p:cSldViewPr snapToGrid="0">
      <p:cViewPr varScale="1">
        <p:scale>
          <a:sx n="84" d="100"/>
          <a:sy n="84" d="100"/>
        </p:scale>
        <p:origin x="48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C6F906F5-A426-451E-B564-F8BE89B2898C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64C9170-F39E-40F7-BAE2-910C0E6625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7365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C9170-F39E-40F7-BAE2-910C0E662519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785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0FE9-AFFF-42F0-9EDA-BD7EACE4381A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0B24-8E06-4BB5-87B0-30B5781D0A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031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0FE9-AFFF-42F0-9EDA-BD7EACE4381A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0B24-8E06-4BB5-87B0-30B5781D0A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5369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0FE9-AFFF-42F0-9EDA-BD7EACE4381A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0B24-8E06-4BB5-87B0-30B5781D0A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479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0FE9-AFFF-42F0-9EDA-BD7EACE4381A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0B24-8E06-4BB5-87B0-30B5781D0A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290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0FE9-AFFF-42F0-9EDA-BD7EACE4381A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0B24-8E06-4BB5-87B0-30B5781D0A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744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0FE9-AFFF-42F0-9EDA-BD7EACE4381A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0B24-8E06-4BB5-87B0-30B5781D0A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2825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0FE9-AFFF-42F0-9EDA-BD7EACE4381A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0B24-8E06-4BB5-87B0-30B5781D0A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2506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0FE9-AFFF-42F0-9EDA-BD7EACE4381A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0B24-8E06-4BB5-87B0-30B5781D0A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3524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0FE9-AFFF-42F0-9EDA-BD7EACE4381A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0B24-8E06-4BB5-87B0-30B5781D0A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5051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0FE9-AFFF-42F0-9EDA-BD7EACE4381A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0B24-8E06-4BB5-87B0-30B5781D0A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498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0FE9-AFFF-42F0-9EDA-BD7EACE4381A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0B24-8E06-4BB5-87B0-30B5781D0A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345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70FE9-AFFF-42F0-9EDA-BD7EACE4381A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80B24-8E06-4BB5-87B0-30B5781D0A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787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77899" y="153271"/>
            <a:ext cx="10031351" cy="4699385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/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/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/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sz="4400" b="1" dirty="0" smtClean="0">
                <a:solidFill>
                  <a:srgbClr val="FF0000"/>
                </a:solidFill>
              </a:rPr>
              <a:t>Chapitre 1: </a:t>
            </a:r>
            <a:r>
              <a:rPr lang="fr-FR" sz="4400" b="1" dirty="0"/>
              <a:t>Généralités sur les propriétés des Fluides</a:t>
            </a:r>
            <a:r>
              <a:rPr lang="fr-FR" sz="4400" b="1" dirty="0" smtClean="0">
                <a:solidFill>
                  <a:srgbClr val="FF0000"/>
                </a:solidFill>
              </a:rPr>
              <a:t> </a:t>
            </a:r>
            <a:r>
              <a:rPr lang="fr-FR" dirty="0">
                <a:solidFill>
                  <a:srgbClr val="FF0000"/>
                </a:solidFill>
              </a:rPr>
              <a:t/>
            </a: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3" name="Picture 2" descr="C:\Users\hp\Desktop\participation conférence\USTO-MB_(logo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1234" y="244443"/>
            <a:ext cx="1652347" cy="1584356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998437" y="344031"/>
            <a:ext cx="81504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latin typeface="Arial" panose="020B0604020202020204" pitchFamily="34" charset="0"/>
              </a:rPr>
              <a:t>Ministère </a:t>
            </a:r>
            <a:r>
              <a:rPr lang="fr-FR" b="1" dirty="0">
                <a:latin typeface="Arial" panose="020B0604020202020204" pitchFamily="34" charset="0"/>
              </a:rPr>
              <a:t>de l'enseignement </a:t>
            </a:r>
            <a:r>
              <a:rPr lang="fr-FR" b="1" dirty="0" smtClean="0">
                <a:latin typeface="Arial" panose="020B0604020202020204" pitchFamily="34" charset="0"/>
              </a:rPr>
              <a:t>supérieur </a:t>
            </a:r>
            <a:r>
              <a:rPr lang="fr-FR" b="1" dirty="0">
                <a:latin typeface="Arial" panose="020B0604020202020204" pitchFamily="34" charset="0"/>
              </a:rPr>
              <a:t>et de la recherche </a:t>
            </a:r>
            <a:r>
              <a:rPr lang="fr-FR" b="1" dirty="0" smtClean="0">
                <a:latin typeface="Arial" panose="020B0604020202020204" pitchFamily="34" charset="0"/>
              </a:rPr>
              <a:t>scientifique</a:t>
            </a:r>
          </a:p>
          <a:p>
            <a:pPr algn="ctr"/>
            <a:endParaRPr lang="fr-FR" b="1" dirty="0">
              <a:latin typeface="Arial" panose="020B0604020202020204" pitchFamily="34" charset="0"/>
            </a:endParaRPr>
          </a:p>
          <a:p>
            <a:pPr algn="ctr"/>
            <a:r>
              <a:rPr lang="fr-FR" b="1" dirty="0" smtClean="0">
                <a:latin typeface="Arial" panose="020B0604020202020204" pitchFamily="34" charset="0"/>
              </a:rPr>
              <a:t>Université </a:t>
            </a:r>
            <a:r>
              <a:rPr lang="fr-FR" b="1" dirty="0">
                <a:latin typeface="Arial" panose="020B0604020202020204" pitchFamily="34" charset="0"/>
              </a:rPr>
              <a:t>des Sciences et de la Technologie d’Oran Mohammed Boudiaf</a:t>
            </a:r>
            <a:r>
              <a:rPr lang="fr-FR" b="1" dirty="0"/>
              <a:t/>
            </a:r>
            <a:br>
              <a:rPr lang="fr-FR" b="1" dirty="0"/>
            </a:br>
            <a:r>
              <a:rPr lang="fr-FR" b="1" dirty="0">
                <a:latin typeface="Arial" panose="020B0604020202020204" pitchFamily="34" charset="0"/>
              </a:rPr>
              <a:t>(USTO-MB)</a:t>
            </a:r>
            <a:endParaRPr lang="fr-FR" b="1" dirty="0"/>
          </a:p>
        </p:txBody>
      </p:sp>
      <p:pic>
        <p:nvPicPr>
          <p:cNvPr id="5" name="Picture 2" descr="C:\Users\hp\Desktop\participation conférence\USTO-MB_(logo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48935" y="244443"/>
            <a:ext cx="1652347" cy="1584356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686499" y="5924160"/>
            <a:ext cx="2907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Arial" panose="020B0604020202020204" pitchFamily="34" charset="0"/>
              </a:rPr>
              <a:t>Dr</a:t>
            </a:r>
            <a:r>
              <a:rPr lang="fr-FR" b="1" dirty="0">
                <a:latin typeface="Arial" panose="020B0604020202020204" pitchFamily="34" charset="0"/>
              </a:rPr>
              <a:t>. </a:t>
            </a:r>
            <a:r>
              <a:rPr lang="fr-FR" b="1" dirty="0" smtClean="0">
                <a:latin typeface="Arial" panose="020B0604020202020204" pitchFamily="34" charset="0"/>
              </a:rPr>
              <a:t>SLIMANE Abdelkader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>
            <a:off x="942921" y="470628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>
                <a:latin typeface="Arial" panose="020B0604020202020204" pitchFamily="34" charset="0"/>
              </a:rPr>
              <a:t>Cours </a:t>
            </a:r>
            <a:r>
              <a:rPr lang="fr-FR" b="1" dirty="0">
                <a:latin typeface="Arial" panose="020B0604020202020204" pitchFamily="34" charset="0"/>
              </a:rPr>
              <a:t>: </a:t>
            </a:r>
            <a:r>
              <a:rPr lang="fr-FR" b="1" dirty="0" smtClean="0">
                <a:latin typeface="Arial" panose="020B0604020202020204" pitchFamily="34" charset="0"/>
              </a:rPr>
              <a:t>      </a:t>
            </a:r>
            <a:r>
              <a:rPr lang="fr-FR" dirty="0" smtClean="0">
                <a:latin typeface="Arial" panose="020B0604020202020204" pitchFamily="34" charset="0"/>
              </a:rPr>
              <a:t>Licence</a:t>
            </a:r>
            <a:r>
              <a:rPr lang="fr-FR" dirty="0"/>
              <a:t/>
            </a:r>
            <a:br>
              <a:rPr lang="fr-FR" dirty="0"/>
            </a:br>
            <a:r>
              <a:rPr lang="fr-FR" b="1" dirty="0">
                <a:latin typeface="Arial" panose="020B0604020202020204" pitchFamily="34" charset="0"/>
              </a:rPr>
              <a:t>Spécialité: </a:t>
            </a:r>
            <a:r>
              <a:rPr lang="fr-FR" b="1" dirty="0" smtClean="0">
                <a:latin typeface="Arial" panose="020B0604020202020204" pitchFamily="34" charset="0"/>
              </a:rPr>
              <a:t> </a:t>
            </a:r>
            <a:r>
              <a:rPr lang="fr-FR" dirty="0" smtClean="0">
                <a:latin typeface="Arial" panose="020B0604020202020204" pitchFamily="34" charset="0"/>
              </a:rPr>
              <a:t>Electromécanique </a:t>
            </a:r>
            <a:r>
              <a:rPr lang="fr-FR" dirty="0"/>
              <a:t/>
            </a:r>
            <a:br>
              <a:rPr lang="fr-FR" dirty="0"/>
            </a:br>
            <a:r>
              <a:rPr lang="fr-FR" b="1" dirty="0">
                <a:latin typeface="Arial" panose="020B0604020202020204" pitchFamily="34" charset="0"/>
              </a:rPr>
              <a:t>Année: </a:t>
            </a:r>
            <a:r>
              <a:rPr lang="fr-FR" b="1" dirty="0" smtClean="0">
                <a:latin typeface="Arial" panose="020B0604020202020204" pitchFamily="34" charset="0"/>
              </a:rPr>
              <a:t>       </a:t>
            </a:r>
            <a:r>
              <a:rPr lang="fr-FR" dirty="0" smtClean="0">
                <a:latin typeface="Arial" panose="020B0604020202020204" pitchFamily="34" charset="0"/>
              </a:rPr>
              <a:t>2022-2023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5974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1246" y="898720"/>
            <a:ext cx="1090023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600" dirty="0"/>
              <a:t>La viscosité dynamique exprime la proportionnalité d</a:t>
            </a:r>
            <a:r>
              <a:rPr lang="fr-FR" sz="2600" dirty="0" smtClean="0"/>
              <a:t>e </a:t>
            </a:r>
            <a:r>
              <a:rPr lang="fr-FR" sz="2600" dirty="0"/>
              <a:t>la force de frottement F qui s'exerce à la surface de séparation de deux couches adjacentes distantes de </a:t>
            </a:r>
            <a:r>
              <a:rPr lang="en-US" sz="2600" dirty="0" smtClean="0"/>
              <a:t>Δ</a:t>
            </a:r>
            <a:r>
              <a:rPr lang="fr-FR" sz="2600" dirty="0" smtClean="0"/>
              <a:t>Y.</a:t>
            </a:r>
            <a:endParaRPr lang="fr-FR" sz="2600" dirty="0"/>
          </a:p>
        </p:txBody>
      </p:sp>
      <p:sp>
        <p:nvSpPr>
          <p:cNvPr id="3" name="Rectangle 2"/>
          <p:cNvSpPr/>
          <p:nvPr/>
        </p:nvSpPr>
        <p:spPr>
          <a:xfrm>
            <a:off x="511246" y="366342"/>
            <a:ext cx="82048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3.4.1</a:t>
            </a:r>
            <a:r>
              <a:rPr lang="fr-FR" sz="2800" b="1" dirty="0">
                <a:solidFill>
                  <a:srgbClr val="FF0000"/>
                </a:solidFill>
              </a:rPr>
              <a:t>. Viscosité dynamique (Loi de Newton</a:t>
            </a:r>
            <a:r>
              <a:rPr lang="fr-FR" sz="2800" b="1" dirty="0" smtClean="0">
                <a:solidFill>
                  <a:srgbClr val="FF0000"/>
                </a:solidFill>
              </a:rPr>
              <a:t>)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6685" y="3302470"/>
            <a:ext cx="5311296" cy="243143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900" b="1" dirty="0"/>
              <a:t>F </a:t>
            </a:r>
            <a:r>
              <a:rPr lang="fr-FR" sz="1900" b="1" dirty="0" smtClean="0"/>
              <a:t>   : </a:t>
            </a:r>
            <a:r>
              <a:rPr lang="fr-FR" sz="1900" dirty="0"/>
              <a:t>force de glissement entre les couches en (N),</a:t>
            </a:r>
          </a:p>
          <a:p>
            <a:r>
              <a:rPr lang="en-US" sz="1900" b="1" dirty="0"/>
              <a:t>μ </a:t>
            </a:r>
            <a:r>
              <a:rPr lang="en-US" sz="1900" b="1" dirty="0" smtClean="0"/>
              <a:t>  </a:t>
            </a:r>
            <a:r>
              <a:rPr lang="fr-FR" sz="1900" b="1" dirty="0" smtClean="0"/>
              <a:t>: </a:t>
            </a:r>
            <a:r>
              <a:rPr lang="fr-FR" sz="1900" dirty="0"/>
              <a:t>Viscosité dynamique en (kg/</a:t>
            </a:r>
            <a:r>
              <a:rPr lang="fr-FR" sz="1900" dirty="0" err="1"/>
              <a:t>m.s</a:t>
            </a:r>
            <a:r>
              <a:rPr lang="fr-FR" sz="1900" dirty="0"/>
              <a:t>),</a:t>
            </a:r>
          </a:p>
          <a:p>
            <a:r>
              <a:rPr lang="fr-FR" sz="1900" b="1" dirty="0"/>
              <a:t>S </a:t>
            </a:r>
            <a:r>
              <a:rPr lang="fr-FR" sz="1900" b="1" dirty="0" smtClean="0"/>
              <a:t>   : </a:t>
            </a:r>
            <a:r>
              <a:rPr lang="fr-FR" sz="1900" dirty="0"/>
              <a:t>surface de contact entre deux couches en (m2),</a:t>
            </a:r>
          </a:p>
          <a:p>
            <a:r>
              <a:rPr lang="fr-FR" sz="1900" b="1" dirty="0" err="1"/>
              <a:t>d</a:t>
            </a:r>
            <a:r>
              <a:rPr lang="fr-FR" sz="1900" b="1" i="1" dirty="0" err="1"/>
              <a:t>V</a:t>
            </a:r>
            <a:r>
              <a:rPr lang="fr-FR" sz="1900" b="1" i="1" dirty="0"/>
              <a:t> </a:t>
            </a:r>
            <a:r>
              <a:rPr lang="fr-FR" sz="1900" b="1" dirty="0"/>
              <a:t>: </a:t>
            </a:r>
            <a:r>
              <a:rPr lang="fr-FR" sz="1900" dirty="0"/>
              <a:t>Écart de vitesse entre deux couches en (m/s),</a:t>
            </a:r>
          </a:p>
          <a:p>
            <a:r>
              <a:rPr lang="fr-FR" sz="1900" b="1" dirty="0" err="1"/>
              <a:t>d</a:t>
            </a:r>
            <a:r>
              <a:rPr lang="fr-FR" sz="1900" b="1" i="1" dirty="0" err="1"/>
              <a:t>y</a:t>
            </a:r>
            <a:r>
              <a:rPr lang="fr-FR" sz="1900" b="1" i="1" dirty="0"/>
              <a:t> </a:t>
            </a:r>
            <a:r>
              <a:rPr lang="fr-FR" sz="1900" b="1" dirty="0"/>
              <a:t>: </a:t>
            </a:r>
            <a:r>
              <a:rPr lang="fr-FR" sz="1900" dirty="0"/>
              <a:t>Distance entre deux couches en (m).</a:t>
            </a:r>
          </a:p>
          <a:p>
            <a:r>
              <a:rPr lang="fr-FR" sz="1900" dirty="0" smtClean="0">
                <a:solidFill>
                  <a:srgbClr val="FF0000"/>
                </a:solidFill>
              </a:rPr>
              <a:t>(</a:t>
            </a:r>
            <a:r>
              <a:rPr lang="fr-FR" sz="1900" b="1" dirty="0" err="1" smtClean="0">
                <a:solidFill>
                  <a:srgbClr val="FF0000"/>
                </a:solidFill>
              </a:rPr>
              <a:t>d</a:t>
            </a:r>
            <a:r>
              <a:rPr lang="fr-FR" sz="1900" b="1" i="1" dirty="0" err="1" smtClean="0">
                <a:solidFill>
                  <a:srgbClr val="FF0000"/>
                </a:solidFill>
              </a:rPr>
              <a:t>V</a:t>
            </a:r>
            <a:r>
              <a:rPr lang="fr-FR" sz="1900" b="1" i="1" dirty="0" smtClean="0">
                <a:solidFill>
                  <a:srgbClr val="FF0000"/>
                </a:solidFill>
              </a:rPr>
              <a:t>/</a:t>
            </a:r>
            <a:r>
              <a:rPr lang="fr-FR" sz="1900" b="1" i="1" dirty="0" err="1" smtClean="0">
                <a:solidFill>
                  <a:srgbClr val="FF0000"/>
                </a:solidFill>
              </a:rPr>
              <a:t>dy</a:t>
            </a:r>
            <a:r>
              <a:rPr lang="fr-FR" sz="1900" b="1" i="1" dirty="0" smtClean="0">
                <a:solidFill>
                  <a:srgbClr val="FF0000"/>
                </a:solidFill>
              </a:rPr>
              <a:t>) : </a:t>
            </a:r>
            <a:r>
              <a:rPr lang="fr-FR" sz="19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Vitesse de déformation.</a:t>
            </a:r>
          </a:p>
          <a:p>
            <a:endParaRPr lang="fr-FR" sz="19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fr-FR" sz="1900" b="1" dirty="0"/>
              <a:t>1 Pa</a:t>
            </a:r>
            <a:r>
              <a:rPr lang="en-US" sz="1900" b="1" dirty="0"/>
              <a:t>⋅</a:t>
            </a:r>
            <a:r>
              <a:rPr lang="fr-FR" sz="1900" b="1" dirty="0"/>
              <a:t>s = 1 Poiseuille (Pl) </a:t>
            </a:r>
            <a:r>
              <a:rPr lang="fr-FR" sz="1900" b="1" dirty="0" smtClean="0"/>
              <a:t> </a:t>
            </a:r>
            <a:r>
              <a:rPr lang="fr-FR" sz="1900" b="1" dirty="0"/>
              <a:t>= 1 kg/m</a:t>
            </a:r>
            <a:r>
              <a:rPr lang="en-US" sz="1900" b="1" dirty="0"/>
              <a:t>⋅</a:t>
            </a:r>
            <a:r>
              <a:rPr lang="fr-FR" sz="1900" b="1" dirty="0" smtClean="0"/>
              <a:t>s  </a:t>
            </a:r>
            <a:endParaRPr lang="fr-FR" sz="1900" b="1" dirty="0"/>
          </a:p>
        </p:txBody>
      </p:sp>
      <p:pic>
        <p:nvPicPr>
          <p:cNvPr id="6" name="Imag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17" y="2191382"/>
            <a:ext cx="1694881" cy="88127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413981" y="5815796"/>
            <a:ext cx="10872717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dirty="0"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viscosité dynamique correspond à la réalité physique du comportement d’un fluide soumis à une sollicitation (effort).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9869" y="1983617"/>
            <a:ext cx="5981700" cy="36004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1131280" y="2225000"/>
                <a:ext cx="1939465" cy="796628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5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𝝉</m:t>
                      </m:r>
                      <m:r>
                        <a:rPr lang="fr-FR" sz="25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5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𝝁</m:t>
                      </m:r>
                      <m:r>
                        <a:rPr lang="fr-FR" sz="25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fr-FR" sz="25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5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𝒅𝑽</m:t>
                          </m:r>
                        </m:num>
                        <m:den>
                          <m:r>
                            <a:rPr lang="fr-FR" sz="25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𝒅𝒚</m:t>
                          </m:r>
                        </m:den>
                      </m:f>
                    </m:oMath>
                  </m:oMathPara>
                </a14:m>
                <a:endParaRPr lang="fr-FR" sz="2500" b="1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280" y="2225000"/>
                <a:ext cx="1939465" cy="79662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441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1246" y="1089792"/>
            <a:ext cx="109002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/>
              <a:t>La viscosité cinématique caractérise le temps d'écoulement d’un liquide. </a:t>
            </a:r>
          </a:p>
        </p:txBody>
      </p:sp>
      <p:sp>
        <p:nvSpPr>
          <p:cNvPr id="3" name="Rectangle 2"/>
          <p:cNvSpPr/>
          <p:nvPr/>
        </p:nvSpPr>
        <p:spPr>
          <a:xfrm>
            <a:off x="511247" y="366342"/>
            <a:ext cx="50843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3.4.2</a:t>
            </a:r>
            <a:r>
              <a:rPr lang="fr-FR" sz="2800" b="1" dirty="0">
                <a:solidFill>
                  <a:srgbClr val="FF0000"/>
                </a:solidFill>
              </a:rPr>
              <a:t>. Viscosité </a:t>
            </a:r>
            <a:r>
              <a:rPr lang="fr-FR" sz="2800" b="1" dirty="0" smtClean="0">
                <a:solidFill>
                  <a:srgbClr val="FF0000"/>
                </a:solidFill>
              </a:rPr>
              <a:t>cinématique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1247" y="3796100"/>
            <a:ext cx="86873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200" dirty="0"/>
              <a:t>L'unité de la viscosité cinématique est le (m</a:t>
            </a:r>
            <a:r>
              <a:rPr lang="fr-FR" sz="2200" baseline="30000" dirty="0"/>
              <a:t>2</a:t>
            </a:r>
            <a:r>
              <a:rPr lang="fr-FR" sz="2200" dirty="0"/>
              <a:t>/s) ou bien le Stokes (St).</a:t>
            </a:r>
          </a:p>
          <a:p>
            <a:r>
              <a:rPr lang="fr-FR" sz="2200" b="1" dirty="0"/>
              <a:t>1 St= 10</a:t>
            </a:r>
            <a:r>
              <a:rPr lang="fr-FR" sz="2200" b="1" baseline="30000" dirty="0"/>
              <a:t>-4</a:t>
            </a:r>
            <a:r>
              <a:rPr lang="fr-FR" sz="2200" b="1" dirty="0"/>
              <a:t> m</a:t>
            </a:r>
            <a:r>
              <a:rPr lang="fr-FR" sz="2200" b="1" baseline="30000" dirty="0"/>
              <a:t>2</a:t>
            </a:r>
            <a:r>
              <a:rPr lang="fr-FR" sz="2200" b="1" dirty="0"/>
              <a:t>/s</a:t>
            </a:r>
          </a:p>
        </p:txBody>
      </p:sp>
      <p:pic>
        <p:nvPicPr>
          <p:cNvPr id="7" name="Imag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919" y="2182031"/>
            <a:ext cx="1285662" cy="10450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982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4895" y="1730534"/>
            <a:ext cx="112394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- Lorsque </a:t>
            </a:r>
            <a:r>
              <a:rPr lang="fr-FR" sz="2400" dirty="0"/>
              <a:t>la température augmente, la viscosité d'un </a:t>
            </a:r>
            <a:r>
              <a:rPr lang="fr-FR" sz="2400" dirty="0" smtClean="0"/>
              <a:t>liquide </a:t>
            </a:r>
            <a:r>
              <a:rPr lang="fr-FR" sz="2400" dirty="0"/>
              <a:t>décroît car sa densité diminue.</a:t>
            </a:r>
          </a:p>
        </p:txBody>
      </p:sp>
      <p:sp>
        <p:nvSpPr>
          <p:cNvPr id="3" name="Rectangle 2"/>
          <p:cNvSpPr/>
          <p:nvPr/>
        </p:nvSpPr>
        <p:spPr>
          <a:xfrm>
            <a:off x="511246" y="366342"/>
            <a:ext cx="82048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u="sng" dirty="0" smtClean="0">
                <a:solidFill>
                  <a:srgbClr val="FF0000"/>
                </a:solidFill>
              </a:rPr>
              <a:t>5</a:t>
            </a:r>
            <a:r>
              <a:rPr lang="fr-FR" sz="2800" b="1" u="sng" dirty="0">
                <a:solidFill>
                  <a:srgbClr val="FF0000"/>
                </a:solidFill>
              </a:rPr>
              <a:t>. Variation de la viscosité fonction de T° :</a:t>
            </a:r>
            <a:endParaRPr lang="fr-FR" sz="2800" u="sng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8477" y="4240239"/>
            <a:ext cx="13448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Exemple :</a:t>
            </a:r>
          </a:p>
        </p:txBody>
      </p:sp>
      <p:pic>
        <p:nvPicPr>
          <p:cNvPr id="7" name="Imag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059" y="3636368"/>
            <a:ext cx="5074338" cy="1577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799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11246" y="366342"/>
            <a:ext cx="82048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u="sng" dirty="0" smtClean="0">
                <a:solidFill>
                  <a:srgbClr val="FF0000"/>
                </a:solidFill>
              </a:rPr>
              <a:t>7. </a:t>
            </a:r>
            <a:r>
              <a:rPr lang="fr-FR" sz="2800" b="1" u="sng" dirty="0">
                <a:solidFill>
                  <a:srgbClr val="FF0000"/>
                </a:solidFill>
              </a:rPr>
              <a:t>Le Système d’Unités SI :</a:t>
            </a:r>
            <a:endParaRPr lang="fr-FR" sz="2800" u="sng" dirty="0">
              <a:solidFill>
                <a:srgbClr val="FF000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945" y="1244294"/>
            <a:ext cx="10959674" cy="323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99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658" y="465373"/>
            <a:ext cx="9868256" cy="5377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12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51151" y="2597708"/>
            <a:ext cx="9144000" cy="3896328"/>
          </a:xfrm>
        </p:spPr>
        <p:txBody>
          <a:bodyPr>
            <a:noAutofit/>
          </a:bodyPr>
          <a:lstStyle/>
          <a:p>
            <a:pPr algn="l"/>
            <a:r>
              <a:rPr lang="fr-FR" sz="3400" b="1" u="sng" dirty="0" smtClean="0">
                <a:solidFill>
                  <a:srgbClr val="FF0000"/>
                </a:solidFill>
              </a:rPr>
              <a:t>Contenu</a:t>
            </a:r>
            <a:r>
              <a:rPr lang="fr-FR" sz="3400" b="1" u="sng" dirty="0">
                <a:solidFill>
                  <a:srgbClr val="FF0000"/>
                </a:solidFill>
              </a:rPr>
              <a:t> : </a:t>
            </a:r>
            <a:r>
              <a:rPr lang="fr-FR" sz="3400" b="1" u="sng" dirty="0" smtClean="0">
                <a:solidFill>
                  <a:srgbClr val="FF0000"/>
                </a:solidFill>
              </a:rPr>
              <a:t/>
            </a:r>
            <a:br>
              <a:rPr lang="fr-FR" sz="3400" b="1" u="sng" dirty="0" smtClean="0">
                <a:solidFill>
                  <a:srgbClr val="FF0000"/>
                </a:solidFill>
              </a:rPr>
            </a:br>
            <a:r>
              <a:rPr lang="fr-FR" sz="3400" b="1" dirty="0" smtClean="0"/>
              <a:t/>
            </a:r>
            <a:br>
              <a:rPr lang="fr-FR" sz="3400" b="1" dirty="0" smtClean="0"/>
            </a:br>
            <a:r>
              <a:rPr lang="fr-FR" sz="3400" b="1" dirty="0" smtClean="0"/>
              <a:t>Introduction</a:t>
            </a:r>
            <a:r>
              <a:rPr lang="fr-FR" sz="3400" b="1" dirty="0"/>
              <a:t/>
            </a:r>
            <a:br>
              <a:rPr lang="fr-FR" sz="3400" b="1" dirty="0"/>
            </a:br>
            <a:r>
              <a:rPr lang="fr-FR" sz="3400" b="1" dirty="0" smtClean="0"/>
              <a:t>Définitions</a:t>
            </a:r>
            <a:r>
              <a:rPr lang="fr-FR" sz="3400" b="1" dirty="0"/>
              <a:t/>
            </a:r>
            <a:br>
              <a:rPr lang="fr-FR" sz="3400" b="1" dirty="0"/>
            </a:br>
            <a:r>
              <a:rPr lang="fr-FR" sz="3400" b="1" dirty="0" smtClean="0"/>
              <a:t>  </a:t>
            </a:r>
            <a:r>
              <a:rPr lang="fr-FR" sz="3400" dirty="0" smtClean="0"/>
              <a:t>1 </a:t>
            </a:r>
            <a:r>
              <a:rPr lang="fr-FR" sz="3400" dirty="0"/>
              <a:t>Fluide </a:t>
            </a:r>
            <a:r>
              <a:rPr lang="fr-FR" sz="3400" dirty="0" smtClean="0"/>
              <a:t>parfait</a:t>
            </a:r>
            <a:r>
              <a:rPr lang="fr-FR" sz="3400" dirty="0"/>
              <a:t/>
            </a:r>
            <a:br>
              <a:rPr lang="fr-FR" sz="3400" dirty="0"/>
            </a:br>
            <a:r>
              <a:rPr lang="fr-FR" sz="3400" dirty="0" smtClean="0"/>
              <a:t>  2 </a:t>
            </a:r>
            <a:r>
              <a:rPr lang="fr-FR" sz="3400" dirty="0"/>
              <a:t>Fluide </a:t>
            </a:r>
            <a:r>
              <a:rPr lang="fr-FR" sz="3400" dirty="0" smtClean="0"/>
              <a:t>réel</a:t>
            </a:r>
            <a:r>
              <a:rPr lang="fr-FR" sz="3400" dirty="0"/>
              <a:t/>
            </a:r>
            <a:br>
              <a:rPr lang="fr-FR" sz="3400" dirty="0"/>
            </a:br>
            <a:r>
              <a:rPr lang="fr-FR" sz="3400" dirty="0" smtClean="0"/>
              <a:t>  3 </a:t>
            </a:r>
            <a:r>
              <a:rPr lang="fr-FR" sz="3400" dirty="0"/>
              <a:t>Fluide </a:t>
            </a:r>
            <a:r>
              <a:rPr lang="fr-FR" sz="3400" dirty="0" smtClean="0"/>
              <a:t>incompressible</a:t>
            </a:r>
            <a:r>
              <a:rPr lang="fr-FR" sz="3400" dirty="0"/>
              <a:t/>
            </a:r>
            <a:br>
              <a:rPr lang="fr-FR" sz="3400" dirty="0"/>
            </a:br>
            <a:r>
              <a:rPr lang="fr-FR" sz="3400" dirty="0" smtClean="0"/>
              <a:t>  4 </a:t>
            </a:r>
            <a:r>
              <a:rPr lang="fr-FR" sz="3400" dirty="0"/>
              <a:t>Fluide </a:t>
            </a:r>
            <a:r>
              <a:rPr lang="fr-FR" sz="3400" dirty="0" smtClean="0"/>
              <a:t>compressible</a:t>
            </a:r>
            <a:r>
              <a:rPr lang="fr-FR" sz="3400" b="1" dirty="0" smtClean="0"/>
              <a:t/>
            </a:r>
            <a:br>
              <a:rPr lang="fr-FR" sz="3400" b="1" dirty="0" smtClean="0"/>
            </a:br>
            <a:r>
              <a:rPr lang="fr-FR" sz="3400" b="1" dirty="0" smtClean="0"/>
              <a:t>Caractéristiques physiques</a:t>
            </a:r>
            <a:r>
              <a:rPr lang="fr-FR" sz="3400" b="1" dirty="0"/>
              <a:t/>
            </a:r>
            <a:br>
              <a:rPr lang="fr-FR" sz="3400" b="1" dirty="0"/>
            </a:br>
            <a:r>
              <a:rPr lang="fr-FR" sz="3400" b="1" dirty="0" smtClean="0"/>
              <a:t>  </a:t>
            </a:r>
            <a:r>
              <a:rPr lang="fr-FR" sz="3400" dirty="0" smtClean="0"/>
              <a:t>1 </a:t>
            </a:r>
            <a:r>
              <a:rPr lang="fr-FR" sz="3400" dirty="0"/>
              <a:t>Masse </a:t>
            </a:r>
            <a:r>
              <a:rPr lang="fr-FR" sz="3400" dirty="0" smtClean="0"/>
              <a:t>volumique</a:t>
            </a:r>
            <a:r>
              <a:rPr lang="fr-FR" sz="3400" dirty="0"/>
              <a:t/>
            </a:r>
            <a:br>
              <a:rPr lang="fr-FR" sz="3400" dirty="0"/>
            </a:br>
            <a:r>
              <a:rPr lang="fr-FR" sz="3400" dirty="0" smtClean="0"/>
              <a:t>  2 </a:t>
            </a:r>
            <a:r>
              <a:rPr lang="fr-FR" sz="3400" dirty="0"/>
              <a:t>Poids </a:t>
            </a:r>
            <a:r>
              <a:rPr lang="fr-FR" sz="3400" dirty="0" smtClean="0"/>
              <a:t>volumique</a:t>
            </a:r>
            <a:r>
              <a:rPr lang="fr-FR" sz="3400" dirty="0"/>
              <a:t/>
            </a:r>
            <a:br>
              <a:rPr lang="fr-FR" sz="3400" dirty="0"/>
            </a:br>
            <a:r>
              <a:rPr lang="fr-FR" sz="3400" dirty="0" smtClean="0"/>
              <a:t>  3 Densité</a:t>
            </a:r>
            <a:r>
              <a:rPr lang="fr-FR" sz="3400" dirty="0"/>
              <a:t/>
            </a:r>
            <a:br>
              <a:rPr lang="fr-FR" sz="3400" dirty="0"/>
            </a:br>
            <a:r>
              <a:rPr lang="fr-FR" sz="3400" dirty="0" smtClean="0"/>
              <a:t>  4 Viscosité</a:t>
            </a:r>
            <a:r>
              <a:rPr lang="fr-FR" sz="2000" dirty="0">
                <a:solidFill>
                  <a:srgbClr val="FF0000"/>
                </a:solidFill>
              </a:rPr>
              <a:t/>
            </a:r>
            <a:br>
              <a:rPr lang="fr-FR" sz="2000" dirty="0">
                <a:solidFill>
                  <a:srgbClr val="FF0000"/>
                </a:solidFill>
              </a:rPr>
            </a:br>
            <a:endParaRPr lang="fr-FR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687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3133" y="1239918"/>
            <a:ext cx="1090023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800" dirty="0"/>
              <a:t>La mécanique des fluides est la science qui étudie l’écoulement des fluides (liquide et gaz) lorsque ceux-ci subissent des forces extérieures. Elle est la base du dimensionnement des conduites de fluides et des mécanismes de transfert des fluides. On distingue deux cas </a:t>
            </a:r>
            <a:r>
              <a:rPr lang="fr-FR" sz="2800" dirty="0" smtClean="0"/>
              <a:t>:</a:t>
            </a:r>
          </a:p>
          <a:p>
            <a:pPr algn="just"/>
            <a:endParaRPr lang="fr-FR" sz="2800" dirty="0"/>
          </a:p>
          <a:p>
            <a:pPr algn="just"/>
            <a:r>
              <a:rPr lang="fr-FR" sz="2800" b="1" dirty="0">
                <a:solidFill>
                  <a:srgbClr val="FF0000"/>
                </a:solidFill>
              </a:rPr>
              <a:t>- la statique des fluides</a:t>
            </a:r>
            <a:r>
              <a:rPr lang="fr-FR" sz="2800" dirty="0">
                <a:solidFill>
                  <a:srgbClr val="FF0000"/>
                </a:solidFill>
              </a:rPr>
              <a:t>, </a:t>
            </a:r>
            <a:r>
              <a:rPr lang="fr-FR" sz="2800" dirty="0"/>
              <a:t>ou hydrostatique qui étudie les fluides au repos. </a:t>
            </a:r>
          </a:p>
          <a:p>
            <a:pPr algn="just"/>
            <a:r>
              <a:rPr lang="fr-FR" sz="2800" b="1" dirty="0">
                <a:solidFill>
                  <a:srgbClr val="FF0000"/>
                </a:solidFill>
              </a:rPr>
              <a:t>- la dynamique des fluides</a:t>
            </a:r>
            <a:r>
              <a:rPr lang="fr-FR" sz="2800" dirty="0">
                <a:solidFill>
                  <a:srgbClr val="FF0000"/>
                </a:solidFill>
              </a:rPr>
              <a:t> </a:t>
            </a:r>
            <a:r>
              <a:rPr lang="fr-FR" sz="2800" dirty="0"/>
              <a:t>qui étudie les fluides en mouvement.</a:t>
            </a:r>
          </a:p>
        </p:txBody>
      </p:sp>
      <p:sp>
        <p:nvSpPr>
          <p:cNvPr id="3" name="Rectangle 2"/>
          <p:cNvSpPr/>
          <p:nvPr/>
        </p:nvSpPr>
        <p:spPr>
          <a:xfrm>
            <a:off x="406857" y="385020"/>
            <a:ext cx="27898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2800" b="1" dirty="0" smtClean="0"/>
              <a:t>1/     Introduction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179325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3133" y="1060819"/>
            <a:ext cx="109002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/>
              <a:t>Un liquide est un assemblage de particules matérielles mobiles les unes par rapport aux autres</a:t>
            </a:r>
            <a:r>
              <a:rPr lang="fr-FR" sz="2800" dirty="0" smtClean="0"/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406857" y="385020"/>
            <a:ext cx="42600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2800" b="1" dirty="0" smtClean="0"/>
              <a:t>2/     </a:t>
            </a:r>
            <a:r>
              <a:rPr lang="fr-FR" sz="2800" b="1" dirty="0"/>
              <a:t>Définition des liquides</a:t>
            </a:r>
          </a:p>
        </p:txBody>
      </p:sp>
      <p:pic>
        <p:nvPicPr>
          <p:cNvPr id="5" name="Imag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339" y="2963464"/>
            <a:ext cx="7459840" cy="229092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80" t="22010" r="12815"/>
          <a:stretch/>
        </p:blipFill>
        <p:spPr bwMode="auto">
          <a:xfrm>
            <a:off x="6043248" y="3537500"/>
            <a:ext cx="6100551" cy="265899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592339" y="2009358"/>
            <a:ext cx="111712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Soit un système fluide, </a:t>
            </a:r>
            <a:r>
              <a:rPr lang="fr-FR" sz="2800" dirty="0" err="1" smtClean="0"/>
              <a:t>c-à-d</a:t>
            </a:r>
            <a:r>
              <a:rPr lang="fr-FR" sz="2800" dirty="0" smtClean="0"/>
              <a:t> un volume délimité par une surface fermée ∑.</a:t>
            </a:r>
          </a:p>
        </p:txBody>
      </p:sp>
    </p:spTree>
    <p:extLst>
      <p:ext uri="{BB962C8B-B14F-4D97-AF65-F5344CB8AC3E}">
        <p14:creationId xmlns:p14="http://schemas.microsoft.com/office/powerpoint/2010/main" val="185337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2339" y="430569"/>
            <a:ext cx="1090023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800" b="1" u="sng" dirty="0">
                <a:solidFill>
                  <a:srgbClr val="FF0000"/>
                </a:solidFill>
              </a:rPr>
              <a:t>Fluide parfait : </a:t>
            </a:r>
            <a:endParaRPr lang="fr-FR" sz="2800" dirty="0"/>
          </a:p>
          <a:p>
            <a:pPr algn="just"/>
            <a:r>
              <a:rPr lang="fr-FR" sz="2800" dirty="0" smtClean="0"/>
              <a:t>- Un </a:t>
            </a:r>
            <a:r>
              <a:rPr lang="fr-FR" sz="2800" dirty="0"/>
              <a:t>fluide est dit parfait s'il est possible d’étudier son mouvement sans prendre en compte les effets de </a:t>
            </a:r>
            <a:r>
              <a:rPr lang="fr-FR" sz="2800" b="1" dirty="0"/>
              <a:t>frottement</a:t>
            </a:r>
            <a:r>
              <a:rPr lang="fr-FR" sz="2800" dirty="0"/>
              <a:t>. </a:t>
            </a:r>
            <a:endParaRPr lang="fr-FR" sz="2800" dirty="0" smtClean="0"/>
          </a:p>
          <a:p>
            <a:pPr algn="just"/>
            <a:r>
              <a:rPr lang="fr-FR" sz="2800" dirty="0" smtClean="0"/>
              <a:t>- C’est </a:t>
            </a:r>
            <a:r>
              <a:rPr lang="fr-FR" sz="2800" dirty="0"/>
              <a:t>à </a:t>
            </a:r>
            <a:r>
              <a:rPr lang="fr-FR" sz="2800" dirty="0" smtClean="0"/>
              <a:t>dire </a:t>
            </a:r>
            <a:r>
              <a:rPr lang="fr-FR" sz="2800" dirty="0"/>
              <a:t>la </a:t>
            </a:r>
            <a:r>
              <a:rPr lang="fr-FR" sz="2800" dirty="0" smtClean="0"/>
              <a:t>composante </a:t>
            </a:r>
            <a:r>
              <a:rPr lang="fr-FR" sz="2800" b="1" dirty="0" smtClean="0"/>
              <a:t>Tangentielle</a:t>
            </a:r>
            <a:r>
              <a:rPr lang="fr-FR" sz="2800" b="1" i="1" dirty="0" smtClean="0"/>
              <a:t> </a:t>
            </a:r>
            <a:r>
              <a:rPr lang="fr-FR" sz="2800" b="1" i="1" dirty="0" err="1" smtClean="0"/>
              <a:t>dF</a:t>
            </a:r>
            <a:r>
              <a:rPr lang="fr-FR" b="1" i="1" dirty="0" err="1" smtClean="0"/>
              <a:t>T</a:t>
            </a:r>
            <a:r>
              <a:rPr lang="fr-FR" sz="2800" b="1" i="1" dirty="0" smtClean="0"/>
              <a:t> </a:t>
            </a:r>
            <a:r>
              <a:rPr lang="fr-FR" sz="2800" dirty="0"/>
              <a:t>est nulle. Autrement dit, la force </a:t>
            </a:r>
            <a:r>
              <a:rPr lang="fr-FR" sz="2800" i="1" dirty="0" err="1"/>
              <a:t>dF</a:t>
            </a:r>
            <a:r>
              <a:rPr lang="fr-FR" sz="2800" i="1" dirty="0"/>
              <a:t> </a:t>
            </a:r>
            <a:r>
              <a:rPr lang="fr-FR" sz="2800" dirty="0"/>
              <a:t>est normale à l'élément de surface </a:t>
            </a:r>
            <a:r>
              <a:rPr lang="fr-FR" sz="2800" dirty="0" err="1"/>
              <a:t>dS</a:t>
            </a:r>
            <a:r>
              <a:rPr lang="fr-FR" sz="2800" dirty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537747" y="3264955"/>
            <a:ext cx="1121297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800" b="1" u="sng" dirty="0">
                <a:solidFill>
                  <a:srgbClr val="FF0000"/>
                </a:solidFill>
              </a:rPr>
              <a:t>Fluide réel :</a:t>
            </a:r>
            <a:r>
              <a:rPr lang="fr-FR" sz="2800" b="1" dirty="0">
                <a:solidFill>
                  <a:srgbClr val="FF0000"/>
                </a:solidFill>
              </a:rPr>
              <a:t> 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pPr algn="just"/>
            <a:r>
              <a:rPr lang="fr-FR" sz="2800" dirty="0" smtClean="0"/>
              <a:t>Dans </a:t>
            </a:r>
            <a:r>
              <a:rPr lang="fr-FR" sz="2800" dirty="0"/>
              <a:t>un fluide réel les forces tangentielles de frottement interne sont prises en considération. </a:t>
            </a:r>
            <a:endParaRPr lang="fr-FR" sz="2800" dirty="0" smtClean="0"/>
          </a:p>
          <a:p>
            <a:pPr algn="just"/>
            <a:r>
              <a:rPr lang="fr-FR" sz="2800" dirty="0" smtClean="0"/>
              <a:t>Au </a:t>
            </a:r>
            <a:r>
              <a:rPr lang="fr-FR" sz="2800" dirty="0"/>
              <a:t>repos, on admettra que le fluide réel se comporte comme un fluide parfait, (La statique des fluides réels se confond avec la statique des fluides parfaits).</a:t>
            </a:r>
          </a:p>
        </p:txBody>
      </p:sp>
    </p:spTree>
    <p:extLst>
      <p:ext uri="{BB962C8B-B14F-4D97-AF65-F5344CB8AC3E}">
        <p14:creationId xmlns:p14="http://schemas.microsoft.com/office/powerpoint/2010/main" val="3724062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2339" y="430569"/>
            <a:ext cx="1090023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u="sng" dirty="0">
                <a:solidFill>
                  <a:srgbClr val="FF0000"/>
                </a:solidFill>
              </a:rPr>
              <a:t>Fluide incompressible</a:t>
            </a:r>
            <a:endParaRPr lang="fr-FR" sz="2800" u="sng" dirty="0">
              <a:solidFill>
                <a:srgbClr val="FF0000"/>
              </a:solidFill>
            </a:endParaRPr>
          </a:p>
          <a:p>
            <a:pPr algn="just"/>
            <a:r>
              <a:rPr lang="fr-FR" sz="2800" dirty="0"/>
              <a:t>Un fluide est dit incompressible lorsque le volume occupé par une masse donné ne varie pas en fonction de la pression extérieure. </a:t>
            </a:r>
            <a:endParaRPr lang="fr-FR" sz="2800" dirty="0" smtClean="0"/>
          </a:p>
          <a:p>
            <a:pPr algn="just"/>
            <a:r>
              <a:rPr lang="fr-FR" sz="2800" b="1" dirty="0" smtClean="0"/>
              <a:t>Les </a:t>
            </a:r>
            <a:r>
              <a:rPr lang="fr-FR" sz="2800" b="1" dirty="0"/>
              <a:t>liquides peuvent être considérés comme des fluides incompressibles (eau, huile, </a:t>
            </a:r>
            <a:r>
              <a:rPr lang="fr-FR" sz="2800" b="1" dirty="0" smtClean="0"/>
              <a:t>etc…).</a:t>
            </a:r>
            <a:endParaRPr lang="fr-FR" sz="2800" b="1" dirty="0"/>
          </a:p>
        </p:txBody>
      </p:sp>
      <p:sp>
        <p:nvSpPr>
          <p:cNvPr id="7" name="Rectangle 6"/>
          <p:cNvSpPr/>
          <p:nvPr/>
        </p:nvSpPr>
        <p:spPr>
          <a:xfrm>
            <a:off x="592339" y="2828223"/>
            <a:ext cx="114040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800" b="1" u="sng" dirty="0">
                <a:solidFill>
                  <a:srgbClr val="FF0000"/>
                </a:solidFill>
              </a:rPr>
              <a:t>Fluide compressible</a:t>
            </a:r>
          </a:p>
          <a:p>
            <a:pPr algn="just"/>
            <a:r>
              <a:rPr lang="fr-FR" sz="2800" dirty="0"/>
              <a:t>Un fluide est dit compressible lorsque le volume occupé par une masse donnée varie en fonction de la pression extérieure. </a:t>
            </a:r>
            <a:r>
              <a:rPr lang="fr-FR" sz="2800" b="1" dirty="0"/>
              <a:t>Les gaz sont des fluides compressibles.</a:t>
            </a:r>
          </a:p>
          <a:p>
            <a:pPr algn="just"/>
            <a:r>
              <a:rPr lang="fr-F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 </a:t>
            </a:r>
            <a:r>
              <a:rPr lang="fr-FR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exemple : </a:t>
            </a:r>
            <a:r>
              <a:rPr lang="fr-FR" sz="2800" dirty="0"/>
              <a:t>l’air, l’hydrogène</a:t>
            </a:r>
            <a:r>
              <a:rPr lang="fr-FR" sz="2800" dirty="0" smtClean="0"/>
              <a:t>,… </a:t>
            </a:r>
            <a:r>
              <a:rPr lang="fr-FR" sz="2800" dirty="0"/>
              <a:t>sont considérés comme des fluides compressibles.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0B24-8E06-4BB5-87B0-30B5781D0AE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844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6857" y="908240"/>
            <a:ext cx="38921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u="sng" dirty="0" smtClean="0">
                <a:solidFill>
                  <a:srgbClr val="FF0000"/>
                </a:solidFill>
              </a:rPr>
              <a:t>3.1</a:t>
            </a:r>
            <a:r>
              <a:rPr lang="fr-FR" sz="2800" b="1" u="sng" dirty="0">
                <a:solidFill>
                  <a:srgbClr val="FF0000"/>
                </a:solidFill>
              </a:rPr>
              <a:t>. Masse </a:t>
            </a:r>
            <a:r>
              <a:rPr lang="fr-FR" sz="2800" b="1" u="sng" dirty="0" smtClean="0">
                <a:solidFill>
                  <a:srgbClr val="FF0000"/>
                </a:solidFill>
              </a:rPr>
              <a:t>volumique :</a:t>
            </a:r>
            <a:endParaRPr lang="fr-FR" sz="2800" u="sng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6857" y="385020"/>
            <a:ext cx="4975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u="sng" dirty="0" smtClean="0">
                <a:solidFill>
                  <a:srgbClr val="FF0000"/>
                </a:solidFill>
              </a:rPr>
              <a:t>3/    Caractéristiques </a:t>
            </a:r>
            <a:r>
              <a:rPr lang="fr-FR" sz="2800" b="1" u="sng" dirty="0">
                <a:solidFill>
                  <a:srgbClr val="FF0000"/>
                </a:solidFill>
              </a:rPr>
              <a:t>physiques </a:t>
            </a:r>
            <a:endParaRPr lang="fr-FR" sz="2800" u="sng" dirty="0">
              <a:solidFill>
                <a:srgbClr val="FF0000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3151" y="1779822"/>
            <a:ext cx="1174747" cy="110903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4616448" y="1703548"/>
            <a:ext cx="4541200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000" b="1" dirty="0" smtClean="0">
                <a:latin typeface="SymbolMT"/>
                <a:ea typeface="SymbolMT"/>
                <a:cs typeface="SymbolMT"/>
              </a:rPr>
              <a:t>ρ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Masse volumique en (</a:t>
            </a: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kg/m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),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 : 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masse en (kg),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volume en (m3).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6235" y="3412073"/>
            <a:ext cx="1326004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Exemples 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525" y="3412073"/>
            <a:ext cx="7346555" cy="26858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766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6857" y="452720"/>
            <a:ext cx="39331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u="sng" dirty="0" smtClean="0">
                <a:solidFill>
                  <a:srgbClr val="FF0000"/>
                </a:solidFill>
              </a:rPr>
              <a:t>3.2. Poids volumique :</a:t>
            </a:r>
            <a:endParaRPr lang="fr-FR" sz="2800" u="sng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29825" y="1237033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2000" b="1" dirty="0"/>
              <a:t>ϖ : </a:t>
            </a:r>
            <a:r>
              <a:rPr lang="fr-FR" sz="2000" dirty="0"/>
              <a:t>Poids volumique en (N/m3).</a:t>
            </a:r>
          </a:p>
          <a:p>
            <a:r>
              <a:rPr lang="fr-FR" sz="2000" b="1" dirty="0"/>
              <a:t>m : </a:t>
            </a:r>
            <a:r>
              <a:rPr lang="fr-FR" sz="2000" dirty="0"/>
              <a:t>masse en (kg),</a:t>
            </a:r>
          </a:p>
          <a:p>
            <a:r>
              <a:rPr lang="fr-FR" sz="2000" b="1" dirty="0"/>
              <a:t>g : </a:t>
            </a:r>
            <a:r>
              <a:rPr lang="fr-FR" sz="2000" dirty="0"/>
              <a:t>accélération de la pesanteur en (m/s2</a:t>
            </a:r>
            <a:r>
              <a:rPr lang="fr-FR" sz="2000" dirty="0" smtClean="0"/>
              <a:t>),</a:t>
            </a:r>
          </a:p>
          <a:p>
            <a:r>
              <a:rPr lang="fr-FR" sz="2000" b="1" dirty="0"/>
              <a:t>V : </a:t>
            </a:r>
            <a:r>
              <a:rPr lang="fr-FR" sz="2000" dirty="0"/>
              <a:t>volume en (m3). </a:t>
            </a:r>
          </a:p>
        </p:txBody>
      </p:sp>
      <p:pic>
        <p:nvPicPr>
          <p:cNvPr id="8" name="Imag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411" y="1475179"/>
            <a:ext cx="1766745" cy="990268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tangle 14"/>
          <p:cNvSpPr/>
          <p:nvPr/>
        </p:nvSpPr>
        <p:spPr>
          <a:xfrm>
            <a:off x="406856" y="3158782"/>
            <a:ext cx="39331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u="sng" dirty="0" smtClean="0">
                <a:solidFill>
                  <a:srgbClr val="FF0000"/>
                </a:solidFill>
              </a:rPr>
              <a:t>3.3. Densité :</a:t>
            </a:r>
            <a:endParaRPr lang="fr-FR" sz="2800" u="sng" dirty="0">
              <a:solidFill>
                <a:srgbClr val="FF0000"/>
              </a:solidFill>
            </a:endParaRPr>
          </a:p>
        </p:txBody>
      </p:sp>
      <p:pic>
        <p:nvPicPr>
          <p:cNvPr id="16" name="Image 1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9704" y="3420392"/>
            <a:ext cx="5416242" cy="892301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406856" y="4709095"/>
            <a:ext cx="9758643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Dans </a:t>
            </a:r>
            <a:r>
              <a:rPr lang="fr-F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cas des liquides on prendra </a:t>
            </a:r>
            <a:r>
              <a:rPr lang="fr-FR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l’eau</a:t>
            </a:r>
            <a:r>
              <a:rPr lang="fr-F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comme fluide de référence</a:t>
            </a:r>
            <a:r>
              <a:rPr lang="fr-F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Dans </a:t>
            </a:r>
            <a:r>
              <a:rPr lang="fr-F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cas des gaz on prendra </a:t>
            </a:r>
            <a:r>
              <a:rPr lang="fr-FR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l’air</a:t>
            </a:r>
            <a:r>
              <a:rPr lang="fr-FR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comme fluide de référence.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86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6654" y="908240"/>
            <a:ext cx="1090023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600" dirty="0"/>
              <a:t>C’est une grandeur qui caractérise les frottements internes du fluide, autrement dit sa capacité à s’écouler.</a:t>
            </a:r>
          </a:p>
          <a:p>
            <a:r>
              <a:rPr lang="fr-FR" sz="2600" dirty="0"/>
              <a:t>Par exemple, si on considère un fluide visqueux placé entre deux plaques P1 et P2, tel que la plaque P1 est fixe et la plaque P2 est animée d’une vitesse </a:t>
            </a:r>
            <a:r>
              <a:rPr lang="fr-FR" sz="2600" i="1" dirty="0"/>
              <a:t>V</a:t>
            </a:r>
            <a:r>
              <a:rPr lang="fr-FR" sz="2600" i="1" baseline="-25000" dirty="0"/>
              <a:t>2</a:t>
            </a:r>
            <a:r>
              <a:rPr lang="fr-FR" sz="2600" i="1" dirty="0"/>
              <a:t> </a:t>
            </a:r>
            <a:r>
              <a:rPr lang="fr-FR" sz="2600" dirty="0"/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406857" y="385020"/>
            <a:ext cx="21406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u="sng" dirty="0" smtClean="0">
                <a:solidFill>
                  <a:srgbClr val="FF0000"/>
                </a:solidFill>
              </a:rPr>
              <a:t>3.4</a:t>
            </a:r>
            <a:r>
              <a:rPr lang="fr-FR" sz="2800" b="1" u="sng" dirty="0">
                <a:solidFill>
                  <a:srgbClr val="FF0000"/>
                </a:solidFill>
              </a:rPr>
              <a:t>. Viscosité</a:t>
            </a:r>
            <a:endParaRPr lang="fr-FR" sz="2800" u="sng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6654" y="3536791"/>
            <a:ext cx="5450115" cy="20682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mouvement du fluide peut être considéré comme résultant du glissement des couches de fluide les unes sur les autres. </a:t>
            </a:r>
            <a:endParaRPr lang="fr-FR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fr-FR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La 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vitesse de chaque couche est une fonction de la distance Y.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1361" y="2782563"/>
            <a:ext cx="598170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824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13034</TotalTime>
  <Words>600</Words>
  <Application>Microsoft Office PowerPoint</Application>
  <PresentationFormat>Grand écran</PresentationFormat>
  <Paragraphs>70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SymbolMT</vt:lpstr>
      <vt:lpstr>Wingdings</vt:lpstr>
      <vt:lpstr>Thème Office</vt:lpstr>
      <vt:lpstr>       Chapitre 1: Généralités sur les propriétés des Fluides  </vt:lpstr>
      <vt:lpstr>Contenu :   Introduction Définitions   1 Fluide parfait   2 Fluide réel   3 Fluide incompressible   4 Fluide compressible Caractéristiques physiques   1 Masse volumique   2 Poids volumique   3 Densité   4 Viscosité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à la construction  mécanique  (Calcul des éléments et organes des machines)</dc:title>
  <dc:creator>PC</dc:creator>
  <cp:lastModifiedBy>Compte Microsoft</cp:lastModifiedBy>
  <cp:revision>703</cp:revision>
  <cp:lastPrinted>2020-03-07T22:00:35Z</cp:lastPrinted>
  <dcterms:created xsi:type="dcterms:W3CDTF">2018-04-02T12:32:31Z</dcterms:created>
  <dcterms:modified xsi:type="dcterms:W3CDTF">2023-05-24T09:40:58Z</dcterms:modified>
</cp:coreProperties>
</file>