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71" r:id="rId2"/>
    <p:sldId id="372" r:id="rId3"/>
    <p:sldId id="354" r:id="rId4"/>
    <p:sldId id="355" r:id="rId5"/>
    <p:sldId id="360" r:id="rId6"/>
    <p:sldId id="356" r:id="rId7"/>
    <p:sldId id="357" r:id="rId8"/>
    <p:sldId id="358" r:id="rId9"/>
    <p:sldId id="359" r:id="rId10"/>
    <p:sldId id="361" r:id="rId11"/>
    <p:sldId id="362" r:id="rId12"/>
    <p:sldId id="363" r:id="rId13"/>
    <p:sldId id="364" r:id="rId14"/>
    <p:sldId id="365" r:id="rId15"/>
    <p:sldId id="366" r:id="rId16"/>
    <p:sldId id="367" r:id="rId17"/>
    <p:sldId id="368" r:id="rId18"/>
    <p:sldId id="369" r:id="rId19"/>
    <p:sldId id="370" r:id="rId20"/>
  </p:sldIdLst>
  <p:sldSz cx="12192000" cy="6858000"/>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94434" autoAdjust="0"/>
  </p:normalViewPr>
  <p:slideViewPr>
    <p:cSldViewPr snapToGrid="0">
      <p:cViewPr varScale="1">
        <p:scale>
          <a:sx n="84" d="100"/>
          <a:sy n="84" d="100"/>
        </p:scale>
        <p:origin x="48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C6F906F5-A426-451E-B564-F8BE89B2898C}" type="datetimeFigureOut">
              <a:rPr lang="fr-FR" smtClean="0"/>
              <a:t>24/05/2023</a:t>
            </a:fld>
            <a:endParaRPr lang="fr-FR"/>
          </a:p>
        </p:txBody>
      </p:sp>
      <p:sp>
        <p:nvSpPr>
          <p:cNvPr id="4" name="Espace réservé de l'image des diapositives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F64C9170-F39E-40F7-BAE2-910C0E662519}" type="slidenum">
              <a:rPr lang="fr-FR" smtClean="0"/>
              <a:t>‹N°›</a:t>
            </a:fld>
            <a:endParaRPr lang="fr-FR"/>
          </a:p>
        </p:txBody>
      </p:sp>
    </p:spTree>
    <p:extLst>
      <p:ext uri="{BB962C8B-B14F-4D97-AF65-F5344CB8AC3E}">
        <p14:creationId xmlns:p14="http://schemas.microsoft.com/office/powerpoint/2010/main" val="2947365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8A770FE9-AFFF-42F0-9EDA-BD7EACE4381A}" type="datetimeFigureOut">
              <a:rPr lang="fr-FR" smtClean="0"/>
              <a:t>24/05/2023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3457031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A770FE9-AFFF-42F0-9EDA-BD7EACE4381A}" type="datetimeFigureOut">
              <a:rPr lang="fr-FR" smtClean="0"/>
              <a:t>24/05/2023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193290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8A770FE9-AFFF-42F0-9EDA-BD7EACE4381A}" type="datetimeFigureOut">
              <a:rPr lang="fr-FR" smtClean="0"/>
              <a:t>24/05/2023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2394744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A770FE9-AFFF-42F0-9EDA-BD7EACE4381A}" type="datetimeFigureOut">
              <a:rPr lang="fr-FR" smtClean="0"/>
              <a:t>24/05/2023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4072825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A770FE9-AFFF-42F0-9EDA-BD7EACE4381A}" type="datetimeFigureOut">
              <a:rPr lang="fr-FR" smtClean="0"/>
              <a:t>24/05/2023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2502506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8A770FE9-AFFF-42F0-9EDA-BD7EACE4381A}" type="datetimeFigureOut">
              <a:rPr lang="fr-FR" smtClean="0"/>
              <a:t>24/05/2023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1543524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A770FE9-AFFF-42F0-9EDA-BD7EACE4381A}" type="datetimeFigureOut">
              <a:rPr lang="fr-FR" smtClean="0"/>
              <a:t>24/05/2023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3735051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A770FE9-AFFF-42F0-9EDA-BD7EACE4381A}" type="datetimeFigureOut">
              <a:rPr lang="fr-FR" smtClean="0"/>
              <a:t>24/05/2023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3229498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A770FE9-AFFF-42F0-9EDA-BD7EACE4381A}" type="datetimeFigureOut">
              <a:rPr lang="fr-FR" smtClean="0"/>
              <a:t>24/05/2023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4170345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A770FE9-AFFF-42F0-9EDA-BD7EACE4381A}" type="datetimeFigureOut">
              <a:rPr lang="fr-FR" smtClean="0"/>
              <a:t>24/05/2023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2385369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A770FE9-AFFF-42F0-9EDA-BD7EACE4381A}" type="datetimeFigureOut">
              <a:rPr lang="fr-FR" smtClean="0"/>
              <a:t>24/05/2023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180B24-8E06-4BB5-87B0-30B5781D0AE0}" type="slidenum">
              <a:rPr lang="fr-FR" smtClean="0"/>
              <a:t>‹N°›</a:t>
            </a:fld>
            <a:endParaRPr lang="fr-FR"/>
          </a:p>
        </p:txBody>
      </p:sp>
    </p:spTree>
    <p:extLst>
      <p:ext uri="{BB962C8B-B14F-4D97-AF65-F5344CB8AC3E}">
        <p14:creationId xmlns:p14="http://schemas.microsoft.com/office/powerpoint/2010/main" val="444793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70FE9-AFFF-42F0-9EDA-BD7EACE4381A}" type="datetimeFigureOut">
              <a:rPr lang="fr-FR" smtClean="0"/>
              <a:t>24/05/2023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180B24-8E06-4BB5-87B0-30B5781D0AE0}" type="slidenum">
              <a:rPr lang="fr-FR" smtClean="0"/>
              <a:t>‹N°›</a:t>
            </a:fld>
            <a:endParaRPr lang="fr-FR"/>
          </a:p>
        </p:txBody>
      </p:sp>
    </p:spTree>
    <p:extLst>
      <p:ext uri="{BB962C8B-B14F-4D97-AF65-F5344CB8AC3E}">
        <p14:creationId xmlns:p14="http://schemas.microsoft.com/office/powerpoint/2010/main" val="3965787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77899" y="153272"/>
            <a:ext cx="10031351" cy="4002270"/>
          </a:xfrm>
        </p:spPr>
        <p:txBody>
          <a:bodyPr>
            <a:normAutofit fontScale="90000"/>
          </a:bodyPr>
          <a:lstStyle/>
          <a:p>
            <a:r>
              <a:rPr lang="fr-FR" b="1" dirty="0" smtClean="0">
                <a:solidFill>
                  <a:srgbClr val="FF0000"/>
                </a:solidFill>
              </a:rPr>
              <a:t/>
            </a:r>
            <a:br>
              <a:rPr lang="fr-FR" b="1" dirty="0" smtClean="0">
                <a:solidFill>
                  <a:srgbClr val="FF0000"/>
                </a:solidFill>
              </a:rPr>
            </a:br>
            <a:r>
              <a:rPr lang="fr-FR" b="1" dirty="0">
                <a:solidFill>
                  <a:srgbClr val="FF0000"/>
                </a:solidFill>
              </a:rPr>
              <a:t/>
            </a:r>
            <a:br>
              <a:rPr lang="fr-FR" b="1" dirty="0">
                <a:solidFill>
                  <a:srgbClr val="FF0000"/>
                </a:solidFill>
              </a:rPr>
            </a:br>
            <a:r>
              <a:rPr lang="fr-FR" b="1" dirty="0" smtClean="0">
                <a:solidFill>
                  <a:srgbClr val="FF0000"/>
                </a:solidFill>
              </a:rPr>
              <a:t/>
            </a:r>
            <a:br>
              <a:rPr lang="fr-FR" b="1" dirty="0" smtClean="0">
                <a:solidFill>
                  <a:srgbClr val="FF0000"/>
                </a:solidFill>
              </a:rPr>
            </a:br>
            <a:r>
              <a:rPr lang="fr-FR" b="1" dirty="0">
                <a:solidFill>
                  <a:srgbClr val="FF0000"/>
                </a:solidFill>
              </a:rPr>
              <a:t/>
            </a:r>
            <a:br>
              <a:rPr lang="fr-FR" b="1" dirty="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sz="4400" b="1" smtClean="0">
                <a:solidFill>
                  <a:srgbClr val="FF0000"/>
                </a:solidFill>
              </a:rPr>
              <a:t>Chapitre </a:t>
            </a:r>
            <a:r>
              <a:rPr lang="fr-FR" sz="4400" b="1" smtClean="0">
                <a:solidFill>
                  <a:srgbClr val="FF0000"/>
                </a:solidFill>
              </a:rPr>
              <a:t>2: </a:t>
            </a:r>
            <a:r>
              <a:rPr lang="fr-FR" sz="4000" b="1" dirty="0"/>
              <a:t>Statique des Fluides</a:t>
            </a:r>
            <a:br>
              <a:rPr lang="fr-FR" sz="4000" b="1" dirty="0"/>
            </a:br>
            <a:r>
              <a:rPr lang="fr-FR" sz="4000" b="1" dirty="0"/>
              <a:t>(Force de pression &amp; Poussée d’Archimède)</a:t>
            </a:r>
            <a:endParaRPr lang="fr-FR" dirty="0">
              <a:solidFill>
                <a:srgbClr val="FF0000"/>
              </a:solidFill>
            </a:endParaRPr>
          </a:p>
        </p:txBody>
      </p:sp>
      <p:pic>
        <p:nvPicPr>
          <p:cNvPr id="3" name="Picture 2" descr="C:\Users\hp\Desktop\participation conférence\USTO-MB_(logo).jpg"/>
          <p:cNvPicPr>
            <a:picLocks noChangeAspect="1" noChangeArrowheads="1"/>
          </p:cNvPicPr>
          <p:nvPr/>
        </p:nvPicPr>
        <p:blipFill>
          <a:blip r:embed="rId2"/>
          <a:srcRect/>
          <a:stretch>
            <a:fillRect/>
          </a:stretch>
        </p:blipFill>
        <p:spPr bwMode="auto">
          <a:xfrm>
            <a:off x="201234" y="244443"/>
            <a:ext cx="1652347" cy="1584356"/>
          </a:xfrm>
          <a:prstGeom prst="rect">
            <a:avLst/>
          </a:prstGeom>
          <a:noFill/>
        </p:spPr>
      </p:pic>
      <p:sp>
        <p:nvSpPr>
          <p:cNvPr id="4" name="Rectangle 3"/>
          <p:cNvSpPr/>
          <p:nvPr/>
        </p:nvSpPr>
        <p:spPr>
          <a:xfrm>
            <a:off x="1998437" y="344031"/>
            <a:ext cx="8150498" cy="1200329"/>
          </a:xfrm>
          <a:prstGeom prst="rect">
            <a:avLst/>
          </a:prstGeom>
        </p:spPr>
        <p:txBody>
          <a:bodyPr wrap="square">
            <a:spAutoFit/>
          </a:bodyPr>
          <a:lstStyle/>
          <a:p>
            <a:pPr algn="ctr"/>
            <a:r>
              <a:rPr lang="fr-FR" b="1" dirty="0" smtClean="0">
                <a:latin typeface="Arial" panose="020B0604020202020204" pitchFamily="34" charset="0"/>
              </a:rPr>
              <a:t>Ministère </a:t>
            </a:r>
            <a:r>
              <a:rPr lang="fr-FR" b="1" dirty="0">
                <a:latin typeface="Arial" panose="020B0604020202020204" pitchFamily="34" charset="0"/>
              </a:rPr>
              <a:t>de l'enseignement </a:t>
            </a:r>
            <a:r>
              <a:rPr lang="fr-FR" b="1" dirty="0" smtClean="0">
                <a:latin typeface="Arial" panose="020B0604020202020204" pitchFamily="34" charset="0"/>
              </a:rPr>
              <a:t>supérieur </a:t>
            </a:r>
            <a:r>
              <a:rPr lang="fr-FR" b="1" dirty="0">
                <a:latin typeface="Arial" panose="020B0604020202020204" pitchFamily="34" charset="0"/>
              </a:rPr>
              <a:t>et de la recherche </a:t>
            </a:r>
            <a:r>
              <a:rPr lang="fr-FR" b="1" dirty="0" smtClean="0">
                <a:latin typeface="Arial" panose="020B0604020202020204" pitchFamily="34" charset="0"/>
              </a:rPr>
              <a:t>scientifique</a:t>
            </a:r>
          </a:p>
          <a:p>
            <a:pPr algn="ctr"/>
            <a:endParaRPr lang="fr-FR" b="1" dirty="0">
              <a:latin typeface="Arial" panose="020B0604020202020204" pitchFamily="34" charset="0"/>
            </a:endParaRPr>
          </a:p>
          <a:p>
            <a:pPr algn="ctr"/>
            <a:r>
              <a:rPr lang="fr-FR" b="1" dirty="0" smtClean="0">
                <a:latin typeface="Arial" panose="020B0604020202020204" pitchFamily="34" charset="0"/>
              </a:rPr>
              <a:t>Université </a:t>
            </a:r>
            <a:r>
              <a:rPr lang="fr-FR" b="1" dirty="0">
                <a:latin typeface="Arial" panose="020B0604020202020204" pitchFamily="34" charset="0"/>
              </a:rPr>
              <a:t>des Sciences et de la Technologie d’Oran Mohammed Boudiaf</a:t>
            </a:r>
            <a:r>
              <a:rPr lang="fr-FR" b="1" dirty="0"/>
              <a:t/>
            </a:r>
            <a:br>
              <a:rPr lang="fr-FR" b="1" dirty="0"/>
            </a:br>
            <a:r>
              <a:rPr lang="fr-FR" b="1" dirty="0">
                <a:latin typeface="Arial" panose="020B0604020202020204" pitchFamily="34" charset="0"/>
              </a:rPr>
              <a:t>(USTO-MB)</a:t>
            </a:r>
            <a:endParaRPr lang="fr-FR" b="1" dirty="0"/>
          </a:p>
        </p:txBody>
      </p:sp>
      <p:pic>
        <p:nvPicPr>
          <p:cNvPr id="5" name="Picture 2" descr="C:\Users\hp\Desktop\participation conférence\USTO-MB_(logo).jpg"/>
          <p:cNvPicPr>
            <a:picLocks noChangeAspect="1" noChangeArrowheads="1"/>
          </p:cNvPicPr>
          <p:nvPr/>
        </p:nvPicPr>
        <p:blipFill>
          <a:blip r:embed="rId2"/>
          <a:srcRect/>
          <a:stretch>
            <a:fillRect/>
          </a:stretch>
        </p:blipFill>
        <p:spPr bwMode="auto">
          <a:xfrm>
            <a:off x="10148935" y="244443"/>
            <a:ext cx="1652347" cy="1584356"/>
          </a:xfrm>
          <a:prstGeom prst="rect">
            <a:avLst/>
          </a:prstGeom>
          <a:noFill/>
        </p:spPr>
      </p:pic>
      <p:sp>
        <p:nvSpPr>
          <p:cNvPr id="6" name="Rectangle 5"/>
          <p:cNvSpPr/>
          <p:nvPr/>
        </p:nvSpPr>
        <p:spPr>
          <a:xfrm>
            <a:off x="4686499" y="5924160"/>
            <a:ext cx="2907655" cy="369332"/>
          </a:xfrm>
          <a:prstGeom prst="rect">
            <a:avLst/>
          </a:prstGeom>
        </p:spPr>
        <p:txBody>
          <a:bodyPr wrap="none">
            <a:spAutoFit/>
          </a:bodyPr>
          <a:lstStyle/>
          <a:p>
            <a:r>
              <a:rPr lang="fr-FR" b="1" dirty="0" smtClean="0">
                <a:latin typeface="Arial" panose="020B0604020202020204" pitchFamily="34" charset="0"/>
              </a:rPr>
              <a:t>Dr</a:t>
            </a:r>
            <a:r>
              <a:rPr lang="fr-FR" b="1" dirty="0">
                <a:latin typeface="Arial" panose="020B0604020202020204" pitchFamily="34" charset="0"/>
              </a:rPr>
              <a:t>. </a:t>
            </a:r>
            <a:r>
              <a:rPr lang="fr-FR" b="1" dirty="0" smtClean="0">
                <a:latin typeface="Arial" panose="020B0604020202020204" pitchFamily="34" charset="0"/>
              </a:rPr>
              <a:t>SLIMANE Abdelkader</a:t>
            </a:r>
            <a:endParaRPr lang="fr-FR" b="1" dirty="0"/>
          </a:p>
        </p:txBody>
      </p:sp>
      <p:sp>
        <p:nvSpPr>
          <p:cNvPr id="7" name="Rectangle 6"/>
          <p:cNvSpPr/>
          <p:nvPr/>
        </p:nvSpPr>
        <p:spPr>
          <a:xfrm>
            <a:off x="942921" y="4706284"/>
            <a:ext cx="6096000" cy="923330"/>
          </a:xfrm>
          <a:prstGeom prst="rect">
            <a:avLst/>
          </a:prstGeom>
        </p:spPr>
        <p:txBody>
          <a:bodyPr>
            <a:spAutoFit/>
          </a:bodyPr>
          <a:lstStyle/>
          <a:p>
            <a:r>
              <a:rPr lang="fr-FR" b="1" dirty="0" smtClean="0">
                <a:latin typeface="Arial" panose="020B0604020202020204" pitchFamily="34" charset="0"/>
              </a:rPr>
              <a:t>Cours </a:t>
            </a:r>
            <a:r>
              <a:rPr lang="fr-FR" b="1" dirty="0">
                <a:latin typeface="Arial" panose="020B0604020202020204" pitchFamily="34" charset="0"/>
              </a:rPr>
              <a:t>: </a:t>
            </a:r>
            <a:r>
              <a:rPr lang="fr-FR" b="1" dirty="0" smtClean="0">
                <a:latin typeface="Arial" panose="020B0604020202020204" pitchFamily="34" charset="0"/>
              </a:rPr>
              <a:t>      </a:t>
            </a:r>
            <a:r>
              <a:rPr lang="fr-FR" dirty="0" smtClean="0">
                <a:latin typeface="Arial" panose="020B0604020202020204" pitchFamily="34" charset="0"/>
              </a:rPr>
              <a:t>Licence</a:t>
            </a:r>
            <a:r>
              <a:rPr lang="fr-FR" dirty="0"/>
              <a:t/>
            </a:r>
            <a:br>
              <a:rPr lang="fr-FR" dirty="0"/>
            </a:br>
            <a:r>
              <a:rPr lang="fr-FR" b="1" dirty="0">
                <a:latin typeface="Arial" panose="020B0604020202020204" pitchFamily="34" charset="0"/>
              </a:rPr>
              <a:t>Spécialité: </a:t>
            </a:r>
            <a:r>
              <a:rPr lang="fr-FR" b="1" dirty="0" smtClean="0">
                <a:latin typeface="Arial" panose="020B0604020202020204" pitchFamily="34" charset="0"/>
              </a:rPr>
              <a:t> </a:t>
            </a:r>
            <a:r>
              <a:rPr lang="fr-FR" dirty="0" smtClean="0">
                <a:latin typeface="Arial" panose="020B0604020202020204" pitchFamily="34" charset="0"/>
              </a:rPr>
              <a:t>Electromécanique </a:t>
            </a:r>
            <a:r>
              <a:rPr lang="fr-FR" dirty="0"/>
              <a:t/>
            </a:r>
            <a:br>
              <a:rPr lang="fr-FR" dirty="0"/>
            </a:br>
            <a:r>
              <a:rPr lang="fr-FR" b="1" dirty="0">
                <a:latin typeface="Arial" panose="020B0604020202020204" pitchFamily="34" charset="0"/>
              </a:rPr>
              <a:t>Année: </a:t>
            </a:r>
            <a:r>
              <a:rPr lang="fr-FR" b="1" dirty="0" smtClean="0">
                <a:latin typeface="Arial" panose="020B0604020202020204" pitchFamily="34" charset="0"/>
              </a:rPr>
              <a:t>       </a:t>
            </a:r>
            <a:r>
              <a:rPr lang="fr-FR" dirty="0" smtClean="0">
                <a:latin typeface="Arial" panose="020B0604020202020204" pitchFamily="34" charset="0"/>
              </a:rPr>
              <a:t>2022-2023</a:t>
            </a:r>
            <a:endParaRPr lang="fr-FR" dirty="0"/>
          </a:p>
        </p:txBody>
      </p:sp>
    </p:spTree>
    <p:extLst>
      <p:ext uri="{BB962C8B-B14F-4D97-AF65-F5344CB8AC3E}">
        <p14:creationId xmlns:p14="http://schemas.microsoft.com/office/powerpoint/2010/main" val="1997280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42509" y="2135981"/>
            <a:ext cx="9144000" cy="3896328"/>
          </a:xfrm>
        </p:spPr>
        <p:txBody>
          <a:bodyPr>
            <a:noAutofit/>
          </a:bodyPr>
          <a:lstStyle/>
          <a:p>
            <a:pPr algn="l"/>
            <a:r>
              <a:rPr lang="fr-FR" sz="3400" b="1" u="sng" dirty="0" smtClean="0">
                <a:solidFill>
                  <a:srgbClr val="FF0000"/>
                </a:solidFill>
              </a:rPr>
              <a:t>Contenu</a:t>
            </a:r>
            <a:r>
              <a:rPr lang="fr-FR" sz="3400" b="1" u="sng" dirty="0">
                <a:solidFill>
                  <a:srgbClr val="FF0000"/>
                </a:solidFill>
              </a:rPr>
              <a:t> : </a:t>
            </a:r>
            <a:r>
              <a:rPr lang="fr-FR" sz="3400" b="1" u="sng" dirty="0" smtClean="0">
                <a:solidFill>
                  <a:srgbClr val="FF0000"/>
                </a:solidFill>
              </a:rPr>
              <a:t/>
            </a:r>
            <a:br>
              <a:rPr lang="fr-FR" sz="3400" b="1" u="sng" dirty="0" smtClean="0">
                <a:solidFill>
                  <a:srgbClr val="FF0000"/>
                </a:solidFill>
              </a:rPr>
            </a:br>
            <a:r>
              <a:rPr lang="fr-FR" sz="3400" b="1" dirty="0" smtClean="0"/>
              <a:t/>
            </a:r>
            <a:br>
              <a:rPr lang="fr-FR" sz="3400" b="1" dirty="0" smtClean="0"/>
            </a:br>
            <a:r>
              <a:rPr lang="fr-FR" sz="3400" b="1" dirty="0" smtClean="0"/>
              <a:t>Introduction</a:t>
            </a:r>
            <a:r>
              <a:rPr lang="fr-FR" sz="3400" b="1" dirty="0"/>
              <a:t/>
            </a:r>
            <a:br>
              <a:rPr lang="fr-FR" sz="3400" b="1" dirty="0"/>
            </a:br>
            <a:r>
              <a:rPr lang="fr-FR" sz="3400" b="1" dirty="0" smtClean="0"/>
              <a:t>Notion </a:t>
            </a:r>
            <a:r>
              <a:rPr lang="fr-FR" sz="3400" b="1" dirty="0"/>
              <a:t>de pression en un point d’un </a:t>
            </a:r>
            <a:r>
              <a:rPr lang="fr-FR" sz="3400" b="1" dirty="0" smtClean="0"/>
              <a:t>fluide</a:t>
            </a:r>
            <a:r>
              <a:rPr lang="fr-FR" sz="3400" b="1" dirty="0"/>
              <a:t/>
            </a:r>
            <a:br>
              <a:rPr lang="fr-FR" sz="3400" b="1" dirty="0"/>
            </a:br>
            <a:r>
              <a:rPr lang="fr-FR" sz="3400" b="1" dirty="0" smtClean="0"/>
              <a:t>Relation </a:t>
            </a:r>
            <a:r>
              <a:rPr lang="fr-FR" sz="3400" b="1" dirty="0"/>
              <a:t>fondamentale de </a:t>
            </a:r>
            <a:r>
              <a:rPr lang="fr-FR" sz="3400" b="1" dirty="0" smtClean="0"/>
              <a:t>l’hydrostatique</a:t>
            </a:r>
            <a:br>
              <a:rPr lang="fr-FR" sz="3400" b="1" dirty="0" smtClean="0"/>
            </a:br>
            <a:r>
              <a:rPr lang="fr-FR" sz="3400" b="1" dirty="0" smtClean="0"/>
              <a:t>Théorème </a:t>
            </a:r>
            <a:r>
              <a:rPr lang="fr-FR" sz="3400" b="1" dirty="0"/>
              <a:t>de </a:t>
            </a:r>
            <a:r>
              <a:rPr lang="fr-FR" sz="3400" b="1" dirty="0" smtClean="0"/>
              <a:t>Pascal</a:t>
            </a:r>
            <a:r>
              <a:rPr lang="fr-FR" sz="3400" b="1" dirty="0"/>
              <a:t/>
            </a:r>
            <a:br>
              <a:rPr lang="fr-FR" sz="3400" b="1" dirty="0"/>
            </a:br>
            <a:r>
              <a:rPr lang="fr-FR" sz="3400" b="1" dirty="0" smtClean="0"/>
              <a:t>Poussée </a:t>
            </a:r>
            <a:r>
              <a:rPr lang="fr-FR" sz="3400" b="1" dirty="0"/>
              <a:t>d’un fluide sur une paroi </a:t>
            </a:r>
            <a:r>
              <a:rPr lang="fr-FR" sz="3400" b="1" dirty="0" smtClean="0"/>
              <a:t>verticale</a:t>
            </a:r>
            <a:br>
              <a:rPr lang="fr-FR" sz="3400" b="1" dirty="0" smtClean="0"/>
            </a:br>
            <a:r>
              <a:rPr lang="fr-FR" sz="3400" b="1" dirty="0" smtClean="0"/>
              <a:t>  1 Hypothèses</a:t>
            </a:r>
            <a:br>
              <a:rPr lang="fr-FR" sz="3400" b="1" dirty="0" smtClean="0"/>
            </a:br>
            <a:r>
              <a:rPr lang="fr-FR" sz="3400" b="1" dirty="0" smtClean="0"/>
              <a:t>  2 Centre </a:t>
            </a:r>
            <a:r>
              <a:rPr lang="fr-FR" sz="3400" b="1" dirty="0"/>
              <a:t>de </a:t>
            </a:r>
            <a:r>
              <a:rPr lang="fr-FR" sz="3400" b="1" dirty="0" smtClean="0"/>
              <a:t>poussée</a:t>
            </a:r>
            <a:r>
              <a:rPr lang="fr-FR" sz="3400" b="1" dirty="0"/>
              <a:t/>
            </a:r>
            <a:br>
              <a:rPr lang="fr-FR" sz="3400" b="1" dirty="0"/>
            </a:br>
            <a:r>
              <a:rPr lang="fr-FR" sz="3400" b="1" dirty="0" smtClean="0"/>
              <a:t>Théorème d’Archimède</a:t>
            </a:r>
            <a:r>
              <a:rPr lang="fr-FR" sz="3400" b="1" dirty="0"/>
              <a:t/>
            </a:r>
            <a:br>
              <a:rPr lang="fr-FR" sz="3400" b="1" dirty="0"/>
            </a:br>
            <a:r>
              <a:rPr lang="fr-FR" sz="2000" b="1" dirty="0">
                <a:solidFill>
                  <a:srgbClr val="FF0000"/>
                </a:solidFill>
              </a:rPr>
              <a:t/>
            </a:r>
            <a:br>
              <a:rPr lang="fr-FR" sz="2000" b="1" dirty="0">
                <a:solidFill>
                  <a:srgbClr val="FF0000"/>
                </a:solidFill>
              </a:rPr>
            </a:br>
            <a:endParaRPr lang="fr-FR" sz="2000" b="1" dirty="0">
              <a:solidFill>
                <a:srgbClr val="FF0000"/>
              </a:solidFill>
            </a:endParaRPr>
          </a:p>
        </p:txBody>
      </p:sp>
    </p:spTree>
    <p:extLst>
      <p:ext uri="{BB962C8B-B14F-4D97-AF65-F5344CB8AC3E}">
        <p14:creationId xmlns:p14="http://schemas.microsoft.com/office/powerpoint/2010/main" val="262612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92540" y="529087"/>
            <a:ext cx="10515600" cy="3264991"/>
          </a:xfrm>
        </p:spPr>
        <p:txBody>
          <a:bodyPr/>
          <a:lstStyle/>
          <a:p>
            <a:pPr marL="0" indent="0">
              <a:buNone/>
            </a:pPr>
            <a:r>
              <a:rPr lang="fr-FR" b="1" u="sng" dirty="0">
                <a:solidFill>
                  <a:srgbClr val="FF0000"/>
                </a:solidFill>
              </a:rPr>
              <a:t>1. INTRODUCTION</a:t>
            </a:r>
            <a:endParaRPr lang="fr-FR" dirty="0">
              <a:solidFill>
                <a:srgbClr val="FF0000"/>
              </a:solidFill>
            </a:endParaRPr>
          </a:p>
          <a:p>
            <a:r>
              <a:rPr lang="fr-FR" dirty="0"/>
              <a:t>Lors d’une plongée sous-marine, on constate que la pression de l’eau augmente avec la profondeur. </a:t>
            </a:r>
          </a:p>
          <a:p>
            <a:r>
              <a:rPr lang="fr-FR" dirty="0"/>
              <a:t>La pression de l’eau au fond d’un barrage est plus grande qu’au voisinage de la surface. Les effets de la pression doivent être pris en considération lors du dimensionnement des structures tels que les barrages, les sous-marins, les réservoirs</a:t>
            </a:r>
            <a:r>
              <a:rPr lang="fr-FR" dirty="0" smtClean="0"/>
              <a:t>…</a:t>
            </a:r>
            <a:endParaRPr lang="fr-FR" dirty="0"/>
          </a:p>
        </p:txBody>
      </p:sp>
      <p:sp>
        <p:nvSpPr>
          <p:cNvPr id="4" name="Espace réservé du contenu 2"/>
          <p:cNvSpPr txBox="1">
            <a:spLocks/>
          </p:cNvSpPr>
          <p:nvPr/>
        </p:nvSpPr>
        <p:spPr>
          <a:xfrm>
            <a:off x="592540" y="3988794"/>
            <a:ext cx="10515600" cy="32649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u="sng" dirty="0">
                <a:solidFill>
                  <a:srgbClr val="FF0000"/>
                </a:solidFill>
              </a:rPr>
              <a:t>2. Hypothèses </a:t>
            </a:r>
            <a:endParaRPr lang="fr-FR" dirty="0">
              <a:solidFill>
                <a:srgbClr val="FF0000"/>
              </a:solidFill>
            </a:endParaRPr>
          </a:p>
          <a:p>
            <a:r>
              <a:rPr lang="fr-FR" dirty="0"/>
              <a:t>On considère dans ce chapitre que :</a:t>
            </a:r>
          </a:p>
          <a:p>
            <a:pPr lvl="0"/>
            <a:r>
              <a:rPr lang="fr-FR" dirty="0"/>
              <a:t>Les fluides étudiés sont au repos et en équilibre.</a:t>
            </a:r>
          </a:p>
          <a:p>
            <a:pPr lvl="0"/>
            <a:r>
              <a:rPr lang="fr-FR" dirty="0"/>
              <a:t>Pas de frottement entre les molécules du fluide (le fluide est supposé parfait).</a:t>
            </a:r>
          </a:p>
        </p:txBody>
      </p:sp>
    </p:spTree>
    <p:extLst>
      <p:ext uri="{BB962C8B-B14F-4D97-AF65-F5344CB8AC3E}">
        <p14:creationId xmlns:p14="http://schemas.microsoft.com/office/powerpoint/2010/main" val="3635314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92540" y="529088"/>
            <a:ext cx="10515600" cy="1490782"/>
          </a:xfrm>
        </p:spPr>
        <p:txBody>
          <a:bodyPr/>
          <a:lstStyle/>
          <a:p>
            <a:pPr marL="0" indent="0">
              <a:buNone/>
            </a:pPr>
            <a:r>
              <a:rPr lang="fr-FR" b="1" u="sng" dirty="0">
                <a:solidFill>
                  <a:srgbClr val="FF0000"/>
                </a:solidFill>
              </a:rPr>
              <a:t>3. NOTION DE PRESSION EN UN POINT D’UN FLUIDE</a:t>
            </a:r>
            <a:endParaRPr lang="fr-FR" dirty="0">
              <a:solidFill>
                <a:srgbClr val="FF0000"/>
              </a:solidFill>
            </a:endParaRPr>
          </a:p>
          <a:p>
            <a:r>
              <a:rPr lang="fr-FR" dirty="0"/>
              <a:t>La pression représente l’intensité de la composante normale de la force qu’exerce le fluide sur l’unité de surface.</a:t>
            </a:r>
          </a:p>
        </p:txBody>
      </p:sp>
      <p:pic>
        <p:nvPicPr>
          <p:cNvPr id="5" name="Image 4"/>
          <p:cNvPicPr/>
          <p:nvPr/>
        </p:nvPicPr>
        <p:blipFill>
          <a:blip r:embed="rId2">
            <a:extLst>
              <a:ext uri="{28A0092B-C50C-407E-A947-70E740481C1C}">
                <a14:useLocalDpi xmlns:a14="http://schemas.microsoft.com/office/drawing/2010/main" val="0"/>
              </a:ext>
            </a:extLst>
          </a:blip>
          <a:srcRect/>
          <a:stretch>
            <a:fillRect/>
          </a:stretch>
        </p:blipFill>
        <p:spPr bwMode="auto">
          <a:xfrm>
            <a:off x="2320286" y="2884317"/>
            <a:ext cx="1566322" cy="937055"/>
          </a:xfrm>
          <a:prstGeom prst="rect">
            <a:avLst/>
          </a:prstGeom>
          <a:noFill/>
          <a:ln>
            <a:noFill/>
          </a:ln>
        </p:spPr>
      </p:pic>
      <p:pic>
        <p:nvPicPr>
          <p:cNvPr id="6" name="Image 5"/>
          <p:cNvPicPr/>
          <p:nvPr/>
        </p:nvPicPr>
        <p:blipFill>
          <a:blip r:embed="rId3">
            <a:extLst>
              <a:ext uri="{28A0092B-C50C-407E-A947-70E740481C1C}">
                <a14:useLocalDpi xmlns:a14="http://schemas.microsoft.com/office/drawing/2010/main" val="0"/>
              </a:ext>
            </a:extLst>
          </a:blip>
          <a:srcRect/>
          <a:stretch>
            <a:fillRect/>
          </a:stretch>
        </p:blipFill>
        <p:spPr bwMode="auto">
          <a:xfrm>
            <a:off x="1721941" y="2019870"/>
            <a:ext cx="2527827" cy="486404"/>
          </a:xfrm>
          <a:prstGeom prst="rect">
            <a:avLst/>
          </a:prstGeom>
          <a:noFill/>
          <a:ln>
            <a:noFill/>
          </a:ln>
        </p:spPr>
      </p:pic>
      <p:pic>
        <p:nvPicPr>
          <p:cNvPr id="7" name="Image 6"/>
          <p:cNvPicPr/>
          <p:nvPr/>
        </p:nvPicPr>
        <p:blipFill>
          <a:blip r:embed="rId4">
            <a:extLst>
              <a:ext uri="{28A0092B-C50C-407E-A947-70E740481C1C}">
                <a14:useLocalDpi xmlns:a14="http://schemas.microsoft.com/office/drawing/2010/main" val="0"/>
              </a:ext>
            </a:extLst>
          </a:blip>
          <a:srcRect/>
          <a:stretch>
            <a:fillRect/>
          </a:stretch>
        </p:blipFill>
        <p:spPr bwMode="auto">
          <a:xfrm>
            <a:off x="6925456" y="2019870"/>
            <a:ext cx="4825266" cy="2345226"/>
          </a:xfrm>
          <a:prstGeom prst="rect">
            <a:avLst/>
          </a:prstGeom>
          <a:noFill/>
          <a:ln>
            <a:noFill/>
          </a:ln>
        </p:spPr>
      </p:pic>
      <p:sp>
        <p:nvSpPr>
          <p:cNvPr id="2" name="Rectangle 1"/>
          <p:cNvSpPr/>
          <p:nvPr/>
        </p:nvSpPr>
        <p:spPr>
          <a:xfrm>
            <a:off x="592540" y="4199415"/>
            <a:ext cx="8619699" cy="1258421"/>
          </a:xfrm>
          <a:prstGeom prst="rect">
            <a:avLst/>
          </a:prstGeom>
        </p:spPr>
        <p:txBody>
          <a:bodyPr wrap="square">
            <a:spAutoFit/>
          </a:bodyPr>
          <a:lstStyle/>
          <a:p>
            <a:pPr>
              <a:lnSpc>
                <a:spcPct val="107000"/>
              </a:lnSpc>
              <a:spcAft>
                <a:spcPts val="0"/>
              </a:spcAft>
            </a:pPr>
            <a:r>
              <a:rPr lang="fr-FR" b="1" dirty="0" err="1">
                <a:latin typeface="Arial" panose="020B0604020202020204" pitchFamily="34" charset="0"/>
                <a:ea typeface="Calibri" panose="020F0502020204030204" pitchFamily="34" charset="0"/>
                <a:cs typeface="Arial" panose="020B0604020202020204" pitchFamily="34" charset="0"/>
              </a:rPr>
              <a:t>dS</a:t>
            </a:r>
            <a:r>
              <a:rPr lang="fr-FR" b="1" dirty="0">
                <a:latin typeface="Arial" panose="020B0604020202020204" pitchFamily="34" charset="0"/>
                <a:ea typeface="Calibri" panose="020F0502020204030204" pitchFamily="34" charset="0"/>
                <a:cs typeface="Arial" panose="020B0604020202020204" pitchFamily="34" charset="0"/>
              </a:rPr>
              <a:t> :</a:t>
            </a:r>
            <a:r>
              <a:rPr lang="fr-FR" dirty="0">
                <a:latin typeface="Arial" panose="020B0604020202020204" pitchFamily="34" charset="0"/>
                <a:ea typeface="Calibri" panose="020F0502020204030204" pitchFamily="34" charset="0"/>
                <a:cs typeface="Arial" panose="020B0604020202020204" pitchFamily="34" charset="0"/>
              </a:rPr>
              <a:t> Surface élémentaire de la facette de centre A (en mètre carré),</a:t>
            </a:r>
            <a:endParaRPr lang="fr-FR"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fr-FR" b="1" i="1" dirty="0">
                <a:latin typeface="Arial" panose="020B0604020202020204" pitchFamily="34" charset="0"/>
                <a:ea typeface="Calibri" panose="020F0502020204030204" pitchFamily="34" charset="0"/>
                <a:cs typeface="Arial" panose="020B0604020202020204" pitchFamily="34" charset="0"/>
              </a:rPr>
              <a:t>n :</a:t>
            </a:r>
            <a:r>
              <a:rPr lang="fr-FR" dirty="0">
                <a:latin typeface="Arial" panose="020B0604020202020204" pitchFamily="34" charset="0"/>
                <a:ea typeface="Calibri" panose="020F0502020204030204" pitchFamily="34" charset="0"/>
                <a:cs typeface="Arial" panose="020B0604020202020204" pitchFamily="34" charset="0"/>
              </a:rPr>
              <a:t> Vecteur unitaire de la normale en A,</a:t>
            </a:r>
            <a:endParaRPr lang="fr-FR"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fr-FR" b="1" i="1" dirty="0" err="1">
                <a:latin typeface="Arial" panose="020B0604020202020204" pitchFamily="34" charset="0"/>
                <a:ea typeface="Calibri" panose="020F0502020204030204" pitchFamily="34" charset="0"/>
                <a:cs typeface="Arial" panose="020B0604020202020204" pitchFamily="34" charset="0"/>
              </a:rPr>
              <a:t>dF</a:t>
            </a:r>
            <a:r>
              <a:rPr lang="fr-FR" b="1" i="1" dirty="0">
                <a:latin typeface="Arial" panose="020B0604020202020204" pitchFamily="34" charset="0"/>
                <a:ea typeface="Calibri" panose="020F0502020204030204" pitchFamily="34" charset="0"/>
                <a:cs typeface="Arial" panose="020B0604020202020204" pitchFamily="34" charset="0"/>
              </a:rPr>
              <a:t> </a:t>
            </a:r>
            <a:r>
              <a:rPr lang="fr-FR" b="1" dirty="0">
                <a:latin typeface="Arial" panose="020B0604020202020204" pitchFamily="34" charset="0"/>
                <a:ea typeface="Calibri" panose="020F0502020204030204" pitchFamily="34" charset="0"/>
                <a:cs typeface="Arial" panose="020B0604020202020204" pitchFamily="34" charset="0"/>
              </a:rPr>
              <a:t>:</a:t>
            </a:r>
            <a:r>
              <a:rPr lang="fr-FR" dirty="0">
                <a:latin typeface="Arial" panose="020B0604020202020204" pitchFamily="34" charset="0"/>
                <a:ea typeface="Calibri" panose="020F0502020204030204" pitchFamily="34" charset="0"/>
                <a:cs typeface="Arial" panose="020B0604020202020204" pitchFamily="34" charset="0"/>
              </a:rPr>
              <a:t> Composante normale de la force élémentaire de pression.</a:t>
            </a:r>
            <a:endParaRPr lang="fr-FR" sz="1600" dirty="0">
              <a:latin typeface="Calibri" panose="020F0502020204030204" pitchFamily="34" charset="0"/>
              <a:ea typeface="Calibri" panose="020F0502020204030204" pitchFamily="34" charset="0"/>
              <a:cs typeface="Arial" panose="020B0604020202020204" pitchFamily="34" charset="0"/>
            </a:endParaRPr>
          </a:p>
          <a:p>
            <a:r>
              <a:rPr lang="fr-FR" b="1" dirty="0">
                <a:latin typeface="Arial" panose="020B0604020202020204" pitchFamily="34" charset="0"/>
                <a:ea typeface="Calibri" panose="020F0502020204030204" pitchFamily="34" charset="0"/>
              </a:rPr>
              <a:t>P</a:t>
            </a:r>
            <a:r>
              <a:rPr lang="fr-FR" sz="1050" b="1" dirty="0">
                <a:latin typeface="Arial" panose="020B0604020202020204" pitchFamily="34" charset="0"/>
                <a:ea typeface="Calibri" panose="020F0502020204030204" pitchFamily="34" charset="0"/>
              </a:rPr>
              <a:t>A </a:t>
            </a:r>
            <a:r>
              <a:rPr lang="fr-FR" b="1" dirty="0">
                <a:latin typeface="Arial" panose="020B0604020202020204" pitchFamily="34" charset="0"/>
                <a:ea typeface="Calibri" panose="020F0502020204030204" pitchFamily="34" charset="0"/>
              </a:rPr>
              <a:t>:</a:t>
            </a:r>
            <a:r>
              <a:rPr lang="fr-FR" dirty="0">
                <a:latin typeface="Arial" panose="020B0604020202020204" pitchFamily="34" charset="0"/>
                <a:ea typeface="Calibri" panose="020F0502020204030204" pitchFamily="34" charset="0"/>
              </a:rPr>
              <a:t> pression en point A (en Pascal),	</a:t>
            </a:r>
            <a:endParaRPr lang="fr-FR" dirty="0"/>
          </a:p>
        </p:txBody>
      </p:sp>
      <p:sp>
        <p:nvSpPr>
          <p:cNvPr id="8" name="Rectangle 7"/>
          <p:cNvSpPr/>
          <p:nvPr/>
        </p:nvSpPr>
        <p:spPr>
          <a:xfrm>
            <a:off x="829456" y="5681489"/>
            <a:ext cx="10498186" cy="685059"/>
          </a:xfrm>
          <a:prstGeom prst="rect">
            <a:avLst/>
          </a:prstGeom>
        </p:spPr>
        <p:txBody>
          <a:bodyPr wrap="square">
            <a:spAutoFit/>
          </a:bodyPr>
          <a:lstStyle/>
          <a:p>
            <a:pPr algn="just">
              <a:lnSpc>
                <a:spcPct val="107000"/>
              </a:lnSpc>
              <a:spcAft>
                <a:spcPts val="0"/>
              </a:spcAft>
            </a:pPr>
            <a:r>
              <a:rPr lang="fr-FR" b="1" dirty="0" smtClean="0">
                <a:highlight>
                  <a:srgbClr val="00FF00"/>
                </a:highlight>
                <a:latin typeface="Arial" panose="020B0604020202020204" pitchFamily="34" charset="0"/>
                <a:ea typeface="Calibri" panose="020F0502020204030204" pitchFamily="34" charset="0"/>
                <a:cs typeface="Arial" panose="020B0604020202020204" pitchFamily="34" charset="0"/>
              </a:rPr>
              <a:t>Explication </a:t>
            </a:r>
            <a:r>
              <a:rPr lang="fr-FR" b="1" dirty="0">
                <a:highlight>
                  <a:srgbClr val="00FF00"/>
                </a:highlight>
                <a:latin typeface="Arial" panose="020B0604020202020204" pitchFamily="34" charset="0"/>
                <a:ea typeface="Calibri" panose="020F0502020204030204" pitchFamily="34" charset="0"/>
                <a:cs typeface="Arial" panose="020B0604020202020204" pitchFamily="34" charset="0"/>
              </a:rPr>
              <a:t>:</a:t>
            </a:r>
            <a:r>
              <a:rPr lang="fr-FR" dirty="0">
                <a:highlight>
                  <a:srgbClr val="00FF00"/>
                </a:highlight>
                <a:latin typeface="Arial" panose="020B0604020202020204" pitchFamily="34" charset="0"/>
                <a:ea typeface="Calibri" panose="020F0502020204030204" pitchFamily="34" charset="0"/>
                <a:cs typeface="Arial" panose="020B0604020202020204" pitchFamily="34" charset="0"/>
              </a:rPr>
              <a:t> Chaque cm</a:t>
            </a:r>
            <a:r>
              <a:rPr lang="fr-FR" sz="1050" baseline="30000" dirty="0">
                <a:highlight>
                  <a:srgbClr val="00FF00"/>
                </a:highlight>
                <a:latin typeface="Arial" panose="020B0604020202020204" pitchFamily="34" charset="0"/>
                <a:ea typeface="Calibri" panose="020F0502020204030204" pitchFamily="34" charset="0"/>
                <a:cs typeface="Arial" panose="020B0604020202020204" pitchFamily="34" charset="0"/>
              </a:rPr>
              <a:t>2</a:t>
            </a:r>
            <a:r>
              <a:rPr lang="fr-FR" sz="1050" dirty="0">
                <a:highlight>
                  <a:srgbClr val="00FF00"/>
                </a:highlight>
                <a:latin typeface="Arial" panose="020B0604020202020204" pitchFamily="34" charset="0"/>
                <a:ea typeface="Calibri" panose="020F0502020204030204" pitchFamily="34" charset="0"/>
                <a:cs typeface="Arial" panose="020B0604020202020204" pitchFamily="34" charset="0"/>
              </a:rPr>
              <a:t> </a:t>
            </a:r>
            <a:r>
              <a:rPr lang="fr-FR" dirty="0">
                <a:highlight>
                  <a:srgbClr val="00FF00"/>
                </a:highlight>
                <a:latin typeface="Arial" panose="020B0604020202020204" pitchFamily="34" charset="0"/>
                <a:ea typeface="Calibri" panose="020F0502020204030204" pitchFamily="34" charset="0"/>
                <a:cs typeface="Arial" panose="020B0604020202020204" pitchFamily="34" charset="0"/>
              </a:rPr>
              <a:t>de surface de notre peau supporte environ 1 kg (force) représentant le poids de l'atmosphère. C'est la pression atmosphérique au niveau de la mer.</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34097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96889" y="402679"/>
            <a:ext cx="10548320" cy="4292151"/>
          </a:xfrm>
          <a:prstGeom prst="rect">
            <a:avLst/>
          </a:prstGeom>
        </p:spPr>
      </p:pic>
      <p:pic>
        <p:nvPicPr>
          <p:cNvPr id="5" name="Image 4"/>
          <p:cNvPicPr>
            <a:picLocks noChangeAspect="1"/>
          </p:cNvPicPr>
          <p:nvPr/>
        </p:nvPicPr>
        <p:blipFill>
          <a:blip r:embed="rId3"/>
          <a:stretch>
            <a:fillRect/>
          </a:stretch>
        </p:blipFill>
        <p:spPr>
          <a:xfrm>
            <a:off x="6277970" y="4364230"/>
            <a:ext cx="3804598" cy="2493770"/>
          </a:xfrm>
          <a:prstGeom prst="rect">
            <a:avLst/>
          </a:prstGeom>
        </p:spPr>
      </p:pic>
    </p:spTree>
    <p:extLst>
      <p:ext uri="{BB962C8B-B14F-4D97-AF65-F5344CB8AC3E}">
        <p14:creationId xmlns:p14="http://schemas.microsoft.com/office/powerpoint/2010/main" val="40583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6063" y="433553"/>
            <a:ext cx="10515600" cy="3237695"/>
          </a:xfrm>
        </p:spPr>
        <p:txBody>
          <a:bodyPr>
            <a:normAutofit fontScale="92500" lnSpcReduction="10000"/>
          </a:bodyPr>
          <a:lstStyle/>
          <a:p>
            <a:pPr marL="0" indent="0">
              <a:buNone/>
            </a:pPr>
            <a:r>
              <a:rPr lang="fr-FR" b="1" u="sng" dirty="0">
                <a:solidFill>
                  <a:srgbClr val="FF0000"/>
                </a:solidFill>
              </a:rPr>
              <a:t>3.1. Unités de </a:t>
            </a:r>
            <a:r>
              <a:rPr lang="fr-FR" b="1" u="sng" dirty="0" smtClean="0">
                <a:solidFill>
                  <a:srgbClr val="FF0000"/>
                </a:solidFill>
              </a:rPr>
              <a:t>pression</a:t>
            </a:r>
          </a:p>
          <a:p>
            <a:pPr marL="0" indent="0">
              <a:buNone/>
            </a:pPr>
            <a:endParaRPr lang="fr-FR" dirty="0">
              <a:solidFill>
                <a:srgbClr val="FF0000"/>
              </a:solidFill>
            </a:endParaRPr>
          </a:p>
          <a:p>
            <a:r>
              <a:rPr lang="en-US" dirty="0"/>
              <a:t>Pascal (N/m²), MPa (N/mm²), Bar, </a:t>
            </a:r>
            <a:r>
              <a:rPr lang="en-US" dirty="0" err="1"/>
              <a:t>atmosphère</a:t>
            </a:r>
            <a:r>
              <a:rPr lang="en-US" dirty="0"/>
              <a:t>.</a:t>
            </a:r>
            <a:endParaRPr lang="fr-FR" dirty="0"/>
          </a:p>
          <a:p>
            <a:r>
              <a:rPr lang="en-US" dirty="0"/>
              <a:t>1 [</a:t>
            </a:r>
            <a:r>
              <a:rPr lang="en-US" dirty="0" smtClean="0"/>
              <a:t>bar</a:t>
            </a:r>
            <a:r>
              <a:rPr lang="en-US" dirty="0"/>
              <a:t>] = 10</a:t>
            </a:r>
            <a:r>
              <a:rPr lang="en-US" baseline="30000" dirty="0"/>
              <a:t>5</a:t>
            </a:r>
            <a:r>
              <a:rPr lang="en-US" dirty="0"/>
              <a:t> [Pa] </a:t>
            </a:r>
            <a:endParaRPr lang="en-US" dirty="0" smtClean="0"/>
          </a:p>
          <a:p>
            <a:r>
              <a:rPr lang="en-US" dirty="0"/>
              <a:t>1 [</a:t>
            </a:r>
            <a:r>
              <a:rPr lang="en-US" dirty="0" err="1"/>
              <a:t>atm</a:t>
            </a:r>
            <a:r>
              <a:rPr lang="en-US" dirty="0"/>
              <a:t>] = </a:t>
            </a:r>
            <a:r>
              <a:rPr lang="en-US" dirty="0" smtClean="0"/>
              <a:t>1,01325 10</a:t>
            </a:r>
            <a:r>
              <a:rPr lang="en-US" baseline="30000" dirty="0" smtClean="0"/>
              <a:t>5</a:t>
            </a:r>
            <a:r>
              <a:rPr lang="en-US" dirty="0" smtClean="0"/>
              <a:t> [Pa]</a:t>
            </a:r>
          </a:p>
          <a:p>
            <a:r>
              <a:rPr lang="en-US" dirty="0"/>
              <a:t>1 [</a:t>
            </a:r>
            <a:r>
              <a:rPr lang="en-US" dirty="0" err="1"/>
              <a:t>atm</a:t>
            </a:r>
            <a:r>
              <a:rPr lang="en-US" dirty="0"/>
              <a:t>] = 1,01325 [bar]</a:t>
            </a:r>
            <a:endParaRPr lang="fr-FR" dirty="0"/>
          </a:p>
          <a:p>
            <a:r>
              <a:rPr lang="en-US" dirty="0"/>
              <a:t>1 [bar] = 1 </a:t>
            </a:r>
            <a:r>
              <a:rPr lang="en-US" dirty="0" err="1"/>
              <a:t>kgf</a:t>
            </a:r>
            <a:r>
              <a:rPr lang="en-US" dirty="0"/>
              <a:t>/cm</a:t>
            </a:r>
            <a:r>
              <a:rPr lang="en-US" baseline="30000" dirty="0"/>
              <a:t>2</a:t>
            </a:r>
            <a:r>
              <a:rPr lang="en-US" dirty="0"/>
              <a:t>,</a:t>
            </a:r>
            <a:r>
              <a:rPr lang="en-US" baseline="30000" dirty="0"/>
              <a:t>  </a:t>
            </a:r>
            <a:r>
              <a:rPr lang="en-US" dirty="0"/>
              <a:t>(1 </a:t>
            </a:r>
            <a:r>
              <a:rPr lang="en-US" dirty="0" err="1"/>
              <a:t>kgf</a:t>
            </a:r>
            <a:r>
              <a:rPr lang="en-US" dirty="0"/>
              <a:t> =   9,81 N)</a:t>
            </a:r>
            <a:endParaRPr lang="fr-FR" dirty="0"/>
          </a:p>
          <a:p>
            <a:pPr marL="0" indent="0">
              <a:buNone/>
            </a:pPr>
            <a:endParaRPr lang="fr-FR" dirty="0"/>
          </a:p>
        </p:txBody>
      </p:sp>
    </p:spTree>
    <p:extLst>
      <p:ext uri="{BB962C8B-B14F-4D97-AF65-F5344CB8AC3E}">
        <p14:creationId xmlns:p14="http://schemas.microsoft.com/office/powerpoint/2010/main" val="1230961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6062" y="433554"/>
            <a:ext cx="10885227" cy="1545372"/>
          </a:xfrm>
        </p:spPr>
        <p:txBody>
          <a:bodyPr/>
          <a:lstStyle/>
          <a:p>
            <a:pPr marL="0" indent="0">
              <a:buNone/>
            </a:pPr>
            <a:r>
              <a:rPr lang="fr-FR" b="1" u="sng" dirty="0">
                <a:solidFill>
                  <a:srgbClr val="FF0000"/>
                </a:solidFill>
              </a:rPr>
              <a:t>4. Relation fondamentale de l’hydrostatique</a:t>
            </a:r>
            <a:endParaRPr lang="fr-FR" u="sng" dirty="0">
              <a:solidFill>
                <a:srgbClr val="FF0000"/>
              </a:solidFill>
            </a:endParaRPr>
          </a:p>
          <a:p>
            <a:r>
              <a:rPr lang="fr-FR" dirty="0"/>
              <a:t>On considère un élément de fluide de masse volumique </a:t>
            </a:r>
            <a:r>
              <a:rPr lang="fr-FR" b="1" dirty="0"/>
              <a:t>ρ </a:t>
            </a:r>
            <a:r>
              <a:rPr lang="fr-FR" dirty="0"/>
              <a:t>représentant une colonne </a:t>
            </a:r>
            <a:r>
              <a:rPr lang="fr-FR" dirty="0" smtClean="0"/>
              <a:t>verticale cylindrique </a:t>
            </a:r>
            <a:r>
              <a:rPr lang="fr-FR" dirty="0"/>
              <a:t>de section transversale constante S</a:t>
            </a:r>
            <a:r>
              <a:rPr lang="fr-FR" dirty="0" smtClean="0"/>
              <a:t>.</a:t>
            </a:r>
          </a:p>
          <a:p>
            <a:pPr marL="0" indent="0">
              <a:buNone/>
            </a:pPr>
            <a:endParaRPr lang="fr-FR" dirty="0"/>
          </a:p>
        </p:txBody>
      </p:sp>
      <p:pic>
        <p:nvPicPr>
          <p:cNvPr id="11" name="Image 10"/>
          <p:cNvPicPr/>
          <p:nvPr/>
        </p:nvPicPr>
        <p:blipFill>
          <a:blip r:embed="rId2">
            <a:extLst>
              <a:ext uri="{28A0092B-C50C-407E-A947-70E740481C1C}">
                <a14:useLocalDpi xmlns:a14="http://schemas.microsoft.com/office/drawing/2010/main" val="0"/>
              </a:ext>
            </a:extLst>
          </a:blip>
          <a:srcRect/>
          <a:stretch>
            <a:fillRect/>
          </a:stretch>
        </p:blipFill>
        <p:spPr bwMode="auto">
          <a:xfrm>
            <a:off x="456062" y="2110142"/>
            <a:ext cx="4589913" cy="1533809"/>
          </a:xfrm>
          <a:prstGeom prst="rect">
            <a:avLst/>
          </a:prstGeom>
          <a:noFill/>
          <a:ln>
            <a:noFill/>
          </a:ln>
        </p:spPr>
      </p:pic>
      <p:sp>
        <p:nvSpPr>
          <p:cNvPr id="17" name="Espace réservé du contenu 2"/>
          <p:cNvSpPr txBox="1">
            <a:spLocks/>
          </p:cNvSpPr>
          <p:nvPr/>
        </p:nvSpPr>
        <p:spPr>
          <a:xfrm>
            <a:off x="456061" y="3783554"/>
            <a:ext cx="10885227" cy="15453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La condition d’équilibre s’écrit donc </a:t>
            </a:r>
            <a:r>
              <a:rPr lang="fr-FR" dirty="0" smtClean="0"/>
              <a:t>:</a:t>
            </a:r>
          </a:p>
          <a:p>
            <a:endParaRPr lang="fr-FR" dirty="0"/>
          </a:p>
          <a:p>
            <a:r>
              <a:rPr lang="fr-FR" dirty="0"/>
              <a:t>Alors :</a:t>
            </a:r>
          </a:p>
          <a:p>
            <a:endParaRPr lang="fr-FR" dirty="0"/>
          </a:p>
        </p:txBody>
      </p:sp>
      <p:pic>
        <p:nvPicPr>
          <p:cNvPr id="18" name="Image 17"/>
          <p:cNvPicPr/>
          <p:nvPr/>
        </p:nvPicPr>
        <p:blipFill>
          <a:blip r:embed="rId3">
            <a:extLst>
              <a:ext uri="{28A0092B-C50C-407E-A947-70E740481C1C}">
                <a14:useLocalDpi xmlns:a14="http://schemas.microsoft.com/office/drawing/2010/main" val="0"/>
              </a:ext>
            </a:extLst>
          </a:blip>
          <a:srcRect/>
          <a:stretch>
            <a:fillRect/>
          </a:stretch>
        </p:blipFill>
        <p:spPr bwMode="auto">
          <a:xfrm>
            <a:off x="626942" y="4373061"/>
            <a:ext cx="5064173" cy="390008"/>
          </a:xfrm>
          <a:prstGeom prst="rect">
            <a:avLst/>
          </a:prstGeom>
          <a:noFill/>
          <a:ln>
            <a:noFill/>
          </a:ln>
        </p:spPr>
      </p:pic>
      <p:pic>
        <p:nvPicPr>
          <p:cNvPr id="19" name="Image 18"/>
          <p:cNvPicPr/>
          <p:nvPr/>
        </p:nvPicPr>
        <p:blipFill>
          <a:blip r:embed="rId4">
            <a:extLst>
              <a:ext uri="{28A0092B-C50C-407E-A947-70E740481C1C}">
                <a14:useLocalDpi xmlns:a14="http://schemas.microsoft.com/office/drawing/2010/main" val="0"/>
              </a:ext>
            </a:extLst>
          </a:blip>
          <a:srcRect/>
          <a:stretch>
            <a:fillRect/>
          </a:stretch>
        </p:blipFill>
        <p:spPr bwMode="auto">
          <a:xfrm>
            <a:off x="2071615" y="4793585"/>
            <a:ext cx="3619500" cy="558991"/>
          </a:xfrm>
          <a:prstGeom prst="rect">
            <a:avLst/>
          </a:prstGeom>
          <a:noFill/>
          <a:ln>
            <a:noFill/>
          </a:ln>
        </p:spPr>
      </p:pic>
      <p:sp>
        <p:nvSpPr>
          <p:cNvPr id="14" name="Rectangle 13"/>
          <p:cNvSpPr/>
          <p:nvPr/>
        </p:nvSpPr>
        <p:spPr>
          <a:xfrm>
            <a:off x="456061" y="5570679"/>
            <a:ext cx="5038559" cy="388696"/>
          </a:xfrm>
          <a:prstGeom prst="rect">
            <a:avLst/>
          </a:prstGeom>
        </p:spPr>
        <p:txBody>
          <a:bodyPr wrap="none">
            <a:spAutoFit/>
          </a:bodyPr>
          <a:lstStyle/>
          <a:p>
            <a:pPr>
              <a:lnSpc>
                <a:spcPct val="107000"/>
              </a:lnSpc>
              <a:spcAft>
                <a:spcPts val="0"/>
              </a:spcAft>
            </a:pPr>
            <a:r>
              <a:rPr lang="fr-FR" dirty="0">
                <a:latin typeface="Times New Roman" panose="02020603050405020304" pitchFamily="18" charset="0"/>
                <a:ea typeface="Calibri" panose="020F0502020204030204" pitchFamily="34" charset="0"/>
                <a:cs typeface="Arial" panose="020B0604020202020204" pitchFamily="34" charset="0"/>
              </a:rPr>
              <a:t>Et donc loi de la statique des fluides est donnée par :</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5" name="Image 14"/>
          <p:cNvPicPr>
            <a:picLocks noChangeAspect="1"/>
          </p:cNvPicPr>
          <p:nvPr/>
        </p:nvPicPr>
        <p:blipFill>
          <a:blip r:embed="rId5"/>
          <a:stretch>
            <a:fillRect/>
          </a:stretch>
        </p:blipFill>
        <p:spPr>
          <a:xfrm>
            <a:off x="7391968" y="1965278"/>
            <a:ext cx="3925922" cy="3980449"/>
          </a:xfrm>
          <a:prstGeom prst="rect">
            <a:avLst/>
          </a:prstGeom>
        </p:spPr>
      </p:pic>
      <p:pic>
        <p:nvPicPr>
          <p:cNvPr id="24" name="Image 23"/>
          <p:cNvPicPr/>
          <p:nvPr/>
        </p:nvPicPr>
        <p:blipFill>
          <a:blip r:embed="rId6">
            <a:extLst>
              <a:ext uri="{28A0092B-C50C-407E-A947-70E740481C1C}">
                <a14:useLocalDpi xmlns:a14="http://schemas.microsoft.com/office/drawing/2010/main" val="0"/>
              </a:ext>
            </a:extLst>
          </a:blip>
          <a:srcRect/>
          <a:stretch>
            <a:fillRect/>
          </a:stretch>
        </p:blipFill>
        <p:spPr bwMode="auto">
          <a:xfrm>
            <a:off x="563534" y="5951204"/>
            <a:ext cx="6697075" cy="695256"/>
          </a:xfrm>
          <a:prstGeom prst="rect">
            <a:avLst/>
          </a:prstGeom>
          <a:noFill/>
          <a:ln>
            <a:noFill/>
          </a:ln>
        </p:spPr>
      </p:pic>
    </p:spTree>
    <p:extLst>
      <p:ext uri="{BB962C8B-B14F-4D97-AF65-F5344CB8AC3E}">
        <p14:creationId xmlns:p14="http://schemas.microsoft.com/office/powerpoint/2010/main" val="1930697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7006" y="378962"/>
            <a:ext cx="10515600" cy="718237"/>
          </a:xfrm>
        </p:spPr>
        <p:txBody>
          <a:bodyPr/>
          <a:lstStyle/>
          <a:p>
            <a:pPr marL="0" indent="0">
              <a:buNone/>
            </a:pPr>
            <a:r>
              <a:rPr lang="fr-FR" b="1" u="sng" dirty="0">
                <a:solidFill>
                  <a:srgbClr val="FF0000"/>
                </a:solidFill>
              </a:rPr>
              <a:t>4.1. Différence de pression entre deux points d'un liquide</a:t>
            </a:r>
            <a:endParaRPr lang="fr-FR" dirty="0">
              <a:solidFill>
                <a:srgbClr val="FF0000"/>
              </a:solidFill>
            </a:endParaRPr>
          </a:p>
          <a:p>
            <a:endParaRPr lang="fr-FR" dirty="0"/>
          </a:p>
        </p:txBody>
      </p:sp>
      <p:pic>
        <p:nvPicPr>
          <p:cNvPr id="4" name="Image 3"/>
          <p:cNvPicPr/>
          <p:nvPr/>
        </p:nvPicPr>
        <p:blipFill rotWithShape="1">
          <a:blip r:embed="rId2">
            <a:extLst>
              <a:ext uri="{28A0092B-C50C-407E-A947-70E740481C1C}">
                <a14:useLocalDpi xmlns:a14="http://schemas.microsoft.com/office/drawing/2010/main" val="0"/>
              </a:ext>
            </a:extLst>
          </a:blip>
          <a:srcRect t="3233" b="996"/>
          <a:stretch/>
        </p:blipFill>
        <p:spPr bwMode="auto">
          <a:xfrm>
            <a:off x="2619374" y="1097199"/>
            <a:ext cx="7370787" cy="467580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42364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7006" y="378962"/>
            <a:ext cx="10515600" cy="718237"/>
          </a:xfrm>
        </p:spPr>
        <p:txBody>
          <a:bodyPr/>
          <a:lstStyle/>
          <a:p>
            <a:pPr marL="0" indent="0">
              <a:buNone/>
            </a:pPr>
            <a:r>
              <a:rPr lang="fr-FR" b="1" u="sng" dirty="0">
                <a:solidFill>
                  <a:srgbClr val="FF0000"/>
                </a:solidFill>
              </a:rPr>
              <a:t>4.2. Les pressions sur plan horizontal :</a:t>
            </a:r>
            <a:endParaRPr lang="fr-FR" u="sng" dirty="0">
              <a:solidFill>
                <a:srgbClr val="FF0000"/>
              </a:solidFill>
            </a:endParaRPr>
          </a:p>
        </p:txBody>
      </p:sp>
      <p:pic>
        <p:nvPicPr>
          <p:cNvPr id="5" name="Image 4"/>
          <p:cNvPicPr/>
          <p:nvPr/>
        </p:nvPicPr>
        <p:blipFill rotWithShape="1">
          <a:blip r:embed="rId2">
            <a:extLst>
              <a:ext uri="{28A0092B-C50C-407E-A947-70E740481C1C}">
                <a14:useLocalDpi xmlns:a14="http://schemas.microsoft.com/office/drawing/2010/main" val="0"/>
              </a:ext>
            </a:extLst>
          </a:blip>
          <a:srcRect r="57202" b="65333"/>
          <a:stretch/>
        </p:blipFill>
        <p:spPr bwMode="auto">
          <a:xfrm>
            <a:off x="497006" y="1097199"/>
            <a:ext cx="2464558" cy="444998"/>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345744" y="1688412"/>
            <a:ext cx="5903509" cy="981423"/>
          </a:xfrm>
          <a:prstGeom prst="rect">
            <a:avLst/>
          </a:prstGeom>
        </p:spPr>
        <p:txBody>
          <a:bodyPr wrap="square">
            <a:spAutoFit/>
          </a:bodyPr>
          <a:lstStyle/>
          <a:p>
            <a:pPr>
              <a:lnSpc>
                <a:spcPct val="107000"/>
              </a:lnSpc>
              <a:spcAft>
                <a:spcPts val="0"/>
              </a:spcAft>
            </a:pPr>
            <a:r>
              <a:rPr lang="fr-FR" b="1" u="sng" dirty="0">
                <a:latin typeface="TimesNewRoman"/>
                <a:ea typeface="Calibri" panose="020F0502020204030204" pitchFamily="34" charset="0"/>
                <a:cs typeface="TimesNewRoman"/>
              </a:rPr>
              <a:t>On conclure que : </a:t>
            </a:r>
            <a:r>
              <a:rPr lang="fr-FR" dirty="0">
                <a:latin typeface="TimesNewRoman,BoldItalic"/>
                <a:ea typeface="Calibri" panose="020F0502020204030204" pitchFamily="34" charset="0"/>
                <a:cs typeface="TimesNewRoman,BoldItalic"/>
              </a:rPr>
              <a:t>Sur un m</a:t>
            </a:r>
            <a:r>
              <a:rPr lang="fr-FR" dirty="0">
                <a:latin typeface="TimesNewRoman"/>
                <a:ea typeface="TimesNewRoman,BoldItalic"/>
                <a:cs typeface="TimesNewRoman,BoldItalic"/>
              </a:rPr>
              <a:t>ê</a:t>
            </a:r>
            <a:r>
              <a:rPr lang="fr-FR" dirty="0">
                <a:latin typeface="TimesNewRoman,BoldItalic"/>
                <a:ea typeface="Calibri" panose="020F0502020204030204" pitchFamily="34" charset="0"/>
                <a:cs typeface="TimesNewRoman,BoldItalic"/>
              </a:rPr>
              <a:t>me plan </a:t>
            </a:r>
            <a:r>
              <a:rPr lang="fr-FR" dirty="0" smtClean="0">
                <a:latin typeface="TimesNewRoman,BoldItalic"/>
                <a:ea typeface="Calibri" panose="020F0502020204030204" pitchFamily="34" charset="0"/>
                <a:cs typeface="TimesNewRoman,BoldItalic"/>
              </a:rPr>
              <a:t>horizontal, </a:t>
            </a:r>
          </a:p>
          <a:p>
            <a:pPr>
              <a:lnSpc>
                <a:spcPct val="107000"/>
              </a:lnSpc>
              <a:spcAft>
                <a:spcPts val="0"/>
              </a:spcAft>
            </a:pPr>
            <a:r>
              <a:rPr lang="fr-FR" dirty="0" smtClean="0">
                <a:latin typeface="TimesNewRoman,BoldItalic"/>
                <a:cs typeface="TimesNewRoman,BoldItalic"/>
              </a:rPr>
              <a:t>toutes </a:t>
            </a:r>
            <a:r>
              <a:rPr lang="fr-FR" dirty="0">
                <a:latin typeface="TimesNewRoman,BoldItalic"/>
                <a:cs typeface="TimesNewRoman,BoldItalic"/>
              </a:rPr>
              <a:t>les pressions sont </a:t>
            </a:r>
            <a:r>
              <a:rPr lang="fr-FR" dirty="0">
                <a:latin typeface="TimesNewRoman"/>
                <a:ea typeface="TimesNewRoman,BoldItalic"/>
                <a:cs typeface="TimesNewRoman,BoldItalic"/>
              </a:rPr>
              <a:t>é</a:t>
            </a:r>
            <a:r>
              <a:rPr lang="fr-FR" dirty="0">
                <a:latin typeface="TimesNewRoman,BoldItalic"/>
                <a:cs typeface="TimesNewRoman,BoldItalic"/>
              </a:rPr>
              <a:t>gales (donc Pressions Isobares).</a:t>
            </a:r>
            <a:endParaRPr lang="fr-FR" dirty="0"/>
          </a:p>
        </p:txBody>
      </p:sp>
      <p:pic>
        <p:nvPicPr>
          <p:cNvPr id="6" name="Image 5"/>
          <p:cNvPicPr/>
          <p:nvPr/>
        </p:nvPicPr>
        <p:blipFill>
          <a:blip r:embed="rId3">
            <a:extLst>
              <a:ext uri="{28A0092B-C50C-407E-A947-70E740481C1C}">
                <a14:useLocalDpi xmlns:a14="http://schemas.microsoft.com/office/drawing/2010/main" val="0"/>
              </a:ext>
            </a:extLst>
          </a:blip>
          <a:srcRect/>
          <a:stretch>
            <a:fillRect/>
          </a:stretch>
        </p:blipFill>
        <p:spPr bwMode="auto">
          <a:xfrm>
            <a:off x="7231892" y="738080"/>
            <a:ext cx="4763353" cy="2082705"/>
          </a:xfrm>
          <a:prstGeom prst="rect">
            <a:avLst/>
          </a:prstGeom>
          <a:noFill/>
          <a:ln>
            <a:noFill/>
          </a:ln>
        </p:spPr>
      </p:pic>
      <p:sp>
        <p:nvSpPr>
          <p:cNvPr id="7" name="Espace réservé du contenu 2"/>
          <p:cNvSpPr txBox="1">
            <a:spLocks/>
          </p:cNvSpPr>
          <p:nvPr/>
        </p:nvSpPr>
        <p:spPr>
          <a:xfrm>
            <a:off x="413983" y="3750300"/>
            <a:ext cx="10515600" cy="165421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u="sng" dirty="0" smtClean="0">
                <a:solidFill>
                  <a:srgbClr val="FF0000"/>
                </a:solidFill>
              </a:rPr>
              <a:t>5</a:t>
            </a:r>
            <a:r>
              <a:rPr lang="fr-FR" b="1" i="1" u="sng" dirty="0">
                <a:solidFill>
                  <a:srgbClr val="FF0000"/>
                </a:solidFill>
              </a:rPr>
              <a:t>. THEOREME DE </a:t>
            </a:r>
            <a:r>
              <a:rPr lang="fr-FR" b="1" i="1" u="sng" dirty="0" smtClean="0">
                <a:solidFill>
                  <a:srgbClr val="FF0000"/>
                </a:solidFill>
              </a:rPr>
              <a:t>PASCAL :</a:t>
            </a:r>
          </a:p>
          <a:p>
            <a:r>
              <a:rPr lang="fr-CA" dirty="0"/>
              <a:t>Au XVII siècle, Blaise Pascal a énoncé une loi :</a:t>
            </a:r>
            <a:endParaRPr lang="fr-FR" dirty="0"/>
          </a:p>
          <a:p>
            <a:r>
              <a:rPr lang="fr-CA" dirty="0"/>
              <a:t>« Au repos, la pression d’un fluide en un point est </a:t>
            </a:r>
            <a:endParaRPr lang="fr-FR" dirty="0"/>
          </a:p>
          <a:p>
            <a:r>
              <a:rPr lang="fr-CA" dirty="0"/>
              <a:t>la même dans toutes les directions ».</a:t>
            </a:r>
            <a:endParaRPr lang="fr-FR" dirty="0">
              <a:solidFill>
                <a:srgbClr val="FF0000"/>
              </a:solidFill>
            </a:endParaRPr>
          </a:p>
          <a:p>
            <a:pPr marL="0" indent="0">
              <a:buFont typeface="Arial" panose="020B0604020202020204" pitchFamily="34" charset="0"/>
              <a:buNone/>
            </a:pPr>
            <a:endParaRPr lang="fr-FR" dirty="0">
              <a:solidFill>
                <a:srgbClr val="FF0000"/>
              </a:solidFill>
            </a:endParaRPr>
          </a:p>
        </p:txBody>
      </p:sp>
      <p:pic>
        <p:nvPicPr>
          <p:cNvPr id="14" name="Image 13"/>
          <p:cNvPicPr/>
          <p:nvPr/>
        </p:nvPicPr>
        <p:blipFill>
          <a:blip r:embed="rId4">
            <a:extLst>
              <a:ext uri="{28A0092B-C50C-407E-A947-70E740481C1C}">
                <a14:useLocalDpi xmlns:a14="http://schemas.microsoft.com/office/drawing/2010/main" val="0"/>
              </a:ext>
            </a:extLst>
          </a:blip>
          <a:srcRect/>
          <a:stretch>
            <a:fillRect/>
          </a:stretch>
        </p:blipFill>
        <p:spPr bwMode="auto">
          <a:xfrm>
            <a:off x="7849737" y="3084536"/>
            <a:ext cx="3750860" cy="3088696"/>
          </a:xfrm>
          <a:prstGeom prst="rect">
            <a:avLst/>
          </a:prstGeom>
          <a:noFill/>
          <a:ln>
            <a:noFill/>
          </a:ln>
        </p:spPr>
      </p:pic>
    </p:spTree>
    <p:extLst>
      <p:ext uri="{BB962C8B-B14F-4D97-AF65-F5344CB8AC3E}">
        <p14:creationId xmlns:p14="http://schemas.microsoft.com/office/powerpoint/2010/main" val="956662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84720" y="1026922"/>
            <a:ext cx="10374431" cy="4284219"/>
          </a:xfrm>
          <a:prstGeom prst="rect">
            <a:avLst/>
          </a:prstGeom>
        </p:spPr>
      </p:pic>
      <p:sp>
        <p:nvSpPr>
          <p:cNvPr id="5" name="Rectangle 4"/>
          <p:cNvSpPr/>
          <p:nvPr/>
        </p:nvSpPr>
        <p:spPr>
          <a:xfrm>
            <a:off x="699761" y="473839"/>
            <a:ext cx="3570208" cy="461665"/>
          </a:xfrm>
          <a:prstGeom prst="rect">
            <a:avLst/>
          </a:prstGeom>
        </p:spPr>
        <p:txBody>
          <a:bodyPr wrap="none">
            <a:spAutoFit/>
          </a:bodyPr>
          <a:lstStyle/>
          <a:p>
            <a:r>
              <a:rPr lang="fr-FR" sz="2400" b="1" u="sng" dirty="0" smtClean="0">
                <a:solidFill>
                  <a:srgbClr val="FF0000"/>
                </a:solidFill>
                <a:latin typeface="TimesNewRoman,Bold"/>
              </a:rPr>
              <a:t>6. Poussé </a:t>
            </a:r>
            <a:r>
              <a:rPr lang="fr-FR" sz="2400" b="1" u="sng" dirty="0">
                <a:solidFill>
                  <a:srgbClr val="FF0000"/>
                </a:solidFill>
                <a:latin typeface="TimesNewRoman,Bold"/>
              </a:rPr>
              <a:t>d’Archimède</a:t>
            </a:r>
            <a:endParaRPr lang="fr-FR" sz="2400" u="sng" dirty="0">
              <a:solidFill>
                <a:srgbClr val="FF0000"/>
              </a:solidFill>
            </a:endParaRPr>
          </a:p>
        </p:txBody>
      </p:sp>
    </p:spTree>
    <p:extLst>
      <p:ext uri="{BB962C8B-B14F-4D97-AF65-F5344CB8AC3E}">
        <p14:creationId xmlns:p14="http://schemas.microsoft.com/office/powerpoint/2010/main" val="2122404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31538" y="565600"/>
            <a:ext cx="11247568" cy="3842627"/>
          </a:xfrm>
          <a:prstGeom prst="rect">
            <a:avLst/>
          </a:prstGeom>
        </p:spPr>
      </p:pic>
    </p:spTree>
    <p:extLst>
      <p:ext uri="{BB962C8B-B14F-4D97-AF65-F5344CB8AC3E}">
        <p14:creationId xmlns:p14="http://schemas.microsoft.com/office/powerpoint/2010/main" val="649990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5868" y="435929"/>
            <a:ext cx="11159320" cy="3785652"/>
          </a:xfrm>
          <a:prstGeom prst="rect">
            <a:avLst/>
          </a:prstGeom>
        </p:spPr>
        <p:txBody>
          <a:bodyPr wrap="square">
            <a:spAutoFit/>
          </a:bodyPr>
          <a:lstStyle/>
          <a:p>
            <a:pPr algn="just"/>
            <a:r>
              <a:rPr lang="fr-FR" sz="2000" b="1" i="1" dirty="0">
                <a:solidFill>
                  <a:srgbClr val="FF0000"/>
                </a:solidFill>
                <a:latin typeface="TimesNewRoman,BoldItalic"/>
              </a:rPr>
              <a:t>Théorème d’Archimède </a:t>
            </a:r>
            <a:r>
              <a:rPr lang="fr-FR" sz="2000" b="1" i="1" dirty="0" smtClean="0">
                <a:solidFill>
                  <a:srgbClr val="FF0000"/>
                </a:solidFill>
                <a:latin typeface="TimesNewRoman,BoldItalic"/>
              </a:rPr>
              <a:t>:</a:t>
            </a:r>
          </a:p>
          <a:p>
            <a:pPr algn="just"/>
            <a:endParaRPr lang="fr-FR" sz="2000" b="1" i="1" dirty="0">
              <a:solidFill>
                <a:srgbClr val="FF0000"/>
              </a:solidFill>
              <a:latin typeface="TimesNewRoman,BoldItalic"/>
            </a:endParaRPr>
          </a:p>
          <a:p>
            <a:pPr algn="just"/>
            <a:r>
              <a:rPr lang="fr-FR" sz="2000" dirty="0">
                <a:latin typeface="TimesNewRoman"/>
              </a:rPr>
              <a:t>Tout corps plonge dans un fluide </a:t>
            </a:r>
            <a:r>
              <a:rPr lang="fr-FR" sz="2000" dirty="0" smtClean="0">
                <a:latin typeface="TimesNewRoman"/>
              </a:rPr>
              <a:t>reçoit </a:t>
            </a:r>
            <a:r>
              <a:rPr lang="fr-FR" sz="2000" dirty="0">
                <a:latin typeface="TimesNewRoman"/>
              </a:rPr>
              <a:t>de la part de ce fluide une force </a:t>
            </a:r>
            <a:r>
              <a:rPr lang="fr-FR" sz="2000" dirty="0" smtClean="0">
                <a:latin typeface="TimesNewRoman"/>
              </a:rPr>
              <a:t>(poussée) verticale</a:t>
            </a:r>
            <a:r>
              <a:rPr lang="fr-FR" sz="2000" dirty="0">
                <a:latin typeface="TimesNewRoman"/>
              </a:rPr>
              <a:t>, vers le haut dont </a:t>
            </a:r>
            <a:r>
              <a:rPr lang="fr-FR" sz="2000" dirty="0" smtClean="0">
                <a:latin typeface="TimesNewRoman"/>
              </a:rPr>
              <a:t>l'intensité </a:t>
            </a:r>
            <a:r>
              <a:rPr lang="fr-FR" sz="2000" dirty="0">
                <a:latin typeface="TimesNewRoman"/>
              </a:rPr>
              <a:t>est </a:t>
            </a:r>
            <a:r>
              <a:rPr lang="fr-FR" sz="2000" dirty="0" smtClean="0">
                <a:latin typeface="TimesNewRoman"/>
              </a:rPr>
              <a:t>égale </a:t>
            </a:r>
            <a:r>
              <a:rPr lang="fr-FR" sz="2000" dirty="0">
                <a:latin typeface="TimesNewRoman"/>
              </a:rPr>
              <a:t>au poids du volume de fluide </a:t>
            </a:r>
            <a:r>
              <a:rPr lang="fr-FR" sz="2000" dirty="0" smtClean="0">
                <a:latin typeface="TimesNewRoman"/>
              </a:rPr>
              <a:t>déplacé </a:t>
            </a:r>
            <a:r>
              <a:rPr lang="fr-FR" sz="2000" dirty="0">
                <a:latin typeface="TimesNewRoman"/>
              </a:rPr>
              <a:t>(</a:t>
            </a:r>
            <a:r>
              <a:rPr lang="fr-FR" sz="2000" dirty="0" smtClean="0">
                <a:latin typeface="TimesNewRoman"/>
              </a:rPr>
              <a:t>ce volume </a:t>
            </a:r>
            <a:r>
              <a:rPr lang="fr-FR" sz="2000" dirty="0">
                <a:latin typeface="TimesNewRoman"/>
              </a:rPr>
              <a:t>est donc </a:t>
            </a:r>
            <a:r>
              <a:rPr lang="fr-FR" sz="2000" dirty="0" smtClean="0">
                <a:latin typeface="TimesNewRoman"/>
              </a:rPr>
              <a:t>égal </a:t>
            </a:r>
            <a:r>
              <a:rPr lang="fr-FR" sz="2000" dirty="0">
                <a:latin typeface="TimesNewRoman"/>
              </a:rPr>
              <a:t>au volume immerge du corps</a:t>
            </a:r>
            <a:r>
              <a:rPr lang="fr-FR" sz="2000" dirty="0" smtClean="0">
                <a:latin typeface="TimesNewRoman"/>
              </a:rPr>
              <a:t>). Il résulte </a:t>
            </a:r>
            <a:r>
              <a:rPr lang="fr-FR" sz="2000" dirty="0">
                <a:latin typeface="TimesNewRoman"/>
              </a:rPr>
              <a:t>de ce </a:t>
            </a:r>
            <a:r>
              <a:rPr lang="fr-FR" sz="2000" dirty="0" smtClean="0">
                <a:latin typeface="TimesNewRoman"/>
              </a:rPr>
              <a:t>théorème </a:t>
            </a:r>
            <a:r>
              <a:rPr lang="fr-FR" sz="2000" dirty="0">
                <a:latin typeface="TimesNewRoman"/>
              </a:rPr>
              <a:t>que si le poids d’un corps place dans une masse fluide est</a:t>
            </a:r>
          </a:p>
          <a:p>
            <a:pPr algn="just"/>
            <a:r>
              <a:rPr lang="fr-FR" sz="2000" dirty="0">
                <a:latin typeface="TimesNewRoman"/>
              </a:rPr>
              <a:t>inferieur au poids de son volume du fluide, le corps flotte</a:t>
            </a:r>
            <a:r>
              <a:rPr lang="fr-FR" sz="2000" dirty="0" smtClean="0">
                <a:latin typeface="TimesNewRoman"/>
              </a:rPr>
              <a:t>.</a:t>
            </a:r>
          </a:p>
          <a:p>
            <a:pPr algn="just"/>
            <a:endParaRPr lang="fr-FR" sz="2000" dirty="0">
              <a:latin typeface="TimesNewRoman"/>
            </a:endParaRPr>
          </a:p>
          <a:p>
            <a:pPr algn="just"/>
            <a:r>
              <a:rPr lang="fr-FR" sz="2000" b="1" dirty="0">
                <a:latin typeface="TimesNewRoman,Bold"/>
              </a:rPr>
              <a:t>Exemple </a:t>
            </a:r>
            <a:r>
              <a:rPr lang="fr-FR" sz="2000" b="1" dirty="0" smtClean="0">
                <a:latin typeface="TimesNewRoman,Bold"/>
              </a:rPr>
              <a:t>:</a:t>
            </a:r>
          </a:p>
          <a:p>
            <a:pPr algn="just"/>
            <a:endParaRPr lang="fr-FR" sz="2000" b="1" dirty="0">
              <a:latin typeface="TimesNewRoman,Bold"/>
            </a:endParaRPr>
          </a:p>
          <a:p>
            <a:pPr algn="just"/>
            <a:r>
              <a:rPr lang="fr-FR" sz="2000" dirty="0">
                <a:latin typeface="TimesNewRoman"/>
              </a:rPr>
              <a:t>Quelle est la fraction de volume d’un morceau de </a:t>
            </a:r>
            <a:r>
              <a:rPr lang="fr-FR" sz="2000" dirty="0" smtClean="0">
                <a:latin typeface="TimesNewRoman"/>
              </a:rPr>
              <a:t>métal </a:t>
            </a:r>
            <a:r>
              <a:rPr lang="fr-FR" sz="2000" dirty="0">
                <a:latin typeface="TimesNewRoman"/>
              </a:rPr>
              <a:t>solide de </a:t>
            </a:r>
            <a:r>
              <a:rPr lang="fr-FR" sz="2000" dirty="0" smtClean="0">
                <a:latin typeface="TimesNewRoman"/>
              </a:rPr>
              <a:t>densité </a:t>
            </a:r>
            <a:r>
              <a:rPr lang="fr-FR" sz="2000" dirty="0">
                <a:latin typeface="TimesNewRoman"/>
              </a:rPr>
              <a:t>7,25 qui flotte </a:t>
            </a:r>
            <a:r>
              <a:rPr lang="fr-FR" sz="2000" dirty="0" smtClean="0">
                <a:latin typeface="TimesNewRoman"/>
              </a:rPr>
              <a:t>à la </a:t>
            </a:r>
            <a:r>
              <a:rPr lang="fr-FR" sz="2000" dirty="0">
                <a:latin typeface="TimesNewRoman"/>
              </a:rPr>
              <a:t>surface d’un </a:t>
            </a:r>
            <a:r>
              <a:rPr lang="fr-FR" sz="2000" dirty="0" smtClean="0">
                <a:latin typeface="TimesNewRoman"/>
              </a:rPr>
              <a:t>récipient </a:t>
            </a:r>
            <a:r>
              <a:rPr lang="fr-FR" sz="2000" dirty="0">
                <a:latin typeface="TimesNewRoman"/>
              </a:rPr>
              <a:t>de mercure de </a:t>
            </a:r>
            <a:r>
              <a:rPr lang="fr-FR" sz="2000" dirty="0" smtClean="0">
                <a:latin typeface="TimesNewRoman"/>
              </a:rPr>
              <a:t>densité </a:t>
            </a:r>
            <a:r>
              <a:rPr lang="fr-FR" sz="2000" dirty="0">
                <a:latin typeface="TimesNewRoman"/>
              </a:rPr>
              <a:t>13,6</a:t>
            </a:r>
            <a:endParaRPr lang="fr-FR" sz="2000" dirty="0"/>
          </a:p>
        </p:txBody>
      </p:sp>
      <p:pic>
        <p:nvPicPr>
          <p:cNvPr id="5" name="Image 4"/>
          <p:cNvPicPr>
            <a:picLocks noChangeAspect="1"/>
          </p:cNvPicPr>
          <p:nvPr/>
        </p:nvPicPr>
        <p:blipFill>
          <a:blip r:embed="rId2"/>
          <a:stretch>
            <a:fillRect/>
          </a:stretch>
        </p:blipFill>
        <p:spPr>
          <a:xfrm>
            <a:off x="3499443" y="4589770"/>
            <a:ext cx="5152170" cy="1701848"/>
          </a:xfrm>
          <a:prstGeom prst="rect">
            <a:avLst/>
          </a:prstGeom>
        </p:spPr>
      </p:pic>
    </p:spTree>
    <p:extLst>
      <p:ext uri="{BB962C8B-B14F-4D97-AF65-F5344CB8AC3E}">
        <p14:creationId xmlns:p14="http://schemas.microsoft.com/office/powerpoint/2010/main" val="3301471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71370" y="465231"/>
            <a:ext cx="11038409" cy="3985795"/>
          </a:xfrm>
          <a:prstGeom prst="rect">
            <a:avLst/>
          </a:prstGeom>
        </p:spPr>
      </p:pic>
    </p:spTree>
    <p:extLst>
      <p:ext uri="{BB962C8B-B14F-4D97-AF65-F5344CB8AC3E}">
        <p14:creationId xmlns:p14="http://schemas.microsoft.com/office/powerpoint/2010/main" val="2988963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1246" y="366342"/>
            <a:ext cx="8204881" cy="523220"/>
          </a:xfrm>
          <a:prstGeom prst="rect">
            <a:avLst/>
          </a:prstGeom>
        </p:spPr>
        <p:txBody>
          <a:bodyPr wrap="square">
            <a:spAutoFit/>
          </a:bodyPr>
          <a:lstStyle/>
          <a:p>
            <a:r>
              <a:rPr lang="fr-FR" sz="2800" b="1" u="sng" dirty="0" smtClean="0">
                <a:solidFill>
                  <a:srgbClr val="FF0000"/>
                </a:solidFill>
              </a:rPr>
              <a:t>7. Force de pression</a:t>
            </a:r>
            <a:r>
              <a:rPr lang="fr-FR" sz="2800" b="1" u="sng" dirty="0">
                <a:solidFill>
                  <a:srgbClr val="FF0000"/>
                </a:solidFill>
              </a:rPr>
              <a:t> sur les </a:t>
            </a:r>
            <a:r>
              <a:rPr lang="fr-FR" sz="2800" b="1" u="sng" dirty="0" smtClean="0">
                <a:solidFill>
                  <a:srgbClr val="FF0000"/>
                </a:solidFill>
              </a:rPr>
              <a:t>parois :</a:t>
            </a:r>
            <a:endParaRPr lang="fr-FR" sz="2800" u="sng" dirty="0">
              <a:solidFill>
                <a:srgbClr val="FF0000"/>
              </a:solidFill>
            </a:endParaRPr>
          </a:p>
        </p:txBody>
      </p:sp>
      <p:sp>
        <p:nvSpPr>
          <p:cNvPr id="5" name="Rectangle 4"/>
          <p:cNvSpPr/>
          <p:nvPr/>
        </p:nvSpPr>
        <p:spPr>
          <a:xfrm>
            <a:off x="511245" y="1034915"/>
            <a:ext cx="11075703" cy="1323439"/>
          </a:xfrm>
          <a:prstGeom prst="rect">
            <a:avLst/>
          </a:prstGeom>
        </p:spPr>
        <p:txBody>
          <a:bodyPr wrap="square">
            <a:spAutoFit/>
          </a:bodyPr>
          <a:lstStyle/>
          <a:p>
            <a:pPr algn="just"/>
            <a:r>
              <a:rPr lang="fr-FR" sz="2000" dirty="0">
                <a:latin typeface="TimesNewRoman"/>
              </a:rPr>
              <a:t>Cette force est </a:t>
            </a:r>
            <a:r>
              <a:rPr lang="fr-FR" sz="2000" dirty="0" smtClean="0">
                <a:latin typeface="TimesNewRoman"/>
              </a:rPr>
              <a:t>définie </a:t>
            </a:r>
            <a:r>
              <a:rPr lang="fr-FR" sz="2000" dirty="0">
                <a:latin typeface="TimesNewRoman"/>
              </a:rPr>
              <a:t>comme </a:t>
            </a:r>
            <a:r>
              <a:rPr lang="fr-FR" sz="2000" dirty="0" smtClean="0">
                <a:latin typeface="TimesNewRoman"/>
              </a:rPr>
              <a:t>étant </a:t>
            </a:r>
            <a:r>
              <a:rPr lang="fr-FR" sz="2000" dirty="0">
                <a:latin typeface="TimesNewRoman"/>
              </a:rPr>
              <a:t>la force de pression </a:t>
            </a:r>
            <a:r>
              <a:rPr lang="fr-FR" sz="2000" dirty="0" smtClean="0">
                <a:latin typeface="TimesNewRoman"/>
              </a:rPr>
              <a:t>exercée </a:t>
            </a:r>
            <a:r>
              <a:rPr lang="fr-FR" sz="2000" dirty="0">
                <a:latin typeface="TimesNewRoman"/>
              </a:rPr>
              <a:t>par un fluide au repos </a:t>
            </a:r>
            <a:r>
              <a:rPr lang="fr-FR" sz="2000" dirty="0" smtClean="0">
                <a:latin typeface="TimesNewRoman"/>
              </a:rPr>
              <a:t>sur une </a:t>
            </a:r>
            <a:r>
              <a:rPr lang="fr-FR" sz="2000" dirty="0">
                <a:latin typeface="TimesNewRoman"/>
              </a:rPr>
              <a:t>surface de contacte, cette force est toujours normale </a:t>
            </a:r>
            <a:r>
              <a:rPr lang="fr-FR" sz="2000" dirty="0" smtClean="0">
                <a:latin typeface="TimesNewRoman"/>
              </a:rPr>
              <a:t>à </a:t>
            </a:r>
            <a:r>
              <a:rPr lang="fr-FR" sz="2000" dirty="0">
                <a:latin typeface="TimesNewRoman"/>
              </a:rPr>
              <a:t>la surface. Le calcul des </a:t>
            </a:r>
            <a:r>
              <a:rPr lang="fr-FR" sz="2000" dirty="0" smtClean="0">
                <a:latin typeface="TimesNewRoman"/>
              </a:rPr>
              <a:t>forces hydrostatiques </a:t>
            </a:r>
            <a:r>
              <a:rPr lang="fr-FR" sz="2000" dirty="0">
                <a:latin typeface="TimesNewRoman"/>
              </a:rPr>
              <a:t>sur une surface quelconque </a:t>
            </a:r>
            <a:r>
              <a:rPr lang="fr-FR" sz="2000" dirty="0" smtClean="0">
                <a:latin typeface="TimesNewRoman"/>
              </a:rPr>
              <a:t>plongée </a:t>
            </a:r>
            <a:r>
              <a:rPr lang="fr-FR" sz="2000" dirty="0">
                <a:latin typeface="TimesNewRoman"/>
              </a:rPr>
              <a:t>dans l’eau, consiste a </a:t>
            </a:r>
            <a:r>
              <a:rPr lang="fr-FR" sz="2000" dirty="0" smtClean="0">
                <a:latin typeface="TimesNewRoman"/>
              </a:rPr>
              <a:t>déterminer l’intensité </a:t>
            </a:r>
            <a:r>
              <a:rPr lang="fr-FR" sz="2000" dirty="0">
                <a:latin typeface="TimesNewRoman"/>
              </a:rPr>
              <a:t>de la force et son point d’application.</a:t>
            </a:r>
            <a:endParaRPr lang="fr-FR" sz="2000" dirty="0"/>
          </a:p>
        </p:txBody>
      </p:sp>
      <p:pic>
        <p:nvPicPr>
          <p:cNvPr id="7" name="Image 6"/>
          <p:cNvPicPr>
            <a:picLocks noChangeAspect="1"/>
          </p:cNvPicPr>
          <p:nvPr/>
        </p:nvPicPr>
        <p:blipFill>
          <a:blip r:embed="rId2"/>
          <a:stretch>
            <a:fillRect/>
          </a:stretch>
        </p:blipFill>
        <p:spPr>
          <a:xfrm>
            <a:off x="6887641" y="2004728"/>
            <a:ext cx="5076825" cy="4486275"/>
          </a:xfrm>
          <a:prstGeom prst="rect">
            <a:avLst/>
          </a:prstGeom>
        </p:spPr>
      </p:pic>
      <p:sp>
        <p:nvSpPr>
          <p:cNvPr id="8" name="Rectangle 7"/>
          <p:cNvSpPr/>
          <p:nvPr/>
        </p:nvSpPr>
        <p:spPr>
          <a:xfrm>
            <a:off x="511245" y="2640184"/>
            <a:ext cx="6217101" cy="2769989"/>
          </a:xfrm>
          <a:prstGeom prst="rect">
            <a:avLst/>
          </a:prstGeom>
        </p:spPr>
        <p:txBody>
          <a:bodyPr wrap="square">
            <a:spAutoFit/>
          </a:bodyPr>
          <a:lstStyle/>
          <a:p>
            <a:r>
              <a:rPr lang="fr-FR" sz="2400" b="1" u="sng" dirty="0" smtClean="0">
                <a:solidFill>
                  <a:srgbClr val="3365FF"/>
                </a:solidFill>
                <a:latin typeface="Arial" panose="020B0604020202020204" pitchFamily="34" charset="0"/>
              </a:rPr>
              <a:t>Hypothèses</a:t>
            </a:r>
          </a:p>
          <a:p>
            <a:endParaRPr lang="fr-FR" sz="2400" b="1" u="sng" dirty="0">
              <a:solidFill>
                <a:srgbClr val="3365FF"/>
              </a:solidFill>
              <a:latin typeface="Arial" panose="020B0604020202020204" pitchFamily="34" charset="0"/>
            </a:endParaRPr>
          </a:p>
          <a:p>
            <a:r>
              <a:rPr lang="fr-FR" dirty="0">
                <a:solidFill>
                  <a:srgbClr val="000000"/>
                </a:solidFill>
                <a:latin typeface="Arial" panose="020B0604020202020204" pitchFamily="34" charset="0"/>
              </a:rPr>
              <a:t>La paroi verticale possède un axe de symétrie (</a:t>
            </a:r>
            <a:r>
              <a:rPr lang="fr-FR" dirty="0" smtClean="0">
                <a:solidFill>
                  <a:srgbClr val="000000"/>
                </a:solidFill>
                <a:latin typeface="Arial" panose="020B0604020202020204" pitchFamily="34" charset="0"/>
              </a:rPr>
              <a:t>G,</a:t>
            </a:r>
            <a:r>
              <a:rPr lang="fr-FR" i="1" dirty="0" smtClean="0">
                <a:solidFill>
                  <a:srgbClr val="000000"/>
                </a:solidFill>
                <a:latin typeface="Times New Roman" panose="02020603050405020304" pitchFamily="18" charset="0"/>
              </a:rPr>
              <a:t>Y</a:t>
            </a:r>
            <a:r>
              <a:rPr lang="fr-FR" dirty="0" smtClean="0">
                <a:solidFill>
                  <a:srgbClr val="000000"/>
                </a:solidFill>
                <a:latin typeface="Arial" panose="020B0604020202020204" pitchFamily="34" charset="0"/>
              </a:rPr>
              <a:t>). </a:t>
            </a:r>
            <a:r>
              <a:rPr lang="fr-FR" dirty="0">
                <a:solidFill>
                  <a:srgbClr val="000000"/>
                </a:solidFill>
                <a:latin typeface="Arial" panose="020B0604020202020204" pitchFamily="34" charset="0"/>
              </a:rPr>
              <a:t>G est son centre de surface</a:t>
            </a:r>
            <a:r>
              <a:rPr lang="fr-FR" dirty="0" smtClean="0">
                <a:solidFill>
                  <a:srgbClr val="000000"/>
                </a:solidFill>
                <a:latin typeface="Arial" panose="020B0604020202020204" pitchFamily="34" charset="0"/>
              </a:rPr>
              <a:t>.</a:t>
            </a:r>
          </a:p>
          <a:p>
            <a:endParaRPr lang="fr-FR" dirty="0">
              <a:solidFill>
                <a:srgbClr val="000000"/>
              </a:solidFill>
              <a:latin typeface="Arial" panose="020B0604020202020204" pitchFamily="34" charset="0"/>
            </a:endParaRPr>
          </a:p>
          <a:p>
            <a:r>
              <a:rPr lang="fr-FR" dirty="0">
                <a:solidFill>
                  <a:srgbClr val="000000"/>
                </a:solidFill>
                <a:latin typeface="Arial" panose="020B0604020202020204" pitchFamily="34" charset="0"/>
              </a:rPr>
              <a:t>D’un coté de la paroi il y a un fluide de poids </a:t>
            </a:r>
            <a:r>
              <a:rPr lang="fr-FR" dirty="0" smtClean="0">
                <a:solidFill>
                  <a:srgbClr val="000000"/>
                </a:solidFill>
                <a:latin typeface="Arial" panose="020B0604020202020204" pitchFamily="34" charset="0"/>
              </a:rPr>
              <a:t>volumique </a:t>
            </a:r>
            <a:r>
              <a:rPr lang="fr-FR" dirty="0" smtClean="0">
                <a:solidFill>
                  <a:srgbClr val="000000"/>
                </a:solidFill>
                <a:latin typeface="SymbolMT"/>
              </a:rPr>
              <a:t>ϖ </a:t>
            </a:r>
            <a:r>
              <a:rPr lang="fr-FR" dirty="0">
                <a:solidFill>
                  <a:srgbClr val="000000"/>
                </a:solidFill>
                <a:latin typeface="Arial" panose="020B0604020202020204" pitchFamily="34" charset="0"/>
              </a:rPr>
              <a:t>, de l’autre coté, il y a </a:t>
            </a:r>
            <a:r>
              <a:rPr lang="fr-FR" dirty="0" smtClean="0">
                <a:solidFill>
                  <a:srgbClr val="000000"/>
                </a:solidFill>
                <a:latin typeface="Arial" panose="020B0604020202020204" pitchFamily="34" charset="0"/>
              </a:rPr>
              <a:t>de l’air </a:t>
            </a:r>
            <a:r>
              <a:rPr lang="fr-FR" dirty="0">
                <a:solidFill>
                  <a:srgbClr val="000000"/>
                </a:solidFill>
                <a:latin typeface="Arial" panose="020B0604020202020204" pitchFamily="34" charset="0"/>
              </a:rPr>
              <a:t>à la pression atmosphérique </a:t>
            </a:r>
            <a:r>
              <a:rPr lang="fr-FR" dirty="0" err="1">
                <a:solidFill>
                  <a:srgbClr val="000000"/>
                </a:solidFill>
                <a:latin typeface="Arial" panose="020B0604020202020204" pitchFamily="34" charset="0"/>
              </a:rPr>
              <a:t>P</a:t>
            </a:r>
            <a:r>
              <a:rPr lang="fr-FR" sz="1050" dirty="0" err="1">
                <a:solidFill>
                  <a:srgbClr val="000000"/>
                </a:solidFill>
                <a:latin typeface="Arial" panose="020B0604020202020204" pitchFamily="34" charset="0"/>
              </a:rPr>
              <a:t>atm</a:t>
            </a:r>
            <a:r>
              <a:rPr lang="fr-FR" dirty="0">
                <a:solidFill>
                  <a:srgbClr val="000000"/>
                </a:solidFill>
                <a:latin typeface="Arial" panose="020B0604020202020204" pitchFamily="34" charset="0"/>
              </a:rPr>
              <a:t>. On désigne par P</a:t>
            </a:r>
            <a:r>
              <a:rPr lang="fr-FR" sz="1050" dirty="0">
                <a:solidFill>
                  <a:srgbClr val="000000"/>
                </a:solidFill>
                <a:latin typeface="Arial" panose="020B0604020202020204" pitchFamily="34" charset="0"/>
              </a:rPr>
              <a:t>G </a:t>
            </a:r>
            <a:r>
              <a:rPr lang="fr-FR" dirty="0">
                <a:solidFill>
                  <a:srgbClr val="000000"/>
                </a:solidFill>
                <a:latin typeface="Arial" panose="020B0604020202020204" pitchFamily="34" charset="0"/>
              </a:rPr>
              <a:t>la pression au centre </a:t>
            </a:r>
            <a:r>
              <a:rPr lang="fr-FR" dirty="0" smtClean="0">
                <a:solidFill>
                  <a:srgbClr val="000000"/>
                </a:solidFill>
                <a:latin typeface="Arial" panose="020B0604020202020204" pitchFamily="34" charset="0"/>
              </a:rPr>
              <a:t>de surface </a:t>
            </a:r>
            <a:r>
              <a:rPr lang="fr-FR" dirty="0">
                <a:solidFill>
                  <a:srgbClr val="000000"/>
                </a:solidFill>
                <a:latin typeface="Arial" panose="020B0604020202020204" pitchFamily="34" charset="0"/>
              </a:rPr>
              <a:t>G du coté fluide.</a:t>
            </a:r>
            <a:endParaRPr lang="fr-FR" dirty="0"/>
          </a:p>
        </p:txBody>
      </p:sp>
    </p:spTree>
    <p:extLst>
      <p:ext uri="{BB962C8B-B14F-4D97-AF65-F5344CB8AC3E}">
        <p14:creationId xmlns:p14="http://schemas.microsoft.com/office/powerpoint/2010/main" val="3712214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0584" y="510738"/>
            <a:ext cx="11282149" cy="1015663"/>
          </a:xfrm>
          <a:prstGeom prst="rect">
            <a:avLst/>
          </a:prstGeom>
        </p:spPr>
        <p:txBody>
          <a:bodyPr wrap="square">
            <a:spAutoFit/>
          </a:bodyPr>
          <a:lstStyle/>
          <a:p>
            <a:r>
              <a:rPr lang="fr-FR" sz="2000" dirty="0">
                <a:latin typeface="TimesNewRoman"/>
              </a:rPr>
              <a:t>Soit </a:t>
            </a:r>
            <a:r>
              <a:rPr lang="fr-FR" sz="2000" dirty="0" smtClean="0">
                <a:latin typeface="TimesNewRoman"/>
              </a:rPr>
              <a:t>un élément de </a:t>
            </a:r>
            <a:r>
              <a:rPr lang="fr-FR" sz="2000" dirty="0">
                <a:latin typeface="TimesNewRoman"/>
              </a:rPr>
              <a:t>surface de la plaque ≪ </a:t>
            </a:r>
            <a:r>
              <a:rPr lang="fr-FR" sz="2000" dirty="0" err="1">
                <a:latin typeface="TimesNewRoman"/>
              </a:rPr>
              <a:t>dS</a:t>
            </a:r>
            <a:r>
              <a:rPr lang="fr-FR" sz="2000" dirty="0">
                <a:latin typeface="TimesNewRoman"/>
              </a:rPr>
              <a:t> ≫, la pression qui s’exerce sur cet </a:t>
            </a:r>
            <a:r>
              <a:rPr lang="fr-FR" sz="2000" dirty="0" smtClean="0">
                <a:latin typeface="TimesNewRoman"/>
              </a:rPr>
              <a:t>élément est </a:t>
            </a:r>
            <a:r>
              <a:rPr lang="fr-FR" sz="2000" dirty="0">
                <a:latin typeface="TimesNewRoman"/>
              </a:rPr>
              <a:t>: </a:t>
            </a:r>
            <a:endParaRPr lang="fr-FR" sz="2000" dirty="0" smtClean="0">
              <a:latin typeface="TimesNewRoman"/>
            </a:endParaRPr>
          </a:p>
          <a:p>
            <a:endParaRPr lang="fr-FR" i="1" dirty="0">
              <a:latin typeface="TimesNewRoman"/>
            </a:endParaRPr>
          </a:p>
          <a:p>
            <a:pPr algn="ctr"/>
            <a:r>
              <a:rPr lang="fr-FR" sz="2200" b="1" i="1" dirty="0" smtClean="0">
                <a:solidFill>
                  <a:srgbClr val="FF0000"/>
                </a:solidFill>
                <a:latin typeface="TimesNewRoman,Italic"/>
              </a:rPr>
              <a:t>P </a:t>
            </a:r>
            <a:r>
              <a:rPr lang="fr-FR" sz="2200" b="1" dirty="0">
                <a:solidFill>
                  <a:srgbClr val="FF0000"/>
                </a:solidFill>
                <a:latin typeface="TimesNewRoman"/>
              </a:rPr>
              <a:t>=ρ g </a:t>
            </a:r>
            <a:r>
              <a:rPr lang="fr-FR" sz="2200" b="1" i="1" dirty="0">
                <a:solidFill>
                  <a:srgbClr val="FF0000"/>
                </a:solidFill>
                <a:latin typeface="TimesNewRoman,Italic"/>
              </a:rPr>
              <a:t>h</a:t>
            </a:r>
            <a:endParaRPr lang="fr-FR" sz="2200" b="1" dirty="0">
              <a:solidFill>
                <a:srgbClr val="FF0000"/>
              </a:solidFill>
            </a:endParaRPr>
          </a:p>
        </p:txBody>
      </p:sp>
      <p:pic>
        <p:nvPicPr>
          <p:cNvPr id="4" name="Image 3"/>
          <p:cNvPicPr>
            <a:picLocks noChangeAspect="1"/>
          </p:cNvPicPr>
          <p:nvPr/>
        </p:nvPicPr>
        <p:blipFill>
          <a:blip r:embed="rId2"/>
          <a:stretch>
            <a:fillRect/>
          </a:stretch>
        </p:blipFill>
        <p:spPr>
          <a:xfrm>
            <a:off x="700584" y="2291276"/>
            <a:ext cx="7601305" cy="2002424"/>
          </a:xfrm>
          <a:prstGeom prst="rect">
            <a:avLst/>
          </a:prstGeom>
        </p:spPr>
      </p:pic>
      <p:sp>
        <p:nvSpPr>
          <p:cNvPr id="5" name="Rectangle 4"/>
          <p:cNvSpPr/>
          <p:nvPr/>
        </p:nvSpPr>
        <p:spPr>
          <a:xfrm>
            <a:off x="700583" y="5058575"/>
            <a:ext cx="10804479" cy="830997"/>
          </a:xfrm>
          <a:prstGeom prst="rect">
            <a:avLst/>
          </a:prstGeom>
        </p:spPr>
        <p:txBody>
          <a:bodyPr wrap="square">
            <a:spAutoFit/>
          </a:bodyPr>
          <a:lstStyle/>
          <a:p>
            <a:r>
              <a:rPr lang="fr-FR" sz="2400" dirty="0">
                <a:latin typeface="TimesNewRoman"/>
              </a:rPr>
              <a:t>Le point d’application de la force </a:t>
            </a:r>
            <a:r>
              <a:rPr lang="fr-FR" sz="2400" dirty="0" smtClean="0">
                <a:latin typeface="TimesNewRoman"/>
              </a:rPr>
              <a:t>résultante </a:t>
            </a:r>
            <a:r>
              <a:rPr lang="fr-FR" sz="2400" dirty="0">
                <a:latin typeface="TimesNewRoman"/>
              </a:rPr>
              <a:t>F est </a:t>
            </a:r>
            <a:r>
              <a:rPr lang="fr-FR" sz="2400" dirty="0" smtClean="0">
                <a:latin typeface="TimesNewRoman"/>
              </a:rPr>
              <a:t>appelé </a:t>
            </a:r>
            <a:r>
              <a:rPr lang="fr-FR" sz="2400" dirty="0">
                <a:latin typeface="TimesNewRoman"/>
              </a:rPr>
              <a:t>: le centre de </a:t>
            </a:r>
            <a:r>
              <a:rPr lang="fr-FR" sz="2400" dirty="0" smtClean="0">
                <a:latin typeface="TimesNewRoman"/>
              </a:rPr>
              <a:t>poussée.</a:t>
            </a:r>
            <a:endParaRPr lang="fr-FR" sz="2400" dirty="0"/>
          </a:p>
        </p:txBody>
      </p:sp>
    </p:spTree>
    <p:extLst>
      <p:ext uri="{BB962C8B-B14F-4D97-AF65-F5344CB8AC3E}">
        <p14:creationId xmlns:p14="http://schemas.microsoft.com/office/powerpoint/2010/main" val="2012865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17348" y="474614"/>
            <a:ext cx="11065136" cy="3328333"/>
          </a:xfrm>
          <a:prstGeom prst="rect">
            <a:avLst/>
          </a:prstGeom>
        </p:spPr>
      </p:pic>
    </p:spTree>
    <p:extLst>
      <p:ext uri="{BB962C8B-B14F-4D97-AF65-F5344CB8AC3E}">
        <p14:creationId xmlns:p14="http://schemas.microsoft.com/office/powerpoint/2010/main" val="1169058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2096" y="157918"/>
            <a:ext cx="11555104" cy="400110"/>
          </a:xfrm>
          <a:prstGeom prst="rect">
            <a:avLst/>
          </a:prstGeom>
        </p:spPr>
        <p:txBody>
          <a:bodyPr wrap="square">
            <a:spAutoFit/>
          </a:bodyPr>
          <a:lstStyle/>
          <a:p>
            <a:r>
              <a:rPr lang="fr-FR" sz="2000" dirty="0">
                <a:latin typeface="TimesNewRoman"/>
              </a:rPr>
              <a:t>Le tableau suivant fournit le </a:t>
            </a:r>
            <a:r>
              <a:rPr lang="fr-FR" sz="2000" dirty="0" smtClean="0">
                <a:latin typeface="TimesNewRoman"/>
              </a:rPr>
              <a:t>ce de </a:t>
            </a:r>
            <a:r>
              <a:rPr lang="fr-FR" sz="2000" dirty="0">
                <a:latin typeface="TimesNewRoman"/>
              </a:rPr>
              <a:t>surface </a:t>
            </a:r>
            <a:r>
              <a:rPr lang="fr-FR" sz="2000" dirty="0" smtClean="0">
                <a:latin typeface="TimesNewRoman"/>
              </a:rPr>
              <a:t>plane :</a:t>
            </a:r>
            <a:endParaRPr lang="fr-FR" sz="2000" dirty="0"/>
          </a:p>
        </p:txBody>
      </p:sp>
      <p:pic>
        <p:nvPicPr>
          <p:cNvPr id="3" name="Image 2"/>
          <p:cNvPicPr>
            <a:picLocks noChangeAspect="1"/>
          </p:cNvPicPr>
          <p:nvPr/>
        </p:nvPicPr>
        <p:blipFill>
          <a:blip r:embed="rId2"/>
          <a:stretch>
            <a:fillRect/>
          </a:stretch>
        </p:blipFill>
        <p:spPr>
          <a:xfrm>
            <a:off x="2248681" y="558028"/>
            <a:ext cx="7523116" cy="5974547"/>
          </a:xfrm>
          <a:prstGeom prst="rect">
            <a:avLst/>
          </a:prstGeom>
        </p:spPr>
      </p:pic>
    </p:spTree>
    <p:extLst>
      <p:ext uri="{BB962C8B-B14F-4D97-AF65-F5344CB8AC3E}">
        <p14:creationId xmlns:p14="http://schemas.microsoft.com/office/powerpoint/2010/main" val="82756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t="33858"/>
          <a:stretch/>
        </p:blipFill>
        <p:spPr>
          <a:xfrm>
            <a:off x="1851616" y="1528549"/>
            <a:ext cx="8588589" cy="3330054"/>
          </a:xfrm>
          <a:prstGeom prst="rect">
            <a:avLst/>
          </a:prstGeom>
        </p:spPr>
      </p:pic>
    </p:spTree>
    <p:extLst>
      <p:ext uri="{BB962C8B-B14F-4D97-AF65-F5344CB8AC3E}">
        <p14:creationId xmlns:p14="http://schemas.microsoft.com/office/powerpoint/2010/main" val="3355699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80586" y="427558"/>
            <a:ext cx="9331021" cy="1333003"/>
          </a:xfrm>
          <a:prstGeom prst="rect">
            <a:avLst/>
          </a:prstGeom>
        </p:spPr>
      </p:pic>
      <p:pic>
        <p:nvPicPr>
          <p:cNvPr id="3" name="Image 2"/>
          <p:cNvPicPr>
            <a:picLocks noChangeAspect="1"/>
          </p:cNvPicPr>
          <p:nvPr/>
        </p:nvPicPr>
        <p:blipFill>
          <a:blip r:embed="rId3"/>
          <a:stretch>
            <a:fillRect/>
          </a:stretch>
        </p:blipFill>
        <p:spPr>
          <a:xfrm>
            <a:off x="8292650" y="1448156"/>
            <a:ext cx="2296880" cy="2367553"/>
          </a:xfrm>
          <a:prstGeom prst="rect">
            <a:avLst/>
          </a:prstGeom>
        </p:spPr>
      </p:pic>
      <p:pic>
        <p:nvPicPr>
          <p:cNvPr id="5" name="Image 4"/>
          <p:cNvPicPr>
            <a:picLocks noChangeAspect="1"/>
          </p:cNvPicPr>
          <p:nvPr/>
        </p:nvPicPr>
        <p:blipFill>
          <a:blip r:embed="rId4"/>
          <a:stretch>
            <a:fillRect/>
          </a:stretch>
        </p:blipFill>
        <p:spPr>
          <a:xfrm>
            <a:off x="480586" y="1801505"/>
            <a:ext cx="5101348" cy="4711436"/>
          </a:xfrm>
          <a:prstGeom prst="rect">
            <a:avLst/>
          </a:prstGeom>
        </p:spPr>
      </p:pic>
    </p:spTree>
    <p:extLst>
      <p:ext uri="{BB962C8B-B14F-4D97-AF65-F5344CB8AC3E}">
        <p14:creationId xmlns:p14="http://schemas.microsoft.com/office/powerpoint/2010/main" val="205906812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12711</TotalTime>
  <Words>641</Words>
  <Application>Microsoft Office PowerPoint</Application>
  <PresentationFormat>Grand écran</PresentationFormat>
  <Paragraphs>63</Paragraphs>
  <Slides>19</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19</vt:i4>
      </vt:variant>
    </vt:vector>
  </HeadingPairs>
  <TitlesOfParts>
    <vt:vector size="29" baseType="lpstr">
      <vt:lpstr>Arial</vt:lpstr>
      <vt:lpstr>Calibri</vt:lpstr>
      <vt:lpstr>Calibri Light</vt:lpstr>
      <vt:lpstr>SymbolMT</vt:lpstr>
      <vt:lpstr>Times New Roman</vt:lpstr>
      <vt:lpstr>TimesNewRoman</vt:lpstr>
      <vt:lpstr>TimesNewRoman,Bold</vt:lpstr>
      <vt:lpstr>TimesNewRoman,BoldItalic</vt:lpstr>
      <vt:lpstr>TimesNewRoman,Italic</vt:lpstr>
      <vt:lpstr>Thème Office</vt:lpstr>
      <vt:lpstr>      Chapitre 2: Statique des Fluides (Force de pression &amp; Poussée d’Archimède)</vt:lpstr>
      <vt:lpstr>Contenu :   Introduction Notion de pression en un point d’un fluide Relation fondamentale de l’hydrostatique Théorème de Pascal Poussée d’un fluide sur une paroi verticale   1 Hypothèses   2 Centre de poussée Théorème d’Archimède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à la construction  mécanique  (Calcul des éléments et organes des machines)</dc:title>
  <dc:creator>PC</dc:creator>
  <cp:lastModifiedBy>Compte Microsoft</cp:lastModifiedBy>
  <cp:revision>683</cp:revision>
  <cp:lastPrinted>2020-03-07T22:00:35Z</cp:lastPrinted>
  <dcterms:created xsi:type="dcterms:W3CDTF">2018-04-02T12:32:31Z</dcterms:created>
  <dcterms:modified xsi:type="dcterms:W3CDTF">2023-05-24T10:00:03Z</dcterms:modified>
</cp:coreProperties>
</file>