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  <p:sldId id="308" r:id="rId3"/>
    <p:sldId id="258" r:id="rId4"/>
    <p:sldId id="259" r:id="rId5"/>
    <p:sldId id="260" r:id="rId6"/>
    <p:sldId id="300" r:id="rId7"/>
    <p:sldId id="261" r:id="rId8"/>
    <p:sldId id="262" r:id="rId9"/>
    <p:sldId id="263" r:id="rId10"/>
    <p:sldId id="272" r:id="rId11"/>
    <p:sldId id="301" r:id="rId12"/>
    <p:sldId id="306" r:id="rId13"/>
    <p:sldId id="274" r:id="rId14"/>
    <p:sldId id="303" r:id="rId15"/>
    <p:sldId id="304" r:id="rId16"/>
    <p:sldId id="305" r:id="rId17"/>
    <p:sldId id="294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81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61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20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06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873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77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64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8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71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76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69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5A553-6DEF-4AA3-9960-47F4116E4AB5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06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77899" y="153271"/>
            <a:ext cx="10031351" cy="4699385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/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/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/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sz="4400" b="1" dirty="0" smtClean="0">
                <a:solidFill>
                  <a:srgbClr val="FF0000"/>
                </a:solidFill>
              </a:rPr>
              <a:t>Chapitre 3: </a:t>
            </a:r>
            <a:r>
              <a:rPr lang="fr-F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DYNAMIQUE DES FLUIDES INCOMPRESSIBLES </a:t>
            </a:r>
            <a:r>
              <a:rPr lang="fr-FR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PARFAITS</a:t>
            </a:r>
            <a:r>
              <a:rPr lang="fr-FR" dirty="0">
                <a:solidFill>
                  <a:srgbClr val="FF0000"/>
                </a:solidFill>
              </a:rPr>
              <a:t/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3" name="Picture 2" descr="C:\Users\hp\Desktop\participation conférence\USTO-MB_(logo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234" y="244443"/>
            <a:ext cx="1652347" cy="158435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998437" y="344031"/>
            <a:ext cx="81504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latin typeface="Arial" panose="020B0604020202020204" pitchFamily="34" charset="0"/>
              </a:rPr>
              <a:t>Ministère </a:t>
            </a:r>
            <a:r>
              <a:rPr lang="fr-FR" b="1" dirty="0">
                <a:latin typeface="Arial" panose="020B0604020202020204" pitchFamily="34" charset="0"/>
              </a:rPr>
              <a:t>de l'enseignement </a:t>
            </a:r>
            <a:r>
              <a:rPr lang="fr-FR" b="1" dirty="0" smtClean="0">
                <a:latin typeface="Arial" panose="020B0604020202020204" pitchFamily="34" charset="0"/>
              </a:rPr>
              <a:t>supérieur </a:t>
            </a:r>
            <a:r>
              <a:rPr lang="fr-FR" b="1" dirty="0">
                <a:latin typeface="Arial" panose="020B0604020202020204" pitchFamily="34" charset="0"/>
              </a:rPr>
              <a:t>et de la recherche </a:t>
            </a:r>
            <a:r>
              <a:rPr lang="fr-FR" b="1" dirty="0" smtClean="0">
                <a:latin typeface="Arial" panose="020B0604020202020204" pitchFamily="34" charset="0"/>
              </a:rPr>
              <a:t>scientifique</a:t>
            </a:r>
          </a:p>
          <a:p>
            <a:pPr algn="ctr"/>
            <a:endParaRPr lang="fr-FR" b="1" dirty="0">
              <a:latin typeface="Arial" panose="020B0604020202020204" pitchFamily="34" charset="0"/>
            </a:endParaRPr>
          </a:p>
          <a:p>
            <a:pPr algn="ctr"/>
            <a:r>
              <a:rPr lang="fr-FR" b="1" dirty="0" smtClean="0">
                <a:latin typeface="Arial" panose="020B0604020202020204" pitchFamily="34" charset="0"/>
              </a:rPr>
              <a:t>Université </a:t>
            </a:r>
            <a:r>
              <a:rPr lang="fr-FR" b="1" dirty="0">
                <a:latin typeface="Arial" panose="020B0604020202020204" pitchFamily="34" charset="0"/>
              </a:rPr>
              <a:t>des Sciences et de la Technologie d’Oran Mohammed Boudiaf</a:t>
            </a:r>
            <a:r>
              <a:rPr lang="fr-FR" b="1" dirty="0"/>
              <a:t/>
            </a:r>
            <a:br>
              <a:rPr lang="fr-FR" b="1" dirty="0"/>
            </a:br>
            <a:r>
              <a:rPr lang="fr-FR" b="1" dirty="0">
                <a:latin typeface="Arial" panose="020B0604020202020204" pitchFamily="34" charset="0"/>
              </a:rPr>
              <a:t>(USTO-MB)</a:t>
            </a:r>
            <a:endParaRPr lang="fr-FR" b="1" dirty="0"/>
          </a:p>
        </p:txBody>
      </p:sp>
      <p:pic>
        <p:nvPicPr>
          <p:cNvPr id="5" name="Picture 2" descr="C:\Users\hp\Desktop\participation conférence\USTO-MB_(logo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48935" y="244443"/>
            <a:ext cx="1652347" cy="1584356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686499" y="5924160"/>
            <a:ext cx="2907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</a:rPr>
              <a:t>Dr</a:t>
            </a:r>
            <a:r>
              <a:rPr lang="fr-FR" b="1" dirty="0">
                <a:latin typeface="Arial" panose="020B0604020202020204" pitchFamily="34" charset="0"/>
              </a:rPr>
              <a:t>. </a:t>
            </a:r>
            <a:r>
              <a:rPr lang="fr-FR" b="1" dirty="0" smtClean="0">
                <a:latin typeface="Arial" panose="020B0604020202020204" pitchFamily="34" charset="0"/>
              </a:rPr>
              <a:t>SLIMANE Abdelkader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942921" y="470628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</a:rPr>
              <a:t>Cours </a:t>
            </a:r>
            <a:r>
              <a:rPr lang="fr-FR" b="1" dirty="0">
                <a:latin typeface="Arial" panose="020B0604020202020204" pitchFamily="34" charset="0"/>
              </a:rPr>
              <a:t>: </a:t>
            </a:r>
            <a:r>
              <a:rPr lang="fr-FR" b="1" dirty="0" smtClean="0">
                <a:latin typeface="Arial" panose="020B0604020202020204" pitchFamily="34" charset="0"/>
              </a:rPr>
              <a:t>      </a:t>
            </a:r>
            <a:r>
              <a:rPr lang="fr-FR" dirty="0" smtClean="0">
                <a:latin typeface="Arial" panose="020B0604020202020204" pitchFamily="34" charset="0"/>
              </a:rPr>
              <a:t>Licence</a:t>
            </a:r>
            <a:r>
              <a:rPr lang="fr-FR" dirty="0"/>
              <a:t/>
            </a:r>
            <a:br>
              <a:rPr lang="fr-FR" dirty="0"/>
            </a:br>
            <a:r>
              <a:rPr lang="fr-FR" b="1" dirty="0">
                <a:latin typeface="Arial" panose="020B0604020202020204" pitchFamily="34" charset="0"/>
              </a:rPr>
              <a:t>Spécialité: </a:t>
            </a:r>
            <a:r>
              <a:rPr lang="fr-FR" b="1" dirty="0" smtClean="0">
                <a:latin typeface="Arial" panose="020B0604020202020204" pitchFamily="34" charset="0"/>
              </a:rPr>
              <a:t> </a:t>
            </a:r>
            <a:r>
              <a:rPr lang="fr-FR" dirty="0" smtClean="0">
                <a:latin typeface="Arial" panose="020B0604020202020204" pitchFamily="34" charset="0"/>
              </a:rPr>
              <a:t>Electromécanique </a:t>
            </a:r>
            <a:r>
              <a:rPr lang="fr-FR" dirty="0"/>
              <a:t/>
            </a:r>
            <a:br>
              <a:rPr lang="fr-FR" dirty="0"/>
            </a:br>
            <a:r>
              <a:rPr lang="fr-FR" b="1" dirty="0">
                <a:latin typeface="Arial" panose="020B0604020202020204" pitchFamily="34" charset="0"/>
              </a:rPr>
              <a:t>Année: </a:t>
            </a:r>
            <a:r>
              <a:rPr lang="fr-FR" b="1" dirty="0" smtClean="0">
                <a:latin typeface="Arial" panose="020B0604020202020204" pitchFamily="34" charset="0"/>
              </a:rPr>
              <a:t>       </a:t>
            </a:r>
            <a:r>
              <a:rPr lang="fr-FR" dirty="0" smtClean="0">
                <a:latin typeface="Arial" panose="020B0604020202020204" pitchFamily="34" charset="0"/>
              </a:rPr>
              <a:t>2022-2023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5381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0152" y="1730345"/>
            <a:ext cx="5805056" cy="4913290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6684" y="732552"/>
            <a:ext cx="10515600" cy="5700445"/>
          </a:xfrm>
        </p:spPr>
        <p:txBody>
          <a:bodyPr/>
          <a:lstStyle/>
          <a:p>
            <a:pPr marL="0" indent="0">
              <a:buNone/>
            </a:pPr>
            <a:r>
              <a:rPr lang="fr-FR" b="1" i="1" u="sng" dirty="0" smtClean="0"/>
              <a:t>5/ </a:t>
            </a:r>
            <a:r>
              <a:rPr lang="fr-FR" b="1" i="1" u="sng" dirty="0"/>
              <a:t>THEOREME DE BERNOULLI – CAS D’UN ECOULEMENT </a:t>
            </a:r>
            <a:r>
              <a:rPr lang="fr-FR" b="1" i="1" u="sng" dirty="0">
                <a:solidFill>
                  <a:srgbClr val="FF0000"/>
                </a:solidFill>
              </a:rPr>
              <a:t>SANS</a:t>
            </a:r>
            <a:r>
              <a:rPr lang="fr-FR" b="1" i="1" u="sng" dirty="0"/>
              <a:t> ECHANGE DE TRAVAIL</a:t>
            </a:r>
            <a:endParaRPr lang="fr-FR" u="sng" dirty="0"/>
          </a:p>
        </p:txBody>
      </p:sp>
      <p:sp>
        <p:nvSpPr>
          <p:cNvPr id="2" name="Rectangle 1"/>
          <p:cNvSpPr/>
          <p:nvPr/>
        </p:nvSpPr>
        <p:spPr>
          <a:xfrm>
            <a:off x="786684" y="1730345"/>
            <a:ext cx="61163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" panose="020B0604020202020204" pitchFamily="34" charset="0"/>
              </a:rPr>
              <a:t>Reprenons le schéma de la veine fluide du paragraphe 3 avec les </a:t>
            </a:r>
            <a:r>
              <a:rPr lang="fr-FR" dirty="0" smtClean="0">
                <a:latin typeface="Arial" panose="020B0604020202020204" pitchFamily="34" charset="0"/>
              </a:rPr>
              <a:t>mêmes notations </a:t>
            </a:r>
            <a:r>
              <a:rPr lang="fr-FR" dirty="0">
                <a:latin typeface="Arial" panose="020B0604020202020204" pitchFamily="34" charset="0"/>
              </a:rPr>
              <a:t>et les hypothèses suivantes:</a:t>
            </a:r>
          </a:p>
          <a:p>
            <a:r>
              <a:rPr lang="fr-FR" dirty="0">
                <a:latin typeface="Arial" panose="020B0604020202020204" pitchFamily="34" charset="0"/>
              </a:rPr>
              <a:t>- Le fluide est parfait et incompressible.</a:t>
            </a:r>
          </a:p>
          <a:p>
            <a:r>
              <a:rPr lang="fr-FR" dirty="0">
                <a:latin typeface="Arial" panose="020B0604020202020204" pitchFamily="34" charset="0"/>
              </a:rPr>
              <a:t>- L’écoulement est permanent.</a:t>
            </a:r>
          </a:p>
          <a:p>
            <a:r>
              <a:rPr lang="fr-FR" dirty="0" smtClean="0">
                <a:latin typeface="Arial" panose="020B0604020202020204" pitchFamily="34" charset="0"/>
              </a:rPr>
              <a:t>- L’écoulement </a:t>
            </a:r>
            <a:r>
              <a:rPr lang="fr-FR" dirty="0">
                <a:latin typeface="Arial" panose="020B0604020202020204" pitchFamily="34" charset="0"/>
              </a:rPr>
              <a:t>est dans une conduite parfaitement lisse</a:t>
            </a:r>
            <a:r>
              <a:rPr lang="fr-FR" dirty="0" smtClean="0">
                <a:latin typeface="Arial" panose="020B0604020202020204" pitchFamily="34" charset="0"/>
              </a:rPr>
              <a:t>.</a:t>
            </a:r>
          </a:p>
          <a:p>
            <a:endParaRPr lang="fr-FR" dirty="0">
              <a:latin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</a:rPr>
              <a:t>On considère un axe </a:t>
            </a:r>
            <a:r>
              <a:rPr lang="fr-FR" i="1" dirty="0" smtClean="0">
                <a:latin typeface="Times New Roman" panose="02020603050405020304" pitchFamily="18" charset="0"/>
              </a:rPr>
              <a:t>Z </a:t>
            </a:r>
            <a:r>
              <a:rPr lang="fr-FR" dirty="0" smtClean="0">
                <a:latin typeface="Arial" panose="020B0604020202020204" pitchFamily="34" charset="0"/>
              </a:rPr>
              <a:t>vertical </a:t>
            </a:r>
            <a:r>
              <a:rPr lang="fr-FR" dirty="0">
                <a:latin typeface="Arial" panose="020B0604020202020204" pitchFamily="34" charset="0"/>
              </a:rPr>
              <a:t>dirigé vers le haut.</a:t>
            </a:r>
          </a:p>
          <a:p>
            <a:r>
              <a:rPr lang="fr-FR" dirty="0">
                <a:latin typeface="Arial" panose="020B0604020202020204" pitchFamily="34" charset="0"/>
              </a:rPr>
              <a:t>On note Z</a:t>
            </a:r>
            <a:r>
              <a:rPr lang="fr-FR" sz="1050" dirty="0">
                <a:latin typeface="Arial" panose="020B0604020202020204" pitchFamily="34" charset="0"/>
              </a:rPr>
              <a:t>1</a:t>
            </a:r>
            <a:r>
              <a:rPr lang="fr-FR" dirty="0">
                <a:latin typeface="Arial" panose="020B0604020202020204" pitchFamily="34" charset="0"/>
              </a:rPr>
              <a:t>, Z</a:t>
            </a:r>
            <a:r>
              <a:rPr lang="fr-FR" sz="1050" dirty="0">
                <a:latin typeface="Arial" panose="020B0604020202020204" pitchFamily="34" charset="0"/>
              </a:rPr>
              <a:t>2 </a:t>
            </a:r>
            <a:r>
              <a:rPr lang="fr-FR" dirty="0">
                <a:latin typeface="Arial" panose="020B0604020202020204" pitchFamily="34" charset="0"/>
              </a:rPr>
              <a:t>et Z respectivement les altitudes des centres de gravité des masses</a:t>
            </a:r>
          </a:p>
          <a:p>
            <a:r>
              <a:rPr lang="fr-FR" dirty="0">
                <a:latin typeface="Arial" panose="020B0604020202020204" pitchFamily="34" charset="0"/>
              </a:rPr>
              <a:t>dm</a:t>
            </a:r>
            <a:r>
              <a:rPr lang="fr-FR" sz="1050" dirty="0">
                <a:latin typeface="Arial" panose="020B0604020202020204" pitchFamily="34" charset="0"/>
              </a:rPr>
              <a:t>1</a:t>
            </a:r>
            <a:r>
              <a:rPr lang="fr-FR" dirty="0">
                <a:latin typeface="Arial" panose="020B0604020202020204" pitchFamily="34" charset="0"/>
              </a:rPr>
              <a:t>, dm</a:t>
            </a:r>
            <a:r>
              <a:rPr lang="fr-FR" sz="1050" dirty="0">
                <a:latin typeface="Arial" panose="020B0604020202020204" pitchFamily="34" charset="0"/>
              </a:rPr>
              <a:t>2 </a:t>
            </a:r>
            <a:r>
              <a:rPr lang="fr-FR" dirty="0">
                <a:latin typeface="Arial" panose="020B0604020202020204" pitchFamily="34" charset="0"/>
              </a:rPr>
              <a:t>et M.</a:t>
            </a:r>
          </a:p>
          <a:p>
            <a:r>
              <a:rPr lang="fr-FR" dirty="0">
                <a:latin typeface="Arial" panose="020B0604020202020204" pitchFamily="34" charset="0"/>
              </a:rPr>
              <a:t>On désigne par F</a:t>
            </a:r>
            <a:r>
              <a:rPr lang="fr-FR" sz="1050" dirty="0">
                <a:latin typeface="Arial" panose="020B0604020202020204" pitchFamily="34" charset="0"/>
              </a:rPr>
              <a:t>1 </a:t>
            </a:r>
            <a:r>
              <a:rPr lang="fr-FR" dirty="0">
                <a:latin typeface="Arial" panose="020B0604020202020204" pitchFamily="34" charset="0"/>
              </a:rPr>
              <a:t>et F</a:t>
            </a:r>
            <a:r>
              <a:rPr lang="fr-FR" sz="1050" dirty="0">
                <a:latin typeface="Arial" panose="020B0604020202020204" pitchFamily="34" charset="0"/>
              </a:rPr>
              <a:t>2 </a:t>
            </a:r>
            <a:r>
              <a:rPr lang="fr-FR" dirty="0">
                <a:latin typeface="Arial" panose="020B0604020202020204" pitchFamily="34" charset="0"/>
              </a:rPr>
              <a:t>respectivement les normes des forces de pression du</a:t>
            </a:r>
          </a:p>
          <a:p>
            <a:r>
              <a:rPr lang="fr-FR" dirty="0">
                <a:latin typeface="Arial" panose="020B0604020202020204" pitchFamily="34" charset="0"/>
              </a:rPr>
              <a:t>fluide agissant au niveau des sections S</a:t>
            </a:r>
            <a:r>
              <a:rPr lang="fr-FR" sz="1050" dirty="0">
                <a:latin typeface="Arial" panose="020B0604020202020204" pitchFamily="34" charset="0"/>
              </a:rPr>
              <a:t>1 </a:t>
            </a:r>
            <a:r>
              <a:rPr lang="fr-FR" dirty="0">
                <a:latin typeface="Arial" panose="020B0604020202020204" pitchFamily="34" charset="0"/>
              </a:rPr>
              <a:t>et S</a:t>
            </a:r>
            <a:r>
              <a:rPr lang="fr-FR" sz="1050" dirty="0">
                <a:latin typeface="Arial" panose="020B0604020202020204" pitchFamily="34" charset="0"/>
              </a:rPr>
              <a:t>2</a:t>
            </a:r>
            <a:r>
              <a:rPr lang="fr-FR" dirty="0">
                <a:latin typeface="Arial" panose="020B0604020202020204" pitchFamily="34" charset="0"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50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924" y="339427"/>
            <a:ext cx="117058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A l’instant t le fluide de masse (dm1 + M) est compris entre S1 et S2. Son </a:t>
            </a:r>
            <a:r>
              <a:rPr lang="fr-FR" dirty="0" smtClean="0"/>
              <a:t>énergie mécanique </a:t>
            </a:r>
            <a:r>
              <a:rPr lang="fr-FR" dirty="0"/>
              <a:t>est :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188" y="708759"/>
            <a:ext cx="6714352" cy="75943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35924" y="1679448"/>
            <a:ext cx="109974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" panose="020B0604020202020204" pitchFamily="34" charset="0"/>
              </a:rPr>
              <a:t>A l’instant t’=(</a:t>
            </a:r>
            <a:r>
              <a:rPr lang="fr-FR" dirty="0" err="1">
                <a:latin typeface="Arial" panose="020B0604020202020204" pitchFamily="34" charset="0"/>
              </a:rPr>
              <a:t>t+dt</a:t>
            </a:r>
            <a:r>
              <a:rPr lang="fr-FR" dirty="0">
                <a:latin typeface="Arial" panose="020B0604020202020204" pitchFamily="34" charset="0"/>
              </a:rPr>
              <a:t>) le fluide de masse (M+dm</a:t>
            </a:r>
            <a:r>
              <a:rPr lang="fr-FR" sz="1050" dirty="0">
                <a:latin typeface="Arial" panose="020B0604020202020204" pitchFamily="34" charset="0"/>
              </a:rPr>
              <a:t>2</a:t>
            </a:r>
            <a:r>
              <a:rPr lang="fr-FR" dirty="0">
                <a:latin typeface="Arial" panose="020B0604020202020204" pitchFamily="34" charset="0"/>
              </a:rPr>
              <a:t>) est compris entre S’</a:t>
            </a:r>
            <a:r>
              <a:rPr lang="fr-FR" sz="1050" dirty="0">
                <a:latin typeface="Arial" panose="020B0604020202020204" pitchFamily="34" charset="0"/>
              </a:rPr>
              <a:t>1 </a:t>
            </a:r>
            <a:r>
              <a:rPr lang="fr-FR" dirty="0">
                <a:latin typeface="Arial" panose="020B0604020202020204" pitchFamily="34" charset="0"/>
              </a:rPr>
              <a:t>et S’</a:t>
            </a:r>
            <a:r>
              <a:rPr lang="fr-FR" sz="1050" dirty="0">
                <a:latin typeface="Arial" panose="020B0604020202020204" pitchFamily="34" charset="0"/>
              </a:rPr>
              <a:t>2</a:t>
            </a:r>
            <a:r>
              <a:rPr lang="fr-FR" dirty="0">
                <a:latin typeface="Arial" panose="020B0604020202020204" pitchFamily="34" charset="0"/>
              </a:rPr>
              <a:t>. </a:t>
            </a:r>
            <a:r>
              <a:rPr lang="fr-FR" dirty="0" smtClean="0">
                <a:latin typeface="Arial" panose="020B0604020202020204" pitchFamily="34" charset="0"/>
              </a:rPr>
              <a:t>Son énergie </a:t>
            </a:r>
            <a:r>
              <a:rPr lang="fr-FR" dirty="0">
                <a:latin typeface="Arial" panose="020B0604020202020204" pitchFamily="34" charset="0"/>
              </a:rPr>
              <a:t>mécanique est :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0864" y="2124555"/>
            <a:ext cx="6222375" cy="70806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33587" y="2908393"/>
            <a:ext cx="113119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" panose="020B0604020202020204" pitchFamily="34" charset="0"/>
              </a:rPr>
              <a:t>On applique le théorème de l’énergie mécanique au fluide entre t et t’ : « </a:t>
            </a:r>
            <a:r>
              <a:rPr lang="fr-FR" dirty="0" smtClean="0">
                <a:latin typeface="Arial" panose="020B0604020202020204" pitchFamily="34" charset="0"/>
              </a:rPr>
              <a:t>La variation </a:t>
            </a:r>
            <a:r>
              <a:rPr lang="fr-FR" dirty="0">
                <a:latin typeface="Arial" panose="020B0604020202020204" pitchFamily="34" charset="0"/>
              </a:rPr>
              <a:t>de l’énergie mécanique est égale à la somme des travaux des </a:t>
            </a:r>
            <a:r>
              <a:rPr lang="fr-FR" dirty="0" smtClean="0">
                <a:latin typeface="Arial" panose="020B0604020202020204" pitchFamily="34" charset="0"/>
              </a:rPr>
              <a:t>forces extérieures</a:t>
            </a:r>
            <a:r>
              <a:rPr lang="fr-FR" dirty="0">
                <a:latin typeface="Arial" panose="020B0604020202020204" pitchFamily="34" charset="0"/>
              </a:rPr>
              <a:t>. »</a:t>
            </a:r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6738" y="3630498"/>
            <a:ext cx="9775211" cy="464983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587" y="4171255"/>
            <a:ext cx="8058150" cy="6477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78951" y="4968545"/>
            <a:ext cx="8124825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43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673519" y="1302589"/>
            <a:ext cx="4701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L’équation de Bernoulli s’écrit 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223993" y="2250320"/>
                <a:ext cx="4927305" cy="918136"/>
              </a:xfrm>
              <a:prstGeom prst="rect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  <m:sub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fr-FR" sz="24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  <m:sub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3993" y="2250320"/>
                <a:ext cx="4927305" cy="91813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5488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6684" y="732552"/>
            <a:ext cx="10515600" cy="5700445"/>
          </a:xfrm>
        </p:spPr>
        <p:txBody>
          <a:bodyPr/>
          <a:lstStyle/>
          <a:p>
            <a:pPr marL="0" indent="0">
              <a:buNone/>
            </a:pPr>
            <a:r>
              <a:rPr lang="fr-FR" b="1" i="1" u="sng" dirty="0" smtClean="0"/>
              <a:t>6/ </a:t>
            </a:r>
            <a:r>
              <a:rPr lang="fr-FR" b="1" i="1" u="sng" dirty="0"/>
              <a:t>THEOREME DE BERNOULLI – CAS D’UN ECOULEMENT </a:t>
            </a:r>
            <a:r>
              <a:rPr lang="fr-FR" b="1" i="1" u="sng" dirty="0">
                <a:solidFill>
                  <a:srgbClr val="FF0000"/>
                </a:solidFill>
              </a:rPr>
              <a:t>AVEC</a:t>
            </a:r>
            <a:r>
              <a:rPr lang="fr-FR" b="1" i="1" u="sng" dirty="0"/>
              <a:t> ECHANGE DE TRAVAIL</a:t>
            </a:r>
            <a:endParaRPr lang="fr-FR" u="sng" dirty="0"/>
          </a:p>
        </p:txBody>
      </p:sp>
      <p:sp>
        <p:nvSpPr>
          <p:cNvPr id="2" name="Rectangle 1"/>
          <p:cNvSpPr/>
          <p:nvPr/>
        </p:nvSpPr>
        <p:spPr>
          <a:xfrm>
            <a:off x="683651" y="1756309"/>
            <a:ext cx="108300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</a:rPr>
              <a:t>On </a:t>
            </a:r>
            <a:r>
              <a:rPr lang="fr-FR" dirty="0">
                <a:latin typeface="Arial" panose="020B0604020202020204" pitchFamily="34" charset="0"/>
              </a:rPr>
              <a:t>suppose en plus qu’une </a:t>
            </a:r>
            <a:r>
              <a:rPr lang="fr-FR" dirty="0" smtClean="0">
                <a:latin typeface="Arial" panose="020B0604020202020204" pitchFamily="34" charset="0"/>
              </a:rPr>
              <a:t>machine hydraulique </a:t>
            </a:r>
            <a:r>
              <a:rPr lang="fr-FR" dirty="0">
                <a:latin typeface="Arial" panose="020B0604020202020204" pitchFamily="34" charset="0"/>
              </a:rPr>
              <a:t>est placée entre les sections S</a:t>
            </a:r>
            <a:r>
              <a:rPr lang="fr-FR" sz="1050" dirty="0">
                <a:latin typeface="Arial" panose="020B0604020202020204" pitchFamily="34" charset="0"/>
              </a:rPr>
              <a:t>1 </a:t>
            </a:r>
            <a:r>
              <a:rPr lang="fr-FR" dirty="0">
                <a:latin typeface="Arial" panose="020B0604020202020204" pitchFamily="34" charset="0"/>
              </a:rPr>
              <a:t>et S</a:t>
            </a:r>
            <a:r>
              <a:rPr lang="fr-FR" sz="1050" dirty="0">
                <a:latin typeface="Arial" panose="020B0604020202020204" pitchFamily="34" charset="0"/>
              </a:rPr>
              <a:t>2</a:t>
            </a:r>
            <a:r>
              <a:rPr lang="fr-FR" dirty="0">
                <a:latin typeface="Arial" panose="020B0604020202020204" pitchFamily="34" charset="0"/>
              </a:rPr>
              <a:t>. Cette machine est </a:t>
            </a:r>
            <a:r>
              <a:rPr lang="fr-FR" dirty="0" smtClean="0">
                <a:latin typeface="Arial" panose="020B0604020202020204" pitchFamily="34" charset="0"/>
              </a:rPr>
              <a:t>caractérisée par </a:t>
            </a:r>
            <a:r>
              <a:rPr lang="fr-FR" dirty="0">
                <a:latin typeface="Arial" panose="020B0604020202020204" pitchFamily="34" charset="0"/>
              </a:rPr>
              <a:t>une puissance nette </a:t>
            </a:r>
            <a:r>
              <a:rPr lang="fr-FR" dirty="0" err="1">
                <a:latin typeface="Arial" panose="020B0604020202020204" pitchFamily="34" charset="0"/>
              </a:rPr>
              <a:t>P</a:t>
            </a:r>
            <a:r>
              <a:rPr lang="fr-FR" sz="1050" dirty="0" err="1">
                <a:latin typeface="Arial" panose="020B0604020202020204" pitchFamily="34" charset="0"/>
              </a:rPr>
              <a:t>net</a:t>
            </a:r>
            <a:r>
              <a:rPr lang="fr-FR" sz="1050" dirty="0">
                <a:latin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</a:rPr>
              <a:t>échangée avec le fluide, une puissance sur l’arbre </a:t>
            </a:r>
            <a:r>
              <a:rPr lang="fr-FR" dirty="0" smtClean="0">
                <a:latin typeface="Arial" panose="020B0604020202020204" pitchFamily="34" charset="0"/>
              </a:rPr>
              <a:t>P</a:t>
            </a:r>
            <a:r>
              <a:rPr lang="fr-FR" sz="1050" dirty="0" smtClean="0">
                <a:latin typeface="Arial" panose="020B0604020202020204" pitchFamily="34" charset="0"/>
              </a:rPr>
              <a:t>a </a:t>
            </a:r>
            <a:r>
              <a:rPr lang="fr-FR" dirty="0" smtClean="0">
                <a:latin typeface="Arial" panose="020B0604020202020204" pitchFamily="34" charset="0"/>
              </a:rPr>
              <a:t>et </a:t>
            </a:r>
            <a:r>
              <a:rPr lang="fr-FR" dirty="0">
                <a:latin typeface="Arial" panose="020B0604020202020204" pitchFamily="34" charset="0"/>
              </a:rPr>
              <a:t>un certain rendement </a:t>
            </a:r>
            <a:r>
              <a:rPr lang="fr-FR" dirty="0">
                <a:latin typeface="SymbolMT"/>
              </a:rPr>
              <a:t>η</a:t>
            </a:r>
            <a:r>
              <a:rPr lang="fr-FR" dirty="0" smtClean="0">
                <a:latin typeface="Arial" panose="020B0604020202020204" pitchFamily="34" charset="0"/>
              </a:rPr>
              <a:t>.  Cette </a:t>
            </a:r>
            <a:r>
              <a:rPr lang="fr-FR" dirty="0">
                <a:latin typeface="Arial" panose="020B0604020202020204" pitchFamily="34" charset="0"/>
              </a:rPr>
              <a:t>machine peut être soit une turbine soit </a:t>
            </a:r>
            <a:r>
              <a:rPr lang="fr-FR" dirty="0" smtClean="0">
                <a:latin typeface="Arial" panose="020B0604020202020204" pitchFamily="34" charset="0"/>
              </a:rPr>
              <a:t>une pompe</a:t>
            </a:r>
            <a:r>
              <a:rPr lang="fr-FR" dirty="0">
                <a:latin typeface="Arial" panose="020B0604020202020204" pitchFamily="34" charset="0"/>
              </a:rPr>
              <a:t>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652" y="2817386"/>
            <a:ext cx="8229600" cy="230505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651" y="5260183"/>
            <a:ext cx="81248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85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422" y="446198"/>
            <a:ext cx="9028829" cy="180366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3510" y="2249867"/>
            <a:ext cx="5760948" cy="432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360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705" y="439825"/>
            <a:ext cx="9668882" cy="591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408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157710" y="2371090"/>
                <a:ext cx="5260286" cy="9183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fr-FR" sz="2400" b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fr-FR" sz="2400" b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𝟐𝐠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𝐏</m:t>
                              </m:r>
                            </m:e>
                            <m:sub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𝛒</m:t>
                          </m:r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𝐠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𝐙</m:t>
                          </m:r>
                        </m:e>
                        <m:sub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𝕡</m:t>
                          </m:r>
                        </m:num>
                        <m:den>
                          <m:r>
                            <a:rPr lang="fr-FR" sz="24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𝛒</m:t>
                          </m:r>
                          <m:r>
                            <a:rPr lang="fr-FR" sz="24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𝐠</m:t>
                          </m:r>
                          <m:sSub>
                            <m:sSubPr>
                              <m:ctrlPr>
                                <a:rPr lang="fr-FR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𝐐</m:t>
                              </m:r>
                            </m:e>
                            <m:sub>
                              <m:r>
                                <a:rPr lang="fr-FR" sz="2400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𝐕</m:t>
                              </m:r>
                            </m:sub>
                          </m:sSub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fr-FR" sz="2400" b="1" i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fr-FR" sz="2400" b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𝟐𝐠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𝐏</m:t>
                              </m:r>
                            </m:e>
                            <m:sub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𝛒</m:t>
                          </m:r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𝐠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𝐙</m:t>
                          </m:r>
                        </m:e>
                        <m:sub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7710" y="2371090"/>
                <a:ext cx="5260286" cy="91832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197488" y="4037965"/>
                <a:ext cx="35936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𝕡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: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  <m:sup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est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la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puissance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nette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Watt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488" y="4037965"/>
                <a:ext cx="3593612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7842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9549" y="511980"/>
            <a:ext cx="10812888" cy="2385766"/>
          </a:xfrm>
        </p:spPr>
        <p:txBody>
          <a:bodyPr/>
          <a:lstStyle/>
          <a:p>
            <a:r>
              <a:rPr lang="fr-FR" u="sng" dirty="0" smtClean="0">
                <a:solidFill>
                  <a:srgbClr val="FF0000"/>
                </a:solidFill>
              </a:rPr>
              <a:t>Quantité de mouvement (</a:t>
            </a:r>
            <a:r>
              <a:rPr lang="fr-FR" i="1" u="sng" dirty="0">
                <a:solidFill>
                  <a:srgbClr val="FF0000"/>
                </a:solidFill>
              </a:rPr>
              <a:t>THEOREME </a:t>
            </a:r>
            <a:r>
              <a:rPr lang="fr-FR" i="1" u="sng" dirty="0" smtClean="0">
                <a:solidFill>
                  <a:srgbClr val="FF0000"/>
                </a:solidFill>
              </a:rPr>
              <a:t>D’EULER)</a:t>
            </a:r>
          </a:p>
          <a:p>
            <a:pPr marL="0" indent="0">
              <a:buNone/>
            </a:pPr>
            <a:r>
              <a:rPr lang="fr-FR" dirty="0"/>
              <a:t>Ce théorème permet de déterminer les efforts exercés par le fluide en </a:t>
            </a:r>
            <a:r>
              <a:rPr lang="fr-FR" dirty="0" smtClean="0"/>
              <a:t>mouvement sur </a:t>
            </a:r>
            <a:r>
              <a:rPr lang="fr-FR" dirty="0"/>
              <a:t>les objets qui les environnent</a:t>
            </a:r>
            <a:r>
              <a:rPr lang="fr-FR" dirty="0" smtClean="0"/>
              <a:t>.</a:t>
            </a:r>
          </a:p>
          <a:p>
            <a:r>
              <a:rPr lang="fr-FR" dirty="0"/>
              <a:t>Le théorème d’Euler résulte de l’application du théorème </a:t>
            </a:r>
            <a:r>
              <a:rPr lang="fr-FR" dirty="0" smtClean="0"/>
              <a:t>de quantité </a:t>
            </a:r>
            <a:r>
              <a:rPr lang="fr-FR" dirty="0"/>
              <a:t>de mouvement à l’écoulement d’un fluide :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356" y="2897746"/>
            <a:ext cx="2002923" cy="92727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7951" y="3030022"/>
            <a:ext cx="6011863" cy="66272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3551" y="4468386"/>
            <a:ext cx="3744357" cy="953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31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51151" y="196553"/>
            <a:ext cx="10214756" cy="6707683"/>
          </a:xfrm>
        </p:spPr>
        <p:txBody>
          <a:bodyPr>
            <a:noAutofit/>
          </a:bodyPr>
          <a:lstStyle/>
          <a:p>
            <a:pPr algn="l"/>
            <a:r>
              <a:rPr lang="fr-FR" sz="3400" b="1" u="sng" dirty="0" smtClean="0">
                <a:solidFill>
                  <a:srgbClr val="FF0000"/>
                </a:solidFill>
              </a:rPr>
              <a:t>Contenu</a:t>
            </a:r>
            <a:r>
              <a:rPr lang="fr-FR" sz="3400" b="1" u="sng" dirty="0">
                <a:solidFill>
                  <a:srgbClr val="FF0000"/>
                </a:solidFill>
              </a:rPr>
              <a:t> : </a:t>
            </a:r>
            <a:r>
              <a:rPr lang="fr-FR" sz="3400" b="1" u="sng" dirty="0" smtClean="0">
                <a:solidFill>
                  <a:srgbClr val="FF0000"/>
                </a:solidFill>
              </a:rPr>
              <a:t/>
            </a:r>
            <a:br>
              <a:rPr lang="fr-FR" sz="3400" b="1" u="sng" dirty="0" smtClean="0">
                <a:solidFill>
                  <a:srgbClr val="FF0000"/>
                </a:solidFill>
              </a:rPr>
            </a:br>
            <a:r>
              <a:rPr lang="fr-FR" sz="3400" b="1" dirty="0" smtClean="0"/>
              <a:t/>
            </a:r>
            <a:br>
              <a:rPr lang="fr-FR" sz="3400" b="1" dirty="0" smtClean="0"/>
            </a:br>
            <a:r>
              <a:rPr lang="fr-FR" sz="3400" b="1" dirty="0" smtClean="0"/>
              <a:t>Introduction</a:t>
            </a:r>
            <a:r>
              <a:rPr lang="fr-FR" sz="3400" b="1" dirty="0"/>
              <a:t/>
            </a:r>
            <a:br>
              <a:rPr lang="fr-FR" sz="3400" b="1" dirty="0"/>
            </a:br>
            <a:r>
              <a:rPr lang="fr-FR" sz="3400" b="1" dirty="0" smtClean="0"/>
              <a:t>Ecoulement Permanent</a:t>
            </a:r>
            <a:r>
              <a:rPr lang="fr-FR" sz="3400" b="1" dirty="0"/>
              <a:t/>
            </a:r>
            <a:br>
              <a:rPr lang="fr-FR" sz="3400" b="1" dirty="0"/>
            </a:br>
            <a:r>
              <a:rPr lang="fr-FR" sz="3400" b="1" dirty="0" smtClean="0"/>
              <a:t>Equation </a:t>
            </a:r>
            <a:r>
              <a:rPr lang="fr-FR" sz="3400" b="1" dirty="0"/>
              <a:t>de </a:t>
            </a:r>
            <a:r>
              <a:rPr lang="fr-FR" sz="3400" b="1" dirty="0" smtClean="0"/>
              <a:t>Continuité</a:t>
            </a:r>
            <a:r>
              <a:rPr lang="fr-FR" sz="3400" b="1" dirty="0"/>
              <a:t/>
            </a:r>
            <a:br>
              <a:rPr lang="fr-FR" sz="3400" b="1" dirty="0"/>
            </a:br>
            <a:r>
              <a:rPr lang="fr-FR" sz="3400" b="1" dirty="0" smtClean="0"/>
              <a:t>Notion </a:t>
            </a:r>
            <a:r>
              <a:rPr lang="fr-FR" sz="3400" b="1" dirty="0"/>
              <a:t>de </a:t>
            </a:r>
            <a:r>
              <a:rPr lang="fr-FR" sz="3400" b="1" dirty="0" smtClean="0"/>
              <a:t>Débit</a:t>
            </a:r>
            <a:r>
              <a:rPr lang="fr-FR" sz="3400" b="1" dirty="0"/>
              <a:t/>
            </a:r>
            <a:br>
              <a:rPr lang="fr-FR" sz="3400" b="1" dirty="0"/>
            </a:br>
            <a:r>
              <a:rPr lang="fr-FR" sz="3400" dirty="0" smtClean="0"/>
              <a:t>  1 </a:t>
            </a:r>
            <a:r>
              <a:rPr lang="fr-FR" sz="3400" dirty="0"/>
              <a:t>Débit </a:t>
            </a:r>
            <a:r>
              <a:rPr lang="fr-FR" sz="3400" dirty="0" smtClean="0"/>
              <a:t>massique</a:t>
            </a:r>
            <a:r>
              <a:rPr lang="fr-FR" sz="3400" dirty="0"/>
              <a:t/>
            </a:r>
            <a:br>
              <a:rPr lang="fr-FR" sz="3400" dirty="0"/>
            </a:br>
            <a:r>
              <a:rPr lang="fr-FR" sz="3400" dirty="0" smtClean="0"/>
              <a:t>  2 </a:t>
            </a:r>
            <a:r>
              <a:rPr lang="fr-FR" sz="3400" dirty="0"/>
              <a:t>Débit </a:t>
            </a:r>
            <a:r>
              <a:rPr lang="fr-FR" sz="3400" dirty="0" smtClean="0"/>
              <a:t>volumique</a:t>
            </a:r>
            <a:r>
              <a:rPr lang="fr-FR" sz="3400" b="1" dirty="0"/>
              <a:t/>
            </a:r>
            <a:br>
              <a:rPr lang="fr-FR" sz="3400" b="1" dirty="0"/>
            </a:br>
            <a:r>
              <a:rPr lang="fr-FR" sz="3400" b="1" dirty="0" smtClean="0"/>
              <a:t>  </a:t>
            </a:r>
            <a:r>
              <a:rPr lang="fr-FR" sz="3400" dirty="0" smtClean="0"/>
              <a:t>3 </a:t>
            </a:r>
            <a:r>
              <a:rPr lang="fr-FR" sz="3400" dirty="0"/>
              <a:t>Relation entre débit massique et débit </a:t>
            </a:r>
            <a:r>
              <a:rPr lang="fr-FR" sz="3400" dirty="0" smtClean="0"/>
              <a:t>volumique</a:t>
            </a:r>
            <a:r>
              <a:rPr lang="fr-FR" sz="3400" b="1" dirty="0"/>
              <a:t/>
            </a:r>
            <a:br>
              <a:rPr lang="fr-FR" sz="3400" b="1" dirty="0"/>
            </a:br>
            <a:r>
              <a:rPr lang="fr-FR" sz="3400" b="1" dirty="0" smtClean="0"/>
              <a:t>Théorème </a:t>
            </a:r>
            <a:r>
              <a:rPr lang="fr-FR" sz="3400" b="1" dirty="0"/>
              <a:t>de Bernoulli </a:t>
            </a:r>
            <a:r>
              <a:rPr lang="fr-FR" sz="3400" b="1" dirty="0" smtClean="0"/>
              <a:t/>
            </a:r>
            <a:br>
              <a:rPr lang="fr-FR" sz="3400" b="1" dirty="0" smtClean="0"/>
            </a:br>
            <a:r>
              <a:rPr lang="fr-FR" sz="3400" b="1" dirty="0" smtClean="0"/>
              <a:t>  </a:t>
            </a:r>
            <a:r>
              <a:rPr lang="fr-FR" sz="3400" dirty="0" smtClean="0"/>
              <a:t>1 Cas </a:t>
            </a:r>
            <a:r>
              <a:rPr lang="fr-FR" sz="3400" dirty="0"/>
              <a:t>d’un écoulement sans échange de </a:t>
            </a:r>
            <a:r>
              <a:rPr lang="fr-FR" sz="3400" dirty="0" smtClean="0"/>
              <a:t>travail</a:t>
            </a:r>
            <a:r>
              <a:rPr lang="fr-FR" sz="3400" dirty="0"/>
              <a:t/>
            </a:r>
            <a:br>
              <a:rPr lang="fr-FR" sz="3400" dirty="0"/>
            </a:br>
            <a:r>
              <a:rPr lang="fr-FR" sz="3400" dirty="0" smtClean="0"/>
              <a:t>  2 Cas </a:t>
            </a:r>
            <a:r>
              <a:rPr lang="fr-FR" sz="3400" dirty="0"/>
              <a:t>d’un écoulement avec échange de </a:t>
            </a:r>
            <a:r>
              <a:rPr lang="fr-FR" sz="3400" dirty="0" smtClean="0"/>
              <a:t>travail</a:t>
            </a:r>
            <a:br>
              <a:rPr lang="fr-FR" sz="3400" dirty="0" smtClean="0"/>
            </a:br>
            <a:r>
              <a:rPr lang="fr-FR" sz="3600" b="1" dirty="0"/>
              <a:t>Théorème d’Euler</a:t>
            </a:r>
            <a:r>
              <a:rPr lang="fr-FR" sz="3400" b="1" dirty="0">
                <a:solidFill>
                  <a:srgbClr val="FF0000"/>
                </a:solidFill>
              </a:rPr>
              <a:t/>
            </a:r>
            <a:br>
              <a:rPr lang="fr-FR" sz="3400" b="1" dirty="0">
                <a:solidFill>
                  <a:srgbClr val="FF0000"/>
                </a:solidFill>
              </a:rPr>
            </a:br>
            <a:endParaRPr lang="fr-FR" sz="3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9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5482" y="3848866"/>
            <a:ext cx="11122448" cy="242314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dirty="0" smtClean="0">
                <a:solidFill>
                  <a:srgbClr val="FF0000"/>
                </a:solidFill>
              </a:rPr>
              <a:t>- </a:t>
            </a:r>
            <a:r>
              <a:rPr lang="fr-FR" sz="3600" dirty="0">
                <a:solidFill>
                  <a:srgbClr val="FF0000"/>
                </a:solidFill>
              </a:rPr>
              <a:t>l’équation de continuité (conservation de la masse),</a:t>
            </a:r>
          </a:p>
          <a:p>
            <a:pPr marL="0" indent="0">
              <a:buNone/>
            </a:pPr>
            <a:r>
              <a:rPr lang="fr-FR" sz="3600" dirty="0">
                <a:solidFill>
                  <a:srgbClr val="FF0000"/>
                </a:solidFill>
              </a:rPr>
              <a:t>- le théorème de Bernoulli (conservation de l’énergie),</a:t>
            </a:r>
          </a:p>
          <a:p>
            <a:pPr marL="0" indent="0">
              <a:buNone/>
            </a:pPr>
            <a:r>
              <a:rPr lang="fr-FR" sz="3600" dirty="0">
                <a:solidFill>
                  <a:srgbClr val="FF0000"/>
                </a:solidFill>
              </a:rPr>
              <a:t>- le théorème d’Euler (conservation de la quantité de mouvement).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33444" y="451033"/>
            <a:ext cx="11440501" cy="31800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b="1" u="sng" dirty="0" smtClean="0"/>
              <a:t>1/ INTRODUCTION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 smtClean="0"/>
          </a:p>
          <a:p>
            <a:r>
              <a:rPr lang="fr-FR" sz="3600" dirty="0" smtClean="0"/>
              <a:t>La dynamique signifie que les fluides </a:t>
            </a:r>
            <a:r>
              <a:rPr lang="fr-FR" sz="3600" b="1" dirty="0" smtClean="0"/>
              <a:t>en mouvement</a:t>
            </a:r>
            <a:r>
              <a:rPr lang="fr-FR" sz="3600" dirty="0" smtClean="0"/>
              <a:t>. Contrairement aux solides, les éléments d’un fluide en mouvement peuvent se déplacer à des vitesses différentes.</a:t>
            </a:r>
          </a:p>
          <a:p>
            <a:endParaRPr lang="fr-FR" sz="3600" dirty="0" smtClean="0"/>
          </a:p>
          <a:p>
            <a:r>
              <a:rPr lang="fr-FR" sz="3600" dirty="0" smtClean="0"/>
              <a:t>On utilise les équations qui régissent la dynamique des fluides incompressibles parfaits :</a:t>
            </a:r>
          </a:p>
        </p:txBody>
      </p:sp>
    </p:spTree>
    <p:extLst>
      <p:ext uri="{BB962C8B-B14F-4D97-AF65-F5344CB8AC3E}">
        <p14:creationId xmlns:p14="http://schemas.microsoft.com/office/powerpoint/2010/main" val="324717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6684" y="732552"/>
            <a:ext cx="10515600" cy="5700445"/>
          </a:xfrm>
        </p:spPr>
        <p:txBody>
          <a:bodyPr/>
          <a:lstStyle/>
          <a:p>
            <a:pPr marL="0" indent="0">
              <a:buNone/>
            </a:pPr>
            <a:r>
              <a:rPr lang="fr-FR" b="1" u="sng" dirty="0" smtClean="0"/>
              <a:t>2/ </a:t>
            </a:r>
            <a:r>
              <a:rPr lang="fr-FR" b="1" u="sng" dirty="0"/>
              <a:t>ECOULEMENT PERMANENT</a:t>
            </a:r>
          </a:p>
          <a:p>
            <a:pPr marL="0" lvl="0" indent="0">
              <a:buNone/>
            </a:pPr>
            <a:endParaRPr lang="fr-FR" b="1" u="sng" dirty="0" smtClean="0"/>
          </a:p>
          <a:p>
            <a:pPr marL="0" indent="0">
              <a:buNone/>
            </a:pPr>
            <a:r>
              <a:rPr lang="fr-FR" dirty="0"/>
              <a:t>L’écoulement d’un fluide est dit permanent si le champ des vecteurs de vitesse des particules fluides est constant à l’instant t.</a:t>
            </a:r>
          </a:p>
          <a:p>
            <a:pPr marL="0" lvl="0" indent="0">
              <a:buNone/>
            </a:pP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907" y="2972336"/>
            <a:ext cx="48768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25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788" y="1437969"/>
            <a:ext cx="5076356" cy="340693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6684" y="732552"/>
            <a:ext cx="10515600" cy="570044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rgbClr val="FF0000"/>
                </a:solidFill>
              </a:rPr>
              <a:t>3/ EQUATION </a:t>
            </a:r>
            <a:r>
              <a:rPr lang="fr-FR" b="1" u="sng" dirty="0">
                <a:solidFill>
                  <a:srgbClr val="FF0000"/>
                </a:solidFill>
              </a:rPr>
              <a:t>DE </a:t>
            </a:r>
            <a:r>
              <a:rPr lang="fr-FR" b="1" u="sng" dirty="0" smtClean="0">
                <a:solidFill>
                  <a:srgbClr val="FF0000"/>
                </a:solidFill>
              </a:rPr>
              <a:t>CONTINUITE</a:t>
            </a:r>
          </a:p>
          <a:p>
            <a:pPr marL="0" indent="0">
              <a:buNone/>
            </a:pPr>
            <a:endParaRPr lang="fr-FR" b="1" u="sng" dirty="0" smtClean="0"/>
          </a:p>
          <a:p>
            <a:r>
              <a:rPr lang="fr-FR" dirty="0" smtClean="0"/>
              <a:t>Considérons </a:t>
            </a:r>
            <a:r>
              <a:rPr lang="fr-FR" dirty="0"/>
              <a:t>une veine d’un fluide </a:t>
            </a:r>
            <a:r>
              <a:rPr lang="fr-FR" dirty="0" smtClean="0"/>
              <a:t>incompressible </a:t>
            </a:r>
          </a:p>
          <a:p>
            <a:pPr marL="0" indent="0">
              <a:buNone/>
            </a:pPr>
            <a:r>
              <a:rPr lang="fr-FR" dirty="0" smtClean="0"/>
              <a:t>de </a:t>
            </a:r>
            <a:r>
              <a:rPr lang="fr-FR" dirty="0"/>
              <a:t>masse volumique </a:t>
            </a:r>
            <a:r>
              <a:rPr lang="en-US" dirty="0"/>
              <a:t>ρ </a:t>
            </a:r>
            <a:r>
              <a:rPr lang="fr-FR" dirty="0"/>
              <a:t>animée </a:t>
            </a:r>
            <a:r>
              <a:rPr lang="fr-FR" dirty="0" smtClean="0"/>
              <a:t>d’un </a:t>
            </a:r>
            <a:r>
              <a:rPr lang="fr-FR" dirty="0"/>
              <a:t>écoulement permanent.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S1 </a:t>
            </a:r>
            <a:r>
              <a:rPr lang="fr-FR" b="1" dirty="0">
                <a:solidFill>
                  <a:srgbClr val="FF0000"/>
                </a:solidFill>
              </a:rPr>
              <a:t>et S2 </a:t>
            </a:r>
            <a:r>
              <a:rPr lang="fr-FR" dirty="0"/>
              <a:t>respectivement la section d’entrée et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la </a:t>
            </a:r>
            <a:r>
              <a:rPr lang="fr-FR" dirty="0"/>
              <a:t>section de sortie du fluide à l’instant t,</a:t>
            </a:r>
          </a:p>
          <a:p>
            <a:r>
              <a:rPr lang="fr-FR" dirty="0" smtClean="0"/>
              <a:t> </a:t>
            </a:r>
            <a:r>
              <a:rPr lang="fr-FR" dirty="0">
                <a:solidFill>
                  <a:srgbClr val="FF0000"/>
                </a:solidFill>
              </a:rPr>
              <a:t>S’1 et S’2 </a:t>
            </a:r>
            <a:r>
              <a:rPr lang="fr-FR" dirty="0"/>
              <a:t>respectivement les sections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d’entrée </a:t>
            </a:r>
            <a:r>
              <a:rPr lang="fr-FR" dirty="0"/>
              <a:t>et </a:t>
            </a:r>
            <a:r>
              <a:rPr lang="fr-FR" dirty="0" smtClean="0"/>
              <a:t>de </a:t>
            </a:r>
            <a:r>
              <a:rPr lang="fr-FR" dirty="0"/>
              <a:t>sortie du fluide à l’instant t’=(</a:t>
            </a:r>
            <a:r>
              <a:rPr lang="fr-FR" dirty="0" err="1"/>
              <a:t>t+dt</a:t>
            </a:r>
            <a:r>
              <a:rPr lang="fr-FR" dirty="0"/>
              <a:t>),</a:t>
            </a:r>
          </a:p>
          <a:p>
            <a:r>
              <a:rPr lang="fr-FR" dirty="0" smtClean="0"/>
              <a:t> </a:t>
            </a:r>
            <a:r>
              <a:rPr lang="fr-FR" b="1" i="1" dirty="0">
                <a:solidFill>
                  <a:srgbClr val="FF0000"/>
                </a:solidFill>
              </a:rPr>
              <a:t>V</a:t>
            </a:r>
            <a:r>
              <a:rPr lang="fr-FR" b="1" i="1" baseline="-25000" dirty="0">
                <a:solidFill>
                  <a:srgbClr val="FF0000"/>
                </a:solidFill>
              </a:rPr>
              <a:t>1</a:t>
            </a:r>
            <a:r>
              <a:rPr lang="fr-FR" b="1" i="1" dirty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et </a:t>
            </a:r>
            <a:r>
              <a:rPr lang="fr-FR" b="1" i="1" dirty="0">
                <a:solidFill>
                  <a:srgbClr val="FF0000"/>
                </a:solidFill>
              </a:rPr>
              <a:t>V</a:t>
            </a:r>
            <a:r>
              <a:rPr lang="fr-FR" b="1" i="1" baseline="-25000" dirty="0">
                <a:solidFill>
                  <a:srgbClr val="FF0000"/>
                </a:solidFill>
              </a:rPr>
              <a:t>2</a:t>
            </a:r>
            <a:r>
              <a:rPr lang="fr-FR" b="1" i="1" dirty="0">
                <a:solidFill>
                  <a:srgbClr val="FF0000"/>
                </a:solidFill>
              </a:rPr>
              <a:t> </a:t>
            </a:r>
            <a:r>
              <a:rPr lang="fr-FR" dirty="0"/>
              <a:t>les vecteurs vitesse d’écoulement.</a:t>
            </a:r>
          </a:p>
          <a:p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dx1 et dx2 </a:t>
            </a:r>
            <a:r>
              <a:rPr lang="fr-FR" b="1" dirty="0" smtClean="0">
                <a:solidFill>
                  <a:srgbClr val="FF0000"/>
                </a:solidFill>
              </a:rPr>
              <a:t>: </a:t>
            </a:r>
            <a:r>
              <a:rPr lang="fr-FR" dirty="0" smtClean="0"/>
              <a:t>respectivement </a:t>
            </a:r>
            <a:r>
              <a:rPr lang="fr-FR" dirty="0"/>
              <a:t>les déplacements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des sections </a:t>
            </a:r>
            <a:r>
              <a:rPr lang="fr-FR" dirty="0"/>
              <a:t>S1 et S2 pendant l’intervalle de temps </a:t>
            </a:r>
            <a:r>
              <a:rPr lang="fr-FR" dirty="0" err="1"/>
              <a:t>dt</a:t>
            </a:r>
            <a:r>
              <a:rPr lang="fr-FR" dirty="0"/>
              <a:t>,</a:t>
            </a:r>
          </a:p>
          <a:p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dm1 : </a:t>
            </a:r>
            <a:r>
              <a:rPr lang="fr-FR" dirty="0"/>
              <a:t>masse élémentaire entrante comprise entre les sections S1 et S’1,</a:t>
            </a:r>
          </a:p>
          <a:p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dm2 : </a:t>
            </a:r>
            <a:r>
              <a:rPr lang="fr-FR" dirty="0"/>
              <a:t>masse élémentaire sortante comprise entre les sections S2 et S’2,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dV1 </a:t>
            </a:r>
            <a:r>
              <a:rPr lang="fr-FR" b="1" dirty="0">
                <a:solidFill>
                  <a:srgbClr val="FF0000"/>
                </a:solidFill>
              </a:rPr>
              <a:t>: </a:t>
            </a:r>
            <a:r>
              <a:rPr lang="fr-FR" dirty="0"/>
              <a:t>volume élémentaire entrant compris entre les sections S1 et S’1,</a:t>
            </a:r>
          </a:p>
          <a:p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dV2 :</a:t>
            </a:r>
            <a:r>
              <a:rPr lang="fr-FR" dirty="0"/>
              <a:t> volume élémentaire sortant compris entre les sections S2 et S’2,</a:t>
            </a:r>
          </a:p>
        </p:txBody>
      </p:sp>
    </p:spTree>
    <p:extLst>
      <p:ext uri="{BB962C8B-B14F-4D97-AF65-F5344CB8AC3E}">
        <p14:creationId xmlns:p14="http://schemas.microsoft.com/office/powerpoint/2010/main" val="57218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9734" y="769154"/>
            <a:ext cx="5847425" cy="462183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10862" y="614606"/>
                <a:ext cx="6096000" cy="56494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On a : dV</a:t>
                </a:r>
                <a:r>
                  <a:rPr lang="fr-FR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</a:t>
                </a:r>
                <a:r>
                  <a:rPr lang="fr-FR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dV</a:t>
                </a:r>
                <a:r>
                  <a:rPr lang="fr-FR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      </a:t>
                </a:r>
                <a:r>
                  <a:rPr lang="fr-FR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……………. (1)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Puisqu’on a : </a:t>
                </a:r>
                <a14:m>
                  <m:oMath xmlns:m="http://schemas.openxmlformats.org/officeDocument/2006/math">
                    <m:r>
                      <a:rPr lang="fr-FR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fr-FR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</m:oMath>
                </a14:m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20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𝑑𝑚</m:t>
                            </m:r>
                          </m:e>
                          <m:sub>
                            <m:r>
                              <a:rPr lang="fr-FR" sz="20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𝜌</m:t>
                        </m:r>
                      </m:den>
                    </m:f>
                    <m:r>
                      <a:rPr lang="fr-FR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20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𝑑𝑚</m:t>
                            </m:r>
                          </m:e>
                          <m:sub>
                            <m:r>
                              <a:rPr lang="fr-FR" sz="20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𝜌</m:t>
                        </m:r>
                      </m:den>
                    </m:f>
                  </m:oMath>
                </a14:m>
                <a:r>
                  <a:rPr lang="fr-FR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(car  </a:t>
                </a:r>
                <a14:m>
                  <m:oMath xmlns:m="http://schemas.openxmlformats.org/officeDocument/2006/math">
                    <m:r>
                      <a:rPr lang="fr-FR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fr-FR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:</m:t>
                    </m:r>
                    <m:r>
                      <a:rPr lang="fr-FR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𝑐𝑜𝑛𝑠𝑡𝑎𝑛𝑡𝑒</m:t>
                    </m:r>
                  </m:oMath>
                </a14:m>
                <a:r>
                  <a:rPr lang="fr-FR" sz="20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b="1" u="none" strike="noStrike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Donc 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𝑑𝑚</m:t>
                        </m:r>
                      </m:e>
                      <m:sub>
                        <m: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fr-FR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𝑑𝑚</m:t>
                        </m:r>
                      </m:e>
                      <m:sub>
                        <m: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0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(Conservation de la masse)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b="1" u="none" strike="noStrike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b="1" u="sng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D’après la relation (1) :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b="1" u="none" strike="noStrike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dV</a:t>
                </a:r>
                <a:r>
                  <a:rPr lang="fr-FR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</a:t>
                </a:r>
                <a:r>
                  <a:rPr lang="fr-FR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dV</a:t>
                </a:r>
                <a:r>
                  <a:rPr lang="fr-FR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</a:t>
                </a:r>
                <a:r>
                  <a:rPr lang="fr-FR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</a:t>
                </a:r>
                <a:r>
                  <a:rPr lang="fr-FR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. dx</a:t>
                </a:r>
                <a:r>
                  <a:rPr lang="fr-FR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</a:t>
                </a:r>
                <a:r>
                  <a:rPr lang="fr-FR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S</a:t>
                </a:r>
                <a:r>
                  <a:rPr lang="fr-FR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</a:t>
                </a:r>
                <a:r>
                  <a:rPr lang="fr-FR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. dx</a:t>
                </a:r>
                <a:r>
                  <a:rPr lang="fr-FR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b="1" u="none" strike="noStrike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b="1" u="sng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On divise l’équation par </a:t>
                </a:r>
                <a:r>
                  <a:rPr lang="fr-FR" b="1" u="sng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dt</a:t>
                </a:r>
                <a:r>
                  <a:rPr lang="fr-FR" b="1" u="sng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r>
                  <a:rPr lang="fr-FR" b="1" u="sng" dirty="0" smtClean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fr-FR" b="1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       </m:t>
                    </m:r>
                    <m:sSub>
                      <m:sSubPr>
                        <m:ctrlPr>
                          <a:rPr lang="fr-FR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fr-FR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fr-FR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fr-FR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fr-FR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dx</m:t>
                            </m:r>
                          </m:e>
                          <m:sub>
                            <m:r>
                              <a:rPr lang="fr-FR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fr-FR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dt</m:t>
                        </m:r>
                      </m:den>
                    </m:f>
                    <m:r>
                      <a:rPr lang="fr-FR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fr-FR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fr-FR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fr-FR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fr-FR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fr-FR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dx</m:t>
                            </m:r>
                          </m:e>
                          <m:sub>
                            <m:r>
                              <a:rPr lang="fr-FR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fr-FR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dt</m:t>
                        </m:r>
                      </m:den>
                    </m:f>
                  </m:oMath>
                </a14:m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Alors, on obtient :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</a:t>
                </a:r>
                <a:r>
                  <a:rPr lang="fr-FR" b="1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</a:t>
                </a:r>
                <a:r>
                  <a:rPr lang="fr-FR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. V</a:t>
                </a:r>
                <a:r>
                  <a:rPr lang="fr-FR" b="1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</a:t>
                </a:r>
                <a:r>
                  <a:rPr lang="fr-FR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S</a:t>
                </a:r>
                <a:r>
                  <a:rPr lang="fr-FR" b="1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</a:t>
                </a:r>
                <a:r>
                  <a:rPr lang="fr-FR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. V</a:t>
                </a:r>
                <a:r>
                  <a:rPr lang="fr-FR" b="1" baseline="-25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 </a:t>
                </a:r>
                <a:r>
                  <a:rPr lang="fr-FR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</a:t>
                </a:r>
                <a:r>
                  <a:rPr lang="fr-FR" b="1" dirty="0" smtClean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Constante  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862" y="614606"/>
                <a:ext cx="6096000" cy="5649495"/>
              </a:xfrm>
              <a:prstGeom prst="rect">
                <a:avLst/>
              </a:prstGeom>
              <a:blipFill rotWithShape="0">
                <a:blip r:embed="rId3"/>
                <a:stretch>
                  <a:fillRect l="-900" t="-647" b="-6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835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9556" y="4881094"/>
            <a:ext cx="5489150" cy="689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183" y="1442434"/>
            <a:ext cx="5197705" cy="34386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290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6684" y="732552"/>
            <a:ext cx="10515600" cy="5700445"/>
          </a:xfrm>
        </p:spPr>
        <p:txBody>
          <a:bodyPr/>
          <a:lstStyle/>
          <a:p>
            <a:pPr marL="0" indent="0">
              <a:buNone/>
            </a:pPr>
            <a:r>
              <a:rPr lang="fr-FR" b="1" u="sng" dirty="0" smtClean="0"/>
              <a:t>4/  </a:t>
            </a:r>
            <a:r>
              <a:rPr lang="fr-FR" b="1" u="sng" dirty="0"/>
              <a:t>NOTION DE DEBIT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rgbClr val="FF0000"/>
                </a:solidFill>
              </a:rPr>
              <a:t>4.1/ </a:t>
            </a:r>
            <a:r>
              <a:rPr lang="fr-FR" b="1" u="sng" dirty="0">
                <a:solidFill>
                  <a:srgbClr val="FF0000"/>
                </a:solidFill>
              </a:rPr>
              <a:t>Débit volumique</a:t>
            </a:r>
            <a:endParaRPr lang="fr-FR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/>
              <a:t>Le débit volumique est le rapport entre le volume écoulé par unité du temps.</a:t>
            </a:r>
          </a:p>
          <a:p>
            <a:pPr marL="0" indent="0">
              <a:buNone/>
            </a:pPr>
            <a:endParaRPr lang="fr-FR" b="1" u="sng" dirty="0" smtClean="0"/>
          </a:p>
          <a:p>
            <a:pPr marL="0" lv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en </a:t>
            </a:r>
            <a:r>
              <a:rPr lang="fr-FR" dirty="0"/>
              <a:t>notant que : </a:t>
            </a:r>
            <a:r>
              <a:rPr lang="fr-FR" i="1" dirty="0"/>
              <a:t>   </a:t>
            </a:r>
            <a:r>
              <a:rPr lang="fr-FR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</a:t>
            </a:r>
            <a:r>
              <a:rPr lang="fr-FR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=S . dx </a:t>
            </a:r>
            <a:r>
              <a:rPr lang="fr-F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dirty="0" smtClean="0"/>
              <a:t>on </a:t>
            </a:r>
            <a:r>
              <a:rPr lang="fr-FR" dirty="0"/>
              <a:t>peut écrire également que :</a:t>
            </a:r>
          </a:p>
          <a:p>
            <a:pPr marL="0" lvl="0" indent="0">
              <a:buNone/>
            </a:pPr>
            <a:endParaRPr lang="fr-FR" dirty="0"/>
          </a:p>
        </p:txBody>
      </p:sp>
      <p:pic>
        <p:nvPicPr>
          <p:cNvPr id="10" name="Image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966" y="5100035"/>
            <a:ext cx="4507606" cy="695458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530084" y="2466773"/>
                <a:ext cx="1437573" cy="79387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𝑸</m:t>
                          </m:r>
                        </m:e>
                        <m:sub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𝑽</m:t>
                          </m:r>
                        </m:sub>
                      </m:sSub>
                      <m:r>
                        <a:rPr lang="fr-FR" sz="24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𝒅𝑽</m:t>
                          </m:r>
                        </m:num>
                        <m:den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084" y="2466773"/>
                <a:ext cx="1437573" cy="79387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395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6684" y="732552"/>
            <a:ext cx="10515600" cy="5700445"/>
          </a:xfrm>
        </p:spPr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4.2/ </a:t>
            </a:r>
            <a:r>
              <a:rPr lang="fr-FR" b="1" dirty="0">
                <a:solidFill>
                  <a:srgbClr val="FF0000"/>
                </a:solidFill>
              </a:rPr>
              <a:t>Débit massique</a:t>
            </a: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/>
              <a:t>C’est la masse de fluide par unité de temps :</a:t>
            </a:r>
          </a:p>
          <a:p>
            <a:pPr marL="0" indent="0">
              <a:buNone/>
            </a:pPr>
            <a:r>
              <a:rPr lang="fr-FR" b="1" dirty="0"/>
              <a:t> </a:t>
            </a:r>
            <a:r>
              <a:rPr lang="fr-FR" b="1" dirty="0" smtClean="0"/>
              <a:t>                                                                  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 smtClean="0"/>
              <a:t>                                                              </a:t>
            </a:r>
            <a:r>
              <a:rPr lang="fr-FR" dirty="0" smtClean="0"/>
              <a:t>(</a:t>
            </a:r>
            <a:r>
              <a:rPr lang="fr-FR" dirty="0"/>
              <a:t>Relation entre </a:t>
            </a:r>
            <a:r>
              <a:rPr lang="fr-FR" dirty="0" err="1"/>
              <a:t>Qm</a:t>
            </a:r>
            <a:r>
              <a:rPr lang="fr-FR" dirty="0"/>
              <a:t> et </a:t>
            </a:r>
            <a:r>
              <a:rPr lang="fr-FR" dirty="0" err="1"/>
              <a:t>Qv</a:t>
            </a:r>
            <a:r>
              <a:rPr lang="fr-FR" dirty="0"/>
              <a:t>)</a:t>
            </a:r>
          </a:p>
          <a:p>
            <a:pPr marL="0" lvl="0" indent="0">
              <a:buNone/>
            </a:pP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527" y="2524259"/>
            <a:ext cx="3829317" cy="8113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154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2717</TotalTime>
  <Words>621</Words>
  <Application>Microsoft Office PowerPoint</Application>
  <PresentationFormat>Grand écran</PresentationFormat>
  <Paragraphs>85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SymbolMT</vt:lpstr>
      <vt:lpstr>Times New Roman</vt:lpstr>
      <vt:lpstr>Thème Office</vt:lpstr>
      <vt:lpstr>       Chapitre 3: DYNAMIQUE DES FLUIDES INCOMPRESSIBLES PARFAITS </vt:lpstr>
      <vt:lpstr>Contenu :   Introduction Ecoulement Permanent Equation de Continuité Notion de Débit   1 Débit massique   2 Débit volumique   3 Relation entre débit massique et débit volumique Théorème de Bernoulli    1 Cas d’un écoulement sans échange de travail   2 Cas d’un écoulement avec échange de travail Théorème d’Euler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à la construction  mécanique  (Calcul des éléments et organes des machines) </dc:title>
  <dc:creator>PC</dc:creator>
  <cp:lastModifiedBy>Compte Microsoft</cp:lastModifiedBy>
  <cp:revision>191</cp:revision>
  <dcterms:created xsi:type="dcterms:W3CDTF">2018-03-18T20:42:21Z</dcterms:created>
  <dcterms:modified xsi:type="dcterms:W3CDTF">2023-05-24T17:12:09Z</dcterms:modified>
</cp:coreProperties>
</file>