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9" r:id="rId3"/>
    <p:sldId id="265" r:id="rId4"/>
    <p:sldId id="266" r:id="rId5"/>
    <p:sldId id="267" r:id="rId6"/>
    <p:sldId id="268" r:id="rId7"/>
    <p:sldId id="269" r:id="rId8"/>
    <p:sldId id="275" r:id="rId9"/>
    <p:sldId id="270" r:id="rId10"/>
    <p:sldId id="271" r:id="rId11"/>
    <p:sldId id="276" r:id="rId12"/>
    <p:sldId id="27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9" d="100"/>
          <a:sy n="89" d="100"/>
        </p:scale>
        <p:origin x="43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AAB5A553-6DEF-4AA3-9960-47F4116E4AB5}" type="datetimeFigureOut">
              <a:rPr lang="fr-FR" smtClean="0"/>
              <a:t>24/05/2023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2929810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B5A553-6DEF-4AA3-9960-47F4116E4AB5}" type="datetimeFigureOut">
              <a:rPr lang="fr-FR" smtClean="0"/>
              <a:t>24/05/2023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2739610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B5A553-6DEF-4AA3-9960-47F4116E4AB5}" type="datetimeFigureOut">
              <a:rPr lang="fr-FR" smtClean="0"/>
              <a:t>24/05/2023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2655203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B5A553-6DEF-4AA3-9960-47F4116E4AB5}" type="datetimeFigureOut">
              <a:rPr lang="fr-FR" smtClean="0"/>
              <a:t>24/05/2023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76706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AB5A553-6DEF-4AA3-9960-47F4116E4AB5}" type="datetimeFigureOut">
              <a:rPr lang="fr-FR" smtClean="0"/>
              <a:t>24/05/2023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1682873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B5A553-6DEF-4AA3-9960-47F4116E4AB5}" type="datetimeFigureOut">
              <a:rPr lang="fr-FR" smtClean="0"/>
              <a:t>24/05/2023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829772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B5A553-6DEF-4AA3-9960-47F4116E4AB5}" type="datetimeFigureOut">
              <a:rPr lang="fr-FR" smtClean="0"/>
              <a:t>24/05/2023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2538644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AAB5A553-6DEF-4AA3-9960-47F4116E4AB5}" type="datetimeFigureOut">
              <a:rPr lang="fr-FR" smtClean="0"/>
              <a:t>24/05/2023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226689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B5A553-6DEF-4AA3-9960-47F4116E4AB5}" type="datetimeFigureOut">
              <a:rPr lang="fr-FR" smtClean="0"/>
              <a:t>24/05/2023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1988715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B5A553-6DEF-4AA3-9960-47F4116E4AB5}" type="datetimeFigureOut">
              <a:rPr lang="fr-FR" smtClean="0"/>
              <a:t>24/05/2023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1529768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AB5A553-6DEF-4AA3-9960-47F4116E4AB5}" type="datetimeFigureOut">
              <a:rPr lang="fr-FR" smtClean="0"/>
              <a:t>24/05/2023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377FA8-6C2C-47C1-83E6-4D3A815A5442}" type="slidenum">
              <a:rPr lang="fr-FR" smtClean="0"/>
              <a:t>‹N°›</a:t>
            </a:fld>
            <a:endParaRPr lang="fr-FR"/>
          </a:p>
        </p:txBody>
      </p:sp>
    </p:spTree>
    <p:extLst>
      <p:ext uri="{BB962C8B-B14F-4D97-AF65-F5344CB8AC3E}">
        <p14:creationId xmlns:p14="http://schemas.microsoft.com/office/powerpoint/2010/main" val="4287698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B5A553-6DEF-4AA3-9960-47F4116E4AB5}" type="datetimeFigureOut">
              <a:rPr lang="fr-FR" smtClean="0"/>
              <a:t>24/05/2023</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377FA8-6C2C-47C1-83E6-4D3A815A5442}" type="slidenum">
              <a:rPr lang="fr-FR" smtClean="0"/>
              <a:t>‹N°›</a:t>
            </a:fld>
            <a:endParaRPr lang="fr-FR"/>
          </a:p>
        </p:txBody>
      </p:sp>
    </p:spTree>
    <p:extLst>
      <p:ext uri="{BB962C8B-B14F-4D97-AF65-F5344CB8AC3E}">
        <p14:creationId xmlns:p14="http://schemas.microsoft.com/office/powerpoint/2010/main" val="3230068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77899" y="153271"/>
            <a:ext cx="10031351" cy="4699385"/>
          </a:xfrm>
        </p:spPr>
        <p:txBody>
          <a:bodyPr>
            <a:normAutofit fontScale="90000"/>
          </a:bodyPr>
          <a:lstStyle/>
          <a:p>
            <a:r>
              <a:rPr lang="fr-FR" b="1" dirty="0" smtClean="0">
                <a:solidFill>
                  <a:srgbClr val="FF0000"/>
                </a:solidFill>
              </a:rPr>
              <a:t/>
            </a:r>
            <a:br>
              <a:rPr lang="fr-FR" b="1" dirty="0" smtClean="0">
                <a:solidFill>
                  <a:srgbClr val="FF0000"/>
                </a:solidFill>
              </a:rPr>
            </a:br>
            <a:r>
              <a:rPr lang="fr-FR" b="1" dirty="0">
                <a:solidFill>
                  <a:srgbClr val="FF0000"/>
                </a:solidFill>
              </a:rPr>
              <a:t/>
            </a:r>
            <a:br>
              <a:rPr lang="fr-FR" b="1" dirty="0">
                <a:solidFill>
                  <a:srgbClr val="FF0000"/>
                </a:solidFill>
              </a:rPr>
            </a:br>
            <a:r>
              <a:rPr lang="fr-FR" b="1" dirty="0" smtClean="0">
                <a:solidFill>
                  <a:srgbClr val="FF0000"/>
                </a:solidFill>
              </a:rPr>
              <a:t/>
            </a:r>
            <a:br>
              <a:rPr lang="fr-FR" b="1" dirty="0" smtClean="0">
                <a:solidFill>
                  <a:srgbClr val="FF0000"/>
                </a:solidFill>
              </a:rPr>
            </a:br>
            <a:r>
              <a:rPr lang="fr-FR" b="1" dirty="0">
                <a:solidFill>
                  <a:srgbClr val="FF0000"/>
                </a:solidFill>
              </a:rPr>
              <a:t/>
            </a:r>
            <a:br>
              <a:rPr lang="fr-FR" b="1" dirty="0">
                <a:solidFill>
                  <a:srgbClr val="FF0000"/>
                </a:solidFill>
              </a:rPr>
            </a:br>
            <a:r>
              <a:rPr lang="fr-FR" b="1" dirty="0" smtClean="0">
                <a:solidFill>
                  <a:srgbClr val="FF0000"/>
                </a:solidFill>
              </a:rPr>
              <a:t/>
            </a:r>
            <a:br>
              <a:rPr lang="fr-FR" b="1" dirty="0" smtClean="0">
                <a:solidFill>
                  <a:srgbClr val="FF0000"/>
                </a:solidFill>
              </a:rPr>
            </a:br>
            <a:r>
              <a:rPr lang="fr-FR" b="1" dirty="0">
                <a:solidFill>
                  <a:srgbClr val="FF0000"/>
                </a:solidFill>
              </a:rPr>
              <a:t/>
            </a:r>
            <a:br>
              <a:rPr lang="fr-FR" b="1" dirty="0">
                <a:solidFill>
                  <a:srgbClr val="FF0000"/>
                </a:solidFill>
              </a:rPr>
            </a:br>
            <a:r>
              <a:rPr lang="fr-FR" b="1" dirty="0" smtClean="0">
                <a:solidFill>
                  <a:srgbClr val="FF0000"/>
                </a:solidFill>
              </a:rPr>
              <a:t/>
            </a:r>
            <a:br>
              <a:rPr lang="fr-FR" b="1" dirty="0" smtClean="0">
                <a:solidFill>
                  <a:srgbClr val="FF0000"/>
                </a:solidFill>
              </a:rPr>
            </a:br>
            <a:r>
              <a:rPr lang="fr-FR" sz="4400" b="1" dirty="0" smtClean="0">
                <a:solidFill>
                  <a:srgbClr val="FF0000"/>
                </a:solidFill>
              </a:rPr>
              <a:t>Chapitre </a:t>
            </a:r>
            <a:r>
              <a:rPr lang="fr-FR" sz="4400" b="1" dirty="0" smtClean="0">
                <a:solidFill>
                  <a:srgbClr val="FF0000"/>
                </a:solidFill>
              </a:rPr>
              <a:t>4: </a:t>
            </a:r>
            <a:r>
              <a:rPr lang="fr-FR" sz="4000" b="1" i="1" dirty="0">
                <a:effectLst>
                  <a:outerShdw blurRad="38100" dist="38100" dir="2700000" algn="tl">
                    <a:srgbClr val="000000">
                      <a:alpha val="43137"/>
                    </a:srgbClr>
                  </a:outerShdw>
                </a:effectLst>
              </a:rPr>
              <a:t>DYNAMIQUE DES FLUIDES INCOMPRESSIBLES </a:t>
            </a:r>
            <a:r>
              <a:rPr lang="fr-FR" sz="4000" b="1" i="1" dirty="0">
                <a:solidFill>
                  <a:srgbClr val="FF0000"/>
                </a:solidFill>
                <a:effectLst>
                  <a:outerShdw blurRad="38100" dist="38100" dir="2700000" algn="tl">
                    <a:srgbClr val="000000">
                      <a:alpha val="43137"/>
                    </a:srgbClr>
                  </a:outerShdw>
                </a:effectLst>
              </a:rPr>
              <a:t>RÉELS</a:t>
            </a:r>
            <a:r>
              <a:rPr lang="fr-FR" dirty="0">
                <a:solidFill>
                  <a:srgbClr val="FF0000"/>
                </a:solidFill>
              </a:rPr>
              <a:t/>
            </a:r>
            <a:br>
              <a:rPr lang="fr-FR" dirty="0">
                <a:solidFill>
                  <a:srgbClr val="FF0000"/>
                </a:solidFill>
              </a:rPr>
            </a:br>
            <a:endParaRPr lang="fr-FR" dirty="0">
              <a:solidFill>
                <a:srgbClr val="FF0000"/>
              </a:solidFill>
            </a:endParaRPr>
          </a:p>
        </p:txBody>
      </p:sp>
      <p:pic>
        <p:nvPicPr>
          <p:cNvPr id="3" name="Picture 2" descr="C:\Users\hp\Desktop\participation conférence\USTO-MB_(logo).jpg"/>
          <p:cNvPicPr>
            <a:picLocks noChangeAspect="1" noChangeArrowheads="1"/>
          </p:cNvPicPr>
          <p:nvPr/>
        </p:nvPicPr>
        <p:blipFill>
          <a:blip r:embed="rId2"/>
          <a:srcRect/>
          <a:stretch>
            <a:fillRect/>
          </a:stretch>
        </p:blipFill>
        <p:spPr bwMode="auto">
          <a:xfrm>
            <a:off x="201234" y="244443"/>
            <a:ext cx="1652347" cy="1584356"/>
          </a:xfrm>
          <a:prstGeom prst="rect">
            <a:avLst/>
          </a:prstGeom>
          <a:noFill/>
        </p:spPr>
      </p:pic>
      <p:sp>
        <p:nvSpPr>
          <p:cNvPr id="4" name="Rectangle 3"/>
          <p:cNvSpPr/>
          <p:nvPr/>
        </p:nvSpPr>
        <p:spPr>
          <a:xfrm>
            <a:off x="1998437" y="344031"/>
            <a:ext cx="8150498" cy="1200329"/>
          </a:xfrm>
          <a:prstGeom prst="rect">
            <a:avLst/>
          </a:prstGeom>
        </p:spPr>
        <p:txBody>
          <a:bodyPr wrap="square">
            <a:spAutoFit/>
          </a:bodyPr>
          <a:lstStyle/>
          <a:p>
            <a:pPr algn="ctr"/>
            <a:r>
              <a:rPr lang="fr-FR" b="1" dirty="0" smtClean="0">
                <a:latin typeface="Arial" panose="020B0604020202020204" pitchFamily="34" charset="0"/>
              </a:rPr>
              <a:t>Ministère </a:t>
            </a:r>
            <a:r>
              <a:rPr lang="fr-FR" b="1" dirty="0">
                <a:latin typeface="Arial" panose="020B0604020202020204" pitchFamily="34" charset="0"/>
              </a:rPr>
              <a:t>de l'enseignement </a:t>
            </a:r>
            <a:r>
              <a:rPr lang="fr-FR" b="1" dirty="0" smtClean="0">
                <a:latin typeface="Arial" panose="020B0604020202020204" pitchFamily="34" charset="0"/>
              </a:rPr>
              <a:t>supérieur </a:t>
            </a:r>
            <a:r>
              <a:rPr lang="fr-FR" b="1" dirty="0">
                <a:latin typeface="Arial" panose="020B0604020202020204" pitchFamily="34" charset="0"/>
              </a:rPr>
              <a:t>et de la recherche </a:t>
            </a:r>
            <a:r>
              <a:rPr lang="fr-FR" b="1" dirty="0" smtClean="0">
                <a:latin typeface="Arial" panose="020B0604020202020204" pitchFamily="34" charset="0"/>
              </a:rPr>
              <a:t>scientifique</a:t>
            </a:r>
          </a:p>
          <a:p>
            <a:pPr algn="ctr"/>
            <a:endParaRPr lang="fr-FR" b="1" dirty="0">
              <a:latin typeface="Arial" panose="020B0604020202020204" pitchFamily="34" charset="0"/>
            </a:endParaRPr>
          </a:p>
          <a:p>
            <a:pPr algn="ctr"/>
            <a:r>
              <a:rPr lang="fr-FR" b="1" dirty="0" smtClean="0">
                <a:latin typeface="Arial" panose="020B0604020202020204" pitchFamily="34" charset="0"/>
              </a:rPr>
              <a:t>Université </a:t>
            </a:r>
            <a:r>
              <a:rPr lang="fr-FR" b="1" dirty="0">
                <a:latin typeface="Arial" panose="020B0604020202020204" pitchFamily="34" charset="0"/>
              </a:rPr>
              <a:t>des Sciences et de la Technologie d’Oran Mohammed Boudiaf</a:t>
            </a:r>
            <a:r>
              <a:rPr lang="fr-FR" b="1" dirty="0"/>
              <a:t/>
            </a:r>
            <a:br>
              <a:rPr lang="fr-FR" b="1" dirty="0"/>
            </a:br>
            <a:r>
              <a:rPr lang="fr-FR" b="1" dirty="0">
                <a:latin typeface="Arial" panose="020B0604020202020204" pitchFamily="34" charset="0"/>
              </a:rPr>
              <a:t>(USTO-MB)</a:t>
            </a:r>
            <a:endParaRPr lang="fr-FR" b="1" dirty="0"/>
          </a:p>
        </p:txBody>
      </p:sp>
      <p:pic>
        <p:nvPicPr>
          <p:cNvPr id="5" name="Picture 2" descr="C:\Users\hp\Desktop\participation conférence\USTO-MB_(logo).jpg"/>
          <p:cNvPicPr>
            <a:picLocks noChangeAspect="1" noChangeArrowheads="1"/>
          </p:cNvPicPr>
          <p:nvPr/>
        </p:nvPicPr>
        <p:blipFill>
          <a:blip r:embed="rId2"/>
          <a:srcRect/>
          <a:stretch>
            <a:fillRect/>
          </a:stretch>
        </p:blipFill>
        <p:spPr bwMode="auto">
          <a:xfrm>
            <a:off x="10148935" y="244443"/>
            <a:ext cx="1652347" cy="1584356"/>
          </a:xfrm>
          <a:prstGeom prst="rect">
            <a:avLst/>
          </a:prstGeom>
          <a:noFill/>
        </p:spPr>
      </p:pic>
      <p:sp>
        <p:nvSpPr>
          <p:cNvPr id="6" name="Rectangle 5"/>
          <p:cNvSpPr/>
          <p:nvPr/>
        </p:nvSpPr>
        <p:spPr>
          <a:xfrm>
            <a:off x="4686499" y="5924160"/>
            <a:ext cx="2907655" cy="369332"/>
          </a:xfrm>
          <a:prstGeom prst="rect">
            <a:avLst/>
          </a:prstGeom>
        </p:spPr>
        <p:txBody>
          <a:bodyPr wrap="none">
            <a:spAutoFit/>
          </a:bodyPr>
          <a:lstStyle/>
          <a:p>
            <a:r>
              <a:rPr lang="fr-FR" b="1" dirty="0" smtClean="0">
                <a:latin typeface="Arial" panose="020B0604020202020204" pitchFamily="34" charset="0"/>
              </a:rPr>
              <a:t>Dr</a:t>
            </a:r>
            <a:r>
              <a:rPr lang="fr-FR" b="1" dirty="0">
                <a:latin typeface="Arial" panose="020B0604020202020204" pitchFamily="34" charset="0"/>
              </a:rPr>
              <a:t>. </a:t>
            </a:r>
            <a:r>
              <a:rPr lang="fr-FR" b="1" dirty="0" smtClean="0">
                <a:latin typeface="Arial" panose="020B0604020202020204" pitchFamily="34" charset="0"/>
              </a:rPr>
              <a:t>SLIMANE Abdelkader</a:t>
            </a:r>
            <a:endParaRPr lang="fr-FR" b="1" dirty="0"/>
          </a:p>
        </p:txBody>
      </p:sp>
      <p:sp>
        <p:nvSpPr>
          <p:cNvPr id="7" name="Rectangle 6"/>
          <p:cNvSpPr/>
          <p:nvPr/>
        </p:nvSpPr>
        <p:spPr>
          <a:xfrm>
            <a:off x="942921" y="4706284"/>
            <a:ext cx="6096000" cy="923330"/>
          </a:xfrm>
          <a:prstGeom prst="rect">
            <a:avLst/>
          </a:prstGeom>
        </p:spPr>
        <p:txBody>
          <a:bodyPr>
            <a:spAutoFit/>
          </a:bodyPr>
          <a:lstStyle/>
          <a:p>
            <a:r>
              <a:rPr lang="fr-FR" b="1" dirty="0" smtClean="0">
                <a:latin typeface="Arial" panose="020B0604020202020204" pitchFamily="34" charset="0"/>
              </a:rPr>
              <a:t>Cours </a:t>
            </a:r>
            <a:r>
              <a:rPr lang="fr-FR" b="1" dirty="0">
                <a:latin typeface="Arial" panose="020B0604020202020204" pitchFamily="34" charset="0"/>
              </a:rPr>
              <a:t>: </a:t>
            </a:r>
            <a:r>
              <a:rPr lang="fr-FR" b="1" dirty="0" smtClean="0">
                <a:latin typeface="Arial" panose="020B0604020202020204" pitchFamily="34" charset="0"/>
              </a:rPr>
              <a:t>      </a:t>
            </a:r>
            <a:r>
              <a:rPr lang="fr-FR" dirty="0" smtClean="0">
                <a:latin typeface="Arial" panose="020B0604020202020204" pitchFamily="34" charset="0"/>
              </a:rPr>
              <a:t>Licence</a:t>
            </a:r>
            <a:r>
              <a:rPr lang="fr-FR" dirty="0"/>
              <a:t/>
            </a:r>
            <a:br>
              <a:rPr lang="fr-FR" dirty="0"/>
            </a:br>
            <a:r>
              <a:rPr lang="fr-FR" b="1" dirty="0">
                <a:latin typeface="Arial" panose="020B0604020202020204" pitchFamily="34" charset="0"/>
              </a:rPr>
              <a:t>Spécialité: </a:t>
            </a:r>
            <a:r>
              <a:rPr lang="fr-FR" b="1" dirty="0" smtClean="0">
                <a:latin typeface="Arial" panose="020B0604020202020204" pitchFamily="34" charset="0"/>
              </a:rPr>
              <a:t> </a:t>
            </a:r>
            <a:r>
              <a:rPr lang="fr-FR" dirty="0" smtClean="0">
                <a:latin typeface="Arial" panose="020B0604020202020204" pitchFamily="34" charset="0"/>
              </a:rPr>
              <a:t>Electromécanique </a:t>
            </a:r>
            <a:r>
              <a:rPr lang="fr-FR" dirty="0"/>
              <a:t/>
            </a:r>
            <a:br>
              <a:rPr lang="fr-FR" dirty="0"/>
            </a:br>
            <a:r>
              <a:rPr lang="fr-FR" b="1" dirty="0">
                <a:latin typeface="Arial" panose="020B0604020202020204" pitchFamily="34" charset="0"/>
              </a:rPr>
              <a:t>Année: </a:t>
            </a:r>
            <a:r>
              <a:rPr lang="fr-FR" b="1" dirty="0" smtClean="0">
                <a:latin typeface="Arial" panose="020B0604020202020204" pitchFamily="34" charset="0"/>
              </a:rPr>
              <a:t>       </a:t>
            </a:r>
            <a:r>
              <a:rPr lang="fr-FR" dirty="0" smtClean="0">
                <a:latin typeface="Arial" panose="020B0604020202020204" pitchFamily="34" charset="0"/>
              </a:rPr>
              <a:t>2022-2023</a:t>
            </a:r>
            <a:endParaRPr lang="fr-FR" dirty="0"/>
          </a:p>
        </p:txBody>
      </p:sp>
    </p:spTree>
    <p:extLst>
      <p:ext uri="{BB962C8B-B14F-4D97-AF65-F5344CB8AC3E}">
        <p14:creationId xmlns:p14="http://schemas.microsoft.com/office/powerpoint/2010/main" val="6282210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p:nvPr/>
        </p:nvPicPr>
        <p:blipFill>
          <a:blip r:embed="rId2">
            <a:extLst>
              <a:ext uri="{28A0092B-C50C-407E-A947-70E740481C1C}">
                <a14:useLocalDpi xmlns:a14="http://schemas.microsoft.com/office/drawing/2010/main" val="0"/>
              </a:ext>
            </a:extLst>
          </a:blip>
          <a:srcRect/>
          <a:stretch>
            <a:fillRect/>
          </a:stretch>
        </p:blipFill>
        <p:spPr bwMode="auto">
          <a:xfrm>
            <a:off x="928150" y="2215166"/>
            <a:ext cx="8937067" cy="3799267"/>
          </a:xfrm>
          <a:prstGeom prst="rect">
            <a:avLst/>
          </a:prstGeom>
          <a:noFill/>
          <a:ln>
            <a:solidFill>
              <a:schemeClr val="accent1"/>
            </a:solidFill>
          </a:ln>
        </p:spPr>
      </p:pic>
      <p:pic>
        <p:nvPicPr>
          <p:cNvPr id="6" name="Image 5"/>
          <p:cNvPicPr/>
          <p:nvPr/>
        </p:nvPicPr>
        <p:blipFill rotWithShape="1">
          <a:blip r:embed="rId3">
            <a:extLst>
              <a:ext uri="{28A0092B-C50C-407E-A947-70E740481C1C}">
                <a14:useLocalDpi xmlns:a14="http://schemas.microsoft.com/office/drawing/2010/main" val="0"/>
              </a:ext>
            </a:extLst>
          </a:blip>
          <a:srcRect r="14652"/>
          <a:stretch/>
        </p:blipFill>
        <p:spPr bwMode="auto">
          <a:xfrm>
            <a:off x="4774575" y="696012"/>
            <a:ext cx="2025470" cy="882539"/>
          </a:xfrm>
          <a:prstGeom prst="rect">
            <a:avLst/>
          </a:prstGeom>
          <a:noFill/>
          <a:ln>
            <a:noFill/>
          </a:ln>
        </p:spPr>
      </p:pic>
      <p:sp>
        <p:nvSpPr>
          <p:cNvPr id="4" name="Rectangle 3"/>
          <p:cNvSpPr/>
          <p:nvPr/>
        </p:nvSpPr>
        <p:spPr>
          <a:xfrm>
            <a:off x="4868649" y="919774"/>
            <a:ext cx="720782" cy="4350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Δ</a:t>
            </a:r>
            <a:r>
              <a:rPr lang="fr-FR" dirty="0" smtClean="0">
                <a:solidFill>
                  <a:schemeClr val="tx1"/>
                </a:solidFill>
              </a:rPr>
              <a:t>H</a:t>
            </a:r>
            <a:r>
              <a:rPr lang="fr-FR" sz="1200" i="1" dirty="0" smtClean="0">
                <a:solidFill>
                  <a:schemeClr val="tx1"/>
                </a:solidFill>
                <a:latin typeface="Times New Roman" panose="02020603050405020304" pitchFamily="18" charset="0"/>
                <a:cs typeface="Times New Roman" panose="02020603050405020304" pitchFamily="18" charset="0"/>
              </a:rPr>
              <a:t>l </a:t>
            </a:r>
            <a:r>
              <a:rPr lang="fr-FR" i="1" dirty="0" smtClean="0">
                <a:solidFill>
                  <a:schemeClr val="tx1"/>
                </a:solidFill>
                <a:latin typeface="Times New Roman" panose="02020603050405020304" pitchFamily="18" charset="0"/>
                <a:cs typeface="Times New Roman" panose="02020603050405020304" pitchFamily="18" charset="0"/>
              </a:rPr>
              <a:t>=</a:t>
            </a:r>
            <a:endParaRPr lang="fr-FR"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9597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7983" y="313913"/>
            <a:ext cx="8040710" cy="421654"/>
          </a:xfrm>
          <a:prstGeom prst="rect">
            <a:avLst/>
          </a:prstGeom>
        </p:spPr>
        <p:txBody>
          <a:bodyPr wrap="square">
            <a:spAutoFit/>
          </a:bodyPr>
          <a:lstStyle/>
          <a:p>
            <a:pPr algn="just">
              <a:lnSpc>
                <a:spcPct val="107000"/>
              </a:lnSpc>
              <a:spcAft>
                <a:spcPts val="0"/>
              </a:spcAft>
            </a:pPr>
            <a:r>
              <a:rPr lang="fr-FR" dirty="0" smtClean="0">
                <a:effectLst/>
                <a:latin typeface="Arial" panose="020B0604020202020204" pitchFamily="34" charset="0"/>
                <a:ea typeface="Calibri" panose="020F0502020204030204" pitchFamily="34" charset="0"/>
                <a:cs typeface="Arial" panose="020B0604020202020204" pitchFamily="34" charset="0"/>
              </a:rPr>
              <a:t>Parfois, on lit la valeur de </a:t>
            </a:r>
            <a:r>
              <a:rPr lang="fr-FR" sz="2000" dirty="0" smtClean="0">
                <a:effectLst/>
                <a:latin typeface="SymbolMT"/>
                <a:ea typeface="Calibri" panose="020F0502020204030204" pitchFamily="34" charset="0"/>
                <a:cs typeface="SymbolMT"/>
              </a:rPr>
              <a:t>λ </a:t>
            </a:r>
            <a:r>
              <a:rPr lang="fr-FR" dirty="0" smtClean="0">
                <a:effectLst/>
                <a:latin typeface="Arial" panose="020B0604020202020204" pitchFamily="34" charset="0"/>
                <a:ea typeface="Calibri" panose="020F0502020204030204" pitchFamily="34" charset="0"/>
                <a:cs typeface="Arial" panose="020B0604020202020204" pitchFamily="34" charset="0"/>
              </a:rPr>
              <a:t>sur un abaque établie par Moody.</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3018" y="991673"/>
            <a:ext cx="9064474" cy="5571670"/>
          </a:xfrm>
          <a:prstGeom prst="rect">
            <a:avLst/>
          </a:prstGeom>
        </p:spPr>
      </p:pic>
      <p:pic>
        <p:nvPicPr>
          <p:cNvPr id="7" name="Image 6"/>
          <p:cNvPicPr/>
          <p:nvPr/>
        </p:nvPicPr>
        <p:blipFill rotWithShape="1">
          <a:blip r:embed="rId3">
            <a:extLst>
              <a:ext uri="{28A0092B-C50C-407E-A947-70E740481C1C}">
                <a14:useLocalDpi xmlns:a14="http://schemas.microsoft.com/office/drawing/2010/main" val="0"/>
              </a:ext>
            </a:extLst>
          </a:blip>
          <a:srcRect r="14652"/>
          <a:stretch/>
        </p:blipFill>
        <p:spPr bwMode="auto">
          <a:xfrm>
            <a:off x="7525958" y="109134"/>
            <a:ext cx="2025470" cy="882539"/>
          </a:xfrm>
          <a:prstGeom prst="rect">
            <a:avLst/>
          </a:prstGeom>
          <a:noFill/>
          <a:ln>
            <a:noFill/>
          </a:ln>
        </p:spPr>
      </p:pic>
      <p:sp>
        <p:nvSpPr>
          <p:cNvPr id="5" name="Rectangle 4"/>
          <p:cNvSpPr/>
          <p:nvPr/>
        </p:nvSpPr>
        <p:spPr>
          <a:xfrm>
            <a:off x="7624293" y="332897"/>
            <a:ext cx="566671" cy="4350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Δ</a:t>
            </a:r>
            <a:r>
              <a:rPr lang="fr-FR" dirty="0" smtClean="0">
                <a:solidFill>
                  <a:schemeClr val="tx1"/>
                </a:solidFill>
              </a:rPr>
              <a:t>H</a:t>
            </a:r>
            <a:r>
              <a:rPr lang="fr-FR" sz="1200" i="1" dirty="0" smtClean="0">
                <a:solidFill>
                  <a:schemeClr val="tx1"/>
                </a:solidFill>
                <a:latin typeface="Times New Roman" panose="02020603050405020304" pitchFamily="18" charset="0"/>
                <a:cs typeface="Times New Roman" panose="02020603050405020304" pitchFamily="18" charset="0"/>
              </a:rPr>
              <a:t>l</a:t>
            </a:r>
            <a:endParaRPr lang="fr-FR" sz="12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9118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4000"/>
                                        <p:tgtEl>
                                          <p:spTgt spid="3"/>
                                        </p:tgtEl>
                                      </p:cBhvr>
                                    </p:animEffect>
                                    <p:anim calcmode="lin" valueType="num">
                                      <p:cBhvr>
                                        <p:cTn id="8" dur="4000" fill="hold"/>
                                        <p:tgtEl>
                                          <p:spTgt spid="3"/>
                                        </p:tgtEl>
                                        <p:attrNameLst>
                                          <p:attrName>ppt_x</p:attrName>
                                        </p:attrNameLst>
                                      </p:cBhvr>
                                      <p:tavLst>
                                        <p:tav tm="0">
                                          <p:val>
                                            <p:strVal val="#ppt_x"/>
                                          </p:val>
                                        </p:tav>
                                        <p:tav tm="100000">
                                          <p:val>
                                            <p:strVal val="#ppt_x"/>
                                          </p:val>
                                        </p:tav>
                                      </p:tavLst>
                                    </p:anim>
                                    <p:anim calcmode="lin" valueType="num">
                                      <p:cBhvr>
                                        <p:cTn id="9" dur="4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6772" y="507302"/>
            <a:ext cx="10874062" cy="2167068"/>
          </a:xfrm>
          <a:prstGeom prst="rect">
            <a:avLst/>
          </a:prstGeom>
        </p:spPr>
        <p:txBody>
          <a:bodyPr wrap="square">
            <a:spAutoFit/>
          </a:bodyPr>
          <a:lstStyle/>
          <a:p>
            <a:pPr algn="just">
              <a:lnSpc>
                <a:spcPct val="107000"/>
              </a:lnSpc>
              <a:spcAft>
                <a:spcPts val="0"/>
              </a:spcAft>
            </a:pPr>
            <a:r>
              <a:rPr lang="fr-FR" sz="28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5. T</a:t>
            </a:r>
            <a:r>
              <a:rPr lang="fr-FR" sz="24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HEOREME DE </a:t>
            </a:r>
            <a:r>
              <a:rPr lang="fr-FR" sz="28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B</a:t>
            </a:r>
            <a:r>
              <a:rPr lang="fr-FR" sz="24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ERNOULLI APPLIQUE A UN FLUIDE REEL</a:t>
            </a:r>
          </a:p>
          <a:p>
            <a:pPr algn="just">
              <a:lnSpc>
                <a:spcPct val="107000"/>
              </a:lnSpc>
              <a:spcAft>
                <a:spcPts val="0"/>
              </a:spcAft>
            </a:pP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el-GR" sz="2200" b="1" dirty="0" smtClean="0">
                <a:effectLst/>
                <a:latin typeface="Times New Roman" panose="02020603050405020304" pitchFamily="18" charset="0"/>
                <a:ea typeface="Calibri" panose="020F0502020204030204" pitchFamily="34" charset="0"/>
                <a:cs typeface="Arial" panose="020B0604020202020204" pitchFamily="34" charset="0"/>
              </a:rPr>
              <a:t>Δ</a:t>
            </a:r>
            <a:r>
              <a:rPr lang="fr-FR" sz="2200" b="1" dirty="0" smtClean="0">
                <a:effectLst/>
                <a:latin typeface="Times New Roman" panose="02020603050405020304" pitchFamily="18" charset="0"/>
                <a:ea typeface="Calibri" panose="020F0502020204030204" pitchFamily="34" charset="0"/>
                <a:cs typeface="Arial" panose="020B0604020202020204" pitchFamily="34" charset="0"/>
              </a:rPr>
              <a:t>H</a:t>
            </a:r>
            <a:r>
              <a:rPr lang="fr-FR" sz="1400" b="1" dirty="0" smtClean="0">
                <a:effectLst/>
                <a:latin typeface="Times New Roman" panose="02020603050405020304" pitchFamily="18" charset="0"/>
                <a:ea typeface="Calibri" panose="020F0502020204030204" pitchFamily="34" charset="0"/>
                <a:cs typeface="Arial" panose="020B0604020202020204" pitchFamily="34" charset="0"/>
              </a:rPr>
              <a:t>1,2 </a:t>
            </a:r>
            <a:r>
              <a:rPr lang="fr-FR" sz="2200" b="1" dirty="0" smtClean="0">
                <a:effectLst/>
                <a:latin typeface="Arial" panose="020B0604020202020204" pitchFamily="34" charset="0"/>
                <a:ea typeface="Calibri" panose="020F0502020204030204" pitchFamily="34" charset="0"/>
                <a:cs typeface="Arial" panose="020B0604020202020204" pitchFamily="34" charset="0"/>
              </a:rPr>
              <a:t>: </a:t>
            </a:r>
            <a:r>
              <a:rPr lang="fr-FR" sz="2000" dirty="0" smtClean="0">
                <a:effectLst/>
                <a:latin typeface="Arial" panose="020B0604020202020204" pitchFamily="34" charset="0"/>
                <a:ea typeface="Calibri" panose="020F0502020204030204" pitchFamily="34" charset="0"/>
                <a:cs typeface="Arial" panose="020B0604020202020204" pitchFamily="34" charset="0"/>
              </a:rPr>
              <a:t>Somme de toutes les pertes de charge, singulière et linéaires entre les sections 1 et 2.</a:t>
            </a:r>
          </a:p>
          <a:p>
            <a:pPr algn="just">
              <a:lnSpc>
                <a:spcPct val="107000"/>
              </a:lnSpc>
              <a:spcAft>
                <a:spcPts val="0"/>
              </a:spcAft>
            </a:pP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2000" b="1" dirty="0" smtClean="0">
                <a:effectLst/>
                <a:latin typeface="Arial" panose="020B0604020202020204" pitchFamily="34" charset="0"/>
                <a:ea typeface="Calibri" panose="020F0502020204030204" pitchFamily="34" charset="0"/>
                <a:cs typeface="Arial" panose="020B0604020202020204" pitchFamily="34" charset="0"/>
              </a:rPr>
              <a:t>P :</a:t>
            </a:r>
            <a:r>
              <a:rPr lang="fr-FR" sz="2000" dirty="0" smtClean="0">
                <a:effectLst/>
                <a:latin typeface="Arial" panose="020B0604020202020204" pitchFamily="34" charset="0"/>
                <a:ea typeface="Calibri" panose="020F0502020204030204" pitchFamily="34" charset="0"/>
                <a:cs typeface="Arial" panose="020B0604020202020204" pitchFamily="34" charset="0"/>
              </a:rPr>
              <a:t> Puissance mécanique échangé entre le fluide et les machines placées entre (1) et (2).</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fr-FR" sz="2000" dirty="0" smtClean="0">
                <a:effectLst/>
                <a:latin typeface="Arial" panose="020B0604020202020204" pitchFamily="34" charset="0"/>
                <a:ea typeface="Calibri" panose="020F0502020204030204" pitchFamily="34" charset="0"/>
                <a:cs typeface="Arial" panose="020B0604020202020204" pitchFamily="34" charset="0"/>
              </a:rPr>
              <a:t>Le Théorème de Bernoulli prend la forme générale suivante :</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Rectangle 2"/>
              <p:cNvSpPr/>
              <p:nvPr/>
            </p:nvSpPr>
            <p:spPr>
              <a:xfrm>
                <a:off x="1863102" y="3052698"/>
                <a:ext cx="7950599" cy="9526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f>
                        <m:fPr>
                          <m:ctrlPr>
                            <a:rPr lang="fr-FR" sz="2400" b="1" i="1">
                              <a:latin typeface="Cambria Math" panose="02040503050406030204" pitchFamily="18" charset="0"/>
                            </a:rPr>
                          </m:ctrlPr>
                        </m:fPr>
                        <m:num>
                          <m:sSubSup>
                            <m:sSubSupPr>
                              <m:ctrlPr>
                                <a:rPr lang="fr-FR" sz="2400" b="1" i="1">
                                  <a:latin typeface="Cambria Math" panose="02040503050406030204" pitchFamily="18" charset="0"/>
                                </a:rPr>
                              </m:ctrlPr>
                            </m:sSubSupPr>
                            <m:e>
                              <m:r>
                                <a:rPr lang="fr-FR" sz="2400" b="1" i="1">
                                  <a:latin typeface="Cambria Math" panose="02040503050406030204" pitchFamily="18" charset="0"/>
                                </a:rPr>
                                <m:t>𝒗</m:t>
                              </m:r>
                            </m:e>
                            <m:sub>
                              <m:r>
                                <a:rPr lang="fr-FR" sz="2400" b="1" i="0">
                                  <a:latin typeface="Cambria Math" panose="02040503050406030204" pitchFamily="18" charset="0"/>
                                </a:rPr>
                                <m:t>𝟏</m:t>
                              </m:r>
                            </m:sub>
                            <m:sup>
                              <m:r>
                                <a:rPr lang="fr-FR" sz="2400" b="1" i="0">
                                  <a:latin typeface="Cambria Math" panose="02040503050406030204" pitchFamily="18" charset="0"/>
                                </a:rPr>
                                <m:t>𝟐</m:t>
                              </m:r>
                            </m:sup>
                          </m:sSubSup>
                        </m:num>
                        <m:den>
                          <m:r>
                            <a:rPr lang="fr-FR" sz="2400" b="1" i="0">
                              <a:latin typeface="Cambria Math" panose="02040503050406030204" pitchFamily="18" charset="0"/>
                            </a:rPr>
                            <m:t>𝟐</m:t>
                          </m:r>
                          <m:r>
                            <a:rPr lang="fr-FR" sz="2400" b="1" i="1">
                              <a:latin typeface="Cambria Math" panose="02040503050406030204" pitchFamily="18" charset="0"/>
                            </a:rPr>
                            <m:t>𝒈</m:t>
                          </m:r>
                        </m:den>
                      </m:f>
                      <m:r>
                        <a:rPr lang="fr-FR" sz="2400" b="1" i="0">
                          <a:latin typeface="Cambria Math" panose="02040503050406030204" pitchFamily="18" charset="0"/>
                        </a:rPr>
                        <m:t>+</m:t>
                      </m:r>
                      <m:sSub>
                        <m:sSubPr>
                          <m:ctrlPr>
                            <a:rPr lang="fr-FR" sz="2400" b="1" i="1">
                              <a:latin typeface="Cambria Math" panose="02040503050406030204" pitchFamily="18" charset="0"/>
                            </a:rPr>
                          </m:ctrlPr>
                        </m:sSubPr>
                        <m:e>
                          <m:r>
                            <a:rPr lang="fr-FR" sz="2400" b="1" i="1">
                              <a:latin typeface="Cambria Math" panose="02040503050406030204" pitchFamily="18" charset="0"/>
                            </a:rPr>
                            <m:t>𝒁</m:t>
                          </m:r>
                        </m:e>
                        <m:sub>
                          <m:r>
                            <a:rPr lang="fr-FR" sz="2400" b="1" i="0">
                              <a:latin typeface="Cambria Math" panose="02040503050406030204" pitchFamily="18" charset="0"/>
                            </a:rPr>
                            <m:t>𝟏</m:t>
                          </m:r>
                        </m:sub>
                      </m:sSub>
                      <m:r>
                        <a:rPr lang="fr-FR" sz="2400" b="1" i="0">
                          <a:latin typeface="Cambria Math" panose="02040503050406030204" pitchFamily="18" charset="0"/>
                        </a:rPr>
                        <m:t>+</m:t>
                      </m:r>
                      <m:f>
                        <m:fPr>
                          <m:ctrlPr>
                            <a:rPr lang="fr-FR" sz="2400" b="1" i="1">
                              <a:latin typeface="Cambria Math" panose="02040503050406030204" pitchFamily="18" charset="0"/>
                            </a:rPr>
                          </m:ctrlPr>
                        </m:fPr>
                        <m:num>
                          <m:sSub>
                            <m:sSubPr>
                              <m:ctrlPr>
                                <a:rPr lang="fr-FR" sz="2400" b="1" i="1">
                                  <a:latin typeface="Cambria Math" panose="02040503050406030204" pitchFamily="18" charset="0"/>
                                </a:rPr>
                              </m:ctrlPr>
                            </m:sSubPr>
                            <m:e>
                              <m:r>
                                <a:rPr lang="fr-FR" sz="2400" b="1" i="1">
                                  <a:latin typeface="Cambria Math" panose="02040503050406030204" pitchFamily="18" charset="0"/>
                                </a:rPr>
                                <m:t>𝑷</m:t>
                              </m:r>
                            </m:e>
                            <m:sub>
                              <m:r>
                                <a:rPr lang="fr-FR" sz="2400" b="1" i="0">
                                  <a:latin typeface="Cambria Math" panose="02040503050406030204" pitchFamily="18" charset="0"/>
                                </a:rPr>
                                <m:t>𝟏</m:t>
                              </m:r>
                            </m:sub>
                          </m:sSub>
                        </m:num>
                        <m:den>
                          <m:r>
                            <a:rPr lang="fr-FR" sz="2400" b="1" i="1">
                              <a:latin typeface="Cambria Math" panose="02040503050406030204" pitchFamily="18" charset="0"/>
                            </a:rPr>
                            <m:t>𝝆</m:t>
                          </m:r>
                          <m:r>
                            <a:rPr lang="fr-FR" sz="2400" b="1" i="1">
                              <a:latin typeface="Cambria Math" panose="02040503050406030204" pitchFamily="18" charset="0"/>
                            </a:rPr>
                            <m:t>𝒈</m:t>
                          </m:r>
                        </m:den>
                      </m:f>
                      <m:r>
                        <a:rPr lang="fr-FR" sz="2400" b="1" i="0">
                          <a:latin typeface="Cambria Math" panose="02040503050406030204" pitchFamily="18" charset="0"/>
                        </a:rPr>
                        <m:t>+</m:t>
                      </m:r>
                      <m:f>
                        <m:fPr>
                          <m:ctrlPr>
                            <a:rPr lang="fr-FR" sz="2400" b="1" i="1">
                              <a:latin typeface="Cambria Math" panose="02040503050406030204" pitchFamily="18" charset="0"/>
                            </a:rPr>
                          </m:ctrlPr>
                        </m:fPr>
                        <m:num>
                          <m:r>
                            <a:rPr lang="fr-FR" sz="2400" b="1" i="1">
                              <a:latin typeface="Cambria Math" panose="02040503050406030204" pitchFamily="18" charset="0"/>
                            </a:rPr>
                            <m:t>𝑷</m:t>
                          </m:r>
                        </m:num>
                        <m:den>
                          <m:r>
                            <a:rPr lang="fr-FR" sz="2400" b="1" i="1">
                              <a:latin typeface="Cambria Math" panose="02040503050406030204" pitchFamily="18" charset="0"/>
                            </a:rPr>
                            <m:t>𝝆</m:t>
                          </m:r>
                          <m:r>
                            <a:rPr lang="fr-FR" sz="2400" b="1" i="1">
                              <a:latin typeface="Cambria Math" panose="02040503050406030204" pitchFamily="18" charset="0"/>
                            </a:rPr>
                            <m:t>𝒈</m:t>
                          </m:r>
                          <m:sSub>
                            <m:sSubPr>
                              <m:ctrlPr>
                                <a:rPr lang="fr-FR" sz="2400" b="1" i="1">
                                  <a:latin typeface="Cambria Math" panose="02040503050406030204" pitchFamily="18" charset="0"/>
                                </a:rPr>
                              </m:ctrlPr>
                            </m:sSubPr>
                            <m:e>
                              <m:r>
                                <a:rPr lang="fr-FR" sz="2400" b="1" i="1">
                                  <a:latin typeface="Cambria Math" panose="02040503050406030204" pitchFamily="18" charset="0"/>
                                </a:rPr>
                                <m:t>𝑸</m:t>
                              </m:r>
                            </m:e>
                            <m:sub>
                              <m:r>
                                <a:rPr lang="fr-FR" sz="2400" b="1" i="1">
                                  <a:latin typeface="Cambria Math" panose="02040503050406030204" pitchFamily="18" charset="0"/>
                                </a:rPr>
                                <m:t>𝑽</m:t>
                              </m:r>
                            </m:sub>
                          </m:sSub>
                        </m:den>
                      </m:f>
                      <m:r>
                        <a:rPr lang="fr-FR" sz="2400" b="1" i="0">
                          <a:latin typeface="Cambria Math" panose="02040503050406030204" pitchFamily="18" charset="0"/>
                        </a:rPr>
                        <m:t>=</m:t>
                      </m:r>
                      <m:f>
                        <m:fPr>
                          <m:ctrlPr>
                            <a:rPr lang="fr-FR" sz="2400" b="1" i="1">
                              <a:latin typeface="Cambria Math" panose="02040503050406030204" pitchFamily="18" charset="0"/>
                            </a:rPr>
                          </m:ctrlPr>
                        </m:fPr>
                        <m:num>
                          <m:sSubSup>
                            <m:sSubSupPr>
                              <m:ctrlPr>
                                <a:rPr lang="fr-FR" sz="2400" b="1" i="1">
                                  <a:latin typeface="Cambria Math" panose="02040503050406030204" pitchFamily="18" charset="0"/>
                                </a:rPr>
                              </m:ctrlPr>
                            </m:sSubSupPr>
                            <m:e>
                              <m:r>
                                <a:rPr lang="fr-FR" sz="2400" b="1" i="1">
                                  <a:latin typeface="Cambria Math" panose="02040503050406030204" pitchFamily="18" charset="0"/>
                                </a:rPr>
                                <m:t>𝒗</m:t>
                              </m:r>
                            </m:e>
                            <m:sub>
                              <m:r>
                                <a:rPr lang="fr-FR" sz="2400" b="1" i="0">
                                  <a:latin typeface="Cambria Math" panose="02040503050406030204" pitchFamily="18" charset="0"/>
                                </a:rPr>
                                <m:t>𝟐</m:t>
                              </m:r>
                            </m:sub>
                            <m:sup>
                              <m:r>
                                <a:rPr lang="fr-FR" sz="2400" b="1" i="0">
                                  <a:latin typeface="Cambria Math" panose="02040503050406030204" pitchFamily="18" charset="0"/>
                                </a:rPr>
                                <m:t>𝟐</m:t>
                              </m:r>
                            </m:sup>
                          </m:sSubSup>
                        </m:num>
                        <m:den>
                          <m:r>
                            <a:rPr lang="fr-FR" sz="2400" b="1" i="0">
                              <a:latin typeface="Cambria Math" panose="02040503050406030204" pitchFamily="18" charset="0"/>
                            </a:rPr>
                            <m:t>𝟐</m:t>
                          </m:r>
                          <m:r>
                            <a:rPr lang="fr-FR" sz="2400" b="1" i="1">
                              <a:latin typeface="Cambria Math" panose="02040503050406030204" pitchFamily="18" charset="0"/>
                            </a:rPr>
                            <m:t>𝒈</m:t>
                          </m:r>
                        </m:den>
                      </m:f>
                      <m:r>
                        <a:rPr lang="fr-FR" sz="2400" b="1" i="0">
                          <a:latin typeface="Cambria Math" panose="02040503050406030204" pitchFamily="18" charset="0"/>
                        </a:rPr>
                        <m:t>+</m:t>
                      </m:r>
                      <m:sSub>
                        <m:sSubPr>
                          <m:ctrlPr>
                            <a:rPr lang="fr-FR" sz="2400" b="1" i="1">
                              <a:latin typeface="Cambria Math" panose="02040503050406030204" pitchFamily="18" charset="0"/>
                            </a:rPr>
                          </m:ctrlPr>
                        </m:sSubPr>
                        <m:e>
                          <m:r>
                            <a:rPr lang="fr-FR" sz="2400" b="1" i="1">
                              <a:latin typeface="Cambria Math" panose="02040503050406030204" pitchFamily="18" charset="0"/>
                            </a:rPr>
                            <m:t>𝒁</m:t>
                          </m:r>
                        </m:e>
                        <m:sub>
                          <m:r>
                            <a:rPr lang="fr-FR" sz="2400" b="1" i="0">
                              <a:latin typeface="Cambria Math" panose="02040503050406030204" pitchFamily="18" charset="0"/>
                            </a:rPr>
                            <m:t>𝟐</m:t>
                          </m:r>
                        </m:sub>
                      </m:sSub>
                      <m:r>
                        <a:rPr lang="fr-FR" sz="2400" b="1" i="0">
                          <a:latin typeface="Cambria Math" panose="02040503050406030204" pitchFamily="18" charset="0"/>
                        </a:rPr>
                        <m:t>+</m:t>
                      </m:r>
                      <m:f>
                        <m:fPr>
                          <m:ctrlPr>
                            <a:rPr lang="fr-FR" sz="2400" b="1" i="1">
                              <a:latin typeface="Cambria Math" panose="02040503050406030204" pitchFamily="18" charset="0"/>
                            </a:rPr>
                          </m:ctrlPr>
                        </m:fPr>
                        <m:num>
                          <m:sSub>
                            <m:sSubPr>
                              <m:ctrlPr>
                                <a:rPr lang="fr-FR" sz="2400" b="1" i="1">
                                  <a:latin typeface="Cambria Math" panose="02040503050406030204" pitchFamily="18" charset="0"/>
                                </a:rPr>
                              </m:ctrlPr>
                            </m:sSubPr>
                            <m:e>
                              <m:r>
                                <a:rPr lang="fr-FR" sz="2400" b="1" i="1">
                                  <a:latin typeface="Cambria Math" panose="02040503050406030204" pitchFamily="18" charset="0"/>
                                </a:rPr>
                                <m:t>𝑷</m:t>
                              </m:r>
                            </m:e>
                            <m:sub>
                              <m:r>
                                <a:rPr lang="fr-FR" sz="2400" b="1" i="0">
                                  <a:latin typeface="Cambria Math" panose="02040503050406030204" pitchFamily="18" charset="0"/>
                                </a:rPr>
                                <m:t>𝟐</m:t>
                              </m:r>
                            </m:sub>
                          </m:sSub>
                        </m:num>
                        <m:den>
                          <m:r>
                            <a:rPr lang="fr-FR" sz="2400" b="1" i="1">
                              <a:latin typeface="Cambria Math" panose="02040503050406030204" pitchFamily="18" charset="0"/>
                            </a:rPr>
                            <m:t>𝝆</m:t>
                          </m:r>
                          <m:r>
                            <a:rPr lang="fr-FR" sz="2400" b="1" i="1">
                              <a:latin typeface="Cambria Math" panose="02040503050406030204" pitchFamily="18" charset="0"/>
                            </a:rPr>
                            <m:t>𝒈</m:t>
                          </m:r>
                        </m:den>
                      </m:f>
                      <m:r>
                        <a:rPr lang="fr-FR" sz="2400" b="1" i="0">
                          <a:latin typeface="Cambria Math" panose="02040503050406030204" pitchFamily="18" charset="0"/>
                        </a:rPr>
                        <m:t>+</m:t>
                      </m:r>
                      <m:sSub>
                        <m:sSubPr>
                          <m:ctrlPr>
                            <a:rPr lang="fr-FR" sz="2400" b="1" i="1">
                              <a:latin typeface="Cambria Math" panose="02040503050406030204" pitchFamily="18" charset="0"/>
                            </a:rPr>
                          </m:ctrlPr>
                        </m:sSubPr>
                        <m:e>
                          <m:r>
                            <a:rPr lang="fr-FR" sz="2400" b="1" i="0">
                              <a:latin typeface="Cambria Math" panose="02040503050406030204" pitchFamily="18" charset="0"/>
                            </a:rPr>
                            <m:t>∆</m:t>
                          </m:r>
                          <m:r>
                            <a:rPr lang="fr-FR" sz="2400" b="1" i="1">
                              <a:latin typeface="Cambria Math" panose="02040503050406030204" pitchFamily="18" charset="0"/>
                            </a:rPr>
                            <m:t>𝑯</m:t>
                          </m:r>
                        </m:e>
                        <m:sub>
                          <m:r>
                            <a:rPr lang="fr-FR" sz="2400" b="1" i="0">
                              <a:latin typeface="Cambria Math" panose="02040503050406030204" pitchFamily="18" charset="0"/>
                            </a:rPr>
                            <m:t>𝟏</m:t>
                          </m:r>
                          <m:r>
                            <a:rPr lang="fr-FR" sz="2400" b="1" i="0">
                              <a:latin typeface="Cambria Math" panose="02040503050406030204" pitchFamily="18" charset="0"/>
                            </a:rPr>
                            <m:t>,</m:t>
                          </m:r>
                          <m:r>
                            <a:rPr lang="fr-FR" sz="2400" b="1" i="0">
                              <a:latin typeface="Cambria Math" panose="02040503050406030204" pitchFamily="18" charset="0"/>
                            </a:rPr>
                            <m:t>𝟐</m:t>
                          </m:r>
                        </m:sub>
                      </m:sSub>
                    </m:oMath>
                  </m:oMathPara>
                </a14:m>
                <a:endParaRPr lang="fr-FR" sz="2400" b="1" dirty="0"/>
              </a:p>
            </p:txBody>
          </p:sp>
        </mc:Choice>
        <mc:Fallback xmlns="">
          <p:sp>
            <p:nvSpPr>
              <p:cNvPr id="3" name="Rectangle 2"/>
              <p:cNvSpPr>
                <a:spLocks noRot="1" noChangeAspect="1" noMove="1" noResize="1" noEditPoints="1" noAdjustHandles="1" noChangeArrowheads="1" noChangeShapeType="1" noTextEdit="1"/>
              </p:cNvSpPr>
              <p:nvPr/>
            </p:nvSpPr>
            <p:spPr>
              <a:xfrm>
                <a:off x="1863102" y="3052698"/>
                <a:ext cx="7950599" cy="952632"/>
              </a:xfrm>
              <a:prstGeom prst="rect">
                <a:avLst/>
              </a:prstGeom>
              <a:blipFill rotWithShape="0">
                <a:blip r:embed="rId2"/>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22199399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4777" y="666572"/>
            <a:ext cx="10214756" cy="5254896"/>
          </a:xfrm>
        </p:spPr>
        <p:txBody>
          <a:bodyPr>
            <a:noAutofit/>
          </a:bodyPr>
          <a:lstStyle/>
          <a:p>
            <a:pPr algn="l"/>
            <a:r>
              <a:rPr lang="fr-FR" sz="3400" b="1" u="sng" dirty="0" smtClean="0">
                <a:solidFill>
                  <a:srgbClr val="FF0000"/>
                </a:solidFill>
              </a:rPr>
              <a:t>Contenu</a:t>
            </a:r>
            <a:r>
              <a:rPr lang="fr-FR" sz="3400" b="1" u="sng" dirty="0">
                <a:solidFill>
                  <a:srgbClr val="FF0000"/>
                </a:solidFill>
              </a:rPr>
              <a:t> : </a:t>
            </a:r>
            <a:r>
              <a:rPr lang="fr-FR" sz="3400" b="1" u="sng" dirty="0" smtClean="0">
                <a:solidFill>
                  <a:srgbClr val="FF0000"/>
                </a:solidFill>
              </a:rPr>
              <a:t/>
            </a:r>
            <a:br>
              <a:rPr lang="fr-FR" sz="3400" b="1" u="sng" dirty="0" smtClean="0">
                <a:solidFill>
                  <a:srgbClr val="FF0000"/>
                </a:solidFill>
              </a:rPr>
            </a:br>
            <a:r>
              <a:rPr lang="fr-FR" sz="3400" b="1" dirty="0" smtClean="0"/>
              <a:t/>
            </a:r>
            <a:br>
              <a:rPr lang="fr-FR" sz="3400" b="1" dirty="0" smtClean="0"/>
            </a:br>
            <a:r>
              <a:rPr lang="fr-FR" sz="3400" b="1" dirty="0" smtClean="0"/>
              <a:t>Introduction</a:t>
            </a:r>
            <a:r>
              <a:rPr lang="fr-FR" sz="3400" b="1" dirty="0"/>
              <a:t/>
            </a:r>
            <a:br>
              <a:rPr lang="fr-FR" sz="3400" b="1" dirty="0"/>
            </a:br>
            <a:r>
              <a:rPr lang="fr-FR" sz="3400" b="1" dirty="0" smtClean="0"/>
              <a:t>Fluide Réel</a:t>
            </a:r>
            <a:r>
              <a:rPr lang="fr-FR" sz="3400" b="1" dirty="0"/>
              <a:t/>
            </a:r>
            <a:br>
              <a:rPr lang="fr-FR" sz="3400" b="1" dirty="0"/>
            </a:br>
            <a:r>
              <a:rPr lang="fr-FR" sz="3400" b="1" dirty="0" smtClean="0"/>
              <a:t>Régimes </a:t>
            </a:r>
            <a:r>
              <a:rPr lang="fr-FR" sz="3400" b="1" dirty="0"/>
              <a:t>d’écoulement - nombre de </a:t>
            </a:r>
            <a:r>
              <a:rPr lang="fr-FR" sz="3400" b="1" dirty="0" smtClean="0"/>
              <a:t>Reynolds</a:t>
            </a:r>
            <a:r>
              <a:rPr lang="fr-FR" sz="3400" b="1" dirty="0"/>
              <a:t/>
            </a:r>
            <a:br>
              <a:rPr lang="fr-FR" sz="3400" b="1" dirty="0"/>
            </a:br>
            <a:r>
              <a:rPr lang="fr-FR" sz="3400" b="1" dirty="0" smtClean="0"/>
              <a:t>Pertes </a:t>
            </a:r>
            <a:r>
              <a:rPr lang="fr-FR" sz="3400" b="1" dirty="0"/>
              <a:t>de </a:t>
            </a:r>
            <a:r>
              <a:rPr lang="fr-FR" sz="3400" b="1" dirty="0" smtClean="0"/>
              <a:t>charges</a:t>
            </a:r>
            <a:r>
              <a:rPr lang="fr-FR" sz="3400" b="1" dirty="0"/>
              <a:t/>
            </a:r>
            <a:br>
              <a:rPr lang="fr-FR" sz="3400" b="1" dirty="0"/>
            </a:br>
            <a:r>
              <a:rPr lang="fr-FR" sz="3400" dirty="0" smtClean="0"/>
              <a:t>1 Définition</a:t>
            </a:r>
            <a:r>
              <a:rPr lang="fr-FR" sz="3400" dirty="0"/>
              <a:t/>
            </a:r>
            <a:br>
              <a:rPr lang="fr-FR" sz="3400" dirty="0"/>
            </a:br>
            <a:r>
              <a:rPr lang="fr-FR" sz="3400" dirty="0" smtClean="0"/>
              <a:t>2 </a:t>
            </a:r>
            <a:r>
              <a:rPr lang="fr-FR" sz="3400" dirty="0"/>
              <a:t>Pertes de charge </a:t>
            </a:r>
            <a:r>
              <a:rPr lang="fr-FR" sz="3400" dirty="0" smtClean="0"/>
              <a:t>singulières</a:t>
            </a:r>
            <a:r>
              <a:rPr lang="fr-FR" sz="3400" dirty="0"/>
              <a:t/>
            </a:r>
            <a:br>
              <a:rPr lang="fr-FR" sz="3400" dirty="0"/>
            </a:br>
            <a:r>
              <a:rPr lang="fr-FR" sz="3400" dirty="0" smtClean="0"/>
              <a:t>3 </a:t>
            </a:r>
            <a:r>
              <a:rPr lang="fr-FR" sz="3400" dirty="0"/>
              <a:t>Pertes de charges linéaires </a:t>
            </a:r>
            <a:r>
              <a:rPr lang="fr-FR" sz="3400" b="1" dirty="0"/>
              <a:t/>
            </a:r>
            <a:br>
              <a:rPr lang="fr-FR" sz="3400" b="1" dirty="0"/>
            </a:br>
            <a:r>
              <a:rPr lang="fr-FR" sz="3400" b="1" dirty="0" smtClean="0"/>
              <a:t>Théorème </a:t>
            </a:r>
            <a:r>
              <a:rPr lang="fr-FR" sz="3400" b="1" dirty="0"/>
              <a:t>de Bernoulli appliqué à un fluide </a:t>
            </a:r>
            <a:r>
              <a:rPr lang="fr-FR" sz="3400" b="1" dirty="0" smtClean="0"/>
              <a:t>réel</a:t>
            </a:r>
            <a:r>
              <a:rPr lang="fr-FR" sz="3400" b="1" dirty="0">
                <a:solidFill>
                  <a:srgbClr val="FF0000"/>
                </a:solidFill>
              </a:rPr>
              <a:t/>
            </a:r>
            <a:br>
              <a:rPr lang="fr-FR" sz="3400" b="1" dirty="0">
                <a:solidFill>
                  <a:srgbClr val="FF0000"/>
                </a:solidFill>
              </a:rPr>
            </a:br>
            <a:endParaRPr lang="fr-FR" sz="3400" b="1" dirty="0">
              <a:solidFill>
                <a:srgbClr val="FF0000"/>
              </a:solidFill>
            </a:endParaRPr>
          </a:p>
        </p:txBody>
      </p:sp>
    </p:spTree>
    <p:extLst>
      <p:ext uri="{BB962C8B-B14F-4D97-AF65-F5344CB8AC3E}">
        <p14:creationId xmlns:p14="http://schemas.microsoft.com/office/powerpoint/2010/main" val="17510175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6684" y="732552"/>
            <a:ext cx="10515600" cy="5700445"/>
          </a:xfrm>
        </p:spPr>
        <p:txBody>
          <a:bodyPr/>
          <a:lstStyle/>
          <a:p>
            <a:pPr marL="0" indent="0">
              <a:buNone/>
            </a:pPr>
            <a:r>
              <a:rPr lang="fr-FR" i="1" u="sng" dirty="0" smtClean="0">
                <a:solidFill>
                  <a:srgbClr val="00B0F0"/>
                </a:solidFill>
              </a:rPr>
              <a:t>1/ </a:t>
            </a:r>
            <a:r>
              <a:rPr lang="fr-FR" i="1" u="sng" dirty="0">
                <a:solidFill>
                  <a:srgbClr val="00B0F0"/>
                </a:solidFill>
              </a:rPr>
              <a:t>INTRODUCTION</a:t>
            </a:r>
            <a:endParaRPr lang="fr-FR" dirty="0">
              <a:solidFill>
                <a:srgbClr val="00B0F0"/>
              </a:solidFill>
            </a:endParaRPr>
          </a:p>
          <a:p>
            <a:r>
              <a:rPr lang="fr-FR" dirty="0"/>
              <a:t>Dans le chapitre précédent nous avons supposé que le fluide était parfait pour appliquer l’équation de conservation de l’énergie. </a:t>
            </a:r>
            <a:endParaRPr lang="fr-FR" dirty="0" smtClean="0"/>
          </a:p>
          <a:p>
            <a:pPr algn="just"/>
            <a:r>
              <a:rPr lang="fr-FR" dirty="0" smtClean="0"/>
              <a:t>Dans </a:t>
            </a:r>
            <a:r>
              <a:rPr lang="fr-FR" dirty="0"/>
              <a:t>le cas de l’écoulement d’un </a:t>
            </a:r>
            <a:r>
              <a:rPr lang="fr-FR" b="1" dirty="0"/>
              <a:t>fluide réel, </a:t>
            </a:r>
            <a:r>
              <a:rPr lang="fr-FR" dirty="0"/>
              <a:t>il</a:t>
            </a:r>
            <a:r>
              <a:rPr lang="fr-FR" b="1" dirty="0"/>
              <a:t> </a:t>
            </a:r>
            <a:r>
              <a:rPr lang="fr-FR" dirty="0"/>
              <a:t>existe des </a:t>
            </a:r>
            <a:r>
              <a:rPr lang="fr-FR" u="sng" dirty="0"/>
              <a:t>forces de frottement</a:t>
            </a:r>
            <a:r>
              <a:rPr lang="fr-FR" dirty="0"/>
              <a:t>, dues à la viscosité du fluide, qui s’exercent </a:t>
            </a:r>
            <a:r>
              <a:rPr lang="fr-FR" u="sng" dirty="0"/>
              <a:t>entre les particules de fluide et les parois,</a:t>
            </a:r>
            <a:r>
              <a:rPr lang="fr-FR" dirty="0"/>
              <a:t> ainsi qu’</a:t>
            </a:r>
            <a:r>
              <a:rPr lang="fr-FR" u="sng" dirty="0"/>
              <a:t>entre les particules elles-mêmes</a:t>
            </a:r>
            <a:r>
              <a:rPr lang="fr-FR" dirty="0"/>
              <a:t>.</a:t>
            </a:r>
          </a:p>
          <a:p>
            <a:pPr marL="0" indent="0">
              <a:buNone/>
            </a:pPr>
            <a:endParaRPr lang="fr-FR" dirty="0"/>
          </a:p>
          <a:p>
            <a:pPr marL="0" indent="0">
              <a:buNone/>
            </a:pPr>
            <a:endParaRPr lang="fr-FR" b="1" u="sng" dirty="0" smtClean="0"/>
          </a:p>
          <a:p>
            <a:pPr marL="0" lvl="0" indent="0">
              <a:buNone/>
            </a:pPr>
            <a:endParaRPr lang="fr-FR" dirty="0"/>
          </a:p>
        </p:txBody>
      </p:sp>
      <p:sp>
        <p:nvSpPr>
          <p:cNvPr id="2" name="Rectangle 1"/>
          <p:cNvSpPr/>
          <p:nvPr/>
        </p:nvSpPr>
        <p:spPr>
          <a:xfrm>
            <a:off x="678287" y="3972971"/>
            <a:ext cx="10771031" cy="1936428"/>
          </a:xfrm>
          <a:prstGeom prst="rect">
            <a:avLst/>
          </a:prstGeom>
        </p:spPr>
        <p:txBody>
          <a:bodyPr wrap="square">
            <a:spAutoFit/>
          </a:bodyPr>
          <a:lstStyle/>
          <a:p>
            <a:pPr>
              <a:lnSpc>
                <a:spcPct val="107000"/>
              </a:lnSpc>
              <a:spcAft>
                <a:spcPts val="0"/>
              </a:spcAft>
            </a:pPr>
            <a:r>
              <a:rPr lang="fr-FR" sz="2800" i="1" dirty="0" smtClean="0">
                <a:solidFill>
                  <a:srgbClr val="0000FF"/>
                </a:solidFill>
                <a:effectLst/>
                <a:ea typeface="Calibri" panose="020F0502020204030204" pitchFamily="34" charset="0"/>
                <a:cs typeface="Arial" panose="020B0604020202020204" pitchFamily="34" charset="0"/>
              </a:rPr>
              <a:t>2/ FLUIDE REEL</a:t>
            </a:r>
            <a:endParaRPr lang="fr-FR" sz="2800" dirty="0" smtClean="0">
              <a:effectLst/>
              <a:ea typeface="Calibri" panose="020F0502020204030204" pitchFamily="34" charset="0"/>
              <a:cs typeface="Arial" panose="020B0604020202020204" pitchFamily="34" charset="0"/>
            </a:endParaRPr>
          </a:p>
          <a:p>
            <a:pPr algn="just">
              <a:lnSpc>
                <a:spcPct val="107000"/>
              </a:lnSpc>
              <a:spcAft>
                <a:spcPts val="0"/>
              </a:spcAft>
            </a:pPr>
            <a:r>
              <a:rPr lang="fr-FR" sz="2800" dirty="0" smtClean="0">
                <a:solidFill>
                  <a:srgbClr val="000000"/>
                </a:solidFill>
                <a:effectLst/>
                <a:ea typeface="Calibri" panose="020F0502020204030204" pitchFamily="34" charset="0"/>
                <a:cs typeface="Arial" panose="020B0604020202020204" pitchFamily="34" charset="0"/>
              </a:rPr>
              <a:t>Un fluide est dit réel si, pendant son mouvement, les forces de contact ne sont pas perpendiculaires aux éléments de surface sur lesquelles elles s’exercent</a:t>
            </a:r>
            <a:r>
              <a:rPr lang="fr-FR" sz="2800" dirty="0" smtClean="0">
                <a:effectLst/>
                <a:ea typeface="Calibri" panose="020F0502020204030204" pitchFamily="34" charset="0"/>
                <a:cs typeface="Arial" panose="020B0604020202020204" pitchFamily="34" charset="0"/>
              </a:rPr>
              <a:t>. Cette résistance est caractérisée par la viscosité.</a:t>
            </a:r>
            <a:endParaRPr lang="fr-FR" sz="28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91861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2073" y="442254"/>
            <a:ext cx="11286186" cy="2463431"/>
          </a:xfrm>
          <a:prstGeom prst="rect">
            <a:avLst/>
          </a:prstGeom>
        </p:spPr>
        <p:txBody>
          <a:bodyPr wrap="square">
            <a:spAutoFit/>
          </a:bodyPr>
          <a:lstStyle/>
          <a:p>
            <a:pPr algn="just">
              <a:lnSpc>
                <a:spcPct val="107000"/>
              </a:lnSpc>
              <a:spcAft>
                <a:spcPts val="0"/>
              </a:spcAft>
            </a:pPr>
            <a:r>
              <a:rPr lang="fr-FR" sz="28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3. R</a:t>
            </a:r>
            <a:r>
              <a:rPr lang="fr-FR" sz="24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EGIMES D</a:t>
            </a:r>
            <a:r>
              <a:rPr lang="fr-FR" sz="28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a:t>
            </a:r>
            <a:r>
              <a:rPr lang="fr-FR" sz="24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ECOULEMENT </a:t>
            </a:r>
            <a:r>
              <a:rPr lang="fr-FR" sz="28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 </a:t>
            </a:r>
            <a:r>
              <a:rPr lang="fr-FR" sz="24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NOMBRE DE </a:t>
            </a:r>
            <a:r>
              <a:rPr lang="fr-FR" sz="28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R</a:t>
            </a:r>
            <a:r>
              <a:rPr lang="fr-FR" sz="2400" i="1"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EYNOLDS</a:t>
            </a:r>
          </a:p>
          <a:p>
            <a:pPr algn="just">
              <a:lnSpc>
                <a:spcPct val="107000"/>
              </a:lnSpc>
              <a:spcAft>
                <a:spcPts val="0"/>
              </a:spcAft>
            </a:pP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fr-FR" sz="2500" dirty="0" smtClean="0">
                <a:effectLst/>
                <a:latin typeface="Arial" panose="020B0604020202020204" pitchFamily="34" charset="0"/>
                <a:ea typeface="TimesNewRoman"/>
                <a:cs typeface="Arial" panose="020B0604020202020204" pitchFamily="34" charset="0"/>
              </a:rPr>
              <a:t>Reynolds (1883) a varié le débit, la viscosité et le diamètre de la conduite, et Si on injecte un petit volume de colorant dans l'axe d'une canalisation horizontale parcourue par de l'eau, on observe suivant le débit du liquide les phénomènes suivants :</a:t>
            </a:r>
            <a:endParaRPr lang="fr-FR" sz="25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Image 3"/>
          <p:cNvPicPr/>
          <p:nvPr/>
        </p:nvPicPr>
        <p:blipFill>
          <a:blip r:embed="rId2">
            <a:extLst>
              <a:ext uri="{28A0092B-C50C-407E-A947-70E740481C1C}">
                <a14:useLocalDpi xmlns:a14="http://schemas.microsoft.com/office/drawing/2010/main" val="0"/>
              </a:ext>
            </a:extLst>
          </a:blip>
          <a:srcRect/>
          <a:stretch>
            <a:fillRect/>
          </a:stretch>
        </p:blipFill>
        <p:spPr bwMode="auto">
          <a:xfrm>
            <a:off x="1313644" y="3092975"/>
            <a:ext cx="9423044" cy="1792096"/>
          </a:xfrm>
          <a:prstGeom prst="rect">
            <a:avLst/>
          </a:prstGeom>
          <a:noFill/>
          <a:ln>
            <a:solidFill>
              <a:schemeClr val="accent1"/>
            </a:solidFill>
          </a:ln>
        </p:spPr>
      </p:pic>
      <p:sp>
        <p:nvSpPr>
          <p:cNvPr id="5" name="Rectangle 4"/>
          <p:cNvSpPr/>
          <p:nvPr/>
        </p:nvSpPr>
        <p:spPr>
          <a:xfrm>
            <a:off x="1485361" y="5024824"/>
            <a:ext cx="9925321" cy="652166"/>
          </a:xfrm>
          <a:prstGeom prst="rect">
            <a:avLst/>
          </a:prstGeom>
        </p:spPr>
        <p:txBody>
          <a:bodyPr wrap="square">
            <a:spAutoFit/>
          </a:bodyPr>
          <a:lstStyle/>
          <a:p>
            <a:pPr>
              <a:lnSpc>
                <a:spcPct val="107000"/>
              </a:lnSpc>
              <a:spcAft>
                <a:spcPts val="0"/>
              </a:spcAft>
            </a:pP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b="1" dirty="0" err="1" smtClean="0">
                <a:effectLst/>
                <a:highlight>
                  <a:srgbClr val="FFFF00"/>
                </a:highlight>
                <a:latin typeface="TimesNewRoman,Bold"/>
                <a:ea typeface="Calibri" panose="020F0502020204030204" pitchFamily="34" charset="0"/>
                <a:cs typeface="TimesNewRoman,Bold"/>
              </a:rPr>
              <a:t>Re</a:t>
            </a:r>
            <a:r>
              <a:rPr lang="fr-FR" b="1" dirty="0" smtClean="0">
                <a:effectLst/>
                <a:highlight>
                  <a:srgbClr val="FFFF00"/>
                </a:highlight>
                <a:latin typeface="TimesNewRoman,Bold"/>
                <a:ea typeface="Calibri" panose="020F0502020204030204" pitchFamily="34" charset="0"/>
                <a:cs typeface="TimesNewRoman,Bold"/>
              </a:rPr>
              <a:t> &lt; 2000</a:t>
            </a:r>
            <a:r>
              <a:rPr lang="fr-FR" b="1" dirty="0" smtClean="0">
                <a:solidFill>
                  <a:schemeClr val="bg1"/>
                </a:solidFill>
                <a:effectLst/>
                <a:highlight>
                  <a:srgbClr val="FFFF00"/>
                </a:highlight>
                <a:latin typeface="TimesNewRoman,Bold"/>
                <a:ea typeface="Calibri" panose="020F0502020204030204" pitchFamily="34" charset="0"/>
                <a:cs typeface="TimesNewRoman,Bold"/>
              </a:rPr>
              <a:t>                                    </a:t>
            </a:r>
            <a:r>
              <a:rPr lang="fr-FR" b="1" dirty="0" smtClean="0">
                <a:effectLst/>
                <a:highlight>
                  <a:srgbClr val="FFFF00"/>
                </a:highlight>
                <a:latin typeface="TimesNewRoman,Bold"/>
                <a:ea typeface="Calibri" panose="020F0502020204030204" pitchFamily="34" charset="0"/>
                <a:cs typeface="TimesNewRoman,Bold"/>
              </a:rPr>
              <a:t>2000&lt; </a:t>
            </a:r>
            <a:r>
              <a:rPr lang="fr-FR" b="1" dirty="0" err="1" smtClean="0">
                <a:effectLst/>
                <a:highlight>
                  <a:srgbClr val="FFFF00"/>
                </a:highlight>
                <a:latin typeface="TimesNewRoman,Bold"/>
                <a:ea typeface="Calibri" panose="020F0502020204030204" pitchFamily="34" charset="0"/>
                <a:cs typeface="TimesNewRoman,Bold"/>
              </a:rPr>
              <a:t>Re</a:t>
            </a:r>
            <a:r>
              <a:rPr lang="fr-FR" b="1" dirty="0" smtClean="0">
                <a:effectLst/>
                <a:highlight>
                  <a:srgbClr val="FFFF00"/>
                </a:highlight>
                <a:latin typeface="TimesNewRoman,Bold"/>
                <a:ea typeface="Calibri" panose="020F0502020204030204" pitchFamily="34" charset="0"/>
                <a:cs typeface="TimesNewRoman,Bold"/>
              </a:rPr>
              <a:t> &lt;3000</a:t>
            </a:r>
            <a:r>
              <a:rPr lang="fr-FR" b="1" dirty="0" smtClean="0">
                <a:solidFill>
                  <a:schemeClr val="bg1"/>
                </a:solidFill>
                <a:effectLst/>
                <a:highlight>
                  <a:srgbClr val="FFFF00"/>
                </a:highlight>
                <a:latin typeface="TimesNewRoman,Bold"/>
                <a:ea typeface="Calibri" panose="020F0502020204030204" pitchFamily="34" charset="0"/>
                <a:cs typeface="TimesNewRoman,Bold"/>
              </a:rPr>
              <a:t>                          </a:t>
            </a:r>
            <a:r>
              <a:rPr lang="fr-FR" b="1" dirty="0" err="1" smtClean="0">
                <a:effectLst/>
                <a:highlight>
                  <a:srgbClr val="FFFF00"/>
                </a:highlight>
                <a:latin typeface="TimesNewRoman,Bold"/>
                <a:ea typeface="Calibri" panose="020F0502020204030204" pitchFamily="34" charset="0"/>
                <a:cs typeface="TimesNewRoman,Bold"/>
              </a:rPr>
              <a:t>Re</a:t>
            </a:r>
            <a:r>
              <a:rPr lang="fr-FR" b="1" dirty="0" smtClean="0">
                <a:effectLst/>
                <a:highlight>
                  <a:srgbClr val="FFFF00"/>
                </a:highlight>
                <a:latin typeface="TimesNewRoman,Bold"/>
                <a:ea typeface="Calibri" panose="020F0502020204030204" pitchFamily="34" charset="0"/>
                <a:cs typeface="TimesNewRoman,Bold"/>
              </a:rPr>
              <a:t> &gt; 3000 </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45140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9498" y="433423"/>
            <a:ext cx="11247549" cy="894860"/>
          </a:xfrm>
          <a:prstGeom prst="rect">
            <a:avLst/>
          </a:prstGeom>
        </p:spPr>
        <p:txBody>
          <a:bodyPr wrap="square">
            <a:spAutoFit/>
          </a:bodyPr>
          <a:lstStyle/>
          <a:p>
            <a:pPr>
              <a:lnSpc>
                <a:spcPct val="107000"/>
              </a:lnSpc>
              <a:spcAft>
                <a:spcPts val="0"/>
              </a:spcAft>
            </a:pPr>
            <a:r>
              <a:rPr lang="fr-FR" sz="2500" b="1" dirty="0" smtClean="0">
                <a:solidFill>
                  <a:srgbClr val="00B0F0"/>
                </a:solidFill>
                <a:effectLst/>
                <a:latin typeface="Arial" panose="020B0604020202020204" pitchFamily="34" charset="0"/>
                <a:ea typeface="Calibri" panose="020F0502020204030204" pitchFamily="34" charset="0"/>
                <a:cs typeface="Arial" panose="020B0604020202020204" pitchFamily="34" charset="0"/>
              </a:rPr>
              <a:t>Nombre de Reynolds : </a:t>
            </a:r>
            <a:r>
              <a:rPr lang="fr-FR" sz="2500" dirty="0" smtClean="0">
                <a:effectLst/>
                <a:latin typeface="Arial" panose="020B0604020202020204" pitchFamily="34" charset="0"/>
                <a:ea typeface="TimesNewRoman"/>
                <a:cs typeface="Arial" panose="020B0604020202020204" pitchFamily="34" charset="0"/>
              </a:rPr>
              <a:t>est un nombre sans dimension qui permettait de déterminer le régime de l’écoulement.</a:t>
            </a:r>
            <a:endParaRPr lang="fr-FR" sz="25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Image 4"/>
          <p:cNvPicPr/>
          <p:nvPr/>
        </p:nvPicPr>
        <p:blipFill>
          <a:blip r:embed="rId2">
            <a:extLst>
              <a:ext uri="{28A0092B-C50C-407E-A947-70E740481C1C}">
                <a14:useLocalDpi xmlns:a14="http://schemas.microsoft.com/office/drawing/2010/main" val="0"/>
              </a:ext>
            </a:extLst>
          </a:blip>
          <a:srcRect/>
          <a:stretch>
            <a:fillRect/>
          </a:stretch>
        </p:blipFill>
        <p:spPr bwMode="auto">
          <a:xfrm>
            <a:off x="2958987" y="1366920"/>
            <a:ext cx="4613790" cy="925880"/>
          </a:xfrm>
          <a:prstGeom prst="rect">
            <a:avLst/>
          </a:prstGeom>
          <a:noFill/>
          <a:ln>
            <a:solidFill>
              <a:schemeClr val="accent1"/>
            </a:solidFill>
          </a:ln>
        </p:spPr>
      </p:pic>
      <p:sp>
        <p:nvSpPr>
          <p:cNvPr id="6" name="Rectangle 5"/>
          <p:cNvSpPr/>
          <p:nvPr/>
        </p:nvSpPr>
        <p:spPr>
          <a:xfrm>
            <a:off x="549498" y="3053712"/>
            <a:ext cx="6096000" cy="2541465"/>
          </a:xfrm>
          <a:prstGeom prst="rect">
            <a:avLst/>
          </a:prstGeom>
        </p:spPr>
        <p:txBody>
          <a:bodyPr>
            <a:spAutoFit/>
          </a:bodyPr>
          <a:lstStyle/>
          <a:p>
            <a:pPr>
              <a:lnSpc>
                <a:spcPct val="107000"/>
              </a:lnSpc>
              <a:spcAft>
                <a:spcPts val="0"/>
              </a:spcAft>
            </a:pPr>
            <a:r>
              <a:rPr lang="fr-FR" sz="2500" i="1" dirty="0" smtClean="0">
                <a:effectLst/>
                <a:latin typeface="Arial" panose="020B0604020202020204" pitchFamily="34" charset="0"/>
                <a:ea typeface="TimesNewRoman"/>
                <a:cs typeface="Arial" panose="020B0604020202020204" pitchFamily="34" charset="0"/>
              </a:rPr>
              <a:t>v </a:t>
            </a:r>
            <a:r>
              <a:rPr lang="fr-FR" sz="2500" dirty="0" smtClean="0">
                <a:effectLst/>
                <a:latin typeface="Arial" panose="020B0604020202020204" pitchFamily="34" charset="0"/>
                <a:ea typeface="TimesNewRoman"/>
                <a:cs typeface="Arial" panose="020B0604020202020204" pitchFamily="34" charset="0"/>
              </a:rPr>
              <a:t>: Vitesse moyenne</a:t>
            </a:r>
            <a:endParaRPr lang="fr-FR" sz="25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2500" dirty="0" smtClean="0">
                <a:effectLst/>
                <a:latin typeface="Arial" panose="020B0604020202020204" pitchFamily="34" charset="0"/>
                <a:ea typeface="TimesNewRoman"/>
                <a:cs typeface="Arial" panose="020B0604020202020204" pitchFamily="34" charset="0"/>
              </a:rPr>
              <a:t>ʋ  : viscosité cinématique</a:t>
            </a:r>
            <a:endParaRPr lang="fr-FR" sz="25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2500" dirty="0" smtClean="0">
                <a:effectLst/>
                <a:latin typeface="Arial" panose="020B0604020202020204" pitchFamily="34" charset="0"/>
                <a:ea typeface="TimesNewRoman"/>
                <a:cs typeface="Arial" panose="020B0604020202020204" pitchFamily="34" charset="0"/>
              </a:rPr>
              <a:t>μ: viscosité dynamique</a:t>
            </a:r>
            <a:endParaRPr lang="fr-FR" sz="25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2500" dirty="0" smtClean="0">
                <a:effectLst/>
                <a:latin typeface="Arial" panose="020B0604020202020204" pitchFamily="34" charset="0"/>
                <a:ea typeface="TimesNewRoman"/>
                <a:cs typeface="Arial" panose="020B0604020202020204" pitchFamily="34" charset="0"/>
              </a:rPr>
              <a:t>D :Diamètre de conduite</a:t>
            </a:r>
            <a:endParaRPr lang="fr-FR" sz="25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2500" dirty="0" smtClean="0">
                <a:effectLst/>
                <a:latin typeface="Arial" panose="020B0604020202020204" pitchFamily="34" charset="0"/>
                <a:ea typeface="TimesNewRoman"/>
                <a:cs typeface="Arial" panose="020B0604020202020204" pitchFamily="34" charset="0"/>
              </a:rPr>
              <a:t>ρ:masse volumique</a:t>
            </a:r>
            <a:endParaRPr lang="fr-FR" sz="25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2500" dirty="0" smtClean="0">
                <a:effectLst/>
                <a:latin typeface="Arial" panose="020B0604020202020204" pitchFamily="34" charset="0"/>
                <a:ea typeface="TimesNewRoman"/>
                <a:cs typeface="Arial" panose="020B0604020202020204" pitchFamily="34" charset="0"/>
              </a:rPr>
              <a:t> </a:t>
            </a:r>
            <a:endParaRPr lang="fr-FR" sz="25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6173272" y="2967685"/>
            <a:ext cx="5160136" cy="1508362"/>
          </a:xfrm>
          <a:prstGeom prst="rect">
            <a:avLst/>
          </a:prstGeom>
        </p:spPr>
        <p:txBody>
          <a:bodyPr wrap="square">
            <a:spAutoFit/>
          </a:bodyPr>
          <a:lstStyle/>
          <a:p>
            <a:pPr>
              <a:lnSpc>
                <a:spcPct val="107000"/>
              </a:lnSpc>
              <a:spcAft>
                <a:spcPts val="0"/>
              </a:spcAft>
            </a:pP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b="1" dirty="0" smtClean="0">
                <a:effectLst/>
                <a:highlight>
                  <a:srgbClr val="FFFF00"/>
                </a:highlight>
                <a:latin typeface="TimesNewRoman,Bold"/>
                <a:ea typeface="Calibri" panose="020F0502020204030204" pitchFamily="34" charset="0"/>
                <a:cs typeface="TimesNewRoman,Bold"/>
              </a:rPr>
              <a:t>Si </a:t>
            </a:r>
            <a:r>
              <a:rPr lang="fr-FR" b="1" dirty="0" err="1" smtClean="0">
                <a:effectLst/>
                <a:highlight>
                  <a:srgbClr val="FFFF00"/>
                </a:highlight>
                <a:latin typeface="TimesNewRoman,Bold"/>
                <a:ea typeface="Calibri" panose="020F0502020204030204" pitchFamily="34" charset="0"/>
                <a:cs typeface="TimesNewRoman,Bold"/>
              </a:rPr>
              <a:t>Re</a:t>
            </a:r>
            <a:r>
              <a:rPr lang="fr-FR" b="1" dirty="0" smtClean="0">
                <a:effectLst/>
                <a:highlight>
                  <a:srgbClr val="FFFF00"/>
                </a:highlight>
                <a:latin typeface="TimesNewRoman,Bold"/>
                <a:ea typeface="Calibri" panose="020F0502020204030204" pitchFamily="34" charset="0"/>
                <a:cs typeface="TimesNewRoman,Bold"/>
              </a:rPr>
              <a:t>&lt;2000 le </a:t>
            </a:r>
            <a:r>
              <a:rPr lang="fr-FR" b="1" dirty="0" err="1" smtClean="0">
                <a:effectLst/>
                <a:highlight>
                  <a:srgbClr val="FFFF00"/>
                </a:highlight>
                <a:latin typeface="TimesNewRoman,Bold"/>
                <a:ea typeface="Calibri" panose="020F0502020204030204" pitchFamily="34" charset="0"/>
                <a:cs typeface="TimesNewRoman,Bold"/>
              </a:rPr>
              <a:t>regime</a:t>
            </a:r>
            <a:r>
              <a:rPr lang="fr-FR" b="1" dirty="0" smtClean="0">
                <a:effectLst/>
                <a:highlight>
                  <a:srgbClr val="FFFF00"/>
                </a:highlight>
                <a:latin typeface="TimesNewRoman,Bold"/>
                <a:ea typeface="Calibri" panose="020F0502020204030204" pitchFamily="34" charset="0"/>
                <a:cs typeface="TimesNewRoman,Bold"/>
              </a:rPr>
              <a:t> est laminaire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b="1" dirty="0" smtClean="0">
                <a:effectLst/>
                <a:highlight>
                  <a:srgbClr val="FFFF00"/>
                </a:highlight>
                <a:latin typeface="TimesNewRoman,Bold"/>
                <a:ea typeface="Calibri" panose="020F0502020204030204" pitchFamily="34" charset="0"/>
                <a:cs typeface="TimesNewRoman,Bold"/>
              </a:rPr>
              <a:t>Si 2000&lt;</a:t>
            </a:r>
            <a:r>
              <a:rPr lang="fr-FR" b="1" dirty="0" err="1" smtClean="0">
                <a:effectLst/>
                <a:highlight>
                  <a:srgbClr val="FFFF00"/>
                </a:highlight>
                <a:latin typeface="TimesNewRoman,Bold"/>
                <a:ea typeface="Calibri" panose="020F0502020204030204" pitchFamily="34" charset="0"/>
                <a:cs typeface="TimesNewRoman,Bold"/>
              </a:rPr>
              <a:t>Re</a:t>
            </a:r>
            <a:r>
              <a:rPr lang="fr-FR" b="1" dirty="0" smtClean="0">
                <a:effectLst/>
                <a:highlight>
                  <a:srgbClr val="FFFF00"/>
                </a:highlight>
                <a:latin typeface="TimesNewRoman,Bold"/>
                <a:ea typeface="Calibri" panose="020F0502020204030204" pitchFamily="34" charset="0"/>
                <a:cs typeface="TimesNewRoman,Bold"/>
              </a:rPr>
              <a:t>&lt;3000 le </a:t>
            </a:r>
            <a:r>
              <a:rPr lang="fr-FR" b="1" dirty="0" err="1" smtClean="0">
                <a:effectLst/>
                <a:highlight>
                  <a:srgbClr val="FFFF00"/>
                </a:highlight>
                <a:latin typeface="TimesNewRoman,Bold"/>
                <a:ea typeface="Calibri" panose="020F0502020204030204" pitchFamily="34" charset="0"/>
                <a:cs typeface="TimesNewRoman,Bold"/>
              </a:rPr>
              <a:t>regime</a:t>
            </a:r>
            <a:r>
              <a:rPr lang="fr-FR" b="1" dirty="0" smtClean="0">
                <a:effectLst/>
                <a:highlight>
                  <a:srgbClr val="FFFF00"/>
                </a:highlight>
                <a:latin typeface="TimesNewRoman,Bold"/>
                <a:ea typeface="Calibri" panose="020F0502020204030204" pitchFamily="34" charset="0"/>
                <a:cs typeface="TimesNewRoman,Bold"/>
              </a:rPr>
              <a:t> est transitoire</a:t>
            </a: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b="1" dirty="0" smtClean="0">
                <a:effectLst/>
                <a:highlight>
                  <a:srgbClr val="FFFF00"/>
                </a:highlight>
                <a:latin typeface="TimesNewRoman,Bold"/>
                <a:ea typeface="Calibri" panose="020F0502020204030204" pitchFamily="34" charset="0"/>
                <a:cs typeface="TimesNewRoman,Bold"/>
              </a:rPr>
              <a:t>Si </a:t>
            </a:r>
            <a:r>
              <a:rPr lang="fr-FR" b="1" dirty="0" err="1" smtClean="0">
                <a:effectLst/>
                <a:highlight>
                  <a:srgbClr val="FFFF00"/>
                </a:highlight>
                <a:latin typeface="TimesNewRoman,Bold"/>
                <a:ea typeface="Calibri" panose="020F0502020204030204" pitchFamily="34" charset="0"/>
                <a:cs typeface="TimesNewRoman,Bold"/>
              </a:rPr>
              <a:t>Re</a:t>
            </a:r>
            <a:r>
              <a:rPr lang="fr-FR" b="1" dirty="0" smtClean="0">
                <a:effectLst/>
                <a:highlight>
                  <a:srgbClr val="FFFF00"/>
                </a:highlight>
                <a:latin typeface="TimesNewRoman,Bold"/>
                <a:ea typeface="Calibri" panose="020F0502020204030204" pitchFamily="34" charset="0"/>
                <a:cs typeface="TimesNewRoman,Bold"/>
              </a:rPr>
              <a:t>&gt;3000 le </a:t>
            </a:r>
            <a:r>
              <a:rPr lang="fr-FR" b="1" dirty="0" err="1" smtClean="0">
                <a:effectLst/>
                <a:highlight>
                  <a:srgbClr val="FFFF00"/>
                </a:highlight>
                <a:latin typeface="TimesNewRoman,Bold"/>
                <a:ea typeface="Calibri" panose="020F0502020204030204" pitchFamily="34" charset="0"/>
                <a:cs typeface="TimesNewRoman,Bold"/>
              </a:rPr>
              <a:t>regime</a:t>
            </a:r>
            <a:r>
              <a:rPr lang="fr-FR" b="1" dirty="0" smtClean="0">
                <a:effectLst/>
                <a:highlight>
                  <a:srgbClr val="FFFF00"/>
                </a:highlight>
                <a:latin typeface="TimesNewRoman,Bold"/>
                <a:ea typeface="Calibri" panose="020F0502020204030204" pitchFamily="34" charset="0"/>
                <a:cs typeface="TimesNewRoman,Bold"/>
              </a:rPr>
              <a:t> est turbulent</a:t>
            </a:r>
          </a:p>
          <a:p>
            <a:pPr>
              <a:lnSpc>
                <a:spcPct val="107000"/>
              </a:lnSpc>
              <a:spcAft>
                <a:spcPts val="0"/>
              </a:spcAft>
            </a:pPr>
            <a:endParaRPr lang="fr-FR" sz="1600" dirty="0" smtClean="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229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0"/>
                                        <p:tgtEl>
                                          <p:spTgt spid="6"/>
                                        </p:tgtEl>
                                      </p:cBhvr>
                                    </p:animEffect>
                                    <p:anim calcmode="lin" valueType="num">
                                      <p:cBhvr>
                                        <p:cTn id="8" dur="5000" fill="hold"/>
                                        <p:tgtEl>
                                          <p:spTgt spid="6"/>
                                        </p:tgtEl>
                                        <p:attrNameLst>
                                          <p:attrName>ppt_x</p:attrName>
                                        </p:attrNameLst>
                                      </p:cBhvr>
                                      <p:tavLst>
                                        <p:tav tm="0">
                                          <p:val>
                                            <p:strVal val="#ppt_x"/>
                                          </p:val>
                                        </p:tav>
                                        <p:tav tm="100000">
                                          <p:val>
                                            <p:strVal val="#ppt_x"/>
                                          </p:val>
                                        </p:tav>
                                      </p:tavLst>
                                    </p:anim>
                                    <p:anim calcmode="lin" valueType="num">
                                      <p:cBhvr>
                                        <p:cTn id="9" dur="5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a:extLst>
              <a:ext uri="{28A0092B-C50C-407E-A947-70E740481C1C}">
                <a14:useLocalDpi xmlns:a14="http://schemas.microsoft.com/office/drawing/2010/main" val="0"/>
              </a:ext>
            </a:extLst>
          </a:blip>
          <a:srcRect/>
          <a:stretch>
            <a:fillRect/>
          </a:stretch>
        </p:blipFill>
        <p:spPr bwMode="auto">
          <a:xfrm>
            <a:off x="2070111" y="654905"/>
            <a:ext cx="7053062" cy="1156349"/>
          </a:xfrm>
          <a:prstGeom prst="rect">
            <a:avLst/>
          </a:prstGeom>
          <a:noFill/>
          <a:ln>
            <a:solidFill>
              <a:schemeClr val="accent1"/>
            </a:solidFill>
          </a:ln>
        </p:spPr>
      </p:pic>
      <p:sp>
        <p:nvSpPr>
          <p:cNvPr id="5" name="Rectangle 4"/>
          <p:cNvSpPr/>
          <p:nvPr/>
        </p:nvSpPr>
        <p:spPr>
          <a:xfrm>
            <a:off x="541165" y="2114190"/>
            <a:ext cx="3161443" cy="483209"/>
          </a:xfrm>
          <a:prstGeom prst="rect">
            <a:avLst/>
          </a:prstGeom>
        </p:spPr>
        <p:txBody>
          <a:bodyPr wrap="none">
            <a:spAutoFit/>
          </a:bodyPr>
          <a:lstStyle/>
          <a:p>
            <a:pPr>
              <a:lnSpc>
                <a:spcPct val="107000"/>
              </a:lnSpc>
              <a:spcAft>
                <a:spcPts val="0"/>
              </a:spcAft>
            </a:pPr>
            <a:r>
              <a:rPr lang="fr-FR" sz="2500" i="1" u="sng" dirty="0" smtClean="0">
                <a:solidFill>
                  <a:srgbClr val="0000FF"/>
                </a:solidFill>
                <a:effectLst/>
                <a:latin typeface="Arial" panose="020B0604020202020204" pitchFamily="34" charset="0"/>
                <a:ea typeface="Calibri" panose="020F0502020204030204" pitchFamily="34" charset="0"/>
                <a:cs typeface="Arial" panose="020B0604020202020204" pitchFamily="34" charset="0"/>
              </a:rPr>
              <a:t>3.1. Profil de vitesse </a:t>
            </a:r>
            <a:endParaRPr lang="fr-FR" sz="25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7" name="Image 16"/>
          <p:cNvPicPr/>
          <p:nvPr/>
        </p:nvPicPr>
        <p:blipFill>
          <a:blip r:embed="rId3">
            <a:extLst>
              <a:ext uri="{28A0092B-C50C-407E-A947-70E740481C1C}">
                <a14:useLocalDpi xmlns:a14="http://schemas.microsoft.com/office/drawing/2010/main" val="0"/>
              </a:ext>
            </a:extLst>
          </a:blip>
          <a:srcRect/>
          <a:stretch>
            <a:fillRect/>
          </a:stretch>
        </p:blipFill>
        <p:spPr bwMode="auto">
          <a:xfrm>
            <a:off x="1010656" y="2828647"/>
            <a:ext cx="2118911" cy="1575927"/>
          </a:xfrm>
          <a:prstGeom prst="rect">
            <a:avLst/>
          </a:prstGeom>
          <a:noFill/>
          <a:ln>
            <a:noFill/>
          </a:ln>
        </p:spPr>
      </p:pic>
      <p:pic>
        <p:nvPicPr>
          <p:cNvPr id="18" name="Image 17"/>
          <p:cNvPicPr/>
          <p:nvPr/>
        </p:nvPicPr>
        <p:blipFill>
          <a:blip r:embed="rId4">
            <a:extLst>
              <a:ext uri="{28A0092B-C50C-407E-A947-70E740481C1C}">
                <a14:useLocalDpi xmlns:a14="http://schemas.microsoft.com/office/drawing/2010/main" val="0"/>
              </a:ext>
            </a:extLst>
          </a:blip>
          <a:srcRect/>
          <a:stretch>
            <a:fillRect/>
          </a:stretch>
        </p:blipFill>
        <p:spPr bwMode="auto">
          <a:xfrm>
            <a:off x="4487683" y="2790010"/>
            <a:ext cx="2247968" cy="1678959"/>
          </a:xfrm>
          <a:prstGeom prst="rect">
            <a:avLst/>
          </a:prstGeom>
          <a:noFill/>
          <a:ln>
            <a:noFill/>
          </a:ln>
        </p:spPr>
      </p:pic>
      <p:pic>
        <p:nvPicPr>
          <p:cNvPr id="19" name="Image 18"/>
          <p:cNvPicPr/>
          <p:nvPr/>
        </p:nvPicPr>
        <p:blipFill>
          <a:blip r:embed="rId5">
            <a:extLst>
              <a:ext uri="{28A0092B-C50C-407E-A947-70E740481C1C}">
                <a14:useLocalDpi xmlns:a14="http://schemas.microsoft.com/office/drawing/2010/main" val="0"/>
              </a:ext>
            </a:extLst>
          </a:blip>
          <a:srcRect/>
          <a:stretch>
            <a:fillRect/>
          </a:stretch>
        </p:blipFill>
        <p:spPr bwMode="auto">
          <a:xfrm>
            <a:off x="8578939" y="2828647"/>
            <a:ext cx="2071890" cy="1640322"/>
          </a:xfrm>
          <a:prstGeom prst="rect">
            <a:avLst/>
          </a:prstGeom>
          <a:noFill/>
          <a:ln>
            <a:noFill/>
          </a:ln>
        </p:spPr>
      </p:pic>
      <p:sp>
        <p:nvSpPr>
          <p:cNvPr id="21" name="Zone de texte 39"/>
          <p:cNvSpPr txBox="1"/>
          <p:nvPr/>
        </p:nvSpPr>
        <p:spPr>
          <a:xfrm>
            <a:off x="1434115" y="4766892"/>
            <a:ext cx="1321963" cy="500567"/>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200" dirty="0">
                <a:effectLst/>
                <a:ea typeface="Calibri" panose="020F0502020204030204" pitchFamily="34" charset="0"/>
                <a:cs typeface="Arial" panose="020B0604020202020204" pitchFamily="34" charset="0"/>
              </a:rPr>
              <a:t>Parfait</a:t>
            </a:r>
          </a:p>
        </p:txBody>
      </p:sp>
      <p:sp>
        <p:nvSpPr>
          <p:cNvPr id="22" name="Zone de texte 40"/>
          <p:cNvSpPr txBox="1"/>
          <p:nvPr/>
        </p:nvSpPr>
        <p:spPr>
          <a:xfrm>
            <a:off x="5009878" y="4766892"/>
            <a:ext cx="1567470" cy="500567"/>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200" dirty="0">
                <a:effectLst/>
                <a:ea typeface="Calibri" panose="020F0502020204030204" pitchFamily="34" charset="0"/>
                <a:cs typeface="Arial" panose="020B0604020202020204" pitchFamily="34" charset="0"/>
              </a:rPr>
              <a:t>Laminaire</a:t>
            </a:r>
          </a:p>
        </p:txBody>
      </p:sp>
      <p:sp>
        <p:nvSpPr>
          <p:cNvPr id="23" name="Zone de texte 41"/>
          <p:cNvSpPr txBox="1"/>
          <p:nvPr/>
        </p:nvSpPr>
        <p:spPr>
          <a:xfrm>
            <a:off x="8831149" y="4771905"/>
            <a:ext cx="1567470" cy="500567"/>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2200" dirty="0">
                <a:effectLst/>
                <a:ea typeface="Calibri" panose="020F0502020204030204" pitchFamily="34" charset="0"/>
                <a:cs typeface="Arial" panose="020B0604020202020204" pitchFamily="34" charset="0"/>
              </a:rPr>
              <a:t>Turbulent</a:t>
            </a:r>
          </a:p>
        </p:txBody>
      </p:sp>
    </p:spTree>
    <p:extLst>
      <p:ext uri="{BB962C8B-B14F-4D97-AF65-F5344CB8AC3E}">
        <p14:creationId xmlns:p14="http://schemas.microsoft.com/office/powerpoint/2010/main" val="560707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Effect transition="in" filter="fade">
                                      <p:cBhvr>
                                        <p:cTn id="14" dur="1000"/>
                                        <p:tgtEl>
                                          <p:spTgt spid="22"/>
                                        </p:tgtEl>
                                      </p:cBhvr>
                                    </p:animEffect>
                                    <p:anim calcmode="lin" valueType="num">
                                      <p:cBhvr>
                                        <p:cTn id="15" dur="1000" fill="hold"/>
                                        <p:tgtEl>
                                          <p:spTgt spid="22"/>
                                        </p:tgtEl>
                                        <p:attrNameLst>
                                          <p:attrName>ppt_x</p:attrName>
                                        </p:attrNameLst>
                                      </p:cBhvr>
                                      <p:tavLst>
                                        <p:tav tm="0">
                                          <p:val>
                                            <p:strVal val="#ppt_x"/>
                                          </p:val>
                                        </p:tav>
                                        <p:tav tm="100000">
                                          <p:val>
                                            <p:strVal val="#ppt_x"/>
                                          </p:val>
                                        </p:tav>
                                      </p:tavLst>
                                    </p:anim>
                                    <p:anim calcmode="lin" valueType="num">
                                      <p:cBhvr>
                                        <p:cTn id="16"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1000"/>
                                        <p:tgtEl>
                                          <p:spTgt spid="23"/>
                                        </p:tgtEl>
                                      </p:cBhvr>
                                    </p:animEffect>
                                    <p:anim calcmode="lin" valueType="num">
                                      <p:cBhvr>
                                        <p:cTn id="22" dur="1000" fill="hold"/>
                                        <p:tgtEl>
                                          <p:spTgt spid="23"/>
                                        </p:tgtEl>
                                        <p:attrNameLst>
                                          <p:attrName>ppt_x</p:attrName>
                                        </p:attrNameLst>
                                      </p:cBhvr>
                                      <p:tavLst>
                                        <p:tav tm="0">
                                          <p:val>
                                            <p:strVal val="#ppt_x"/>
                                          </p:val>
                                        </p:tav>
                                        <p:tav tm="100000">
                                          <p:val>
                                            <p:strVal val="#ppt_x"/>
                                          </p:val>
                                        </p:tav>
                                      </p:tavLst>
                                    </p:anim>
                                    <p:anim calcmode="lin" valueType="num">
                                      <p:cBhvr>
                                        <p:cTn id="2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9747" y="375542"/>
            <a:ext cx="3124573" cy="483209"/>
          </a:xfrm>
          <a:prstGeom prst="rect">
            <a:avLst/>
          </a:prstGeom>
        </p:spPr>
        <p:txBody>
          <a:bodyPr wrap="none">
            <a:spAutoFit/>
          </a:bodyPr>
          <a:lstStyle/>
          <a:p>
            <a:pPr>
              <a:lnSpc>
                <a:spcPct val="107000"/>
              </a:lnSpc>
              <a:spcAft>
                <a:spcPts val="0"/>
              </a:spcAft>
            </a:pPr>
            <a:r>
              <a:rPr lang="fr-FR" sz="2500" b="1" dirty="0" smtClean="0">
                <a:solidFill>
                  <a:srgbClr val="3365FF"/>
                </a:solidFill>
                <a:effectLst/>
                <a:latin typeface="Arial" panose="020B0604020202020204" pitchFamily="34" charset="0"/>
                <a:ea typeface="Calibri" panose="020F0502020204030204" pitchFamily="34" charset="0"/>
                <a:cs typeface="Arial" panose="020B0604020202020204" pitchFamily="34" charset="0"/>
              </a:rPr>
              <a:t>4. Pertes de charge</a:t>
            </a:r>
            <a:endParaRPr lang="fr-FR" sz="25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Image 4"/>
          <p:cNvPicPr/>
          <p:nvPr/>
        </p:nvPicPr>
        <p:blipFill>
          <a:blip r:embed="rId2">
            <a:extLst>
              <a:ext uri="{28A0092B-C50C-407E-A947-70E740481C1C}">
                <a14:useLocalDpi xmlns:a14="http://schemas.microsoft.com/office/drawing/2010/main" val="0"/>
              </a:ext>
            </a:extLst>
          </a:blip>
          <a:srcRect/>
          <a:stretch>
            <a:fillRect/>
          </a:stretch>
        </p:blipFill>
        <p:spPr bwMode="auto">
          <a:xfrm>
            <a:off x="6092309" y="401300"/>
            <a:ext cx="5550191" cy="2538178"/>
          </a:xfrm>
          <a:prstGeom prst="rect">
            <a:avLst/>
          </a:prstGeom>
          <a:noFill/>
          <a:ln>
            <a:noFill/>
          </a:ln>
        </p:spPr>
      </p:pic>
      <p:sp>
        <p:nvSpPr>
          <p:cNvPr id="6" name="Rectangle 5"/>
          <p:cNvSpPr/>
          <p:nvPr/>
        </p:nvSpPr>
        <p:spPr>
          <a:xfrm>
            <a:off x="473430" y="858751"/>
            <a:ext cx="4581703" cy="436402"/>
          </a:xfrm>
          <a:prstGeom prst="rect">
            <a:avLst/>
          </a:prstGeom>
        </p:spPr>
        <p:txBody>
          <a:bodyPr wrap="none">
            <a:spAutoFit/>
          </a:bodyPr>
          <a:lstStyle/>
          <a:p>
            <a:pPr>
              <a:lnSpc>
                <a:spcPct val="107000"/>
              </a:lnSpc>
              <a:spcAft>
                <a:spcPts val="0"/>
              </a:spcAft>
            </a:pPr>
            <a:r>
              <a:rPr lang="fr-FR" sz="2200" b="1" dirty="0" smtClean="0">
                <a:solidFill>
                  <a:srgbClr val="3365FF"/>
                </a:solidFill>
                <a:effectLst/>
                <a:latin typeface="Arial" panose="020B0604020202020204" pitchFamily="34" charset="0"/>
                <a:ea typeface="Calibri" panose="020F0502020204030204" pitchFamily="34" charset="0"/>
                <a:cs typeface="Arial" panose="020B0604020202020204" pitchFamily="34" charset="0"/>
              </a:rPr>
              <a:t>4.1. Pertes de charge singulières</a:t>
            </a:r>
            <a:endParaRPr lang="fr-FR" sz="2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473430" y="1357934"/>
            <a:ext cx="6700102" cy="1327286"/>
          </a:xfrm>
          <a:prstGeom prst="rect">
            <a:avLst/>
          </a:prstGeom>
        </p:spPr>
        <p:txBody>
          <a:bodyPr wrap="square">
            <a:spAutoFit/>
          </a:bodyPr>
          <a:lstStyle/>
          <a:p>
            <a:pPr>
              <a:lnSpc>
                <a:spcPct val="107000"/>
              </a:lnSpc>
              <a:spcAft>
                <a:spcPts val="800"/>
              </a:spcAft>
            </a:pPr>
            <a:r>
              <a:rPr lang="fr-FR" sz="2500" dirty="0" smtClean="0">
                <a:effectLst/>
                <a:latin typeface="Arial" panose="020B0604020202020204" pitchFamily="34" charset="0"/>
                <a:ea typeface="Calibri" panose="020F0502020204030204" pitchFamily="34" charset="0"/>
                <a:cs typeface="Arial" panose="020B0604020202020204" pitchFamily="34" charset="0"/>
              </a:rPr>
              <a:t>L’existence des pertes de charge se traduit par la variation brusque de direction et/ou de section </a:t>
            </a:r>
            <a:r>
              <a:rPr lang="fr-FR" sz="2500" dirty="0" smtClean="0">
                <a:effectLst/>
                <a:latin typeface="Arial" panose="020B0604020202020204" pitchFamily="34" charset="0"/>
                <a:ea typeface="Times New Roman" panose="02020603050405020304" pitchFamily="18" charset="0"/>
                <a:cs typeface="Arial" panose="020B0604020202020204" pitchFamily="34" charset="0"/>
              </a:rPr>
              <a:t>(raccord, T, vannes, etc.)</a:t>
            </a:r>
            <a:r>
              <a:rPr lang="fr-FR" sz="2500" dirty="0" smtClean="0">
                <a:effectLst/>
                <a:latin typeface="Arial" panose="020B0604020202020204" pitchFamily="34" charset="0"/>
                <a:ea typeface="Calibri" panose="020F0502020204030204" pitchFamily="34" charset="0"/>
                <a:cs typeface="Arial" panose="020B0604020202020204" pitchFamily="34" charset="0"/>
              </a:rPr>
              <a:t>.</a:t>
            </a:r>
            <a:endParaRPr lang="fr-FR" sz="25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8" name="Image 7"/>
          <p:cNvPicPr/>
          <p:nvPr/>
        </p:nvPicPr>
        <p:blipFill>
          <a:blip r:embed="rId3">
            <a:extLst>
              <a:ext uri="{28A0092B-C50C-407E-A947-70E740481C1C}">
                <a14:useLocalDpi xmlns:a14="http://schemas.microsoft.com/office/drawing/2010/main" val="0"/>
              </a:ext>
            </a:extLst>
          </a:blip>
          <a:srcRect/>
          <a:stretch>
            <a:fillRect/>
          </a:stretch>
        </p:blipFill>
        <p:spPr bwMode="auto">
          <a:xfrm>
            <a:off x="1089639" y="2794900"/>
            <a:ext cx="1936896" cy="1171793"/>
          </a:xfrm>
          <a:prstGeom prst="rect">
            <a:avLst/>
          </a:prstGeom>
          <a:noFill/>
          <a:ln>
            <a:noFill/>
          </a:ln>
        </p:spPr>
      </p:pic>
      <p:sp>
        <p:nvSpPr>
          <p:cNvPr id="9" name="Rectangle 8"/>
          <p:cNvSpPr/>
          <p:nvPr/>
        </p:nvSpPr>
        <p:spPr>
          <a:xfrm>
            <a:off x="656319" y="4258298"/>
            <a:ext cx="10393753" cy="1541448"/>
          </a:xfrm>
          <a:prstGeom prst="rect">
            <a:avLst/>
          </a:prstGeom>
        </p:spPr>
        <p:txBody>
          <a:bodyPr wrap="square">
            <a:spAutoFit/>
          </a:bodyPr>
          <a:lstStyle/>
          <a:p>
            <a:pPr algn="just">
              <a:lnSpc>
                <a:spcPct val="107000"/>
              </a:lnSpc>
              <a:spcAft>
                <a:spcPts val="0"/>
              </a:spcAft>
            </a:pPr>
            <a:r>
              <a:rPr lang="fr-FR" sz="2200" b="1" i="1" dirty="0" smtClean="0">
                <a:effectLst/>
                <a:latin typeface="Times New Roman" panose="02020603050405020304" pitchFamily="18" charset="0"/>
                <a:ea typeface="Calibri" panose="020F0502020204030204" pitchFamily="34" charset="0"/>
                <a:cs typeface="Arial" panose="020B0604020202020204" pitchFamily="34" charset="0"/>
              </a:rPr>
              <a:t>K </a:t>
            </a:r>
            <a:r>
              <a:rPr lang="fr-FR" sz="2200" b="1" dirty="0" smtClean="0">
                <a:effectLst/>
                <a:latin typeface="Arial" panose="020B0604020202020204" pitchFamily="34" charset="0"/>
                <a:ea typeface="Calibri" panose="020F0502020204030204" pitchFamily="34" charset="0"/>
                <a:cs typeface="Arial" panose="020B0604020202020204" pitchFamily="34" charset="0"/>
              </a:rPr>
              <a:t>: </a:t>
            </a:r>
            <a:r>
              <a:rPr lang="fr-FR" sz="2200" dirty="0" smtClean="0">
                <a:effectLst/>
                <a:latin typeface="Arial" panose="020B0604020202020204" pitchFamily="34" charset="0"/>
                <a:ea typeface="Calibri" panose="020F0502020204030204" pitchFamily="34" charset="0"/>
                <a:cs typeface="Arial" panose="020B0604020202020204" pitchFamily="34" charset="0"/>
              </a:rPr>
              <a:t>Coefficient de pertes de charge (sans unité). Il dépend de la nature et de la géométrie.</a:t>
            </a:r>
          </a:p>
          <a:p>
            <a:pPr algn="just">
              <a:lnSpc>
                <a:spcPct val="107000"/>
              </a:lnSpc>
              <a:spcAft>
                <a:spcPts val="0"/>
              </a:spcAft>
            </a:pPr>
            <a:endParaRPr lang="fr-FR" sz="22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fr-FR" sz="2200" dirty="0" smtClean="0">
                <a:effectLst/>
                <a:latin typeface="Arial" panose="020B0604020202020204" pitchFamily="34" charset="0"/>
                <a:ea typeface="Calibri" panose="020F0502020204030204" pitchFamily="34" charset="0"/>
                <a:cs typeface="Arial" panose="020B0604020202020204" pitchFamily="34" charset="0"/>
              </a:rPr>
              <a:t>Les valeurs de </a:t>
            </a:r>
            <a:r>
              <a:rPr lang="fr-FR" sz="2200" b="1" i="1" dirty="0" smtClean="0">
                <a:effectLst/>
                <a:latin typeface="Times New Roman" panose="02020603050405020304" pitchFamily="18" charset="0"/>
                <a:ea typeface="Calibri" panose="020F0502020204030204" pitchFamily="34" charset="0"/>
                <a:cs typeface="Arial" panose="020B0604020202020204" pitchFamily="34" charset="0"/>
              </a:rPr>
              <a:t>K</a:t>
            </a:r>
            <a:r>
              <a:rPr lang="fr-FR" sz="2200" i="1" dirty="0" smtClean="0">
                <a:effectLst/>
                <a:latin typeface="Times New Roman" panose="02020603050405020304" pitchFamily="18" charset="0"/>
                <a:ea typeface="Calibri" panose="020F0502020204030204" pitchFamily="34" charset="0"/>
                <a:cs typeface="Arial" panose="020B0604020202020204" pitchFamily="34" charset="0"/>
              </a:rPr>
              <a:t> </a:t>
            </a:r>
            <a:r>
              <a:rPr lang="fr-FR" sz="2200" dirty="0" smtClean="0">
                <a:effectLst/>
                <a:latin typeface="Arial" panose="020B0604020202020204" pitchFamily="34" charset="0"/>
                <a:ea typeface="Calibri" panose="020F0502020204030204" pitchFamily="34" charset="0"/>
                <a:cs typeface="Arial" panose="020B0604020202020204" pitchFamily="34" charset="0"/>
              </a:rPr>
              <a:t>sont données par les constructeurs dans leurs catalogues.</a:t>
            </a:r>
            <a:endParaRPr lang="fr-FR" sz="2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Rectangle 1"/>
          <p:cNvSpPr/>
          <p:nvPr/>
        </p:nvSpPr>
        <p:spPr>
          <a:xfrm>
            <a:off x="1197735" y="3168203"/>
            <a:ext cx="682580" cy="4350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smtClean="0">
                <a:solidFill>
                  <a:schemeClr val="tx1"/>
                </a:solidFill>
              </a:rPr>
              <a:t>Δ</a:t>
            </a:r>
            <a:r>
              <a:rPr lang="fr-FR" sz="2400" b="1" dirty="0" err="1" smtClean="0">
                <a:solidFill>
                  <a:schemeClr val="tx1"/>
                </a:solidFill>
              </a:rPr>
              <a:t>Hs</a:t>
            </a:r>
            <a:endParaRPr lang="fr-FR" sz="2400" b="1" dirty="0">
              <a:solidFill>
                <a:schemeClr val="tx1"/>
              </a:solidFill>
            </a:endParaRPr>
          </a:p>
        </p:txBody>
      </p:sp>
    </p:spTree>
    <p:extLst>
      <p:ext uri="{BB962C8B-B14F-4D97-AF65-F5344CB8AC3E}">
        <p14:creationId xmlns:p14="http://schemas.microsoft.com/office/powerpoint/2010/main" val="1375036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7831" y="358914"/>
            <a:ext cx="10191482" cy="1179169"/>
          </a:xfrm>
          <a:prstGeom prst="rect">
            <a:avLst/>
          </a:prstGeom>
        </p:spPr>
        <p:txBody>
          <a:bodyPr wrap="square">
            <a:spAutoFit/>
          </a:bodyPr>
          <a:lstStyle/>
          <a:p>
            <a:pPr algn="just">
              <a:lnSpc>
                <a:spcPct val="107000"/>
              </a:lnSpc>
              <a:spcAft>
                <a:spcPts val="0"/>
              </a:spcAft>
            </a:pPr>
            <a:r>
              <a:rPr lang="fr-FR" sz="2200" b="1" dirty="0" smtClean="0">
                <a:solidFill>
                  <a:srgbClr val="3365FF"/>
                </a:solidFill>
                <a:effectLst/>
                <a:latin typeface="Arial" panose="020B0604020202020204" pitchFamily="34" charset="0"/>
                <a:ea typeface="Calibri" panose="020F0502020204030204" pitchFamily="34" charset="0"/>
                <a:cs typeface="Arial" panose="020B0604020202020204" pitchFamily="34" charset="0"/>
              </a:rPr>
              <a:t>4.2 Pertes de charges linéaires :</a:t>
            </a:r>
            <a:endParaRPr lang="fr-FR" sz="22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fr-FR" sz="2200" dirty="0" smtClean="0">
                <a:effectLst/>
                <a:latin typeface="Arial" panose="020B0604020202020204" pitchFamily="34" charset="0"/>
                <a:ea typeface="Times New Roman" panose="02020603050405020304" pitchFamily="18" charset="0"/>
                <a:cs typeface="Arial" panose="020B0604020202020204" pitchFamily="34" charset="0"/>
              </a:rPr>
              <a:t>Elles correspondent alors à l’écoulement le long des conduites du à la rugosité de la conduite. </a:t>
            </a:r>
            <a:endParaRPr lang="fr-FR" sz="2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Image 4"/>
          <p:cNvPicPr/>
          <p:nvPr/>
        </p:nvPicPr>
        <p:blipFill>
          <a:blip r:embed="rId2">
            <a:extLst>
              <a:ext uri="{28A0092B-C50C-407E-A947-70E740481C1C}">
                <a14:useLocalDpi xmlns:a14="http://schemas.microsoft.com/office/drawing/2010/main" val="0"/>
              </a:ext>
            </a:extLst>
          </a:blip>
          <a:srcRect/>
          <a:stretch>
            <a:fillRect/>
          </a:stretch>
        </p:blipFill>
        <p:spPr bwMode="auto">
          <a:xfrm>
            <a:off x="617246" y="2440813"/>
            <a:ext cx="11025256" cy="3444832"/>
          </a:xfrm>
          <a:prstGeom prst="rect">
            <a:avLst/>
          </a:prstGeom>
          <a:noFill/>
          <a:ln>
            <a:solidFill>
              <a:schemeClr val="tx1"/>
            </a:solidFill>
          </a:ln>
        </p:spPr>
      </p:pic>
    </p:spTree>
    <p:extLst>
      <p:ext uri="{BB962C8B-B14F-4D97-AF65-F5344CB8AC3E}">
        <p14:creationId xmlns:p14="http://schemas.microsoft.com/office/powerpoint/2010/main" val="209880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stretch>
            <a:fillRect/>
          </a:stretch>
        </p:blipFill>
        <p:spPr>
          <a:xfrm>
            <a:off x="6457683" y="1170497"/>
            <a:ext cx="5638800" cy="2667000"/>
          </a:xfrm>
          <a:prstGeom prst="rect">
            <a:avLst/>
          </a:prstGeom>
        </p:spPr>
      </p:pic>
      <p:sp>
        <p:nvSpPr>
          <p:cNvPr id="4" name="Rectangle 3"/>
          <p:cNvSpPr/>
          <p:nvPr/>
        </p:nvSpPr>
        <p:spPr>
          <a:xfrm>
            <a:off x="407831" y="358914"/>
            <a:ext cx="10191482" cy="1179169"/>
          </a:xfrm>
          <a:prstGeom prst="rect">
            <a:avLst/>
          </a:prstGeom>
        </p:spPr>
        <p:txBody>
          <a:bodyPr wrap="square">
            <a:spAutoFit/>
          </a:bodyPr>
          <a:lstStyle/>
          <a:p>
            <a:pPr algn="just">
              <a:lnSpc>
                <a:spcPct val="107000"/>
              </a:lnSpc>
              <a:spcAft>
                <a:spcPts val="0"/>
              </a:spcAft>
            </a:pPr>
            <a:r>
              <a:rPr lang="fr-FR" sz="2200" b="1" dirty="0" smtClean="0">
                <a:solidFill>
                  <a:srgbClr val="3365FF"/>
                </a:solidFill>
                <a:effectLst/>
                <a:latin typeface="Arial" panose="020B0604020202020204" pitchFamily="34" charset="0"/>
                <a:ea typeface="Calibri" panose="020F0502020204030204" pitchFamily="34" charset="0"/>
                <a:cs typeface="Arial" panose="020B0604020202020204" pitchFamily="34" charset="0"/>
              </a:rPr>
              <a:t>4.2 Pertes de charges linéaires :</a:t>
            </a:r>
            <a:endParaRPr lang="fr-FR" sz="2200" dirty="0" smtClean="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0"/>
              </a:spcAft>
            </a:pPr>
            <a:r>
              <a:rPr lang="fr-FR" sz="2200" dirty="0" smtClean="0">
                <a:effectLst/>
                <a:latin typeface="Arial" panose="020B0604020202020204" pitchFamily="34" charset="0"/>
                <a:ea typeface="Times New Roman" panose="02020603050405020304" pitchFamily="18" charset="0"/>
                <a:cs typeface="Arial" panose="020B0604020202020204" pitchFamily="34" charset="0"/>
              </a:rPr>
              <a:t>Elles correspondent alors à l’écoulement le long </a:t>
            </a:r>
          </a:p>
          <a:p>
            <a:pPr algn="just">
              <a:lnSpc>
                <a:spcPct val="107000"/>
              </a:lnSpc>
              <a:spcAft>
                <a:spcPts val="0"/>
              </a:spcAft>
            </a:pPr>
            <a:r>
              <a:rPr lang="fr-FR" sz="2200" dirty="0" smtClean="0">
                <a:effectLst/>
                <a:latin typeface="Arial" panose="020B0604020202020204" pitchFamily="34" charset="0"/>
                <a:ea typeface="Times New Roman" panose="02020603050405020304" pitchFamily="18" charset="0"/>
                <a:cs typeface="Arial" panose="020B0604020202020204" pitchFamily="34" charset="0"/>
              </a:rPr>
              <a:t>des conduites du à la rugosité de la conduite. </a:t>
            </a:r>
            <a:endParaRPr lang="fr-FR" sz="2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Image 6"/>
          <p:cNvPicPr/>
          <p:nvPr/>
        </p:nvPicPr>
        <p:blipFill>
          <a:blip r:embed="rId3">
            <a:extLst>
              <a:ext uri="{28A0092B-C50C-407E-A947-70E740481C1C}">
                <a14:useLocalDpi xmlns:a14="http://schemas.microsoft.com/office/drawing/2010/main" val="0"/>
              </a:ext>
            </a:extLst>
          </a:blip>
          <a:srcRect/>
          <a:stretch>
            <a:fillRect/>
          </a:stretch>
        </p:blipFill>
        <p:spPr bwMode="auto">
          <a:xfrm>
            <a:off x="2070011" y="2189962"/>
            <a:ext cx="2373200" cy="882539"/>
          </a:xfrm>
          <a:prstGeom prst="rect">
            <a:avLst/>
          </a:prstGeom>
          <a:noFill/>
          <a:ln>
            <a:noFill/>
          </a:ln>
        </p:spPr>
      </p:pic>
      <p:sp>
        <p:nvSpPr>
          <p:cNvPr id="8" name="Rectangle 7"/>
          <p:cNvSpPr/>
          <p:nvPr/>
        </p:nvSpPr>
        <p:spPr>
          <a:xfrm>
            <a:off x="407830" y="3930444"/>
            <a:ext cx="9921025" cy="1695849"/>
          </a:xfrm>
          <a:prstGeom prst="rect">
            <a:avLst/>
          </a:prstGeom>
        </p:spPr>
        <p:txBody>
          <a:bodyPr wrap="square">
            <a:spAutoFit/>
          </a:bodyPr>
          <a:lstStyle/>
          <a:p>
            <a:pPr>
              <a:lnSpc>
                <a:spcPct val="107000"/>
              </a:lnSpc>
              <a:spcAft>
                <a:spcPts val="0"/>
              </a:spcAft>
            </a:pPr>
            <a:r>
              <a:rPr lang="fr-FR" sz="2000" dirty="0" smtClean="0">
                <a:effectLst/>
                <a:latin typeface="Arial" panose="020B0604020202020204" pitchFamily="34" charset="0"/>
                <a:ea typeface="Calibri" panose="020F0502020204030204" pitchFamily="34" charset="0"/>
                <a:cs typeface="Arial" panose="020B0604020202020204" pitchFamily="34" charset="0"/>
              </a:rPr>
              <a:t>- V : vitesse moyenne d’écoulement dans la conduite (m/s)</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2000" dirty="0" smtClean="0">
                <a:effectLst/>
                <a:latin typeface="Arial" panose="020B0604020202020204" pitchFamily="34" charset="0"/>
                <a:ea typeface="Calibri" panose="020F0502020204030204" pitchFamily="34" charset="0"/>
                <a:cs typeface="Arial" panose="020B0604020202020204" pitchFamily="34" charset="0"/>
              </a:rPr>
              <a:t>- L : longueur de la conduite (m)</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fr-FR" sz="2000" dirty="0" smtClean="0">
                <a:effectLst/>
                <a:latin typeface="Arial" panose="020B0604020202020204" pitchFamily="34" charset="0"/>
                <a:ea typeface="Calibri" panose="020F0502020204030204" pitchFamily="34" charset="0"/>
                <a:cs typeface="Arial" panose="020B0604020202020204" pitchFamily="34" charset="0"/>
              </a:rPr>
              <a:t>- d : diamètre de la conduite (m)</a:t>
            </a:r>
            <a:endParaRPr lang="fr-FR" sz="2000" dirty="0" smtClean="0">
              <a:effectLst/>
              <a:latin typeface="Calibri" panose="020F0502020204030204" pitchFamily="34" charset="0"/>
              <a:ea typeface="Calibri" panose="020F0502020204030204" pitchFamily="34" charset="0"/>
              <a:cs typeface="Arial" panose="020B0604020202020204" pitchFamily="34" charset="0"/>
            </a:endParaRPr>
          </a:p>
          <a:p>
            <a:r>
              <a:rPr lang="fr-FR" sz="2000" dirty="0" smtClean="0">
                <a:effectLst/>
                <a:latin typeface="Arial" panose="020B0604020202020204" pitchFamily="34" charset="0"/>
                <a:ea typeface="Calibri" panose="020F0502020204030204" pitchFamily="34" charset="0"/>
              </a:rPr>
              <a:t>- </a:t>
            </a:r>
            <a:r>
              <a:rPr lang="fr-FR" sz="2000" dirty="0" smtClean="0">
                <a:effectLst/>
                <a:latin typeface="SymbolMT"/>
                <a:ea typeface="Calibri" panose="020F0502020204030204" pitchFamily="34" charset="0"/>
                <a:cs typeface="SymbolMT"/>
              </a:rPr>
              <a:t>λ </a:t>
            </a:r>
            <a:r>
              <a:rPr lang="fr-FR" sz="2000" dirty="0" smtClean="0">
                <a:effectLst/>
                <a:latin typeface="Arial" panose="020B0604020202020204" pitchFamily="34" charset="0"/>
                <a:ea typeface="Calibri" panose="020F0502020204030204" pitchFamily="34" charset="0"/>
              </a:rPr>
              <a:t>: coefficient de perte de charge linéaire (est le coefficient de frottement). Il dépend du régime d’écoulement et notamment du nombre de Reynolds </a:t>
            </a:r>
            <a:r>
              <a:rPr lang="fr-FR" sz="2000" i="1" dirty="0" err="1" smtClean="0">
                <a:effectLst/>
                <a:latin typeface="Times New Roman" panose="02020603050405020304" pitchFamily="18" charset="0"/>
                <a:ea typeface="Calibri" panose="020F0502020204030204" pitchFamily="34" charset="0"/>
              </a:rPr>
              <a:t>Re</a:t>
            </a:r>
            <a:r>
              <a:rPr lang="fr-FR" sz="2000" dirty="0" smtClean="0">
                <a:effectLst/>
                <a:latin typeface="Arial" panose="020B0604020202020204" pitchFamily="34" charset="0"/>
                <a:ea typeface="Calibri" panose="020F0502020204030204" pitchFamily="34" charset="0"/>
              </a:rPr>
              <a:t>.</a:t>
            </a:r>
            <a:endParaRPr lang="fr-FR" sz="2000" dirty="0"/>
          </a:p>
        </p:txBody>
      </p:sp>
      <p:sp>
        <p:nvSpPr>
          <p:cNvPr id="9" name="Rectangle 8"/>
          <p:cNvSpPr/>
          <p:nvPr/>
        </p:nvSpPr>
        <p:spPr>
          <a:xfrm>
            <a:off x="2163651" y="2413724"/>
            <a:ext cx="566671" cy="4350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Δ</a:t>
            </a:r>
            <a:r>
              <a:rPr lang="fr-FR" dirty="0" smtClean="0">
                <a:solidFill>
                  <a:schemeClr val="tx1"/>
                </a:solidFill>
              </a:rPr>
              <a:t>H</a:t>
            </a:r>
            <a:r>
              <a:rPr lang="fr-FR" sz="1200" i="1" dirty="0" smtClean="0">
                <a:solidFill>
                  <a:schemeClr val="tx1"/>
                </a:solidFill>
                <a:latin typeface="Times New Roman" panose="02020603050405020304" pitchFamily="18" charset="0"/>
                <a:cs typeface="Times New Roman" panose="02020603050405020304" pitchFamily="18" charset="0"/>
              </a:rPr>
              <a:t>l</a:t>
            </a:r>
            <a:endParaRPr lang="fr-FR" sz="12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1457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2142</TotalTime>
  <Words>500</Words>
  <Application>Microsoft Office PowerPoint</Application>
  <PresentationFormat>Grand écran</PresentationFormat>
  <Paragraphs>60</Paragraphs>
  <Slides>12</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12</vt:i4>
      </vt:variant>
    </vt:vector>
  </HeadingPairs>
  <TitlesOfParts>
    <vt:vector size="21" baseType="lpstr">
      <vt:lpstr>Arial</vt:lpstr>
      <vt:lpstr>Calibri</vt:lpstr>
      <vt:lpstr>Calibri Light</vt:lpstr>
      <vt:lpstr>Cambria Math</vt:lpstr>
      <vt:lpstr>SymbolMT</vt:lpstr>
      <vt:lpstr>Times New Roman</vt:lpstr>
      <vt:lpstr>TimesNewRoman</vt:lpstr>
      <vt:lpstr>TimesNewRoman,Bold</vt:lpstr>
      <vt:lpstr>Thème Office</vt:lpstr>
      <vt:lpstr>       Chapitre 4: DYNAMIQUE DES FLUIDES INCOMPRESSIBLES RÉELS </vt:lpstr>
      <vt:lpstr>Contenu :   Introduction Fluide Réel Régimes d’écoulement - nombre de Reynolds Pertes de charges 1 Définition 2 Pertes de charge singulières 3 Pertes de charges linéaires  Théorème de Bernoulli appliqué à un fluide réel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à la construction  mécanique  (Calcul des éléments et organes des machines) </dc:title>
  <dc:creator>PC</dc:creator>
  <cp:lastModifiedBy>Compte Microsoft</cp:lastModifiedBy>
  <cp:revision>160</cp:revision>
  <dcterms:created xsi:type="dcterms:W3CDTF">2018-03-18T20:42:21Z</dcterms:created>
  <dcterms:modified xsi:type="dcterms:W3CDTF">2023-05-24T17:15:59Z</dcterms:modified>
</cp:coreProperties>
</file>