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30" r:id="rId2"/>
    <p:sldId id="259" r:id="rId3"/>
    <p:sldId id="256" r:id="rId4"/>
    <p:sldId id="260" r:id="rId5"/>
    <p:sldId id="261" r:id="rId6"/>
    <p:sldId id="264" r:id="rId7"/>
    <p:sldId id="265" r:id="rId8"/>
    <p:sldId id="267" r:id="rId9"/>
    <p:sldId id="266" r:id="rId10"/>
    <p:sldId id="269" r:id="rId11"/>
    <p:sldId id="273" r:id="rId12"/>
    <p:sldId id="270" r:id="rId13"/>
    <p:sldId id="274" r:id="rId14"/>
    <p:sldId id="331" r:id="rId15"/>
    <p:sldId id="282" r:id="rId16"/>
    <p:sldId id="283" r:id="rId17"/>
    <p:sldId id="284" r:id="rId18"/>
    <p:sldId id="275" r:id="rId19"/>
    <p:sldId id="285" r:id="rId20"/>
    <p:sldId id="286" r:id="rId21"/>
    <p:sldId id="287" r:id="rId22"/>
    <p:sldId id="276" r:id="rId23"/>
    <p:sldId id="332" r:id="rId24"/>
    <p:sldId id="288" r:id="rId25"/>
    <p:sldId id="279" r:id="rId26"/>
    <p:sldId id="280" r:id="rId27"/>
    <p:sldId id="291" r:id="rId28"/>
    <p:sldId id="290" r:id="rId29"/>
    <p:sldId id="292" r:id="rId30"/>
  </p:sldIdLst>
  <p:sldSz cx="12192000" cy="6858000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94434" autoAdjust="0"/>
  </p:normalViewPr>
  <p:slideViewPr>
    <p:cSldViewPr snapToGrid="0">
      <p:cViewPr varScale="1">
        <p:scale>
          <a:sx n="84" d="100"/>
          <a:sy n="84" d="100"/>
        </p:scale>
        <p:origin x="48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C6F906F5-A426-451E-B564-F8BE89B2898C}" type="datetimeFigureOut">
              <a:rPr lang="fr-FR" smtClean="0"/>
              <a:t>24/05/2023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64C9170-F39E-40F7-BAE2-910C0E6625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7365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-Le compresseur ne fonctionne pas de manière continue et la pression dans le réservoir fluctue entre 2 valeurs </a:t>
            </a:r>
            <a:r>
              <a:rPr lang="fr-FR" dirty="0" err="1" smtClean="0"/>
              <a:t>extremes</a:t>
            </a:r>
            <a:r>
              <a:rPr lang="fr-FR" dirty="0" smtClean="0"/>
              <a:t> </a:t>
            </a:r>
            <a:r>
              <a:rPr lang="fr-FR" dirty="0" err="1" smtClean="0"/>
              <a:t>dixées</a:t>
            </a:r>
            <a:r>
              <a:rPr lang="fr-FR" dirty="0" smtClean="0"/>
              <a:t> par le </a:t>
            </a:r>
            <a:r>
              <a:rPr lang="fr-FR" dirty="0" err="1" smtClean="0"/>
              <a:t>préssostat</a:t>
            </a:r>
            <a:r>
              <a:rPr lang="fr-FR" dirty="0" smtClean="0"/>
              <a:t>.</a:t>
            </a:r>
          </a:p>
          <a:p>
            <a:r>
              <a:rPr lang="fr-FR" dirty="0" smtClean="0"/>
              <a:t>-Cette variation peut </a:t>
            </a:r>
            <a:r>
              <a:rPr lang="fr-FR" dirty="0" err="1" smtClean="0"/>
              <a:t>etre</a:t>
            </a:r>
            <a:r>
              <a:rPr lang="fr-FR" dirty="0" smtClean="0"/>
              <a:t> accentuée par la consommation de l'ensemble des appareils branchés sur le réseau de distribution.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C9170-F39E-40F7-BAE2-910C0E662519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17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300" dirty="0">
                <a:ea typeface="Times New Roman" panose="02020603050405020304" pitchFamily="18" charset="0"/>
              </a:rPr>
              <a:t>Suie: </a:t>
            </a:r>
            <a:r>
              <a:rPr lang="fr-FR" dirty="0" smtClean="0"/>
              <a:t>Matière noire déposée par la fumée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càd</a:t>
            </a:r>
            <a:r>
              <a:rPr lang="fr-FR" baseline="0" dirty="0" smtClean="0"/>
              <a:t>; </a:t>
            </a:r>
            <a:r>
              <a:rPr lang="fr-FR" dirty="0" smtClean="0"/>
              <a:t>Après l’incendie, les murs étaient couverts de suie .</a:t>
            </a:r>
          </a:p>
          <a:p>
            <a:r>
              <a:rPr lang="fr-FR" dirty="0" smtClean="0"/>
              <a:t>abrasion: Action d’user par frottement.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C9170-F39E-40F7-BAE2-910C0E662519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6161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478">
              <a:defRPr/>
            </a:pPr>
            <a:r>
              <a:rPr lang="fr-FR" dirty="0" smtClean="0"/>
              <a:t>Dans une partie de lubrificateur, on va</a:t>
            </a:r>
            <a:r>
              <a:rPr lang="fr-FR" baseline="0" dirty="0" smtClean="0"/>
              <a:t> abaisser la pression d’huile pour qu’on puisse l’aspirer à l’aide d’un capillaire, </a:t>
            </a:r>
            <a:r>
              <a:rPr lang="fr-FR" sz="1300" dirty="0"/>
              <a:t>L’huile est alors vaporisée par l’air comprimé, ce qui assure la bonne homogénéité du mélange (</a:t>
            </a:r>
            <a:r>
              <a:rPr lang="fr-CA" sz="1300" dirty="0"/>
              <a:t>régler le débit de l’huile à 1 ou 2 gouttes par minute)</a:t>
            </a:r>
            <a:r>
              <a:rPr lang="fr-FR" sz="1300" dirty="0"/>
              <a:t>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C9170-F39E-40F7-BAE2-910C0E662519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330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70FE9-AFFF-42F0-9EDA-BD7EACE4381A}" type="datetimeFigureOut">
              <a:rPr lang="fr-FR" smtClean="0"/>
              <a:t>24/05/2023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80B24-8E06-4BB5-87B0-30B5781D0A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7031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70FE9-AFFF-42F0-9EDA-BD7EACE4381A}" type="datetimeFigureOut">
              <a:rPr lang="fr-FR" smtClean="0"/>
              <a:t>24/05/2023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80B24-8E06-4BB5-87B0-30B5781D0A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5369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70FE9-AFFF-42F0-9EDA-BD7EACE4381A}" type="datetimeFigureOut">
              <a:rPr lang="fr-FR" smtClean="0"/>
              <a:t>24/05/2023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80B24-8E06-4BB5-87B0-30B5781D0A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4793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70FE9-AFFF-42F0-9EDA-BD7EACE4381A}" type="datetimeFigureOut">
              <a:rPr lang="fr-FR" smtClean="0"/>
              <a:t>24/05/2023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80B24-8E06-4BB5-87B0-30B5781D0A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2900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70FE9-AFFF-42F0-9EDA-BD7EACE4381A}" type="datetimeFigureOut">
              <a:rPr lang="fr-FR" smtClean="0"/>
              <a:t>24/05/2023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80B24-8E06-4BB5-87B0-30B5781D0A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4744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70FE9-AFFF-42F0-9EDA-BD7EACE4381A}" type="datetimeFigureOut">
              <a:rPr lang="fr-FR" smtClean="0"/>
              <a:t>24/05/2023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80B24-8E06-4BB5-87B0-30B5781D0A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2825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70FE9-AFFF-42F0-9EDA-BD7EACE4381A}" type="datetimeFigureOut">
              <a:rPr lang="fr-FR" smtClean="0"/>
              <a:t>24/05/2023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80B24-8E06-4BB5-87B0-30B5781D0A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2506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70FE9-AFFF-42F0-9EDA-BD7EACE4381A}" type="datetimeFigureOut">
              <a:rPr lang="fr-FR" smtClean="0"/>
              <a:t>24/05/2023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80B24-8E06-4BB5-87B0-30B5781D0A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3524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70FE9-AFFF-42F0-9EDA-BD7EACE4381A}" type="datetimeFigureOut">
              <a:rPr lang="fr-FR" smtClean="0"/>
              <a:t>24/05/2023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80B24-8E06-4BB5-87B0-30B5781D0A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5051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70FE9-AFFF-42F0-9EDA-BD7EACE4381A}" type="datetimeFigureOut">
              <a:rPr lang="fr-FR" smtClean="0"/>
              <a:t>24/05/2023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80B24-8E06-4BB5-87B0-30B5781D0A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9498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70FE9-AFFF-42F0-9EDA-BD7EACE4381A}" type="datetimeFigureOut">
              <a:rPr lang="fr-FR" smtClean="0"/>
              <a:t>24/05/2023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80B24-8E06-4BB5-87B0-30B5781D0A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0345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70FE9-AFFF-42F0-9EDA-BD7EACE4381A}" type="datetimeFigureOut">
              <a:rPr lang="fr-FR" smtClean="0"/>
              <a:t>24/05/2023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80B24-8E06-4BB5-87B0-30B5781D0A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5787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05060" y="759855"/>
            <a:ext cx="9144000" cy="3896328"/>
          </a:xfrm>
        </p:spPr>
        <p:txBody>
          <a:bodyPr>
            <a:normAutofit fontScale="90000"/>
          </a:bodyPr>
          <a:lstStyle/>
          <a:p>
            <a:r>
              <a:rPr lang="fr-FR" b="1" u="sng" dirty="0">
                <a:solidFill>
                  <a:srgbClr val="FF0000"/>
                </a:solidFill>
              </a:rPr>
              <a:t>Chapitre 5 : </a:t>
            </a:r>
            <a:r>
              <a:rPr lang="fr-FR" b="1" u="sng" dirty="0" smtClean="0">
                <a:solidFill>
                  <a:srgbClr val="FF0000"/>
                </a:solidFill>
              </a:rPr>
              <a:t/>
            </a:r>
            <a:br>
              <a:rPr lang="fr-FR" b="1" u="sng" dirty="0" smtClean="0">
                <a:solidFill>
                  <a:srgbClr val="FF0000"/>
                </a:solidFill>
              </a:rPr>
            </a:b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Généralités </a:t>
            </a:r>
            <a:r>
              <a:rPr lang="fr-FR" b="1" dirty="0"/>
              <a:t>sur les circuits </a:t>
            </a:r>
            <a:r>
              <a:rPr lang="fr-FR" b="1" dirty="0" smtClean="0">
                <a:solidFill>
                  <a:srgbClr val="FF0000"/>
                </a:solidFill>
              </a:rPr>
              <a:t>pneumatiques</a:t>
            </a:r>
            <a:r>
              <a:rPr lang="fr-FR" b="1" dirty="0" smtClean="0"/>
              <a:t> &amp; </a:t>
            </a:r>
            <a:r>
              <a:rPr lang="fr-FR" b="1" dirty="0" smtClean="0">
                <a:solidFill>
                  <a:srgbClr val="FF0000"/>
                </a:solidFill>
              </a:rPr>
              <a:t>hydrauliques</a:t>
            </a:r>
            <a:r>
              <a:rPr lang="fr-FR" dirty="0">
                <a:solidFill>
                  <a:srgbClr val="FF0000"/>
                </a:solidFill>
              </a:rPr>
              <a:t/>
            </a:r>
            <a:br>
              <a:rPr lang="fr-FR" dirty="0">
                <a:solidFill>
                  <a:srgbClr val="FF0000"/>
                </a:solidFill>
              </a:rPr>
            </a:b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39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5562"/>
          <a:stretch/>
        </p:blipFill>
        <p:spPr>
          <a:xfrm>
            <a:off x="1059543" y="311112"/>
            <a:ext cx="8646790" cy="64683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898" y="2011895"/>
            <a:ext cx="10657697" cy="290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14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930" y="182662"/>
            <a:ext cx="3065981" cy="44145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929" y="1029858"/>
            <a:ext cx="11284141" cy="180042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929" y="3177973"/>
            <a:ext cx="3051517" cy="45059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929" y="3851293"/>
            <a:ext cx="11624070" cy="237533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5027" y="6226629"/>
            <a:ext cx="3263874" cy="48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24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19" y="159657"/>
            <a:ext cx="4765140" cy="60060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t="2532"/>
          <a:stretch/>
        </p:blipFill>
        <p:spPr>
          <a:xfrm>
            <a:off x="957919" y="1132114"/>
            <a:ext cx="9909628" cy="46300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78546" y="5895500"/>
            <a:ext cx="433965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5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Réseau </a:t>
            </a:r>
            <a:r>
              <a:rPr lang="fr-FR" sz="2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 distribution de l’air</a:t>
            </a:r>
            <a:endParaRPr lang="fr-FR" sz="2500" b="1" dirty="0"/>
          </a:p>
        </p:txBody>
      </p:sp>
    </p:spTree>
    <p:extLst>
      <p:ext uri="{BB962C8B-B14F-4D97-AF65-F5344CB8AC3E}">
        <p14:creationId xmlns:p14="http://schemas.microsoft.com/office/powerpoint/2010/main" val="4257233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19" y="159657"/>
            <a:ext cx="4765140" cy="600601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/>
          <a:srcRect t="2158" b="1957"/>
          <a:stretch/>
        </p:blipFill>
        <p:spPr>
          <a:xfrm>
            <a:off x="700379" y="760258"/>
            <a:ext cx="10272419" cy="588782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51118" y="6171032"/>
            <a:ext cx="5779968" cy="4770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25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Réseau </a:t>
            </a:r>
            <a:r>
              <a:rPr lang="fr-FR" sz="2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 distribution de </a:t>
            </a:r>
            <a:r>
              <a:rPr lang="fr-FR" sz="25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l’air comprimé</a:t>
            </a:r>
            <a:endParaRPr lang="fr-FR" sz="2500" b="1" dirty="0"/>
          </a:p>
        </p:txBody>
      </p:sp>
    </p:spTree>
    <p:extLst>
      <p:ext uri="{BB962C8B-B14F-4D97-AF65-F5344CB8AC3E}">
        <p14:creationId xmlns:p14="http://schemas.microsoft.com/office/powerpoint/2010/main" val="188618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949" y="824336"/>
            <a:ext cx="9274197" cy="489810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12375" y="5722445"/>
            <a:ext cx="5779968" cy="4770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25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Réseau </a:t>
            </a:r>
            <a:r>
              <a:rPr lang="fr-FR" sz="2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 distribution de </a:t>
            </a:r>
            <a:r>
              <a:rPr lang="fr-FR" sz="25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l’air comprimé</a:t>
            </a:r>
            <a:endParaRPr lang="fr-FR" sz="2500" b="1" dirty="0"/>
          </a:p>
        </p:txBody>
      </p:sp>
    </p:spTree>
    <p:extLst>
      <p:ext uri="{BB962C8B-B14F-4D97-AF65-F5344CB8AC3E}">
        <p14:creationId xmlns:p14="http://schemas.microsoft.com/office/powerpoint/2010/main" val="244176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949" y="824336"/>
            <a:ext cx="9274197" cy="489810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00096" y="5944883"/>
            <a:ext cx="8424614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2200" b="1" u="sng" dirty="0" smtClean="0">
                <a:solidFill>
                  <a:srgbClr val="FF0000"/>
                </a:solidFill>
              </a:rPr>
              <a:t>Filtre d’aspiration:</a:t>
            </a:r>
            <a:r>
              <a:rPr lang="fr-FR" sz="2200" b="1" dirty="0" smtClean="0">
                <a:solidFill>
                  <a:srgbClr val="FF0000"/>
                </a:solidFill>
              </a:rPr>
              <a:t> </a:t>
            </a:r>
            <a:r>
              <a:rPr lang="fr-FR" sz="2200" dirty="0" smtClean="0"/>
              <a:t>Empêcher l’aspiration de poussières et des particules </a:t>
            </a:r>
          </a:p>
          <a:p>
            <a:r>
              <a:rPr lang="fr-FR" sz="2200" dirty="0"/>
              <a:t> </a:t>
            </a:r>
            <a:r>
              <a:rPr lang="fr-FR" sz="2200" dirty="0" smtClean="0"/>
              <a:t>                                lorsque le compresseur fonctionne</a:t>
            </a:r>
            <a:endParaRPr lang="fr-FR" sz="2200" dirty="0"/>
          </a:p>
        </p:txBody>
      </p:sp>
      <p:cxnSp>
        <p:nvCxnSpPr>
          <p:cNvPr id="5" name="Connecteur droit avec flèche 4"/>
          <p:cNvCxnSpPr/>
          <p:nvPr/>
        </p:nvCxnSpPr>
        <p:spPr>
          <a:xfrm flipV="1">
            <a:off x="1326524" y="4018208"/>
            <a:ext cx="682580" cy="193955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370512" y="439615"/>
            <a:ext cx="11521070" cy="1107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200" b="1" u="sng" dirty="0" smtClean="0">
                <a:solidFill>
                  <a:srgbClr val="FF0000"/>
                </a:solidFill>
              </a:rPr>
              <a:t>Compresseur:</a:t>
            </a:r>
            <a:r>
              <a:rPr lang="fr-FR" sz="2200" b="1" dirty="0" smtClean="0"/>
              <a:t> </a:t>
            </a:r>
            <a:r>
              <a:rPr lang="fr-FR" sz="2200" dirty="0" smtClean="0"/>
              <a:t>Augmenter la pression de l’air en minimisant le volume d’air entré.</a:t>
            </a:r>
          </a:p>
          <a:p>
            <a:r>
              <a:rPr lang="fr-FR" sz="2200" b="1" u="sng" dirty="0" smtClean="0">
                <a:solidFill>
                  <a:srgbClr val="FF0000"/>
                </a:solidFill>
              </a:rPr>
              <a:t>Refroidisseur</a:t>
            </a:r>
            <a:r>
              <a:rPr lang="fr-FR" sz="2200" b="1" u="sng" dirty="0">
                <a:solidFill>
                  <a:srgbClr val="FF0000"/>
                </a:solidFill>
              </a:rPr>
              <a:t>:</a:t>
            </a:r>
            <a:r>
              <a:rPr lang="fr-FR" sz="2200" b="1" dirty="0">
                <a:solidFill>
                  <a:srgbClr val="FF0000"/>
                </a:solidFill>
              </a:rPr>
              <a:t> </a:t>
            </a:r>
            <a:r>
              <a:rPr lang="fr-FR" sz="2200" dirty="0" smtClean="0"/>
              <a:t>L’augmentation de la pression provoque une élévation de Température de l’air</a:t>
            </a:r>
          </a:p>
          <a:p>
            <a:r>
              <a:rPr lang="fr-FR" sz="2200" dirty="0" smtClean="0"/>
              <a:t>Qu’il faut refroidir.</a:t>
            </a:r>
            <a:endParaRPr lang="fr-FR" sz="2200" dirty="0"/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1068947" y="1547611"/>
            <a:ext cx="1501875" cy="24577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3654201" y="5402777"/>
            <a:ext cx="5370509" cy="430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2200" b="1" u="sng" dirty="0" smtClean="0">
                <a:solidFill>
                  <a:srgbClr val="FF0000"/>
                </a:solidFill>
              </a:rPr>
              <a:t>Moteur Electrique:</a:t>
            </a:r>
            <a:r>
              <a:rPr lang="fr-FR" sz="2200" b="1" dirty="0" smtClean="0">
                <a:solidFill>
                  <a:srgbClr val="FF0000"/>
                </a:solidFill>
              </a:rPr>
              <a:t> </a:t>
            </a:r>
            <a:r>
              <a:rPr lang="fr-FR" sz="2200" dirty="0" smtClean="0"/>
              <a:t>Entrainer le compresseur.</a:t>
            </a:r>
            <a:endParaRPr lang="fr-FR" sz="2200" dirty="0"/>
          </a:p>
        </p:txBody>
      </p:sp>
      <p:cxnSp>
        <p:nvCxnSpPr>
          <p:cNvPr id="12" name="Connecteur droit avec flèche 11"/>
          <p:cNvCxnSpPr/>
          <p:nvPr/>
        </p:nvCxnSpPr>
        <p:spPr>
          <a:xfrm flipH="1" flipV="1">
            <a:off x="3815121" y="4544095"/>
            <a:ext cx="409149" cy="85868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7760" y="4656921"/>
            <a:ext cx="2480772" cy="192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8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949" y="824336"/>
            <a:ext cx="9274197" cy="489810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00096" y="5931631"/>
            <a:ext cx="10551030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2200" b="1" u="sng" dirty="0" smtClean="0">
                <a:solidFill>
                  <a:srgbClr val="FF0000"/>
                </a:solidFill>
              </a:rPr>
              <a:t>Purge du réservoir:</a:t>
            </a:r>
            <a:r>
              <a:rPr lang="fr-FR" sz="2200" b="1" dirty="0" smtClean="0">
                <a:solidFill>
                  <a:srgbClr val="FF0000"/>
                </a:solidFill>
              </a:rPr>
              <a:t> </a:t>
            </a:r>
            <a:r>
              <a:rPr lang="fr-FR" sz="2200" dirty="0" smtClean="0"/>
              <a:t>L’air comprimé contient de la vapeur qui se condense dans le réservoir,</a:t>
            </a:r>
          </a:p>
          <a:p>
            <a:r>
              <a:rPr lang="fr-FR" sz="2200" dirty="0"/>
              <a:t> </a:t>
            </a:r>
            <a:r>
              <a:rPr lang="fr-FR" sz="2200" dirty="0" smtClean="0"/>
              <a:t>                                   Il convient de le purger régulièrement.</a:t>
            </a:r>
            <a:endParaRPr lang="fr-FR" sz="2200" dirty="0"/>
          </a:p>
        </p:txBody>
      </p:sp>
      <p:cxnSp>
        <p:nvCxnSpPr>
          <p:cNvPr id="5" name="Connecteur droit avec flèche 4"/>
          <p:cNvCxnSpPr/>
          <p:nvPr/>
        </p:nvCxnSpPr>
        <p:spPr>
          <a:xfrm flipV="1">
            <a:off x="3258355" y="4803820"/>
            <a:ext cx="1764406" cy="114106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370512" y="452867"/>
            <a:ext cx="10397634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200" b="1" u="sng" dirty="0" smtClean="0">
                <a:solidFill>
                  <a:srgbClr val="FF0000"/>
                </a:solidFill>
              </a:rPr>
              <a:t>Soupape de sureté :</a:t>
            </a:r>
            <a:r>
              <a:rPr lang="fr-FR" sz="2200" b="1" dirty="0" smtClean="0"/>
              <a:t> </a:t>
            </a:r>
            <a:r>
              <a:rPr lang="fr-FR" sz="2200" dirty="0" smtClean="0"/>
              <a:t>Doit s’ouvrir lorsque la pression dans le réservoir dépasse la pression  </a:t>
            </a:r>
          </a:p>
          <a:p>
            <a:r>
              <a:rPr lang="fr-FR" sz="2200" dirty="0"/>
              <a:t> </a:t>
            </a:r>
            <a:r>
              <a:rPr lang="fr-FR" sz="2200" dirty="0" smtClean="0"/>
              <a:t>                                    admissible.</a:t>
            </a:r>
            <a:endParaRPr lang="fr-FR" sz="2200" dirty="0"/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3654201" y="1221935"/>
            <a:ext cx="698858" cy="84580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6303325" y="4803820"/>
            <a:ext cx="5265823" cy="430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200" b="1" u="sng" dirty="0">
                <a:solidFill>
                  <a:srgbClr val="FF0000"/>
                </a:solidFill>
              </a:rPr>
              <a:t>R</a:t>
            </a:r>
            <a:r>
              <a:rPr lang="fr-FR" sz="2200" b="1" u="sng" dirty="0" smtClean="0">
                <a:solidFill>
                  <a:srgbClr val="FF0000"/>
                </a:solidFill>
              </a:rPr>
              <a:t>éservoir:</a:t>
            </a:r>
            <a:r>
              <a:rPr lang="fr-FR" sz="2200" b="1" dirty="0" smtClean="0">
                <a:solidFill>
                  <a:srgbClr val="FF0000"/>
                </a:solidFill>
              </a:rPr>
              <a:t> </a:t>
            </a:r>
            <a:r>
              <a:rPr lang="fr-FR" sz="2200" dirty="0" smtClean="0"/>
              <a:t>Permet de stocker l’air comprimé. </a:t>
            </a:r>
            <a:endParaRPr lang="fr-FR" sz="2200" dirty="0"/>
          </a:p>
        </p:txBody>
      </p:sp>
      <p:cxnSp>
        <p:nvCxnSpPr>
          <p:cNvPr id="16" name="Connecteur droit avec flèche 15"/>
          <p:cNvCxnSpPr/>
          <p:nvPr/>
        </p:nvCxnSpPr>
        <p:spPr>
          <a:xfrm flipH="1" flipV="1">
            <a:off x="5235262" y="3662756"/>
            <a:ext cx="1969478" cy="114106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660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2977" y="824336"/>
            <a:ext cx="9274197" cy="4898109"/>
          </a:xfrm>
          <a:prstGeom prst="rect">
            <a:avLst/>
          </a:prstGeom>
        </p:spPr>
      </p:pic>
      <p:cxnSp>
        <p:nvCxnSpPr>
          <p:cNvPr id="16" name="Connecteur droit avec flèche 15"/>
          <p:cNvCxnSpPr/>
          <p:nvPr/>
        </p:nvCxnSpPr>
        <p:spPr>
          <a:xfrm flipH="1" flipV="1">
            <a:off x="6265776" y="2859314"/>
            <a:ext cx="483368" cy="181428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5776" y="4455886"/>
            <a:ext cx="4909671" cy="17997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9144" y="259117"/>
            <a:ext cx="4762487" cy="1424895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3" name="Connecteur droit avec flèche 12"/>
          <p:cNvCxnSpPr/>
          <p:nvPr/>
        </p:nvCxnSpPr>
        <p:spPr>
          <a:xfrm flipH="1">
            <a:off x="6749144" y="1684012"/>
            <a:ext cx="115544" cy="11753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Imag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99" y="378209"/>
            <a:ext cx="3076079" cy="3076079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414" y="3324440"/>
            <a:ext cx="3094357" cy="2906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88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943" y="714788"/>
            <a:ext cx="10682380" cy="537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21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977" y="824336"/>
            <a:ext cx="9274197" cy="4898109"/>
          </a:xfrm>
          <a:prstGeom prst="rect">
            <a:avLst/>
          </a:prstGeom>
        </p:spPr>
      </p:pic>
      <p:cxnSp>
        <p:nvCxnSpPr>
          <p:cNvPr id="16" name="Connecteur droit avec flèche 15"/>
          <p:cNvCxnSpPr/>
          <p:nvPr/>
        </p:nvCxnSpPr>
        <p:spPr>
          <a:xfrm flipV="1">
            <a:off x="7977798" y="3817257"/>
            <a:ext cx="1035573" cy="147148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H="1">
            <a:off x="7736114" y="1407886"/>
            <a:ext cx="217715" cy="145142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1449" y="348344"/>
            <a:ext cx="5206952" cy="121405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6076" y="4947206"/>
            <a:ext cx="4335847" cy="155047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1700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7689501" y="1004549"/>
            <a:ext cx="3794975" cy="772733"/>
          </a:xfrm>
        </p:spPr>
        <p:txBody>
          <a:bodyPr>
            <a:normAutofit fontScale="90000"/>
          </a:bodyPr>
          <a:lstStyle/>
          <a:p>
            <a:r>
              <a:rPr lang="fr-FR" b="1" u="sng" dirty="0" smtClean="0">
                <a:solidFill>
                  <a:srgbClr val="FF0000"/>
                </a:solidFill>
              </a:rPr>
              <a:t>Hydraulique</a:t>
            </a:r>
            <a:endParaRPr lang="fr-FR" dirty="0"/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1508438" y="305046"/>
            <a:ext cx="9144000" cy="441928"/>
          </a:xfrm>
        </p:spPr>
        <p:txBody>
          <a:bodyPr>
            <a:noAutofit/>
          </a:bodyPr>
          <a:lstStyle/>
          <a:p>
            <a:r>
              <a:rPr lang="fr-FR" sz="2800" b="1" u="sng" dirty="0" smtClean="0">
                <a:solidFill>
                  <a:srgbClr val="FF0000"/>
                </a:solidFill>
              </a:rPr>
              <a:t>Comparaison: Hydraulique - Pneumatique</a:t>
            </a:r>
            <a:endParaRPr lang="fr-FR" sz="2800" u="sng" dirty="0">
              <a:solidFill>
                <a:srgbClr val="FF0000"/>
              </a:solidFill>
            </a:endParaRPr>
          </a:p>
        </p:txBody>
      </p:sp>
      <p:sp>
        <p:nvSpPr>
          <p:cNvPr id="6" name="Titre 3"/>
          <p:cNvSpPr txBox="1">
            <a:spLocks/>
          </p:cNvSpPr>
          <p:nvPr/>
        </p:nvSpPr>
        <p:spPr>
          <a:xfrm>
            <a:off x="750600" y="1004550"/>
            <a:ext cx="3977427" cy="77273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u="sng" dirty="0" smtClean="0">
                <a:solidFill>
                  <a:srgbClr val="FF0000"/>
                </a:solidFill>
              </a:rPr>
              <a:t>Pneumatique</a:t>
            </a:r>
            <a:endParaRPr lang="fr-FR" b="1" u="sng" dirty="0">
              <a:solidFill>
                <a:srgbClr val="FF0000"/>
              </a:solidFill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6164891" y="1390917"/>
            <a:ext cx="0" cy="46440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itre 3"/>
          <p:cNvSpPr txBox="1">
            <a:spLocks/>
          </p:cNvSpPr>
          <p:nvPr/>
        </p:nvSpPr>
        <p:spPr>
          <a:xfrm>
            <a:off x="8065253" y="1829066"/>
            <a:ext cx="2962938" cy="5632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b="1" dirty="0" smtClean="0"/>
              <a:t>Huile</a:t>
            </a:r>
            <a:endParaRPr lang="fr-FR" sz="4000" dirty="0"/>
          </a:p>
        </p:txBody>
      </p:sp>
      <p:sp>
        <p:nvSpPr>
          <p:cNvPr id="10" name="Titre 3"/>
          <p:cNvSpPr txBox="1">
            <a:spLocks/>
          </p:cNvSpPr>
          <p:nvPr/>
        </p:nvSpPr>
        <p:spPr>
          <a:xfrm>
            <a:off x="841826" y="1829066"/>
            <a:ext cx="3367318" cy="58030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b="1" dirty="0" smtClean="0"/>
              <a:t>Air </a:t>
            </a:r>
            <a:r>
              <a:rPr lang="fr-FR" sz="4000" b="1" dirty="0"/>
              <a:t>comprimé</a:t>
            </a:r>
            <a:endParaRPr lang="fr-FR" sz="4000" dirty="0"/>
          </a:p>
        </p:txBody>
      </p:sp>
      <p:sp>
        <p:nvSpPr>
          <p:cNvPr id="11" name="Rectangle 10"/>
          <p:cNvSpPr/>
          <p:nvPr/>
        </p:nvSpPr>
        <p:spPr>
          <a:xfrm>
            <a:off x="3854604" y="2512087"/>
            <a:ext cx="4646332" cy="5539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3000" b="1" u="sng" dirty="0" smtClean="0">
                <a:solidFill>
                  <a:srgbClr val="0070C0"/>
                </a:solidFill>
                <a:effectLst/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Les organes des circuits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429397" y="3377449"/>
            <a:ext cx="3491112" cy="4308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2200" dirty="0" smtClean="0"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lang="fr-FR" sz="2200" dirty="0" smtClean="0">
                <a:effectLst/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érin simple et double effet</a:t>
            </a:r>
            <a:endParaRPr lang="fr-FR" sz="2200" dirty="0"/>
          </a:p>
        </p:txBody>
      </p:sp>
      <p:sp>
        <p:nvSpPr>
          <p:cNvPr id="13" name="Rectangle 12"/>
          <p:cNvSpPr/>
          <p:nvPr/>
        </p:nvSpPr>
        <p:spPr>
          <a:xfrm>
            <a:off x="5261205" y="4021392"/>
            <a:ext cx="1838055" cy="4308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2200" dirty="0" smtClean="0">
                <a:effectLst/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Distributeurs</a:t>
            </a:r>
            <a:endParaRPr lang="fr-FR" sz="2200" dirty="0"/>
          </a:p>
        </p:txBody>
      </p:sp>
      <p:sp>
        <p:nvSpPr>
          <p:cNvPr id="14" name="Rectangle 13"/>
          <p:cNvSpPr/>
          <p:nvPr/>
        </p:nvSpPr>
        <p:spPr>
          <a:xfrm>
            <a:off x="3912929" y="5079494"/>
            <a:ext cx="4515785" cy="4308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2200" dirty="0" smtClean="0">
                <a:effectLst/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Limitation et régulation de pression</a:t>
            </a:r>
            <a:endParaRPr lang="fr-FR" sz="2200" dirty="0"/>
          </a:p>
        </p:txBody>
      </p:sp>
      <p:sp>
        <p:nvSpPr>
          <p:cNvPr id="15" name="Rectangle 14"/>
          <p:cNvSpPr/>
          <p:nvPr/>
        </p:nvSpPr>
        <p:spPr>
          <a:xfrm>
            <a:off x="8991086" y="5949359"/>
            <a:ext cx="1191804" cy="4308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2200" dirty="0" smtClean="0">
                <a:effectLst/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Pompes</a:t>
            </a:r>
            <a:endParaRPr lang="fr-FR" sz="2200" dirty="0"/>
          </a:p>
        </p:txBody>
      </p:sp>
      <p:sp>
        <p:nvSpPr>
          <p:cNvPr id="16" name="Rectangle 15"/>
          <p:cNvSpPr/>
          <p:nvPr/>
        </p:nvSpPr>
        <p:spPr>
          <a:xfrm>
            <a:off x="1546897" y="5826997"/>
            <a:ext cx="1957176" cy="4308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2200" dirty="0" smtClean="0">
                <a:effectLst/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Compresseurs</a:t>
            </a:r>
            <a:endParaRPr lang="fr-FR" sz="22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214" y="3377449"/>
            <a:ext cx="4071591" cy="1576859"/>
          </a:xfrm>
          <a:prstGeom prst="rect">
            <a:avLst/>
          </a:prstGeom>
        </p:spPr>
      </p:pic>
      <p:pic>
        <p:nvPicPr>
          <p:cNvPr id="2052" name="Picture 4" descr="ØµÙØ±Ø© Ø°Ø§Øª ØµÙØ©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3547" y="2890363"/>
            <a:ext cx="2970809" cy="183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703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977" y="824336"/>
            <a:ext cx="9274197" cy="4898109"/>
          </a:xfrm>
          <a:prstGeom prst="rect">
            <a:avLst/>
          </a:prstGeom>
        </p:spPr>
      </p:pic>
      <p:cxnSp>
        <p:nvCxnSpPr>
          <p:cNvPr id="10" name="Connecteur droit avec flèche 9"/>
          <p:cNvCxnSpPr/>
          <p:nvPr/>
        </p:nvCxnSpPr>
        <p:spPr>
          <a:xfrm flipV="1">
            <a:off x="6892119" y="1898432"/>
            <a:ext cx="473882" cy="344106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2469" y="5339499"/>
            <a:ext cx="7868374" cy="10740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4923" y="174980"/>
            <a:ext cx="7472251" cy="156238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4" name="Connecteur droit avec flèche 13"/>
          <p:cNvCxnSpPr/>
          <p:nvPr/>
        </p:nvCxnSpPr>
        <p:spPr>
          <a:xfrm>
            <a:off x="7620445" y="1515486"/>
            <a:ext cx="466211" cy="64089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7635727" y="1515486"/>
            <a:ext cx="1958216" cy="35201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497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977" y="824336"/>
            <a:ext cx="9274197" cy="4898109"/>
          </a:xfrm>
          <a:prstGeom prst="rect">
            <a:avLst/>
          </a:prstGeom>
        </p:spPr>
      </p:pic>
      <p:cxnSp>
        <p:nvCxnSpPr>
          <p:cNvPr id="16" name="Connecteur droit avec flèche 15"/>
          <p:cNvCxnSpPr/>
          <p:nvPr/>
        </p:nvCxnSpPr>
        <p:spPr>
          <a:xfrm flipH="1" flipV="1">
            <a:off x="7881258" y="3846287"/>
            <a:ext cx="58056" cy="96107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5249" y="4621986"/>
            <a:ext cx="5442049" cy="19239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7402" y="2729591"/>
            <a:ext cx="2413692" cy="332923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3" name="Connecteur droit avec flèche 12"/>
          <p:cNvCxnSpPr/>
          <p:nvPr/>
        </p:nvCxnSpPr>
        <p:spPr>
          <a:xfrm flipH="1">
            <a:off x="9506857" y="3062514"/>
            <a:ext cx="856344" cy="95794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Imag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6327" y="7227301"/>
            <a:ext cx="2715841" cy="320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44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075 -0.10254 L -0.72592 -1.0231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33" y="-4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085" y="435429"/>
            <a:ext cx="6763657" cy="5892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0243" y="5611505"/>
            <a:ext cx="5489683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5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Exemple de réseau </a:t>
            </a:r>
            <a:r>
              <a:rPr lang="fr-FR" sz="2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 distribution de </a:t>
            </a:r>
            <a:r>
              <a:rPr lang="fr-FR" sz="25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l’énergie pneumatique.</a:t>
            </a:r>
            <a:endParaRPr lang="fr-FR" sz="2500" b="1" dirty="0"/>
          </a:p>
          <a:p>
            <a:endParaRPr lang="fr-FR" sz="2500" b="1" dirty="0"/>
          </a:p>
        </p:txBody>
      </p:sp>
    </p:spTree>
    <p:extLst>
      <p:ext uri="{BB962C8B-B14F-4D97-AF65-F5344CB8AC3E}">
        <p14:creationId xmlns:p14="http://schemas.microsoft.com/office/powerpoint/2010/main" val="105853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8176" y="315070"/>
            <a:ext cx="5276444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hangingPunct="0">
              <a:spcBef>
                <a:spcPts val="1200"/>
              </a:spcBef>
              <a:spcAft>
                <a:spcPts val="300"/>
              </a:spcAft>
              <a:tabLst>
                <a:tab pos="365760" algn="l"/>
              </a:tabLst>
            </a:pPr>
            <a:r>
              <a:rPr lang="fr-FR" sz="2500" b="1" dirty="0" smtClean="0">
                <a:latin typeface="Times New Roman" panose="02020603050405020304" pitchFamily="18" charset="0"/>
              </a:rPr>
              <a:t>4. Production </a:t>
            </a:r>
            <a:r>
              <a:rPr lang="fr-FR" sz="2500" b="1" dirty="0">
                <a:latin typeface="Times New Roman" panose="02020603050405020304" pitchFamily="18" charset="0"/>
              </a:rPr>
              <a:t>d’énergie pneumatique</a:t>
            </a:r>
            <a:endParaRPr lang="fr-FR" sz="2500" b="1" dirty="0">
              <a:effectLst/>
              <a:latin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8175" y="992165"/>
            <a:ext cx="1124519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 smtClean="0">
                <a:latin typeface="Calibri (Corps)"/>
                <a:ea typeface="Times New Roman" panose="02020603050405020304" pitchFamily="18" charset="0"/>
              </a:rPr>
              <a:t>- Elle </a:t>
            </a:r>
            <a:r>
              <a:rPr lang="fr-FR" sz="2400" dirty="0">
                <a:latin typeface="Calibri (Corps)"/>
                <a:ea typeface="Times New Roman" panose="02020603050405020304" pitchFamily="18" charset="0"/>
              </a:rPr>
              <a:t>est assurée par un compresseur, animé par un moteur électrique. Ce compresseur intégré est constitué d’un filtre, du système de compression de l’air, d’un refroidisseur-</a:t>
            </a:r>
            <a:r>
              <a:rPr lang="fr-FR" sz="2400" dirty="0" err="1">
                <a:latin typeface="Calibri (Corps)"/>
                <a:ea typeface="Times New Roman" panose="02020603050405020304" pitchFamily="18" charset="0"/>
              </a:rPr>
              <a:t>assècheur</a:t>
            </a:r>
            <a:r>
              <a:rPr lang="fr-FR" sz="2400" dirty="0">
                <a:latin typeface="Calibri (Corps)"/>
                <a:ea typeface="Times New Roman" panose="02020603050405020304" pitchFamily="18" charset="0"/>
              </a:rPr>
              <a:t> et d’un dernier filtre. </a:t>
            </a:r>
            <a:endParaRPr lang="fr-FR" sz="2400" dirty="0" smtClean="0">
              <a:latin typeface="Calibri (Corps)"/>
              <a:ea typeface="Times New Roman" panose="02020603050405020304" pitchFamily="18" charset="0"/>
            </a:endParaRPr>
          </a:p>
          <a:p>
            <a:pPr algn="just"/>
            <a:r>
              <a:rPr lang="fr-FR" sz="2400" dirty="0" smtClean="0">
                <a:latin typeface="Calibri (Corps)"/>
                <a:ea typeface="Times New Roman" panose="02020603050405020304" pitchFamily="18" charset="0"/>
              </a:rPr>
              <a:t>- La </a:t>
            </a:r>
            <a:r>
              <a:rPr lang="fr-FR" sz="2400" dirty="0">
                <a:latin typeface="Calibri (Corps)"/>
                <a:ea typeface="Times New Roman" panose="02020603050405020304" pitchFamily="18" charset="0"/>
              </a:rPr>
              <a:t>pression de sortie est de l’ordre de 10 bars. Un réservoir permet de réguler la consommation.</a:t>
            </a:r>
            <a:endParaRPr lang="fr-FR" sz="2400" dirty="0">
              <a:latin typeface="Calibri (Corps)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123" y="2856472"/>
            <a:ext cx="7539963" cy="372714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03633" y="6333488"/>
            <a:ext cx="55469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Production de l’énergie pneumatique </a:t>
            </a:r>
            <a:endParaRPr lang="fr-FR" sz="24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82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8176" y="315070"/>
            <a:ext cx="5276444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hangingPunct="0">
              <a:spcBef>
                <a:spcPts val="1200"/>
              </a:spcBef>
              <a:spcAft>
                <a:spcPts val="300"/>
              </a:spcAft>
              <a:tabLst>
                <a:tab pos="365760" algn="l"/>
              </a:tabLst>
            </a:pPr>
            <a:r>
              <a:rPr lang="fr-FR" sz="2500" b="1" dirty="0" smtClean="0">
                <a:latin typeface="Times New Roman" panose="02020603050405020304" pitchFamily="18" charset="0"/>
              </a:rPr>
              <a:t>4. Production </a:t>
            </a:r>
            <a:r>
              <a:rPr lang="fr-FR" sz="2500" b="1" dirty="0">
                <a:latin typeface="Times New Roman" panose="02020603050405020304" pitchFamily="18" charset="0"/>
              </a:rPr>
              <a:t>d’énergie pneumatique</a:t>
            </a:r>
            <a:endParaRPr lang="fr-FR" sz="2500" b="1" dirty="0">
              <a:effectLst/>
              <a:latin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8175" y="992165"/>
            <a:ext cx="112451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/>
            <a:r>
              <a:rPr lang="fr-FR" sz="2400" dirty="0" smtClean="0"/>
              <a:t>- L’air pollué </a:t>
            </a:r>
            <a:r>
              <a:rPr lang="fr-FR" sz="2400" dirty="0"/>
              <a:t>peut causer des problèmes ou des dégâts dans le réseau d’air comprimé. Un air pur garanti le bon fonctionnement des composants connectés, tels les distributeurs et les vérins. </a:t>
            </a:r>
            <a:endParaRPr lang="fr-FR" sz="2400" dirty="0" smtClean="0"/>
          </a:p>
          <a:p>
            <a:pPr algn="just" hangingPunct="0"/>
            <a:r>
              <a:rPr lang="fr-FR" sz="2400" dirty="0" smtClean="0"/>
              <a:t>- La </a:t>
            </a:r>
            <a:r>
              <a:rPr lang="fr-FR" sz="2400" dirty="0"/>
              <a:t>fiabilité d’une installation pneumatique dépend de la qualité de l’air comprimé.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380" y="3115208"/>
            <a:ext cx="7422191" cy="299530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40621" y="6110513"/>
            <a:ext cx="45497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Symbole du compresseur intégré 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291350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4457" y="554004"/>
            <a:ext cx="6096000" cy="8976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hangingPunct="0">
              <a:spcBef>
                <a:spcPts val="300"/>
              </a:spcBef>
              <a:spcAft>
                <a:spcPts val="100"/>
              </a:spcAft>
              <a:tabLst>
                <a:tab pos="457200" algn="l"/>
              </a:tabLst>
            </a:pPr>
            <a:r>
              <a:rPr lang="fr-FR" sz="2400" b="1" u="sng" dirty="0" smtClean="0">
                <a:latin typeface="Times New Roman" panose="02020603050405020304" pitchFamily="18" charset="0"/>
              </a:rPr>
              <a:t>4.1. </a:t>
            </a:r>
            <a:r>
              <a:rPr lang="fr-FR" sz="2400" b="1" u="sng" dirty="0" smtClean="0">
                <a:latin typeface="Calibri "/>
              </a:rPr>
              <a:t>Qui </a:t>
            </a:r>
            <a:r>
              <a:rPr lang="fr-FR" sz="2400" b="1" u="sng" dirty="0">
                <a:latin typeface="Calibri "/>
              </a:rPr>
              <a:t>sont les pollueurs </a:t>
            </a:r>
            <a:r>
              <a:rPr lang="fr-FR" sz="2400" b="1" u="sng" dirty="0" smtClean="0">
                <a:latin typeface="Calibri "/>
              </a:rPr>
              <a:t>?:</a:t>
            </a:r>
            <a:endParaRPr lang="fr-FR" sz="2400" b="1" u="sng" dirty="0">
              <a:latin typeface="Calibri "/>
            </a:endParaRPr>
          </a:p>
          <a:p>
            <a:pPr algn="just" hangingPunct="0">
              <a:spcBef>
                <a:spcPts val="300"/>
              </a:spcBef>
              <a:spcAft>
                <a:spcPts val="300"/>
              </a:spcAft>
            </a:pPr>
            <a:r>
              <a:rPr lang="fr-FR" sz="2400" dirty="0">
                <a:latin typeface="Calibri "/>
                <a:ea typeface="Times New Roman" panose="02020603050405020304" pitchFamily="18" charset="0"/>
              </a:rPr>
              <a:t>Les pollueurs sont essentiellement :</a:t>
            </a:r>
            <a:endParaRPr lang="fr-FR" sz="2400" dirty="0">
              <a:effectLst/>
              <a:latin typeface="Calibri 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57" y="1882608"/>
            <a:ext cx="109873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Bef>
                <a:spcPts val="300"/>
              </a:spcBef>
              <a:spcAft>
                <a:spcPts val="300"/>
              </a:spcAft>
            </a:pPr>
            <a:r>
              <a:rPr lang="fr-FR" sz="2400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-</a:t>
            </a:r>
            <a:r>
              <a:rPr lang="fr-FR" sz="2400" dirty="0">
                <a:solidFill>
                  <a:srgbClr val="FF0000"/>
                </a:solidFill>
                <a:ea typeface="Times New Roman" panose="02020603050405020304" pitchFamily="18" charset="0"/>
              </a:rPr>
              <a:t> </a:t>
            </a:r>
            <a:r>
              <a:rPr lang="fr-FR" sz="2400" b="1" u="sng" dirty="0">
                <a:solidFill>
                  <a:srgbClr val="FF0000"/>
                </a:solidFill>
                <a:ea typeface="Times New Roman" panose="02020603050405020304" pitchFamily="18" charset="0"/>
              </a:rPr>
              <a:t>L</a:t>
            </a:r>
            <a:r>
              <a:rPr lang="fr-FR" sz="2400" b="1" u="sng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es </a:t>
            </a:r>
            <a:r>
              <a:rPr lang="fr-FR" sz="2400" b="1" u="sng" dirty="0">
                <a:solidFill>
                  <a:srgbClr val="FF0000"/>
                </a:solidFill>
                <a:ea typeface="Times New Roman" panose="02020603050405020304" pitchFamily="18" charset="0"/>
              </a:rPr>
              <a:t>particules </a:t>
            </a:r>
            <a:r>
              <a:rPr lang="fr-FR" sz="2400" b="1" u="sng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solides :</a:t>
            </a:r>
            <a:r>
              <a:rPr lang="fr-FR" sz="2400" b="1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 </a:t>
            </a:r>
            <a:r>
              <a:rPr lang="fr-FR" sz="2400" dirty="0">
                <a:ea typeface="Times New Roman" panose="02020603050405020304" pitchFamily="18" charset="0"/>
              </a:rPr>
              <a:t>(</a:t>
            </a:r>
            <a:r>
              <a:rPr lang="fr-FR" sz="2400" dirty="0" smtClean="0">
                <a:ea typeface="Times New Roman" panose="02020603050405020304" pitchFamily="18" charset="0"/>
              </a:rPr>
              <a:t>poussière, particules de corrosion, </a:t>
            </a:r>
            <a:r>
              <a:rPr lang="fr-FR" sz="2400" dirty="0">
                <a:ea typeface="Times New Roman" panose="02020603050405020304" pitchFamily="18" charset="0"/>
              </a:rPr>
              <a:t>…) que l’on peut classifier en fonction de leur taille (grosses &gt; 10 µm, petites de 1 à 10 µm et très fines &lt;1µm) ; </a:t>
            </a:r>
            <a:endParaRPr lang="fr-FR" sz="2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4457" y="3394919"/>
            <a:ext cx="109873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hangingPunct="0"/>
            <a:r>
              <a:rPr lang="fr-FR" sz="2400" b="1" u="sng" dirty="0" smtClean="0">
                <a:solidFill>
                  <a:srgbClr val="FF0000"/>
                </a:solidFill>
              </a:rPr>
              <a:t>- L’eau</a:t>
            </a:r>
            <a:r>
              <a:rPr lang="fr-FR" sz="2400" b="1" u="sng" dirty="0">
                <a:solidFill>
                  <a:srgbClr val="FF0000"/>
                </a:solidFill>
              </a:rPr>
              <a:t> :</a:t>
            </a:r>
            <a:r>
              <a:rPr lang="fr-FR" sz="2400" b="1" dirty="0">
                <a:solidFill>
                  <a:srgbClr val="FF0000"/>
                </a:solidFill>
              </a:rPr>
              <a:t> </a:t>
            </a:r>
            <a:r>
              <a:rPr lang="fr-FR" sz="2400" dirty="0"/>
              <a:t>lors du refroidissement de l’air comprimé, il se forme une quantité importante de condensation. Si l’air n’est pas asséché, la corrosion s’installe et endommage les composants ;</a:t>
            </a:r>
          </a:p>
        </p:txBody>
      </p:sp>
      <p:sp>
        <p:nvSpPr>
          <p:cNvPr id="6" name="Rectangle 5"/>
          <p:cNvSpPr/>
          <p:nvPr/>
        </p:nvSpPr>
        <p:spPr>
          <a:xfrm>
            <a:off x="464457" y="4907230"/>
            <a:ext cx="109873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hangingPunct="0"/>
            <a:r>
              <a:rPr lang="fr-FR" sz="2400" b="1" u="sng" dirty="0" smtClean="0">
                <a:solidFill>
                  <a:srgbClr val="FF0000"/>
                </a:solidFill>
              </a:rPr>
              <a:t>- L’huile</a:t>
            </a:r>
            <a:r>
              <a:rPr lang="fr-FR" sz="2400" b="1" u="sng" dirty="0">
                <a:solidFill>
                  <a:srgbClr val="FF0000"/>
                </a:solidFill>
              </a:rPr>
              <a:t> :</a:t>
            </a:r>
            <a:r>
              <a:rPr lang="fr-FR" sz="2400" b="1" dirty="0">
                <a:solidFill>
                  <a:srgbClr val="FF0000"/>
                </a:solidFill>
              </a:rPr>
              <a:t> </a:t>
            </a:r>
            <a:r>
              <a:rPr lang="fr-FR" sz="2400" dirty="0"/>
              <a:t>une concentration d’huile peut boucher les parties pneumatiques sensibles et </a:t>
            </a:r>
            <a:r>
              <a:rPr lang="fr-FR" sz="2400" dirty="0" smtClean="0"/>
              <a:t>endommager </a:t>
            </a:r>
            <a:r>
              <a:rPr lang="fr-FR" sz="2400" dirty="0"/>
              <a:t>les couches grasses de protection.</a:t>
            </a:r>
          </a:p>
        </p:txBody>
      </p:sp>
    </p:spTree>
    <p:extLst>
      <p:ext uri="{BB962C8B-B14F-4D97-AF65-F5344CB8AC3E}">
        <p14:creationId xmlns:p14="http://schemas.microsoft.com/office/powerpoint/2010/main" val="263059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5771" y="659564"/>
            <a:ext cx="111469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Bef>
                <a:spcPts val="600"/>
              </a:spcBef>
              <a:spcAft>
                <a:spcPts val="0"/>
              </a:spcAft>
            </a:pPr>
            <a:r>
              <a:rPr lang="fr-FR" sz="2400" b="1" u="sng" dirty="0" smtClean="0">
                <a:ea typeface="Times New Roman" panose="02020603050405020304" pitchFamily="18" charset="0"/>
              </a:rPr>
              <a:t>Remarque 01:</a:t>
            </a:r>
            <a:r>
              <a:rPr lang="fr-FR" sz="2400" b="1" dirty="0" smtClean="0">
                <a:ea typeface="Times New Roman" panose="02020603050405020304" pitchFamily="18" charset="0"/>
              </a:rPr>
              <a:t> </a:t>
            </a:r>
            <a:r>
              <a:rPr lang="fr-FR" sz="2400" dirty="0" smtClean="0">
                <a:ea typeface="Times New Roman" panose="02020603050405020304" pitchFamily="18" charset="0"/>
              </a:rPr>
              <a:t>La </a:t>
            </a:r>
            <a:r>
              <a:rPr lang="fr-FR" sz="2400" dirty="0">
                <a:ea typeface="Times New Roman" panose="02020603050405020304" pitchFamily="18" charset="0"/>
              </a:rPr>
              <a:t>distribution d’énergie pneumatique se fait par canalisations rigides reliées par des cols de cygnes pour éviter de recevoir des impuretés ou de l’eau pouvant séjourner dans les conduites.</a:t>
            </a:r>
            <a:endParaRPr lang="fr-FR" sz="24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91" y="2414136"/>
            <a:ext cx="9893306" cy="317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72796" y="5911410"/>
            <a:ext cx="52100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Cols de cygne à chaque raccordement 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270606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5771" y="659564"/>
            <a:ext cx="111469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fr-FR" sz="2400" b="1" u="sng" dirty="0" smtClean="0">
                <a:ea typeface="Times New Roman" panose="02020603050405020304" pitchFamily="18" charset="0"/>
              </a:rPr>
              <a:t>Remarque 02:</a:t>
            </a:r>
            <a:r>
              <a:rPr lang="fr-FR" sz="2400" b="1" dirty="0" smtClean="0">
                <a:ea typeface="Times New Roman" panose="02020603050405020304" pitchFamily="18" charset="0"/>
              </a:rPr>
              <a:t> </a:t>
            </a:r>
            <a:r>
              <a:rPr lang="fr-FR" sz="2400" dirty="0"/>
              <a:t>Pour supprimer ces impuretés ou ces eaux stagnantes, il y a des purgeurs au point bas de chaque raccordement, et les canalisations ont une légère pente.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36" y="2065791"/>
            <a:ext cx="8120239" cy="334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01104" y="5862449"/>
            <a:ext cx="5609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Une légère pente sur chaque canalisation 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387574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5309" y="322767"/>
            <a:ext cx="20780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hangingPunct="0">
              <a:spcBef>
                <a:spcPts val="300"/>
              </a:spcBef>
              <a:spcAft>
                <a:spcPts val="100"/>
              </a:spcAft>
              <a:tabLst>
                <a:tab pos="457200" algn="l"/>
              </a:tabLst>
            </a:pPr>
            <a:r>
              <a:rPr lang="fr-FR" sz="2400" b="1" dirty="0" smtClean="0"/>
              <a:t>4.2. Unité F.R.L</a:t>
            </a:r>
            <a:endParaRPr lang="fr-FR" sz="2400" b="1" dirty="0"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3852" y="966980"/>
            <a:ext cx="11275633" cy="1585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Bef>
                <a:spcPts val="300"/>
              </a:spcBef>
              <a:spcAft>
                <a:spcPts val="300"/>
              </a:spcAft>
            </a:pPr>
            <a:r>
              <a:rPr lang="fr-FR" sz="2300" dirty="0" smtClean="0">
                <a:ea typeface="Times New Roman" panose="02020603050405020304" pitchFamily="18" charset="0"/>
              </a:rPr>
              <a:t>- Avant </a:t>
            </a:r>
            <a:r>
              <a:rPr lang="fr-FR" sz="2300" dirty="0">
                <a:ea typeface="Times New Roman" panose="02020603050405020304" pitchFamily="18" charset="0"/>
              </a:rPr>
              <a:t>d’utiliser l’air, il faut le filtrer, l’assécher, le graisser et réguler sa pression. Ainsi, avant chaque SAP (Système Automatisé de Production), on place une unité de conditionnement FRL (appelées aussi « Tête de ligne ») qui adapte l’énergie pneumatique au système.</a:t>
            </a:r>
          </a:p>
          <a:p>
            <a:pPr algn="just" hangingPunct="0">
              <a:spcBef>
                <a:spcPts val="300"/>
              </a:spcBef>
              <a:spcAft>
                <a:spcPts val="300"/>
              </a:spcAft>
            </a:pPr>
            <a:r>
              <a:rPr lang="fr-FR" sz="2300" dirty="0" smtClean="0">
                <a:ea typeface="Times New Roman" panose="02020603050405020304" pitchFamily="18" charset="0"/>
              </a:rPr>
              <a:t>- Cette </a:t>
            </a:r>
            <a:r>
              <a:rPr lang="fr-FR" sz="2300" dirty="0">
                <a:ea typeface="Times New Roman" panose="02020603050405020304" pitchFamily="18" charset="0"/>
              </a:rPr>
              <a:t>unité FRL est constituée d’un </a:t>
            </a:r>
            <a:r>
              <a:rPr lang="fr-FR" sz="2300" b="1" dirty="0">
                <a:ea typeface="Times New Roman" panose="02020603050405020304" pitchFamily="18" charset="0"/>
              </a:rPr>
              <a:t>F</a:t>
            </a:r>
            <a:r>
              <a:rPr lang="fr-FR" sz="2300" dirty="0">
                <a:ea typeface="Times New Roman" panose="02020603050405020304" pitchFamily="18" charset="0"/>
              </a:rPr>
              <a:t>iltre, d’un </a:t>
            </a:r>
            <a:r>
              <a:rPr lang="fr-FR" sz="2300" dirty="0" err="1">
                <a:ea typeface="Times New Roman" panose="02020603050405020304" pitchFamily="18" charset="0"/>
              </a:rPr>
              <a:t>mano</a:t>
            </a:r>
            <a:r>
              <a:rPr lang="fr-FR" sz="2300" dirty="0">
                <a:ea typeface="Times New Roman" panose="02020603050405020304" pitchFamily="18" charset="0"/>
              </a:rPr>
              <a:t>-</a:t>
            </a:r>
            <a:r>
              <a:rPr lang="fr-FR" sz="2300" b="1" dirty="0">
                <a:ea typeface="Times New Roman" panose="02020603050405020304" pitchFamily="18" charset="0"/>
              </a:rPr>
              <a:t>R</a:t>
            </a:r>
            <a:r>
              <a:rPr lang="fr-FR" sz="2300" dirty="0">
                <a:ea typeface="Times New Roman" panose="02020603050405020304" pitchFamily="18" charset="0"/>
              </a:rPr>
              <a:t>égulateur et d’un </a:t>
            </a:r>
            <a:r>
              <a:rPr lang="fr-FR" sz="2300" b="1" dirty="0">
                <a:ea typeface="Times New Roman" panose="02020603050405020304" pitchFamily="18" charset="0"/>
              </a:rPr>
              <a:t>L</a:t>
            </a:r>
            <a:r>
              <a:rPr lang="fr-FR" sz="2300" dirty="0">
                <a:ea typeface="Times New Roman" panose="02020603050405020304" pitchFamily="18" charset="0"/>
              </a:rPr>
              <a:t>ubrificateur.</a:t>
            </a:r>
            <a:endParaRPr lang="fr-FR" sz="2300" dirty="0">
              <a:effectLst/>
              <a:ea typeface="Times New Roman" panose="02020603050405020304" pitchFamily="18" charset="0"/>
            </a:endParaRPr>
          </a:p>
        </p:txBody>
      </p: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8217150" y="3014475"/>
            <a:ext cx="1312957" cy="863673"/>
            <a:chOff x="4135" y="1314"/>
            <a:chExt cx="592" cy="391"/>
          </a:xfrm>
        </p:grpSpPr>
        <p:sp>
          <p:nvSpPr>
            <p:cNvPr id="5" name="Line 35"/>
            <p:cNvSpPr>
              <a:spLocks noChangeShapeType="1"/>
            </p:cNvSpPr>
            <p:nvPr/>
          </p:nvSpPr>
          <p:spPr bwMode="auto">
            <a:xfrm>
              <a:off x="4434" y="1666"/>
              <a:ext cx="0" cy="3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r-FR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Line 34"/>
            <p:cNvSpPr>
              <a:spLocks noChangeShapeType="1"/>
            </p:cNvSpPr>
            <p:nvPr/>
          </p:nvSpPr>
          <p:spPr bwMode="auto">
            <a:xfrm>
              <a:off x="4135" y="1486"/>
              <a:ext cx="12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r-FR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Line 33"/>
            <p:cNvSpPr>
              <a:spLocks noChangeShapeType="1"/>
            </p:cNvSpPr>
            <p:nvPr/>
          </p:nvSpPr>
          <p:spPr bwMode="auto">
            <a:xfrm>
              <a:off x="4604" y="1486"/>
              <a:ext cx="12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r-FR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Line 32"/>
            <p:cNvSpPr>
              <a:spLocks noChangeShapeType="1"/>
            </p:cNvSpPr>
            <p:nvPr/>
          </p:nvSpPr>
          <p:spPr bwMode="auto">
            <a:xfrm>
              <a:off x="4327" y="1545"/>
              <a:ext cx="21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r-FR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Line 31"/>
            <p:cNvSpPr>
              <a:spLocks noChangeShapeType="1"/>
            </p:cNvSpPr>
            <p:nvPr/>
          </p:nvSpPr>
          <p:spPr bwMode="auto">
            <a:xfrm>
              <a:off x="4434" y="1315"/>
              <a:ext cx="0" cy="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r-FR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Line 30"/>
            <p:cNvSpPr>
              <a:spLocks noChangeShapeType="1"/>
            </p:cNvSpPr>
            <p:nvPr/>
          </p:nvSpPr>
          <p:spPr bwMode="auto">
            <a:xfrm>
              <a:off x="4434" y="1379"/>
              <a:ext cx="0" cy="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r-FR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Line 29"/>
            <p:cNvSpPr>
              <a:spLocks noChangeShapeType="1"/>
            </p:cNvSpPr>
            <p:nvPr/>
          </p:nvSpPr>
          <p:spPr bwMode="auto">
            <a:xfrm>
              <a:off x="4434" y="1509"/>
              <a:ext cx="0" cy="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r-FR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Line 28"/>
            <p:cNvSpPr>
              <a:spLocks noChangeShapeType="1"/>
            </p:cNvSpPr>
            <p:nvPr/>
          </p:nvSpPr>
          <p:spPr bwMode="auto">
            <a:xfrm>
              <a:off x="4434" y="1442"/>
              <a:ext cx="0" cy="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r-FR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Freeform 27"/>
            <p:cNvSpPr>
              <a:spLocks/>
            </p:cNvSpPr>
            <p:nvPr/>
          </p:nvSpPr>
          <p:spPr bwMode="auto">
            <a:xfrm>
              <a:off x="4262" y="1314"/>
              <a:ext cx="345" cy="344"/>
            </a:xfrm>
            <a:custGeom>
              <a:avLst/>
              <a:gdLst>
                <a:gd name="T0" fmla="*/ 171 w 345"/>
                <a:gd name="T1" fmla="*/ 0 h 344"/>
                <a:gd name="T2" fmla="*/ 0 w 345"/>
                <a:gd name="T3" fmla="*/ 172 h 344"/>
                <a:gd name="T4" fmla="*/ 171 w 345"/>
                <a:gd name="T5" fmla="*/ 343 h 344"/>
                <a:gd name="T6" fmla="*/ 344 w 345"/>
                <a:gd name="T7" fmla="*/ 172 h 344"/>
                <a:gd name="T8" fmla="*/ 171 w 345"/>
                <a:gd name="T9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5" h="344">
                  <a:moveTo>
                    <a:pt x="171" y="0"/>
                  </a:moveTo>
                  <a:lnTo>
                    <a:pt x="0" y="172"/>
                  </a:lnTo>
                  <a:lnTo>
                    <a:pt x="171" y="343"/>
                  </a:lnTo>
                  <a:lnTo>
                    <a:pt x="344" y="172"/>
                  </a:lnTo>
                  <a:lnTo>
                    <a:pt x="171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6"/>
          <p:cNvGrpSpPr>
            <a:grpSpLocks/>
          </p:cNvGrpSpPr>
          <p:nvPr/>
        </p:nvGrpSpPr>
        <p:grpSpPr bwMode="auto">
          <a:xfrm>
            <a:off x="9363644" y="4128870"/>
            <a:ext cx="1144697" cy="835018"/>
            <a:chOff x="4187" y="2436"/>
            <a:chExt cx="593" cy="482"/>
          </a:xfrm>
        </p:grpSpPr>
        <p:sp>
          <p:nvSpPr>
            <p:cNvPr id="15" name="Line 25"/>
            <p:cNvSpPr>
              <a:spLocks noChangeShapeType="1"/>
            </p:cNvSpPr>
            <p:nvPr/>
          </p:nvSpPr>
          <p:spPr bwMode="auto">
            <a:xfrm>
              <a:off x="4660" y="2781"/>
              <a:ext cx="12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r-FR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/>
          </p:nvSpPr>
          <p:spPr bwMode="auto">
            <a:xfrm>
              <a:off x="4569" y="2448"/>
              <a:ext cx="197" cy="197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r-FR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Line 23"/>
            <p:cNvSpPr>
              <a:spLocks noChangeShapeType="1"/>
            </p:cNvSpPr>
            <p:nvPr/>
          </p:nvSpPr>
          <p:spPr bwMode="auto">
            <a:xfrm flipV="1">
              <a:off x="4670" y="2647"/>
              <a:ext cx="0" cy="13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r-FR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auto">
            <a:xfrm>
              <a:off x="4309" y="2614"/>
              <a:ext cx="233" cy="233"/>
            </a:xfrm>
            <a:custGeom>
              <a:avLst/>
              <a:gdLst>
                <a:gd name="T0" fmla="*/ 0 w 233"/>
                <a:gd name="T1" fmla="*/ 0 h 233"/>
                <a:gd name="T2" fmla="*/ 0 w 233"/>
                <a:gd name="T3" fmla="*/ 232 h 233"/>
                <a:gd name="T4" fmla="*/ 232 w 233"/>
                <a:gd name="T5" fmla="*/ 232 h 233"/>
                <a:gd name="T6" fmla="*/ 232 w 233"/>
                <a:gd name="T7" fmla="*/ 0 h 233"/>
                <a:gd name="T8" fmla="*/ 0 w 233"/>
                <a:gd name="T9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3">
                  <a:moveTo>
                    <a:pt x="0" y="0"/>
                  </a:moveTo>
                  <a:lnTo>
                    <a:pt x="0" y="232"/>
                  </a:lnTo>
                  <a:lnTo>
                    <a:pt x="232" y="232"/>
                  </a:lnTo>
                  <a:lnTo>
                    <a:pt x="232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Line 21"/>
            <p:cNvSpPr>
              <a:spLocks noChangeShapeType="1"/>
            </p:cNvSpPr>
            <p:nvPr/>
          </p:nvSpPr>
          <p:spPr bwMode="auto">
            <a:xfrm flipH="1">
              <a:off x="4541" y="2781"/>
              <a:ext cx="11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r-FR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 flipH="1">
              <a:off x="4249" y="2614"/>
              <a:ext cx="60" cy="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r-FR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>
              <a:off x="4249" y="2641"/>
              <a:ext cx="60" cy="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r-FR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Line 18"/>
            <p:cNvSpPr>
              <a:spLocks noChangeShapeType="1"/>
            </p:cNvSpPr>
            <p:nvPr/>
          </p:nvSpPr>
          <p:spPr bwMode="auto">
            <a:xfrm>
              <a:off x="4309" y="2783"/>
              <a:ext cx="23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r-FR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Freeform 17"/>
            <p:cNvSpPr>
              <a:spLocks/>
            </p:cNvSpPr>
            <p:nvPr/>
          </p:nvSpPr>
          <p:spPr bwMode="auto">
            <a:xfrm>
              <a:off x="4317" y="2436"/>
              <a:ext cx="106" cy="177"/>
            </a:xfrm>
            <a:custGeom>
              <a:avLst/>
              <a:gdLst>
                <a:gd name="T0" fmla="*/ 105 w 106"/>
                <a:gd name="T1" fmla="*/ 176 h 177"/>
                <a:gd name="T2" fmla="*/ 0 w 106"/>
                <a:gd name="T3" fmla="*/ 139 h 177"/>
                <a:gd name="T4" fmla="*/ 105 w 106"/>
                <a:gd name="T5" fmla="*/ 104 h 177"/>
                <a:gd name="T6" fmla="*/ 0 w 106"/>
                <a:gd name="T7" fmla="*/ 68 h 177"/>
                <a:gd name="T8" fmla="*/ 105 w 106"/>
                <a:gd name="T9" fmla="*/ 36 h 177"/>
                <a:gd name="T10" fmla="*/ 0 w 106"/>
                <a:gd name="T11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" h="177">
                  <a:moveTo>
                    <a:pt x="105" y="176"/>
                  </a:moveTo>
                  <a:lnTo>
                    <a:pt x="0" y="139"/>
                  </a:lnTo>
                  <a:lnTo>
                    <a:pt x="105" y="104"/>
                  </a:lnTo>
                  <a:lnTo>
                    <a:pt x="0" y="68"/>
                  </a:lnTo>
                  <a:lnTo>
                    <a:pt x="105" y="36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Line 16"/>
            <p:cNvSpPr>
              <a:spLocks noChangeShapeType="1"/>
            </p:cNvSpPr>
            <p:nvPr/>
          </p:nvSpPr>
          <p:spPr bwMode="auto">
            <a:xfrm flipH="1">
              <a:off x="4187" y="2783"/>
              <a:ext cx="11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r-FR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Freeform 15"/>
            <p:cNvSpPr>
              <a:spLocks/>
            </p:cNvSpPr>
            <p:nvPr/>
          </p:nvSpPr>
          <p:spPr bwMode="auto">
            <a:xfrm>
              <a:off x="4422" y="2781"/>
              <a:ext cx="204" cy="137"/>
            </a:xfrm>
            <a:custGeom>
              <a:avLst/>
              <a:gdLst>
                <a:gd name="T0" fmla="*/ 119 w 204"/>
                <a:gd name="T1" fmla="*/ 0 h 137"/>
                <a:gd name="T2" fmla="*/ 203 w 204"/>
                <a:gd name="T3" fmla="*/ 86 h 137"/>
                <a:gd name="T4" fmla="*/ 203 w 204"/>
                <a:gd name="T5" fmla="*/ 136 h 137"/>
                <a:gd name="T6" fmla="*/ 0 w 204"/>
                <a:gd name="T7" fmla="*/ 136 h 137"/>
                <a:gd name="T8" fmla="*/ 0 w 204"/>
                <a:gd name="T9" fmla="*/ 6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137">
                  <a:moveTo>
                    <a:pt x="119" y="0"/>
                  </a:moveTo>
                  <a:lnTo>
                    <a:pt x="203" y="86"/>
                  </a:lnTo>
                  <a:lnTo>
                    <a:pt x="203" y="136"/>
                  </a:lnTo>
                  <a:lnTo>
                    <a:pt x="0" y="136"/>
                  </a:lnTo>
                  <a:lnTo>
                    <a:pt x="0" y="6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Freeform 14"/>
            <p:cNvSpPr>
              <a:spLocks/>
            </p:cNvSpPr>
            <p:nvPr/>
          </p:nvSpPr>
          <p:spPr bwMode="auto">
            <a:xfrm>
              <a:off x="4478" y="2759"/>
              <a:ext cx="68" cy="46"/>
            </a:xfrm>
            <a:custGeom>
              <a:avLst/>
              <a:gdLst>
                <a:gd name="T0" fmla="*/ 67 w 68"/>
                <a:gd name="T1" fmla="*/ 24 h 46"/>
                <a:gd name="T2" fmla="*/ 0 w 68"/>
                <a:gd name="T3" fmla="*/ 0 h 46"/>
                <a:gd name="T4" fmla="*/ 0 w 68"/>
                <a:gd name="T5" fmla="*/ 45 h 46"/>
                <a:gd name="T6" fmla="*/ 67 w 68"/>
                <a:gd name="T7" fmla="*/ 2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46">
                  <a:moveTo>
                    <a:pt x="67" y="24"/>
                  </a:moveTo>
                  <a:lnTo>
                    <a:pt x="0" y="0"/>
                  </a:lnTo>
                  <a:lnTo>
                    <a:pt x="0" y="45"/>
                  </a:lnTo>
                  <a:lnTo>
                    <a:pt x="67" y="2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Freeform 13"/>
            <p:cNvSpPr>
              <a:spLocks/>
            </p:cNvSpPr>
            <p:nvPr/>
          </p:nvSpPr>
          <p:spPr bwMode="auto">
            <a:xfrm>
              <a:off x="4309" y="2757"/>
              <a:ext cx="67" cy="48"/>
            </a:xfrm>
            <a:custGeom>
              <a:avLst/>
              <a:gdLst>
                <a:gd name="T0" fmla="*/ 0 w 67"/>
                <a:gd name="T1" fmla="*/ 24 h 48"/>
                <a:gd name="T2" fmla="*/ 66 w 67"/>
                <a:gd name="T3" fmla="*/ 0 h 48"/>
                <a:gd name="T4" fmla="*/ 66 w 67"/>
                <a:gd name="T5" fmla="*/ 47 h 48"/>
                <a:gd name="T6" fmla="*/ 0 w 67"/>
                <a:gd name="T7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8">
                  <a:moveTo>
                    <a:pt x="0" y="24"/>
                  </a:moveTo>
                  <a:lnTo>
                    <a:pt x="66" y="0"/>
                  </a:lnTo>
                  <a:lnTo>
                    <a:pt x="66" y="47"/>
                  </a:lnTo>
                  <a:lnTo>
                    <a:pt x="0" y="2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Line 12"/>
            <p:cNvSpPr>
              <a:spLocks noChangeShapeType="1"/>
            </p:cNvSpPr>
            <p:nvPr/>
          </p:nvSpPr>
          <p:spPr bwMode="auto">
            <a:xfrm flipV="1">
              <a:off x="4303" y="2492"/>
              <a:ext cx="161" cy="6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r-FR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Freeform 11"/>
            <p:cNvSpPr>
              <a:spLocks/>
            </p:cNvSpPr>
            <p:nvPr/>
          </p:nvSpPr>
          <p:spPr bwMode="auto">
            <a:xfrm>
              <a:off x="4449" y="2472"/>
              <a:ext cx="69" cy="42"/>
            </a:xfrm>
            <a:custGeom>
              <a:avLst/>
              <a:gdLst>
                <a:gd name="T0" fmla="*/ 68 w 69"/>
                <a:gd name="T1" fmla="*/ 0 h 42"/>
                <a:gd name="T2" fmla="*/ 0 w 69"/>
                <a:gd name="T3" fmla="*/ 6 h 42"/>
                <a:gd name="T4" fmla="*/ 18 w 69"/>
                <a:gd name="T5" fmla="*/ 41 h 42"/>
                <a:gd name="T6" fmla="*/ 68 w 69"/>
                <a:gd name="T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42">
                  <a:moveTo>
                    <a:pt x="68" y="0"/>
                  </a:moveTo>
                  <a:lnTo>
                    <a:pt x="0" y="6"/>
                  </a:lnTo>
                  <a:lnTo>
                    <a:pt x="18" y="41"/>
                  </a:lnTo>
                  <a:lnTo>
                    <a:pt x="6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0" name="Group 8"/>
            <p:cNvGrpSpPr>
              <a:grpSpLocks/>
            </p:cNvGrpSpPr>
            <p:nvPr/>
          </p:nvGrpSpPr>
          <p:grpSpPr bwMode="auto">
            <a:xfrm>
              <a:off x="4608" y="2487"/>
              <a:ext cx="117" cy="116"/>
              <a:chOff x="4608" y="2487"/>
              <a:chExt cx="117" cy="116"/>
            </a:xfrm>
          </p:grpSpPr>
          <p:sp>
            <p:nvSpPr>
              <p:cNvPr id="32" name="Line 10"/>
              <p:cNvSpPr>
                <a:spLocks noChangeShapeType="1"/>
              </p:cNvSpPr>
              <p:nvPr/>
            </p:nvSpPr>
            <p:spPr bwMode="auto">
              <a:xfrm flipH="1" flipV="1">
                <a:off x="4636" y="2514"/>
                <a:ext cx="89" cy="8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fr-FR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Freeform 9"/>
              <p:cNvSpPr>
                <a:spLocks/>
              </p:cNvSpPr>
              <p:nvPr/>
            </p:nvSpPr>
            <p:spPr bwMode="auto">
              <a:xfrm>
                <a:off x="4608" y="2487"/>
                <a:ext cx="59" cy="60"/>
              </a:xfrm>
              <a:custGeom>
                <a:avLst/>
                <a:gdLst>
                  <a:gd name="T0" fmla="*/ 0 w 59"/>
                  <a:gd name="T1" fmla="*/ 0 h 60"/>
                  <a:gd name="T2" fmla="*/ 29 w 59"/>
                  <a:gd name="T3" fmla="*/ 59 h 60"/>
                  <a:gd name="T4" fmla="*/ 58 w 59"/>
                  <a:gd name="T5" fmla="*/ 27 h 60"/>
                  <a:gd name="T6" fmla="*/ 0 w 59"/>
                  <a:gd name="T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9" h="60">
                    <a:moveTo>
                      <a:pt x="0" y="0"/>
                    </a:moveTo>
                    <a:lnTo>
                      <a:pt x="29" y="59"/>
                    </a:lnTo>
                    <a:lnTo>
                      <a:pt x="58" y="2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1" name="Oval 7"/>
            <p:cNvSpPr>
              <a:spLocks noChangeArrowheads="1"/>
            </p:cNvSpPr>
            <p:nvPr/>
          </p:nvSpPr>
          <p:spPr bwMode="auto">
            <a:xfrm>
              <a:off x="4655" y="2766"/>
              <a:ext cx="28" cy="28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r-FR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4" name="Group 1"/>
          <p:cNvGrpSpPr>
            <a:grpSpLocks/>
          </p:cNvGrpSpPr>
          <p:nvPr/>
        </p:nvGrpSpPr>
        <p:grpSpPr bwMode="auto">
          <a:xfrm>
            <a:off x="10324837" y="5341593"/>
            <a:ext cx="1143453" cy="706751"/>
            <a:chOff x="3227" y="2203"/>
            <a:chExt cx="581" cy="350"/>
          </a:xfrm>
        </p:grpSpPr>
        <p:sp>
          <p:nvSpPr>
            <p:cNvPr id="35" name="Line 5"/>
            <p:cNvSpPr>
              <a:spLocks noChangeShapeType="1"/>
            </p:cNvSpPr>
            <p:nvPr/>
          </p:nvSpPr>
          <p:spPr bwMode="auto">
            <a:xfrm>
              <a:off x="3519" y="2203"/>
              <a:ext cx="0" cy="7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r-FR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Line 4"/>
            <p:cNvSpPr>
              <a:spLocks noChangeShapeType="1"/>
            </p:cNvSpPr>
            <p:nvPr/>
          </p:nvSpPr>
          <p:spPr bwMode="auto">
            <a:xfrm>
              <a:off x="3227" y="2373"/>
              <a:ext cx="11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r-FR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Line 3"/>
            <p:cNvSpPr>
              <a:spLocks noChangeShapeType="1"/>
            </p:cNvSpPr>
            <p:nvPr/>
          </p:nvSpPr>
          <p:spPr bwMode="auto">
            <a:xfrm>
              <a:off x="3689" y="2373"/>
              <a:ext cx="11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r-FR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Freeform 2"/>
            <p:cNvSpPr>
              <a:spLocks/>
            </p:cNvSpPr>
            <p:nvPr/>
          </p:nvSpPr>
          <p:spPr bwMode="auto">
            <a:xfrm>
              <a:off x="3348" y="2209"/>
              <a:ext cx="345" cy="344"/>
            </a:xfrm>
            <a:custGeom>
              <a:avLst/>
              <a:gdLst>
                <a:gd name="T0" fmla="*/ 171 w 345"/>
                <a:gd name="T1" fmla="*/ 0 h 344"/>
                <a:gd name="T2" fmla="*/ 0 w 345"/>
                <a:gd name="T3" fmla="*/ 172 h 344"/>
                <a:gd name="T4" fmla="*/ 171 w 345"/>
                <a:gd name="T5" fmla="*/ 343 h 344"/>
                <a:gd name="T6" fmla="*/ 344 w 345"/>
                <a:gd name="T7" fmla="*/ 172 h 344"/>
                <a:gd name="T8" fmla="*/ 171 w 345"/>
                <a:gd name="T9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5" h="344">
                  <a:moveTo>
                    <a:pt x="171" y="0"/>
                  </a:moveTo>
                  <a:lnTo>
                    <a:pt x="0" y="172"/>
                  </a:lnTo>
                  <a:lnTo>
                    <a:pt x="171" y="343"/>
                  </a:lnTo>
                  <a:lnTo>
                    <a:pt x="344" y="172"/>
                  </a:lnTo>
                  <a:lnTo>
                    <a:pt x="171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9" name="Rectangle 36"/>
          <p:cNvSpPr>
            <a:spLocks noChangeArrowheads="1"/>
          </p:cNvSpPr>
          <p:nvPr/>
        </p:nvSpPr>
        <p:spPr bwMode="auto">
          <a:xfrm>
            <a:off x="152400" y="3285255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38"/>
          <p:cNvSpPr>
            <a:spLocks noChangeArrowheads="1"/>
          </p:cNvSpPr>
          <p:nvPr/>
        </p:nvSpPr>
        <p:spPr bwMode="auto">
          <a:xfrm>
            <a:off x="493738" y="3188956"/>
            <a:ext cx="9375515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Þ"/>
              <a:tabLst/>
            </a:pPr>
            <a:r>
              <a:rPr lang="fr-FR" altLang="fr-FR" sz="24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kumimoji="0" lang="fr-FR" alt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iltre :</a:t>
            </a:r>
            <a:r>
              <a:rPr kumimoji="0" lang="fr-FR" altLang="fr-FR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sert à assécher l’air et filtrer les poussières.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Þ"/>
              <a:tabLst/>
            </a:pPr>
            <a:endParaRPr lang="fr-FR" altLang="fr-FR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Þ"/>
              <a:tabLst/>
            </a:pPr>
            <a:endParaRPr kumimoji="0" lang="fr-FR" alt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Þ"/>
              <a:tabLst/>
            </a:pPr>
            <a:r>
              <a:rPr lang="fr-FR" altLang="fr-FR" sz="24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kumimoji="0" lang="fr-FR" alt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ano-régulateur :</a:t>
            </a:r>
            <a:r>
              <a:rPr kumimoji="0" lang="fr-FR" altLang="fr-FR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sert à régler et réguler la pression de l’air.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Þ"/>
              <a:tabLst/>
            </a:pPr>
            <a:endParaRPr lang="fr-FR" altLang="fr-FR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Þ"/>
              <a:tabLst/>
            </a:pPr>
            <a:endParaRPr kumimoji="0" lang="fr-FR" alt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Þ"/>
            </a:pPr>
            <a:r>
              <a:rPr lang="fr-FR" altLang="fr-FR" sz="2400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Lubrificateur :</a:t>
            </a:r>
            <a:r>
              <a:rPr lang="fr-FR" altLang="fr-FR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fr-FR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sert </a:t>
            </a:r>
            <a:r>
              <a:rPr lang="fr-FR" altLang="fr-F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 éviter la corrosion et à améliorer le glissement</a:t>
            </a:r>
            <a:r>
              <a:rPr lang="fr-FR" altLang="fr-FR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005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3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51"/>
          <a:stretch/>
        </p:blipFill>
        <p:spPr bwMode="auto">
          <a:xfrm>
            <a:off x="4758704" y="2592754"/>
            <a:ext cx="5669416" cy="408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979886" y="188685"/>
            <a:ext cx="4325257" cy="1886857"/>
            <a:chOff x="3689" y="1164"/>
            <a:chExt cx="1534" cy="772"/>
          </a:xfrm>
        </p:grpSpPr>
        <p:sp>
          <p:nvSpPr>
            <p:cNvPr id="3" name="Freeform 5"/>
            <p:cNvSpPr>
              <a:spLocks/>
            </p:cNvSpPr>
            <p:nvPr/>
          </p:nvSpPr>
          <p:spPr bwMode="auto">
            <a:xfrm>
              <a:off x="3790" y="1438"/>
              <a:ext cx="341" cy="341"/>
            </a:xfrm>
            <a:custGeom>
              <a:avLst/>
              <a:gdLst>
                <a:gd name="T0" fmla="*/ 170 w 341"/>
                <a:gd name="T1" fmla="*/ 340 h 341"/>
                <a:gd name="T2" fmla="*/ 340 w 341"/>
                <a:gd name="T3" fmla="*/ 170 h 341"/>
                <a:gd name="T4" fmla="*/ 170 w 341"/>
                <a:gd name="T5" fmla="*/ 0 h 341"/>
                <a:gd name="T6" fmla="*/ 0 w 341"/>
                <a:gd name="T7" fmla="*/ 170 h 341"/>
                <a:gd name="T8" fmla="*/ 170 w 341"/>
                <a:gd name="T9" fmla="*/ 34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1" h="341">
                  <a:moveTo>
                    <a:pt x="170" y="340"/>
                  </a:moveTo>
                  <a:lnTo>
                    <a:pt x="340" y="170"/>
                  </a:lnTo>
                  <a:lnTo>
                    <a:pt x="170" y="0"/>
                  </a:lnTo>
                  <a:lnTo>
                    <a:pt x="0" y="170"/>
                  </a:lnTo>
                  <a:lnTo>
                    <a:pt x="170" y="34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" name="Line 6"/>
            <p:cNvSpPr>
              <a:spLocks noChangeShapeType="1"/>
            </p:cNvSpPr>
            <p:nvPr/>
          </p:nvSpPr>
          <p:spPr bwMode="auto">
            <a:xfrm>
              <a:off x="3960" y="1770"/>
              <a:ext cx="0" cy="16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" name="Line 7"/>
            <p:cNvSpPr>
              <a:spLocks noChangeShapeType="1"/>
            </p:cNvSpPr>
            <p:nvPr/>
          </p:nvSpPr>
          <p:spPr bwMode="auto">
            <a:xfrm>
              <a:off x="3689" y="1605"/>
              <a:ext cx="11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" name="Line 8"/>
            <p:cNvSpPr>
              <a:spLocks noChangeShapeType="1"/>
            </p:cNvSpPr>
            <p:nvPr/>
          </p:nvSpPr>
          <p:spPr bwMode="auto">
            <a:xfrm>
              <a:off x="4126" y="1605"/>
              <a:ext cx="11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3894" y="1671"/>
              <a:ext cx="134" cy="68"/>
            </a:xfrm>
            <a:custGeom>
              <a:avLst/>
              <a:gdLst>
                <a:gd name="T0" fmla="*/ 133 w 134"/>
                <a:gd name="T1" fmla="*/ 0 h 68"/>
                <a:gd name="T2" fmla="*/ 65 w 134"/>
                <a:gd name="T3" fmla="*/ 67 h 68"/>
                <a:gd name="T4" fmla="*/ 0 w 134"/>
                <a:gd name="T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68">
                  <a:moveTo>
                    <a:pt x="133" y="0"/>
                  </a:moveTo>
                  <a:lnTo>
                    <a:pt x="65" y="67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Line 10"/>
            <p:cNvSpPr>
              <a:spLocks noChangeShapeType="1"/>
            </p:cNvSpPr>
            <p:nvPr/>
          </p:nvSpPr>
          <p:spPr bwMode="auto">
            <a:xfrm>
              <a:off x="3855" y="1671"/>
              <a:ext cx="21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Line 11"/>
            <p:cNvSpPr>
              <a:spLocks noChangeShapeType="1"/>
            </p:cNvSpPr>
            <p:nvPr/>
          </p:nvSpPr>
          <p:spPr bwMode="auto">
            <a:xfrm>
              <a:off x="4643" y="1603"/>
              <a:ext cx="12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Oval 12"/>
            <p:cNvSpPr>
              <a:spLocks noChangeArrowheads="1"/>
            </p:cNvSpPr>
            <p:nvPr/>
          </p:nvSpPr>
          <p:spPr bwMode="auto">
            <a:xfrm>
              <a:off x="4545" y="1245"/>
              <a:ext cx="211" cy="212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Line 13"/>
            <p:cNvSpPr>
              <a:spLocks noChangeShapeType="1"/>
            </p:cNvSpPr>
            <p:nvPr/>
          </p:nvSpPr>
          <p:spPr bwMode="auto">
            <a:xfrm flipV="1">
              <a:off x="4652" y="1459"/>
              <a:ext cx="0" cy="13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4"/>
            <p:cNvSpPr>
              <a:spLocks/>
            </p:cNvSpPr>
            <p:nvPr/>
          </p:nvSpPr>
          <p:spPr bwMode="auto">
            <a:xfrm>
              <a:off x="4265" y="1421"/>
              <a:ext cx="251" cy="252"/>
            </a:xfrm>
            <a:custGeom>
              <a:avLst/>
              <a:gdLst>
                <a:gd name="T0" fmla="*/ 0 w 251"/>
                <a:gd name="T1" fmla="*/ 0 h 252"/>
                <a:gd name="T2" fmla="*/ 0 w 251"/>
                <a:gd name="T3" fmla="*/ 251 h 252"/>
                <a:gd name="T4" fmla="*/ 250 w 251"/>
                <a:gd name="T5" fmla="*/ 251 h 252"/>
                <a:gd name="T6" fmla="*/ 250 w 251"/>
                <a:gd name="T7" fmla="*/ 0 h 252"/>
                <a:gd name="T8" fmla="*/ 0 w 251"/>
                <a:gd name="T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" h="252">
                  <a:moveTo>
                    <a:pt x="0" y="0"/>
                  </a:moveTo>
                  <a:lnTo>
                    <a:pt x="0" y="251"/>
                  </a:lnTo>
                  <a:lnTo>
                    <a:pt x="250" y="251"/>
                  </a:lnTo>
                  <a:lnTo>
                    <a:pt x="250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Line 15"/>
            <p:cNvSpPr>
              <a:spLocks noChangeShapeType="1"/>
            </p:cNvSpPr>
            <p:nvPr/>
          </p:nvSpPr>
          <p:spPr bwMode="auto">
            <a:xfrm flipH="1">
              <a:off x="4515" y="1603"/>
              <a:ext cx="12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Line 16"/>
            <p:cNvSpPr>
              <a:spLocks noChangeShapeType="1"/>
            </p:cNvSpPr>
            <p:nvPr/>
          </p:nvSpPr>
          <p:spPr bwMode="auto">
            <a:xfrm>
              <a:off x="4265" y="1605"/>
              <a:ext cx="25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7"/>
            <p:cNvSpPr>
              <a:spLocks/>
            </p:cNvSpPr>
            <p:nvPr/>
          </p:nvSpPr>
          <p:spPr bwMode="auto">
            <a:xfrm>
              <a:off x="4273" y="1232"/>
              <a:ext cx="114" cy="188"/>
            </a:xfrm>
            <a:custGeom>
              <a:avLst/>
              <a:gdLst>
                <a:gd name="T0" fmla="*/ 113 w 114"/>
                <a:gd name="T1" fmla="*/ 187 h 188"/>
                <a:gd name="T2" fmla="*/ 0 w 114"/>
                <a:gd name="T3" fmla="*/ 149 h 188"/>
                <a:gd name="T4" fmla="*/ 113 w 114"/>
                <a:gd name="T5" fmla="*/ 111 h 188"/>
                <a:gd name="T6" fmla="*/ 0 w 114"/>
                <a:gd name="T7" fmla="*/ 73 h 188"/>
                <a:gd name="T8" fmla="*/ 113 w 114"/>
                <a:gd name="T9" fmla="*/ 37 h 188"/>
                <a:gd name="T10" fmla="*/ 0 w 114"/>
                <a:gd name="T11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" h="188">
                  <a:moveTo>
                    <a:pt x="113" y="187"/>
                  </a:moveTo>
                  <a:lnTo>
                    <a:pt x="0" y="149"/>
                  </a:lnTo>
                  <a:lnTo>
                    <a:pt x="113" y="111"/>
                  </a:lnTo>
                  <a:lnTo>
                    <a:pt x="0" y="73"/>
                  </a:lnTo>
                  <a:lnTo>
                    <a:pt x="113" y="37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Line 18"/>
            <p:cNvSpPr>
              <a:spLocks noChangeShapeType="1"/>
            </p:cNvSpPr>
            <p:nvPr/>
          </p:nvSpPr>
          <p:spPr bwMode="auto">
            <a:xfrm flipH="1">
              <a:off x="4132" y="1605"/>
              <a:ext cx="12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9"/>
            <p:cNvSpPr>
              <a:spLocks/>
            </p:cNvSpPr>
            <p:nvPr/>
          </p:nvSpPr>
          <p:spPr bwMode="auto">
            <a:xfrm>
              <a:off x="4380" y="1600"/>
              <a:ext cx="221" cy="147"/>
            </a:xfrm>
            <a:custGeom>
              <a:avLst/>
              <a:gdLst>
                <a:gd name="T0" fmla="*/ 128 w 221"/>
                <a:gd name="T1" fmla="*/ 0 h 147"/>
                <a:gd name="T2" fmla="*/ 220 w 221"/>
                <a:gd name="T3" fmla="*/ 93 h 147"/>
                <a:gd name="T4" fmla="*/ 220 w 221"/>
                <a:gd name="T5" fmla="*/ 146 h 147"/>
                <a:gd name="T6" fmla="*/ 1 w 221"/>
                <a:gd name="T7" fmla="*/ 146 h 147"/>
                <a:gd name="T8" fmla="*/ 0 w 221"/>
                <a:gd name="T9" fmla="*/ 74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" h="147">
                  <a:moveTo>
                    <a:pt x="128" y="0"/>
                  </a:moveTo>
                  <a:lnTo>
                    <a:pt x="220" y="93"/>
                  </a:lnTo>
                  <a:lnTo>
                    <a:pt x="220" y="146"/>
                  </a:lnTo>
                  <a:lnTo>
                    <a:pt x="1" y="146"/>
                  </a:lnTo>
                  <a:lnTo>
                    <a:pt x="0" y="7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20"/>
            <p:cNvSpPr>
              <a:spLocks/>
            </p:cNvSpPr>
            <p:nvPr/>
          </p:nvSpPr>
          <p:spPr bwMode="auto">
            <a:xfrm>
              <a:off x="4447" y="1579"/>
              <a:ext cx="72" cy="49"/>
            </a:xfrm>
            <a:custGeom>
              <a:avLst/>
              <a:gdLst>
                <a:gd name="T0" fmla="*/ 71 w 72"/>
                <a:gd name="T1" fmla="*/ 26 h 49"/>
                <a:gd name="T2" fmla="*/ 0 w 72"/>
                <a:gd name="T3" fmla="*/ 0 h 49"/>
                <a:gd name="T4" fmla="*/ 0 w 72"/>
                <a:gd name="T5" fmla="*/ 48 h 49"/>
                <a:gd name="T6" fmla="*/ 71 w 72"/>
                <a:gd name="T7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49">
                  <a:moveTo>
                    <a:pt x="71" y="26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71" y="2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21"/>
            <p:cNvSpPr>
              <a:spLocks/>
            </p:cNvSpPr>
            <p:nvPr/>
          </p:nvSpPr>
          <p:spPr bwMode="auto">
            <a:xfrm>
              <a:off x="4265" y="1577"/>
              <a:ext cx="72" cy="51"/>
            </a:xfrm>
            <a:custGeom>
              <a:avLst/>
              <a:gdLst>
                <a:gd name="T0" fmla="*/ 0 w 72"/>
                <a:gd name="T1" fmla="*/ 26 h 51"/>
                <a:gd name="T2" fmla="*/ 71 w 72"/>
                <a:gd name="T3" fmla="*/ 0 h 51"/>
                <a:gd name="T4" fmla="*/ 71 w 72"/>
                <a:gd name="T5" fmla="*/ 50 h 51"/>
                <a:gd name="T6" fmla="*/ 0 w 72"/>
                <a:gd name="T7" fmla="*/ 2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51">
                  <a:moveTo>
                    <a:pt x="0" y="26"/>
                  </a:moveTo>
                  <a:lnTo>
                    <a:pt x="71" y="0"/>
                  </a:lnTo>
                  <a:lnTo>
                    <a:pt x="71" y="50"/>
                  </a:lnTo>
                  <a:lnTo>
                    <a:pt x="0" y="2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Line 22"/>
            <p:cNvSpPr>
              <a:spLocks noChangeShapeType="1"/>
            </p:cNvSpPr>
            <p:nvPr/>
          </p:nvSpPr>
          <p:spPr bwMode="auto">
            <a:xfrm flipV="1">
              <a:off x="4259" y="1292"/>
              <a:ext cx="173" cy="7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23"/>
            <p:cNvSpPr>
              <a:spLocks/>
            </p:cNvSpPr>
            <p:nvPr/>
          </p:nvSpPr>
          <p:spPr bwMode="auto">
            <a:xfrm>
              <a:off x="4415" y="1268"/>
              <a:ext cx="75" cy="48"/>
            </a:xfrm>
            <a:custGeom>
              <a:avLst/>
              <a:gdLst>
                <a:gd name="T0" fmla="*/ 74 w 75"/>
                <a:gd name="T1" fmla="*/ 0 h 48"/>
                <a:gd name="T2" fmla="*/ 0 w 75"/>
                <a:gd name="T3" fmla="*/ 7 h 48"/>
                <a:gd name="T4" fmla="*/ 19 w 75"/>
                <a:gd name="T5" fmla="*/ 47 h 48"/>
                <a:gd name="T6" fmla="*/ 74 w 75"/>
                <a:gd name="T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48">
                  <a:moveTo>
                    <a:pt x="74" y="0"/>
                  </a:moveTo>
                  <a:lnTo>
                    <a:pt x="0" y="7"/>
                  </a:lnTo>
                  <a:lnTo>
                    <a:pt x="19" y="47"/>
                  </a:lnTo>
                  <a:lnTo>
                    <a:pt x="7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Oval 24"/>
            <p:cNvSpPr>
              <a:spLocks noChangeArrowheads="1"/>
            </p:cNvSpPr>
            <p:nvPr/>
          </p:nvSpPr>
          <p:spPr bwMode="auto">
            <a:xfrm>
              <a:off x="4638" y="1586"/>
              <a:ext cx="29" cy="30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Line 25"/>
            <p:cNvSpPr>
              <a:spLocks noChangeShapeType="1"/>
            </p:cNvSpPr>
            <p:nvPr/>
          </p:nvSpPr>
          <p:spPr bwMode="auto">
            <a:xfrm>
              <a:off x="4944" y="1441"/>
              <a:ext cx="0" cy="7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Line 26"/>
            <p:cNvSpPr>
              <a:spLocks noChangeShapeType="1"/>
            </p:cNvSpPr>
            <p:nvPr/>
          </p:nvSpPr>
          <p:spPr bwMode="auto">
            <a:xfrm>
              <a:off x="4670" y="1601"/>
              <a:ext cx="11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Line 27"/>
            <p:cNvSpPr>
              <a:spLocks noChangeShapeType="1"/>
            </p:cNvSpPr>
            <p:nvPr/>
          </p:nvSpPr>
          <p:spPr bwMode="auto">
            <a:xfrm>
              <a:off x="5109" y="1601"/>
              <a:ext cx="11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26" name="Group 28"/>
            <p:cNvGrpSpPr>
              <a:grpSpLocks/>
            </p:cNvGrpSpPr>
            <p:nvPr/>
          </p:nvGrpSpPr>
          <p:grpSpPr bwMode="auto">
            <a:xfrm>
              <a:off x="4586" y="1289"/>
              <a:ext cx="124" cy="123"/>
              <a:chOff x="4586" y="1289"/>
              <a:chExt cx="124" cy="123"/>
            </a:xfrm>
          </p:grpSpPr>
          <p:sp>
            <p:nvSpPr>
              <p:cNvPr id="31" name="Line 29"/>
              <p:cNvSpPr>
                <a:spLocks noChangeShapeType="1"/>
              </p:cNvSpPr>
              <p:nvPr/>
            </p:nvSpPr>
            <p:spPr bwMode="auto">
              <a:xfrm flipH="1" flipV="1">
                <a:off x="4614" y="1316"/>
                <a:ext cx="96" cy="9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auto">
              <a:xfrm>
                <a:off x="4586" y="1289"/>
                <a:ext cx="63" cy="63"/>
              </a:xfrm>
              <a:custGeom>
                <a:avLst/>
                <a:gdLst>
                  <a:gd name="T0" fmla="*/ 0 w 63"/>
                  <a:gd name="T1" fmla="*/ 0 h 63"/>
                  <a:gd name="T2" fmla="*/ 31 w 63"/>
                  <a:gd name="T3" fmla="*/ 62 h 63"/>
                  <a:gd name="T4" fmla="*/ 62 w 63"/>
                  <a:gd name="T5" fmla="*/ 28 h 63"/>
                  <a:gd name="T6" fmla="*/ 0 w 63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63">
                    <a:moveTo>
                      <a:pt x="0" y="0"/>
                    </a:moveTo>
                    <a:lnTo>
                      <a:pt x="31" y="62"/>
                    </a:lnTo>
                    <a:lnTo>
                      <a:pt x="62" y="2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27" name="Line 31"/>
            <p:cNvSpPr>
              <a:spLocks noChangeShapeType="1"/>
            </p:cNvSpPr>
            <p:nvPr/>
          </p:nvSpPr>
          <p:spPr bwMode="auto">
            <a:xfrm>
              <a:off x="3960" y="1449"/>
              <a:ext cx="0" cy="2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auto">
            <a:xfrm>
              <a:off x="4774" y="1432"/>
              <a:ext cx="341" cy="341"/>
            </a:xfrm>
            <a:custGeom>
              <a:avLst/>
              <a:gdLst>
                <a:gd name="T0" fmla="*/ 170 w 341"/>
                <a:gd name="T1" fmla="*/ 340 h 341"/>
                <a:gd name="T2" fmla="*/ 340 w 341"/>
                <a:gd name="T3" fmla="*/ 170 h 341"/>
                <a:gd name="T4" fmla="*/ 170 w 341"/>
                <a:gd name="T5" fmla="*/ 0 h 341"/>
                <a:gd name="T6" fmla="*/ 0 w 341"/>
                <a:gd name="T7" fmla="*/ 170 h 341"/>
                <a:gd name="T8" fmla="*/ 170 w 341"/>
                <a:gd name="T9" fmla="*/ 34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1" h="341">
                  <a:moveTo>
                    <a:pt x="170" y="340"/>
                  </a:moveTo>
                  <a:lnTo>
                    <a:pt x="340" y="170"/>
                  </a:lnTo>
                  <a:lnTo>
                    <a:pt x="170" y="0"/>
                  </a:lnTo>
                  <a:lnTo>
                    <a:pt x="0" y="170"/>
                  </a:lnTo>
                  <a:lnTo>
                    <a:pt x="170" y="34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AutoShape 33"/>
            <p:cNvSpPr>
              <a:spLocks noChangeArrowheads="1"/>
            </p:cNvSpPr>
            <p:nvPr/>
          </p:nvSpPr>
          <p:spPr bwMode="auto">
            <a:xfrm rot="16200000">
              <a:off x="4205" y="1435"/>
              <a:ext cx="52" cy="52"/>
            </a:xfrm>
            <a:prstGeom prst="triangle">
              <a:avLst>
                <a:gd name="adj" fmla="val 49995"/>
              </a:avLst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Rectangle 34"/>
            <p:cNvSpPr>
              <a:spLocks noChangeArrowheads="1"/>
            </p:cNvSpPr>
            <p:nvPr/>
          </p:nvSpPr>
          <p:spPr bwMode="auto">
            <a:xfrm>
              <a:off x="3780" y="1164"/>
              <a:ext cx="1392" cy="72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prstDash val="dash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33" name="Line 35"/>
          <p:cNvSpPr>
            <a:spLocks noChangeShapeType="1"/>
          </p:cNvSpPr>
          <p:nvPr/>
        </p:nvSpPr>
        <p:spPr bwMode="auto">
          <a:xfrm flipH="1" flipV="1">
            <a:off x="8024905" y="1716257"/>
            <a:ext cx="98129" cy="904129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4" name="Line 36"/>
          <p:cNvSpPr>
            <a:spLocks noChangeShapeType="1"/>
          </p:cNvSpPr>
          <p:nvPr/>
        </p:nvSpPr>
        <p:spPr bwMode="auto">
          <a:xfrm flipV="1">
            <a:off x="9251776" y="1699148"/>
            <a:ext cx="387906" cy="153717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5" name="Line 37"/>
          <p:cNvSpPr>
            <a:spLocks noChangeShapeType="1"/>
          </p:cNvSpPr>
          <p:nvPr/>
        </p:nvSpPr>
        <p:spPr bwMode="auto">
          <a:xfrm flipH="1" flipV="1">
            <a:off x="7039222" y="1526520"/>
            <a:ext cx="319942" cy="134243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6" name="Rectangle 35"/>
          <p:cNvSpPr/>
          <p:nvPr/>
        </p:nvSpPr>
        <p:spPr>
          <a:xfrm>
            <a:off x="495999" y="5722915"/>
            <a:ext cx="42627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Unité de cond</a:t>
            </a:r>
            <a:r>
              <a:rPr lang="fr-FR" sz="2400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itionnement FRL</a:t>
            </a:r>
            <a:endParaRPr lang="fr-FR" sz="2400" b="1" u="sng" dirty="0"/>
          </a:p>
        </p:txBody>
      </p:sp>
      <p:grpSp>
        <p:nvGrpSpPr>
          <p:cNvPr id="13349" name="Group 100"/>
          <p:cNvGrpSpPr>
            <a:grpSpLocks/>
          </p:cNvGrpSpPr>
          <p:nvPr/>
        </p:nvGrpSpPr>
        <p:grpSpPr bwMode="auto">
          <a:xfrm>
            <a:off x="493302" y="2198120"/>
            <a:ext cx="3064435" cy="3570741"/>
            <a:chOff x="3454" y="1049"/>
            <a:chExt cx="1495" cy="2073"/>
          </a:xfrm>
        </p:grpSpPr>
        <p:sp>
          <p:nvSpPr>
            <p:cNvPr id="13350" name="Rectangle 101"/>
            <p:cNvSpPr>
              <a:spLocks noChangeArrowheads="1"/>
            </p:cNvSpPr>
            <p:nvPr/>
          </p:nvSpPr>
          <p:spPr bwMode="auto">
            <a:xfrm>
              <a:off x="4004" y="1575"/>
              <a:ext cx="391" cy="466"/>
            </a:xfrm>
            <a:prstGeom prst="rect">
              <a:avLst/>
            </a:prstGeom>
            <a:solidFill>
              <a:srgbClr val="B2B2B2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351" name="Rectangle 102"/>
            <p:cNvSpPr>
              <a:spLocks noChangeArrowheads="1"/>
            </p:cNvSpPr>
            <p:nvPr/>
          </p:nvSpPr>
          <p:spPr bwMode="auto">
            <a:xfrm>
              <a:off x="3668" y="1453"/>
              <a:ext cx="34" cy="639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352" name="Rectangle 103"/>
            <p:cNvSpPr>
              <a:spLocks noChangeArrowheads="1"/>
            </p:cNvSpPr>
            <p:nvPr/>
          </p:nvSpPr>
          <p:spPr bwMode="auto">
            <a:xfrm>
              <a:off x="4403" y="1443"/>
              <a:ext cx="115" cy="550"/>
            </a:xfrm>
            <a:prstGeom prst="rect">
              <a:avLst/>
            </a:prstGeom>
            <a:solidFill>
              <a:srgbClr val="B2B2B2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353" name="Rectangle 104"/>
            <p:cNvSpPr>
              <a:spLocks noChangeArrowheads="1"/>
            </p:cNvSpPr>
            <p:nvPr/>
          </p:nvSpPr>
          <p:spPr bwMode="auto">
            <a:xfrm>
              <a:off x="4155" y="2848"/>
              <a:ext cx="82" cy="274"/>
            </a:xfrm>
            <a:prstGeom prst="rect">
              <a:avLst/>
            </a:prstGeom>
            <a:gradFill rotWithShape="0">
              <a:gsLst>
                <a:gs pos="0">
                  <a:srgbClr val="EAEAEA"/>
                </a:gs>
                <a:gs pos="50000">
                  <a:srgbClr val="EAEAEA">
                    <a:gamma/>
                    <a:tint val="60000"/>
                    <a:invGamma/>
                  </a:srgbClr>
                </a:gs>
                <a:gs pos="100000">
                  <a:srgbClr val="EAEAEA"/>
                </a:gs>
              </a:gsLst>
              <a:lin ang="0" scaled="1"/>
            </a:gra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354" name="Rectangle 105"/>
            <p:cNvSpPr>
              <a:spLocks noChangeArrowheads="1"/>
            </p:cNvSpPr>
            <p:nvPr/>
          </p:nvSpPr>
          <p:spPr bwMode="auto">
            <a:xfrm>
              <a:off x="4136" y="2740"/>
              <a:ext cx="121" cy="88"/>
            </a:xfrm>
            <a:prstGeom prst="rect">
              <a:avLst/>
            </a:prstGeom>
            <a:gradFill rotWithShape="0">
              <a:gsLst>
                <a:gs pos="0">
                  <a:srgbClr val="868686">
                    <a:gamma/>
                    <a:shade val="69804"/>
                    <a:invGamma/>
                  </a:srgbClr>
                </a:gs>
                <a:gs pos="50000">
                  <a:srgbClr val="868686"/>
                </a:gs>
                <a:gs pos="100000">
                  <a:srgbClr val="868686">
                    <a:gamma/>
                    <a:shade val="69804"/>
                    <a:invGamma/>
                  </a:srgbClr>
                </a:gs>
              </a:gsLst>
              <a:lin ang="0" scaled="1"/>
            </a:gra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355" name="Rectangle 106"/>
            <p:cNvSpPr>
              <a:spLocks noChangeArrowheads="1"/>
            </p:cNvSpPr>
            <p:nvPr/>
          </p:nvSpPr>
          <p:spPr bwMode="auto">
            <a:xfrm>
              <a:off x="4119" y="2709"/>
              <a:ext cx="154" cy="28"/>
            </a:xfrm>
            <a:prstGeom prst="rect">
              <a:avLst/>
            </a:prstGeom>
            <a:gradFill rotWithShape="0">
              <a:gsLst>
                <a:gs pos="0">
                  <a:srgbClr val="868686">
                    <a:gamma/>
                    <a:shade val="69804"/>
                    <a:invGamma/>
                  </a:srgbClr>
                </a:gs>
                <a:gs pos="50000">
                  <a:srgbClr val="868686"/>
                </a:gs>
                <a:gs pos="100000">
                  <a:srgbClr val="868686">
                    <a:gamma/>
                    <a:shade val="69804"/>
                    <a:invGamma/>
                  </a:srgbClr>
                </a:gs>
              </a:gsLst>
              <a:lin ang="0" scaled="1"/>
            </a:gra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356" name="Rectangle 107"/>
            <p:cNvSpPr>
              <a:spLocks noChangeArrowheads="1"/>
            </p:cNvSpPr>
            <p:nvPr/>
          </p:nvSpPr>
          <p:spPr bwMode="auto">
            <a:xfrm>
              <a:off x="4106" y="2694"/>
              <a:ext cx="181" cy="13"/>
            </a:xfrm>
            <a:prstGeom prst="rect">
              <a:avLst/>
            </a:prstGeom>
            <a:gradFill rotWithShape="0">
              <a:gsLst>
                <a:gs pos="0">
                  <a:srgbClr val="868686">
                    <a:gamma/>
                    <a:shade val="69804"/>
                    <a:invGamma/>
                  </a:srgbClr>
                </a:gs>
                <a:gs pos="50000">
                  <a:srgbClr val="868686"/>
                </a:gs>
                <a:gs pos="100000">
                  <a:srgbClr val="868686">
                    <a:gamma/>
                    <a:shade val="69804"/>
                    <a:invGamma/>
                  </a:srgbClr>
                </a:gs>
              </a:gsLst>
              <a:lin ang="0" scaled="1"/>
            </a:gra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357" name="Freeform 108"/>
            <p:cNvSpPr>
              <a:spLocks/>
            </p:cNvSpPr>
            <p:nvPr/>
          </p:nvSpPr>
          <p:spPr bwMode="auto">
            <a:xfrm>
              <a:off x="4051" y="2042"/>
              <a:ext cx="304" cy="652"/>
            </a:xfrm>
            <a:custGeom>
              <a:avLst/>
              <a:gdLst>
                <a:gd name="T0" fmla="*/ 0 w 304"/>
                <a:gd name="T1" fmla="*/ 0 h 652"/>
                <a:gd name="T2" fmla="*/ 0 w 304"/>
                <a:gd name="T3" fmla="*/ 603 h 652"/>
                <a:gd name="T4" fmla="*/ 51 w 304"/>
                <a:gd name="T5" fmla="*/ 651 h 652"/>
                <a:gd name="T6" fmla="*/ 243 w 304"/>
                <a:gd name="T7" fmla="*/ 651 h 652"/>
                <a:gd name="T8" fmla="*/ 303 w 304"/>
                <a:gd name="T9" fmla="*/ 591 h 652"/>
                <a:gd name="T10" fmla="*/ 303 w 304"/>
                <a:gd name="T11" fmla="*/ 0 h 652"/>
                <a:gd name="T12" fmla="*/ 0 w 304"/>
                <a:gd name="T13" fmla="*/ 0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4" h="652">
                  <a:moveTo>
                    <a:pt x="0" y="0"/>
                  </a:moveTo>
                  <a:lnTo>
                    <a:pt x="0" y="603"/>
                  </a:lnTo>
                  <a:lnTo>
                    <a:pt x="51" y="651"/>
                  </a:lnTo>
                  <a:lnTo>
                    <a:pt x="243" y="651"/>
                  </a:lnTo>
                  <a:lnTo>
                    <a:pt x="303" y="591"/>
                  </a:lnTo>
                  <a:lnTo>
                    <a:pt x="303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B2B2B2">
                    <a:gamma/>
                    <a:shade val="69804"/>
                    <a:invGamma/>
                  </a:srgbClr>
                </a:gs>
                <a:gs pos="50000">
                  <a:srgbClr val="B2B2B2"/>
                </a:gs>
                <a:gs pos="100000">
                  <a:srgbClr val="B2B2B2">
                    <a:gamma/>
                    <a:shade val="69804"/>
                    <a:invGamma/>
                  </a:srgbClr>
                </a:gs>
              </a:gsLst>
              <a:lin ang="0" scaled="1"/>
            </a:gra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358" name="Freeform 109"/>
            <p:cNvSpPr>
              <a:spLocks/>
            </p:cNvSpPr>
            <p:nvPr/>
          </p:nvSpPr>
          <p:spPr bwMode="auto">
            <a:xfrm>
              <a:off x="4137" y="2827"/>
              <a:ext cx="119" cy="25"/>
            </a:xfrm>
            <a:custGeom>
              <a:avLst/>
              <a:gdLst>
                <a:gd name="T0" fmla="*/ 0 w 119"/>
                <a:gd name="T1" fmla="*/ 0 h 25"/>
                <a:gd name="T2" fmla="*/ 118 w 119"/>
                <a:gd name="T3" fmla="*/ 0 h 25"/>
                <a:gd name="T4" fmla="*/ 107 w 119"/>
                <a:gd name="T5" fmla="*/ 24 h 25"/>
                <a:gd name="T6" fmla="*/ 13 w 119"/>
                <a:gd name="T7" fmla="*/ 24 h 25"/>
                <a:gd name="T8" fmla="*/ 0 w 119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25">
                  <a:moveTo>
                    <a:pt x="0" y="0"/>
                  </a:moveTo>
                  <a:lnTo>
                    <a:pt x="118" y="0"/>
                  </a:lnTo>
                  <a:lnTo>
                    <a:pt x="107" y="24"/>
                  </a:lnTo>
                  <a:lnTo>
                    <a:pt x="13" y="24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868686">
                    <a:gamma/>
                    <a:shade val="69804"/>
                    <a:invGamma/>
                  </a:srgbClr>
                </a:gs>
                <a:gs pos="50000">
                  <a:srgbClr val="868686"/>
                </a:gs>
                <a:gs pos="100000">
                  <a:srgbClr val="868686">
                    <a:gamma/>
                    <a:shade val="69804"/>
                    <a:invGamma/>
                  </a:srgbClr>
                </a:gs>
              </a:gsLst>
              <a:lin ang="0" scaled="1"/>
            </a:gra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359" name="Freeform 110"/>
            <p:cNvSpPr>
              <a:spLocks/>
            </p:cNvSpPr>
            <p:nvPr/>
          </p:nvSpPr>
          <p:spPr bwMode="auto">
            <a:xfrm>
              <a:off x="4566" y="2042"/>
              <a:ext cx="299" cy="673"/>
            </a:xfrm>
            <a:custGeom>
              <a:avLst/>
              <a:gdLst>
                <a:gd name="T0" fmla="*/ 1 w 299"/>
                <a:gd name="T1" fmla="*/ 0 h 673"/>
                <a:gd name="T2" fmla="*/ 298 w 299"/>
                <a:gd name="T3" fmla="*/ 0 h 673"/>
                <a:gd name="T4" fmla="*/ 298 w 299"/>
                <a:gd name="T5" fmla="*/ 600 h 673"/>
                <a:gd name="T6" fmla="*/ 247 w 299"/>
                <a:gd name="T7" fmla="*/ 651 h 673"/>
                <a:gd name="T8" fmla="*/ 247 w 299"/>
                <a:gd name="T9" fmla="*/ 672 h 673"/>
                <a:gd name="T10" fmla="*/ 55 w 299"/>
                <a:gd name="T11" fmla="*/ 672 h 673"/>
                <a:gd name="T12" fmla="*/ 52 w 299"/>
                <a:gd name="T13" fmla="*/ 645 h 673"/>
                <a:gd name="T14" fmla="*/ 0 w 299"/>
                <a:gd name="T15" fmla="*/ 605 h 673"/>
                <a:gd name="T16" fmla="*/ 1 w 299"/>
                <a:gd name="T17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9" h="673">
                  <a:moveTo>
                    <a:pt x="1" y="0"/>
                  </a:moveTo>
                  <a:lnTo>
                    <a:pt x="298" y="0"/>
                  </a:lnTo>
                  <a:lnTo>
                    <a:pt x="298" y="600"/>
                  </a:lnTo>
                  <a:lnTo>
                    <a:pt x="247" y="651"/>
                  </a:lnTo>
                  <a:lnTo>
                    <a:pt x="247" y="672"/>
                  </a:lnTo>
                  <a:lnTo>
                    <a:pt x="55" y="672"/>
                  </a:lnTo>
                  <a:lnTo>
                    <a:pt x="52" y="645"/>
                  </a:lnTo>
                  <a:lnTo>
                    <a:pt x="0" y="605"/>
                  </a:lnTo>
                  <a:lnTo>
                    <a:pt x="1" y="0"/>
                  </a:lnTo>
                </a:path>
              </a:pathLst>
            </a:custGeom>
            <a:gradFill rotWithShape="0">
              <a:gsLst>
                <a:gs pos="0">
                  <a:srgbClr val="B2B2B2">
                    <a:gamma/>
                    <a:shade val="69804"/>
                    <a:invGamma/>
                  </a:srgbClr>
                </a:gs>
                <a:gs pos="50000">
                  <a:srgbClr val="B2B2B2"/>
                </a:gs>
                <a:gs pos="100000">
                  <a:srgbClr val="B2B2B2">
                    <a:gamma/>
                    <a:shade val="69804"/>
                    <a:invGamma/>
                  </a:srgbClr>
                </a:gs>
              </a:gsLst>
              <a:lin ang="0" scaled="1"/>
            </a:gra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360" name="Freeform 111"/>
            <p:cNvSpPr>
              <a:spLocks/>
            </p:cNvSpPr>
            <p:nvPr/>
          </p:nvSpPr>
          <p:spPr bwMode="auto">
            <a:xfrm>
              <a:off x="3454" y="1535"/>
              <a:ext cx="424" cy="364"/>
            </a:xfrm>
            <a:custGeom>
              <a:avLst/>
              <a:gdLst>
                <a:gd name="T0" fmla="*/ 33 w 424"/>
                <a:gd name="T1" fmla="*/ 363 h 364"/>
                <a:gd name="T2" fmla="*/ 33 w 424"/>
                <a:gd name="T3" fmla="*/ 292 h 364"/>
                <a:gd name="T4" fmla="*/ 15 w 424"/>
                <a:gd name="T5" fmla="*/ 318 h 364"/>
                <a:gd name="T6" fmla="*/ 0 w 424"/>
                <a:gd name="T7" fmla="*/ 318 h 364"/>
                <a:gd name="T8" fmla="*/ 0 w 424"/>
                <a:gd name="T9" fmla="*/ 42 h 364"/>
                <a:gd name="T10" fmla="*/ 12 w 424"/>
                <a:gd name="T11" fmla="*/ 42 h 364"/>
                <a:gd name="T12" fmla="*/ 33 w 424"/>
                <a:gd name="T13" fmla="*/ 72 h 364"/>
                <a:gd name="T14" fmla="*/ 33 w 424"/>
                <a:gd name="T15" fmla="*/ 0 h 364"/>
                <a:gd name="T16" fmla="*/ 423 w 424"/>
                <a:gd name="T17" fmla="*/ 0 h 364"/>
                <a:gd name="T18" fmla="*/ 423 w 424"/>
                <a:gd name="T19" fmla="*/ 363 h 364"/>
                <a:gd name="T20" fmla="*/ 33 w 424"/>
                <a:gd name="T21" fmla="*/ 363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4" h="364">
                  <a:moveTo>
                    <a:pt x="33" y="363"/>
                  </a:moveTo>
                  <a:lnTo>
                    <a:pt x="33" y="292"/>
                  </a:lnTo>
                  <a:lnTo>
                    <a:pt x="15" y="318"/>
                  </a:lnTo>
                  <a:lnTo>
                    <a:pt x="0" y="318"/>
                  </a:lnTo>
                  <a:lnTo>
                    <a:pt x="0" y="42"/>
                  </a:lnTo>
                  <a:lnTo>
                    <a:pt x="12" y="42"/>
                  </a:lnTo>
                  <a:lnTo>
                    <a:pt x="33" y="72"/>
                  </a:lnTo>
                  <a:lnTo>
                    <a:pt x="33" y="0"/>
                  </a:lnTo>
                  <a:lnTo>
                    <a:pt x="423" y="0"/>
                  </a:lnTo>
                  <a:lnTo>
                    <a:pt x="423" y="363"/>
                  </a:lnTo>
                  <a:lnTo>
                    <a:pt x="33" y="363"/>
                  </a:lnTo>
                </a:path>
              </a:pathLst>
            </a:custGeom>
            <a:solidFill>
              <a:srgbClr val="B2B2B2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361" name="Line 112"/>
            <p:cNvSpPr>
              <a:spLocks noChangeShapeType="1"/>
            </p:cNvSpPr>
            <p:nvPr/>
          </p:nvSpPr>
          <p:spPr bwMode="auto">
            <a:xfrm>
              <a:off x="3487" y="1535"/>
              <a:ext cx="0" cy="36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362" name="Rectangle 113"/>
            <p:cNvSpPr>
              <a:spLocks noChangeArrowheads="1"/>
            </p:cNvSpPr>
            <p:nvPr/>
          </p:nvSpPr>
          <p:spPr bwMode="auto">
            <a:xfrm>
              <a:off x="3655" y="1420"/>
              <a:ext cx="61" cy="3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363" name="Rectangle 114"/>
            <p:cNvSpPr>
              <a:spLocks noChangeArrowheads="1"/>
            </p:cNvSpPr>
            <p:nvPr/>
          </p:nvSpPr>
          <p:spPr bwMode="auto">
            <a:xfrm>
              <a:off x="3652" y="2096"/>
              <a:ext cx="64" cy="3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364" name="Rectangle 115"/>
            <p:cNvSpPr>
              <a:spLocks noChangeArrowheads="1"/>
            </p:cNvSpPr>
            <p:nvPr/>
          </p:nvSpPr>
          <p:spPr bwMode="auto">
            <a:xfrm>
              <a:off x="3887" y="1449"/>
              <a:ext cx="106" cy="541"/>
            </a:xfrm>
            <a:prstGeom prst="rect">
              <a:avLst/>
            </a:prstGeom>
            <a:solidFill>
              <a:srgbClr val="B2B2B2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365" name="Line 116"/>
            <p:cNvSpPr>
              <a:spLocks noChangeShapeType="1"/>
            </p:cNvSpPr>
            <p:nvPr/>
          </p:nvSpPr>
          <p:spPr bwMode="auto">
            <a:xfrm>
              <a:off x="3886" y="1562"/>
              <a:ext cx="11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366" name="Line 117"/>
            <p:cNvSpPr>
              <a:spLocks noChangeShapeType="1"/>
            </p:cNvSpPr>
            <p:nvPr/>
          </p:nvSpPr>
          <p:spPr bwMode="auto">
            <a:xfrm>
              <a:off x="3886" y="1877"/>
              <a:ext cx="11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367" name="Oval 118"/>
            <p:cNvSpPr>
              <a:spLocks noChangeArrowheads="1"/>
            </p:cNvSpPr>
            <p:nvPr/>
          </p:nvSpPr>
          <p:spPr bwMode="auto">
            <a:xfrm>
              <a:off x="3923" y="1482"/>
              <a:ext cx="37" cy="37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368" name="Oval 119"/>
            <p:cNvSpPr>
              <a:spLocks noChangeArrowheads="1"/>
            </p:cNvSpPr>
            <p:nvPr/>
          </p:nvSpPr>
          <p:spPr bwMode="auto">
            <a:xfrm>
              <a:off x="3920" y="1911"/>
              <a:ext cx="37" cy="37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369" name="Oval 120"/>
            <p:cNvSpPr>
              <a:spLocks noChangeArrowheads="1"/>
            </p:cNvSpPr>
            <p:nvPr/>
          </p:nvSpPr>
          <p:spPr bwMode="auto">
            <a:xfrm>
              <a:off x="4442" y="1476"/>
              <a:ext cx="37" cy="37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370" name="Oval 121"/>
            <p:cNvSpPr>
              <a:spLocks noChangeArrowheads="1"/>
            </p:cNvSpPr>
            <p:nvPr/>
          </p:nvSpPr>
          <p:spPr bwMode="auto">
            <a:xfrm>
              <a:off x="4439" y="1926"/>
              <a:ext cx="37" cy="37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371" name="Line 122"/>
            <p:cNvSpPr>
              <a:spLocks noChangeShapeType="1"/>
            </p:cNvSpPr>
            <p:nvPr/>
          </p:nvSpPr>
          <p:spPr bwMode="auto">
            <a:xfrm>
              <a:off x="4402" y="1562"/>
              <a:ext cx="12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372" name="Line 123"/>
            <p:cNvSpPr>
              <a:spLocks noChangeShapeType="1"/>
            </p:cNvSpPr>
            <p:nvPr/>
          </p:nvSpPr>
          <p:spPr bwMode="auto">
            <a:xfrm>
              <a:off x="4402" y="1871"/>
              <a:ext cx="11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373" name="Rectangle 124"/>
            <p:cNvSpPr>
              <a:spLocks noChangeArrowheads="1"/>
            </p:cNvSpPr>
            <p:nvPr/>
          </p:nvSpPr>
          <p:spPr bwMode="auto">
            <a:xfrm>
              <a:off x="3917" y="1840"/>
              <a:ext cx="46" cy="49"/>
            </a:xfrm>
            <a:prstGeom prst="rect">
              <a:avLst/>
            </a:prstGeom>
            <a:solidFill>
              <a:srgbClr val="B2B2B2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374" name="Rectangle 125"/>
            <p:cNvSpPr>
              <a:spLocks noChangeArrowheads="1"/>
            </p:cNvSpPr>
            <p:nvPr/>
          </p:nvSpPr>
          <p:spPr bwMode="auto">
            <a:xfrm>
              <a:off x="4436" y="1833"/>
              <a:ext cx="46" cy="49"/>
            </a:xfrm>
            <a:prstGeom prst="rect">
              <a:avLst/>
            </a:prstGeom>
            <a:solidFill>
              <a:srgbClr val="B2B2B2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375" name="Oval 126"/>
            <p:cNvSpPr>
              <a:spLocks noChangeArrowheads="1"/>
            </p:cNvSpPr>
            <p:nvPr/>
          </p:nvSpPr>
          <p:spPr bwMode="auto">
            <a:xfrm>
              <a:off x="3899" y="1674"/>
              <a:ext cx="88" cy="88"/>
            </a:xfrm>
            <a:prstGeom prst="ellipse">
              <a:avLst/>
            </a:prstGeom>
            <a:solidFill>
              <a:srgbClr val="777777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376" name="AutoShape 127"/>
            <p:cNvSpPr>
              <a:spLocks noChangeArrowheads="1"/>
            </p:cNvSpPr>
            <p:nvPr/>
          </p:nvSpPr>
          <p:spPr bwMode="auto">
            <a:xfrm>
              <a:off x="3922" y="1700"/>
              <a:ext cx="37" cy="37"/>
            </a:xfrm>
            <a:prstGeom prst="hexagon">
              <a:avLst>
                <a:gd name="adj" fmla="val 24995"/>
                <a:gd name="vf" fmla="val 115470"/>
              </a:avLst>
            </a:prstGeom>
            <a:solidFill>
              <a:srgbClr val="4D4D4D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377" name="Oval 128"/>
            <p:cNvSpPr>
              <a:spLocks noChangeArrowheads="1"/>
            </p:cNvSpPr>
            <p:nvPr/>
          </p:nvSpPr>
          <p:spPr bwMode="auto">
            <a:xfrm>
              <a:off x="4415" y="1674"/>
              <a:ext cx="88" cy="88"/>
            </a:xfrm>
            <a:prstGeom prst="ellipse">
              <a:avLst/>
            </a:prstGeom>
            <a:solidFill>
              <a:srgbClr val="777777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378" name="AutoShape 129"/>
            <p:cNvSpPr>
              <a:spLocks noChangeArrowheads="1"/>
            </p:cNvSpPr>
            <p:nvPr/>
          </p:nvSpPr>
          <p:spPr bwMode="auto">
            <a:xfrm>
              <a:off x="4440" y="1700"/>
              <a:ext cx="37" cy="37"/>
            </a:xfrm>
            <a:prstGeom prst="hexagon">
              <a:avLst>
                <a:gd name="adj" fmla="val 24995"/>
                <a:gd name="vf" fmla="val 115470"/>
              </a:avLst>
            </a:prstGeom>
            <a:solidFill>
              <a:srgbClr val="4D4D4D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379" name="Line 130"/>
            <p:cNvSpPr>
              <a:spLocks noChangeShapeType="1"/>
            </p:cNvSpPr>
            <p:nvPr/>
          </p:nvSpPr>
          <p:spPr bwMode="auto">
            <a:xfrm flipV="1">
              <a:off x="4069" y="1853"/>
              <a:ext cx="0" cy="18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380" name="Line 131"/>
            <p:cNvSpPr>
              <a:spLocks noChangeShapeType="1"/>
            </p:cNvSpPr>
            <p:nvPr/>
          </p:nvSpPr>
          <p:spPr bwMode="auto">
            <a:xfrm flipV="1">
              <a:off x="4210" y="1901"/>
              <a:ext cx="0" cy="1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381" name="Line 132"/>
            <p:cNvSpPr>
              <a:spLocks noChangeShapeType="1"/>
            </p:cNvSpPr>
            <p:nvPr/>
          </p:nvSpPr>
          <p:spPr bwMode="auto">
            <a:xfrm flipV="1">
              <a:off x="4315" y="1856"/>
              <a:ext cx="0" cy="18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382" name="Line 133"/>
            <p:cNvSpPr>
              <a:spLocks noChangeShapeType="1"/>
            </p:cNvSpPr>
            <p:nvPr/>
          </p:nvSpPr>
          <p:spPr bwMode="auto">
            <a:xfrm flipV="1">
              <a:off x="4351" y="1820"/>
              <a:ext cx="0" cy="2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383" name="Line 134"/>
            <p:cNvSpPr>
              <a:spLocks noChangeShapeType="1"/>
            </p:cNvSpPr>
            <p:nvPr/>
          </p:nvSpPr>
          <p:spPr bwMode="auto">
            <a:xfrm flipV="1">
              <a:off x="4825" y="1550"/>
              <a:ext cx="0" cy="4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384" name="Line 135"/>
            <p:cNvSpPr>
              <a:spLocks noChangeShapeType="1"/>
            </p:cNvSpPr>
            <p:nvPr/>
          </p:nvSpPr>
          <p:spPr bwMode="auto">
            <a:xfrm>
              <a:off x="4006" y="1571"/>
              <a:ext cx="38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385" name="Rectangle 136"/>
            <p:cNvSpPr>
              <a:spLocks noChangeArrowheads="1"/>
            </p:cNvSpPr>
            <p:nvPr/>
          </p:nvSpPr>
          <p:spPr bwMode="auto">
            <a:xfrm>
              <a:off x="4019" y="1371"/>
              <a:ext cx="361" cy="196"/>
            </a:xfrm>
            <a:prstGeom prst="rect">
              <a:avLst/>
            </a:prstGeom>
            <a:solidFill>
              <a:srgbClr val="B2B2B2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386" name="Rectangle 137"/>
            <p:cNvSpPr>
              <a:spLocks noChangeArrowheads="1"/>
            </p:cNvSpPr>
            <p:nvPr/>
          </p:nvSpPr>
          <p:spPr bwMode="auto">
            <a:xfrm>
              <a:off x="4061" y="1317"/>
              <a:ext cx="277" cy="46"/>
            </a:xfrm>
            <a:prstGeom prst="rect">
              <a:avLst/>
            </a:prstGeom>
            <a:gradFill rotWithShape="0">
              <a:gsLst>
                <a:gs pos="0">
                  <a:srgbClr val="B2B2B2">
                    <a:gamma/>
                    <a:shade val="69804"/>
                    <a:invGamma/>
                  </a:srgbClr>
                </a:gs>
                <a:gs pos="50000">
                  <a:srgbClr val="B2B2B2"/>
                </a:gs>
                <a:gs pos="100000">
                  <a:srgbClr val="B2B2B2">
                    <a:gamma/>
                    <a:shade val="69804"/>
                    <a:invGamma/>
                  </a:srgbClr>
                </a:gs>
              </a:gsLst>
              <a:lin ang="0" scaled="1"/>
            </a:gra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387" name="Freeform 138"/>
            <p:cNvSpPr>
              <a:spLocks/>
            </p:cNvSpPr>
            <p:nvPr/>
          </p:nvSpPr>
          <p:spPr bwMode="auto">
            <a:xfrm>
              <a:off x="4036" y="1049"/>
              <a:ext cx="331" cy="268"/>
            </a:xfrm>
            <a:custGeom>
              <a:avLst/>
              <a:gdLst>
                <a:gd name="T0" fmla="*/ 9 w 331"/>
                <a:gd name="T1" fmla="*/ 267 h 268"/>
                <a:gd name="T2" fmla="*/ 321 w 331"/>
                <a:gd name="T3" fmla="*/ 264 h 268"/>
                <a:gd name="T4" fmla="*/ 321 w 331"/>
                <a:gd name="T5" fmla="*/ 240 h 268"/>
                <a:gd name="T6" fmla="*/ 330 w 331"/>
                <a:gd name="T7" fmla="*/ 240 h 268"/>
                <a:gd name="T8" fmla="*/ 330 w 331"/>
                <a:gd name="T9" fmla="*/ 33 h 268"/>
                <a:gd name="T10" fmla="*/ 321 w 331"/>
                <a:gd name="T11" fmla="*/ 21 h 268"/>
                <a:gd name="T12" fmla="*/ 312 w 331"/>
                <a:gd name="T13" fmla="*/ 12 h 268"/>
                <a:gd name="T14" fmla="*/ 294 w 331"/>
                <a:gd name="T15" fmla="*/ 0 h 268"/>
                <a:gd name="T16" fmla="*/ 42 w 331"/>
                <a:gd name="T17" fmla="*/ 0 h 268"/>
                <a:gd name="T18" fmla="*/ 21 w 331"/>
                <a:gd name="T19" fmla="*/ 6 h 268"/>
                <a:gd name="T20" fmla="*/ 3 w 331"/>
                <a:gd name="T21" fmla="*/ 24 h 268"/>
                <a:gd name="T22" fmla="*/ 0 w 331"/>
                <a:gd name="T23" fmla="*/ 33 h 268"/>
                <a:gd name="T24" fmla="*/ 0 w 331"/>
                <a:gd name="T25" fmla="*/ 237 h 268"/>
                <a:gd name="T26" fmla="*/ 9 w 331"/>
                <a:gd name="T27" fmla="*/ 237 h 268"/>
                <a:gd name="T28" fmla="*/ 9 w 331"/>
                <a:gd name="T29" fmla="*/ 267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1" h="268">
                  <a:moveTo>
                    <a:pt x="9" y="267"/>
                  </a:moveTo>
                  <a:lnTo>
                    <a:pt x="321" y="264"/>
                  </a:lnTo>
                  <a:lnTo>
                    <a:pt x="321" y="240"/>
                  </a:lnTo>
                  <a:lnTo>
                    <a:pt x="330" y="240"/>
                  </a:lnTo>
                  <a:lnTo>
                    <a:pt x="330" y="33"/>
                  </a:lnTo>
                  <a:lnTo>
                    <a:pt x="321" y="21"/>
                  </a:lnTo>
                  <a:lnTo>
                    <a:pt x="312" y="12"/>
                  </a:lnTo>
                  <a:lnTo>
                    <a:pt x="294" y="0"/>
                  </a:lnTo>
                  <a:lnTo>
                    <a:pt x="42" y="0"/>
                  </a:lnTo>
                  <a:lnTo>
                    <a:pt x="21" y="6"/>
                  </a:lnTo>
                  <a:lnTo>
                    <a:pt x="3" y="24"/>
                  </a:lnTo>
                  <a:lnTo>
                    <a:pt x="0" y="33"/>
                  </a:lnTo>
                  <a:lnTo>
                    <a:pt x="0" y="237"/>
                  </a:lnTo>
                  <a:lnTo>
                    <a:pt x="9" y="237"/>
                  </a:lnTo>
                  <a:lnTo>
                    <a:pt x="9" y="267"/>
                  </a:lnTo>
                </a:path>
              </a:pathLst>
            </a:custGeom>
            <a:gradFill rotWithShape="0">
              <a:gsLst>
                <a:gs pos="0">
                  <a:srgbClr val="B2B2B2">
                    <a:gamma/>
                    <a:shade val="69804"/>
                    <a:invGamma/>
                  </a:srgbClr>
                </a:gs>
                <a:gs pos="50000">
                  <a:srgbClr val="B2B2B2"/>
                </a:gs>
                <a:gs pos="100000">
                  <a:srgbClr val="B2B2B2">
                    <a:gamma/>
                    <a:shade val="69804"/>
                    <a:invGamma/>
                  </a:srgbClr>
                </a:gs>
              </a:gsLst>
              <a:lin ang="0" scaled="1"/>
            </a:gra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388" name="Freeform 139"/>
            <p:cNvSpPr>
              <a:spLocks/>
            </p:cNvSpPr>
            <p:nvPr/>
          </p:nvSpPr>
          <p:spPr bwMode="auto">
            <a:xfrm>
              <a:off x="4057" y="1115"/>
              <a:ext cx="289" cy="172"/>
            </a:xfrm>
            <a:custGeom>
              <a:avLst/>
              <a:gdLst>
                <a:gd name="T0" fmla="*/ 0 w 289"/>
                <a:gd name="T1" fmla="*/ 0 h 172"/>
                <a:gd name="T2" fmla="*/ 0 w 289"/>
                <a:gd name="T3" fmla="*/ 171 h 172"/>
                <a:gd name="T4" fmla="*/ 15 w 289"/>
                <a:gd name="T5" fmla="*/ 171 h 172"/>
                <a:gd name="T6" fmla="*/ 15 w 289"/>
                <a:gd name="T7" fmla="*/ 0 h 172"/>
                <a:gd name="T8" fmla="*/ 48 w 289"/>
                <a:gd name="T9" fmla="*/ 0 h 172"/>
                <a:gd name="T10" fmla="*/ 48 w 289"/>
                <a:gd name="T11" fmla="*/ 171 h 172"/>
                <a:gd name="T12" fmla="*/ 72 w 289"/>
                <a:gd name="T13" fmla="*/ 171 h 172"/>
                <a:gd name="T14" fmla="*/ 72 w 289"/>
                <a:gd name="T15" fmla="*/ 0 h 172"/>
                <a:gd name="T16" fmla="*/ 126 w 289"/>
                <a:gd name="T17" fmla="*/ 0 h 172"/>
                <a:gd name="T18" fmla="*/ 126 w 289"/>
                <a:gd name="T19" fmla="*/ 171 h 172"/>
                <a:gd name="T20" fmla="*/ 159 w 289"/>
                <a:gd name="T21" fmla="*/ 171 h 172"/>
                <a:gd name="T22" fmla="*/ 159 w 289"/>
                <a:gd name="T23" fmla="*/ 3 h 172"/>
                <a:gd name="T24" fmla="*/ 216 w 289"/>
                <a:gd name="T25" fmla="*/ 3 h 172"/>
                <a:gd name="T26" fmla="*/ 216 w 289"/>
                <a:gd name="T27" fmla="*/ 171 h 172"/>
                <a:gd name="T28" fmla="*/ 240 w 289"/>
                <a:gd name="T29" fmla="*/ 171 h 172"/>
                <a:gd name="T30" fmla="*/ 240 w 289"/>
                <a:gd name="T31" fmla="*/ 0 h 172"/>
                <a:gd name="T32" fmla="*/ 276 w 289"/>
                <a:gd name="T33" fmla="*/ 0 h 172"/>
                <a:gd name="T34" fmla="*/ 276 w 289"/>
                <a:gd name="T35" fmla="*/ 168 h 172"/>
                <a:gd name="T36" fmla="*/ 288 w 289"/>
                <a:gd name="T37" fmla="*/ 168 h 172"/>
                <a:gd name="T38" fmla="*/ 288 w 289"/>
                <a:gd name="T39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9" h="172">
                  <a:moveTo>
                    <a:pt x="0" y="0"/>
                  </a:moveTo>
                  <a:lnTo>
                    <a:pt x="0" y="171"/>
                  </a:lnTo>
                  <a:lnTo>
                    <a:pt x="15" y="171"/>
                  </a:lnTo>
                  <a:lnTo>
                    <a:pt x="15" y="0"/>
                  </a:lnTo>
                  <a:lnTo>
                    <a:pt x="48" y="0"/>
                  </a:lnTo>
                  <a:lnTo>
                    <a:pt x="48" y="171"/>
                  </a:lnTo>
                  <a:lnTo>
                    <a:pt x="72" y="171"/>
                  </a:lnTo>
                  <a:lnTo>
                    <a:pt x="72" y="0"/>
                  </a:lnTo>
                  <a:lnTo>
                    <a:pt x="126" y="0"/>
                  </a:lnTo>
                  <a:lnTo>
                    <a:pt x="126" y="171"/>
                  </a:lnTo>
                  <a:lnTo>
                    <a:pt x="159" y="171"/>
                  </a:lnTo>
                  <a:lnTo>
                    <a:pt x="159" y="3"/>
                  </a:lnTo>
                  <a:lnTo>
                    <a:pt x="216" y="3"/>
                  </a:lnTo>
                  <a:lnTo>
                    <a:pt x="216" y="171"/>
                  </a:lnTo>
                  <a:lnTo>
                    <a:pt x="240" y="171"/>
                  </a:lnTo>
                  <a:lnTo>
                    <a:pt x="240" y="0"/>
                  </a:lnTo>
                  <a:lnTo>
                    <a:pt x="276" y="0"/>
                  </a:lnTo>
                  <a:lnTo>
                    <a:pt x="276" y="168"/>
                  </a:lnTo>
                  <a:lnTo>
                    <a:pt x="288" y="168"/>
                  </a:lnTo>
                  <a:lnTo>
                    <a:pt x="288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389" name="Freeform 140"/>
            <p:cNvSpPr>
              <a:spLocks/>
            </p:cNvSpPr>
            <p:nvPr/>
          </p:nvSpPr>
          <p:spPr bwMode="auto">
            <a:xfrm>
              <a:off x="4018" y="1373"/>
              <a:ext cx="85" cy="139"/>
            </a:xfrm>
            <a:custGeom>
              <a:avLst/>
              <a:gdLst>
                <a:gd name="T0" fmla="*/ 84 w 85"/>
                <a:gd name="T1" fmla="*/ 0 h 139"/>
                <a:gd name="T2" fmla="*/ 84 w 85"/>
                <a:gd name="T3" fmla="*/ 138 h 139"/>
                <a:gd name="T4" fmla="*/ 0 w 85"/>
                <a:gd name="T5" fmla="*/ 13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139">
                  <a:moveTo>
                    <a:pt x="84" y="0"/>
                  </a:moveTo>
                  <a:lnTo>
                    <a:pt x="84" y="138"/>
                  </a:lnTo>
                  <a:lnTo>
                    <a:pt x="0" y="13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390" name="Freeform 141"/>
            <p:cNvSpPr>
              <a:spLocks/>
            </p:cNvSpPr>
            <p:nvPr/>
          </p:nvSpPr>
          <p:spPr bwMode="auto">
            <a:xfrm>
              <a:off x="4298" y="1367"/>
              <a:ext cx="85" cy="142"/>
            </a:xfrm>
            <a:custGeom>
              <a:avLst/>
              <a:gdLst>
                <a:gd name="T0" fmla="*/ 0 w 85"/>
                <a:gd name="T1" fmla="*/ 0 h 142"/>
                <a:gd name="T2" fmla="*/ 0 w 85"/>
                <a:gd name="T3" fmla="*/ 141 h 142"/>
                <a:gd name="T4" fmla="*/ 84 w 85"/>
                <a:gd name="T5" fmla="*/ 14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142">
                  <a:moveTo>
                    <a:pt x="0" y="0"/>
                  </a:moveTo>
                  <a:lnTo>
                    <a:pt x="0" y="141"/>
                  </a:lnTo>
                  <a:lnTo>
                    <a:pt x="84" y="14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391" name="Rectangle 142"/>
            <p:cNvSpPr>
              <a:spLocks noChangeArrowheads="1"/>
            </p:cNvSpPr>
            <p:nvPr/>
          </p:nvSpPr>
          <p:spPr bwMode="auto">
            <a:xfrm>
              <a:off x="4024" y="1488"/>
              <a:ext cx="67" cy="19"/>
            </a:xfrm>
            <a:prstGeom prst="rect">
              <a:avLst/>
            </a:prstGeom>
            <a:gradFill rotWithShape="0">
              <a:gsLst>
                <a:gs pos="0">
                  <a:srgbClr val="FFFFFF">
                    <a:gamma/>
                    <a:shade val="69804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9804"/>
                    <a:invGamma/>
                  </a:srgbClr>
                </a:gs>
              </a:gsLst>
              <a:lin ang="0" scaled="1"/>
            </a:gra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392" name="Rectangle 143"/>
            <p:cNvSpPr>
              <a:spLocks noChangeArrowheads="1"/>
            </p:cNvSpPr>
            <p:nvPr/>
          </p:nvSpPr>
          <p:spPr bwMode="auto">
            <a:xfrm>
              <a:off x="4310" y="1484"/>
              <a:ext cx="67" cy="19"/>
            </a:xfrm>
            <a:prstGeom prst="rect">
              <a:avLst/>
            </a:prstGeom>
            <a:gradFill rotWithShape="0">
              <a:gsLst>
                <a:gs pos="0">
                  <a:srgbClr val="FFFFFF">
                    <a:gamma/>
                    <a:shade val="69804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9804"/>
                    <a:invGamma/>
                  </a:srgbClr>
                </a:gs>
              </a:gsLst>
              <a:lin ang="0" scaled="1"/>
            </a:gra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393" name="Freeform 144"/>
            <p:cNvSpPr>
              <a:spLocks/>
            </p:cNvSpPr>
            <p:nvPr/>
          </p:nvSpPr>
          <p:spPr bwMode="auto">
            <a:xfrm>
              <a:off x="4522" y="1541"/>
              <a:ext cx="427" cy="505"/>
            </a:xfrm>
            <a:custGeom>
              <a:avLst/>
              <a:gdLst>
                <a:gd name="T0" fmla="*/ 0 w 427"/>
                <a:gd name="T1" fmla="*/ 0 h 505"/>
                <a:gd name="T2" fmla="*/ 0 w 427"/>
                <a:gd name="T3" fmla="*/ 504 h 505"/>
                <a:gd name="T4" fmla="*/ 387 w 427"/>
                <a:gd name="T5" fmla="*/ 504 h 505"/>
                <a:gd name="T6" fmla="*/ 387 w 427"/>
                <a:gd name="T7" fmla="*/ 492 h 505"/>
                <a:gd name="T8" fmla="*/ 387 w 427"/>
                <a:gd name="T9" fmla="*/ 288 h 505"/>
                <a:gd name="T10" fmla="*/ 396 w 427"/>
                <a:gd name="T11" fmla="*/ 288 h 505"/>
                <a:gd name="T12" fmla="*/ 411 w 427"/>
                <a:gd name="T13" fmla="*/ 319 h 505"/>
                <a:gd name="T14" fmla="*/ 426 w 427"/>
                <a:gd name="T15" fmla="*/ 318 h 505"/>
                <a:gd name="T16" fmla="*/ 426 w 427"/>
                <a:gd name="T17" fmla="*/ 36 h 505"/>
                <a:gd name="T18" fmla="*/ 411 w 427"/>
                <a:gd name="T19" fmla="*/ 36 h 505"/>
                <a:gd name="T20" fmla="*/ 396 w 427"/>
                <a:gd name="T21" fmla="*/ 72 h 505"/>
                <a:gd name="T22" fmla="*/ 390 w 427"/>
                <a:gd name="T23" fmla="*/ 72 h 505"/>
                <a:gd name="T24" fmla="*/ 390 w 427"/>
                <a:gd name="T25" fmla="*/ 0 h 505"/>
                <a:gd name="T26" fmla="*/ 0 w 427"/>
                <a:gd name="T27" fmla="*/ 0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27" h="505">
                  <a:moveTo>
                    <a:pt x="0" y="0"/>
                  </a:moveTo>
                  <a:lnTo>
                    <a:pt x="0" y="504"/>
                  </a:lnTo>
                  <a:lnTo>
                    <a:pt x="387" y="504"/>
                  </a:lnTo>
                  <a:lnTo>
                    <a:pt x="387" y="492"/>
                  </a:lnTo>
                  <a:lnTo>
                    <a:pt x="387" y="288"/>
                  </a:lnTo>
                  <a:lnTo>
                    <a:pt x="396" y="288"/>
                  </a:lnTo>
                  <a:lnTo>
                    <a:pt x="411" y="319"/>
                  </a:lnTo>
                  <a:lnTo>
                    <a:pt x="426" y="318"/>
                  </a:lnTo>
                  <a:lnTo>
                    <a:pt x="426" y="36"/>
                  </a:lnTo>
                  <a:lnTo>
                    <a:pt x="411" y="36"/>
                  </a:lnTo>
                  <a:lnTo>
                    <a:pt x="396" y="72"/>
                  </a:lnTo>
                  <a:lnTo>
                    <a:pt x="390" y="72"/>
                  </a:lnTo>
                  <a:lnTo>
                    <a:pt x="390" y="0"/>
                  </a:lnTo>
                  <a:lnTo>
                    <a:pt x="0" y="0"/>
                  </a:lnTo>
                </a:path>
              </a:pathLst>
            </a:custGeom>
            <a:solidFill>
              <a:srgbClr val="B2B2B2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394" name="Rectangle 145"/>
            <p:cNvSpPr>
              <a:spLocks noChangeArrowheads="1"/>
            </p:cNvSpPr>
            <p:nvPr/>
          </p:nvSpPr>
          <p:spPr bwMode="auto">
            <a:xfrm>
              <a:off x="4627" y="1506"/>
              <a:ext cx="277" cy="31"/>
            </a:xfrm>
            <a:prstGeom prst="rect">
              <a:avLst/>
            </a:prstGeom>
            <a:gradFill rotWithShape="0">
              <a:gsLst>
                <a:gs pos="0">
                  <a:srgbClr val="EAEAEA"/>
                </a:gs>
                <a:gs pos="50000">
                  <a:srgbClr val="EAEAEA">
                    <a:gamma/>
                    <a:tint val="0"/>
                    <a:invGamma/>
                  </a:srgbClr>
                </a:gs>
                <a:gs pos="100000">
                  <a:srgbClr val="EAEAEA"/>
                </a:gs>
              </a:gsLst>
              <a:lin ang="0" scaled="1"/>
            </a:gra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395" name="Freeform 146"/>
            <p:cNvSpPr>
              <a:spLocks/>
            </p:cNvSpPr>
            <p:nvPr/>
          </p:nvSpPr>
          <p:spPr bwMode="auto">
            <a:xfrm>
              <a:off x="4675" y="1343"/>
              <a:ext cx="187" cy="163"/>
            </a:xfrm>
            <a:custGeom>
              <a:avLst/>
              <a:gdLst>
                <a:gd name="T0" fmla="*/ 0 w 187"/>
                <a:gd name="T1" fmla="*/ 162 h 163"/>
                <a:gd name="T2" fmla="*/ 0 w 187"/>
                <a:gd name="T3" fmla="*/ 45 h 163"/>
                <a:gd name="T4" fmla="*/ 30 w 187"/>
                <a:gd name="T5" fmla="*/ 15 h 163"/>
                <a:gd name="T6" fmla="*/ 30 w 187"/>
                <a:gd name="T7" fmla="*/ 0 h 163"/>
                <a:gd name="T8" fmla="*/ 153 w 187"/>
                <a:gd name="T9" fmla="*/ 0 h 163"/>
                <a:gd name="T10" fmla="*/ 153 w 187"/>
                <a:gd name="T11" fmla="*/ 15 h 163"/>
                <a:gd name="T12" fmla="*/ 186 w 187"/>
                <a:gd name="T13" fmla="*/ 45 h 163"/>
                <a:gd name="T14" fmla="*/ 186 w 187"/>
                <a:gd name="T15" fmla="*/ 159 h 163"/>
                <a:gd name="T16" fmla="*/ 0 w 187"/>
                <a:gd name="T17" fmla="*/ 16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7" h="163">
                  <a:moveTo>
                    <a:pt x="0" y="162"/>
                  </a:moveTo>
                  <a:lnTo>
                    <a:pt x="0" y="45"/>
                  </a:lnTo>
                  <a:lnTo>
                    <a:pt x="30" y="15"/>
                  </a:lnTo>
                  <a:lnTo>
                    <a:pt x="30" y="0"/>
                  </a:lnTo>
                  <a:lnTo>
                    <a:pt x="153" y="0"/>
                  </a:lnTo>
                  <a:lnTo>
                    <a:pt x="153" y="15"/>
                  </a:lnTo>
                  <a:lnTo>
                    <a:pt x="186" y="45"/>
                  </a:lnTo>
                  <a:lnTo>
                    <a:pt x="186" y="159"/>
                  </a:lnTo>
                  <a:lnTo>
                    <a:pt x="0" y="162"/>
                  </a:lnTo>
                </a:path>
              </a:pathLst>
            </a:custGeom>
            <a:gradFill rotWithShape="0">
              <a:gsLst>
                <a:gs pos="0">
                  <a:srgbClr val="EAEAEA"/>
                </a:gs>
                <a:gs pos="50000">
                  <a:srgbClr val="EAEAEA">
                    <a:gamma/>
                    <a:tint val="0"/>
                    <a:invGamma/>
                  </a:srgbClr>
                </a:gs>
                <a:gs pos="100000">
                  <a:srgbClr val="EAEAEA"/>
                </a:gs>
              </a:gsLst>
              <a:lin ang="0" scaled="1"/>
            </a:gra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396" name="Oval 147"/>
            <p:cNvSpPr>
              <a:spLocks noChangeArrowheads="1"/>
            </p:cNvSpPr>
            <p:nvPr/>
          </p:nvSpPr>
          <p:spPr bwMode="auto">
            <a:xfrm>
              <a:off x="4019" y="1533"/>
              <a:ext cx="364" cy="364"/>
            </a:xfrm>
            <a:prstGeom prst="ellipse">
              <a:avLst/>
            </a:prstGeom>
            <a:solidFill>
              <a:srgbClr val="B2B2B2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397" name="Oval 148"/>
            <p:cNvSpPr>
              <a:spLocks noChangeArrowheads="1"/>
            </p:cNvSpPr>
            <p:nvPr/>
          </p:nvSpPr>
          <p:spPr bwMode="auto">
            <a:xfrm>
              <a:off x="4034" y="1548"/>
              <a:ext cx="334" cy="334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398" name="Oval 149"/>
            <p:cNvSpPr>
              <a:spLocks noChangeArrowheads="1"/>
            </p:cNvSpPr>
            <p:nvPr/>
          </p:nvSpPr>
          <p:spPr bwMode="auto">
            <a:xfrm>
              <a:off x="4109" y="1623"/>
              <a:ext cx="184" cy="18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399" name="Freeform 150"/>
            <p:cNvSpPr>
              <a:spLocks/>
            </p:cNvSpPr>
            <p:nvPr/>
          </p:nvSpPr>
          <p:spPr bwMode="auto">
            <a:xfrm>
              <a:off x="4099" y="1661"/>
              <a:ext cx="160" cy="157"/>
            </a:xfrm>
            <a:custGeom>
              <a:avLst/>
              <a:gdLst>
                <a:gd name="T0" fmla="*/ 159 w 160"/>
                <a:gd name="T1" fmla="*/ 12 h 157"/>
                <a:gd name="T2" fmla="*/ 144 w 160"/>
                <a:gd name="T3" fmla="*/ 0 h 157"/>
                <a:gd name="T4" fmla="*/ 114 w 160"/>
                <a:gd name="T5" fmla="*/ 33 h 157"/>
                <a:gd name="T6" fmla="*/ 98 w 160"/>
                <a:gd name="T7" fmla="*/ 31 h 157"/>
                <a:gd name="T8" fmla="*/ 86 w 160"/>
                <a:gd name="T9" fmla="*/ 36 h 157"/>
                <a:gd name="T10" fmla="*/ 78 w 160"/>
                <a:gd name="T11" fmla="*/ 51 h 157"/>
                <a:gd name="T12" fmla="*/ 81 w 160"/>
                <a:gd name="T13" fmla="*/ 66 h 157"/>
                <a:gd name="T14" fmla="*/ 0 w 160"/>
                <a:gd name="T15" fmla="*/ 156 h 157"/>
                <a:gd name="T16" fmla="*/ 95 w 160"/>
                <a:gd name="T17" fmla="*/ 76 h 157"/>
                <a:gd name="T18" fmla="*/ 108 w 160"/>
                <a:gd name="T19" fmla="*/ 78 h 157"/>
                <a:gd name="T20" fmla="*/ 123 w 160"/>
                <a:gd name="T21" fmla="*/ 69 h 157"/>
                <a:gd name="T22" fmla="*/ 126 w 160"/>
                <a:gd name="T23" fmla="*/ 57 h 157"/>
                <a:gd name="T24" fmla="*/ 126 w 160"/>
                <a:gd name="T25" fmla="*/ 45 h 157"/>
                <a:gd name="T26" fmla="*/ 159 w 160"/>
                <a:gd name="T27" fmla="*/ 12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0" h="157">
                  <a:moveTo>
                    <a:pt x="159" y="12"/>
                  </a:moveTo>
                  <a:lnTo>
                    <a:pt x="144" y="0"/>
                  </a:lnTo>
                  <a:lnTo>
                    <a:pt x="114" y="33"/>
                  </a:lnTo>
                  <a:lnTo>
                    <a:pt x="98" y="31"/>
                  </a:lnTo>
                  <a:lnTo>
                    <a:pt x="86" y="36"/>
                  </a:lnTo>
                  <a:lnTo>
                    <a:pt x="78" y="51"/>
                  </a:lnTo>
                  <a:lnTo>
                    <a:pt x="81" y="66"/>
                  </a:lnTo>
                  <a:lnTo>
                    <a:pt x="0" y="156"/>
                  </a:lnTo>
                  <a:lnTo>
                    <a:pt x="95" y="76"/>
                  </a:lnTo>
                  <a:lnTo>
                    <a:pt x="108" y="78"/>
                  </a:lnTo>
                  <a:lnTo>
                    <a:pt x="123" y="69"/>
                  </a:lnTo>
                  <a:lnTo>
                    <a:pt x="126" y="57"/>
                  </a:lnTo>
                  <a:lnTo>
                    <a:pt x="126" y="45"/>
                  </a:lnTo>
                  <a:lnTo>
                    <a:pt x="159" y="1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400" name="Line 151"/>
            <p:cNvSpPr>
              <a:spLocks noChangeShapeType="1"/>
            </p:cNvSpPr>
            <p:nvPr/>
          </p:nvSpPr>
          <p:spPr bwMode="auto">
            <a:xfrm>
              <a:off x="4910" y="1544"/>
              <a:ext cx="0" cy="49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401" name="Rectangle 152"/>
            <p:cNvSpPr>
              <a:spLocks noChangeArrowheads="1"/>
            </p:cNvSpPr>
            <p:nvPr/>
          </p:nvSpPr>
          <p:spPr bwMode="auto">
            <a:xfrm>
              <a:off x="4583" y="1545"/>
              <a:ext cx="133" cy="495"/>
            </a:xfrm>
            <a:prstGeom prst="rect">
              <a:avLst/>
            </a:prstGeom>
            <a:gradFill rotWithShape="0">
              <a:gsLst>
                <a:gs pos="0">
                  <a:srgbClr val="B2B2B2">
                    <a:gamma/>
                    <a:shade val="80000"/>
                    <a:invGamma/>
                  </a:srgbClr>
                </a:gs>
                <a:gs pos="100000">
                  <a:srgbClr val="B2B2B2"/>
                </a:gs>
              </a:gsLst>
              <a:lin ang="0" scaled="1"/>
            </a:gra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402" name="Line 153"/>
            <p:cNvSpPr>
              <a:spLocks noChangeShapeType="1"/>
            </p:cNvSpPr>
            <p:nvPr/>
          </p:nvSpPr>
          <p:spPr bwMode="auto">
            <a:xfrm>
              <a:off x="3916" y="1866"/>
              <a:ext cx="4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403" name="Line 154"/>
            <p:cNvSpPr>
              <a:spLocks noChangeShapeType="1"/>
            </p:cNvSpPr>
            <p:nvPr/>
          </p:nvSpPr>
          <p:spPr bwMode="auto">
            <a:xfrm>
              <a:off x="4435" y="1860"/>
              <a:ext cx="4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404" name="Rectangle 155"/>
            <p:cNvSpPr>
              <a:spLocks noChangeArrowheads="1"/>
            </p:cNvSpPr>
            <p:nvPr/>
          </p:nvSpPr>
          <p:spPr bwMode="auto">
            <a:xfrm>
              <a:off x="3551" y="1539"/>
              <a:ext cx="128" cy="355"/>
            </a:xfrm>
            <a:prstGeom prst="rect">
              <a:avLst/>
            </a:prstGeom>
            <a:gradFill rotWithShape="0">
              <a:gsLst>
                <a:gs pos="0">
                  <a:srgbClr val="B2B2B2">
                    <a:gamma/>
                    <a:shade val="80000"/>
                    <a:invGamma/>
                  </a:srgbClr>
                </a:gs>
                <a:gs pos="100000">
                  <a:srgbClr val="B2B2B2"/>
                </a:gs>
              </a:gsLst>
              <a:lin ang="0" scaled="1"/>
            </a:gra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405" name="Line 156"/>
            <p:cNvSpPr>
              <a:spLocks noChangeShapeType="1"/>
            </p:cNvSpPr>
            <p:nvPr/>
          </p:nvSpPr>
          <p:spPr bwMode="auto">
            <a:xfrm>
              <a:off x="4710" y="1362"/>
              <a:ext cx="11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406" name="Line 157"/>
            <p:cNvSpPr>
              <a:spLocks noChangeShapeType="1"/>
            </p:cNvSpPr>
            <p:nvPr/>
          </p:nvSpPr>
          <p:spPr bwMode="auto">
            <a:xfrm>
              <a:off x="4680" y="1389"/>
              <a:ext cx="17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407" name="Rectangle 158"/>
            <p:cNvSpPr>
              <a:spLocks noChangeArrowheads="1"/>
            </p:cNvSpPr>
            <p:nvPr/>
          </p:nvSpPr>
          <p:spPr bwMode="auto">
            <a:xfrm>
              <a:off x="4237" y="2074"/>
              <a:ext cx="67" cy="553"/>
            </a:xfrm>
            <a:prstGeom prst="rect">
              <a:avLst/>
            </a:prstGeom>
            <a:solidFill>
              <a:srgbClr val="5F5F5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408" name="AutoShape 159"/>
            <p:cNvSpPr>
              <a:spLocks noChangeArrowheads="1"/>
            </p:cNvSpPr>
            <p:nvPr/>
          </p:nvSpPr>
          <p:spPr bwMode="auto">
            <a:xfrm>
              <a:off x="4255" y="2134"/>
              <a:ext cx="31" cy="430"/>
            </a:xfrm>
            <a:prstGeom prst="roundRect">
              <a:avLst>
                <a:gd name="adj" fmla="val 12495"/>
              </a:avLst>
            </a:prstGeom>
            <a:solidFill>
              <a:srgbClr val="EAEAEA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409" name="Rectangle 160"/>
            <p:cNvSpPr>
              <a:spLocks noChangeArrowheads="1"/>
            </p:cNvSpPr>
            <p:nvPr/>
          </p:nvSpPr>
          <p:spPr bwMode="auto">
            <a:xfrm>
              <a:off x="4759" y="2080"/>
              <a:ext cx="67" cy="553"/>
            </a:xfrm>
            <a:prstGeom prst="rect">
              <a:avLst/>
            </a:prstGeom>
            <a:solidFill>
              <a:srgbClr val="5F5F5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410" name="AutoShape 161"/>
            <p:cNvSpPr>
              <a:spLocks noChangeArrowheads="1"/>
            </p:cNvSpPr>
            <p:nvPr/>
          </p:nvSpPr>
          <p:spPr bwMode="auto">
            <a:xfrm>
              <a:off x="4777" y="2140"/>
              <a:ext cx="31" cy="430"/>
            </a:xfrm>
            <a:prstGeom prst="roundRect">
              <a:avLst>
                <a:gd name="adj" fmla="val 12495"/>
              </a:avLst>
            </a:prstGeom>
            <a:solidFill>
              <a:srgbClr val="EAEAEA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3411" name="Group 162"/>
          <p:cNvGrpSpPr>
            <a:grpSpLocks/>
          </p:cNvGrpSpPr>
          <p:nvPr/>
        </p:nvGrpSpPr>
        <p:grpSpPr bwMode="auto">
          <a:xfrm>
            <a:off x="718700" y="523200"/>
            <a:ext cx="2582813" cy="1183727"/>
            <a:chOff x="3132" y="3010"/>
            <a:chExt cx="763" cy="338"/>
          </a:xfrm>
        </p:grpSpPr>
        <p:sp>
          <p:nvSpPr>
            <p:cNvPr id="13412" name="Rectangle 163"/>
            <p:cNvSpPr>
              <a:spLocks noChangeArrowheads="1"/>
            </p:cNvSpPr>
            <p:nvPr/>
          </p:nvSpPr>
          <p:spPr bwMode="auto">
            <a:xfrm>
              <a:off x="3274" y="3014"/>
              <a:ext cx="481" cy="24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413" name="Oval 164"/>
            <p:cNvSpPr>
              <a:spLocks noChangeArrowheads="1"/>
            </p:cNvSpPr>
            <p:nvPr/>
          </p:nvSpPr>
          <p:spPr bwMode="auto">
            <a:xfrm>
              <a:off x="3421" y="3036"/>
              <a:ext cx="196" cy="19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13414" name="Group 165"/>
            <p:cNvGrpSpPr>
              <a:grpSpLocks/>
            </p:cNvGrpSpPr>
            <p:nvPr/>
          </p:nvGrpSpPr>
          <p:grpSpPr bwMode="auto">
            <a:xfrm>
              <a:off x="3460" y="3076"/>
              <a:ext cx="118" cy="115"/>
              <a:chOff x="3460" y="3076"/>
              <a:chExt cx="118" cy="115"/>
            </a:xfrm>
          </p:grpSpPr>
          <p:sp>
            <p:nvSpPr>
              <p:cNvPr id="13423" name="Line 166"/>
              <p:cNvSpPr>
                <a:spLocks noChangeShapeType="1"/>
              </p:cNvSpPr>
              <p:nvPr/>
            </p:nvSpPr>
            <p:spPr bwMode="auto">
              <a:xfrm flipH="1" flipV="1">
                <a:off x="3460" y="3076"/>
                <a:ext cx="118" cy="11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424" name="Freeform 167"/>
              <p:cNvSpPr>
                <a:spLocks/>
              </p:cNvSpPr>
              <p:nvPr/>
            </p:nvSpPr>
            <p:spPr bwMode="auto">
              <a:xfrm>
                <a:off x="3460" y="3077"/>
                <a:ext cx="60" cy="60"/>
              </a:xfrm>
              <a:custGeom>
                <a:avLst/>
                <a:gdLst>
                  <a:gd name="T0" fmla="*/ 0 w 60"/>
                  <a:gd name="T1" fmla="*/ 0 h 60"/>
                  <a:gd name="T2" fmla="*/ 29 w 60"/>
                  <a:gd name="T3" fmla="*/ 59 h 60"/>
                  <a:gd name="T4" fmla="*/ 59 w 60"/>
                  <a:gd name="T5" fmla="*/ 26 h 60"/>
                  <a:gd name="T6" fmla="*/ 0 w 60"/>
                  <a:gd name="T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" h="60">
                    <a:moveTo>
                      <a:pt x="0" y="0"/>
                    </a:moveTo>
                    <a:lnTo>
                      <a:pt x="29" y="59"/>
                    </a:lnTo>
                    <a:lnTo>
                      <a:pt x="59" y="2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13415" name="Line 168"/>
            <p:cNvSpPr>
              <a:spLocks noChangeShapeType="1"/>
            </p:cNvSpPr>
            <p:nvPr/>
          </p:nvSpPr>
          <p:spPr bwMode="auto">
            <a:xfrm>
              <a:off x="3338" y="3010"/>
              <a:ext cx="0" cy="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416" name="Line 169"/>
            <p:cNvSpPr>
              <a:spLocks noChangeShapeType="1"/>
            </p:cNvSpPr>
            <p:nvPr/>
          </p:nvSpPr>
          <p:spPr bwMode="auto">
            <a:xfrm>
              <a:off x="3338" y="3078"/>
              <a:ext cx="0" cy="4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417" name="Line 170"/>
            <p:cNvSpPr>
              <a:spLocks noChangeShapeType="1"/>
            </p:cNvSpPr>
            <p:nvPr/>
          </p:nvSpPr>
          <p:spPr bwMode="auto">
            <a:xfrm>
              <a:off x="3338" y="3214"/>
              <a:ext cx="0" cy="8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418" name="Line 171"/>
            <p:cNvSpPr>
              <a:spLocks noChangeShapeType="1"/>
            </p:cNvSpPr>
            <p:nvPr/>
          </p:nvSpPr>
          <p:spPr bwMode="auto">
            <a:xfrm>
              <a:off x="3338" y="3143"/>
              <a:ext cx="0" cy="4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419" name="Line 172"/>
            <p:cNvSpPr>
              <a:spLocks noChangeShapeType="1"/>
            </p:cNvSpPr>
            <p:nvPr/>
          </p:nvSpPr>
          <p:spPr bwMode="auto">
            <a:xfrm>
              <a:off x="3684" y="3010"/>
              <a:ext cx="0" cy="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420" name="Freeform 173"/>
            <p:cNvSpPr>
              <a:spLocks/>
            </p:cNvSpPr>
            <p:nvPr/>
          </p:nvSpPr>
          <p:spPr bwMode="auto">
            <a:xfrm>
              <a:off x="3330" y="3299"/>
              <a:ext cx="20" cy="49"/>
            </a:xfrm>
            <a:custGeom>
              <a:avLst/>
              <a:gdLst>
                <a:gd name="T0" fmla="*/ 10 w 20"/>
                <a:gd name="T1" fmla="*/ 48 h 49"/>
                <a:gd name="T2" fmla="*/ 10 w 20"/>
                <a:gd name="T3" fmla="*/ 47 h 49"/>
                <a:gd name="T4" fmla="*/ 0 w 20"/>
                <a:gd name="T5" fmla="*/ 0 h 49"/>
                <a:gd name="T6" fmla="*/ 19 w 20"/>
                <a:gd name="T7" fmla="*/ 0 h 49"/>
                <a:gd name="T8" fmla="*/ 10 w 20"/>
                <a:gd name="T9" fmla="*/ 4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9">
                  <a:moveTo>
                    <a:pt x="10" y="48"/>
                  </a:moveTo>
                  <a:lnTo>
                    <a:pt x="10" y="47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0" y="48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421" name="Line 174"/>
            <p:cNvSpPr>
              <a:spLocks noChangeShapeType="1"/>
            </p:cNvSpPr>
            <p:nvPr/>
          </p:nvSpPr>
          <p:spPr bwMode="auto">
            <a:xfrm>
              <a:off x="3132" y="3132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422" name="Line 175"/>
            <p:cNvSpPr>
              <a:spLocks noChangeShapeType="1"/>
            </p:cNvSpPr>
            <p:nvPr/>
          </p:nvSpPr>
          <p:spPr bwMode="auto">
            <a:xfrm>
              <a:off x="3758" y="3132"/>
              <a:ext cx="13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177" name="Line 37"/>
          <p:cNvSpPr>
            <a:spLocks noChangeShapeType="1"/>
          </p:cNvSpPr>
          <p:nvPr/>
        </p:nvSpPr>
        <p:spPr bwMode="auto">
          <a:xfrm flipH="1">
            <a:off x="3618504" y="748930"/>
            <a:ext cx="2488264" cy="5411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425" name="Rectangle 13424"/>
          <p:cNvSpPr/>
          <p:nvPr/>
        </p:nvSpPr>
        <p:spPr>
          <a:xfrm>
            <a:off x="10407386" y="338534"/>
            <a:ext cx="159024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Manomètre</a:t>
            </a:r>
            <a:endParaRPr lang="fr-FR" sz="2200" dirty="0"/>
          </a:p>
        </p:txBody>
      </p:sp>
      <p:sp>
        <p:nvSpPr>
          <p:cNvPr id="179" name="Line 35"/>
          <p:cNvSpPr>
            <a:spLocks noChangeShapeType="1"/>
          </p:cNvSpPr>
          <p:nvPr/>
        </p:nvSpPr>
        <p:spPr bwMode="auto">
          <a:xfrm flipH="1" flipV="1">
            <a:off x="9076955" y="560190"/>
            <a:ext cx="1403001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406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3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3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177" grpId="0" animBg="1"/>
      <p:bldP spid="13425" grpId="0"/>
      <p:bldP spid="17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08438" y="305046"/>
            <a:ext cx="9144000" cy="441928"/>
          </a:xfrm>
        </p:spPr>
        <p:txBody>
          <a:bodyPr>
            <a:noAutofit/>
          </a:bodyPr>
          <a:lstStyle/>
          <a:p>
            <a:r>
              <a:rPr lang="fr-FR" sz="2800" b="1" u="sng" dirty="0" smtClean="0">
                <a:solidFill>
                  <a:srgbClr val="FF0000"/>
                </a:solidFill>
              </a:rPr>
              <a:t>Comparaison: Hydraulique - Pneumatique</a:t>
            </a:r>
            <a:endParaRPr lang="fr-FR" sz="2800" u="sng" dirty="0">
              <a:solidFill>
                <a:srgbClr val="FF0000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222" y="1072568"/>
            <a:ext cx="11304432" cy="52450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2142" y="4486729"/>
            <a:ext cx="3066143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1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79302" y="1249251"/>
            <a:ext cx="9144000" cy="4179664"/>
          </a:xfrm>
        </p:spPr>
        <p:txBody>
          <a:bodyPr>
            <a:normAutofit/>
          </a:bodyPr>
          <a:lstStyle/>
          <a:p>
            <a:r>
              <a:rPr lang="fr-FR" b="1" dirty="0" smtClean="0"/>
              <a:t>Pneumatique</a:t>
            </a:r>
            <a:br>
              <a:rPr lang="fr-FR" b="1" dirty="0" smtClean="0"/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2804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3826" y="1001264"/>
            <a:ext cx="109002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Bef>
                <a:spcPts val="300"/>
              </a:spcBef>
              <a:spcAft>
                <a:spcPts val="300"/>
              </a:spcAft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5886450" algn="r"/>
              </a:tabLst>
            </a:pPr>
            <a:r>
              <a:rPr lang="fr-FR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On utilise 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l’air comprimé comme source d’énergie, convertissent alors cette énergie en travail mécanique efficace. </a:t>
            </a:r>
            <a:endParaRPr lang="fr-F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6857" y="385020"/>
            <a:ext cx="27898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800" b="1" dirty="0" smtClean="0"/>
              <a:t>1/     Introduction</a:t>
            </a:r>
            <a:endParaRPr lang="fr-FR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319313" y="2135479"/>
            <a:ext cx="109002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C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Par ailleurs, </a:t>
            </a:r>
            <a:r>
              <a:rPr lang="fr-CA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les </a:t>
            </a:r>
            <a:r>
              <a:rPr lang="fr-CA" sz="28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principales caractéristiques</a:t>
            </a:r>
            <a:r>
              <a:rPr lang="fr-C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que l’on doit considérer lors du choix </a:t>
            </a:r>
            <a:r>
              <a:rPr lang="fr-CA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de </a:t>
            </a:r>
            <a:r>
              <a:rPr lang="fr-C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l’air </a:t>
            </a:r>
            <a:r>
              <a:rPr lang="fr-CA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comme un </a:t>
            </a:r>
            <a:r>
              <a:rPr lang="fr-C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fluide pour la transmission de l’énergie </a:t>
            </a:r>
            <a:r>
              <a:rPr lang="fr-CA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fr-FR" sz="2800" dirty="0"/>
          </a:p>
        </p:txBody>
      </p:sp>
      <p:sp>
        <p:nvSpPr>
          <p:cNvPr id="5" name="Rectangle 4"/>
          <p:cNvSpPr/>
          <p:nvPr/>
        </p:nvSpPr>
        <p:spPr>
          <a:xfrm>
            <a:off x="856342" y="3532860"/>
            <a:ext cx="1071154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hangingPunct="0">
              <a:buFont typeface="Arial" panose="020B0604020202020204" pitchFamily="34" charset="0"/>
              <a:buChar char="*"/>
              <a:tabLst>
                <a:tab pos="457200" algn="l"/>
                <a:tab pos="914400" algn="l"/>
                <a:tab pos="1828800" algn="l"/>
                <a:tab pos="2743200" algn="l"/>
                <a:tab pos="5886450" algn="r"/>
              </a:tabLst>
            </a:pPr>
            <a:r>
              <a:rPr lang="fr-CA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un </a:t>
            </a:r>
            <a:r>
              <a:rPr lang="fr-C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faible coût</a:t>
            </a:r>
            <a:r>
              <a:rPr lang="fr-CA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342900" indent="-342900" algn="just" hangingPunct="0">
              <a:buFont typeface="Arial" panose="020B0604020202020204" pitchFamily="34" charset="0"/>
              <a:buChar char="*"/>
              <a:tabLst>
                <a:tab pos="457200" algn="l"/>
                <a:tab pos="914400" algn="l"/>
                <a:tab pos="1828800" algn="l"/>
                <a:tab pos="2743200" algn="l"/>
                <a:tab pos="5886450" algn="r"/>
              </a:tabLst>
            </a:pPr>
            <a:r>
              <a:rPr lang="fr-CA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un </a:t>
            </a:r>
            <a:r>
              <a:rPr lang="fr-C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approvisionnement simple et aisé</a:t>
            </a:r>
            <a:r>
              <a:rPr lang="fr-CA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fr-F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hangingPunct="0">
              <a:spcAft>
                <a:spcPts val="0"/>
              </a:spcAft>
              <a:buFont typeface="Arial" panose="020B0604020202020204" pitchFamily="34" charset="0"/>
              <a:buChar char="*"/>
              <a:tabLst>
                <a:tab pos="457200" algn="l"/>
                <a:tab pos="914400" algn="l"/>
                <a:tab pos="1828800" algn="l"/>
                <a:tab pos="2743200" algn="l"/>
                <a:tab pos="5886450" algn="r"/>
              </a:tabLst>
            </a:pPr>
            <a:r>
              <a:rPr lang="fr-C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une toxicité nulle;</a:t>
            </a:r>
            <a:endParaRPr lang="fr-F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hangingPunct="0">
              <a:spcAft>
                <a:spcPts val="0"/>
              </a:spcAft>
              <a:buFont typeface="Arial" panose="020B0604020202020204" pitchFamily="34" charset="0"/>
              <a:buChar char="*"/>
              <a:tabLst>
                <a:tab pos="457200" algn="l"/>
                <a:tab pos="914400" algn="l"/>
                <a:tab pos="1828800" algn="l"/>
                <a:tab pos="2743200" algn="l"/>
                <a:tab pos="5886450" algn="r"/>
              </a:tabLst>
            </a:pPr>
            <a:r>
              <a:rPr lang="fr-C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ne doit pas générer de pollution lors de l’utilisation;</a:t>
            </a:r>
            <a:endParaRPr lang="fr-F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hangingPunct="0">
              <a:spcAft>
                <a:spcPts val="0"/>
              </a:spcAft>
              <a:buFont typeface="Arial" panose="020B0604020202020204" pitchFamily="34" charset="0"/>
              <a:buChar char="*"/>
              <a:tabLst>
                <a:tab pos="457200" algn="l"/>
                <a:tab pos="914400" algn="l"/>
                <a:tab pos="1828800" algn="l"/>
                <a:tab pos="2743200" algn="l"/>
                <a:tab pos="5886450" algn="r"/>
              </a:tabLst>
            </a:pPr>
            <a:r>
              <a:rPr lang="fr-C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doit être compressible pour l’emmagasinage de l’énergie;</a:t>
            </a:r>
            <a:endParaRPr lang="fr-FR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hangingPunct="0">
              <a:spcAft>
                <a:spcPts val="0"/>
              </a:spcAft>
              <a:buFont typeface="Arial" panose="020B0604020202020204" pitchFamily="34" charset="0"/>
              <a:buChar char="*"/>
              <a:tabLst>
                <a:tab pos="457200" algn="l"/>
                <a:tab pos="914400" algn="l"/>
                <a:tab pos="1828800" algn="l"/>
                <a:tab pos="2743200" algn="l"/>
                <a:tab pos="5886450" algn="r"/>
              </a:tabLst>
            </a:pPr>
            <a:r>
              <a:rPr lang="fr-C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faible viscosité pour réduire les pertes par friction lors du transport.</a:t>
            </a:r>
            <a:endParaRPr lang="fr-F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2444076"/>
              </p:ext>
            </p:extLst>
          </p:nvPr>
        </p:nvGraphicFramePr>
        <p:xfrm>
          <a:off x="10639992" y="1719022"/>
          <a:ext cx="1188128" cy="34032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5" name="CorelDRAW" r:id="rId3" imgW="1313640" imgH="3758760" progId="CorelDraw.Graphic.8">
                  <p:embed/>
                </p:oleObj>
              </mc:Choice>
              <mc:Fallback>
                <p:oleObj name="CorelDRAW" r:id="rId3" imgW="1313640" imgH="3758760" progId="CorelDraw.Graphic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39992" y="1719022"/>
                        <a:ext cx="1188128" cy="34032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462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3826" y="1001264"/>
            <a:ext cx="109002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/>
            <a:r>
              <a:rPr lang="fr-FR" sz="2800" dirty="0"/>
              <a:t>Il est vrai que l’utilisation de la pneumatique en industrie procure de nombreux </a:t>
            </a:r>
            <a:r>
              <a:rPr lang="fr-FR" sz="2800" dirty="0" smtClean="0"/>
              <a:t>avantages :</a:t>
            </a:r>
            <a:endParaRPr lang="fr-FR" sz="2800" dirty="0"/>
          </a:p>
        </p:txBody>
      </p:sp>
      <p:sp>
        <p:nvSpPr>
          <p:cNvPr id="3" name="Rectangle 2"/>
          <p:cNvSpPr/>
          <p:nvPr/>
        </p:nvSpPr>
        <p:spPr>
          <a:xfrm>
            <a:off x="406857" y="385020"/>
            <a:ext cx="48993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800" b="1" dirty="0" smtClean="0"/>
              <a:t>2/     </a:t>
            </a:r>
            <a:r>
              <a:rPr lang="fr-FR" sz="2800" b="1" dirty="0" smtClean="0">
                <a:solidFill>
                  <a:srgbClr val="FF0000"/>
                </a:solidFill>
              </a:rPr>
              <a:t>Avantage</a:t>
            </a:r>
            <a:r>
              <a:rPr lang="fr-FR" sz="2800" b="1" dirty="0" smtClean="0"/>
              <a:t> &amp; Inconvénients </a:t>
            </a:r>
            <a:endParaRPr lang="fr-FR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406857" y="2229038"/>
            <a:ext cx="1090023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hangingPunct="0"/>
            <a:r>
              <a:rPr lang="fr-CA" sz="2800" dirty="0" smtClean="0"/>
              <a:t>* l’air </a:t>
            </a:r>
            <a:r>
              <a:rPr lang="fr-CA" sz="2800" dirty="0"/>
              <a:t>est un fluide gratuit et qui est disponible en grande quantité;</a:t>
            </a:r>
            <a:endParaRPr lang="fr-FR" sz="2800" dirty="0"/>
          </a:p>
          <a:p>
            <a:pPr lvl="0" algn="just" hangingPunct="0"/>
            <a:r>
              <a:rPr lang="fr-CA" sz="2800" dirty="0" smtClean="0"/>
              <a:t>* il </a:t>
            </a:r>
            <a:r>
              <a:rPr lang="fr-CA" sz="2800" dirty="0"/>
              <a:t>est possible d’emmagasiner l’air comprimé dans des réservoirs qui peuvent être facilement déplacés</a:t>
            </a:r>
            <a:r>
              <a:rPr lang="fr-CA" sz="2800" dirty="0" smtClean="0"/>
              <a:t>;</a:t>
            </a:r>
          </a:p>
          <a:p>
            <a:pPr lvl="0" algn="just" hangingPunct="0"/>
            <a:endParaRPr lang="fr-FR" sz="2800" dirty="0"/>
          </a:p>
          <a:p>
            <a:pPr lvl="0" algn="just" hangingPunct="0"/>
            <a:r>
              <a:rPr lang="fr-CA" sz="2800" dirty="0"/>
              <a:t>* </a:t>
            </a:r>
            <a:r>
              <a:rPr lang="fr-CA" sz="2800" dirty="0" smtClean="0"/>
              <a:t>l’air </a:t>
            </a:r>
            <a:r>
              <a:rPr lang="fr-CA" sz="2800" dirty="0"/>
              <a:t>comprimé, s’il n’est pas lubrifié, peut être évacué directement à l’air libre sans aucune conséquence néfaste pour l’environnement;</a:t>
            </a:r>
            <a:endParaRPr lang="fr-FR" sz="2800" dirty="0"/>
          </a:p>
          <a:p>
            <a:pPr lvl="0" algn="just" hangingPunct="0"/>
            <a:r>
              <a:rPr lang="fr-CA" sz="2800" dirty="0"/>
              <a:t>* </a:t>
            </a:r>
            <a:r>
              <a:rPr lang="fr-CA" sz="2800" dirty="0" smtClean="0"/>
              <a:t>puisque </a:t>
            </a:r>
            <a:r>
              <a:rPr lang="fr-CA" sz="2800" dirty="0"/>
              <a:t>l’air n’est pas un gaz explosif, aucun dispositif de sécurité n’est à prévoir</a:t>
            </a:r>
            <a:r>
              <a:rPr lang="fr-CA" sz="2800" dirty="0" smtClean="0"/>
              <a:t>;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18561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6857" y="385020"/>
            <a:ext cx="48993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800" b="1" dirty="0" smtClean="0"/>
              <a:t>2/     </a:t>
            </a:r>
            <a:r>
              <a:rPr lang="fr-FR" sz="2800" b="1" dirty="0" smtClean="0">
                <a:solidFill>
                  <a:srgbClr val="FF0000"/>
                </a:solidFill>
              </a:rPr>
              <a:t>Avantage</a:t>
            </a:r>
            <a:r>
              <a:rPr lang="fr-FR" sz="2800" b="1" dirty="0" smtClean="0"/>
              <a:t> &amp; Inconvénients </a:t>
            </a:r>
            <a:endParaRPr lang="fr-FR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406857" y="2083895"/>
            <a:ext cx="1090023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 hangingPunct="0">
              <a:buFont typeface="Arial" panose="020B0604020202020204" pitchFamily="34" charset="0"/>
              <a:buChar char="•"/>
            </a:pPr>
            <a:r>
              <a:rPr lang="fr-CA" sz="2800" dirty="0" smtClean="0"/>
              <a:t>l’air </a:t>
            </a:r>
            <a:r>
              <a:rPr lang="fr-CA" sz="2800" dirty="0"/>
              <a:t>comprimé est un fluide qui peut se déplacer à grande vitesse, ce qui permet l’obtention de temps de réponses très élevés de la part des actionneurs</a:t>
            </a:r>
            <a:r>
              <a:rPr lang="fr-CA" sz="2800" dirty="0" smtClean="0"/>
              <a:t>;</a:t>
            </a:r>
          </a:p>
          <a:p>
            <a:pPr marL="457200" lvl="0" indent="-457200" algn="just" hangingPunct="0">
              <a:buFont typeface="Arial" panose="020B0604020202020204" pitchFamily="34" charset="0"/>
              <a:buChar char="•"/>
            </a:pPr>
            <a:endParaRPr lang="fr-FR" sz="2800" dirty="0"/>
          </a:p>
          <a:p>
            <a:pPr marL="457200" lvl="0" indent="-457200" algn="just" hangingPunct="0">
              <a:buFont typeface="Arial" panose="020B0604020202020204" pitchFamily="34" charset="0"/>
              <a:buChar char="•"/>
            </a:pPr>
            <a:r>
              <a:rPr lang="fr-CA" sz="2800" dirty="0" smtClean="0"/>
              <a:t>l’air </a:t>
            </a:r>
            <a:r>
              <a:rPr lang="fr-CA" sz="2800" dirty="0"/>
              <a:t>comprimé n’est pratiquement pas affecté par les variations de température</a:t>
            </a:r>
            <a:r>
              <a:rPr lang="fr-CA" sz="2800" dirty="0" smtClean="0"/>
              <a:t>;</a:t>
            </a:r>
          </a:p>
          <a:p>
            <a:pPr marL="457200" lvl="0" indent="-457200" algn="just" hangingPunct="0">
              <a:buFont typeface="Arial" panose="020B0604020202020204" pitchFamily="34" charset="0"/>
              <a:buChar char="•"/>
            </a:pPr>
            <a:endParaRPr lang="fr-FR" sz="2800" dirty="0"/>
          </a:p>
          <a:p>
            <a:pPr lvl="0" algn="just" hangingPunct="0"/>
            <a:r>
              <a:rPr lang="fr-CA" sz="2800" dirty="0"/>
              <a:t>* </a:t>
            </a:r>
            <a:r>
              <a:rPr lang="fr-CA" sz="2800" dirty="0" smtClean="0"/>
              <a:t>il </a:t>
            </a:r>
            <a:r>
              <a:rPr lang="fr-CA" sz="2800" dirty="0"/>
              <a:t>est possible de contrôler adéquatement la force développée par les actionneurs.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86448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0568" y="1001264"/>
            <a:ext cx="1090023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/>
            <a:r>
              <a:rPr lang="fr-FR" sz="2800" dirty="0"/>
              <a:t>Par contre, l’énergie pneumatique ne possède pas que des aspects positifs. La liste suivante présente les quelque </a:t>
            </a:r>
            <a:r>
              <a:rPr lang="fr-FR" sz="2800" b="1" dirty="0"/>
              <a:t>désavantages</a:t>
            </a:r>
            <a:r>
              <a:rPr lang="fr-FR" sz="2800" dirty="0"/>
              <a:t> reliés à l’utilisation de la pneumatique comme énergie de travail:</a:t>
            </a:r>
          </a:p>
        </p:txBody>
      </p:sp>
      <p:sp>
        <p:nvSpPr>
          <p:cNvPr id="3" name="Rectangle 2"/>
          <p:cNvSpPr/>
          <p:nvPr/>
        </p:nvSpPr>
        <p:spPr>
          <a:xfrm>
            <a:off x="406857" y="385020"/>
            <a:ext cx="48993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800" b="1" dirty="0" smtClean="0"/>
              <a:t>2/     Avantage &amp; </a:t>
            </a:r>
            <a:r>
              <a:rPr lang="fr-FR" sz="2800" b="1" dirty="0" smtClean="0">
                <a:solidFill>
                  <a:srgbClr val="FF0000"/>
                </a:solidFill>
              </a:rPr>
              <a:t>Inconvénients 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0568" y="2709761"/>
            <a:ext cx="1090023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hangingPunct="0"/>
            <a:endParaRPr lang="fr-FR" sz="2800" dirty="0"/>
          </a:p>
          <a:p>
            <a:pPr marL="457200" lvl="0" indent="-457200" hangingPunct="0">
              <a:buFont typeface="Arial" panose="020B0604020202020204" pitchFamily="34" charset="0"/>
              <a:buChar char="•"/>
            </a:pPr>
            <a:r>
              <a:rPr lang="fr-CA" sz="2800" dirty="0" smtClean="0"/>
              <a:t>l’échappement </a:t>
            </a:r>
            <a:r>
              <a:rPr lang="fr-CA" sz="2800" dirty="0"/>
              <a:t>de l’air comprimé est très bruyant mais cet aspect est généralement bien contrôlé</a:t>
            </a:r>
            <a:r>
              <a:rPr lang="fr-CA" sz="2800" dirty="0" smtClean="0"/>
              <a:t>;</a:t>
            </a:r>
          </a:p>
          <a:p>
            <a:pPr marL="457200" lvl="0" indent="-457200" hangingPunct="0">
              <a:buFont typeface="Arial" panose="020B0604020202020204" pitchFamily="34" charset="0"/>
              <a:buChar char="•"/>
            </a:pPr>
            <a:endParaRPr lang="fr-FR" sz="2800" dirty="0"/>
          </a:p>
          <a:p>
            <a:pPr lvl="0" hangingPunct="0"/>
            <a:r>
              <a:rPr lang="fr-CA" sz="2800" dirty="0" smtClean="0"/>
              <a:t>* si </a:t>
            </a:r>
            <a:r>
              <a:rPr lang="fr-CA" sz="2800" dirty="0"/>
              <a:t>l’air comprimé doit être lubrifié, il est à prévoir que l’échappement de l’air dans l’atmosphère provoquera une concentration en huile trop élevée dans l’air ambiant.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649426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6857" y="385020"/>
            <a:ext cx="48993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800" b="1" dirty="0" smtClean="0"/>
              <a:t>2/     Avantage &amp; </a:t>
            </a:r>
            <a:r>
              <a:rPr lang="fr-FR" sz="2800" b="1" dirty="0" smtClean="0">
                <a:solidFill>
                  <a:srgbClr val="FF0000"/>
                </a:solidFill>
              </a:rPr>
              <a:t>Inconvénients 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6857" y="1679248"/>
            <a:ext cx="1090023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lnSpc>
                <a:spcPct val="150000"/>
              </a:lnSpc>
            </a:pPr>
            <a:r>
              <a:rPr lang="fr-FR" sz="2800" dirty="0" smtClean="0"/>
              <a:t>* </a:t>
            </a:r>
            <a:r>
              <a:rPr lang="fr-CA" sz="2800" dirty="0" smtClean="0"/>
              <a:t>la </a:t>
            </a:r>
            <a:r>
              <a:rPr lang="fr-CA" sz="2800" dirty="0"/>
              <a:t>compression de l’air est dispendieuse;</a:t>
            </a:r>
            <a:endParaRPr lang="fr-FR" sz="2800" dirty="0"/>
          </a:p>
          <a:p>
            <a:pPr lvl="0" hangingPunct="0">
              <a:lnSpc>
                <a:spcPct val="150000"/>
              </a:lnSpc>
            </a:pPr>
            <a:r>
              <a:rPr lang="fr-CA" sz="2800" dirty="0" smtClean="0"/>
              <a:t>* il </a:t>
            </a:r>
            <a:r>
              <a:rPr lang="fr-CA" sz="2800" dirty="0"/>
              <a:t>est difficile d’obtenir des vitesses de déplacement constantes pour les actionneurs pneumatiques</a:t>
            </a:r>
            <a:r>
              <a:rPr lang="fr-CA" sz="2800" dirty="0" smtClean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88476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12717</TotalTime>
  <Words>934</Words>
  <Application>Microsoft Office PowerPoint</Application>
  <PresentationFormat>Grand écran</PresentationFormat>
  <Paragraphs>97</Paragraphs>
  <Slides>29</Slides>
  <Notes>3</Notes>
  <HiddenSlides>0</HiddenSlides>
  <MMClips>0</MMClips>
  <ScaleCrop>false</ScaleCrop>
  <HeadingPairs>
    <vt:vector size="8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40" baseType="lpstr">
      <vt:lpstr>SimSun</vt:lpstr>
      <vt:lpstr>Arial</vt:lpstr>
      <vt:lpstr>Calibri</vt:lpstr>
      <vt:lpstr>Calibri </vt:lpstr>
      <vt:lpstr>Calibri (Corps)</vt:lpstr>
      <vt:lpstr>Calibri Light</vt:lpstr>
      <vt:lpstr>Cambria</vt:lpstr>
      <vt:lpstr>Symbol</vt:lpstr>
      <vt:lpstr>Times New Roman</vt:lpstr>
      <vt:lpstr>Thème Office</vt:lpstr>
      <vt:lpstr>CorelDRAW</vt:lpstr>
      <vt:lpstr>Chapitre 5 :   Généralités sur les circuits pneumatiques &amp; hydrauliques </vt:lpstr>
      <vt:lpstr>Hydraulique</vt:lpstr>
      <vt:lpstr>Présentation PowerPoint</vt:lpstr>
      <vt:lpstr>Pneumatique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à la construction  mécanique  (Calcul des éléments et organes des machines)</dc:title>
  <dc:creator>PC</dc:creator>
  <cp:lastModifiedBy>Compte Microsoft</cp:lastModifiedBy>
  <cp:revision>674</cp:revision>
  <cp:lastPrinted>2020-03-07T22:00:35Z</cp:lastPrinted>
  <dcterms:created xsi:type="dcterms:W3CDTF">2018-04-02T12:32:31Z</dcterms:created>
  <dcterms:modified xsi:type="dcterms:W3CDTF">2023-05-24T18:07:42Z</dcterms:modified>
</cp:coreProperties>
</file>