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4" r:id="rId2"/>
    <p:sldId id="257" r:id="rId3"/>
    <p:sldId id="335" r:id="rId4"/>
    <p:sldId id="336" r:id="rId5"/>
    <p:sldId id="337" r:id="rId6"/>
    <p:sldId id="338" r:id="rId7"/>
    <p:sldId id="339" r:id="rId8"/>
    <p:sldId id="341" r:id="rId9"/>
    <p:sldId id="340" r:id="rId10"/>
    <p:sldId id="344" r:id="rId11"/>
    <p:sldId id="342" r:id="rId12"/>
    <p:sldId id="349" r:id="rId13"/>
    <p:sldId id="353" r:id="rId14"/>
    <p:sldId id="354" r:id="rId15"/>
    <p:sldId id="355" r:id="rId16"/>
    <p:sldId id="356" r:id="rId17"/>
    <p:sldId id="345" r:id="rId18"/>
    <p:sldId id="357" r:id="rId19"/>
    <p:sldId id="358" r:id="rId20"/>
    <p:sldId id="346" r:id="rId21"/>
  </p:sldIdLst>
  <p:sldSz cx="12192000" cy="6858000"/>
  <p:notesSz cx="7099300" cy="10234613"/>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84" d="100"/>
          <a:sy n="84"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6F906F5-A426-451E-B564-F8BE89B2898C}" type="datetimeFigureOut">
              <a:rPr lang="fr-FR" smtClean="0"/>
              <a:t>21/07/2023</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64C9170-F39E-40F7-BAE2-910C0E662519}" type="slidenum">
              <a:rPr lang="fr-FR" smtClean="0"/>
              <a:t>‹N°›</a:t>
            </a:fld>
            <a:endParaRPr lang="fr-FR"/>
          </a:p>
        </p:txBody>
      </p:sp>
    </p:spTree>
    <p:extLst>
      <p:ext uri="{BB962C8B-B14F-4D97-AF65-F5344CB8AC3E}">
        <p14:creationId xmlns:p14="http://schemas.microsoft.com/office/powerpoint/2010/main" val="29473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4C9170-F39E-40F7-BAE2-910C0E662519}" type="slidenum">
              <a:rPr lang="fr-FR" smtClean="0"/>
              <a:t>4</a:t>
            </a:fld>
            <a:endParaRPr lang="fr-FR"/>
          </a:p>
        </p:txBody>
      </p:sp>
    </p:spTree>
    <p:extLst>
      <p:ext uri="{BB962C8B-B14F-4D97-AF65-F5344CB8AC3E}">
        <p14:creationId xmlns:p14="http://schemas.microsoft.com/office/powerpoint/2010/main" val="102745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4C9170-F39E-40F7-BAE2-910C0E662519}" type="slidenum">
              <a:rPr lang="fr-FR" smtClean="0"/>
              <a:t>6</a:t>
            </a:fld>
            <a:endParaRPr lang="fr-FR"/>
          </a:p>
        </p:txBody>
      </p:sp>
    </p:spTree>
    <p:extLst>
      <p:ext uri="{BB962C8B-B14F-4D97-AF65-F5344CB8AC3E}">
        <p14:creationId xmlns:p14="http://schemas.microsoft.com/office/powerpoint/2010/main" val="276978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345703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238536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44479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19329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239474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770FE9-AFFF-42F0-9EDA-BD7EACE4381A}" type="datetimeFigureOut">
              <a:rPr lang="fr-FR" smtClean="0"/>
              <a:t>21/07/2023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407282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770FE9-AFFF-42F0-9EDA-BD7EACE4381A}" type="datetimeFigureOut">
              <a:rPr lang="fr-FR" smtClean="0"/>
              <a:t>21/07/2023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250250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A770FE9-AFFF-42F0-9EDA-BD7EACE4381A}" type="datetimeFigureOut">
              <a:rPr lang="fr-FR" smtClean="0"/>
              <a:t>21/07/2023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154352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770FE9-AFFF-42F0-9EDA-BD7EACE4381A}" type="datetimeFigureOut">
              <a:rPr lang="fr-FR" smtClean="0"/>
              <a:t>21/07/2023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373505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770FE9-AFFF-42F0-9EDA-BD7EACE4381A}" type="datetimeFigureOut">
              <a:rPr lang="fr-FR" smtClean="0"/>
              <a:t>21/07/2023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322949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770FE9-AFFF-42F0-9EDA-BD7EACE4381A}" type="datetimeFigureOut">
              <a:rPr lang="fr-FR" smtClean="0"/>
              <a:t>21/07/2023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180B24-8E06-4BB5-87B0-30B5781D0AE0}" type="slidenum">
              <a:rPr lang="fr-FR" smtClean="0"/>
              <a:t>‹N°›</a:t>
            </a:fld>
            <a:endParaRPr lang="fr-FR"/>
          </a:p>
        </p:txBody>
      </p:sp>
    </p:spTree>
    <p:extLst>
      <p:ext uri="{BB962C8B-B14F-4D97-AF65-F5344CB8AC3E}">
        <p14:creationId xmlns:p14="http://schemas.microsoft.com/office/powerpoint/2010/main" val="417034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70FE9-AFFF-42F0-9EDA-BD7EACE4381A}" type="datetimeFigureOut">
              <a:rPr lang="fr-FR" smtClean="0"/>
              <a:t>21/07/2023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0B24-8E06-4BB5-87B0-30B5781D0AE0}" type="slidenum">
              <a:rPr lang="fr-FR" smtClean="0"/>
              <a:t>‹N°›</a:t>
            </a:fld>
            <a:endParaRPr lang="fr-FR"/>
          </a:p>
        </p:txBody>
      </p:sp>
    </p:spTree>
    <p:extLst>
      <p:ext uri="{BB962C8B-B14F-4D97-AF65-F5344CB8AC3E}">
        <p14:creationId xmlns:p14="http://schemas.microsoft.com/office/powerpoint/2010/main" val="3965787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5059" y="759855"/>
            <a:ext cx="10031351" cy="3896328"/>
          </a:xfrm>
        </p:spPr>
        <p:txBody>
          <a:bodyPr>
            <a:normAutofit/>
          </a:bodyPr>
          <a:lstStyle/>
          <a:p>
            <a:r>
              <a:rPr lang="en" b="1" dirty="0" smtClean="0">
                <a:solidFill>
                  <a:srgbClr val="FF0000"/>
                </a:solidFill>
              </a:rPr>
              <a:t>Hydraulics </a:t>
            </a:r>
            <a:r>
              <a:rPr lang="en" b="1" dirty="0"/>
              <a:t>&amp; </a:t>
            </a:r>
            <a:r>
              <a:rPr lang="en" b="1" dirty="0" smtClean="0">
                <a:solidFill>
                  <a:srgbClr val="FF0000"/>
                </a:solidFill>
              </a:rPr>
              <a:t>Pneumatics</a:t>
            </a:r>
            <a:r>
              <a:rPr lang="fr-FR" dirty="0">
                <a:solidFill>
                  <a:srgbClr val="FF0000"/>
                </a:solidFill>
              </a:rPr>
              <a:t/>
            </a:r>
            <a:br>
              <a:rPr lang="fr-FR" dirty="0">
                <a:solidFill>
                  <a:srgbClr val="FF0000"/>
                </a:solidFill>
              </a:rPr>
            </a:br>
            <a:endParaRPr lang="fr-FR" dirty="0">
              <a:solidFill>
                <a:srgbClr val="FF0000"/>
              </a:solidFill>
            </a:endParaRPr>
          </a:p>
        </p:txBody>
      </p:sp>
    </p:spTree>
    <p:extLst>
      <p:ext uri="{BB962C8B-B14F-4D97-AF65-F5344CB8AC3E}">
        <p14:creationId xmlns:p14="http://schemas.microsoft.com/office/powerpoint/2010/main" val="45170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246" y="898720"/>
            <a:ext cx="10900230" cy="1292662"/>
          </a:xfrm>
          <a:prstGeom prst="rect">
            <a:avLst/>
          </a:prstGeom>
        </p:spPr>
        <p:txBody>
          <a:bodyPr wrap="square">
            <a:spAutoFit/>
          </a:bodyPr>
          <a:lstStyle/>
          <a:p>
            <a:r>
              <a:rPr lang="en" sz="2600" dirty="0"/>
              <a:t>The dynamic viscosity expresses the proportionality of </a:t>
            </a:r>
            <a:r>
              <a:rPr lang="en" sz="2600" dirty="0" smtClean="0"/>
              <a:t>the </a:t>
            </a:r>
            <a:r>
              <a:rPr lang="en" sz="2600" dirty="0"/>
              <a:t>frictional force F which is exerted on the surface of separation of two adjacent layers distant from </a:t>
            </a:r>
            <a:r>
              <a:rPr lang="en" sz="2600" dirty="0" smtClean="0"/>
              <a:t>Δ Y.</a:t>
            </a:r>
            <a:endParaRPr lang="fr-FR" sz="2600" dirty="0"/>
          </a:p>
        </p:txBody>
      </p:sp>
      <p:sp>
        <p:nvSpPr>
          <p:cNvPr id="3" name="Rectangle 2"/>
          <p:cNvSpPr/>
          <p:nvPr/>
        </p:nvSpPr>
        <p:spPr>
          <a:xfrm>
            <a:off x="511246" y="366342"/>
            <a:ext cx="8204881" cy="523220"/>
          </a:xfrm>
          <a:prstGeom prst="rect">
            <a:avLst/>
          </a:prstGeom>
        </p:spPr>
        <p:txBody>
          <a:bodyPr wrap="square">
            <a:spAutoFit/>
          </a:bodyPr>
          <a:lstStyle/>
          <a:p>
            <a:r>
              <a:rPr lang="en" sz="2800" b="1" dirty="0" smtClean="0">
                <a:solidFill>
                  <a:srgbClr val="FF0000"/>
                </a:solidFill>
              </a:rPr>
              <a:t>3.4.1 </a:t>
            </a:r>
            <a:r>
              <a:rPr lang="en" sz="2800" b="1" dirty="0">
                <a:solidFill>
                  <a:srgbClr val="FF0000"/>
                </a:solidFill>
              </a:rPr>
              <a:t>. Dynamic viscosity (Newton's law </a:t>
            </a:r>
            <a:r>
              <a:rPr lang="en" sz="2800" b="1" dirty="0" smtClean="0">
                <a:solidFill>
                  <a:srgbClr val="FF0000"/>
                </a:solidFill>
              </a:rPr>
              <a:t>)</a:t>
            </a:r>
            <a:endParaRPr lang="fr-FR" sz="2800" dirty="0">
              <a:solidFill>
                <a:srgbClr val="FF0000"/>
              </a:solidFill>
            </a:endParaRPr>
          </a:p>
        </p:txBody>
      </p:sp>
      <p:sp>
        <p:nvSpPr>
          <p:cNvPr id="5" name="Rectangle 4"/>
          <p:cNvSpPr/>
          <p:nvPr/>
        </p:nvSpPr>
        <p:spPr>
          <a:xfrm>
            <a:off x="386685" y="3302470"/>
            <a:ext cx="5311296" cy="27238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 sz="1900" b="1" dirty="0"/>
              <a:t>F </a:t>
            </a:r>
            <a:r>
              <a:rPr lang="en" sz="1900" b="1" dirty="0" smtClean="0"/>
              <a:t>: </a:t>
            </a:r>
            <a:r>
              <a:rPr lang="en" sz="1900" dirty="0"/>
              <a:t>sliding force between the layers in (N),</a:t>
            </a:r>
          </a:p>
          <a:p>
            <a:r>
              <a:rPr lang="en" sz="1900" b="1" dirty="0"/>
              <a:t>μ</a:t>
            </a:r>
            <a:r>
              <a:rPr lang="en" sz="1900" b="1" dirty="0" smtClean="0"/>
              <a:t>  : </a:t>
            </a:r>
            <a:r>
              <a:rPr lang="en" sz="1900" dirty="0"/>
              <a:t>Dynamic viscosity in (kg/ </a:t>
            </a:r>
            <a:r>
              <a:rPr lang="en" sz="1900" dirty="0" err="1"/>
              <a:t>ms </a:t>
            </a:r>
            <a:r>
              <a:rPr lang="en" sz="1900" dirty="0"/>
              <a:t>),</a:t>
            </a:r>
          </a:p>
          <a:p>
            <a:r>
              <a:rPr lang="en" sz="1900" b="1" dirty="0"/>
              <a:t>S </a:t>
            </a:r>
            <a:r>
              <a:rPr lang="en" sz="1900" b="1" dirty="0" smtClean="0"/>
              <a:t>: </a:t>
            </a:r>
            <a:r>
              <a:rPr lang="en" sz="1900" dirty="0"/>
              <a:t>contact surface between two layers in (m2),</a:t>
            </a:r>
          </a:p>
          <a:p>
            <a:r>
              <a:rPr lang="en" sz="1900" b="1" dirty="0"/>
              <a:t>dV </a:t>
            </a:r>
            <a:r>
              <a:rPr lang="en" sz="1900" b="1" i="1" dirty="0" smtClean="0"/>
              <a:t> </a:t>
            </a:r>
            <a:r>
              <a:rPr lang="en" sz="1900" b="1" dirty="0"/>
              <a:t>: </a:t>
            </a:r>
            <a:r>
              <a:rPr lang="en" sz="1900" dirty="0"/>
              <a:t>Velocity difference between two layers in (m/s),</a:t>
            </a:r>
          </a:p>
          <a:p>
            <a:r>
              <a:rPr lang="en" sz="1900" b="1" dirty="0" err="1"/>
              <a:t>there </a:t>
            </a:r>
            <a:r>
              <a:rPr lang="en" sz="1900" b="1" i="1" dirty="0" err="1"/>
              <a:t>_</a:t>
            </a:r>
            <a:r>
              <a:rPr lang="en" sz="1900" b="1" i="1" dirty="0"/>
              <a:t> </a:t>
            </a:r>
            <a:r>
              <a:rPr lang="en" sz="1900" b="1" dirty="0"/>
              <a:t>: </a:t>
            </a:r>
            <a:r>
              <a:rPr lang="en" sz="1900" dirty="0"/>
              <a:t>Distance between two layers in (m).</a:t>
            </a:r>
          </a:p>
          <a:p>
            <a:r>
              <a:rPr lang="en" sz="1900" dirty="0" smtClean="0">
                <a:solidFill>
                  <a:srgbClr val="FF0000"/>
                </a:solidFill>
              </a:rPr>
              <a:t>( </a:t>
            </a:r>
            <a:r>
              <a:rPr lang="en" sz="1900" b="1" dirty="0" err="1" smtClean="0">
                <a:solidFill>
                  <a:srgbClr val="FF0000"/>
                </a:solidFill>
              </a:rPr>
              <a:t>d </a:t>
            </a:r>
            <a:r>
              <a:rPr lang="en" sz="1900" b="1" i="1" dirty="0" err="1" smtClean="0">
                <a:solidFill>
                  <a:srgbClr val="FF0000"/>
                </a:solidFill>
              </a:rPr>
              <a:t>V </a:t>
            </a:r>
            <a:r>
              <a:rPr lang="en" sz="1900" b="1" i="1" dirty="0" smtClean="0">
                <a:solidFill>
                  <a:srgbClr val="FF0000"/>
                </a:solidFill>
              </a:rPr>
              <a:t>/ </a:t>
            </a:r>
            <a:r>
              <a:rPr lang="en" sz="1900" b="1" i="1" dirty="0" err="1" smtClean="0">
                <a:solidFill>
                  <a:srgbClr val="FF0000"/>
                </a:solidFill>
              </a:rPr>
              <a:t>dy </a:t>
            </a:r>
            <a:r>
              <a:rPr lang="en" sz="1900" b="1" i="1" dirty="0" smtClean="0">
                <a:solidFill>
                  <a:srgbClr val="FF0000"/>
                </a:solidFill>
              </a:rPr>
              <a:t>): </a:t>
            </a:r>
            <a:r>
              <a:rPr lang="en" sz="1900" dirty="0" smtClean="0">
                <a:ln w="0"/>
                <a:solidFill>
                  <a:srgbClr val="FF0000"/>
                </a:solidFill>
                <a:effectLst>
                  <a:outerShdw blurRad="38100" dist="19050" dir="2700000" algn="tl" rotWithShape="0">
                    <a:schemeClr val="dk1">
                      <a:alpha val="40000"/>
                    </a:schemeClr>
                  </a:outerShdw>
                </a:effectLst>
              </a:rPr>
              <a:t>Strain rate.</a:t>
            </a:r>
          </a:p>
          <a:p>
            <a:endParaRPr lang="fr-FR" sz="1900" dirty="0">
              <a:ln w="0"/>
              <a:solidFill>
                <a:srgbClr val="FF0000"/>
              </a:solidFill>
              <a:effectLst>
                <a:outerShdw blurRad="38100" dist="19050" dir="2700000" algn="tl" rotWithShape="0">
                  <a:schemeClr val="dk1">
                    <a:alpha val="40000"/>
                  </a:schemeClr>
                </a:outerShdw>
              </a:effectLst>
            </a:endParaRPr>
          </a:p>
          <a:p>
            <a:r>
              <a:rPr lang="en" sz="1900" b="1" dirty="0"/>
              <a:t>1 Pa⋅s = 1 Poiseuille (Pl)</a:t>
            </a:r>
            <a:r>
              <a:rPr lang="en" sz="1900" b="1" dirty="0" smtClean="0"/>
              <a:t> = 1 </a:t>
            </a:r>
            <a:endParaRPr lang="fr-FR" sz="1900" b="1"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3431717" y="2191382"/>
            <a:ext cx="1694881" cy="881276"/>
          </a:xfrm>
          <a:prstGeom prst="rect">
            <a:avLst/>
          </a:prstGeom>
          <a:noFill/>
          <a:ln>
            <a:noFill/>
          </a:ln>
        </p:spPr>
      </p:pic>
      <p:sp>
        <p:nvSpPr>
          <p:cNvPr id="4" name="Rectangle 3"/>
          <p:cNvSpPr/>
          <p:nvPr/>
        </p:nvSpPr>
        <p:spPr>
          <a:xfrm>
            <a:off x="343510" y="6191670"/>
            <a:ext cx="10872717" cy="685059"/>
          </a:xfrm>
          <a:prstGeom prst="rect">
            <a:avLst/>
          </a:prstGeom>
        </p:spPr>
        <p:txBody>
          <a:bodyPr wrap="square">
            <a:spAutoFit/>
          </a:bodyPr>
          <a:lstStyle/>
          <a:p>
            <a:pPr>
              <a:lnSpc>
                <a:spcPct val="107000"/>
              </a:lnSpc>
              <a:spcAft>
                <a:spcPts val="0"/>
              </a:spcAft>
            </a:pPr>
            <a:r>
              <a:rPr lang="en" dirty="0">
                <a:highlight>
                  <a:srgbClr val="FFFF00"/>
                </a:highlight>
                <a:latin typeface="Arial" panose="020B0604020202020204" pitchFamily="34" charset="0"/>
                <a:ea typeface="Calibri" panose="020F0502020204030204" pitchFamily="34" charset="0"/>
                <a:cs typeface="Arial" panose="020B0604020202020204" pitchFamily="34" charset="0"/>
              </a:rPr>
              <a:t>Dynamic viscosity corresponds to the physical reality of the behavior of a fluid subjected to stress (force).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5779869" y="1983617"/>
            <a:ext cx="5981700" cy="3600450"/>
          </a:xfrm>
          <a:prstGeom prst="rect">
            <a:avLst/>
          </a:prstGeom>
        </p:spPr>
      </p:pic>
      <mc:AlternateContent xmlns:mc="http://schemas.openxmlformats.org/markup-compatibility/2006" xmlns:a14="http://schemas.microsoft.com/office/drawing/2010/main">
        <mc:Choice Requires="a14">
          <p:sp>
            <p:nvSpPr>
              <p:cNvPr id="9" name="ZoneTexte 8"/>
              <p:cNvSpPr txBox="1"/>
              <p:nvPr/>
            </p:nvSpPr>
            <p:spPr>
              <a:xfrm>
                <a:off x="1131280" y="2225000"/>
                <a:ext cx="1939465" cy="79662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500" b="1" i="1" smtClean="0">
                          <a:latin typeface="Cambria Math" panose="02040503050406030204" pitchFamily="18" charset="0"/>
                          <a:ea typeface="Cambria Math" panose="02040503050406030204" pitchFamily="18" charset="0"/>
                        </a:rPr>
                        <m:t>𝝉</m:t>
                      </m:r>
                      <m:r>
                        <a:rPr lang="fr-FR" sz="2500" b="1" i="1" smtClean="0">
                          <a:latin typeface="Cambria Math" panose="02040503050406030204" pitchFamily="18" charset="0"/>
                        </a:rPr>
                        <m:t>=</m:t>
                      </m:r>
                      <m:r>
                        <a:rPr lang="fr-FR" sz="2500" b="1" i="1" smtClean="0">
                          <a:latin typeface="Cambria Math" panose="02040503050406030204" pitchFamily="18" charset="0"/>
                          <a:ea typeface="Cambria Math" panose="02040503050406030204" pitchFamily="18" charset="0"/>
                        </a:rPr>
                        <m:t>𝝁</m:t>
                      </m:r>
                      <m:r>
                        <a:rPr lang="fr-FR" sz="2500" b="1" i="1" smtClean="0">
                          <a:latin typeface="Cambria Math" panose="02040503050406030204" pitchFamily="18" charset="0"/>
                          <a:ea typeface="Cambria Math" panose="02040503050406030204" pitchFamily="18" charset="0"/>
                        </a:rPr>
                        <m:t> </m:t>
                      </m:r>
                      <m:f>
                        <m:fPr>
                          <m:ctrlPr>
                            <a:rPr lang="fr-FR" sz="2500" b="1" i="1" smtClean="0">
                              <a:latin typeface="Cambria Math" panose="02040503050406030204" pitchFamily="18" charset="0"/>
                              <a:ea typeface="Cambria Math" panose="02040503050406030204" pitchFamily="18" charset="0"/>
                            </a:rPr>
                          </m:ctrlPr>
                        </m:fPr>
                        <m:num>
                          <m:r>
                            <a:rPr lang="fr-FR" sz="2500" b="1" i="1" smtClean="0">
                              <a:latin typeface="Cambria Math" panose="02040503050406030204" pitchFamily="18" charset="0"/>
                              <a:ea typeface="Cambria Math" panose="02040503050406030204" pitchFamily="18" charset="0"/>
                            </a:rPr>
                            <m:t>𝒅𝑽</m:t>
                          </m:r>
                        </m:num>
                        <m:den>
                          <m:r>
                            <a:rPr lang="fr-FR" sz="2500" b="1" i="1" smtClean="0">
                              <a:latin typeface="Cambria Math" panose="02040503050406030204" pitchFamily="18" charset="0"/>
                              <a:ea typeface="Cambria Math" panose="02040503050406030204" pitchFamily="18" charset="0"/>
                            </a:rPr>
                            <m:t>𝒅𝒚</m:t>
                          </m:r>
                        </m:den>
                      </m:f>
                    </m:oMath>
                  </m:oMathPara>
                </a14:m>
                <a:endParaRPr lang="fr-FR" sz="25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1131280" y="2225000"/>
                <a:ext cx="1939465" cy="796628"/>
              </a:xfrm>
              <a:prstGeom prst="rect">
                <a:avLst/>
              </a:prstGeom>
              <a:blipFill rotWithShape="0">
                <a:blip r:embed="rId4"/>
                <a:stretch>
                  <a:fillRect/>
                </a:stretch>
              </a:blipFill>
            </p:spPr>
            <p:txBody>
              <a:bodyPr/>
              <a:lstStyle/>
              <a:p>
                <a:r xmlns:a="http://schemas.openxmlformats.org/drawingml/2006/main">
                  <a:rPr lang="en">
                    <a:noFill/>
                  </a:rPr>
                  <a:t> </a:t>
                </a:r>
              </a:p>
            </p:txBody>
          </p:sp>
        </mc:Fallback>
      </mc:AlternateContent>
    </p:spTree>
    <p:extLst>
      <p:ext uri="{BB962C8B-B14F-4D97-AF65-F5344CB8AC3E}">
        <p14:creationId xmlns:p14="http://schemas.microsoft.com/office/powerpoint/2010/main" val="884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246" y="1089792"/>
            <a:ext cx="10900230" cy="523220"/>
          </a:xfrm>
          <a:prstGeom prst="rect">
            <a:avLst/>
          </a:prstGeom>
        </p:spPr>
        <p:txBody>
          <a:bodyPr wrap="square">
            <a:spAutoFit/>
          </a:bodyPr>
          <a:lstStyle/>
          <a:p>
            <a:r>
              <a:rPr lang="en" sz="2800" dirty="0"/>
              <a:t>The kinematic viscosity characterizes the flow time of a liquid.</a:t>
            </a:r>
          </a:p>
        </p:txBody>
      </p:sp>
      <p:sp>
        <p:nvSpPr>
          <p:cNvPr id="3" name="Rectangle 2"/>
          <p:cNvSpPr/>
          <p:nvPr/>
        </p:nvSpPr>
        <p:spPr>
          <a:xfrm>
            <a:off x="511247" y="366342"/>
            <a:ext cx="5084336" cy="523220"/>
          </a:xfrm>
          <a:prstGeom prst="rect">
            <a:avLst/>
          </a:prstGeom>
        </p:spPr>
        <p:txBody>
          <a:bodyPr wrap="square">
            <a:spAutoFit/>
          </a:bodyPr>
          <a:lstStyle/>
          <a:p>
            <a:r>
              <a:rPr lang="en" sz="2800" b="1" dirty="0" smtClean="0">
                <a:solidFill>
                  <a:srgbClr val="FF0000"/>
                </a:solidFill>
              </a:rPr>
              <a:t>3.4.2 </a:t>
            </a:r>
            <a:r>
              <a:rPr lang="en" sz="2800" b="1" dirty="0">
                <a:solidFill>
                  <a:srgbClr val="FF0000"/>
                </a:solidFill>
              </a:rPr>
              <a:t>. </a:t>
            </a:r>
            <a:r>
              <a:rPr lang="fr-FR" sz="2800" b="1" dirty="0" err="1">
                <a:solidFill>
                  <a:srgbClr val="FF0000"/>
                </a:solidFill>
              </a:rPr>
              <a:t>Kinematic</a:t>
            </a:r>
            <a:r>
              <a:rPr lang="fr-FR" sz="2800" b="1" dirty="0">
                <a:solidFill>
                  <a:srgbClr val="FF0000"/>
                </a:solidFill>
              </a:rPr>
              <a:t> </a:t>
            </a:r>
            <a:r>
              <a:rPr lang="fr-FR" sz="2800" b="1" dirty="0" err="1">
                <a:solidFill>
                  <a:srgbClr val="FF0000"/>
                </a:solidFill>
              </a:rPr>
              <a:t>viscosity</a:t>
            </a:r>
            <a:r>
              <a:rPr lang="en" sz="2800" b="1" dirty="0" smtClean="0">
                <a:solidFill>
                  <a:srgbClr val="FF0000"/>
                </a:solidFill>
              </a:rPr>
              <a:t> </a:t>
            </a:r>
            <a:endParaRPr lang="fr-FR" sz="2800" b="1" dirty="0">
              <a:solidFill>
                <a:srgbClr val="FF0000"/>
              </a:solidFill>
            </a:endParaRPr>
          </a:p>
        </p:txBody>
      </p:sp>
      <p:sp>
        <p:nvSpPr>
          <p:cNvPr id="5" name="Rectangle 4"/>
          <p:cNvSpPr/>
          <p:nvPr/>
        </p:nvSpPr>
        <p:spPr>
          <a:xfrm>
            <a:off x="511247" y="3796100"/>
            <a:ext cx="8687344" cy="769441"/>
          </a:xfrm>
          <a:prstGeom prst="rect">
            <a:avLst/>
          </a:prstGeom>
        </p:spPr>
        <p:txBody>
          <a:bodyPr wrap="square">
            <a:spAutoFit/>
          </a:bodyPr>
          <a:lstStyle/>
          <a:p>
            <a:r>
              <a:rPr lang="en" sz="2200" dirty="0"/>
              <a:t>The unit of kinematic viscosity is the (m </a:t>
            </a:r>
            <a:r>
              <a:rPr lang="en" sz="2200" baseline="30000" dirty="0"/>
              <a:t>2 </a:t>
            </a:r>
            <a:r>
              <a:rPr lang="en" sz="2200" dirty="0"/>
              <a:t>/s) or the Stokes (St).</a:t>
            </a:r>
          </a:p>
          <a:p>
            <a:r>
              <a:rPr lang="en" sz="2200" b="1" dirty="0"/>
              <a:t>1 St= 10 </a:t>
            </a:r>
            <a:r>
              <a:rPr lang="en" sz="2200" b="1" baseline="30000" dirty="0"/>
              <a:t>-4 </a:t>
            </a:r>
            <a:r>
              <a:rPr lang="en" sz="2200" b="1" dirty="0"/>
              <a:t>m </a:t>
            </a:r>
            <a:r>
              <a:rPr lang="en" sz="2200" b="1" baseline="30000" dirty="0"/>
              <a:t>2 </a:t>
            </a:r>
            <a:r>
              <a:rPr lang="en" sz="2200" b="1" dirty="0"/>
              <a:t>/s</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4854919" y="2182031"/>
            <a:ext cx="1285662" cy="1045049"/>
          </a:xfrm>
          <a:prstGeom prst="rect">
            <a:avLst/>
          </a:prstGeom>
          <a:noFill/>
          <a:ln>
            <a:noFill/>
          </a:ln>
        </p:spPr>
      </p:pic>
    </p:spTree>
    <p:extLst>
      <p:ext uri="{BB962C8B-B14F-4D97-AF65-F5344CB8AC3E}">
        <p14:creationId xmlns:p14="http://schemas.microsoft.com/office/powerpoint/2010/main" val="979822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246" y="366342"/>
            <a:ext cx="7240681" cy="523220"/>
          </a:xfrm>
          <a:prstGeom prst="rect">
            <a:avLst/>
          </a:prstGeom>
        </p:spPr>
        <p:txBody>
          <a:bodyPr wrap="square">
            <a:spAutoFit/>
          </a:bodyPr>
          <a:lstStyle/>
          <a:p>
            <a:r>
              <a:rPr lang="en" sz="2800" b="1" u="sng" dirty="0" smtClean="0">
                <a:solidFill>
                  <a:srgbClr val="FF0000"/>
                </a:solidFill>
              </a:rPr>
              <a:t>a/ Velocity profile in a cylindrical tube:</a:t>
            </a:r>
            <a:endParaRPr lang="fr-FR" sz="2800" u="sng" dirty="0">
              <a:solidFill>
                <a:srgbClr val="FF0000"/>
              </a:solidFill>
            </a:endParaRPr>
          </a:p>
        </p:txBody>
      </p:sp>
      <p:pic>
        <p:nvPicPr>
          <p:cNvPr id="2" name="Image 1"/>
          <p:cNvPicPr>
            <a:picLocks noChangeAspect="1"/>
          </p:cNvPicPr>
          <p:nvPr/>
        </p:nvPicPr>
        <p:blipFill>
          <a:blip r:embed="rId2"/>
          <a:stretch>
            <a:fillRect/>
          </a:stretch>
        </p:blipFill>
        <p:spPr>
          <a:xfrm>
            <a:off x="3610756" y="2389211"/>
            <a:ext cx="5953125" cy="1943100"/>
          </a:xfrm>
          <a:prstGeom prst="rect">
            <a:avLst/>
          </a:prstGeom>
        </p:spPr>
      </p:pic>
      <p:sp>
        <p:nvSpPr>
          <p:cNvPr id="4" name="Rectangle 3"/>
          <p:cNvSpPr/>
          <p:nvPr/>
        </p:nvSpPr>
        <p:spPr>
          <a:xfrm>
            <a:off x="511246" y="1086063"/>
            <a:ext cx="10939226" cy="923330"/>
          </a:xfrm>
          <a:prstGeom prst="rect">
            <a:avLst/>
          </a:prstGeom>
        </p:spPr>
        <p:txBody>
          <a:bodyPr wrap="square">
            <a:spAutoFit/>
          </a:bodyPr>
          <a:lstStyle/>
          <a:p>
            <a:r>
              <a:rPr lang="en" dirty="0">
                <a:latin typeface="TimesNewRoman"/>
              </a:rPr>
              <a:t>Under the effect of the interaction forces between the fluid particles and the </a:t>
            </a:r>
            <a:r>
              <a:rPr lang="en" dirty="0" smtClean="0">
                <a:latin typeface="TimesNewRoman"/>
              </a:rPr>
              <a:t>interaction forces between </a:t>
            </a:r>
            <a:r>
              <a:rPr lang="en" dirty="0">
                <a:latin typeface="TimesNewRoman"/>
              </a:rPr>
              <a:t>the fluid particles and those of the wall, each fluid particle does not </a:t>
            </a:r>
            <a:r>
              <a:rPr lang="en" dirty="0" smtClean="0">
                <a:latin typeface="TimesNewRoman"/>
              </a:rPr>
              <a:t>flow </a:t>
            </a:r>
            <a:r>
              <a:rPr lang="en" dirty="0">
                <a:latin typeface="TimesNewRoman"/>
              </a:rPr>
              <a:t>at the </a:t>
            </a:r>
            <a:r>
              <a:rPr lang="en" dirty="0" smtClean="0">
                <a:latin typeface="TimesNewRoman"/>
              </a:rPr>
              <a:t>same </a:t>
            </a:r>
            <a:r>
              <a:rPr lang="en" dirty="0">
                <a:latin typeface="TimesNewRoman"/>
              </a:rPr>
              <a:t>speed. </a:t>
            </a:r>
            <a:r>
              <a:rPr lang="en" b="1" dirty="0">
                <a:latin typeface="TimesNewRoman,Bold"/>
              </a:rPr>
              <a:t>We say that there is a </a:t>
            </a:r>
            <a:r>
              <a:rPr lang="en" b="1" i="1" dirty="0">
                <a:latin typeface="TimesNewRoman,BoldItalic"/>
              </a:rPr>
              <a:t>velocity profile ( </a:t>
            </a:r>
            <a:r>
              <a:rPr lang="en" b="1" i="1" dirty="0" smtClean="0">
                <a:latin typeface="TimesNewRoman,BoldItalic"/>
              </a:rPr>
              <a:t>figure).</a:t>
            </a:r>
            <a:endParaRPr lang="fr-FR" dirty="0"/>
          </a:p>
        </p:txBody>
      </p:sp>
      <p:sp>
        <p:nvSpPr>
          <p:cNvPr id="5" name="Rectangle 4"/>
          <p:cNvSpPr/>
          <p:nvPr/>
        </p:nvSpPr>
        <p:spPr>
          <a:xfrm>
            <a:off x="511246" y="4935446"/>
            <a:ext cx="11403250" cy="1200329"/>
          </a:xfrm>
          <a:prstGeom prst="rect">
            <a:avLst/>
          </a:prstGeom>
        </p:spPr>
        <p:txBody>
          <a:bodyPr wrap="square">
            <a:spAutoFit/>
          </a:bodyPr>
          <a:lstStyle/>
          <a:p>
            <a:pPr algn="just"/>
            <a:r>
              <a:rPr lang="en" dirty="0" smtClean="0">
                <a:latin typeface="TimesNewRoman"/>
              </a:rPr>
              <a:t>Let us consider two </a:t>
            </a:r>
            <a:r>
              <a:rPr lang="en" dirty="0">
                <a:latin typeface="TimesNewRoman"/>
              </a:rPr>
              <a:t>adjacent layers of fluid distant from </a:t>
            </a:r>
            <a:r>
              <a:rPr lang="en" dirty="0" err="1">
                <a:latin typeface="TimesNewRoman"/>
              </a:rPr>
              <a:t>Δy </a:t>
            </a:r>
            <a:r>
              <a:rPr lang="en" dirty="0">
                <a:latin typeface="TimesNewRoman"/>
              </a:rPr>
              <a:t>, the force of friction F which is exerted </a:t>
            </a:r>
            <a:r>
              <a:rPr lang="en" dirty="0" smtClean="0">
                <a:latin typeface="TimesNewRoman"/>
              </a:rPr>
              <a:t>on the </a:t>
            </a:r>
            <a:r>
              <a:rPr lang="en" dirty="0">
                <a:latin typeface="TimesNewRoman"/>
              </a:rPr>
              <a:t>surface </a:t>
            </a:r>
            <a:r>
              <a:rPr lang="en" dirty="0" smtClean="0">
                <a:latin typeface="TimesNewRoman"/>
              </a:rPr>
              <a:t>of separation </a:t>
            </a:r>
            <a:r>
              <a:rPr lang="en" dirty="0">
                <a:latin typeface="TimesNewRoman"/>
              </a:rPr>
              <a:t>of these two layers opposes the sliding of a layer </a:t>
            </a:r>
            <a:r>
              <a:rPr lang="en" dirty="0" smtClean="0">
                <a:latin typeface="TimesNewRoman"/>
              </a:rPr>
              <a:t>on the other </a:t>
            </a:r>
            <a:r>
              <a:rPr lang="en" dirty="0">
                <a:latin typeface="TimesNewRoman"/>
              </a:rPr>
              <a:t>. It is proportional to the </a:t>
            </a:r>
            <a:r>
              <a:rPr lang="en" dirty="0" smtClean="0">
                <a:latin typeface="TimesNewRoman"/>
              </a:rPr>
              <a:t>difference </a:t>
            </a:r>
            <a:r>
              <a:rPr lang="en" dirty="0">
                <a:latin typeface="TimesNewRoman"/>
              </a:rPr>
              <a:t>in speed of the layers, i.e. ΔU, to </a:t>
            </a:r>
            <a:r>
              <a:rPr lang="en" dirty="0" smtClean="0">
                <a:latin typeface="TimesNewRoman"/>
              </a:rPr>
              <a:t>their surface </a:t>
            </a:r>
            <a:r>
              <a:rPr lang="en" dirty="0">
                <a:latin typeface="TimesNewRoman"/>
              </a:rPr>
              <a:t>S and inversely proportional to </a:t>
            </a:r>
            <a:r>
              <a:rPr lang="en" dirty="0" err="1">
                <a:latin typeface="TimesNewRoman"/>
              </a:rPr>
              <a:t>Δy </a:t>
            </a:r>
            <a:r>
              <a:rPr lang="en" dirty="0">
                <a:latin typeface="TimesNewRoman"/>
              </a:rPr>
              <a:t>:</a:t>
            </a:r>
            <a:endParaRPr lang="fr-FR" dirty="0"/>
          </a:p>
        </p:txBody>
      </p:sp>
      <p:pic>
        <p:nvPicPr>
          <p:cNvPr id="6" name="Image 5"/>
          <p:cNvPicPr>
            <a:picLocks noChangeAspect="1"/>
          </p:cNvPicPr>
          <p:nvPr/>
        </p:nvPicPr>
        <p:blipFill>
          <a:blip r:embed="rId3"/>
          <a:stretch>
            <a:fillRect/>
          </a:stretch>
        </p:blipFill>
        <p:spPr>
          <a:xfrm>
            <a:off x="7751927" y="2980168"/>
            <a:ext cx="2022362" cy="568790"/>
          </a:xfrm>
          <a:prstGeom prst="rect">
            <a:avLst/>
          </a:prstGeom>
        </p:spPr>
      </p:pic>
    </p:spTree>
    <p:extLst>
      <p:ext uri="{BB962C8B-B14F-4D97-AF65-F5344CB8AC3E}">
        <p14:creationId xmlns:p14="http://schemas.microsoft.com/office/powerpoint/2010/main" val="3641232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55625" y="351858"/>
            <a:ext cx="9820057" cy="5537029"/>
          </a:xfrm>
          <a:prstGeom prst="rect">
            <a:avLst/>
          </a:prstGeom>
        </p:spPr>
      </p:pic>
    </p:spTree>
    <p:extLst>
      <p:ext uri="{BB962C8B-B14F-4D97-AF65-F5344CB8AC3E}">
        <p14:creationId xmlns:p14="http://schemas.microsoft.com/office/powerpoint/2010/main" val="280581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17" y="331818"/>
            <a:ext cx="10865667" cy="6163385"/>
          </a:xfrm>
          <a:prstGeom prst="rect">
            <a:avLst/>
          </a:prstGeom>
        </p:spPr>
      </p:pic>
    </p:spTree>
    <p:extLst>
      <p:ext uri="{BB962C8B-B14F-4D97-AF65-F5344CB8AC3E}">
        <p14:creationId xmlns:p14="http://schemas.microsoft.com/office/powerpoint/2010/main" val="43198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35060" y="695057"/>
            <a:ext cx="10954510" cy="4383937"/>
          </a:xfrm>
          <a:prstGeom prst="rect">
            <a:avLst/>
          </a:prstGeom>
        </p:spPr>
      </p:pic>
    </p:spTree>
    <p:extLst>
      <p:ext uri="{BB962C8B-B14F-4D97-AF65-F5344CB8AC3E}">
        <p14:creationId xmlns:p14="http://schemas.microsoft.com/office/powerpoint/2010/main" val="367405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88541" y="4285212"/>
            <a:ext cx="5823827" cy="2418461"/>
          </a:xfrm>
          <a:prstGeom prst="rect">
            <a:avLst/>
          </a:prstGeom>
        </p:spPr>
      </p:pic>
      <p:pic>
        <p:nvPicPr>
          <p:cNvPr id="4" name="Image 3"/>
          <p:cNvPicPr>
            <a:picLocks noChangeAspect="1"/>
          </p:cNvPicPr>
          <p:nvPr/>
        </p:nvPicPr>
        <p:blipFill rotWithShape="1">
          <a:blip r:embed="rId3"/>
          <a:srcRect b="7051"/>
          <a:stretch/>
        </p:blipFill>
        <p:spPr>
          <a:xfrm>
            <a:off x="826440" y="45265"/>
            <a:ext cx="9910969" cy="4157982"/>
          </a:xfrm>
          <a:prstGeom prst="rect">
            <a:avLst/>
          </a:prstGeom>
        </p:spPr>
      </p:pic>
    </p:spTree>
    <p:extLst>
      <p:ext uri="{BB962C8B-B14F-4D97-AF65-F5344CB8AC3E}">
        <p14:creationId xmlns:p14="http://schemas.microsoft.com/office/powerpoint/2010/main" val="394199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895" y="1730534"/>
            <a:ext cx="11239476" cy="830997"/>
          </a:xfrm>
          <a:prstGeom prst="rect">
            <a:avLst/>
          </a:prstGeom>
        </p:spPr>
        <p:txBody>
          <a:bodyPr wrap="square">
            <a:spAutoFit/>
          </a:bodyPr>
          <a:lstStyle/>
          <a:p>
            <a:r>
              <a:rPr lang="en" sz="2400" dirty="0" smtClean="0"/>
              <a:t>- When </a:t>
            </a:r>
            <a:r>
              <a:rPr lang="en" sz="2400" dirty="0"/>
              <a:t>the temperature increases, the viscosity of a </a:t>
            </a:r>
            <a:r>
              <a:rPr lang="en" sz="2400" dirty="0" smtClean="0"/>
              <a:t>liquid </a:t>
            </a:r>
            <a:r>
              <a:rPr lang="en" sz="2400" dirty="0"/>
              <a:t>decreases because its density decreases.</a:t>
            </a:r>
          </a:p>
        </p:txBody>
      </p:sp>
      <p:sp>
        <p:nvSpPr>
          <p:cNvPr id="3" name="Rectangle 2"/>
          <p:cNvSpPr/>
          <p:nvPr/>
        </p:nvSpPr>
        <p:spPr>
          <a:xfrm>
            <a:off x="511246" y="366342"/>
            <a:ext cx="8204881" cy="523220"/>
          </a:xfrm>
          <a:prstGeom prst="rect">
            <a:avLst/>
          </a:prstGeom>
        </p:spPr>
        <p:txBody>
          <a:bodyPr wrap="square">
            <a:spAutoFit/>
          </a:bodyPr>
          <a:lstStyle/>
          <a:p>
            <a:r>
              <a:rPr lang="en" sz="2800" b="1" u="sng" dirty="0" smtClean="0">
                <a:solidFill>
                  <a:srgbClr val="FF0000"/>
                </a:solidFill>
              </a:rPr>
              <a:t>5 </a:t>
            </a:r>
            <a:r>
              <a:rPr lang="en" sz="2800" b="1" u="sng" dirty="0">
                <a:solidFill>
                  <a:srgbClr val="FF0000"/>
                </a:solidFill>
              </a:rPr>
              <a:t>. Variation in viscosity as a function of T°:</a:t>
            </a:r>
            <a:endParaRPr lang="fr-FR" sz="2800" u="sng" dirty="0">
              <a:solidFill>
                <a:srgbClr val="FF0000"/>
              </a:solidFill>
            </a:endParaRPr>
          </a:p>
        </p:txBody>
      </p:sp>
      <p:sp>
        <p:nvSpPr>
          <p:cNvPr id="5" name="Rectangle 4"/>
          <p:cNvSpPr/>
          <p:nvPr/>
        </p:nvSpPr>
        <p:spPr>
          <a:xfrm>
            <a:off x="1548477" y="4240239"/>
            <a:ext cx="1344849" cy="369332"/>
          </a:xfrm>
          <a:prstGeom prst="rect">
            <a:avLst/>
          </a:prstGeom>
        </p:spPr>
        <p:txBody>
          <a:bodyPr wrap="square">
            <a:spAutoFit/>
          </a:bodyPr>
          <a:lstStyle/>
          <a:p>
            <a:r>
              <a:rPr lang="en" dirty="0"/>
              <a:t>Example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798" y="3057619"/>
            <a:ext cx="7305675" cy="2933700"/>
          </a:xfrm>
          <a:prstGeom prst="rect">
            <a:avLst/>
          </a:prstGeom>
        </p:spPr>
      </p:pic>
    </p:spTree>
    <p:extLst>
      <p:ext uri="{BB962C8B-B14F-4D97-AF65-F5344CB8AC3E}">
        <p14:creationId xmlns:p14="http://schemas.microsoft.com/office/powerpoint/2010/main" val="262799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11245" y="980608"/>
                <a:ext cx="11089351" cy="2524024"/>
              </a:xfrm>
              <a:prstGeom prst="rect">
                <a:avLst/>
              </a:prstGeom>
            </p:spPr>
            <p:txBody>
              <a:bodyPr wrap="square">
                <a:spAutoFit/>
              </a:bodyPr>
              <a:lstStyle/>
              <a:p>
                <a:r>
                  <a:rPr lang="en" sz="2600" dirty="0"/>
                  <a:t>The variation of the density during a change of temperature is given by </a:t>
                </a:r>
                <a:r>
                  <a:rPr lang="en" sz="2600" dirty="0" smtClean="0"/>
                  <a:t>:</a:t>
                </a:r>
                <a:endParaRPr lang="fr-FR" sz="2600" dirty="0"/>
              </a:p>
              <a:p>
                <a:pPr algn="ctr"/>
                <a14:m>
                  <m:oMathPara xmlns:m="http://schemas.openxmlformats.org/officeDocument/2006/math">
                    <m:oMathParaPr>
                      <m:jc m:val="centerGroup"/>
                    </m:oMathParaPr>
                    <m:oMath xmlns:m="http://schemas.openxmlformats.org/officeDocument/2006/math">
                      <m:r>
                        <m:rPr>
                          <m:nor/>
                        </m:rPr>
                        <a:rPr lang="fr-FR" sz="2800" b="1" dirty="0" smtClean="0">
                          <a:solidFill>
                            <a:srgbClr val="FF0000"/>
                          </a:solidFill>
                        </a:rPr>
                        <m:t>ρ</m:t>
                      </m:r>
                      <m:r>
                        <a:rPr lang="fr-FR" sz="2800" b="1" i="1" smtClean="0">
                          <a:solidFill>
                            <a:srgbClr val="FF0000"/>
                          </a:solidFill>
                          <a:latin typeface="Cambria Math" panose="02040503050406030204" pitchFamily="18" charset="0"/>
                        </a:rPr>
                        <m:t>=</m:t>
                      </m:r>
                      <m:f>
                        <m:fPr>
                          <m:ctrlPr>
                            <a:rPr lang="fr-FR" sz="2800" b="1" i="1" smtClean="0">
                              <a:solidFill>
                                <a:srgbClr val="FF0000"/>
                              </a:solidFill>
                              <a:latin typeface="Cambria Math" panose="02040503050406030204" pitchFamily="18" charset="0"/>
                            </a:rPr>
                          </m:ctrlPr>
                        </m:fPr>
                        <m:num>
                          <m:r>
                            <m:rPr>
                              <m:nor/>
                            </m:rPr>
                            <a:rPr lang="fr-FR" sz="2800" b="1" dirty="0">
                              <a:solidFill>
                                <a:srgbClr val="FF0000"/>
                              </a:solidFill>
                            </a:rPr>
                            <m:t>ρ</m:t>
                          </m:r>
                          <m:r>
                            <m:rPr>
                              <m:nor/>
                            </m:rPr>
                            <a:rPr lang="fr-FR" sz="2800" b="1" baseline="-25000" dirty="0">
                              <a:solidFill>
                                <a:srgbClr val="FF0000"/>
                              </a:solidFill>
                            </a:rPr>
                            <m:t>i</m:t>
                          </m:r>
                        </m:num>
                        <m:den>
                          <m:r>
                            <m:rPr>
                              <m:nor/>
                            </m:rPr>
                            <a:rPr lang="fr-FR" sz="2800" b="1" dirty="0">
                              <a:solidFill>
                                <a:srgbClr val="FF0000"/>
                              </a:solidFill>
                            </a:rPr>
                            <m:t>1+</m:t>
                          </m:r>
                          <m:r>
                            <m:rPr>
                              <m:nor/>
                            </m:rPr>
                            <a:rPr lang="fr-FR" sz="2800" b="1" dirty="0">
                              <a:solidFill>
                                <a:srgbClr val="FF0000"/>
                              </a:solidFill>
                            </a:rPr>
                            <m:t>βt</m:t>
                          </m:r>
                          <m:r>
                            <m:rPr>
                              <m:nor/>
                            </m:rPr>
                            <a:rPr lang="fr-FR" sz="2800" b="1" dirty="0">
                              <a:solidFill>
                                <a:srgbClr val="FF0000"/>
                              </a:solidFill>
                            </a:rPr>
                            <m:t> (</m:t>
                          </m:r>
                          <m:r>
                            <m:rPr>
                              <m:nor/>
                            </m:rPr>
                            <a:rPr lang="fr-FR" sz="2800" b="1" dirty="0">
                              <a:solidFill>
                                <a:srgbClr val="FF0000"/>
                              </a:solidFill>
                            </a:rPr>
                            <m:t>t</m:t>
                          </m:r>
                          <m:r>
                            <m:rPr>
                              <m:nor/>
                            </m:rPr>
                            <a:rPr lang="fr-FR" sz="2800" b="1" dirty="0">
                              <a:solidFill>
                                <a:srgbClr val="FF0000"/>
                              </a:solidFill>
                            </a:rPr>
                            <m:t>−</m:t>
                          </m:r>
                          <m:r>
                            <m:rPr>
                              <m:nor/>
                            </m:rPr>
                            <a:rPr lang="fr-FR" sz="2800" b="1" dirty="0">
                              <a:solidFill>
                                <a:srgbClr val="FF0000"/>
                              </a:solidFill>
                            </a:rPr>
                            <m:t>ti</m:t>
                          </m:r>
                          <m:r>
                            <m:rPr>
                              <m:nor/>
                            </m:rPr>
                            <a:rPr lang="fr-FR" sz="2800" b="1" dirty="0">
                              <a:solidFill>
                                <a:srgbClr val="FF0000"/>
                              </a:solidFill>
                            </a:rPr>
                            <m:t>)</m:t>
                          </m:r>
                        </m:den>
                      </m:f>
                    </m:oMath>
                  </m:oMathPara>
                </a14:m>
                <a:endParaRPr lang="fr-FR" sz="2800" b="1" dirty="0" smtClean="0"/>
              </a:p>
              <a:p>
                <a:pPr algn="ctr"/>
                <a:endParaRPr lang="fr-FR" sz="2800" b="1" dirty="0" smtClean="0"/>
              </a:p>
              <a:p>
                <a:r>
                  <a:rPr lang="en" sz="2600" dirty="0"/>
                  <a:t>With </a:t>
                </a:r>
                <a:r>
                  <a:rPr lang="en" sz="2600" b="1" dirty="0"/>
                  <a:t>β </a:t>
                </a:r>
                <a:r>
                  <a:rPr lang="en" sz="2600" b="1" baseline="-25000" dirty="0"/>
                  <a:t>t</a:t>
                </a:r>
                <a:r>
                  <a:rPr lang="en" sz="2600" b="1" dirty="0"/>
                  <a:t> </a:t>
                </a:r>
                <a:r>
                  <a:rPr lang="en" sz="2600" dirty="0"/>
                  <a:t>is the coefficient of thermal expansion </a:t>
                </a:r>
                <a:r>
                  <a:rPr lang="en" sz="2600" dirty="0" smtClean="0"/>
                  <a:t>.</a:t>
                </a:r>
                <a:endParaRPr lang="fr-FR" sz="2600" dirty="0"/>
              </a:p>
            </p:txBody>
          </p:sp>
        </mc:Choice>
        <mc:Fallback xmlns="">
          <p:sp>
            <p:nvSpPr>
              <p:cNvPr id="2" name="Rectangle 1"/>
              <p:cNvSpPr>
                <a:spLocks noRot="1" noChangeAspect="1" noMove="1" noResize="1" noEditPoints="1" noAdjustHandles="1" noChangeArrowheads="1" noChangeShapeType="1" noTextEdit="1"/>
              </p:cNvSpPr>
              <p:nvPr/>
            </p:nvSpPr>
            <p:spPr>
              <a:xfrm>
                <a:off x="511245" y="980608"/>
                <a:ext cx="11089351" cy="2524024"/>
              </a:xfrm>
              <a:prstGeom prst="rect">
                <a:avLst/>
              </a:prstGeom>
              <a:blipFill rotWithShape="0">
                <a:blip r:embed="rId2"/>
                <a:stretch>
                  <a:fillRect l="-990" t="-1932" b="-5314"/>
                </a:stretch>
              </a:blipFill>
            </p:spPr>
            <p:txBody>
              <a:bodyPr/>
              <a:lstStyle/>
              <a:p>
                <a:r xmlns:a="http://schemas.openxmlformats.org/drawingml/2006/main">
                  <a:rPr lang="en">
                    <a:noFill/>
                  </a:rPr>
                  <a:t> </a:t>
                </a:r>
              </a:p>
            </p:txBody>
          </p:sp>
        </mc:Fallback>
      </mc:AlternateContent>
      <p:sp>
        <p:nvSpPr>
          <p:cNvPr id="3" name="Rectangle 2"/>
          <p:cNvSpPr/>
          <p:nvPr/>
        </p:nvSpPr>
        <p:spPr>
          <a:xfrm>
            <a:off x="511246" y="366342"/>
            <a:ext cx="8204881" cy="523220"/>
          </a:xfrm>
          <a:prstGeom prst="rect">
            <a:avLst/>
          </a:prstGeom>
        </p:spPr>
        <p:txBody>
          <a:bodyPr wrap="square">
            <a:spAutoFit/>
          </a:bodyPr>
          <a:lstStyle/>
          <a:p>
            <a:r>
              <a:rPr lang="en" sz="2800" b="1" u="sng" dirty="0">
                <a:solidFill>
                  <a:srgbClr val="FF0000"/>
                </a:solidFill>
              </a:rPr>
              <a:t>6. Density variation as a function of T°:</a:t>
            </a:r>
            <a:endParaRPr lang="fr-FR" sz="2800" u="sng" dirty="0">
              <a:solidFill>
                <a:srgbClr val="FF0000"/>
              </a:solidFill>
            </a:endParaRPr>
          </a:p>
        </p:txBody>
      </p:sp>
    </p:spTree>
    <p:extLst>
      <p:ext uri="{BB962C8B-B14F-4D97-AF65-F5344CB8AC3E}">
        <p14:creationId xmlns:p14="http://schemas.microsoft.com/office/powerpoint/2010/main" val="3828285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246" y="366342"/>
            <a:ext cx="8204881" cy="523220"/>
          </a:xfrm>
          <a:prstGeom prst="rect">
            <a:avLst/>
          </a:prstGeom>
        </p:spPr>
        <p:txBody>
          <a:bodyPr wrap="square">
            <a:spAutoFit/>
          </a:bodyPr>
          <a:lstStyle/>
          <a:p>
            <a:r>
              <a:rPr lang="en" sz="2800" b="1" u="sng" dirty="0" smtClean="0">
                <a:solidFill>
                  <a:srgbClr val="FF0000"/>
                </a:solidFill>
              </a:rPr>
              <a:t>7. </a:t>
            </a:r>
            <a:r>
              <a:rPr lang="en" sz="2800" b="1" u="sng" dirty="0">
                <a:solidFill>
                  <a:srgbClr val="FF0000"/>
                </a:solidFill>
              </a:rPr>
              <a:t>The SI System of Units:</a:t>
            </a:r>
            <a:endParaRPr lang="fr-FR" sz="2800" u="sng" dirty="0">
              <a:solidFill>
                <a:srgbClr val="FF0000"/>
              </a:solidFill>
            </a:endParaRPr>
          </a:p>
        </p:txBody>
      </p:sp>
      <p:pic>
        <p:nvPicPr>
          <p:cNvPr id="2" name="Image 1"/>
          <p:cNvPicPr>
            <a:picLocks noChangeAspect="1"/>
          </p:cNvPicPr>
          <p:nvPr/>
        </p:nvPicPr>
        <p:blipFill>
          <a:blip r:embed="rId2"/>
          <a:stretch>
            <a:fillRect/>
          </a:stretch>
        </p:blipFill>
        <p:spPr>
          <a:xfrm>
            <a:off x="511246" y="1201531"/>
            <a:ext cx="9972667" cy="4219205"/>
          </a:xfrm>
          <a:prstGeom prst="rect">
            <a:avLst/>
          </a:prstGeom>
        </p:spPr>
      </p:pic>
    </p:spTree>
    <p:extLst>
      <p:ext uri="{BB962C8B-B14F-4D97-AF65-F5344CB8AC3E}">
        <p14:creationId xmlns:p14="http://schemas.microsoft.com/office/powerpoint/2010/main" val="1569995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5060" y="759855"/>
            <a:ext cx="9144000" cy="3896328"/>
          </a:xfrm>
        </p:spPr>
        <p:txBody>
          <a:bodyPr>
            <a:normAutofit fontScale="90000"/>
          </a:bodyPr>
          <a:lstStyle/>
          <a:p>
            <a:r>
              <a:rPr lang="en" b="1" u="sng" dirty="0">
                <a:solidFill>
                  <a:srgbClr val="FF0000"/>
                </a:solidFill>
              </a:rPr>
              <a:t>Chapter </a:t>
            </a:r>
            <a:r>
              <a:rPr lang="en" b="1" u="sng" dirty="0" smtClean="0">
                <a:solidFill>
                  <a:srgbClr val="FF0000"/>
                </a:solidFill>
              </a:rPr>
              <a:t>01 </a:t>
            </a:r>
            <a:r>
              <a:rPr lang="en" b="1" u="sng" dirty="0">
                <a:solidFill>
                  <a:srgbClr val="FF0000"/>
                </a:solidFill>
              </a:rPr>
              <a:t>:</a:t>
            </a:r>
            <a:r>
              <a:rPr lang="fr-FR" b="1" u="sng" dirty="0" smtClean="0">
                <a:solidFill>
                  <a:srgbClr val="FF0000"/>
                </a:solidFill>
              </a:rPr>
              <a:t/>
            </a:r>
            <a:br>
              <a:rPr lang="fr-FR" b="1" u="sng" dirty="0" smtClean="0">
                <a:solidFill>
                  <a:srgbClr val="FF0000"/>
                </a:solidFill>
              </a:rPr>
            </a:br>
            <a:r>
              <a:rPr lang="en" b="1" dirty="0" smtClean="0"/>
              <a:t> </a:t>
            </a:r>
            <a:r>
              <a:rPr lang="fr-FR" b="1" dirty="0" smtClean="0"/>
              <a:t/>
            </a:r>
            <a:br>
              <a:rPr lang="fr-FR" b="1" dirty="0" smtClean="0"/>
            </a:br>
            <a:r>
              <a:rPr lang="fr-FR" b="1" dirty="0" err="1" smtClean="0"/>
              <a:t>Generality</a:t>
            </a:r>
            <a:r>
              <a:rPr lang="en" b="1" smtClean="0"/>
              <a:t> on </a:t>
            </a:r>
            <a:r>
              <a:rPr lang="en" b="1" dirty="0" smtClean="0"/>
              <a:t>the properties of Fluids</a:t>
            </a:r>
            <a:r>
              <a:rPr lang="fr-FR" dirty="0">
                <a:solidFill>
                  <a:srgbClr val="FF0000"/>
                </a:solidFill>
              </a:rPr>
              <a:t/>
            </a:r>
            <a:br>
              <a:rPr lang="fr-FR" dirty="0">
                <a:solidFill>
                  <a:srgbClr val="FF0000"/>
                </a:solidFill>
              </a:rPr>
            </a:br>
            <a:endParaRPr lang="fr-FR" dirty="0">
              <a:solidFill>
                <a:srgbClr val="FF0000"/>
              </a:solidFill>
            </a:endParaRPr>
          </a:p>
        </p:txBody>
      </p:sp>
    </p:spTree>
    <p:extLst>
      <p:ext uri="{BB962C8B-B14F-4D97-AF65-F5344CB8AC3E}">
        <p14:creationId xmlns:p14="http://schemas.microsoft.com/office/powerpoint/2010/main" val="81568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1324" y="454218"/>
            <a:ext cx="10098101" cy="6012769"/>
          </a:xfrm>
          <a:prstGeom prst="rect">
            <a:avLst/>
          </a:prstGeom>
        </p:spPr>
      </p:pic>
    </p:spTree>
    <p:extLst>
      <p:ext uri="{BB962C8B-B14F-4D97-AF65-F5344CB8AC3E}">
        <p14:creationId xmlns:p14="http://schemas.microsoft.com/office/powerpoint/2010/main" val="216112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133" y="1239918"/>
            <a:ext cx="10900230" cy="3108543"/>
          </a:xfrm>
          <a:prstGeom prst="rect">
            <a:avLst/>
          </a:prstGeom>
        </p:spPr>
        <p:txBody>
          <a:bodyPr wrap="square">
            <a:spAutoFit/>
          </a:bodyPr>
          <a:lstStyle/>
          <a:p>
            <a:pPr algn="just"/>
            <a:r>
              <a:rPr lang="en" sz="2800" dirty="0"/>
              <a:t>Fluid mechanics is the science that studies the flow of fluids (liquid and gas) when they are subjected to external forces. It is the basis for the dimensioning of fluid lines and fluid transfer mechanisms. Two cases can be distinguished </a:t>
            </a:r>
            <a:r>
              <a:rPr lang="en" sz="2800" dirty="0" smtClean="0"/>
              <a:t>:</a:t>
            </a:r>
          </a:p>
          <a:p>
            <a:pPr algn="just"/>
            <a:endParaRPr lang="fr-FR" sz="2800" dirty="0"/>
          </a:p>
          <a:p>
            <a:pPr algn="just"/>
            <a:r>
              <a:rPr lang="en" sz="2800" b="1" dirty="0">
                <a:solidFill>
                  <a:srgbClr val="FF0000"/>
                </a:solidFill>
              </a:rPr>
              <a:t>- the statics of fluids </a:t>
            </a:r>
            <a:r>
              <a:rPr lang="en" sz="2800" dirty="0">
                <a:solidFill>
                  <a:srgbClr val="FF0000"/>
                </a:solidFill>
              </a:rPr>
              <a:t>, </a:t>
            </a:r>
            <a:r>
              <a:rPr lang="en" sz="2800" dirty="0"/>
              <a:t>or hydrostatics which studies fluids at rest.</a:t>
            </a:r>
          </a:p>
          <a:p>
            <a:pPr algn="just"/>
            <a:r>
              <a:rPr lang="en" sz="2800" b="1" dirty="0">
                <a:solidFill>
                  <a:srgbClr val="FF0000"/>
                </a:solidFill>
              </a:rPr>
              <a:t>- fluid dynamics</a:t>
            </a:r>
            <a:r>
              <a:rPr lang="en" sz="2800" dirty="0">
                <a:solidFill>
                  <a:srgbClr val="FF0000"/>
                </a:solidFill>
              </a:rPr>
              <a:t> </a:t>
            </a:r>
            <a:r>
              <a:rPr lang="en" sz="2800" dirty="0"/>
              <a:t>who studies fluids in motion.</a:t>
            </a:r>
          </a:p>
        </p:txBody>
      </p:sp>
      <p:sp>
        <p:nvSpPr>
          <p:cNvPr id="3" name="Rectangle 2"/>
          <p:cNvSpPr/>
          <p:nvPr/>
        </p:nvSpPr>
        <p:spPr>
          <a:xfrm>
            <a:off x="406857" y="385020"/>
            <a:ext cx="2789866" cy="523220"/>
          </a:xfrm>
          <a:prstGeom prst="rect">
            <a:avLst/>
          </a:prstGeom>
        </p:spPr>
        <p:txBody>
          <a:bodyPr wrap="none">
            <a:spAutoFit/>
          </a:bodyPr>
          <a:lstStyle/>
          <a:p>
            <a:pPr lvl="0"/>
            <a:r>
              <a:rPr lang="en" sz="2800" b="1" dirty="0" smtClean="0"/>
              <a:t>1/ Introduction</a:t>
            </a:r>
            <a:endParaRPr lang="fr-FR" sz="2800" b="1" dirty="0"/>
          </a:p>
        </p:txBody>
      </p:sp>
    </p:spTree>
    <p:extLst>
      <p:ext uri="{BB962C8B-B14F-4D97-AF65-F5344CB8AC3E}">
        <p14:creationId xmlns:p14="http://schemas.microsoft.com/office/powerpoint/2010/main" val="179325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46" y="2963465"/>
            <a:ext cx="8763935" cy="2876020"/>
          </a:xfrm>
          <a:prstGeom prst="rect">
            <a:avLst/>
          </a:prstGeom>
        </p:spPr>
      </p:pic>
      <p:sp>
        <p:nvSpPr>
          <p:cNvPr id="2" name="Rectangle 1"/>
          <p:cNvSpPr/>
          <p:nvPr/>
        </p:nvSpPr>
        <p:spPr>
          <a:xfrm>
            <a:off x="593133" y="1060819"/>
            <a:ext cx="10900230" cy="954107"/>
          </a:xfrm>
          <a:prstGeom prst="rect">
            <a:avLst/>
          </a:prstGeom>
        </p:spPr>
        <p:txBody>
          <a:bodyPr wrap="square">
            <a:spAutoFit/>
          </a:bodyPr>
          <a:lstStyle/>
          <a:p>
            <a:r>
              <a:rPr lang="en" sz="2800" dirty="0"/>
              <a:t>A liquid is an assembly of material particles that move relative to each other </a:t>
            </a:r>
            <a:r>
              <a:rPr lang="en" sz="2800" dirty="0" smtClean="0"/>
              <a:t>.</a:t>
            </a:r>
          </a:p>
        </p:txBody>
      </p:sp>
      <p:sp>
        <p:nvSpPr>
          <p:cNvPr id="3" name="Rectangle 2"/>
          <p:cNvSpPr/>
          <p:nvPr/>
        </p:nvSpPr>
        <p:spPr>
          <a:xfrm>
            <a:off x="406857" y="385020"/>
            <a:ext cx="4260077" cy="523220"/>
          </a:xfrm>
          <a:prstGeom prst="rect">
            <a:avLst/>
          </a:prstGeom>
        </p:spPr>
        <p:txBody>
          <a:bodyPr wrap="none">
            <a:spAutoFit/>
          </a:bodyPr>
          <a:lstStyle/>
          <a:p>
            <a:pPr lvl="0"/>
            <a:r>
              <a:rPr lang="en" sz="2800" b="1" dirty="0" smtClean="0"/>
              <a:t>2/ </a:t>
            </a:r>
            <a:r>
              <a:rPr lang="en" sz="2800" b="1" dirty="0"/>
              <a:t>Definition of liquids</a:t>
            </a:r>
          </a:p>
        </p:txBody>
      </p:sp>
      <p:pic>
        <p:nvPicPr>
          <p:cNvPr id="6" name="Image 5"/>
          <p:cNvPicPr/>
          <p:nvPr/>
        </p:nvPicPr>
        <p:blipFill rotWithShape="1">
          <a:blip r:embed="rId4">
            <a:extLst>
              <a:ext uri="{28A0092B-C50C-407E-A947-70E740481C1C}">
                <a14:useLocalDpi xmlns:a14="http://schemas.microsoft.com/office/drawing/2010/main" val="0"/>
              </a:ext>
            </a:extLst>
          </a:blip>
          <a:srcRect l="18880" t="22010" r="12815"/>
          <a:stretch/>
        </p:blipFill>
        <p:spPr bwMode="auto">
          <a:xfrm>
            <a:off x="6043248" y="3537500"/>
            <a:ext cx="6100551" cy="2658998"/>
          </a:xfrm>
          <a:prstGeom prst="rect">
            <a:avLst/>
          </a:prstGeom>
          <a:noFill/>
          <a:ln>
            <a:noFill/>
          </a:ln>
        </p:spPr>
      </p:pic>
      <p:sp>
        <p:nvSpPr>
          <p:cNvPr id="7" name="Rectangle 6"/>
          <p:cNvSpPr/>
          <p:nvPr/>
        </p:nvSpPr>
        <p:spPr>
          <a:xfrm>
            <a:off x="592339" y="2009358"/>
            <a:ext cx="11171237" cy="523220"/>
          </a:xfrm>
          <a:prstGeom prst="rect">
            <a:avLst/>
          </a:prstGeom>
        </p:spPr>
        <p:txBody>
          <a:bodyPr wrap="square">
            <a:spAutoFit/>
          </a:bodyPr>
          <a:lstStyle/>
          <a:p>
            <a:r>
              <a:rPr lang="en" sz="2800" dirty="0" smtClean="0"/>
              <a:t>Consider a fluid system, </a:t>
            </a:r>
            <a:r>
              <a:rPr lang="en" sz="2800" dirty="0" err="1" smtClean="0"/>
              <a:t>ie </a:t>
            </a:r>
            <a:r>
              <a:rPr lang="en" sz="2800" dirty="0" smtClean="0"/>
              <a:t>a volume delimited by a closed surface ∑.</a:t>
            </a:r>
          </a:p>
        </p:txBody>
      </p:sp>
    </p:spTree>
    <p:extLst>
      <p:ext uri="{BB962C8B-B14F-4D97-AF65-F5344CB8AC3E}">
        <p14:creationId xmlns:p14="http://schemas.microsoft.com/office/powerpoint/2010/main" val="185337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339" y="430569"/>
            <a:ext cx="10900230" cy="2246769"/>
          </a:xfrm>
          <a:prstGeom prst="rect">
            <a:avLst/>
          </a:prstGeom>
        </p:spPr>
        <p:txBody>
          <a:bodyPr wrap="square">
            <a:spAutoFit/>
          </a:bodyPr>
          <a:lstStyle/>
          <a:p>
            <a:pPr algn="just"/>
            <a:r>
              <a:rPr lang="en" sz="2800" b="1" u="sng" dirty="0">
                <a:solidFill>
                  <a:srgbClr val="FF0000"/>
                </a:solidFill>
              </a:rPr>
              <a:t>Perfect fluid:</a:t>
            </a:r>
            <a:endParaRPr lang="fr-FR" sz="2800" dirty="0"/>
          </a:p>
          <a:p>
            <a:pPr algn="just"/>
            <a:r>
              <a:rPr lang="en" sz="2800" dirty="0" smtClean="0"/>
              <a:t>- A </a:t>
            </a:r>
            <a:r>
              <a:rPr lang="en" sz="2800" dirty="0"/>
              <a:t>fluid is said to be perfect if it is possible to study its motion without taking into account the effects of </a:t>
            </a:r>
            <a:r>
              <a:rPr lang="en" sz="2800" b="1" dirty="0"/>
              <a:t>friction </a:t>
            </a:r>
            <a:r>
              <a:rPr lang="en" sz="2800" dirty="0"/>
              <a:t>.</a:t>
            </a:r>
            <a:endParaRPr lang="fr-FR" sz="2800" dirty="0" smtClean="0"/>
          </a:p>
          <a:p>
            <a:pPr algn="just"/>
            <a:r>
              <a:rPr lang="en" sz="2800" dirty="0" smtClean="0"/>
              <a:t>- That is </a:t>
            </a:r>
            <a:r>
              <a:rPr lang="en" sz="2800" dirty="0"/>
              <a:t>to </a:t>
            </a:r>
            <a:r>
              <a:rPr lang="en" sz="2800" dirty="0" smtClean="0"/>
              <a:t>say </a:t>
            </a:r>
            <a:r>
              <a:rPr lang="en" sz="2800" dirty="0"/>
              <a:t>the </a:t>
            </a:r>
            <a:r>
              <a:rPr lang="en" sz="2800" b="1" dirty="0" smtClean="0"/>
              <a:t>Tangential </a:t>
            </a:r>
            <a:r>
              <a:rPr lang="en" sz="2800" dirty="0" smtClean="0"/>
              <a:t>component</a:t>
            </a:r>
            <a:r>
              <a:rPr lang="en" sz="2800" b="1" i="1" dirty="0" smtClean="0"/>
              <a:t> </a:t>
            </a:r>
            <a:r>
              <a:rPr lang="en" sz="2800" b="1" i="1" dirty="0" smtClean="0"/>
              <a:t>dF</a:t>
            </a:r>
            <a:r>
              <a:rPr lang="en" b="1" i="1" dirty="0" smtClean="0"/>
              <a:t>T</a:t>
            </a:r>
            <a:r>
              <a:rPr lang="en" sz="2800" b="1" i="1" dirty="0" smtClean="0"/>
              <a:t> </a:t>
            </a:r>
            <a:r>
              <a:rPr lang="en" sz="2800" dirty="0"/>
              <a:t>is zero. In other words, the force </a:t>
            </a:r>
            <a:r>
              <a:rPr lang="en" sz="2800" i="1" dirty="0" err="1"/>
              <a:t>dF</a:t>
            </a:r>
            <a:r>
              <a:rPr lang="en" sz="2800" i="1" dirty="0"/>
              <a:t> </a:t>
            </a:r>
            <a:r>
              <a:rPr lang="en" sz="2800" dirty="0"/>
              <a:t>is normal to the surface element </a:t>
            </a:r>
            <a:r>
              <a:rPr lang="en" sz="2800" dirty="0" err="1"/>
              <a:t>dS </a:t>
            </a:r>
            <a:r>
              <a:rPr lang="en" sz="2800" dirty="0"/>
              <a:t>.</a:t>
            </a:r>
          </a:p>
        </p:txBody>
      </p:sp>
      <p:sp>
        <p:nvSpPr>
          <p:cNvPr id="7" name="Rectangle 6"/>
          <p:cNvSpPr/>
          <p:nvPr/>
        </p:nvSpPr>
        <p:spPr>
          <a:xfrm>
            <a:off x="537747" y="3264955"/>
            <a:ext cx="11212975" cy="2246769"/>
          </a:xfrm>
          <a:prstGeom prst="rect">
            <a:avLst/>
          </a:prstGeom>
        </p:spPr>
        <p:txBody>
          <a:bodyPr wrap="square">
            <a:spAutoFit/>
          </a:bodyPr>
          <a:lstStyle/>
          <a:p>
            <a:pPr algn="just"/>
            <a:r>
              <a:rPr lang="en" sz="2800" b="1" u="sng" dirty="0" smtClean="0">
                <a:solidFill>
                  <a:srgbClr val="FF0000"/>
                </a:solidFill>
              </a:rPr>
              <a:t>Real </a:t>
            </a:r>
            <a:r>
              <a:rPr lang="en" sz="2800" b="1" u="sng" dirty="0">
                <a:solidFill>
                  <a:srgbClr val="FF0000"/>
                </a:solidFill>
              </a:rPr>
              <a:t>fluid:</a:t>
            </a:r>
            <a:r>
              <a:rPr lang="en" sz="2800" b="1" dirty="0">
                <a:solidFill>
                  <a:srgbClr val="FF0000"/>
                </a:solidFill>
              </a:rPr>
              <a:t> </a:t>
            </a:r>
            <a:endParaRPr lang="fr-FR" sz="2800" b="1" dirty="0" smtClean="0">
              <a:solidFill>
                <a:srgbClr val="FF0000"/>
              </a:solidFill>
            </a:endParaRPr>
          </a:p>
          <a:p>
            <a:pPr algn="just"/>
            <a:r>
              <a:rPr lang="en" sz="2800" dirty="0" smtClean="0"/>
              <a:t>In </a:t>
            </a:r>
            <a:r>
              <a:rPr lang="en" sz="2800" dirty="0"/>
              <a:t>a real fluid the tangential forces of internal friction are taken into consideration.</a:t>
            </a:r>
            <a:endParaRPr lang="fr-FR" sz="2800" dirty="0" smtClean="0"/>
          </a:p>
          <a:p>
            <a:pPr algn="just"/>
            <a:r>
              <a:rPr lang="en" sz="2800" dirty="0" smtClean="0"/>
              <a:t>At </a:t>
            </a:r>
            <a:r>
              <a:rPr lang="en" sz="2800" dirty="0"/>
              <a:t>rest, we will admit that the real fluid behaves like a perfect fluid, (The statics of real fluids merges with the statics of perfect fluids).</a:t>
            </a:r>
          </a:p>
        </p:txBody>
      </p:sp>
    </p:spTree>
    <p:extLst>
      <p:ext uri="{BB962C8B-B14F-4D97-AF65-F5344CB8AC3E}">
        <p14:creationId xmlns:p14="http://schemas.microsoft.com/office/powerpoint/2010/main" val="37240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339" y="430569"/>
            <a:ext cx="10900230" cy="2246769"/>
          </a:xfrm>
          <a:prstGeom prst="rect">
            <a:avLst/>
          </a:prstGeom>
        </p:spPr>
        <p:txBody>
          <a:bodyPr wrap="square">
            <a:spAutoFit/>
          </a:bodyPr>
          <a:lstStyle/>
          <a:p>
            <a:r>
              <a:rPr lang="en" sz="2800" b="1" u="sng" dirty="0">
                <a:solidFill>
                  <a:srgbClr val="FF0000"/>
                </a:solidFill>
              </a:rPr>
              <a:t>Incompressible fluid</a:t>
            </a:r>
            <a:endParaRPr lang="fr-FR" sz="2800" u="sng" dirty="0">
              <a:solidFill>
                <a:srgbClr val="FF0000"/>
              </a:solidFill>
            </a:endParaRPr>
          </a:p>
          <a:p>
            <a:pPr algn="just"/>
            <a:r>
              <a:rPr lang="en" sz="2800" dirty="0"/>
              <a:t>A fluid is said to be incompressible when the volume occupied by a given mass does not vary according to the external pressure.</a:t>
            </a:r>
            <a:endParaRPr lang="fr-FR" sz="2800" dirty="0" smtClean="0"/>
          </a:p>
          <a:p>
            <a:pPr algn="just"/>
            <a:r>
              <a:rPr lang="en" sz="2800" b="1" dirty="0" smtClean="0"/>
              <a:t>Liquids </a:t>
            </a:r>
            <a:r>
              <a:rPr lang="en" sz="2800" b="1" dirty="0"/>
              <a:t>can be considered as incompressible fluids (water, oil, </a:t>
            </a:r>
            <a:r>
              <a:rPr lang="en" sz="2800" b="1" dirty="0" smtClean="0"/>
              <a:t>etc.).</a:t>
            </a:r>
            <a:endParaRPr lang="fr-FR" sz="2800" b="1" dirty="0"/>
          </a:p>
        </p:txBody>
      </p:sp>
      <p:sp>
        <p:nvSpPr>
          <p:cNvPr id="7" name="Rectangle 6"/>
          <p:cNvSpPr/>
          <p:nvPr/>
        </p:nvSpPr>
        <p:spPr>
          <a:xfrm>
            <a:off x="592339" y="2828223"/>
            <a:ext cx="11404044" cy="1815882"/>
          </a:xfrm>
          <a:prstGeom prst="rect">
            <a:avLst/>
          </a:prstGeom>
        </p:spPr>
        <p:txBody>
          <a:bodyPr wrap="square">
            <a:spAutoFit/>
          </a:bodyPr>
          <a:lstStyle/>
          <a:p>
            <a:pPr algn="just"/>
            <a:r>
              <a:rPr lang="en" sz="2800" b="1" u="sng" dirty="0" smtClean="0">
                <a:solidFill>
                  <a:srgbClr val="FF0000"/>
                </a:solidFill>
              </a:rPr>
              <a:t>Compressible </a:t>
            </a:r>
            <a:r>
              <a:rPr lang="en" sz="2800" b="1" u="sng" dirty="0" smtClean="0">
                <a:solidFill>
                  <a:srgbClr val="FF0000"/>
                </a:solidFill>
              </a:rPr>
              <a:t>fluid</a:t>
            </a:r>
          </a:p>
          <a:p>
            <a:pPr algn="just"/>
            <a:r>
              <a:rPr lang="en" sz="2800" dirty="0" smtClean="0"/>
              <a:t>A fluid is said to be compressible when the volume occupied by a given mass varies according to the external pressure. </a:t>
            </a:r>
            <a:r>
              <a:rPr lang="en" sz="2800" b="1" dirty="0" smtClean="0"/>
              <a:t>Gases are compressible fluids.</a:t>
            </a:r>
          </a:p>
          <a:p>
            <a:pPr algn="just"/>
            <a:r>
              <a:rPr lang="en" sz="2800" u="sng" dirty="0" smtClean="0">
                <a:effectLst>
                  <a:outerShdw blurRad="38100" dist="38100" dir="2700000" algn="tl">
                    <a:srgbClr val="000000">
                      <a:alpha val="43137"/>
                    </a:srgbClr>
                  </a:outerShdw>
                </a:effectLst>
              </a:rPr>
              <a:t>For </a:t>
            </a:r>
            <a:r>
              <a:rPr lang="en" sz="2800" u="sng" dirty="0" smtClean="0">
                <a:effectLst>
                  <a:outerShdw blurRad="38100" dist="38100" dir="2700000" algn="tl">
                    <a:srgbClr val="000000">
                      <a:alpha val="43137"/>
                    </a:srgbClr>
                  </a:outerShdw>
                </a:effectLst>
              </a:rPr>
              <a:t>example: </a:t>
            </a:r>
            <a:r>
              <a:rPr lang="en" sz="2800" dirty="0"/>
              <a:t>air, hydrogen </a:t>
            </a:r>
            <a:r>
              <a:rPr lang="en" sz="2800" dirty="0" smtClean="0"/>
              <a:t>,… </a:t>
            </a:r>
            <a:r>
              <a:rPr lang="en" sz="2800" dirty="0"/>
              <a:t>are considered as compressible fluids.</a:t>
            </a:r>
          </a:p>
        </p:txBody>
      </p:sp>
      <p:sp>
        <p:nvSpPr>
          <p:cNvPr id="3" name="Espace réservé du numéro de diapositive 2"/>
          <p:cNvSpPr>
            <a:spLocks noGrp="1"/>
          </p:cNvSpPr>
          <p:nvPr>
            <p:ph type="sldNum" sz="quarter" idx="12"/>
          </p:nvPr>
        </p:nvSpPr>
        <p:spPr/>
        <p:txBody>
          <a:bodyPr/>
          <a:lstStyle/>
          <a:p>
            <a:fld id="{46180B24-8E06-4BB5-87B0-30B5781D0AE0}" type="slidenum">
              <a:rPr lang="fr-FR" smtClean="0"/>
              <a:t>6</a:t>
            </a:fld>
            <a:endParaRPr lang="fr-FR"/>
          </a:p>
        </p:txBody>
      </p:sp>
    </p:spTree>
    <p:extLst>
      <p:ext uri="{BB962C8B-B14F-4D97-AF65-F5344CB8AC3E}">
        <p14:creationId xmlns:p14="http://schemas.microsoft.com/office/powerpoint/2010/main" val="39618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857" y="908240"/>
            <a:ext cx="3892188" cy="523220"/>
          </a:xfrm>
          <a:prstGeom prst="rect">
            <a:avLst/>
          </a:prstGeom>
        </p:spPr>
        <p:txBody>
          <a:bodyPr wrap="square">
            <a:spAutoFit/>
          </a:bodyPr>
          <a:lstStyle/>
          <a:p>
            <a:r>
              <a:rPr lang="en" sz="2800" b="1" u="sng" dirty="0" smtClean="0">
                <a:solidFill>
                  <a:srgbClr val="FF0000"/>
                </a:solidFill>
              </a:rPr>
              <a:t>3.1 </a:t>
            </a:r>
            <a:r>
              <a:rPr lang="en" sz="2800" b="1" u="sng" dirty="0">
                <a:solidFill>
                  <a:srgbClr val="FF0000"/>
                </a:solidFill>
              </a:rPr>
              <a:t>. Density </a:t>
            </a:r>
            <a:r>
              <a:rPr lang="en" sz="2800" b="1" u="sng" dirty="0" smtClean="0">
                <a:solidFill>
                  <a:srgbClr val="FF0000"/>
                </a:solidFill>
              </a:rPr>
              <a:t>:</a:t>
            </a:r>
            <a:endParaRPr lang="fr-FR" sz="2800" u="sng" dirty="0">
              <a:solidFill>
                <a:srgbClr val="FF0000"/>
              </a:solidFill>
            </a:endParaRPr>
          </a:p>
        </p:txBody>
      </p:sp>
      <p:sp>
        <p:nvSpPr>
          <p:cNvPr id="3" name="Rectangle 2"/>
          <p:cNvSpPr/>
          <p:nvPr/>
        </p:nvSpPr>
        <p:spPr>
          <a:xfrm>
            <a:off x="406857" y="385020"/>
            <a:ext cx="4975016" cy="523220"/>
          </a:xfrm>
          <a:prstGeom prst="rect">
            <a:avLst/>
          </a:prstGeom>
        </p:spPr>
        <p:txBody>
          <a:bodyPr wrap="none">
            <a:spAutoFit/>
          </a:bodyPr>
          <a:lstStyle/>
          <a:p>
            <a:r>
              <a:rPr lang="en" sz="2800" b="1" u="sng" dirty="0" smtClean="0">
                <a:solidFill>
                  <a:srgbClr val="FF0000"/>
                </a:solidFill>
              </a:rPr>
              <a:t>3/ </a:t>
            </a:r>
            <a:r>
              <a:rPr lang="en" sz="2800" b="1" u="sng" dirty="0">
                <a:solidFill>
                  <a:srgbClr val="FF0000"/>
                </a:solidFill>
              </a:rPr>
              <a:t>Physical characteristics</a:t>
            </a:r>
            <a:endParaRPr lang="fr-FR" sz="2800" u="sng" dirty="0">
              <a:solidFill>
                <a:srgbClr val="FF0000"/>
              </a:solidFil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633151" y="1779822"/>
            <a:ext cx="1174747" cy="1109031"/>
          </a:xfrm>
          <a:prstGeom prst="rect">
            <a:avLst/>
          </a:prstGeom>
          <a:noFill/>
          <a:ln>
            <a:noFill/>
          </a:ln>
        </p:spPr>
      </p:pic>
      <p:sp>
        <p:nvSpPr>
          <p:cNvPr id="5" name="Rectangle 4"/>
          <p:cNvSpPr/>
          <p:nvPr/>
        </p:nvSpPr>
        <p:spPr>
          <a:xfrm>
            <a:off x="4616448" y="1703548"/>
            <a:ext cx="4541200" cy="1080296"/>
          </a:xfrm>
          <a:prstGeom prst="rect">
            <a:avLst/>
          </a:prstGeom>
        </p:spPr>
        <p:txBody>
          <a:bodyPr wrap="square">
            <a:spAutoFit/>
          </a:bodyPr>
          <a:lstStyle/>
          <a:p>
            <a:pPr>
              <a:lnSpc>
                <a:spcPct val="107000"/>
              </a:lnSpc>
              <a:spcAft>
                <a:spcPts val="0"/>
              </a:spcAft>
            </a:pPr>
            <a:r>
              <a:rPr lang="en" sz="2000" b="1" dirty="0" smtClean="0">
                <a:latin typeface="SymbolMT"/>
                <a:ea typeface="SymbolMT"/>
                <a:cs typeface="SymbolMT"/>
              </a:rPr>
              <a:t>ρ </a:t>
            </a:r>
            <a:r>
              <a:rPr lang="en" sz="2000" b="1" dirty="0">
                <a:latin typeface="Arial" panose="020B0604020202020204" pitchFamily="34" charset="0"/>
                <a:ea typeface="Calibri" panose="020F0502020204030204" pitchFamily="34" charset="0"/>
                <a:cs typeface="Arial" panose="020B0604020202020204" pitchFamily="34" charset="0"/>
              </a:rPr>
              <a:t>: </a:t>
            </a:r>
            <a:r>
              <a:rPr lang="en" sz="2000" dirty="0">
                <a:latin typeface="Arial" panose="020B0604020202020204" pitchFamily="34" charset="0"/>
                <a:ea typeface="Calibri" panose="020F0502020204030204" pitchFamily="34" charset="0"/>
                <a:cs typeface="Arial" panose="020B0604020202020204" pitchFamily="34" charset="0"/>
              </a:rPr>
              <a:t>Density in ( </a:t>
            </a:r>
            <a:r>
              <a:rPr lang="en" sz="2000" dirty="0" smtClean="0">
                <a:latin typeface="Arial" panose="020B0604020202020204" pitchFamily="34" charset="0"/>
                <a:ea typeface="Calibri" panose="020F0502020204030204" pitchFamily="34" charset="0"/>
                <a:cs typeface="Arial" panose="020B0604020202020204" pitchFamily="34" charset="0"/>
              </a:rPr>
              <a:t>kg/m3 </a:t>
            </a:r>
            <a:r>
              <a:rPr lang="en" sz="2000" dirty="0" smtClean="0">
                <a:latin typeface="Arial" panose="020B0604020202020204" pitchFamily="34"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 sz="2000" b="1" dirty="0">
                <a:latin typeface="Arial" panose="020B0604020202020204" pitchFamily="34" charset="0"/>
                <a:ea typeface="Calibri" panose="020F0502020204030204" pitchFamily="34" charset="0"/>
                <a:cs typeface="Arial" panose="020B0604020202020204" pitchFamily="34" charset="0"/>
              </a:rPr>
              <a:t>m: </a:t>
            </a:r>
            <a:r>
              <a:rPr lang="en" sz="2000" dirty="0">
                <a:latin typeface="Arial" panose="020B0604020202020204" pitchFamily="34" charset="0"/>
                <a:ea typeface="Calibri" panose="020F0502020204030204" pitchFamily="34" charset="0"/>
                <a:cs typeface="Arial" panose="020B0604020202020204" pitchFamily="34" charset="0"/>
              </a:rPr>
              <a:t>mass in (kg),</a:t>
            </a:r>
            <a:endParaRPr lang="fr-FR"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 sz="2000" dirty="0">
                <a:latin typeface="Arial" panose="020B0604020202020204" pitchFamily="34" charset="0"/>
                <a:ea typeface="Calibri" panose="020F0502020204030204" pitchFamily="34" charset="0"/>
                <a:cs typeface="Arial" panose="020B0604020202020204" pitchFamily="34" charset="0"/>
              </a:rPr>
              <a:t> </a:t>
            </a:r>
            <a:r>
              <a:rPr lang="en" sz="2000" b="1" dirty="0" smtClean="0">
                <a:latin typeface="Arial" panose="020B0604020202020204" pitchFamily="34" charset="0"/>
                <a:ea typeface="Calibri" panose="020F0502020204030204" pitchFamily="34" charset="0"/>
                <a:cs typeface="Arial" panose="020B0604020202020204" pitchFamily="34" charset="0"/>
              </a:rPr>
              <a:t>V </a:t>
            </a:r>
            <a:r>
              <a:rPr lang="en" sz="2000" b="1" dirty="0">
                <a:latin typeface="Arial" panose="020B0604020202020204" pitchFamily="34" charset="0"/>
                <a:ea typeface="Calibri" panose="020F0502020204030204" pitchFamily="34" charset="0"/>
                <a:cs typeface="Arial" panose="020B0604020202020204" pitchFamily="34" charset="0"/>
              </a:rPr>
              <a:t>: </a:t>
            </a:r>
            <a:r>
              <a:rPr lang="en" sz="2000" dirty="0">
                <a:latin typeface="Arial" panose="020B0604020202020204" pitchFamily="34" charset="0"/>
                <a:ea typeface="Calibri" panose="020F0502020204030204" pitchFamily="34" charset="0"/>
                <a:cs typeface="Arial" panose="020B0604020202020204" pitchFamily="34" charset="0"/>
              </a:rPr>
              <a:t>volume in (m3).</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436235" y="3412073"/>
            <a:ext cx="1326004" cy="388696"/>
          </a:xfrm>
          <a:prstGeom prst="rect">
            <a:avLst/>
          </a:prstGeom>
        </p:spPr>
        <p:txBody>
          <a:bodyPr wrap="none">
            <a:spAutoFit/>
          </a:bodyPr>
          <a:lstStyle/>
          <a:p>
            <a:pPr>
              <a:lnSpc>
                <a:spcPct val="107000"/>
              </a:lnSpc>
              <a:spcAft>
                <a:spcPts val="0"/>
              </a:spcAft>
            </a:pPr>
            <a:r>
              <a:rPr lang="en" dirty="0">
                <a:latin typeface="Arial" panose="020B0604020202020204" pitchFamily="34" charset="0"/>
                <a:ea typeface="Calibri" panose="020F0502020204030204" pitchFamily="34" charset="0"/>
                <a:cs typeface="Arial" panose="020B0604020202020204" pitchFamily="34" charset="0"/>
              </a:rPr>
              <a:t>Examples: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786" y="3412072"/>
            <a:ext cx="7830369" cy="2852925"/>
          </a:xfrm>
          <a:prstGeom prst="rect">
            <a:avLst/>
          </a:prstGeom>
        </p:spPr>
      </p:pic>
    </p:spTree>
    <p:extLst>
      <p:ext uri="{BB962C8B-B14F-4D97-AF65-F5344CB8AC3E}">
        <p14:creationId xmlns:p14="http://schemas.microsoft.com/office/powerpoint/2010/main" val="6476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857" y="452720"/>
            <a:ext cx="3933131" cy="523220"/>
          </a:xfrm>
          <a:prstGeom prst="rect">
            <a:avLst/>
          </a:prstGeom>
        </p:spPr>
        <p:txBody>
          <a:bodyPr wrap="square">
            <a:spAutoFit/>
          </a:bodyPr>
          <a:lstStyle/>
          <a:p>
            <a:r>
              <a:rPr lang="en" sz="2800" b="1" u="sng" dirty="0" smtClean="0">
                <a:solidFill>
                  <a:srgbClr val="FF0000"/>
                </a:solidFill>
              </a:rPr>
              <a:t>3.2. Volume weight:</a:t>
            </a:r>
            <a:endParaRPr lang="fr-FR" sz="2800" u="sng" dirty="0">
              <a:solidFill>
                <a:srgbClr val="FF0000"/>
              </a:solidFill>
            </a:endParaRPr>
          </a:p>
        </p:txBody>
      </p:sp>
      <p:sp>
        <p:nvSpPr>
          <p:cNvPr id="5" name="Rectangle 4"/>
          <p:cNvSpPr/>
          <p:nvPr/>
        </p:nvSpPr>
        <p:spPr>
          <a:xfrm>
            <a:off x="4629825" y="1237033"/>
            <a:ext cx="6096000" cy="1323439"/>
          </a:xfrm>
          <a:prstGeom prst="rect">
            <a:avLst/>
          </a:prstGeom>
        </p:spPr>
        <p:txBody>
          <a:bodyPr>
            <a:spAutoFit/>
          </a:bodyPr>
          <a:lstStyle/>
          <a:p>
            <a:r>
              <a:rPr lang="en" sz="2000" b="1" dirty="0"/>
              <a:t>ϖ: </a:t>
            </a:r>
            <a:r>
              <a:rPr lang="en" sz="2000" dirty="0"/>
              <a:t>Volume weight in (N/m3).</a:t>
            </a:r>
          </a:p>
          <a:p>
            <a:r>
              <a:rPr lang="en" sz="2000" b="1" dirty="0"/>
              <a:t>m: </a:t>
            </a:r>
            <a:r>
              <a:rPr lang="en" sz="2000" dirty="0"/>
              <a:t>mass in (kg),</a:t>
            </a:r>
          </a:p>
          <a:p>
            <a:r>
              <a:rPr lang="en" sz="2000" b="1" dirty="0"/>
              <a:t>g: </a:t>
            </a:r>
            <a:r>
              <a:rPr lang="en" sz="2000" dirty="0"/>
              <a:t>acceleration due to gravity in (m/s2 </a:t>
            </a:r>
            <a:r>
              <a:rPr lang="en" sz="2000" dirty="0" smtClean="0"/>
              <a:t>),</a:t>
            </a:r>
          </a:p>
          <a:p>
            <a:r>
              <a:rPr lang="en" sz="2000" b="1" dirty="0"/>
              <a:t>V: </a:t>
            </a:r>
            <a:r>
              <a:rPr lang="en" sz="2000" dirty="0"/>
              <a:t>volume in (m3).</a:t>
            </a: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146411" y="1475179"/>
            <a:ext cx="1766745" cy="990268"/>
          </a:xfrm>
          <a:prstGeom prst="rect">
            <a:avLst/>
          </a:prstGeom>
          <a:noFill/>
          <a:ln>
            <a:noFill/>
          </a:ln>
        </p:spPr>
      </p:pic>
      <p:sp>
        <p:nvSpPr>
          <p:cNvPr id="15" name="Rectangle 14"/>
          <p:cNvSpPr/>
          <p:nvPr/>
        </p:nvSpPr>
        <p:spPr>
          <a:xfrm>
            <a:off x="406856" y="3158782"/>
            <a:ext cx="3933131" cy="523220"/>
          </a:xfrm>
          <a:prstGeom prst="rect">
            <a:avLst/>
          </a:prstGeom>
        </p:spPr>
        <p:txBody>
          <a:bodyPr wrap="square">
            <a:spAutoFit/>
          </a:bodyPr>
          <a:lstStyle/>
          <a:p>
            <a:r>
              <a:rPr lang="en" sz="2800" b="1" u="sng" dirty="0" smtClean="0">
                <a:solidFill>
                  <a:srgbClr val="FF0000"/>
                </a:solidFill>
              </a:rPr>
              <a:t>3.3. Density :</a:t>
            </a:r>
            <a:endParaRPr lang="fr-FR" sz="2800" u="sng" dirty="0">
              <a:solidFill>
                <a:srgbClr val="FF0000"/>
              </a:solidFill>
            </a:endParaRPr>
          </a:p>
        </p:txBody>
      </p:sp>
      <p:sp>
        <p:nvSpPr>
          <p:cNvPr id="13" name="Rectangle 12"/>
          <p:cNvSpPr/>
          <p:nvPr/>
        </p:nvSpPr>
        <p:spPr>
          <a:xfrm>
            <a:off x="406856" y="4709095"/>
            <a:ext cx="9758643" cy="981423"/>
          </a:xfrm>
          <a:prstGeom prst="rect">
            <a:avLst/>
          </a:prstGeom>
        </p:spPr>
        <p:txBody>
          <a:bodyPr wrap="square">
            <a:spAutoFit/>
          </a:bodyPr>
          <a:lstStyle/>
          <a:p>
            <a:pPr marL="285750" indent="-285750">
              <a:lnSpc>
                <a:spcPct val="107000"/>
              </a:lnSpc>
              <a:spcAft>
                <a:spcPts val="0"/>
              </a:spcAft>
              <a:buFont typeface="Wingdings" panose="05000000000000000000" pitchFamily="2" charset="2"/>
              <a:buChar char="Ø"/>
            </a:pPr>
            <a:r>
              <a:rPr lang="en" dirty="0" smtClean="0">
                <a:latin typeface="Arial" panose="020B0604020202020204" pitchFamily="34" charset="0"/>
                <a:ea typeface="Calibri" panose="020F0502020204030204" pitchFamily="34" charset="0"/>
                <a:cs typeface="Arial" panose="020B0604020202020204" pitchFamily="34" charset="0"/>
              </a:rPr>
              <a:t>In </a:t>
            </a:r>
            <a:r>
              <a:rPr lang="en" dirty="0">
                <a:latin typeface="Arial" panose="020B0604020202020204" pitchFamily="34" charset="0"/>
                <a:ea typeface="Calibri" panose="020F0502020204030204" pitchFamily="34" charset="0"/>
                <a:cs typeface="Arial" panose="020B0604020202020204" pitchFamily="34" charset="0"/>
              </a:rPr>
              <a:t>the case of liquids, </a:t>
            </a:r>
            <a:r>
              <a:rPr lang="en" b="1" u="sng" dirty="0">
                <a:latin typeface="Arial" panose="020B0604020202020204" pitchFamily="34" charset="0"/>
                <a:ea typeface="Calibri" panose="020F0502020204030204" pitchFamily="34" charset="0"/>
                <a:cs typeface="Arial" panose="020B0604020202020204" pitchFamily="34" charset="0"/>
              </a:rPr>
              <a:t>water will be taken </a:t>
            </a:r>
            <a:r>
              <a:rPr lang="en" dirty="0">
                <a:latin typeface="Arial" panose="020B0604020202020204" pitchFamily="34" charset="0"/>
                <a:ea typeface="Calibri" panose="020F0502020204030204" pitchFamily="34" charset="0"/>
                <a:cs typeface="Arial" panose="020B0604020202020204" pitchFamily="34" charset="0"/>
              </a:rPr>
              <a:t>as the reference fluid </a:t>
            </a:r>
            <a:r>
              <a:rPr lang="en" dirty="0" smtClean="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en" dirty="0" smtClean="0">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0"/>
              </a:spcAft>
              <a:buFont typeface="Wingdings" panose="05000000000000000000" pitchFamily="2" charset="2"/>
              <a:buChar char="Ø"/>
            </a:pPr>
            <a:r>
              <a:rPr lang="en" dirty="0" smtClean="0">
                <a:latin typeface="Arial" panose="020B0604020202020204" pitchFamily="34" charset="0"/>
                <a:ea typeface="Calibri" panose="020F0502020204030204" pitchFamily="34" charset="0"/>
                <a:cs typeface="Arial" panose="020B0604020202020204" pitchFamily="34" charset="0"/>
              </a:rPr>
              <a:t>In </a:t>
            </a:r>
            <a:r>
              <a:rPr lang="en" dirty="0">
                <a:latin typeface="Arial" panose="020B0604020202020204" pitchFamily="34" charset="0"/>
                <a:ea typeface="Calibri" panose="020F0502020204030204" pitchFamily="34" charset="0"/>
                <a:cs typeface="Arial" panose="020B0604020202020204" pitchFamily="34" charset="0"/>
              </a:rPr>
              <a:t>the case of gases we will take </a:t>
            </a:r>
            <a:r>
              <a:rPr lang="en" b="1" u="sng" dirty="0">
                <a:latin typeface="Arial" panose="020B0604020202020204" pitchFamily="34" charset="0"/>
                <a:ea typeface="Calibri" panose="020F0502020204030204" pitchFamily="34" charset="0"/>
                <a:cs typeface="Arial" panose="020B0604020202020204" pitchFamily="34" charset="0"/>
              </a:rPr>
              <a:t>the air</a:t>
            </a:r>
            <a:r>
              <a:rPr lang="en" u="sng" dirty="0">
                <a:latin typeface="Arial" panose="020B0604020202020204" pitchFamily="34" charset="0"/>
                <a:ea typeface="Calibri" panose="020F0502020204030204" pitchFamily="34" charset="0"/>
                <a:cs typeface="Arial" panose="020B0604020202020204" pitchFamily="34" charset="0"/>
              </a:rPr>
              <a:t> </a:t>
            </a:r>
            <a:r>
              <a:rPr lang="en" dirty="0">
                <a:latin typeface="Arial" panose="020B0604020202020204" pitchFamily="34" charset="0"/>
                <a:ea typeface="Calibri" panose="020F0502020204030204" pitchFamily="34" charset="0"/>
                <a:cs typeface="Arial" panose="020B0604020202020204" pitchFamily="34" charset="0"/>
              </a:rPr>
              <a:t>as reference fluid.</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207" y="3309723"/>
            <a:ext cx="6496808" cy="1065614"/>
          </a:xfrm>
          <a:prstGeom prst="rect">
            <a:avLst/>
          </a:prstGeom>
        </p:spPr>
      </p:pic>
    </p:spTree>
    <p:extLst>
      <p:ext uri="{BB962C8B-B14F-4D97-AF65-F5344CB8AC3E}">
        <p14:creationId xmlns:p14="http://schemas.microsoft.com/office/powerpoint/2010/main" val="276486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654" y="908240"/>
            <a:ext cx="10900230" cy="1692771"/>
          </a:xfrm>
          <a:prstGeom prst="rect">
            <a:avLst/>
          </a:prstGeom>
        </p:spPr>
        <p:txBody>
          <a:bodyPr wrap="square">
            <a:spAutoFit/>
          </a:bodyPr>
          <a:lstStyle/>
          <a:p>
            <a:r>
              <a:rPr lang="en" sz="2600" dirty="0"/>
              <a:t>It is a quantity that characterizes the internal friction of the fluid, in other words its ability to flow.</a:t>
            </a:r>
          </a:p>
          <a:p>
            <a:r>
              <a:rPr lang="en" sz="2600" dirty="0"/>
              <a:t>For example, if we consider a viscous fluid placed between two plates P1 and P2, such that the plate P1 is fixed and the plate P2 is driven by a speed </a:t>
            </a:r>
            <a:r>
              <a:rPr lang="en" sz="2600" i="1" dirty="0"/>
              <a:t>V </a:t>
            </a:r>
            <a:r>
              <a:rPr lang="en" sz="2600" i="1" baseline="-25000" dirty="0"/>
              <a:t>2</a:t>
            </a:r>
            <a:r>
              <a:rPr lang="en" sz="2600" i="1" dirty="0"/>
              <a:t> </a:t>
            </a:r>
            <a:r>
              <a:rPr lang="en" sz="2600" dirty="0"/>
              <a:t>.</a:t>
            </a:r>
          </a:p>
        </p:txBody>
      </p:sp>
      <p:sp>
        <p:nvSpPr>
          <p:cNvPr id="3" name="Rectangle 2"/>
          <p:cNvSpPr/>
          <p:nvPr/>
        </p:nvSpPr>
        <p:spPr>
          <a:xfrm>
            <a:off x="406857" y="385020"/>
            <a:ext cx="2140651" cy="523220"/>
          </a:xfrm>
          <a:prstGeom prst="rect">
            <a:avLst/>
          </a:prstGeom>
        </p:spPr>
        <p:txBody>
          <a:bodyPr wrap="none">
            <a:spAutoFit/>
          </a:bodyPr>
          <a:lstStyle/>
          <a:p>
            <a:r>
              <a:rPr lang="en" sz="2800" b="1" u="sng" dirty="0" smtClean="0">
                <a:solidFill>
                  <a:srgbClr val="FF0000"/>
                </a:solidFill>
              </a:rPr>
              <a:t>3.4 </a:t>
            </a:r>
            <a:r>
              <a:rPr lang="en" sz="2800" b="1" u="sng" dirty="0">
                <a:solidFill>
                  <a:srgbClr val="FF0000"/>
                </a:solidFill>
              </a:rPr>
              <a:t>. Viscosity</a:t>
            </a:r>
            <a:endParaRPr lang="fr-FR" sz="2800" u="sng" dirty="0">
              <a:solidFill>
                <a:srgbClr val="FF0000"/>
              </a:solidFill>
            </a:endParaRPr>
          </a:p>
        </p:txBody>
      </p:sp>
      <p:sp>
        <p:nvSpPr>
          <p:cNvPr id="5" name="Rectangle 4"/>
          <p:cNvSpPr/>
          <p:nvPr/>
        </p:nvSpPr>
        <p:spPr>
          <a:xfrm>
            <a:off x="456654" y="3536791"/>
            <a:ext cx="5450115" cy="20682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07000"/>
              </a:lnSpc>
              <a:spcAft>
                <a:spcPts val="0"/>
              </a:spcAft>
              <a:buFontTx/>
              <a:buChar char="-"/>
            </a:pPr>
            <a:r>
              <a:rPr lang="en" sz="2000" dirty="0" smtClean="0">
                <a:latin typeface="Arial" panose="020B0604020202020204" pitchFamily="34" charset="0"/>
                <a:ea typeface="Calibri" panose="020F0502020204030204" pitchFamily="34" charset="0"/>
                <a:cs typeface="Arial" panose="020B0604020202020204" pitchFamily="34" charset="0"/>
              </a:rPr>
              <a:t>motion </a:t>
            </a:r>
            <a:r>
              <a:rPr lang="en" sz="2000" dirty="0">
                <a:latin typeface="Arial" panose="020B0604020202020204" pitchFamily="34" charset="0"/>
                <a:ea typeface="Calibri" panose="020F0502020204030204" pitchFamily="34" charset="0"/>
                <a:cs typeface="Arial" panose="020B0604020202020204" pitchFamily="34" charset="0"/>
              </a:rPr>
              <a:t>can be thought of as resulting from the sliding of fluid layers over each other.</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 sz="2000" dirty="0" smtClean="0">
                <a:latin typeface="Arial" panose="020B0604020202020204" pitchFamily="34" charset="0"/>
                <a:ea typeface="Calibri" panose="020F0502020204030204" pitchFamily="34" charset="0"/>
                <a:cs typeface="Arial" panose="020B0604020202020204" pitchFamily="34" charset="0"/>
              </a:rPr>
              <a:t>- The </a:t>
            </a:r>
            <a:r>
              <a:rPr lang="en" sz="2000" dirty="0">
                <a:latin typeface="Arial" panose="020B0604020202020204" pitchFamily="34" charset="0"/>
                <a:ea typeface="Calibri" panose="020F0502020204030204" pitchFamily="34" charset="0"/>
                <a:cs typeface="Arial" panose="020B0604020202020204" pitchFamily="34" charset="0"/>
              </a:rPr>
              <a:t>speed of each layer is a function of the distance Y.</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5961361" y="2782563"/>
            <a:ext cx="5981700" cy="3600450"/>
          </a:xfrm>
          <a:prstGeom prst="rect">
            <a:avLst/>
          </a:prstGeom>
        </p:spPr>
      </p:pic>
    </p:spTree>
    <p:extLst>
      <p:ext uri="{BB962C8B-B14F-4D97-AF65-F5344CB8AC3E}">
        <p14:creationId xmlns:p14="http://schemas.microsoft.com/office/powerpoint/2010/main" val="22958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14512</TotalTime>
  <Words>858</Words>
  <Application>Microsoft Office PowerPoint</Application>
  <PresentationFormat>Grand écran</PresentationFormat>
  <Paragraphs>74</Paragraphs>
  <Slides>20</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Calibri</vt:lpstr>
      <vt:lpstr>Calibri Light</vt:lpstr>
      <vt:lpstr>Cambria Math</vt:lpstr>
      <vt:lpstr>SymbolMT</vt:lpstr>
      <vt:lpstr>TimesNewRoman</vt:lpstr>
      <vt:lpstr>TimesNewRoman,Bold</vt:lpstr>
      <vt:lpstr>TimesNewRoman,BoldItalic</vt:lpstr>
      <vt:lpstr>Wingdings</vt:lpstr>
      <vt:lpstr>Thème Office</vt:lpstr>
      <vt:lpstr>Hydraulics &amp; Pneumatics </vt:lpstr>
      <vt:lpstr>Chapter 01 :   Generality on the properties of Fluids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construction  mécanique  (Calcul des éléments et organes des machines)</dc:title>
  <dc:creator>PC</dc:creator>
  <cp:lastModifiedBy>Compte Microsoft</cp:lastModifiedBy>
  <cp:revision>715</cp:revision>
  <cp:lastPrinted>2020-03-07T22:00:35Z</cp:lastPrinted>
  <dcterms:created xsi:type="dcterms:W3CDTF">2018-04-02T12:32:31Z</dcterms:created>
  <dcterms:modified xsi:type="dcterms:W3CDTF">2023-07-22T13:36:50Z</dcterms:modified>
</cp:coreProperties>
</file>