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1" r:id="rId2"/>
    <p:sldId id="354" r:id="rId3"/>
    <p:sldId id="355" r:id="rId4"/>
    <p:sldId id="360" r:id="rId5"/>
    <p:sldId id="356" r:id="rId6"/>
    <p:sldId id="357" r:id="rId7"/>
    <p:sldId id="358" r:id="rId8"/>
    <p:sldId id="359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</p:sldIdLst>
  <p:sldSz cx="12192000" cy="6858000"/>
  <p:notesSz cx="7099300" cy="10234613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6F906F5-A426-451E-B564-F8BE89B2898C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64C9170-F39E-40F7-BAE2-910C0E662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36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03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36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79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90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74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82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50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52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05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9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0FE9-AFFF-42F0-9EDA-BD7EACE4381A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34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70FE9-AFFF-42F0-9EDA-BD7EACE4381A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0B24-8E06-4BB5-87B0-30B5781D0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78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77899" y="153272"/>
            <a:ext cx="10031351" cy="400227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/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en" sz="4400" b="1" dirty="0" smtClean="0">
                <a:solidFill>
                  <a:srgbClr val="FF0000"/>
                </a:solidFill>
              </a:rPr>
              <a:t>Chapter 2: </a:t>
            </a:r>
            <a:r>
              <a:rPr lang="en" sz="4000" b="1" dirty="0"/>
              <a:t>Statics of Fluids </a:t>
            </a:r>
            <a:r>
              <a:rPr lang="fr-FR" sz="4000" b="1" dirty="0"/>
              <a:t/>
            </a:r>
            <a:br>
              <a:rPr lang="fr-FR" sz="4000" b="1" dirty="0"/>
            </a:br>
            <a:r>
              <a:rPr lang="en" sz="4000" b="1" dirty="0" smtClean="0"/>
              <a:t>(</a:t>
            </a:r>
            <a:r>
              <a:rPr lang="fr-FR" sz="4000" b="1" dirty="0" smtClean="0"/>
              <a:t>Pressure </a:t>
            </a:r>
            <a:r>
              <a:rPr lang="fr-FR" sz="4000" b="1" dirty="0"/>
              <a:t>force </a:t>
            </a:r>
            <a:r>
              <a:rPr lang="en" sz="4000" b="1" dirty="0" smtClean="0"/>
              <a:t>&amp; </a:t>
            </a:r>
            <a:r>
              <a:rPr lang="fr-FR" sz="4000" b="1" dirty="0" err="1"/>
              <a:t>Archimedes</a:t>
            </a:r>
            <a:r>
              <a:rPr lang="fr-FR" sz="4000" b="1" dirty="0"/>
              <a:t> </a:t>
            </a:r>
            <a:r>
              <a:rPr lang="fr-FR" sz="4000" b="1" dirty="0" err="1"/>
              <a:t>thrust</a:t>
            </a:r>
            <a:r>
              <a:rPr lang="en" sz="4000" b="1" dirty="0" smtClean="0"/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hp\Desktop\participation conférence\USTO-MB_(logo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234" y="244443"/>
            <a:ext cx="1652347" cy="158435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98437" y="344031"/>
            <a:ext cx="8150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b="1" dirty="0" smtClean="0">
                <a:latin typeface="Arial" panose="020B0604020202020204" pitchFamily="34" charset="0"/>
              </a:rPr>
              <a:t>Ministry of Higher </a:t>
            </a:r>
            <a:r>
              <a:rPr lang="en" b="1" dirty="0">
                <a:latin typeface="Arial" panose="020B0604020202020204" pitchFamily="34" charset="0"/>
              </a:rPr>
              <a:t>Education and </a:t>
            </a:r>
            <a:r>
              <a:rPr lang="en" b="1" dirty="0" smtClean="0">
                <a:latin typeface="Arial" panose="020B0604020202020204" pitchFamily="34" charset="0"/>
              </a:rPr>
              <a:t>Scientific </a:t>
            </a:r>
            <a:r>
              <a:rPr lang="en" b="1" dirty="0">
                <a:latin typeface="Arial" panose="020B0604020202020204" pitchFamily="34" charset="0"/>
              </a:rPr>
              <a:t>Research</a:t>
            </a:r>
          </a:p>
          <a:p>
            <a:pPr algn="ctr"/>
            <a:endParaRPr lang="fr-FR" b="1" dirty="0">
              <a:latin typeface="Arial" panose="020B0604020202020204" pitchFamily="34" charset="0"/>
            </a:endParaRPr>
          </a:p>
          <a:p>
            <a:pPr algn="ctr"/>
            <a:r>
              <a:rPr lang="en" b="1" dirty="0" smtClean="0">
                <a:latin typeface="Arial" panose="020B0604020202020204" pitchFamily="34" charset="0"/>
              </a:rPr>
              <a:t>University </a:t>
            </a:r>
            <a:r>
              <a:rPr lang="en" b="1" dirty="0">
                <a:latin typeface="Arial" panose="020B0604020202020204" pitchFamily="34" charset="0"/>
              </a:rPr>
              <a:t>of Science and Technology of Oran Mohammed Boudiaf</a:t>
            </a:r>
            <a:r>
              <a:rPr lang="en" b="1" dirty="0"/>
              <a:t> </a:t>
            </a:r>
            <a:r>
              <a:rPr lang="fr-FR" b="1" dirty="0"/>
              <a:t/>
            </a:r>
            <a:br>
              <a:rPr lang="fr-FR" b="1" dirty="0"/>
            </a:br>
            <a:r>
              <a:rPr lang="en" b="1" dirty="0">
                <a:latin typeface="Arial" panose="020B0604020202020204" pitchFamily="34" charset="0"/>
              </a:rPr>
              <a:t>(USTO-MB)</a:t>
            </a:r>
            <a:endParaRPr lang="fr-FR" b="1" dirty="0"/>
          </a:p>
        </p:txBody>
      </p:sp>
      <p:pic>
        <p:nvPicPr>
          <p:cNvPr id="5" name="Picture 2" descr="C:\Users\hp\Desktop\participation conférence\USTO-MB_(logo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8935" y="244443"/>
            <a:ext cx="1652347" cy="15843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86499" y="5924160"/>
            <a:ext cx="2984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>
                <a:latin typeface="Arial" panose="020B0604020202020204" pitchFamily="34" charset="0"/>
              </a:rPr>
              <a:t>D</a:t>
            </a:r>
            <a:r>
              <a:rPr lang="en" b="1" dirty="0" smtClean="0">
                <a:latin typeface="Arial" panose="020B0604020202020204" pitchFamily="34" charset="0"/>
              </a:rPr>
              <a:t>r </a:t>
            </a:r>
            <a:r>
              <a:rPr lang="en" b="1" dirty="0">
                <a:latin typeface="Arial" panose="020B0604020202020204" pitchFamily="34" charset="0"/>
              </a:rPr>
              <a:t>. </a:t>
            </a:r>
            <a:r>
              <a:rPr lang="en" b="1" dirty="0" smtClean="0">
                <a:latin typeface="Arial" panose="020B0604020202020204" pitchFamily="34" charset="0"/>
              </a:rPr>
              <a:t>SLIMANE Abdelkader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942921" y="47062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b="1" dirty="0" smtClean="0">
                <a:latin typeface="Arial" panose="020B0604020202020204" pitchFamily="34" charset="0"/>
              </a:rPr>
              <a:t>Course </a:t>
            </a:r>
            <a:r>
              <a:rPr lang="en" b="1" dirty="0">
                <a:latin typeface="Arial" panose="020B0604020202020204" pitchFamily="34" charset="0"/>
              </a:rPr>
              <a:t>:</a:t>
            </a:r>
            <a:r>
              <a:rPr lang="en" b="1" dirty="0" smtClean="0">
                <a:latin typeface="Arial" panose="020B0604020202020204" pitchFamily="34" charset="0"/>
              </a:rPr>
              <a:t>      </a:t>
            </a:r>
            <a:r>
              <a:rPr lang="en" dirty="0" smtClean="0">
                <a:latin typeface="Arial" panose="020B0604020202020204" pitchFamily="34" charset="0"/>
              </a:rPr>
              <a:t>Licence</a:t>
            </a:r>
            <a:r>
              <a:rPr lang="en" dirty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en" b="1" dirty="0">
                <a:latin typeface="Arial" panose="020B0604020202020204" pitchFamily="34" charset="0"/>
              </a:rPr>
              <a:t>Speciality:</a:t>
            </a:r>
            <a:r>
              <a:rPr lang="en" b="1" dirty="0" smtClean="0">
                <a:latin typeface="Arial" panose="020B0604020202020204" pitchFamily="34" charset="0"/>
              </a:rPr>
              <a:t> </a:t>
            </a:r>
            <a:r>
              <a:rPr lang="en" dirty="0" smtClean="0">
                <a:latin typeface="Arial" panose="020B0604020202020204" pitchFamily="34" charset="0"/>
              </a:rPr>
              <a:t>Electromechanical</a:t>
            </a:r>
            <a:r>
              <a:rPr lang="en" dirty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en" b="1" dirty="0">
                <a:latin typeface="Arial" panose="020B0604020202020204" pitchFamily="34" charset="0"/>
              </a:rPr>
              <a:t>Year:</a:t>
            </a:r>
            <a:r>
              <a:rPr lang="en" b="1" dirty="0" smtClean="0">
                <a:latin typeface="Arial" panose="020B0604020202020204" pitchFamily="34" charset="0"/>
              </a:rPr>
              <a:t>       </a:t>
            </a:r>
            <a:r>
              <a:rPr lang="en" dirty="0" smtClean="0">
                <a:latin typeface="Arial" panose="020B0604020202020204" pitchFamily="34" charset="0"/>
              </a:rPr>
              <a:t>2022-2023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2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9" y="898368"/>
            <a:ext cx="112490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9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868" y="435929"/>
            <a:ext cx="11159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" sz="2000" b="1" i="1" dirty="0">
                <a:solidFill>
                  <a:srgbClr val="FF0000"/>
                </a:solidFill>
                <a:latin typeface="TimesNewRoman,BoldItalic"/>
              </a:rPr>
              <a:t>Archimedes' theorem </a:t>
            </a:r>
            <a:r>
              <a:rPr lang="en" sz="2000" b="1" i="1" dirty="0" smtClean="0">
                <a:solidFill>
                  <a:srgbClr val="FF0000"/>
                </a:solidFill>
                <a:latin typeface="TimesNewRoman,BoldItalic"/>
              </a:rPr>
              <a:t>:</a:t>
            </a:r>
          </a:p>
          <a:p>
            <a:pPr algn="just"/>
            <a:endParaRPr lang="fr-FR" sz="2000" b="1" i="1" dirty="0">
              <a:solidFill>
                <a:srgbClr val="FF0000"/>
              </a:solidFill>
              <a:latin typeface="TimesNewRoman,BoldItalic"/>
            </a:endParaRPr>
          </a:p>
          <a:p>
            <a:pPr algn="just"/>
            <a:r>
              <a:rPr lang="en" sz="2000" dirty="0">
                <a:latin typeface="TimesNewRoman"/>
              </a:rPr>
              <a:t>Any body immersed in a fluid </a:t>
            </a:r>
            <a:r>
              <a:rPr lang="en" sz="2000" dirty="0" smtClean="0">
                <a:latin typeface="TimesNewRoman"/>
              </a:rPr>
              <a:t>receives </a:t>
            </a:r>
            <a:r>
              <a:rPr lang="en" sz="2000" dirty="0">
                <a:latin typeface="TimesNewRoman"/>
              </a:rPr>
              <a:t>from this fluid a </a:t>
            </a:r>
            <a:r>
              <a:rPr lang="en" sz="2000" dirty="0" smtClean="0">
                <a:latin typeface="TimesNewRoman"/>
              </a:rPr>
              <a:t>vertical force (thrust) </a:t>
            </a:r>
            <a:r>
              <a:rPr lang="en" sz="2000" dirty="0">
                <a:latin typeface="TimesNewRoman"/>
              </a:rPr>
              <a:t>, upwards, </a:t>
            </a:r>
            <a:r>
              <a:rPr lang="en" sz="2000" dirty="0" smtClean="0">
                <a:latin typeface="TimesNewRoman"/>
              </a:rPr>
              <a:t>the intensity of which </a:t>
            </a:r>
            <a:r>
              <a:rPr lang="en" sz="2000" dirty="0">
                <a:latin typeface="TimesNewRoman"/>
              </a:rPr>
              <a:t>is </a:t>
            </a:r>
            <a:r>
              <a:rPr lang="en" sz="2000" dirty="0" smtClean="0">
                <a:latin typeface="TimesNewRoman"/>
              </a:rPr>
              <a:t>equal </a:t>
            </a:r>
            <a:r>
              <a:rPr lang="en" sz="2000" dirty="0">
                <a:latin typeface="TimesNewRoman"/>
              </a:rPr>
              <a:t>to the weight of the volume of fluid </a:t>
            </a:r>
            <a:r>
              <a:rPr lang="en" sz="2000" dirty="0" smtClean="0">
                <a:latin typeface="TimesNewRoman"/>
              </a:rPr>
              <a:t>displaced </a:t>
            </a:r>
            <a:r>
              <a:rPr lang="en" sz="2000" dirty="0">
                <a:latin typeface="TimesNewRoman"/>
              </a:rPr>
              <a:t>( </a:t>
            </a:r>
            <a:r>
              <a:rPr lang="en" sz="2000" dirty="0" smtClean="0">
                <a:latin typeface="TimesNewRoman"/>
              </a:rPr>
              <a:t>this volume </a:t>
            </a:r>
            <a:r>
              <a:rPr lang="en" sz="2000" dirty="0">
                <a:latin typeface="TimesNewRoman"/>
              </a:rPr>
              <a:t>is therefore </a:t>
            </a:r>
            <a:r>
              <a:rPr lang="en" sz="2000" dirty="0" smtClean="0">
                <a:latin typeface="TimesNewRoman"/>
              </a:rPr>
              <a:t>equal </a:t>
            </a:r>
            <a:r>
              <a:rPr lang="en" sz="2000" dirty="0">
                <a:latin typeface="TimesNewRoman"/>
              </a:rPr>
              <a:t>to the submerged volume of the body </a:t>
            </a:r>
            <a:r>
              <a:rPr lang="en" sz="2000" dirty="0" smtClean="0">
                <a:latin typeface="TimesNewRoman"/>
              </a:rPr>
              <a:t>). It follows </a:t>
            </a:r>
            <a:r>
              <a:rPr lang="en" sz="2000" dirty="0">
                <a:latin typeface="TimesNewRoman"/>
              </a:rPr>
              <a:t>from this </a:t>
            </a:r>
            <a:r>
              <a:rPr lang="en" sz="2000" dirty="0" smtClean="0">
                <a:latin typeface="TimesNewRoman"/>
              </a:rPr>
              <a:t>theorem </a:t>
            </a:r>
            <a:r>
              <a:rPr lang="en" sz="2000" dirty="0">
                <a:latin typeface="TimesNewRoman"/>
              </a:rPr>
              <a:t>that if the weight of a body placed in a fluid mass is</a:t>
            </a:r>
          </a:p>
          <a:p>
            <a:pPr algn="just"/>
            <a:r>
              <a:rPr lang="en" sz="2000" dirty="0">
                <a:latin typeface="TimesNewRoman"/>
              </a:rPr>
              <a:t>less than the weight of its fluid volume, the body floats </a:t>
            </a:r>
            <a:r>
              <a:rPr lang="en" sz="2000" dirty="0" smtClean="0">
                <a:latin typeface="TimesNewRoman"/>
              </a:rPr>
              <a:t>.</a:t>
            </a:r>
          </a:p>
          <a:p>
            <a:pPr algn="just"/>
            <a:endParaRPr lang="fr-FR" sz="2000" dirty="0">
              <a:latin typeface="TimesNewRoman"/>
            </a:endParaRPr>
          </a:p>
          <a:p>
            <a:pPr algn="just"/>
            <a:r>
              <a:rPr lang="en" sz="2000" b="1" dirty="0">
                <a:latin typeface="TimesNewRoman,Bold"/>
              </a:rPr>
              <a:t>Example </a:t>
            </a:r>
            <a:r>
              <a:rPr lang="en" sz="2000" b="1" dirty="0" smtClean="0">
                <a:latin typeface="TimesNewRoman,Bold"/>
              </a:rPr>
              <a:t>:</a:t>
            </a:r>
          </a:p>
          <a:p>
            <a:pPr algn="just"/>
            <a:endParaRPr lang="fr-FR" sz="2000" b="1" dirty="0">
              <a:latin typeface="TimesNewRoman,Bold"/>
            </a:endParaRPr>
          </a:p>
          <a:p>
            <a:pPr algn="just"/>
            <a:r>
              <a:rPr lang="en" sz="2000" dirty="0">
                <a:latin typeface="TimesNewRoman"/>
              </a:rPr>
              <a:t>What is the volume fraction of a piece of solid </a:t>
            </a:r>
            <a:r>
              <a:rPr lang="en" sz="2000" dirty="0" smtClean="0">
                <a:latin typeface="TimesNewRoman"/>
              </a:rPr>
              <a:t>metal </a:t>
            </a:r>
            <a:r>
              <a:rPr lang="en" sz="2000" dirty="0">
                <a:latin typeface="TimesNewRoman"/>
              </a:rPr>
              <a:t>with </a:t>
            </a:r>
            <a:r>
              <a:rPr lang="en" sz="2000" dirty="0" smtClean="0">
                <a:latin typeface="TimesNewRoman"/>
              </a:rPr>
              <a:t>specific gravity </a:t>
            </a:r>
            <a:r>
              <a:rPr lang="en" sz="2000" dirty="0">
                <a:latin typeface="TimesNewRoman"/>
              </a:rPr>
              <a:t>7.25 floating </a:t>
            </a:r>
            <a:r>
              <a:rPr lang="en" sz="2000" dirty="0" smtClean="0">
                <a:latin typeface="TimesNewRoman"/>
              </a:rPr>
              <a:t>on the </a:t>
            </a:r>
            <a:r>
              <a:rPr lang="en" sz="2000" dirty="0">
                <a:latin typeface="TimesNewRoman"/>
              </a:rPr>
              <a:t>surface of a </a:t>
            </a:r>
            <a:r>
              <a:rPr lang="en" sz="2000" dirty="0" smtClean="0">
                <a:latin typeface="TimesNewRoman"/>
              </a:rPr>
              <a:t>container </a:t>
            </a:r>
            <a:r>
              <a:rPr lang="en" sz="2000" dirty="0">
                <a:latin typeface="TimesNewRoman"/>
              </a:rPr>
              <a:t>of mercury with </a:t>
            </a:r>
            <a:r>
              <a:rPr lang="en" sz="2000" dirty="0" smtClean="0">
                <a:latin typeface="TimesNewRoman"/>
              </a:rPr>
              <a:t>specific gravity </a:t>
            </a:r>
            <a:r>
              <a:rPr lang="en" sz="2000" dirty="0" smtClean="0">
                <a:latin typeface="TimesNewRoman"/>
              </a:rPr>
              <a:t>13.6.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04" y="4350991"/>
            <a:ext cx="51530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7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67" y="637902"/>
            <a:ext cx="11279580" cy="41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246" y="366342"/>
            <a:ext cx="8204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u="sng" dirty="0" smtClean="0">
                <a:solidFill>
                  <a:srgbClr val="FF0000"/>
                </a:solidFill>
              </a:rPr>
              <a:t>7. Force of pressure </a:t>
            </a:r>
            <a:r>
              <a:rPr lang="en" sz="2800" b="1" u="sng" dirty="0">
                <a:solidFill>
                  <a:srgbClr val="FF0000"/>
                </a:solidFill>
              </a:rPr>
              <a:t>on the </a:t>
            </a:r>
            <a:r>
              <a:rPr lang="en" sz="2800" b="1" u="sng" dirty="0" smtClean="0">
                <a:solidFill>
                  <a:srgbClr val="FF0000"/>
                </a:solidFill>
              </a:rPr>
              <a:t>walls:</a:t>
            </a:r>
            <a:endParaRPr lang="fr-FR" sz="2800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45" y="1034915"/>
            <a:ext cx="11075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" sz="2000" dirty="0">
                <a:latin typeface="TimesNewRoman"/>
              </a:rPr>
              <a:t>This force is </a:t>
            </a:r>
            <a:r>
              <a:rPr lang="en" sz="2000" dirty="0" smtClean="0">
                <a:latin typeface="TimesNewRoman"/>
              </a:rPr>
              <a:t>defined </a:t>
            </a:r>
            <a:r>
              <a:rPr lang="en" sz="2000" dirty="0">
                <a:latin typeface="TimesNewRoman"/>
              </a:rPr>
              <a:t>as </a:t>
            </a:r>
            <a:r>
              <a:rPr lang="en" sz="2000" dirty="0" smtClean="0">
                <a:latin typeface="TimesNewRoman"/>
              </a:rPr>
              <a:t>being </a:t>
            </a:r>
            <a:r>
              <a:rPr lang="en" sz="2000" dirty="0">
                <a:latin typeface="TimesNewRoman"/>
              </a:rPr>
              <a:t>the pressure force </a:t>
            </a:r>
            <a:r>
              <a:rPr lang="en" sz="2000" dirty="0" smtClean="0">
                <a:latin typeface="TimesNewRoman"/>
              </a:rPr>
              <a:t>exerted </a:t>
            </a:r>
            <a:r>
              <a:rPr lang="en" sz="2000" dirty="0">
                <a:latin typeface="TimesNewRoman"/>
              </a:rPr>
              <a:t>by a fluid at rest </a:t>
            </a:r>
            <a:r>
              <a:rPr lang="en" sz="2000" dirty="0" smtClean="0">
                <a:latin typeface="TimesNewRoman"/>
              </a:rPr>
              <a:t>on a </a:t>
            </a:r>
            <a:r>
              <a:rPr lang="en" sz="2000" dirty="0">
                <a:latin typeface="TimesNewRoman"/>
              </a:rPr>
              <a:t>contact surface, this force is always normal </a:t>
            </a:r>
            <a:r>
              <a:rPr lang="en" sz="2000" dirty="0" smtClean="0">
                <a:latin typeface="TimesNewRoman"/>
              </a:rPr>
              <a:t>to </a:t>
            </a:r>
            <a:r>
              <a:rPr lang="en" sz="2000" dirty="0">
                <a:latin typeface="TimesNewRoman"/>
              </a:rPr>
              <a:t>the surface. The calculation of the </a:t>
            </a:r>
            <a:r>
              <a:rPr lang="en" sz="2000" dirty="0" smtClean="0">
                <a:latin typeface="TimesNewRoman"/>
              </a:rPr>
              <a:t>hydrostatic forces </a:t>
            </a:r>
            <a:r>
              <a:rPr lang="en" sz="2000" dirty="0">
                <a:latin typeface="TimesNewRoman"/>
              </a:rPr>
              <a:t>on any surface </a:t>
            </a:r>
            <a:r>
              <a:rPr lang="en" sz="2000" dirty="0" smtClean="0">
                <a:latin typeface="TimesNewRoman"/>
              </a:rPr>
              <a:t>immersed </a:t>
            </a:r>
            <a:r>
              <a:rPr lang="en" sz="2000" dirty="0">
                <a:latin typeface="TimesNewRoman"/>
              </a:rPr>
              <a:t>in water consists in </a:t>
            </a:r>
            <a:r>
              <a:rPr lang="en" sz="2000" dirty="0" smtClean="0">
                <a:latin typeface="TimesNewRoman"/>
              </a:rPr>
              <a:t>determining the intensity </a:t>
            </a:r>
            <a:r>
              <a:rPr lang="en" sz="2000" dirty="0">
                <a:latin typeface="TimesNewRoman"/>
              </a:rPr>
              <a:t>of the force and its point of application.</a:t>
            </a:r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641" y="2004728"/>
            <a:ext cx="5076825" cy="4486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1245" y="2640184"/>
            <a:ext cx="621710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b="1" u="sng" dirty="0" smtClean="0">
                <a:solidFill>
                  <a:srgbClr val="3365FF"/>
                </a:solidFill>
                <a:latin typeface="Arial" panose="020B0604020202020204" pitchFamily="34" charset="0"/>
              </a:rPr>
              <a:t>Hypotheses</a:t>
            </a:r>
          </a:p>
          <a:p>
            <a:endParaRPr lang="fr-FR" sz="2400" b="1" u="sng" dirty="0">
              <a:solidFill>
                <a:srgbClr val="3365FF"/>
              </a:solidFill>
              <a:latin typeface="Arial" panose="020B0604020202020204" pitchFamily="34" charset="0"/>
            </a:endParaRPr>
          </a:p>
          <a:p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</a:rPr>
              <a:t>The vertical wall has an axis of symmetry ( </a:t>
            </a:r>
            <a:r>
              <a:rPr lang="en" dirty="0" smtClean="0">
                <a:solidFill>
                  <a:srgbClr val="000000"/>
                </a:solidFill>
                <a:latin typeface="Arial" panose="020B0604020202020204" pitchFamily="34" charset="0"/>
              </a:rPr>
              <a:t>G, </a:t>
            </a:r>
            <a:r>
              <a:rPr lang="en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" dirty="0" smtClean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</a:rPr>
              <a:t>G is its center of area </a:t>
            </a:r>
            <a:r>
              <a:rPr lang="en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</a:rPr>
              <a:t>On one side of the wall there is a fluid of density </a:t>
            </a:r>
            <a:r>
              <a:rPr lang="en" dirty="0" smtClean="0">
                <a:solidFill>
                  <a:srgbClr val="000000"/>
                </a:solidFill>
                <a:latin typeface="Arial" panose="020B0604020202020204" pitchFamily="34" charset="0"/>
              </a:rPr>
              <a:t>ϖ </a:t>
            </a:r>
            <a:r>
              <a:rPr lang="en" dirty="0" smtClean="0">
                <a:solidFill>
                  <a:srgbClr val="000000"/>
                </a:solidFill>
                <a:latin typeface="SymbolMT"/>
              </a:rPr>
              <a:t>, 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</a:rPr>
              <a:t>on the other side there is </a:t>
            </a:r>
            <a:r>
              <a:rPr lang="en" dirty="0" smtClean="0">
                <a:solidFill>
                  <a:srgbClr val="000000"/>
                </a:solidFill>
                <a:latin typeface="Arial" panose="020B0604020202020204" pitchFamily="34" charset="0"/>
              </a:rPr>
              <a:t>air 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</a:rPr>
              <a:t>at atmospheric pressure </a:t>
            </a:r>
            <a:r>
              <a:rPr lang="en" dirty="0" err="1">
                <a:solidFill>
                  <a:srgbClr val="000000"/>
                </a:solidFill>
                <a:latin typeface="Arial" panose="020B0604020202020204" pitchFamily="34" charset="0"/>
              </a:rPr>
              <a:t>P </a:t>
            </a:r>
            <a:r>
              <a:rPr lang="en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atm 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</a:rPr>
              <a:t>. We denote by </a:t>
            </a:r>
            <a:r>
              <a:rPr lang="en" dirty="0" smtClean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" sz="1050" dirty="0" smtClean="0">
                <a:solidFill>
                  <a:srgbClr val="000000"/>
                </a:solidFill>
                <a:latin typeface="Arial" panose="020B0604020202020204" pitchFamily="34" charset="0"/>
              </a:rPr>
              <a:t>G 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</a:rPr>
              <a:t>the pressure at the center </a:t>
            </a:r>
            <a:r>
              <a:rPr lang="en" dirty="0" smtClean="0">
                <a:solidFill>
                  <a:srgbClr val="000000"/>
                </a:solidFill>
                <a:latin typeface="Arial" panose="020B0604020202020204" pitchFamily="34" charset="0"/>
              </a:rPr>
              <a:t>of surface 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</a:rPr>
              <a:t>G on the fluid side.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21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0584" y="510738"/>
            <a:ext cx="11282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dirty="0">
                <a:latin typeface="TimesNewRoman"/>
              </a:rPr>
              <a:t>Consider </a:t>
            </a:r>
            <a:r>
              <a:rPr lang="en" sz="2000" dirty="0" smtClean="0">
                <a:latin typeface="TimesNewRoman"/>
              </a:rPr>
              <a:t>a surface element </a:t>
            </a:r>
            <a:r>
              <a:rPr lang="en" sz="2000" dirty="0">
                <a:latin typeface="TimesNewRoman"/>
              </a:rPr>
              <a:t>of the plate ≪ </a:t>
            </a:r>
            <a:r>
              <a:rPr lang="en" sz="2000" dirty="0" err="1">
                <a:latin typeface="TimesNewRoman"/>
              </a:rPr>
              <a:t>dS </a:t>
            </a:r>
            <a:r>
              <a:rPr lang="en" sz="2000" dirty="0">
                <a:latin typeface="TimesNewRoman"/>
              </a:rPr>
              <a:t>≫, the pressure exerted on this </a:t>
            </a:r>
            <a:r>
              <a:rPr lang="en" sz="2000" dirty="0" smtClean="0">
                <a:latin typeface="TimesNewRoman"/>
              </a:rPr>
              <a:t>element is </a:t>
            </a:r>
            <a:r>
              <a:rPr lang="en" sz="2000" dirty="0">
                <a:latin typeface="TimesNewRoman"/>
              </a:rPr>
              <a:t>:</a:t>
            </a:r>
            <a:endParaRPr lang="fr-FR" sz="2000" dirty="0" smtClean="0">
              <a:latin typeface="TimesNewRoman"/>
            </a:endParaRPr>
          </a:p>
          <a:p>
            <a:endParaRPr lang="fr-FR" i="1" dirty="0">
              <a:latin typeface="TimesNewRoman"/>
            </a:endParaRPr>
          </a:p>
          <a:p>
            <a:pPr algn="ctr"/>
            <a:r>
              <a:rPr lang="en" sz="2200" b="1" i="1" dirty="0" smtClean="0">
                <a:solidFill>
                  <a:srgbClr val="FF0000"/>
                </a:solidFill>
                <a:latin typeface="TimesNewRoman,Italic"/>
              </a:rPr>
              <a:t>P </a:t>
            </a:r>
            <a:r>
              <a:rPr lang="en" sz="2200" b="1" dirty="0">
                <a:solidFill>
                  <a:srgbClr val="FF0000"/>
                </a:solidFill>
                <a:latin typeface="TimesNewRoman"/>
              </a:rPr>
              <a:t>=ρ g </a:t>
            </a:r>
            <a:r>
              <a:rPr lang="en" sz="2200" b="1" i="1" dirty="0">
                <a:solidFill>
                  <a:srgbClr val="FF0000"/>
                </a:solidFill>
                <a:latin typeface="TimesNewRoman,Italic"/>
              </a:rPr>
              <a:t>h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583" y="5058575"/>
            <a:ext cx="108044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>
                <a:latin typeface="TimesNewRoman"/>
              </a:rPr>
              <a:t>The point of application of the </a:t>
            </a:r>
            <a:r>
              <a:rPr lang="en" sz="2400" dirty="0" smtClean="0">
                <a:latin typeface="TimesNewRoman"/>
              </a:rPr>
              <a:t>resultant force </a:t>
            </a:r>
            <a:r>
              <a:rPr lang="en" sz="2400" dirty="0">
                <a:latin typeface="TimesNewRoman"/>
              </a:rPr>
              <a:t>F is </a:t>
            </a:r>
            <a:r>
              <a:rPr lang="en" sz="2400" dirty="0" smtClean="0">
                <a:latin typeface="TimesNewRoman"/>
              </a:rPr>
              <a:t>called </a:t>
            </a:r>
            <a:r>
              <a:rPr lang="en" sz="2400" dirty="0">
                <a:latin typeface="TimesNewRoman"/>
              </a:rPr>
              <a:t>: the center of </a:t>
            </a:r>
            <a:r>
              <a:rPr lang="en" sz="2400" dirty="0" smtClean="0">
                <a:latin typeface="TimesNewRoman"/>
              </a:rPr>
              <a:t>thrust.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88" y="2341069"/>
            <a:ext cx="7505827" cy="22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6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2" y="740230"/>
            <a:ext cx="10913529" cy="332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5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096" y="157918"/>
            <a:ext cx="11555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dirty="0">
                <a:latin typeface="TimesNewRoman"/>
              </a:rPr>
              <a:t>The following table provides </a:t>
            </a:r>
            <a:r>
              <a:rPr lang="en" sz="2000" dirty="0" smtClean="0">
                <a:latin typeface="TimesNewRoman"/>
              </a:rPr>
              <a:t>this flat </a:t>
            </a:r>
            <a:r>
              <a:rPr lang="en" sz="2000" dirty="0">
                <a:latin typeface="TimesNewRoman"/>
              </a:rPr>
              <a:t>surface </a:t>
            </a:r>
            <a:r>
              <a:rPr lang="en" sz="2000" dirty="0" smtClean="0">
                <a:latin typeface="TimesNewRoman"/>
              </a:rPr>
              <a:t>: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198" y="627274"/>
            <a:ext cx="7693972" cy="60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6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19" y="966078"/>
            <a:ext cx="9420388" cy="362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9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103" y="1891774"/>
            <a:ext cx="3452191" cy="35584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41" y="218226"/>
            <a:ext cx="9334500" cy="1333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41" y="1723956"/>
            <a:ext cx="4854355" cy="47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6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540" y="529087"/>
            <a:ext cx="10515600" cy="3264991"/>
          </a:xfrm>
        </p:spPr>
        <p:txBody>
          <a:bodyPr/>
          <a:lstStyle/>
          <a:p>
            <a:pPr marL="0" indent="0">
              <a:buNone/>
            </a:pPr>
            <a:r>
              <a:rPr lang="en" b="1" u="sng" dirty="0">
                <a:solidFill>
                  <a:srgbClr val="FF0000"/>
                </a:solidFill>
              </a:rPr>
              <a:t>1. INTRODUCTION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en" dirty="0"/>
              <a:t>During a scuba dive, we find that the water pressure increases with depth.</a:t>
            </a:r>
          </a:p>
          <a:p>
            <a:r>
              <a:rPr lang="en" dirty="0"/>
              <a:t>The water pressure at the bottom of a dam is greater than near the surface. The effects of pressure must be taken into consideration when dimensioning structures such as dams, submarines, reservoirs </a:t>
            </a:r>
            <a:r>
              <a:rPr lang="en" dirty="0" smtClean="0"/>
              <a:t>…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92540" y="3988794"/>
            <a:ext cx="10515600" cy="326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b="1" u="sng" dirty="0">
                <a:solidFill>
                  <a:srgbClr val="FF0000"/>
                </a:solidFill>
              </a:rPr>
              <a:t>2. Assumptions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en" dirty="0"/>
              <a:t>In this chapter, we consider that:</a:t>
            </a:r>
          </a:p>
          <a:p>
            <a:pPr lvl="0"/>
            <a:r>
              <a:rPr lang="en" dirty="0"/>
              <a:t>The studied fluids are at rest and in equilibrium.</a:t>
            </a:r>
          </a:p>
          <a:p>
            <a:pPr lvl="0"/>
            <a:r>
              <a:rPr lang="en" dirty="0"/>
              <a:t>No friction between the molecules of the fluid (the fluid is assumed to be perfect).</a:t>
            </a:r>
          </a:p>
        </p:txBody>
      </p:sp>
    </p:spTree>
    <p:extLst>
      <p:ext uri="{BB962C8B-B14F-4D97-AF65-F5344CB8AC3E}">
        <p14:creationId xmlns:p14="http://schemas.microsoft.com/office/powerpoint/2010/main" val="363531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540" y="529088"/>
            <a:ext cx="10515600" cy="1490782"/>
          </a:xfrm>
        </p:spPr>
        <p:txBody>
          <a:bodyPr/>
          <a:lstStyle/>
          <a:p>
            <a:pPr marL="0" indent="0">
              <a:buNone/>
            </a:pPr>
            <a:r>
              <a:rPr lang="en" b="1" u="sng" dirty="0">
                <a:solidFill>
                  <a:srgbClr val="FF0000"/>
                </a:solidFill>
              </a:rPr>
              <a:t>3. CONCEPT OF PRESSURE AT A POINT OF A FLUID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en" dirty="0"/>
              <a:t>The pressure represents the intensity of the normal component of the force exerted by the fluid on the unit area.</a:t>
            </a: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86" y="2884317"/>
            <a:ext cx="1566322" cy="93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41" y="2019870"/>
            <a:ext cx="2527827" cy="48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56" y="2019870"/>
            <a:ext cx="4825266" cy="2345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92540" y="4199415"/>
            <a:ext cx="8619699" cy="125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dS </a:t>
            </a:r>
            <a:r>
              <a:rPr lang="en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Elementary surface of the facet with center A (in square meter),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n: </a:t>
            </a:r>
            <a:r>
              <a:rPr lang="e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 vector of the normal in A,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dF</a:t>
            </a:r>
            <a:r>
              <a:rPr lang="en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Normal component of the elementary pressure force.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" b="1" dirty="0">
                <a:latin typeface="Arial" panose="020B0604020202020204" pitchFamily="34" charset="0"/>
                <a:ea typeface="Calibri" panose="020F0502020204030204" pitchFamily="34" charset="0"/>
              </a:rPr>
              <a:t>P </a:t>
            </a:r>
            <a:r>
              <a:rPr lang="en" sz="1050" b="1" dirty="0"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n" b="1" dirty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" dirty="0">
                <a:latin typeface="Arial" panose="020B0604020202020204" pitchFamily="34" charset="0"/>
                <a:ea typeface="Calibri" panose="020F0502020204030204" pitchFamily="34" charset="0"/>
              </a:rPr>
              <a:t>pressure at point A (in Pascal),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29456" y="5681489"/>
            <a:ext cx="1049818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" b="1" dirty="0" smtClean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Explanation </a:t>
            </a:r>
            <a:r>
              <a:rPr lang="en" b="1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</a:t>
            </a:r>
            <a:r>
              <a:rPr lang="en" dirty="0" smtClean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cm²</a:t>
            </a:r>
            <a:r>
              <a:rPr lang="en" sz="1050" dirty="0" smtClean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surface of our skin supports about 1 kg (force) representing the weight of the atmosphere. It is the atmospheric pressure at sea level.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9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8"/>
          <a:stretch/>
        </p:blipFill>
        <p:spPr>
          <a:xfrm>
            <a:off x="447958" y="366712"/>
            <a:ext cx="10787392" cy="51180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70" y="4364230"/>
            <a:ext cx="3804598" cy="24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063" y="433553"/>
            <a:ext cx="10515600" cy="32376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" b="1" u="sng" dirty="0">
                <a:solidFill>
                  <a:srgbClr val="FF0000"/>
                </a:solidFill>
              </a:rPr>
              <a:t>3.1. </a:t>
            </a:r>
            <a:r>
              <a:rPr lang="en" b="1" u="sng" dirty="0" smtClean="0">
                <a:solidFill>
                  <a:srgbClr val="FF0000"/>
                </a:solidFill>
              </a:rPr>
              <a:t>Pressure </a:t>
            </a:r>
            <a:r>
              <a:rPr lang="en" b="1" u="sng" dirty="0">
                <a:solidFill>
                  <a:srgbClr val="FF0000"/>
                </a:solidFill>
              </a:rPr>
              <a:t>units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r>
              <a:rPr lang="en" dirty="0"/>
              <a:t>Pascal (N/m²), MPa (N/mm²), Bar, </a:t>
            </a:r>
            <a:r>
              <a:rPr lang="en" dirty="0" err="1"/>
              <a:t>atmosphere </a:t>
            </a:r>
            <a:r>
              <a:rPr lang="en" dirty="0"/>
              <a:t>.</a:t>
            </a:r>
            <a:endParaRPr lang="fr-FR" dirty="0"/>
          </a:p>
          <a:p>
            <a:r>
              <a:rPr lang="en" dirty="0"/>
              <a:t>1 [ </a:t>
            </a:r>
            <a:r>
              <a:rPr lang="en" dirty="0" smtClean="0"/>
              <a:t>bar </a:t>
            </a:r>
            <a:r>
              <a:rPr lang="en" dirty="0"/>
              <a:t>] = 10 </a:t>
            </a:r>
            <a:r>
              <a:rPr lang="en" baseline="30000" dirty="0"/>
              <a:t>5 </a:t>
            </a:r>
            <a:r>
              <a:rPr lang="en" dirty="0"/>
              <a:t>[Pa]</a:t>
            </a:r>
            <a:endParaRPr lang="en-US" dirty="0" smtClean="0"/>
          </a:p>
          <a:p>
            <a:r>
              <a:rPr lang="en" dirty="0"/>
              <a:t>1 [ </a:t>
            </a:r>
            <a:r>
              <a:rPr lang="en" dirty="0" err="1"/>
              <a:t>atm </a:t>
            </a:r>
            <a:r>
              <a:rPr lang="en" dirty="0"/>
              <a:t>] = </a:t>
            </a:r>
            <a:r>
              <a:rPr lang="en" dirty="0" smtClean="0"/>
              <a:t>1.01325 10 </a:t>
            </a:r>
            <a:r>
              <a:rPr lang="en" baseline="30000" dirty="0" smtClean="0"/>
              <a:t>5 </a:t>
            </a:r>
            <a:r>
              <a:rPr lang="en" dirty="0" smtClean="0"/>
              <a:t>[Pa]</a:t>
            </a:r>
          </a:p>
          <a:p>
            <a:r>
              <a:rPr lang="en" dirty="0"/>
              <a:t>1 [ </a:t>
            </a:r>
            <a:r>
              <a:rPr lang="en" dirty="0" err="1"/>
              <a:t>atm </a:t>
            </a:r>
            <a:r>
              <a:rPr lang="en" dirty="0"/>
              <a:t>] = 1.01325 [bar]</a:t>
            </a:r>
            <a:endParaRPr lang="fr-FR" dirty="0"/>
          </a:p>
          <a:p>
            <a:r>
              <a:rPr lang="en" dirty="0"/>
              <a:t>1 [bar] = 1 </a:t>
            </a:r>
            <a:r>
              <a:rPr lang="en" dirty="0" err="1"/>
              <a:t>kgf </a:t>
            </a:r>
            <a:r>
              <a:rPr lang="en" dirty="0"/>
              <a:t>/cm </a:t>
            </a:r>
            <a:r>
              <a:rPr lang="en" baseline="30000" dirty="0"/>
              <a:t>2 </a:t>
            </a:r>
            <a:r>
              <a:rPr lang="en" dirty="0"/>
              <a:t>,</a:t>
            </a:r>
            <a:r>
              <a:rPr lang="en" baseline="30000" dirty="0"/>
              <a:t>  </a:t>
            </a:r>
            <a:r>
              <a:rPr lang="en" dirty="0"/>
              <a:t>(1 </a:t>
            </a:r>
            <a:r>
              <a:rPr lang="en" dirty="0" err="1"/>
              <a:t>kgf </a:t>
            </a:r>
            <a:r>
              <a:rPr lang="en" dirty="0"/>
              <a:t>= 9.81N)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96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062" y="433554"/>
            <a:ext cx="10885227" cy="1545372"/>
          </a:xfrm>
        </p:spPr>
        <p:txBody>
          <a:bodyPr/>
          <a:lstStyle/>
          <a:p>
            <a:pPr marL="0" indent="0">
              <a:buNone/>
            </a:pPr>
            <a:r>
              <a:rPr lang="en" b="1" u="sng" dirty="0">
                <a:solidFill>
                  <a:srgbClr val="FF0000"/>
                </a:solidFill>
              </a:rPr>
              <a:t>4. Fundamental relationship of hydrostatics</a:t>
            </a:r>
            <a:endParaRPr lang="fr-FR" u="sng" dirty="0">
              <a:solidFill>
                <a:srgbClr val="FF0000"/>
              </a:solidFill>
            </a:endParaRPr>
          </a:p>
          <a:p>
            <a:r>
              <a:rPr lang="en" dirty="0"/>
              <a:t>We consider a fluid element of density </a:t>
            </a:r>
            <a:r>
              <a:rPr lang="en" b="1" dirty="0"/>
              <a:t>ρ </a:t>
            </a:r>
            <a:r>
              <a:rPr lang="en" dirty="0"/>
              <a:t>representing a </a:t>
            </a:r>
            <a:r>
              <a:rPr lang="en" dirty="0" smtClean="0"/>
              <a:t>cylindrical vertical column </a:t>
            </a:r>
            <a:r>
              <a:rPr lang="en" dirty="0"/>
              <a:t>of constant cross-section S </a:t>
            </a:r>
            <a:r>
              <a:rPr lang="en" dirty="0" smtClean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56061" y="3783554"/>
            <a:ext cx="10885227" cy="1545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The equilibrium condition is then written </a:t>
            </a:r>
            <a:r>
              <a:rPr lang="en" dirty="0" smtClean="0"/>
              <a:t>:</a:t>
            </a:r>
          </a:p>
          <a:p>
            <a:endParaRPr lang="fr-FR" dirty="0"/>
          </a:p>
          <a:p>
            <a:r>
              <a:rPr lang="en" dirty="0"/>
              <a:t>SO :</a:t>
            </a:r>
          </a:p>
          <a:p>
            <a:endParaRPr lang="fr-FR" dirty="0"/>
          </a:p>
        </p:txBody>
      </p:sp>
      <p:pic>
        <p:nvPicPr>
          <p:cNvPr id="18" name="Imag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2" y="4373061"/>
            <a:ext cx="5064173" cy="39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15" y="4793585"/>
            <a:ext cx="3619500" cy="558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56061" y="5570679"/>
            <a:ext cx="503855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therefore the law of the statics of fluids is given by: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968" y="1965278"/>
            <a:ext cx="3925922" cy="3980449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4" y="5951204"/>
            <a:ext cx="6697075" cy="69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61" y="1869084"/>
            <a:ext cx="4958488" cy="171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9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006" y="378962"/>
            <a:ext cx="10515600" cy="718237"/>
          </a:xfrm>
        </p:spPr>
        <p:txBody>
          <a:bodyPr/>
          <a:lstStyle/>
          <a:p>
            <a:pPr marL="0" indent="0">
              <a:buNone/>
            </a:pPr>
            <a:r>
              <a:rPr lang="en" b="1" u="sng" dirty="0">
                <a:solidFill>
                  <a:srgbClr val="FF0000"/>
                </a:solidFill>
              </a:rPr>
              <a:t>4.1. Difference in pressure between two points of a liquid</a:t>
            </a:r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 b="996"/>
          <a:stretch/>
        </p:blipFill>
        <p:spPr bwMode="auto">
          <a:xfrm>
            <a:off x="2619374" y="1097199"/>
            <a:ext cx="7370787" cy="4675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236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006" y="378962"/>
            <a:ext cx="10515600" cy="718237"/>
          </a:xfrm>
        </p:spPr>
        <p:txBody>
          <a:bodyPr/>
          <a:lstStyle/>
          <a:p>
            <a:pPr marL="0" indent="0">
              <a:buNone/>
            </a:pPr>
            <a:r>
              <a:rPr lang="en" b="1" u="sng" dirty="0">
                <a:solidFill>
                  <a:srgbClr val="FF0000"/>
                </a:solidFill>
              </a:rPr>
              <a:t>4.2. The pressures on the horizontal plane:</a:t>
            </a:r>
            <a:endParaRPr lang="fr-FR" u="sng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02" b="65333"/>
          <a:stretch/>
        </p:blipFill>
        <p:spPr bwMode="auto">
          <a:xfrm>
            <a:off x="497006" y="1097199"/>
            <a:ext cx="2464558" cy="444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5744" y="1688412"/>
            <a:ext cx="590350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" b="1" u="sng" dirty="0">
                <a:latin typeface="TimesNewRoman"/>
                <a:ea typeface="Calibri" panose="020F0502020204030204" pitchFamily="34" charset="0"/>
                <a:cs typeface="TimesNewRoman"/>
              </a:rPr>
              <a:t>We conclude that: </a:t>
            </a:r>
            <a:r>
              <a:rPr lang="en" dirty="0">
                <a:latin typeface="TimesNewRoman,BoldItalic"/>
                <a:ea typeface="Calibri" panose="020F0502020204030204" pitchFamily="34" charset="0"/>
                <a:cs typeface="TimesNewRoman,BoldItalic"/>
              </a:rPr>
              <a:t>On the </a:t>
            </a:r>
            <a:r>
              <a:rPr lang="en" dirty="0">
                <a:latin typeface="TimesNewRoman"/>
                <a:ea typeface="TimesNewRoman,BoldItalic"/>
                <a:cs typeface="TimesNewRoman,BoldItalic"/>
              </a:rPr>
              <a:t>same horizontal </a:t>
            </a:r>
            <a:r>
              <a:rPr lang="en" dirty="0">
                <a:latin typeface="TimesNewRoman,BoldItalic"/>
                <a:ea typeface="Calibri" panose="020F0502020204030204" pitchFamily="34" charset="0"/>
                <a:cs typeface="TimesNewRoman,BoldItalic"/>
              </a:rPr>
              <a:t>plane </a:t>
            </a:r>
            <a:r>
              <a:rPr lang="en" dirty="0" smtClean="0">
                <a:latin typeface="TimesNewRoman,BoldItalic"/>
                <a:ea typeface="Calibri" panose="020F0502020204030204" pitchFamily="34" charset="0"/>
                <a:cs typeface="TimesNewRoman,BoldItalic"/>
              </a:rPr>
              <a:t>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" dirty="0" smtClean="0">
                <a:latin typeface="TimesNewRoman,BoldItalic"/>
                <a:cs typeface="TimesNewRoman,BoldItalic"/>
              </a:rPr>
              <a:t>all </a:t>
            </a:r>
            <a:r>
              <a:rPr lang="en" dirty="0">
                <a:latin typeface="TimesNewRoman,BoldItalic"/>
                <a:cs typeface="TimesNewRoman,BoldItalic"/>
              </a:rPr>
              <a:t>pressures are </a:t>
            </a:r>
            <a:r>
              <a:rPr lang="en" dirty="0">
                <a:latin typeface="TimesNewRoman"/>
                <a:ea typeface="TimesNewRoman,BoldItalic"/>
                <a:cs typeface="TimesNewRoman,BoldItalic"/>
              </a:rPr>
              <a:t>equal </a:t>
            </a:r>
            <a:r>
              <a:rPr lang="en" dirty="0">
                <a:latin typeface="TimesNewRoman,BoldItalic"/>
                <a:cs typeface="TimesNewRoman,BoldItalic"/>
              </a:rPr>
              <a:t>(therefore Isobaric Pressures).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92" y="738080"/>
            <a:ext cx="4763353" cy="20827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13983" y="3750300"/>
            <a:ext cx="10515600" cy="1654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b="1" u="sng" dirty="0" smtClean="0">
                <a:solidFill>
                  <a:srgbClr val="FF0000"/>
                </a:solidFill>
              </a:rPr>
              <a:t>5 </a:t>
            </a:r>
            <a:r>
              <a:rPr lang="en" b="1" i="1" u="sng" dirty="0">
                <a:solidFill>
                  <a:srgbClr val="FF0000"/>
                </a:solidFill>
              </a:rPr>
              <a:t>. PASCAL 'S THEOREM </a:t>
            </a:r>
            <a:r>
              <a:rPr lang="en" b="1" i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" dirty="0"/>
              <a:t>In the 17th century, Blaise Pascal enunciated a law:</a:t>
            </a:r>
            <a:endParaRPr lang="fr-FR" dirty="0"/>
          </a:p>
          <a:p>
            <a:r>
              <a:rPr lang="en" dirty="0"/>
              <a:t>"At rest, the pressure of a fluid at a point is</a:t>
            </a:r>
            <a:endParaRPr lang="fr-FR" dirty="0"/>
          </a:p>
          <a:p>
            <a:r>
              <a:rPr lang="en" dirty="0"/>
              <a:t>the same in all directions.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56" y="2820784"/>
            <a:ext cx="4430541" cy="36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6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9761" y="473839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u="sng" dirty="0" smtClean="0">
                <a:solidFill>
                  <a:srgbClr val="FF0000"/>
                </a:solidFill>
                <a:latin typeface="TimesNewRoman,Bold"/>
              </a:rPr>
              <a:t>6. </a:t>
            </a:r>
            <a:r>
              <a:rPr lang="en" sz="2400" b="1" u="sng" dirty="0">
                <a:solidFill>
                  <a:srgbClr val="FF0000"/>
                </a:solidFill>
                <a:latin typeface="TimesNewRoman,Bold"/>
              </a:rPr>
              <a:t>Archimedes push</a:t>
            </a:r>
            <a:endParaRPr lang="fr-FR" sz="2400" u="sng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285875"/>
            <a:ext cx="102298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04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12973</TotalTime>
  <Words>704</Words>
  <Application>Microsoft Office PowerPoint</Application>
  <PresentationFormat>Grand écran</PresentationFormat>
  <Paragraphs>62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SymbolMT</vt:lpstr>
      <vt:lpstr>Times New Roman</vt:lpstr>
      <vt:lpstr>TimesNewRoman</vt:lpstr>
      <vt:lpstr>TimesNewRoman,Bold</vt:lpstr>
      <vt:lpstr>TimesNewRoman,BoldItalic</vt:lpstr>
      <vt:lpstr>TimesNewRoman,Italic</vt:lpstr>
      <vt:lpstr>Thème Office</vt:lpstr>
      <vt:lpstr>      Chapter 2: Statics of Fluids  (Pressure force &amp; Archimedes thrust)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construction  mécanique  (Calcul des éléments et organes des machines)</dc:title>
  <dc:creator>PC</dc:creator>
  <cp:lastModifiedBy>Compte Microsoft</cp:lastModifiedBy>
  <cp:revision>700</cp:revision>
  <cp:lastPrinted>2020-03-07T22:00:35Z</cp:lastPrinted>
  <dcterms:created xsi:type="dcterms:W3CDTF">2018-04-02T12:32:31Z</dcterms:created>
  <dcterms:modified xsi:type="dcterms:W3CDTF">2023-07-22T18:17:17Z</dcterms:modified>
</cp:coreProperties>
</file>