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00" r:id="rId6"/>
    <p:sldId id="261" r:id="rId7"/>
    <p:sldId id="262" r:id="rId8"/>
    <p:sldId id="263" r:id="rId9"/>
    <p:sldId id="272" r:id="rId10"/>
    <p:sldId id="301" r:id="rId11"/>
    <p:sldId id="302" r:id="rId12"/>
    <p:sldId id="274" r:id="rId13"/>
    <p:sldId id="303" r:id="rId14"/>
    <p:sldId id="304" r:id="rId15"/>
    <p:sldId id="294" r:id="rId1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81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1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20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06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7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77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4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7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7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69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A553-6DEF-4AA3-9960-47F4116E4AB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7FA8-6C2C-47C1-83E6-4D3A815A5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06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6575" y="1236371"/>
            <a:ext cx="9144000" cy="3303901"/>
          </a:xfrm>
        </p:spPr>
        <p:txBody>
          <a:bodyPr>
            <a:normAutofit/>
          </a:bodyPr>
          <a:lstStyle/>
          <a:p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</a:t>
            </a:r>
            <a:r>
              <a:rPr lang="e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INCOMPRESSIBLE FLUIDS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1060" y="997844"/>
            <a:ext cx="19397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500" b="1" u="sng" dirty="0" smtClean="0">
                <a:solidFill>
                  <a:srgbClr val="000081"/>
                </a:solidFill>
                <a:effectLst/>
                <a:latin typeface="FranklinGothic-Heavy"/>
                <a:ea typeface="Calibri" panose="020F0502020204030204" pitchFamily="34" charset="0"/>
                <a:cs typeface="FranklinGothic-Heavy"/>
              </a:rPr>
              <a:t>Chapter 3: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070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24" y="339427"/>
            <a:ext cx="1170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At time t the mass fluid (dm1 + M) is between S1 and S2. Its </a:t>
            </a:r>
            <a:r>
              <a:rPr lang="en" dirty="0" smtClean="0"/>
              <a:t>mechanical energy </a:t>
            </a:r>
            <a:r>
              <a:rPr lang="en" dirty="0"/>
              <a:t>is: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88" y="708759"/>
            <a:ext cx="6714352" cy="759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924" y="1679448"/>
            <a:ext cx="1099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Arial" panose="020B0604020202020204" pitchFamily="34" charset="0"/>
              </a:rPr>
              <a:t>At time t'=( </a:t>
            </a:r>
            <a:r>
              <a:rPr lang="en" dirty="0" err="1">
                <a:latin typeface="Arial" panose="020B0604020202020204" pitchFamily="34" charset="0"/>
              </a:rPr>
              <a:t>t+dt </a:t>
            </a:r>
            <a:r>
              <a:rPr lang="en" dirty="0">
                <a:latin typeface="Arial" panose="020B0604020202020204" pitchFamily="34" charset="0"/>
              </a:rPr>
              <a:t>) the fluid of mass (M+dm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) is between S' </a:t>
            </a:r>
            <a:r>
              <a:rPr lang="en" sz="1050" dirty="0">
                <a:latin typeface="Arial" panose="020B0604020202020204" pitchFamily="34" charset="0"/>
              </a:rPr>
              <a:t>1 </a:t>
            </a:r>
            <a:r>
              <a:rPr lang="en" dirty="0">
                <a:latin typeface="Arial" panose="020B0604020202020204" pitchFamily="34" charset="0"/>
              </a:rPr>
              <a:t>and S'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. </a:t>
            </a:r>
            <a:r>
              <a:rPr lang="en" dirty="0" smtClean="0">
                <a:latin typeface="Arial" panose="020B0604020202020204" pitchFamily="34" charset="0"/>
              </a:rPr>
              <a:t>Its </a:t>
            </a:r>
            <a:r>
              <a:rPr lang="en" dirty="0">
                <a:latin typeface="Arial" panose="020B0604020202020204" pitchFamily="34" charset="0"/>
              </a:rPr>
              <a:t>mechanical energy is: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64" y="2124555"/>
            <a:ext cx="6222375" cy="708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587" y="2908393"/>
            <a:ext cx="1131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Arial" panose="020B0604020202020204" pitchFamily="34" charset="0"/>
              </a:rPr>
              <a:t>We apply the mechanical energy theorem to the fluid between t and t': “ </a:t>
            </a:r>
            <a:r>
              <a:rPr lang="en" dirty="0" smtClean="0">
                <a:latin typeface="Arial" panose="020B0604020202020204" pitchFamily="34" charset="0"/>
              </a:rPr>
              <a:t>The variation </a:t>
            </a:r>
            <a:r>
              <a:rPr lang="en" dirty="0">
                <a:latin typeface="Arial" panose="020B0604020202020204" pitchFamily="34" charset="0"/>
              </a:rPr>
              <a:t>of the mechanical energy is equal to the sum of the works of the </a:t>
            </a:r>
            <a:r>
              <a:rPr lang="en" dirty="0" smtClean="0">
                <a:latin typeface="Arial" panose="020B0604020202020204" pitchFamily="34" charset="0"/>
              </a:rPr>
              <a:t>external forces </a:t>
            </a:r>
            <a:r>
              <a:rPr lang="en" dirty="0">
                <a:latin typeface="Arial" panose="020B0604020202020204" pitchFamily="34" charset="0"/>
              </a:rPr>
              <a:t>. »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24" y="4171255"/>
            <a:ext cx="7232432" cy="6742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653" y="4921239"/>
            <a:ext cx="6798946" cy="15992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40" y="3627475"/>
            <a:ext cx="9799483" cy="4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11" y="1540143"/>
            <a:ext cx="9048090" cy="21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84" y="732552"/>
            <a:ext cx="10515600" cy="5700445"/>
          </a:xfrm>
        </p:spPr>
        <p:txBody>
          <a:bodyPr/>
          <a:lstStyle/>
          <a:p>
            <a:pPr marL="0" indent="0">
              <a:buNone/>
            </a:pPr>
            <a:r>
              <a:rPr lang="en" b="1" i="1" u="sng" dirty="0" smtClean="0"/>
              <a:t>6/ </a:t>
            </a:r>
            <a:r>
              <a:rPr lang="en" b="1" i="1" u="sng" dirty="0"/>
              <a:t>BERNOULLI'S THEOREM – CASE OF A FLOW </a:t>
            </a:r>
            <a:r>
              <a:rPr lang="en" b="1" i="1" u="sng" dirty="0">
                <a:solidFill>
                  <a:srgbClr val="FF0000"/>
                </a:solidFill>
              </a:rPr>
              <a:t>WITH </a:t>
            </a:r>
            <a:r>
              <a:rPr lang="en" b="1" i="1" u="sng" dirty="0"/>
              <a:t>EXCHANGE OF WORK</a:t>
            </a:r>
            <a:endParaRPr lang="fr-FR" u="sng" dirty="0"/>
          </a:p>
        </p:txBody>
      </p:sp>
      <p:sp>
        <p:nvSpPr>
          <p:cNvPr id="2" name="Rectangle 1"/>
          <p:cNvSpPr/>
          <p:nvPr/>
        </p:nvSpPr>
        <p:spPr>
          <a:xfrm>
            <a:off x="683651" y="1756309"/>
            <a:ext cx="10830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smtClean="0">
                <a:latin typeface="Arial" panose="020B0604020202020204" pitchFamily="34" charset="0"/>
              </a:rPr>
              <a:t>It is </a:t>
            </a:r>
            <a:r>
              <a:rPr lang="en" dirty="0">
                <a:latin typeface="Arial" panose="020B0604020202020204" pitchFamily="34" charset="0"/>
              </a:rPr>
              <a:t>further assumed that a </a:t>
            </a:r>
            <a:r>
              <a:rPr lang="en" dirty="0" smtClean="0">
                <a:latin typeface="Arial" panose="020B0604020202020204" pitchFamily="34" charset="0"/>
              </a:rPr>
              <a:t>hydraulic machine </a:t>
            </a:r>
            <a:r>
              <a:rPr lang="en" dirty="0">
                <a:latin typeface="Arial" panose="020B0604020202020204" pitchFamily="34" charset="0"/>
              </a:rPr>
              <a:t>is placed between the sections S </a:t>
            </a:r>
            <a:r>
              <a:rPr lang="en" sz="1050" dirty="0">
                <a:latin typeface="Arial" panose="020B0604020202020204" pitchFamily="34" charset="0"/>
              </a:rPr>
              <a:t>1 </a:t>
            </a:r>
            <a:r>
              <a:rPr lang="en" dirty="0">
                <a:latin typeface="Arial" panose="020B0604020202020204" pitchFamily="34" charset="0"/>
              </a:rPr>
              <a:t>and S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. This machine is </a:t>
            </a:r>
            <a:r>
              <a:rPr lang="en" dirty="0" smtClean="0">
                <a:latin typeface="Arial" panose="020B0604020202020204" pitchFamily="34" charset="0"/>
              </a:rPr>
              <a:t>characterized by </a:t>
            </a:r>
            <a:r>
              <a:rPr lang="en" dirty="0">
                <a:latin typeface="Arial" panose="020B0604020202020204" pitchFamily="34" charset="0"/>
              </a:rPr>
              <a:t>a net power </a:t>
            </a:r>
            <a:r>
              <a:rPr lang="en" dirty="0" smtClean="0">
                <a:latin typeface="Arial" panose="020B0604020202020204" pitchFamily="34" charset="0"/>
              </a:rPr>
              <a:t>P</a:t>
            </a:r>
            <a:r>
              <a:rPr lang="en" sz="1050" dirty="0" smtClean="0">
                <a:latin typeface="Arial" panose="020B0604020202020204" pitchFamily="34" charset="0"/>
              </a:rPr>
              <a:t>net </a:t>
            </a:r>
            <a:r>
              <a:rPr lang="en" dirty="0">
                <a:latin typeface="Arial" panose="020B0604020202020204" pitchFamily="34" charset="0"/>
              </a:rPr>
              <a:t>exchanged with the fluid, a power on the shaft </a:t>
            </a:r>
            <a:r>
              <a:rPr lang="en" dirty="0" smtClean="0">
                <a:latin typeface="Arial" panose="020B0604020202020204" pitchFamily="34" charset="0"/>
              </a:rPr>
              <a:t>P</a:t>
            </a:r>
            <a:r>
              <a:rPr lang="en" sz="1050" dirty="0" smtClean="0">
                <a:latin typeface="Arial" panose="020B0604020202020204" pitchFamily="34" charset="0"/>
              </a:rPr>
              <a:t>a </a:t>
            </a:r>
            <a:r>
              <a:rPr lang="en" dirty="0" smtClean="0">
                <a:latin typeface="Arial" panose="020B0604020202020204" pitchFamily="34" charset="0"/>
              </a:rPr>
              <a:t>and </a:t>
            </a:r>
            <a:r>
              <a:rPr lang="en" dirty="0">
                <a:latin typeface="Arial" panose="020B0604020202020204" pitchFamily="34" charset="0"/>
              </a:rPr>
              <a:t>a certain efficiency </a:t>
            </a:r>
            <a:r>
              <a:rPr lang="en" dirty="0">
                <a:latin typeface="SymbolMT"/>
              </a:rPr>
              <a:t>η </a:t>
            </a:r>
            <a:r>
              <a:rPr lang="en" dirty="0" smtClean="0">
                <a:latin typeface="Arial" panose="020B0604020202020204" pitchFamily="34" charset="0"/>
              </a:rPr>
              <a:t>. This </a:t>
            </a:r>
            <a:r>
              <a:rPr lang="en" dirty="0">
                <a:latin typeface="Arial" panose="020B0604020202020204" pitchFamily="34" charset="0"/>
              </a:rPr>
              <a:t>machine can be either a turbine or </a:t>
            </a:r>
            <a:r>
              <a:rPr lang="en" dirty="0" smtClean="0">
                <a:latin typeface="Arial" panose="020B0604020202020204" pitchFamily="34" charset="0"/>
              </a:rPr>
              <a:t>a pump </a:t>
            </a:r>
            <a:r>
              <a:rPr lang="en" dirty="0"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1" y="2785106"/>
            <a:ext cx="7195571" cy="23245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6" y="5215147"/>
            <a:ext cx="9542965" cy="13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10" y="2249867"/>
            <a:ext cx="5760948" cy="432614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91" y="-1"/>
            <a:ext cx="8966084" cy="23678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39188" b="23500"/>
          <a:stretch/>
        </p:blipFill>
        <p:spPr>
          <a:xfrm>
            <a:off x="4144710" y="4905907"/>
            <a:ext cx="644435" cy="2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01" y="331657"/>
            <a:ext cx="10209646" cy="61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9549" y="511980"/>
            <a:ext cx="10812888" cy="2385766"/>
          </a:xfrm>
        </p:spPr>
        <p:txBody>
          <a:bodyPr/>
          <a:lstStyle/>
          <a:p>
            <a:r>
              <a:rPr lang="en" u="sng" dirty="0" smtClean="0">
                <a:solidFill>
                  <a:srgbClr val="FF0000"/>
                </a:solidFill>
              </a:rPr>
              <a:t>Momentum ( </a:t>
            </a:r>
            <a:r>
              <a:rPr lang="en" i="1" u="sng" dirty="0" smtClean="0">
                <a:solidFill>
                  <a:srgbClr val="FF0000"/>
                </a:solidFill>
              </a:rPr>
              <a:t>EULER'S </a:t>
            </a:r>
            <a:r>
              <a:rPr lang="en" i="1" u="sng" dirty="0">
                <a:solidFill>
                  <a:srgbClr val="FF0000"/>
                </a:solidFill>
              </a:rPr>
              <a:t>THEOREM )</a:t>
            </a:r>
          </a:p>
          <a:p>
            <a:pPr marL="0" indent="0">
              <a:buNone/>
            </a:pPr>
            <a:r>
              <a:rPr lang="en" dirty="0"/>
              <a:t>This theorem makes it possible to determine the forces exerted by the </a:t>
            </a:r>
            <a:r>
              <a:rPr lang="en" dirty="0" smtClean="0"/>
              <a:t>moving fluid on </a:t>
            </a:r>
            <a:r>
              <a:rPr lang="en" dirty="0"/>
              <a:t>the objects which surround them </a:t>
            </a:r>
            <a:r>
              <a:rPr lang="en" dirty="0" smtClean="0"/>
              <a:t>.</a:t>
            </a:r>
          </a:p>
          <a:p>
            <a:r>
              <a:rPr lang="en" dirty="0"/>
              <a:t>Euler's theorem results from the application of the </a:t>
            </a:r>
            <a:r>
              <a:rPr lang="en" dirty="0" smtClean="0"/>
              <a:t>momentum theorem </a:t>
            </a:r>
            <a:r>
              <a:rPr lang="en" dirty="0"/>
              <a:t>to the flow of a fluid: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56" y="2897746"/>
            <a:ext cx="2002923" cy="9272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51" y="4468386"/>
            <a:ext cx="3744357" cy="9536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979" y="3049062"/>
            <a:ext cx="4455798" cy="6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482" y="3848866"/>
            <a:ext cx="11122448" cy="242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3600" dirty="0" smtClean="0">
                <a:solidFill>
                  <a:srgbClr val="FF0000"/>
                </a:solidFill>
              </a:rPr>
              <a:t>- </a:t>
            </a:r>
            <a:r>
              <a:rPr lang="en" sz="3600" dirty="0" smtClean="0">
                <a:solidFill>
                  <a:srgbClr val="FF0000"/>
                </a:solidFill>
              </a:rPr>
              <a:t>The </a:t>
            </a:r>
            <a:r>
              <a:rPr lang="en" sz="3600" dirty="0">
                <a:solidFill>
                  <a:srgbClr val="FF0000"/>
                </a:solidFill>
              </a:rPr>
              <a:t>continuity equation (conservation of mass),</a:t>
            </a:r>
          </a:p>
          <a:p>
            <a:pPr marL="0" indent="0">
              <a:buNone/>
            </a:pPr>
            <a:r>
              <a:rPr lang="en" sz="3600" dirty="0">
                <a:solidFill>
                  <a:srgbClr val="FF0000"/>
                </a:solidFill>
              </a:rPr>
              <a:t>- Bernoulli's theorem (conservation of energy),</a:t>
            </a:r>
          </a:p>
          <a:p>
            <a:pPr marL="0" indent="0">
              <a:buNone/>
            </a:pPr>
            <a:r>
              <a:rPr lang="en" sz="3600" dirty="0">
                <a:solidFill>
                  <a:srgbClr val="FF0000"/>
                </a:solidFill>
              </a:rPr>
              <a:t>- Euler's theorem (conservation of momentum).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33444" y="451033"/>
            <a:ext cx="11440501" cy="3180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u="sng" dirty="0" smtClean="0"/>
              <a:t>1/ INTRODUCTION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  <a:p>
            <a:r>
              <a:rPr lang="en" sz="3600" dirty="0" smtClean="0"/>
              <a:t>Dynamics means fluids </a:t>
            </a:r>
            <a:r>
              <a:rPr lang="en" sz="3600" b="1" dirty="0" smtClean="0"/>
              <a:t>in motion </a:t>
            </a:r>
            <a:r>
              <a:rPr lang="en" sz="3600" dirty="0" smtClean="0"/>
              <a:t>. Unlike solids, moving parts of a fluid can move at different speeds.</a:t>
            </a:r>
          </a:p>
          <a:p>
            <a:endParaRPr lang="fr-FR" sz="3600" dirty="0" smtClean="0"/>
          </a:p>
          <a:p>
            <a:r>
              <a:rPr lang="en" sz="3600" dirty="0" smtClean="0"/>
              <a:t>We use the equations that govern the dynamics of perfect incompressible fluids:</a:t>
            </a:r>
          </a:p>
        </p:txBody>
      </p:sp>
    </p:spTree>
    <p:extLst>
      <p:ext uri="{BB962C8B-B14F-4D97-AF65-F5344CB8AC3E}">
        <p14:creationId xmlns:p14="http://schemas.microsoft.com/office/powerpoint/2010/main" val="32471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84" y="732552"/>
            <a:ext cx="10515600" cy="5700445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 smtClean="0"/>
              <a:t>2/ </a:t>
            </a:r>
            <a:r>
              <a:rPr lang="en" b="1" u="sng" dirty="0"/>
              <a:t>PERMANENT FLOW</a:t>
            </a:r>
          </a:p>
          <a:p>
            <a:pPr marL="0" lvl="0" indent="0">
              <a:buNone/>
            </a:pPr>
            <a:endParaRPr lang="fr-FR" b="1" u="sng" dirty="0" smtClean="0"/>
          </a:p>
          <a:p>
            <a:pPr marL="0" indent="0">
              <a:buNone/>
            </a:pPr>
            <a:r>
              <a:rPr lang="en" dirty="0"/>
              <a:t>The flow of a fluid is said to be permanent if the field of velocity vectors of the fluid particles is constant at time t.</a:t>
            </a:r>
          </a:p>
          <a:p>
            <a:pPr marL="0" lv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7" y="2972336"/>
            <a:ext cx="4876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88" y="1437969"/>
            <a:ext cx="5076356" cy="340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84" y="732552"/>
            <a:ext cx="10515600" cy="57004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" b="1" u="sng" dirty="0" smtClean="0">
                <a:solidFill>
                  <a:srgbClr val="FF0000"/>
                </a:solidFill>
              </a:rPr>
              <a:t>3/ </a:t>
            </a:r>
            <a:r>
              <a:rPr lang="en" b="1" u="sng" dirty="0">
                <a:solidFill>
                  <a:srgbClr val="FF0000"/>
                </a:solidFill>
              </a:rPr>
              <a:t>CONTINUITY </a:t>
            </a:r>
            <a:r>
              <a:rPr lang="en" b="1" u="sng" dirty="0" smtClean="0">
                <a:solidFill>
                  <a:srgbClr val="FF0000"/>
                </a:solidFill>
              </a:rPr>
              <a:t>EQUATION</a:t>
            </a:r>
          </a:p>
          <a:p>
            <a:pPr marL="0" indent="0">
              <a:buNone/>
            </a:pPr>
            <a:endParaRPr lang="fr-FR" b="1" u="sng" dirty="0" smtClean="0"/>
          </a:p>
          <a:p>
            <a:r>
              <a:rPr lang="en" dirty="0" smtClean="0"/>
              <a:t>Consider </a:t>
            </a:r>
            <a:r>
              <a:rPr lang="en" dirty="0"/>
              <a:t>a vein of an </a:t>
            </a:r>
            <a:r>
              <a:rPr lang="en" dirty="0" smtClean="0"/>
              <a:t>incompressible fluid</a:t>
            </a:r>
          </a:p>
          <a:p>
            <a:pPr marL="0" indent="0">
              <a:buNone/>
            </a:pPr>
            <a:r>
              <a:rPr lang="en" dirty="0" smtClean="0"/>
              <a:t>of </a:t>
            </a:r>
            <a:r>
              <a:rPr lang="en" dirty="0"/>
              <a:t>density ρ animated </a:t>
            </a:r>
            <a:r>
              <a:rPr lang="en" dirty="0" smtClean="0"/>
              <a:t>by a </a:t>
            </a:r>
            <a:r>
              <a:rPr lang="en" dirty="0"/>
              <a:t>permanent flow.</a:t>
            </a:r>
          </a:p>
          <a:p>
            <a:r>
              <a:rPr lang="en" b="1" dirty="0" smtClean="0">
                <a:solidFill>
                  <a:srgbClr val="FF0000"/>
                </a:solidFill>
              </a:rPr>
              <a:t>S1 </a:t>
            </a:r>
            <a:r>
              <a:rPr lang="en" b="1" dirty="0">
                <a:solidFill>
                  <a:srgbClr val="FF0000"/>
                </a:solidFill>
              </a:rPr>
              <a:t>and S2 </a:t>
            </a:r>
            <a:r>
              <a:rPr lang="en" dirty="0"/>
              <a:t>respectively the input section and</a:t>
            </a:r>
            <a:endParaRPr lang="fr-FR" dirty="0" smtClean="0"/>
          </a:p>
          <a:p>
            <a:pPr marL="0" indent="0">
              <a:buNone/>
            </a:pPr>
            <a:r>
              <a:rPr lang="en" dirty="0" smtClean="0"/>
              <a:t>the </a:t>
            </a:r>
            <a:r>
              <a:rPr lang="en" dirty="0"/>
              <a:t>fluid outlet section at time t,</a:t>
            </a:r>
          </a:p>
          <a:p>
            <a:r>
              <a:rPr lang="en" dirty="0" smtClean="0"/>
              <a:t> </a:t>
            </a:r>
            <a:r>
              <a:rPr lang="en" dirty="0">
                <a:solidFill>
                  <a:srgbClr val="FF0000"/>
                </a:solidFill>
              </a:rPr>
              <a:t>S'1 and S'2 </a:t>
            </a:r>
            <a:r>
              <a:rPr lang="en" dirty="0"/>
              <a:t>respectively the sections</a:t>
            </a:r>
            <a:endParaRPr lang="fr-FR" dirty="0" smtClean="0"/>
          </a:p>
          <a:p>
            <a:pPr marL="0" indent="0">
              <a:buNone/>
            </a:pPr>
            <a:r>
              <a:rPr lang="en" dirty="0" smtClean="0"/>
              <a:t>entry </a:t>
            </a:r>
            <a:r>
              <a:rPr lang="en" dirty="0"/>
              <a:t>and </a:t>
            </a:r>
            <a:r>
              <a:rPr lang="en" dirty="0" smtClean="0"/>
              <a:t>exit </a:t>
            </a:r>
            <a:r>
              <a:rPr lang="en" dirty="0"/>
              <a:t>of the fluid at time t'=( </a:t>
            </a:r>
            <a:r>
              <a:rPr lang="en" dirty="0" err="1"/>
              <a:t>t+dt </a:t>
            </a:r>
            <a:r>
              <a:rPr lang="en" dirty="0"/>
              <a:t>),</a:t>
            </a:r>
          </a:p>
          <a:p>
            <a:r>
              <a:rPr lang="en" dirty="0" smtClean="0"/>
              <a:t> </a:t>
            </a:r>
            <a:r>
              <a:rPr lang="en" b="1" i="1" dirty="0">
                <a:solidFill>
                  <a:srgbClr val="FF0000"/>
                </a:solidFill>
              </a:rPr>
              <a:t>V1 </a:t>
            </a:r>
            <a:r>
              <a:rPr lang="en" b="1" i="1" baseline="-25000" dirty="0">
                <a:solidFill>
                  <a:srgbClr val="FF0000"/>
                </a:solidFill>
              </a:rPr>
              <a:t>_</a:t>
            </a:r>
            <a:r>
              <a:rPr lang="en" b="1" i="1" dirty="0">
                <a:solidFill>
                  <a:srgbClr val="FF0000"/>
                </a:solidFill>
              </a:rPr>
              <a:t> </a:t>
            </a:r>
            <a:r>
              <a:rPr lang="en" b="1" dirty="0">
                <a:solidFill>
                  <a:srgbClr val="FF0000"/>
                </a:solidFill>
              </a:rPr>
              <a:t>and </a:t>
            </a:r>
            <a:r>
              <a:rPr lang="en" b="1" i="1" dirty="0">
                <a:solidFill>
                  <a:srgbClr val="FF0000"/>
                </a:solidFill>
              </a:rPr>
              <a:t>V2 </a:t>
            </a:r>
            <a:r>
              <a:rPr lang="en" b="1" i="1" baseline="-25000" dirty="0">
                <a:solidFill>
                  <a:srgbClr val="FF0000"/>
                </a:solidFill>
              </a:rPr>
              <a:t>_</a:t>
            </a:r>
            <a:r>
              <a:rPr lang="en" b="1" i="1" dirty="0">
                <a:solidFill>
                  <a:srgbClr val="FF0000"/>
                </a:solidFill>
              </a:rPr>
              <a:t> </a:t>
            </a:r>
            <a:r>
              <a:rPr lang="en" dirty="0"/>
              <a:t>flow velocity vectors.</a:t>
            </a:r>
          </a:p>
          <a:p>
            <a:r>
              <a:rPr lang="en" dirty="0" smtClean="0"/>
              <a:t> </a:t>
            </a:r>
            <a:r>
              <a:rPr lang="en" b="1" dirty="0">
                <a:solidFill>
                  <a:srgbClr val="FF0000"/>
                </a:solidFill>
              </a:rPr>
              <a:t>dx1 and dx2 </a:t>
            </a:r>
            <a:r>
              <a:rPr lang="en" b="1" dirty="0" smtClean="0">
                <a:solidFill>
                  <a:srgbClr val="FF0000"/>
                </a:solidFill>
              </a:rPr>
              <a:t>: </a:t>
            </a:r>
            <a:r>
              <a:rPr lang="en" dirty="0" smtClean="0"/>
              <a:t>respectively </a:t>
            </a:r>
            <a:r>
              <a:rPr lang="en" dirty="0"/>
              <a:t>the displacements</a:t>
            </a:r>
            <a:endParaRPr lang="fr-FR" dirty="0" smtClean="0"/>
          </a:p>
          <a:p>
            <a:pPr marL="0" indent="0">
              <a:buNone/>
            </a:pPr>
            <a:r>
              <a:rPr lang="en" dirty="0" smtClean="0"/>
              <a:t>sections </a:t>
            </a:r>
            <a:r>
              <a:rPr lang="en" dirty="0"/>
              <a:t>S1 and S2 during the time interval </a:t>
            </a:r>
            <a:r>
              <a:rPr lang="en" dirty="0" err="1"/>
              <a:t>dt </a:t>
            </a:r>
            <a:r>
              <a:rPr lang="en" dirty="0"/>
              <a:t>,</a:t>
            </a:r>
          </a:p>
          <a:p>
            <a:r>
              <a:rPr lang="en" dirty="0" smtClean="0"/>
              <a:t> </a:t>
            </a:r>
            <a:r>
              <a:rPr lang="en" b="1" dirty="0">
                <a:solidFill>
                  <a:srgbClr val="FF0000"/>
                </a:solidFill>
              </a:rPr>
              <a:t>dm1: </a:t>
            </a:r>
            <a:r>
              <a:rPr lang="en" dirty="0"/>
              <a:t>incoming elementary mass between sections S1 and S'1,</a:t>
            </a:r>
          </a:p>
          <a:p>
            <a:r>
              <a:rPr lang="en" dirty="0" smtClean="0"/>
              <a:t> </a:t>
            </a:r>
            <a:r>
              <a:rPr lang="en" b="1" dirty="0">
                <a:solidFill>
                  <a:srgbClr val="FF0000"/>
                </a:solidFill>
              </a:rPr>
              <a:t>dm2: </a:t>
            </a:r>
            <a:r>
              <a:rPr lang="en" dirty="0"/>
              <a:t>outgoing elementary mass between sections S2 and S'2,</a:t>
            </a:r>
          </a:p>
          <a:p>
            <a:r>
              <a:rPr lang="en" b="1" dirty="0" smtClean="0">
                <a:solidFill>
                  <a:srgbClr val="FF0000"/>
                </a:solidFill>
              </a:rPr>
              <a:t>dV1 </a:t>
            </a:r>
            <a:r>
              <a:rPr lang="en" b="1" dirty="0">
                <a:solidFill>
                  <a:srgbClr val="FF0000"/>
                </a:solidFill>
              </a:rPr>
              <a:t>: </a:t>
            </a:r>
            <a:r>
              <a:rPr lang="en" dirty="0"/>
              <a:t>incoming elementary volume between sections S1 and S'1,</a:t>
            </a:r>
          </a:p>
          <a:p>
            <a:r>
              <a:rPr lang="en" dirty="0" smtClean="0"/>
              <a:t> </a:t>
            </a:r>
            <a:r>
              <a:rPr lang="en" b="1" dirty="0">
                <a:solidFill>
                  <a:srgbClr val="FF0000"/>
                </a:solidFill>
              </a:rPr>
              <a:t>dV2: </a:t>
            </a:r>
            <a:r>
              <a:rPr lang="en" dirty="0"/>
              <a:t>outgoing elementary volume between sections S2 and S'2,</a:t>
            </a:r>
          </a:p>
        </p:txBody>
      </p:sp>
    </p:spTree>
    <p:extLst>
      <p:ext uri="{BB962C8B-B14F-4D97-AF65-F5344CB8AC3E}">
        <p14:creationId xmlns:p14="http://schemas.microsoft.com/office/powerpoint/2010/main" val="5721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4" y="769154"/>
            <a:ext cx="5847425" cy="46218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0862" y="614606"/>
                <a:ext cx="6096000" cy="56494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 have: dV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dV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……………. (1)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Since we have: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𝑑𝑚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𝜌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𝑑𝑚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(because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𝑐𝑜𝑛𝑠𝑡𝑎𝑛𝑡𝑒</m:t>
                    </m:r>
                  </m:oMath>
                </a14:m>
                <a:r>
                  <a:rPr lang="e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u="none" strike="noStrike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𝑑𝑚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𝑑𝑚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(Conservation of mass)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u="none" strike="noStrike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u="sng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According to relation (1):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u="none" strike="noStrike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dV1 =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dV2 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S1 .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_ </a:t>
                </a: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dx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S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dx </a:t>
                </a:r>
                <a:r>
                  <a:rPr lang="en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u="none" strike="noStrike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u="sng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 divide the equation by </a:t>
                </a:r>
                <a:r>
                  <a:rPr lang="en" b="1" u="sng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dt</a:t>
                </a:r>
                <a:r>
                  <a:rPr lang="en" b="1" u="sng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" b="1" u="sng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fr-FR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dx</m:t>
                            </m:r>
                          </m:e>
                          <m:sub>
                            <m:r>
                              <a:rPr lang="fr-FR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dt</m:t>
                        </m:r>
                      </m:den>
                    </m:f>
                    <m:r>
                      <a:rPr lang="fr-F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dx</m:t>
                            </m:r>
                          </m:e>
                          <m:sub>
                            <m:r>
                              <a:rPr lang="fr-FR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dt</m:t>
                        </m:r>
                      </m:den>
                    </m:f>
                  </m:oMath>
                </a14:m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So, we get: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S1 . </a:t>
                </a:r>
                <a:r>
                  <a:rPr lang="en" b="1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_ </a:t>
                </a:r>
                <a:r>
                  <a:rPr lang="en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 </a:t>
                </a:r>
                <a:r>
                  <a:rPr lang="en" b="1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:r>
                  <a:rPr lang="en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S </a:t>
                </a:r>
                <a:r>
                  <a:rPr lang="en" b="1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 </a:t>
                </a:r>
                <a:r>
                  <a:rPr lang="en" b="1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Constant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62" y="614606"/>
                <a:ext cx="6096000" cy="5649495"/>
              </a:xfrm>
              <a:prstGeom prst="rect">
                <a:avLst/>
              </a:prstGeom>
              <a:blipFill rotWithShape="0">
                <a:blip r:embed="rId3"/>
                <a:stretch>
                  <a:fillRect l="-900" t="-647" b="-647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e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1442434"/>
            <a:ext cx="5197705" cy="34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59" y="4881094"/>
            <a:ext cx="7059479" cy="7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84" y="732552"/>
            <a:ext cx="10515600" cy="5700445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 smtClean="0"/>
              <a:t>4/ </a:t>
            </a:r>
            <a:r>
              <a:rPr lang="en" b="1" u="sng" dirty="0"/>
              <a:t>CONCEPT OF THROUGHPUT</a:t>
            </a:r>
          </a:p>
          <a:p>
            <a:pPr marL="0" indent="0">
              <a:buNone/>
            </a:pPr>
            <a:r>
              <a:rPr lang="en" b="1" u="sng" dirty="0" smtClean="0">
                <a:solidFill>
                  <a:srgbClr val="FF0000"/>
                </a:solidFill>
              </a:rPr>
              <a:t>4.1/ </a:t>
            </a:r>
            <a:r>
              <a:rPr lang="en" b="1" u="sng" dirty="0">
                <a:solidFill>
                  <a:srgbClr val="FF0000"/>
                </a:solidFill>
              </a:rPr>
              <a:t>Volume flow</a:t>
            </a:r>
            <a:endParaRPr lang="fr-FR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" dirty="0"/>
              <a:t>Volume flow is the ratio of volume flow per unit time.</a:t>
            </a:r>
          </a:p>
          <a:p>
            <a:pPr marL="0" indent="0">
              <a:buNone/>
            </a:pPr>
            <a:endParaRPr lang="fr-FR" b="1" u="sng" dirty="0" smtClean="0"/>
          </a:p>
          <a:p>
            <a:pPr marL="0" lv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en" dirty="0" smtClean="0"/>
              <a:t>noting </a:t>
            </a:r>
            <a:r>
              <a:rPr lang="en" dirty="0"/>
              <a:t>that:</a:t>
            </a:r>
            <a:r>
              <a:rPr lang="en" i="1" dirty="0"/>
              <a:t>   </a:t>
            </a:r>
            <a:r>
              <a:rPr lang="en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 </a:t>
            </a:r>
            <a:r>
              <a:rPr lang="e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=S. dx</a:t>
            </a:r>
            <a:r>
              <a:rPr lang="e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" dirty="0" smtClean="0"/>
              <a:t>we </a:t>
            </a:r>
            <a:r>
              <a:rPr lang="en" dirty="0"/>
              <a:t>can also write that:</a:t>
            </a:r>
          </a:p>
          <a:p>
            <a:pPr marL="0" lvl="0" indent="0">
              <a:buNone/>
            </a:pP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6" y="5100035"/>
            <a:ext cx="4507606" cy="6954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0084" y="2466773"/>
                <a:ext cx="1437573" cy="7938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84" y="2466773"/>
                <a:ext cx="1437573" cy="7938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 xmlns:a="http://schemas.openxmlformats.org/drawingml/2006/main">
                  <a:rPr lang="e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84" y="732552"/>
            <a:ext cx="10515600" cy="5700445"/>
          </a:xfrm>
        </p:spPr>
        <p:txBody>
          <a:bodyPr/>
          <a:lstStyle/>
          <a:p>
            <a:r>
              <a:rPr lang="en" b="1" dirty="0" smtClean="0">
                <a:solidFill>
                  <a:srgbClr val="FF0000"/>
                </a:solidFill>
              </a:rPr>
              <a:t>4.2/ </a:t>
            </a:r>
            <a:r>
              <a:rPr lang="en" b="1" dirty="0">
                <a:solidFill>
                  <a:srgbClr val="FF0000"/>
                </a:solidFill>
              </a:rPr>
              <a:t>Mass flow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" dirty="0"/>
              <a:t>It is the mass of fluid per unit time:</a:t>
            </a:r>
          </a:p>
          <a:p>
            <a:pPr marL="0" indent="0">
              <a:buNone/>
            </a:pPr>
            <a:r>
              <a:rPr lang="en" b="1" dirty="0"/>
              <a:t> </a:t>
            </a:r>
            <a:r>
              <a:rPr lang="en" b="1" dirty="0" smtClean="0"/>
              <a:t>                                                                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en" b="1" dirty="0" smtClean="0"/>
              <a:t>                                                              </a:t>
            </a:r>
            <a:r>
              <a:rPr lang="en" dirty="0" smtClean="0"/>
              <a:t>( </a:t>
            </a:r>
            <a:r>
              <a:rPr lang="en" dirty="0"/>
              <a:t>Relation between </a:t>
            </a:r>
            <a:r>
              <a:rPr lang="en" dirty="0" err="1"/>
              <a:t>Qm </a:t>
            </a:r>
            <a:r>
              <a:rPr lang="en" dirty="0"/>
              <a:t>and </a:t>
            </a:r>
            <a:r>
              <a:rPr lang="en" dirty="0" err="1"/>
              <a:t>Qv </a:t>
            </a:r>
            <a:r>
              <a:rPr lang="en" dirty="0"/>
              <a:t>)</a:t>
            </a:r>
          </a:p>
          <a:p>
            <a:pPr marL="0" lv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2524259"/>
            <a:ext cx="3829317" cy="811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152" y="1730345"/>
            <a:ext cx="5805056" cy="49132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84" y="732552"/>
            <a:ext cx="10515600" cy="5700445"/>
          </a:xfrm>
        </p:spPr>
        <p:txBody>
          <a:bodyPr/>
          <a:lstStyle/>
          <a:p>
            <a:pPr marL="0" indent="0">
              <a:buNone/>
            </a:pPr>
            <a:r>
              <a:rPr lang="en" b="1" i="1" u="sng" dirty="0" smtClean="0"/>
              <a:t>5/ </a:t>
            </a:r>
            <a:r>
              <a:rPr lang="en" b="1" i="1" u="sng" dirty="0"/>
              <a:t>BERNOULLI'S THEOREM – CASE OF A FLOW </a:t>
            </a:r>
            <a:r>
              <a:rPr lang="en" b="1" i="1" u="sng" dirty="0">
                <a:solidFill>
                  <a:srgbClr val="FF0000"/>
                </a:solidFill>
              </a:rPr>
              <a:t>WITHOUT </a:t>
            </a:r>
            <a:r>
              <a:rPr lang="en" b="1" i="1" u="sng" dirty="0"/>
              <a:t>EXCHANGE OF WORK</a:t>
            </a:r>
            <a:endParaRPr lang="fr-FR" u="sng" dirty="0"/>
          </a:p>
        </p:txBody>
      </p:sp>
      <p:sp>
        <p:nvSpPr>
          <p:cNvPr id="2" name="Rectangle 1"/>
          <p:cNvSpPr/>
          <p:nvPr/>
        </p:nvSpPr>
        <p:spPr>
          <a:xfrm>
            <a:off x="786684" y="1730345"/>
            <a:ext cx="6116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Arial" panose="020B0604020202020204" pitchFamily="34" charset="0"/>
              </a:rPr>
              <a:t>Let us take again the diagram of the fluid vein of paragraph 3 with the </a:t>
            </a:r>
            <a:r>
              <a:rPr lang="en" dirty="0" smtClean="0">
                <a:latin typeface="Arial" panose="020B0604020202020204" pitchFamily="34" charset="0"/>
              </a:rPr>
              <a:t>same notations </a:t>
            </a:r>
            <a:r>
              <a:rPr lang="en" dirty="0">
                <a:latin typeface="Arial" panose="020B0604020202020204" pitchFamily="34" charset="0"/>
              </a:rPr>
              <a:t>and the following assumptions:</a:t>
            </a:r>
          </a:p>
          <a:p>
            <a:r>
              <a:rPr lang="en" dirty="0">
                <a:latin typeface="Arial" panose="020B0604020202020204" pitchFamily="34" charset="0"/>
              </a:rPr>
              <a:t>- The fluid is perfect and incompressible.</a:t>
            </a:r>
          </a:p>
          <a:p>
            <a:r>
              <a:rPr lang="en" dirty="0">
                <a:latin typeface="Arial" panose="020B0604020202020204" pitchFamily="34" charset="0"/>
              </a:rPr>
              <a:t>- The flow is permanent.</a:t>
            </a:r>
          </a:p>
          <a:p>
            <a:r>
              <a:rPr lang="en" dirty="0" smtClean="0">
                <a:latin typeface="Arial" panose="020B0604020202020204" pitchFamily="34" charset="0"/>
              </a:rPr>
              <a:t>- The flow </a:t>
            </a:r>
            <a:r>
              <a:rPr lang="en" dirty="0">
                <a:latin typeface="Arial" panose="020B0604020202020204" pitchFamily="34" charset="0"/>
              </a:rPr>
              <a:t>is in a perfectly smooth pipe </a:t>
            </a:r>
            <a:r>
              <a:rPr lang="en" dirty="0" smtClean="0">
                <a:latin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en" dirty="0">
                <a:latin typeface="Arial" panose="020B0604020202020204" pitchFamily="34" charset="0"/>
              </a:rPr>
              <a:t>We consider a </a:t>
            </a:r>
            <a:r>
              <a:rPr lang="en" dirty="0" smtClean="0">
                <a:latin typeface="Arial" panose="020B0604020202020204" pitchFamily="34" charset="0"/>
              </a:rPr>
              <a:t>vertical </a:t>
            </a:r>
            <a:r>
              <a:rPr lang="en" i="1" dirty="0" smtClean="0">
                <a:latin typeface="Times New Roman" panose="02020603050405020304" pitchFamily="18" charset="0"/>
              </a:rPr>
              <a:t>Z axis </a:t>
            </a:r>
            <a:r>
              <a:rPr lang="en" dirty="0">
                <a:latin typeface="Arial" panose="020B0604020202020204" pitchFamily="34" charset="0"/>
              </a:rPr>
              <a:t>directed upwards.</a:t>
            </a:r>
          </a:p>
          <a:p>
            <a:r>
              <a:rPr lang="en" dirty="0">
                <a:latin typeface="Arial" panose="020B0604020202020204" pitchFamily="34" charset="0"/>
              </a:rPr>
              <a:t>We note Z </a:t>
            </a:r>
            <a:r>
              <a:rPr lang="en" sz="1050" dirty="0">
                <a:latin typeface="Arial" panose="020B0604020202020204" pitchFamily="34" charset="0"/>
              </a:rPr>
              <a:t>1 </a:t>
            </a:r>
            <a:r>
              <a:rPr lang="en" dirty="0">
                <a:latin typeface="Arial" panose="020B0604020202020204" pitchFamily="34" charset="0"/>
              </a:rPr>
              <a:t>, Z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and Z respectively the altitudes of the centers of gravity of the masses</a:t>
            </a:r>
          </a:p>
          <a:p>
            <a:r>
              <a:rPr lang="en" dirty="0">
                <a:latin typeface="Arial" panose="020B0604020202020204" pitchFamily="34" charset="0"/>
              </a:rPr>
              <a:t>dm </a:t>
            </a:r>
            <a:r>
              <a:rPr lang="en" sz="1050" dirty="0">
                <a:latin typeface="Arial" panose="020B0604020202020204" pitchFamily="34" charset="0"/>
              </a:rPr>
              <a:t>1 </a:t>
            </a:r>
            <a:r>
              <a:rPr lang="en" dirty="0">
                <a:latin typeface="Arial" panose="020B0604020202020204" pitchFamily="34" charset="0"/>
              </a:rPr>
              <a:t>, dm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and M.</a:t>
            </a:r>
          </a:p>
          <a:p>
            <a:r>
              <a:rPr lang="en" dirty="0">
                <a:latin typeface="Arial" panose="020B0604020202020204" pitchFamily="34" charset="0"/>
              </a:rPr>
              <a:t>We denote by F </a:t>
            </a:r>
            <a:r>
              <a:rPr lang="en" sz="1050" dirty="0">
                <a:latin typeface="Arial" panose="020B0604020202020204" pitchFamily="34" charset="0"/>
              </a:rPr>
              <a:t>1 </a:t>
            </a:r>
            <a:r>
              <a:rPr lang="en" dirty="0">
                <a:latin typeface="Arial" panose="020B0604020202020204" pitchFamily="34" charset="0"/>
              </a:rPr>
              <a:t>and F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respectively the norms of the pressure forces of the</a:t>
            </a:r>
          </a:p>
          <a:p>
            <a:r>
              <a:rPr lang="en" dirty="0">
                <a:latin typeface="Arial" panose="020B0604020202020204" pitchFamily="34" charset="0"/>
              </a:rPr>
              <a:t>fluid acting at the level of the sections S </a:t>
            </a:r>
            <a:r>
              <a:rPr lang="en" sz="1050" dirty="0">
                <a:latin typeface="Arial" panose="020B0604020202020204" pitchFamily="34" charset="0"/>
              </a:rPr>
              <a:t>1 </a:t>
            </a:r>
            <a:r>
              <a:rPr lang="en" dirty="0">
                <a:latin typeface="Arial" panose="020B0604020202020204" pitchFamily="34" charset="0"/>
              </a:rPr>
              <a:t>and S </a:t>
            </a:r>
            <a:r>
              <a:rPr lang="en" sz="1050" dirty="0">
                <a:latin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624</Words>
  <Application>Microsoft Office PowerPoint</Application>
  <PresentationFormat>Grand écran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FranklinGothic-Heavy</vt:lpstr>
      <vt:lpstr>SymbolMT</vt:lpstr>
      <vt:lpstr>Times New Roman</vt:lpstr>
      <vt:lpstr>Thème Office</vt:lpstr>
      <vt:lpstr>DYNAMICS OF PERFECT INCOMPRESSIBLE FLUIDS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construction  mécanique  (Calcul des éléments et organes des machines)</dc:title>
  <dc:creator>PC</dc:creator>
  <cp:lastModifiedBy>Compte Microsoft</cp:lastModifiedBy>
  <cp:revision>194</cp:revision>
  <dcterms:created xsi:type="dcterms:W3CDTF">2018-03-18T20:42:21Z</dcterms:created>
  <dcterms:modified xsi:type="dcterms:W3CDTF">2023-07-22T18:49:49Z</dcterms:modified>
</cp:coreProperties>
</file>