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5" r:id="rId3"/>
    <p:sldId id="266" r:id="rId4"/>
    <p:sldId id="267" r:id="rId5"/>
    <p:sldId id="268" r:id="rId6"/>
    <p:sldId id="269" r:id="rId7"/>
    <p:sldId id="275" r:id="rId8"/>
    <p:sldId id="270" r:id="rId9"/>
    <p:sldId id="271" r:id="rId10"/>
    <p:sldId id="276" r:id="rId11"/>
    <p:sldId id="277" r:id="rId12"/>
  </p:sldIdLst>
  <p:sldSz cx="12192000" cy="6858000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81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61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20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06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873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77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64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8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71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76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69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A553-6DEF-4AA3-9960-47F4116E4AB5}" type="datetimeFigureOut">
              <a:rPr lang="fr-FR" smtClean="0"/>
              <a:t>22/07/2023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77FA8-6C2C-47C1-83E6-4D3A815A5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06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11060" y="1248109"/>
            <a:ext cx="193974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500" b="1" u="sng" dirty="0" smtClean="0">
                <a:solidFill>
                  <a:srgbClr val="000081"/>
                </a:solidFill>
                <a:effectLst/>
                <a:latin typeface="FranklinGothic-Heavy"/>
                <a:ea typeface="Calibri" panose="020F0502020204030204" pitchFamily="34" charset="0"/>
                <a:cs typeface="FranklinGothic-Heavy"/>
              </a:rPr>
              <a:t>Chapter 4:</a:t>
            </a:r>
            <a:endParaRPr lang="fr-FR" sz="2500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356575" y="1236371"/>
            <a:ext cx="9144000" cy="33039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DYNAMICS OF </a:t>
            </a:r>
            <a:r>
              <a:rPr lang="en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 INCOMPRESSIBLE FLUIDS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814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7983" y="313913"/>
            <a:ext cx="804071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Sometimes, we read the value of </a:t>
            </a:r>
            <a:r>
              <a:rPr lang="en" sz="2000" dirty="0" smtClean="0">
                <a:effectLst/>
                <a:latin typeface="SymbolMT"/>
                <a:ea typeface="Calibri" panose="020F0502020204030204" pitchFamily="34" charset="0"/>
                <a:cs typeface="SymbolMT"/>
              </a:rPr>
              <a:t>λ </a:t>
            </a:r>
            <a:r>
              <a:rPr lang="en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an abacus established by Moody.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018" y="991673"/>
            <a:ext cx="9064474" cy="5571670"/>
          </a:xfrm>
          <a:prstGeom prst="rect">
            <a:avLst/>
          </a:prstGeom>
        </p:spPr>
      </p:pic>
      <p:pic>
        <p:nvPicPr>
          <p:cNvPr id="7" name="Image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52"/>
          <a:stretch/>
        </p:blipFill>
        <p:spPr bwMode="auto">
          <a:xfrm>
            <a:off x="8337811" y="109134"/>
            <a:ext cx="2025470" cy="88253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8427600" y="332897"/>
            <a:ext cx="519847" cy="435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ΔH</a:t>
            </a:r>
            <a:r>
              <a:rPr lang="en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fr-FR" sz="1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11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6772" y="507302"/>
            <a:ext cx="10874062" cy="249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8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B </a:t>
            </a:r>
            <a:r>
              <a:rPr lang="en" sz="28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ERNOULLI</a:t>
            </a:r>
            <a:r>
              <a:rPr lang="en" sz="24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'S </a:t>
            </a:r>
            <a:r>
              <a:rPr lang="en" sz="24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THEOREM APPLIED TO A REAL FLUID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Δ H </a:t>
            </a:r>
            <a:r>
              <a:rPr lang="en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1.2 </a:t>
            </a:r>
            <a:r>
              <a:rPr lang="en" sz="2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 of all head losses, singular and linear between sections 1 and 2.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P: </a:t>
            </a: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Mechanical power exchanged between the fluid and the machines placed between (1) and (2).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Bernoulli's Theorem takes the following general form: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863102" y="3052698"/>
                <a:ext cx="7950599" cy="9526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𝑷</m:t>
                          </m:r>
                        </m:num>
                        <m:den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  <m:sSub>
                            <m:sSub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sub>
                          </m:sSub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1" i="1"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fr-FR" sz="24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  <m:r>
                        <a:rPr lang="fr-FR" sz="24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4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102" y="3052698"/>
                <a:ext cx="7950599" cy="9526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 xmlns:a="http://schemas.openxmlformats.org/drawingml/2006/main">
                  <a:rPr lang="e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993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6684" y="732552"/>
            <a:ext cx="10515600" cy="5700445"/>
          </a:xfrm>
        </p:spPr>
        <p:txBody>
          <a:bodyPr/>
          <a:lstStyle/>
          <a:p>
            <a:pPr marL="0" indent="0">
              <a:buNone/>
            </a:pPr>
            <a:r>
              <a:rPr lang="en" i="1" u="sng" dirty="0" smtClean="0">
                <a:solidFill>
                  <a:srgbClr val="00B0F0"/>
                </a:solidFill>
              </a:rPr>
              <a:t>1/ </a:t>
            </a:r>
            <a:r>
              <a:rPr lang="en" i="1" u="sng" dirty="0">
                <a:solidFill>
                  <a:srgbClr val="00B0F0"/>
                </a:solidFill>
              </a:rPr>
              <a:t>INTRODUCTION</a:t>
            </a:r>
            <a:endParaRPr lang="fr-FR" dirty="0">
              <a:solidFill>
                <a:srgbClr val="00B0F0"/>
              </a:solidFill>
            </a:endParaRPr>
          </a:p>
          <a:p>
            <a:r>
              <a:rPr lang="en" dirty="0"/>
              <a:t>In the previous chapter we assumed that the fluid was perfect to apply the energy conservation equation.</a:t>
            </a:r>
            <a:endParaRPr lang="fr-FR" dirty="0" smtClean="0"/>
          </a:p>
          <a:p>
            <a:pPr algn="just"/>
            <a:r>
              <a:rPr lang="en" dirty="0" smtClean="0"/>
              <a:t>In </a:t>
            </a:r>
            <a:r>
              <a:rPr lang="en" dirty="0"/>
              <a:t>the case of the flow of a </a:t>
            </a:r>
            <a:r>
              <a:rPr lang="en" b="1" dirty="0"/>
              <a:t>real fluid, </a:t>
            </a:r>
            <a:r>
              <a:rPr lang="en" dirty="0"/>
              <a:t>it</a:t>
            </a:r>
            <a:r>
              <a:rPr lang="en" b="1" dirty="0"/>
              <a:t> </a:t>
            </a:r>
            <a:r>
              <a:rPr lang="en" dirty="0"/>
              <a:t>There are </a:t>
            </a:r>
            <a:r>
              <a:rPr lang="en" u="sng" dirty="0"/>
              <a:t>frictional forces </a:t>
            </a:r>
            <a:r>
              <a:rPr lang="en" dirty="0"/>
              <a:t>, due to the viscosity of the fluid, which act </a:t>
            </a:r>
            <a:r>
              <a:rPr lang="en" u="sng" dirty="0"/>
              <a:t>between the fluid particles and the walls, </a:t>
            </a:r>
            <a:r>
              <a:rPr lang="en" dirty="0"/>
              <a:t>as well as </a:t>
            </a:r>
            <a:r>
              <a:rPr lang="en" u="sng" dirty="0"/>
              <a:t>between the particles themselves </a:t>
            </a:r>
            <a:r>
              <a:rPr lang="en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b="1" u="sng" dirty="0" smtClean="0"/>
          </a:p>
          <a:p>
            <a:pPr marL="0" lvl="0" indent="0">
              <a:buNone/>
            </a:pPr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678287" y="3972971"/>
            <a:ext cx="10771031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800" i="1" dirty="0" smtClean="0">
                <a:solidFill>
                  <a:srgbClr val="0000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2/ REAL FLUID</a:t>
            </a:r>
            <a:endParaRPr lang="fr-FR" sz="28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8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 fluid is said to be real if, during its motion, the contact forces are not perpendicular to the surface elements on which they are exerted </a:t>
            </a:r>
            <a:r>
              <a:rPr lang="en" sz="2800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This resistance is characterized by the viscosity.</a:t>
            </a:r>
            <a:endParaRPr lang="fr-FR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86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2073" y="442254"/>
            <a:ext cx="11286186" cy="2463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8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FLOW </a:t>
            </a:r>
            <a:r>
              <a:rPr lang="en" sz="24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REGIMES </a:t>
            </a:r>
            <a:r>
              <a:rPr lang="en" sz="28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R </a:t>
            </a:r>
            <a:r>
              <a:rPr lang="en" sz="2400" i="1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EYNOLDS NUMBER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Reynolds (1883) varied the flow rate, viscosity and diameter of the pipe, and If a small volume of dye is injected into the axis of a horizontal pipe through which water flows, the following phenomena are observed according to the flow rate of the liquid:</a:t>
            </a:r>
            <a:endParaRPr lang="fr-FR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5361" y="5024824"/>
            <a:ext cx="9925321" cy="652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&lt; 2000</a:t>
            </a:r>
            <a:r>
              <a:rPr lang="en" b="1" dirty="0" smtClean="0">
                <a:solidFill>
                  <a:schemeClr val="bg1"/>
                </a:solidFill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                                   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2000&lt;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&lt;3000</a:t>
            </a:r>
            <a:r>
              <a:rPr lang="en" b="1" dirty="0" smtClean="0">
                <a:solidFill>
                  <a:schemeClr val="bg1"/>
                </a:solidFill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                         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&gt; 3000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94" y="3011236"/>
            <a:ext cx="10101837" cy="193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14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9498" y="433423"/>
            <a:ext cx="11247549" cy="894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b="1" dirty="0" smtClean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Reynolds number: </a:t>
            </a: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is a dimensionless number used to determine the flow regime.</a:t>
            </a:r>
            <a:endParaRPr lang="fr-FR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987" y="1366920"/>
            <a:ext cx="4613790" cy="925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549498" y="3053712"/>
            <a:ext cx="6096000" cy="25414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i="1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v </a:t>
            </a: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: Average speed</a:t>
            </a:r>
            <a:endParaRPr lang="fr-FR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ʋ: kinematic viscosity</a:t>
            </a:r>
            <a:endParaRPr lang="fr-FR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μ: dynamic viscosity</a:t>
            </a:r>
            <a:endParaRPr lang="fr-FR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D: Pipe diameter</a:t>
            </a:r>
            <a:endParaRPr lang="fr-FR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ρ:density</a:t>
            </a:r>
            <a:endParaRPr lang="fr-FR" sz="2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dirty="0" smtClean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 </a:t>
            </a:r>
            <a:endParaRPr lang="fr-FR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73272" y="2967685"/>
            <a:ext cx="5160136" cy="1508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If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&lt;2000 the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regime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is laminar</a:t>
            </a: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If 2000&lt;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&lt;3000 the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regime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is transient</a:t>
            </a: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If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&gt;3000 the </a:t>
            </a:r>
            <a:r>
              <a:rPr lang="en" b="1" dirty="0" err="1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regime </a:t>
            </a:r>
            <a:r>
              <a:rPr lang="en" b="1" dirty="0" smtClean="0">
                <a:effectLst/>
                <a:highlight>
                  <a:srgbClr val="FFFF00"/>
                </a:highlight>
                <a:latin typeface="TimesNewRoman,Bold"/>
                <a:ea typeface="Calibri" panose="020F0502020204030204" pitchFamily="34" charset="0"/>
                <a:cs typeface="TimesNewRoman,Bold"/>
              </a:rPr>
              <a:t>is turbulent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r-F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28" y="1683521"/>
            <a:ext cx="434611" cy="29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41165" y="2114190"/>
            <a:ext cx="3161443" cy="4832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i="1" u="sng" dirty="0" smtClean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3.1. Speed profile</a:t>
            </a:r>
            <a:endParaRPr lang="fr-FR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 1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656" y="2828647"/>
            <a:ext cx="2118911" cy="15759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 1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683" y="2790010"/>
            <a:ext cx="2247968" cy="1678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 1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8939" y="2828647"/>
            <a:ext cx="2071890" cy="164032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Zone de texte 39"/>
          <p:cNvSpPr txBox="1"/>
          <p:nvPr/>
        </p:nvSpPr>
        <p:spPr>
          <a:xfrm>
            <a:off x="1434115" y="4766892"/>
            <a:ext cx="1321963" cy="50056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" sz="2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Perfect</a:t>
            </a:r>
          </a:p>
        </p:txBody>
      </p:sp>
      <p:sp>
        <p:nvSpPr>
          <p:cNvPr id="22" name="Zone de texte 40"/>
          <p:cNvSpPr txBox="1"/>
          <p:nvPr/>
        </p:nvSpPr>
        <p:spPr>
          <a:xfrm>
            <a:off x="5009878" y="4766892"/>
            <a:ext cx="1567470" cy="50056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" sz="2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laminar</a:t>
            </a:r>
          </a:p>
        </p:txBody>
      </p:sp>
      <p:sp>
        <p:nvSpPr>
          <p:cNvPr id="23" name="Zone de texte 41"/>
          <p:cNvSpPr txBox="1"/>
          <p:nvPr/>
        </p:nvSpPr>
        <p:spPr>
          <a:xfrm>
            <a:off x="8831149" y="4771905"/>
            <a:ext cx="1567470" cy="50056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" sz="2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Turbulent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6547" y="427134"/>
            <a:ext cx="7750239" cy="132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70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9747" y="375542"/>
            <a:ext cx="3124573" cy="4832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500" b="1" dirty="0" smtClean="0">
                <a:solidFill>
                  <a:srgbClr val="3365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Load losses</a:t>
            </a:r>
            <a:endParaRPr lang="fr-FR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309" y="401300"/>
            <a:ext cx="5550191" cy="25381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473430" y="858751"/>
            <a:ext cx="4581703" cy="4364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200" b="1" dirty="0" smtClean="0">
                <a:solidFill>
                  <a:srgbClr val="3365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4.1. Singular pressure drops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3430" y="1357934"/>
            <a:ext cx="6700102" cy="1327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" sz="25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existence of head losses results in the sudden change in direction and/or section </a:t>
            </a:r>
            <a:r>
              <a:rPr lang="en" sz="25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(fitting, T, valves, etc.) </a:t>
            </a:r>
            <a:r>
              <a:rPr lang="en" sz="25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39" y="2794900"/>
            <a:ext cx="1936896" cy="117179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656319" y="4258298"/>
            <a:ext cx="10393753" cy="1541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 </a:t>
            </a:r>
            <a:r>
              <a:rPr lang="en" sz="2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" sz="2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Head loss coefficient (unitless). It depends on nature and geometry.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values of </a:t>
            </a:r>
            <a:r>
              <a:rPr lang="en" sz="2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n" sz="2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" sz="2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 given by the manufacturers in their catalogues.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83642" y="3163289"/>
            <a:ext cx="730615" cy="435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2400" b="1" dirty="0" smtClean="0">
                <a:solidFill>
                  <a:schemeClr val="tx1"/>
                </a:solidFill>
              </a:rPr>
              <a:t>ΔHs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03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7831" y="358914"/>
            <a:ext cx="10191482" cy="1179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b="1" dirty="0" smtClean="0">
                <a:solidFill>
                  <a:srgbClr val="3365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4.2 Linear head losses: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then correspond to the flow along the pipes due to the roughness of the pipe.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831" y="1945151"/>
            <a:ext cx="11021472" cy="348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0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683" y="1170497"/>
            <a:ext cx="5638800" cy="2667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7831" y="358914"/>
            <a:ext cx="10191482" cy="1179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b="1" dirty="0" smtClean="0">
                <a:solidFill>
                  <a:srgbClr val="3365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4.2 Linear head losses: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then correspond to the flow along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" sz="2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pipes due to the roughness of the pipe.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018"/>
          <a:stretch/>
        </p:blipFill>
        <p:spPr bwMode="auto">
          <a:xfrm>
            <a:off x="2070011" y="2189962"/>
            <a:ext cx="2040516" cy="88253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407830" y="3930444"/>
            <a:ext cx="9921025" cy="1695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V: average flow velocity in the pipe (m/s)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L: length of the pipe (m)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d: pipe diameter (m)</a:t>
            </a:r>
            <a:endParaRPr lang="fr-FR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</a:t>
            </a:r>
            <a:r>
              <a:rPr lang="en" sz="2000" dirty="0" smtClean="0">
                <a:effectLst/>
                <a:latin typeface="SymbolMT"/>
                <a:ea typeface="Calibri" panose="020F0502020204030204" pitchFamily="34" charset="0"/>
                <a:cs typeface="SymbolMT"/>
              </a:rPr>
              <a:t>λ </a:t>
            </a: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linear pressure drop coefficient (is the coefficient of friction). It depends on the flow regime and in particular on the Reynolds number </a:t>
            </a:r>
            <a:r>
              <a:rPr lang="en" sz="20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 </a:t>
            </a:r>
            <a:r>
              <a:rPr lang="en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fr-FR" sz="2000" dirty="0"/>
          </a:p>
        </p:txBody>
      </p:sp>
      <p:sp>
        <p:nvSpPr>
          <p:cNvPr id="9" name="Rectangle 8"/>
          <p:cNvSpPr/>
          <p:nvPr/>
        </p:nvSpPr>
        <p:spPr>
          <a:xfrm>
            <a:off x="2163651" y="2413724"/>
            <a:ext cx="566671" cy="435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ΔH </a:t>
            </a:r>
            <a:r>
              <a:rPr lang="en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fr-FR" sz="1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2316" y="3367186"/>
            <a:ext cx="1956539" cy="30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45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52"/>
          <a:stretch/>
        </p:blipFill>
        <p:spPr bwMode="auto">
          <a:xfrm>
            <a:off x="4774575" y="696012"/>
            <a:ext cx="2025470" cy="8825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4868581" y="919774"/>
            <a:ext cx="523818" cy="435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ΔH</a:t>
            </a:r>
            <a:r>
              <a:rPr lang="en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endParaRPr lang="fr-F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961" y="1802313"/>
            <a:ext cx="9513454" cy="409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9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2202</TotalTime>
  <Words>488</Words>
  <Application>Microsoft Office PowerPoint</Application>
  <PresentationFormat>Grand écran</PresentationFormat>
  <Paragraphs>56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FranklinGothic-Heavy</vt:lpstr>
      <vt:lpstr>SymbolMT</vt:lpstr>
      <vt:lpstr>Times New Roman</vt:lpstr>
      <vt:lpstr>TimesNewRoman</vt:lpstr>
      <vt:lpstr>TimesNewRoman,Bold</vt:lpstr>
      <vt:lpstr>Thème Office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la construction  mécanique  (Calcul des éléments et organes des machines)</dc:title>
  <dc:creator>PC</dc:creator>
  <cp:lastModifiedBy>Compte Microsoft</cp:lastModifiedBy>
  <cp:revision>171</cp:revision>
  <dcterms:created xsi:type="dcterms:W3CDTF">2018-03-18T20:42:21Z</dcterms:created>
  <dcterms:modified xsi:type="dcterms:W3CDTF">2023-07-22T20:07:52Z</dcterms:modified>
</cp:coreProperties>
</file>