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52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34649BF-CD80-4E7B-8923-94C51461B949}" type="datetimeFigureOut">
              <a:rPr lang="fr-FR"/>
              <a:pPr>
                <a:defRPr/>
              </a:pPr>
              <a:t>12/10/2023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fld id="{8C12ACBA-F23D-47C5-8973-05746B8D2571}" type="slidenum">
              <a:rPr lang="fr-FR" altLang="en-US"/>
              <a:pPr/>
              <a:t>‹N°›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38843127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18436" name="Espace réservé du numéro de diapositive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8B0F286-961D-41F4-9B74-F3040414381D}" type="slidenum">
              <a:rPr lang="fr-FR" altLang="en-US"/>
              <a:pPr>
                <a:spcBef>
                  <a:spcPct val="0"/>
                </a:spcBef>
              </a:pPr>
              <a:t>11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25452558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0484" name="Espace réservé du numéro de diapositive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33FDF3E-D411-4B43-98D2-C94C27EE1F7C}" type="slidenum">
              <a:rPr lang="fr-FR" altLang="en-US"/>
              <a:pPr>
                <a:spcBef>
                  <a:spcPct val="0"/>
                </a:spcBef>
              </a:pPr>
              <a:t>12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6972628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Connecteur droit 4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Titr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>
            <a:noAutofit/>
          </a:bodyPr>
          <a:lstStyle>
            <a:lvl1pPr algn="r">
              <a:defRPr sz="4200" b="1"/>
            </a:lvl1pPr>
            <a:extLst/>
          </a:lstStyle>
          <a:p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25" name="Sous-titr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fr-FR"/>
              <a:t>Cliquez pour modifier le style des sous-titres du masque</a:t>
            </a:r>
            <a:endParaRPr lang="en-US"/>
          </a:p>
        </p:txBody>
      </p:sp>
      <p:sp>
        <p:nvSpPr>
          <p:cNvPr id="6" name="Espace réservé de la date 30"/>
          <p:cNvSpPr>
            <a:spLocks noGrp="1"/>
          </p:cNvSpPr>
          <p:nvPr>
            <p:ph type="dt" sz="half" idx="10"/>
          </p:nvPr>
        </p:nvSpPr>
        <p:spPr>
          <a:xfrm>
            <a:off x="5870575" y="6557963"/>
            <a:ext cx="2003425" cy="227012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3D2BC038-D7B7-429C-B89B-51618E54F3F7}" type="datetimeFigureOut">
              <a:rPr lang="fr-FR"/>
              <a:pPr>
                <a:defRPr/>
              </a:pPr>
              <a:t>12/10/2023</a:t>
            </a:fld>
            <a:endParaRPr lang="fr-FR"/>
          </a:p>
        </p:txBody>
      </p:sp>
      <p:sp>
        <p:nvSpPr>
          <p:cNvPr id="7" name="Espace réservé du pied de page 17"/>
          <p:cNvSpPr>
            <a:spLocks noGrp="1"/>
          </p:cNvSpPr>
          <p:nvPr>
            <p:ph type="ftr" sz="quarter" idx="11"/>
          </p:nvPr>
        </p:nvSpPr>
        <p:spPr>
          <a:xfrm>
            <a:off x="2819400" y="6557963"/>
            <a:ext cx="2927350" cy="228600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fr-FR"/>
          </a:p>
        </p:txBody>
      </p:sp>
      <p:sp>
        <p:nvSpPr>
          <p:cNvPr id="8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7880350" y="6556375"/>
            <a:ext cx="588963" cy="22860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185099F-21B4-451A-BC1A-5A87B32504F1}" type="slidenum">
              <a:rPr lang="fr-FR" altLang="en-US"/>
              <a:pPr/>
              <a:t>‹N°›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11483403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e la date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B7FB32-3D20-4E8A-96AA-6D663A7701EB}" type="datetimeFigureOut">
              <a:rPr lang="fr-FR"/>
              <a:pPr>
                <a:defRPr/>
              </a:pPr>
              <a:t>12/10/2023</a:t>
            </a:fld>
            <a:endParaRPr lang="fr-FR"/>
          </a:p>
        </p:txBody>
      </p:sp>
      <p:sp>
        <p:nvSpPr>
          <p:cNvPr id="5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953959-B914-4A13-8052-D600FCE1B866}" type="slidenum">
              <a:rPr lang="fr-FR" altLang="en-US"/>
              <a:pPr/>
              <a:t>‹N°›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17180442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/>
          <a:p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243388" y="6557963"/>
            <a:ext cx="2001837" cy="227012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A010B1F-9006-42BF-859F-D003401FBF56}" type="datetimeFigureOut">
              <a:rPr lang="fr-FR"/>
              <a:pPr>
                <a:defRPr/>
              </a:pPr>
              <a:t>12/10/2023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57200" y="6556375"/>
            <a:ext cx="3657600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254750" y="6553200"/>
            <a:ext cx="587375" cy="228600"/>
          </a:xfrm>
        </p:spPr>
        <p:txBody>
          <a:bodyPr/>
          <a:lstStyle>
            <a:lvl1pPr>
              <a:defRPr/>
            </a:lvl1pPr>
          </a:lstStyle>
          <a:p>
            <a:fld id="{F96196EE-B208-42DD-8A1C-7B4C6CFFCD8C}" type="slidenum">
              <a:rPr lang="fr-FR" altLang="en-US"/>
              <a:pPr/>
              <a:t>‹N°›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36644965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e la date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31AFBF-DCD7-4B8F-8B90-0D710CB677A1}" type="datetimeFigureOut">
              <a:rPr lang="fr-FR"/>
              <a:pPr>
                <a:defRPr/>
              </a:pPr>
              <a:t>12/10/2023</a:t>
            </a:fld>
            <a:endParaRPr lang="fr-FR"/>
          </a:p>
        </p:txBody>
      </p:sp>
      <p:sp>
        <p:nvSpPr>
          <p:cNvPr id="5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D249CE-9ACB-47F9-ABB1-CD357BF72B26}" type="slidenum">
              <a:rPr lang="fr-FR" altLang="en-US"/>
              <a:pPr/>
              <a:t>‹N°›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17456059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anchor="t"/>
          <a:lstStyle>
            <a:lvl1pPr algn="r">
              <a:buNone/>
              <a:defRPr sz="4200" b="1" cap="all"/>
            </a:lvl1pPr>
            <a:extLst/>
          </a:lstStyle>
          <a:p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724400" y="6556375"/>
            <a:ext cx="2001838" cy="22701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757E047E-37EA-4AB5-B483-ECCA508C5A7A}" type="datetimeFigureOut">
              <a:rPr lang="fr-FR"/>
              <a:pPr>
                <a:defRPr/>
              </a:pPr>
              <a:t>12/10/2023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1735138" y="6556375"/>
            <a:ext cx="2895600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734175" y="6554788"/>
            <a:ext cx="587375" cy="228600"/>
          </a:xfrm>
        </p:spPr>
        <p:txBody>
          <a:bodyPr/>
          <a:lstStyle>
            <a:lvl1pPr>
              <a:defRPr/>
            </a:lvl1pPr>
          </a:lstStyle>
          <a:p>
            <a:fld id="{8ABA6200-41B9-470F-9FE7-AD684E559B4B}" type="slidenum">
              <a:rPr lang="fr-FR" altLang="en-US"/>
              <a:pPr/>
              <a:t>‹N°›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70258059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5" name="Espace réservé de la date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5D2DAC-99DA-45D1-B52A-A359F4A10FB6}" type="datetimeFigureOut">
              <a:rPr lang="fr-FR"/>
              <a:pPr>
                <a:defRPr/>
              </a:pPr>
              <a:t>12/10/2023</a:t>
            </a:fld>
            <a:endParaRPr lang="fr-FR"/>
          </a:p>
        </p:txBody>
      </p:sp>
      <p:sp>
        <p:nvSpPr>
          <p:cNvPr id="6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D5C4F7-C49F-43AA-98A6-1050B211E99B}" type="slidenum">
              <a:rPr lang="fr-FR" altLang="en-US"/>
              <a:pPr/>
              <a:t>‹N°›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15237961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7" name="Espace réservé de la date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CEEEB2-F353-499C-8B66-78C3019AFA95}" type="datetimeFigureOut">
              <a:rPr lang="fr-FR"/>
              <a:pPr>
                <a:defRPr/>
              </a:pPr>
              <a:t>12/10/2023</a:t>
            </a:fld>
            <a:endParaRPr lang="fr-FR"/>
          </a:p>
        </p:txBody>
      </p:sp>
      <p:sp>
        <p:nvSpPr>
          <p:cNvPr id="8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02BDD4-11D2-47CA-B831-28E7F4AE4244}" type="slidenum">
              <a:rPr lang="fr-FR" altLang="en-US"/>
              <a:pPr/>
              <a:t>‹N°›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33478318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3" name="Espace réservé de la date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E8C252-75B5-4524-B0B9-5AE6DB2B5854}" type="datetimeFigureOut">
              <a:rPr lang="fr-FR"/>
              <a:pPr>
                <a:defRPr/>
              </a:pPr>
              <a:t>12/10/2023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B05EF-63C2-4D5A-B529-01A4DC9C1B56}" type="slidenum">
              <a:rPr lang="fr-FR" altLang="en-US"/>
              <a:pPr/>
              <a:t>‹N°›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9913223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7252E1-9E13-41D6-B9D2-205E41F54884}" type="datetimeFigureOut">
              <a:rPr lang="fr-FR"/>
              <a:pPr>
                <a:defRPr/>
              </a:pPr>
              <a:t>12/10/2023</a:t>
            </a:fld>
            <a:endParaRPr lang="fr-FR"/>
          </a:p>
        </p:txBody>
      </p:sp>
      <p:sp>
        <p:nvSpPr>
          <p:cNvPr id="3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4A1D4C-B22F-4DC7-912A-BD1E60C2ACEF}" type="slidenum">
              <a:rPr lang="fr-FR" altLang="en-US"/>
              <a:pPr/>
              <a:t>‹N°›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20941405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lIns="45720" tIns="0" rIns="0" bIns="0" spcCol="0" rtlCol="0" fromWordArt="0" forceAA="0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5" name="Espace réservé de la date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E56875-5E11-45C4-844F-6A7720B8001B}" type="datetimeFigureOut">
              <a:rPr lang="fr-FR"/>
              <a:pPr>
                <a:defRPr/>
              </a:pPr>
              <a:t>12/10/2023</a:t>
            </a:fld>
            <a:endParaRPr lang="fr-FR"/>
          </a:p>
        </p:txBody>
      </p:sp>
      <p:sp>
        <p:nvSpPr>
          <p:cNvPr id="6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0BE2AD-1FA9-4755-8E4E-6BE85AF02B36}" type="slidenum">
              <a:rPr lang="fr-FR" altLang="en-US"/>
              <a:pPr/>
              <a:t>‹N°›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18892786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 rot="21240000">
            <a:off x="598488" y="1004888"/>
            <a:ext cx="4319587" cy="4311650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 rot="21420000">
            <a:off x="596900" y="998538"/>
            <a:ext cx="4319588" cy="4313237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lang="fr-FR"/>
              <a:t>Cliquez pour modifier le style du titre</a:t>
            </a:r>
            <a:endParaRPr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lIns="82296" tIns="0" rIns="0" bIns="0" spcCol="0" rtlCol="0" fromWordArt="0" forceAA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0" name="Espace réservé pour une image 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fr-FR" noProof="0"/>
              <a:t>Cliquez sur l'icône pour ajouter une image</a:t>
            </a:r>
            <a:endParaRPr lang="en-US" noProof="0" dirty="0"/>
          </a:p>
        </p:txBody>
      </p:sp>
      <p:sp>
        <p:nvSpPr>
          <p:cNvPr id="7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A461ED2-5DD2-48E6-AD07-3CD0777A4D43}" type="datetimeFigureOut">
              <a:rPr lang="fr-FR"/>
              <a:pPr>
                <a:defRPr/>
              </a:pPr>
              <a:t>12/10/2023</a:t>
            </a:fld>
            <a:endParaRPr lang="fr-FR"/>
          </a:p>
        </p:txBody>
      </p:sp>
      <p:sp>
        <p:nvSpPr>
          <p:cNvPr id="8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C4B3B8-6716-4290-B67F-C9B537DFFECC}" type="slidenum">
              <a:rPr lang="fr-FR" altLang="en-US"/>
              <a:pPr/>
              <a:t>‹N°›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316486024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Espace réservé du titre 2"/>
          <p:cNvSpPr>
            <a:spLocks noGrp="1"/>
          </p:cNvSpPr>
          <p:nvPr>
            <p:ph type="title"/>
          </p:nvPr>
        </p:nvSpPr>
        <p:spPr>
          <a:xfrm>
            <a:off x="457200" y="320675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1030" name="Espace réservé du texte 30"/>
          <p:cNvSpPr>
            <a:spLocks noGrp="1"/>
          </p:cNvSpPr>
          <p:nvPr>
            <p:ph type="body" idx="1"/>
          </p:nvPr>
        </p:nvSpPr>
        <p:spPr bwMode="auto">
          <a:xfrm>
            <a:off x="457200" y="1609725"/>
            <a:ext cx="7239000" cy="4846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en-US"/>
              <a:t>Cliquez pour modifier les styles du texte du masque</a:t>
            </a:r>
          </a:p>
          <a:p>
            <a:pPr lvl="1"/>
            <a:r>
              <a:rPr lang="fr-FR" altLang="en-US"/>
              <a:t>Deuxième niveau</a:t>
            </a:r>
          </a:p>
          <a:p>
            <a:pPr lvl="2"/>
            <a:r>
              <a:rPr lang="fr-FR" altLang="en-US"/>
              <a:t>Troisième niveau</a:t>
            </a:r>
          </a:p>
          <a:p>
            <a:pPr lvl="3"/>
            <a:r>
              <a:rPr lang="fr-FR" altLang="en-US"/>
              <a:t>Quatrième niveau</a:t>
            </a:r>
          </a:p>
          <a:p>
            <a:pPr lvl="4"/>
            <a:r>
              <a:rPr lang="fr-FR" altLang="en-US"/>
              <a:t>Cinquième niveau</a:t>
            </a:r>
            <a:endParaRPr lang="en-US" altLang="en-US"/>
          </a:p>
        </p:txBody>
      </p:sp>
      <p:sp>
        <p:nvSpPr>
          <p:cNvPr id="27" name="Espace réservé de la date 26"/>
          <p:cNvSpPr>
            <a:spLocks noGrp="1"/>
          </p:cNvSpPr>
          <p:nvPr>
            <p:ph type="dt" sz="half" idx="2"/>
          </p:nvPr>
        </p:nvSpPr>
        <p:spPr>
          <a:xfrm>
            <a:off x="4246563" y="6557963"/>
            <a:ext cx="2001837" cy="227012"/>
          </a:xfrm>
          <a:prstGeom prst="rect">
            <a:avLst/>
          </a:prstGeom>
        </p:spPr>
        <p:txBody>
          <a:bodyPr vert="horz" t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2A1C290D-7F6A-4C63-86DA-69E8C9208BDF}" type="datetimeFigureOut">
              <a:rPr lang="fr-FR"/>
              <a:pPr>
                <a:defRPr/>
              </a:pPr>
              <a:t>12/10/2023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3"/>
          </p:nvPr>
        </p:nvSpPr>
        <p:spPr>
          <a:xfrm>
            <a:off x="457200" y="6557963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fr-FR"/>
          </a:p>
        </p:txBody>
      </p:sp>
      <p:sp>
        <p:nvSpPr>
          <p:cNvPr id="16" name="Espace réservé du numéro de diapositive 15"/>
          <p:cNvSpPr>
            <a:spLocks noGrp="1"/>
          </p:cNvSpPr>
          <p:nvPr>
            <p:ph type="sldNum" sz="quarter" idx="4"/>
          </p:nvPr>
        </p:nvSpPr>
        <p:spPr>
          <a:xfrm>
            <a:off x="6251575" y="6556375"/>
            <a:ext cx="588963" cy="228600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100">
                <a:solidFill>
                  <a:schemeClr val="tx2"/>
                </a:solidFill>
                <a:latin typeface="Trebuchet MS" panose="020B0603020202020204" pitchFamily="34" charset="0"/>
              </a:defRPr>
            </a:lvl1pPr>
          </a:lstStyle>
          <a:p>
            <a:fld id="{6B583871-72EB-4A70-98FC-7B56C3977E72}" type="slidenum">
              <a:rPr lang="fr-FR" altLang="en-US"/>
              <a:pPr/>
              <a:t>‹N°›</a:t>
            </a:fld>
            <a:endParaRPr lang="fr-F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06" r:id="rId2"/>
    <p:sldLayoutId id="2147483714" r:id="rId3"/>
    <p:sldLayoutId id="2147483707" r:id="rId4"/>
    <p:sldLayoutId id="2147483708" r:id="rId5"/>
    <p:sldLayoutId id="2147483709" r:id="rId6"/>
    <p:sldLayoutId id="2147483710" r:id="rId7"/>
    <p:sldLayoutId id="2147483711" r:id="rId8"/>
    <p:sldLayoutId id="2147483715" r:id="rId9"/>
    <p:sldLayoutId id="2147483712" r:id="rId10"/>
    <p:sldLayoutId id="214748371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 b="1" kern="1200" cap="all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9pPr>
      <a:extLst/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tx2"/>
        </a:buClr>
        <a:buSzPct val="73000"/>
        <a:buFont typeface="Wingdings 2" panose="05020102010507070707" pitchFamily="18" charset="2"/>
        <a:buChar char="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20700" indent="-228600" algn="l" rtl="0" eaLnBrk="0" fontAlgn="base" hangingPunct="0">
        <a:spcBef>
          <a:spcPts val="500"/>
        </a:spcBef>
        <a:spcAft>
          <a:spcPct val="0"/>
        </a:spcAft>
        <a:buClr>
          <a:srgbClr val="F9B639"/>
        </a:buClr>
        <a:buSzPct val="80000"/>
        <a:buFont typeface="Wingdings 2" panose="05020102010507070707" pitchFamily="18" charset="2"/>
        <a:buChar char=""/>
        <a:defRPr sz="2300" kern="1200">
          <a:solidFill>
            <a:srgbClr val="6C6C6C"/>
          </a:solidFill>
          <a:latin typeface="+mn-lt"/>
          <a:ea typeface="+mn-ea"/>
          <a:cs typeface="+mn-cs"/>
        </a:defRPr>
      </a:lvl2pPr>
      <a:lvl3pPr marL="758825" indent="-228600" algn="l" rtl="0" eaLnBrk="0" fontAlgn="base" hangingPunct="0">
        <a:spcBef>
          <a:spcPts val="400"/>
        </a:spcBef>
        <a:spcAft>
          <a:spcPct val="0"/>
        </a:spcAft>
        <a:buClr>
          <a:srgbClr val="F9B639"/>
        </a:buClr>
        <a:buSzPct val="6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228600" algn="l" rtl="0" eaLnBrk="0" fontAlgn="base" hangingPunct="0">
        <a:spcBef>
          <a:spcPct val="20000"/>
        </a:spcBef>
        <a:spcAft>
          <a:spcPct val="0"/>
        </a:spcAft>
        <a:buClr>
          <a:srgbClr val="F9B639"/>
        </a:buClr>
        <a:buSzPct val="80000"/>
        <a:buFont typeface="Wingdings 2" panose="05020102010507070707" pitchFamily="18" charset="2"/>
        <a:buChar char=""/>
        <a:defRPr sz="2000" kern="1200">
          <a:solidFill>
            <a:srgbClr val="6C6C6C"/>
          </a:solidFill>
          <a:latin typeface="+mn-lt"/>
          <a:ea typeface="+mn-ea"/>
          <a:cs typeface="+mn-cs"/>
        </a:defRPr>
      </a:lvl4pPr>
      <a:lvl5pPr marL="1279525" indent="-228600" algn="l" rtl="0" eaLnBrk="0" fontAlgn="base" hangingPunct="0">
        <a:spcBef>
          <a:spcPts val="400"/>
        </a:spcBef>
        <a:spcAft>
          <a:spcPct val="0"/>
        </a:spcAft>
        <a:buClr>
          <a:srgbClr val="F9B639"/>
        </a:buClr>
        <a:buSzPct val="70000"/>
        <a:buFont typeface="Wingdings" panose="05000000000000000000" pitchFamily="2" charset="2"/>
        <a:buChar char="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" dirty="0"/>
              <a:t>THE Character strings</a:t>
            </a:r>
          </a:p>
        </p:txBody>
      </p:sp>
      <p:sp>
        <p:nvSpPr>
          <p:cNvPr id="7171" name="Sous-titre 2"/>
          <p:cNvSpPr>
            <a:spLocks noGrp="1"/>
          </p:cNvSpPr>
          <p:nvPr>
            <p:ph type="subTitle" idx="1"/>
          </p:nvPr>
        </p:nvSpPr>
        <p:spPr>
          <a:xfrm>
            <a:off x="3354388" y="3540125"/>
            <a:ext cx="5114925" cy="1101725"/>
          </a:xfrm>
        </p:spPr>
        <p:txBody>
          <a:bodyPr/>
          <a:lstStyle/>
          <a:p>
            <a:pPr eaLnBrk="1" hangingPunct="1"/>
            <a:r>
              <a:rPr lang="en" altLang="en-US" b="1">
                <a:solidFill>
                  <a:schemeClr val="accent2"/>
                </a:solidFill>
              </a:rPr>
              <a:t>C PROGRAMMING</a:t>
            </a:r>
            <a:r>
              <a:rPr lang="en" altLang="en-US" b="1">
                <a:solidFill>
                  <a:schemeClr val="tx2"/>
                </a:solidFill>
              </a:rPr>
              <a:t> </a:t>
            </a:r>
            <a:endParaRPr lang="en-US" altLang="en-US" b="1">
              <a:solidFill>
                <a:schemeClr val="tx2"/>
              </a:solidFill>
            </a:endParaRPr>
          </a:p>
          <a:p>
            <a:pPr eaLnBrk="1" hangingPunct="1"/>
            <a:endParaRPr lang="fr-FR" altLang="en-US"/>
          </a:p>
        </p:txBody>
      </p:sp>
      <p:sp>
        <p:nvSpPr>
          <p:cNvPr id="7172" name="Rectangle 3"/>
          <p:cNvSpPr txBox="1">
            <a:spLocks noChangeArrowheads="1"/>
          </p:cNvSpPr>
          <p:nvPr/>
        </p:nvSpPr>
        <p:spPr bwMode="auto">
          <a:xfrm>
            <a:off x="107950" y="6165850"/>
            <a:ext cx="2447925" cy="50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18872" tIns="0" rIns="45720" bIns="0" anchor="b"/>
          <a:lstStyle>
            <a:lvl1pPr>
              <a:spcBef>
                <a:spcPts val="600"/>
              </a:spcBef>
              <a:buClr>
                <a:schemeClr val="tx2"/>
              </a:buClr>
              <a:buSzPct val="73000"/>
              <a:buFont typeface="Wingdings 2" panose="05020102010507070707" pitchFamily="18" charset="2"/>
              <a:buChar char=""/>
              <a:defRPr sz="26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5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"/>
              <a:defRPr sz="2300">
                <a:solidFill>
                  <a:srgbClr val="6C6C6C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400"/>
              </a:spcBef>
              <a:buClr>
                <a:srgbClr val="F9B639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rgbClr val="6C6C6C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None/>
            </a:pPr>
            <a:r>
              <a:rPr lang="en" altLang="en-US" sz="2000">
                <a:solidFill>
                  <a:srgbClr val="FF0000"/>
                </a:solidFill>
                <a:latin typeface="Corbel" panose="020B0503020204020204" pitchFamily="34" charset="0"/>
              </a:rPr>
              <a:t>Mr R. TLEMSANI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" dirty="0"/>
              <a:t>Display</a:t>
            </a:r>
          </a:p>
        </p:txBody>
      </p:sp>
      <p:sp>
        <p:nvSpPr>
          <p:cNvPr id="16387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" altLang="en-US" sz="2000"/>
              <a:t>We saw that it was possible to use the fact that a string is an array to display it. There is a simpler method, using </a:t>
            </a:r>
            <a:r>
              <a:rPr lang="en" altLang="en-US" sz="2000">
                <a:solidFill>
                  <a:srgbClr val="0070C0"/>
                </a:solidFill>
              </a:rPr>
              <a:t>printf </a:t>
            </a:r>
            <a:r>
              <a:rPr lang="en" altLang="en-US" sz="2000"/>
              <a:t>with the format string </a:t>
            </a:r>
            <a:r>
              <a:rPr lang="en" altLang="en-US" sz="2000">
                <a:solidFill>
                  <a:srgbClr val="0070C0"/>
                </a:solidFill>
              </a:rPr>
              <a:t>"%s". </a:t>
            </a:r>
            <a:r>
              <a:rPr lang="en" altLang="en-US" sz="2000"/>
              <a:t>On the other hand, be careful of the fact that if your string does not contain a null character or if the null character is outside the index range of your string, you will have to expect the worst horrors at execution!</a:t>
            </a:r>
          </a:p>
          <a:p>
            <a:pPr eaLnBrk="1" hangingPunct="1"/>
            <a:endParaRPr lang="fr-FR" altLang="en-US" sz="2000"/>
          </a:p>
          <a:p>
            <a:pPr eaLnBrk="1" hangingPunct="1"/>
            <a:r>
              <a:rPr lang="en" altLang="en-US" sz="2000"/>
              <a:t>In the example code we can therefore write the instruction to display the string entered by the user:</a:t>
            </a:r>
          </a:p>
          <a:p>
            <a:pPr algn="ctr" eaLnBrk="1" hangingPunct="1">
              <a:buFont typeface="Wingdings 2" panose="05020102010507070707" pitchFamily="18" charset="2"/>
              <a:buNone/>
            </a:pPr>
            <a:r>
              <a:rPr lang="en" altLang="en-US" sz="2400" b="1">
                <a:solidFill>
                  <a:schemeClr val="accent1"/>
                </a:solidFill>
              </a:rPr>
              <a:t>Printf(“You entered: \n %s” , c );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" dirty="0"/>
              <a:t>Seizure</a:t>
            </a:r>
          </a:p>
        </p:txBody>
      </p:sp>
      <p:sp>
        <p:nvSpPr>
          <p:cNvPr id="17411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" altLang="en-US"/>
              <a:t>Now things get tricky, you have to be very careful when making entries: any overflow of indices and/or absence of null characters can give rise to bugs that are very difficult to find! The greatest vigilance is therefore required.</a:t>
            </a:r>
          </a:p>
          <a:p>
            <a:pPr eaLnBrk="1" hangingPunct="1"/>
            <a:r>
              <a:rPr lang="en" altLang="en-US"/>
              <a:t>Many enthusiasts use functions like </a:t>
            </a:r>
            <a:r>
              <a:rPr lang="en" altLang="en-US">
                <a:solidFill>
                  <a:schemeClr val="accent1"/>
                </a:solidFill>
              </a:rPr>
              <a:t>gets </a:t>
            </a:r>
            <a:r>
              <a:rPr lang="en" altLang="en-US"/>
              <a:t>. For example,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-99392"/>
            <a:ext cx="7239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" dirty="0"/>
              <a:t>Seizure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125538"/>
            <a:ext cx="7138988" cy="2322512"/>
          </a:xfrm>
        </p:spPr>
        <p:txBody>
          <a:bodyPr>
            <a:normAutofit fontScale="85000"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n" dirty="0"/>
              <a:t>Now things get tricky, you have to be very careful when making entries: any overflow of indices and/or absence of null characters can give rise to bugs that are very difficult to find! The greatest vigilance is therefore required.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n" dirty="0"/>
              <a:t>Many enthusiasts use functions like </a:t>
            </a:r>
            <a:r>
              <a:rPr lang="en" dirty="0" err="1">
                <a:solidFill>
                  <a:schemeClr val="accent1"/>
                </a:solidFill>
              </a:rPr>
              <a:t>gets </a:t>
            </a:r>
            <a:r>
              <a:rPr lang="en" dirty="0"/>
              <a:t>. For example,</a:t>
            </a:r>
          </a:p>
        </p:txBody>
      </p:sp>
      <p:pic>
        <p:nvPicPr>
          <p:cNvPr id="1946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765175"/>
            <a:ext cx="6911975" cy="489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Espace réservé du contenu 2"/>
          <p:cNvSpPr>
            <a:spLocks noGrp="1"/>
          </p:cNvSpPr>
          <p:nvPr>
            <p:ph idx="1"/>
          </p:nvPr>
        </p:nvSpPr>
        <p:spPr>
          <a:xfrm>
            <a:off x="457200" y="1125538"/>
            <a:ext cx="7239000" cy="5472112"/>
          </a:xfrm>
        </p:spPr>
        <p:txBody>
          <a:bodyPr/>
          <a:lstStyle/>
          <a:p>
            <a:pPr eaLnBrk="1" hangingPunct="1"/>
            <a:r>
              <a:rPr lang="en" altLang="en-US"/>
              <a:t>The response from some compilers is an insult. They display: </a:t>
            </a:r>
            <a:r>
              <a:rPr lang="en" altLang="en-US">
                <a:solidFill>
                  <a:srgbClr val="FF0000"/>
                </a:solidFill>
              </a:rPr>
              <a:t>warning: the `gets' function is dangerous and should not be used.</a:t>
            </a:r>
          </a:p>
          <a:p>
            <a:pPr eaLnBrk="1" hangingPunct="1"/>
            <a:r>
              <a:rPr lang="en" altLang="en-US"/>
              <a:t>Now, we'll consider a clean way to enter a string: </a:t>
            </a:r>
            <a:r>
              <a:rPr lang="en" altLang="en-US">
                <a:solidFill>
                  <a:srgbClr val="0070C0"/>
                </a:solidFill>
              </a:rPr>
              <a:t>fgets </a:t>
            </a:r>
            <a:r>
              <a:rPr lang="en" altLang="en-US"/>
              <a:t>. The syntax is as follows:</a:t>
            </a:r>
          </a:p>
          <a:p>
            <a:pPr algn="ctr" eaLnBrk="1" hangingPunct="1">
              <a:buFont typeface="Wingdings 2" panose="05020102010507070707" pitchFamily="18" charset="2"/>
              <a:buNone/>
            </a:pPr>
            <a:r>
              <a:rPr lang="en" altLang="en-US">
                <a:solidFill>
                  <a:srgbClr val="0070C0"/>
                </a:solidFill>
              </a:rPr>
              <a:t>fgets(&lt;string&gt;, &lt;size&gt;, stdin);</a:t>
            </a:r>
          </a:p>
          <a:p>
            <a:pPr eaLnBrk="1" hangingPunct="1"/>
            <a:r>
              <a:rPr lang="en" altLang="en-US"/>
              <a:t>We will therefore enter the sentence of our program like this:</a:t>
            </a:r>
          </a:p>
          <a:p>
            <a:pPr algn="ctr" eaLnBrk="1" hangingPunct="1">
              <a:buFont typeface="Wingdings 2" panose="05020102010507070707" pitchFamily="18" charset="2"/>
              <a:buNone/>
            </a:pPr>
            <a:r>
              <a:rPr lang="en" altLang="en-US">
                <a:solidFill>
                  <a:srgbClr val="0070C0"/>
                </a:solidFill>
              </a:rPr>
              <a:t>fgets(c,200,stdin);</a:t>
            </a:r>
            <a:endParaRPr lang="fr-FR" altLang="en-US">
              <a:solidFill>
                <a:srgbClr val="0070C0"/>
              </a:solidFill>
            </a:endParaRPr>
          </a:p>
        </p:txBody>
      </p:sp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457200" y="-99392"/>
            <a:ext cx="7239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" dirty="0"/>
              <a:t>Seizure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" dirty="0"/>
              <a:t>The </a:t>
            </a:r>
            <a:r>
              <a:rPr lang="en" dirty="0" err="1"/>
              <a:t>string.h library</a:t>
            </a:r>
            <a:endParaRPr lang="fr-FR" dirty="0"/>
          </a:p>
        </p:txBody>
      </p:sp>
      <p:sp>
        <p:nvSpPr>
          <p:cNvPr id="22531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" altLang="en-US"/>
              <a:t>This library offers functions for handling character strings, namely:</a:t>
            </a:r>
          </a:p>
          <a:p>
            <a:pPr lvl="1" eaLnBrk="1" hangingPunct="1"/>
            <a:r>
              <a:rPr lang="en" altLang="en-US" b="1">
                <a:solidFill>
                  <a:srgbClr val="0070C0"/>
                </a:solidFill>
              </a:rPr>
              <a:t>strcmp: </a:t>
            </a:r>
            <a:r>
              <a:rPr lang="en" altLang="en-US"/>
              <a:t>compare two strings.</a:t>
            </a:r>
          </a:p>
          <a:p>
            <a:pPr lvl="1" eaLnBrk="1" hangingPunct="1"/>
            <a:r>
              <a:rPr lang="en" altLang="en-US" b="1">
                <a:solidFill>
                  <a:srgbClr val="0070C0"/>
                </a:solidFill>
              </a:rPr>
              <a:t>strlen: </a:t>
            </a:r>
            <a:r>
              <a:rPr lang="en" altLang="en-US"/>
              <a:t>length of a character string</a:t>
            </a:r>
          </a:p>
          <a:p>
            <a:pPr lvl="1" eaLnBrk="1" hangingPunct="1"/>
            <a:r>
              <a:rPr lang="en" altLang="en-US" b="1">
                <a:solidFill>
                  <a:srgbClr val="0070C0"/>
                </a:solidFill>
              </a:rPr>
              <a:t>strsubs: </a:t>
            </a:r>
            <a:r>
              <a:rPr lang="en" altLang="en-US"/>
              <a:t>search for a substring</a:t>
            </a:r>
          </a:p>
          <a:p>
            <a:pPr lvl="1" eaLnBrk="1" hangingPunct="1"/>
            <a:r>
              <a:rPr lang="en" altLang="en-US" b="1">
                <a:solidFill>
                  <a:srgbClr val="0070C0"/>
                </a:solidFill>
              </a:rPr>
              <a:t>strcat: </a:t>
            </a:r>
            <a:r>
              <a:rPr lang="en" altLang="en-US"/>
              <a:t>concatenate two strings</a:t>
            </a:r>
          </a:p>
          <a:p>
            <a:pPr lvl="1" eaLnBrk="1" hangingPunct="1"/>
            <a:r>
              <a:rPr lang="en" altLang="en-US" b="1">
                <a:solidFill>
                  <a:srgbClr val="0070C0"/>
                </a:solidFill>
              </a:rPr>
              <a:t>strcpy: </a:t>
            </a:r>
            <a:r>
              <a:rPr lang="en" altLang="en-US"/>
              <a:t>copy a string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71366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itre 1"/>
          <p:cNvSpPr txBox="1">
            <a:spLocks/>
          </p:cNvSpPr>
          <p:nvPr/>
        </p:nvSpPr>
        <p:spPr>
          <a:xfrm>
            <a:off x="5724128" y="260648"/>
            <a:ext cx="2242592" cy="770344"/>
          </a:xfrm>
          <a:prstGeom prst="rect">
            <a:avLst/>
          </a:prstGeom>
        </p:spPr>
        <p:txBody>
          <a:bodyPr lIns="45720" tIns="0" rIns="45720" bIns="0" anchor="b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" sz="3800" b="1" cap="all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latin typeface="+mj-lt"/>
                <a:ea typeface="+mj-ea"/>
                <a:cs typeface="+mj-cs"/>
              </a:rPr>
              <a:t>Example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" dirty="0"/>
              <a:t>introduction</a:t>
            </a:r>
          </a:p>
        </p:txBody>
      </p:sp>
      <p:sp>
        <p:nvSpPr>
          <p:cNvPr id="8195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" altLang="en-US"/>
              <a:t>Given the program whose execution is traced below: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" altLang="en-US" sz="1900">
                <a:solidFill>
                  <a:srgbClr val="FF0000"/>
                </a:solidFill>
              </a:rPr>
              <a:t>Enter a sentence: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" altLang="en-US" sz="1900">
                <a:solidFill>
                  <a:srgbClr val="FF0000"/>
                </a:solidFill>
              </a:rPr>
              <a:t>The raspberries are perched on my grandfather's stool.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" altLang="en-US" sz="1900">
                <a:solidFill>
                  <a:srgbClr val="FF0000"/>
                </a:solidFill>
              </a:rPr>
              <a:t>You entered: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" altLang="en-US" sz="1900">
                <a:solidFill>
                  <a:srgbClr val="FF0000"/>
                </a:solidFill>
              </a:rPr>
              <a:t>The raspberries are perched on my grandfather's stool.</a:t>
            </a:r>
          </a:p>
          <a:p>
            <a:pPr eaLnBrk="1" hangingPunct="1"/>
            <a:r>
              <a:rPr lang="en" altLang="en-US"/>
              <a:t>This sentence begins with a capital letter.</a:t>
            </a:r>
          </a:p>
          <a:p>
            <a:pPr eaLnBrk="1" hangingPunct="1"/>
            <a:r>
              <a:rPr lang="en" altLang="en-US"/>
              <a:t>This sentence ends with a period.</a:t>
            </a:r>
          </a:p>
          <a:p>
            <a:pPr algn="ctr" eaLnBrk="1" hangingPunct="1">
              <a:buFont typeface="Wingdings 2" panose="05020102010507070707" pitchFamily="18" charset="2"/>
              <a:buNone/>
            </a:pPr>
            <a:r>
              <a:rPr lang="en" altLang="en-US" b="1">
                <a:solidFill>
                  <a:srgbClr val="0070C0"/>
                </a:solidFill>
              </a:rPr>
              <a:t>How do I enter and manipulate character sequences like this?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" dirty="0"/>
              <a:t>Definition</a:t>
            </a:r>
          </a:p>
        </p:txBody>
      </p:sp>
      <p:sp>
        <p:nvSpPr>
          <p:cNvPr id="9219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" altLang="en-US"/>
              <a:t>A string is </a:t>
            </a:r>
            <a:r>
              <a:rPr lang="en" altLang="en-US">
                <a:solidFill>
                  <a:schemeClr val="accent1"/>
                </a:solidFill>
              </a:rPr>
              <a:t>a char array containing a null character </a:t>
            </a:r>
            <a:r>
              <a:rPr lang="en" altLang="en-US"/>
              <a:t>.</a:t>
            </a:r>
          </a:p>
          <a:p>
            <a:pPr eaLnBrk="1" hangingPunct="1"/>
            <a:r>
              <a:rPr lang="en" altLang="en-US"/>
              <a:t>The null character has 0 for </a:t>
            </a:r>
            <a:r>
              <a:rPr lang="en" altLang="en-US">
                <a:solidFill>
                  <a:srgbClr val="00B050"/>
                </a:solidFill>
              </a:rPr>
              <a:t>ASCII code </a:t>
            </a:r>
            <a:r>
              <a:rPr lang="en" altLang="en-US"/>
              <a:t>and is written </a:t>
            </a:r>
            <a:r>
              <a:rPr lang="en" altLang="en-US">
                <a:solidFill>
                  <a:srgbClr val="00B050"/>
                </a:solidFill>
              </a:rPr>
              <a:t>'\0'. </a:t>
            </a:r>
            <a:r>
              <a:rPr lang="en" altLang="en-US"/>
              <a:t>The significant values of the character string are all those placed before the null character.</a:t>
            </a:r>
          </a:p>
          <a:p>
            <a:pPr eaLnBrk="1" hangingPunct="1"/>
            <a:r>
              <a:rPr lang="en" altLang="en-US"/>
              <a:t>We therefore notice that if the null character is in the </a:t>
            </a:r>
            <a:r>
              <a:rPr lang="en" altLang="en-US">
                <a:solidFill>
                  <a:srgbClr val="0070C0"/>
                </a:solidFill>
              </a:rPr>
              <a:t>first position </a:t>
            </a:r>
            <a:r>
              <a:rPr lang="en" altLang="en-US"/>
              <a:t>, we have </a:t>
            </a:r>
            <a:r>
              <a:rPr lang="en" altLang="en-US">
                <a:solidFill>
                  <a:srgbClr val="0070C0"/>
                </a:solidFill>
              </a:rPr>
              <a:t>an empty character string </a:t>
            </a:r>
            <a:r>
              <a:rPr lang="en" altLang="en-US"/>
              <a:t>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" dirty="0"/>
              <a:t>Definition</a:t>
            </a:r>
          </a:p>
        </p:txBody>
      </p:sp>
      <p:sp>
        <p:nvSpPr>
          <p:cNvPr id="1024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" altLang="en-US"/>
              <a:t>For example, the sentence "Toto" will be coded as follows:</a:t>
            </a:r>
          </a:p>
          <a:p>
            <a:pPr eaLnBrk="1" hangingPunct="1"/>
            <a:endParaRPr lang="fr-FR" altLang="en-US"/>
          </a:p>
          <a:p>
            <a:pPr eaLnBrk="1" hangingPunct="1"/>
            <a:endParaRPr lang="fr-FR" altLang="en-US"/>
          </a:p>
          <a:p>
            <a:pPr eaLnBrk="1" hangingPunct="1"/>
            <a:r>
              <a:rPr lang="en" altLang="en-US"/>
              <a:t>Take note of the fact that the last character of the string is followed by a null character.</a:t>
            </a:r>
          </a:p>
          <a:p>
            <a:pPr eaLnBrk="1" hangingPunct="1"/>
            <a:endParaRPr lang="fr-FR" altLang="en-US"/>
          </a:p>
        </p:txBody>
      </p:sp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900113" y="2781300"/>
          <a:ext cx="6096000" cy="3714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1475">
                <a:tc>
                  <a:txBody>
                    <a:bodyPr/>
                    <a:lstStyle/>
                    <a:p>
                      <a:pPr algn="ctr"/>
                      <a:r>
                        <a:rPr lang="en" sz="1800" dirty="0"/>
                        <a:t>'T'</a:t>
                      </a:r>
                    </a:p>
                  </a:txBody>
                  <a:tcPr marT="45798" marB="45798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" sz="1800" dirty="0"/>
                        <a:t>'o'</a:t>
                      </a:r>
                    </a:p>
                  </a:txBody>
                  <a:tcPr marT="45798" marB="4579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" sz="1800" dirty="0"/>
                        <a:t>'t'</a:t>
                      </a:r>
                    </a:p>
                  </a:txBody>
                  <a:tcPr marT="45798" marB="4579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" sz="1800" dirty="0"/>
                        <a:t>'o'</a:t>
                      </a:r>
                    </a:p>
                  </a:txBody>
                  <a:tcPr marT="45798" marB="4579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" sz="1800" dirty="0"/>
                        <a:t>0</a:t>
                      </a:r>
                    </a:p>
                  </a:txBody>
                  <a:tcPr marT="45798" marB="4579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" dirty="0"/>
              <a:t>Statement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n" dirty="0"/>
              <a:t>As a character string is an array of chars, we declare it:</a:t>
            </a:r>
          </a:p>
          <a:p>
            <a:pPr marL="274320" indent="-274320"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" dirty="0">
                <a:solidFill>
                  <a:srgbClr val="0070C0"/>
                </a:solidFill>
              </a:rPr>
              <a:t>tank</a:t>
            </a:r>
            <a:r>
              <a:rPr lang="en" dirty="0"/>
              <a:t> </a:t>
            </a:r>
            <a:r>
              <a:rPr lang="en" dirty="0">
                <a:solidFill>
                  <a:srgbClr val="0070C0"/>
                </a:solidFill>
              </a:rPr>
              <a:t>&lt;string name&gt;[&lt;string size&gt;];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n" dirty="0"/>
              <a:t>For example, we declare a string </a:t>
            </a:r>
            <a:r>
              <a:rPr lang="en" dirty="0">
                <a:solidFill>
                  <a:srgbClr val="0070C0"/>
                </a:solidFill>
              </a:rPr>
              <a:t>c </a:t>
            </a:r>
            <a:r>
              <a:rPr lang="en" dirty="0"/>
              <a:t>of 200 characters like this:</a:t>
            </a:r>
          </a:p>
          <a:p>
            <a:pPr marL="274320" indent="-274320"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" dirty="0">
                <a:solidFill>
                  <a:srgbClr val="0070C0"/>
                </a:solidFill>
              </a:rPr>
              <a:t>char c[200];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n" dirty="0">
                <a:solidFill>
                  <a:srgbClr val="FF0000"/>
                </a:solidFill>
              </a:rPr>
              <a:t>Attention !</a:t>
            </a:r>
            <a:r>
              <a:rPr lang="en" dirty="0"/>
              <a:t>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" dirty="0"/>
              <a:t>The maximum number of letters that it will be possible to place in c will certainly </a:t>
            </a:r>
            <a:r>
              <a:rPr lang="en" dirty="0">
                <a:solidFill>
                  <a:srgbClr val="FF0000"/>
                </a:solidFill>
              </a:rPr>
              <a:t>not be 200 </a:t>
            </a:r>
            <a:r>
              <a:rPr lang="en" dirty="0"/>
              <a:t>but </a:t>
            </a:r>
            <a:r>
              <a:rPr lang="en" dirty="0">
                <a:solidFill>
                  <a:srgbClr val="0070C0"/>
                </a:solidFill>
              </a:rPr>
              <a:t>199 </a:t>
            </a:r>
            <a:r>
              <a:rPr lang="en" dirty="0"/>
              <a:t>, because a null character must be placed after the last character of the string!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" dirty="0"/>
              <a:t>Initialization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n" dirty="0"/>
              <a:t>We initialize a string at the declaration, and only at the declaration as follows:</a:t>
            </a:r>
          </a:p>
          <a:p>
            <a:pPr marL="274320" indent="-274320"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" b="1" dirty="0">
                <a:solidFill>
                  <a:schemeClr val="accent1"/>
                </a:solidFill>
              </a:rPr>
              <a:t>char &lt;string name&gt;[&lt;string size&gt;] = &lt;initialization value&gt;;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n" dirty="0"/>
              <a:t>Where the initialization value contains </a:t>
            </a:r>
            <a:r>
              <a:rPr lang="en" dirty="0">
                <a:solidFill>
                  <a:srgbClr val="FF0000"/>
                </a:solidFill>
              </a:rPr>
              <a:t>the juxtaposition </a:t>
            </a:r>
            <a:r>
              <a:rPr lang="en" dirty="0"/>
              <a:t>of characters forming the string surrounded by quotation marks (double quotes).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n" dirty="0"/>
              <a:t>For example, </a:t>
            </a:r>
            <a:r>
              <a:rPr lang="en" dirty="0">
                <a:solidFill>
                  <a:srgbClr val="002060"/>
                </a:solidFill>
              </a:rPr>
              <a:t>char c[50] = "Toto";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n" dirty="0"/>
              <a:t>This instruction declares a character string c initialized to "Toto". The first 5 elements of the array will be occupied by the 4 characters of the string as well as the null character, the others will contain insignificant values. Take a good look at the following example: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" dirty="0"/>
              <a:t>    </a:t>
            </a:r>
            <a:r>
              <a:rPr lang="en" b="1" dirty="0">
                <a:solidFill>
                  <a:schemeClr val="accent1">
                    <a:lumMod val="50000"/>
                  </a:schemeClr>
                </a:solidFill>
              </a:rPr>
              <a:t>char c[4]="Toto";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n" dirty="0"/>
              <a:t>This declaration will generate a </a:t>
            </a:r>
            <a:r>
              <a:rPr lang="en" dirty="0">
                <a:solidFill>
                  <a:srgbClr val="FF0000"/>
                </a:solidFill>
              </a:rPr>
              <a:t>warning </a:t>
            </a:r>
            <a:r>
              <a:rPr lang="en" dirty="0"/>
              <a:t>at compilation and probably an error at runtime because the assignment of the null character to the 5th </a:t>
            </a:r>
            <a:r>
              <a:rPr lang="en" baseline="30000" dirty="0"/>
              <a:t>position </a:t>
            </a:r>
            <a:r>
              <a:rPr lang="en" dirty="0"/>
              <a:t>of the array will give rise to an </a:t>
            </a:r>
            <a:r>
              <a:rPr lang="en" dirty="0">
                <a:solidFill>
                  <a:srgbClr val="FF0000"/>
                </a:solidFill>
              </a:rPr>
              <a:t>index overflow </a:t>
            </a:r>
            <a:r>
              <a:rPr lang="en" dirty="0"/>
              <a:t>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" dirty="0"/>
              <a:t>Access to elements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n" dirty="0"/>
              <a:t>Since a string is an array, it is easy to isolate an element. So it[i] is the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" dirty="0"/>
              <a:t>i+1 </a:t>
            </a:r>
            <a:r>
              <a:rPr lang="en" baseline="30000" dirty="0"/>
              <a:t>th </a:t>
            </a:r>
            <a:r>
              <a:rPr lang="en" dirty="0"/>
              <a:t>element of string c. We therefore test if the first character of c is a capital letter like this: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" sz="2100" dirty="0">
                <a:solidFill>
                  <a:srgbClr val="002060"/>
                </a:solidFill>
              </a:rPr>
              <a:t>if( c [ 0 ] &gt;= 'A' &amp;&amp; c [ 0 ] &lt;= 'Z ' )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" sz="2100" dirty="0" err="1">
                <a:solidFill>
                  <a:srgbClr val="002060"/>
                </a:solidFill>
              </a:rPr>
              <a:t>printf </a:t>
            </a:r>
            <a:r>
              <a:rPr lang="en" sz="2100" dirty="0">
                <a:solidFill>
                  <a:srgbClr val="002060"/>
                </a:solidFill>
              </a:rPr>
              <a:t>("This sentence starts with a capital letter .\n" );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" sz="2100" dirty="0" err="1">
                <a:solidFill>
                  <a:srgbClr val="002060"/>
                </a:solidFill>
              </a:rPr>
              <a:t>else</a:t>
            </a:r>
            <a:endParaRPr lang="fr-FR" sz="2100" dirty="0">
              <a:solidFill>
                <a:srgbClr val="002060"/>
              </a:solidFill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" sz="2100" dirty="0" err="1">
                <a:solidFill>
                  <a:srgbClr val="002060"/>
                </a:solidFill>
              </a:rPr>
              <a:t>printf </a:t>
            </a:r>
            <a:r>
              <a:rPr lang="en" sz="2100" dirty="0">
                <a:solidFill>
                  <a:srgbClr val="002060"/>
                </a:solidFill>
              </a:rPr>
              <a:t>( "This sentence does not start with a capital letter. \n" );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fr-FR" dirty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n" dirty="0"/>
              <a:t>This property also allows you to display a string character by character: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" sz="2100" dirty="0" err="1">
                <a:solidFill>
                  <a:srgbClr val="002060"/>
                </a:solidFill>
              </a:rPr>
              <a:t>int </a:t>
            </a:r>
            <a:r>
              <a:rPr lang="en" sz="2100" dirty="0">
                <a:solidFill>
                  <a:srgbClr val="002060"/>
                </a:solidFill>
              </a:rPr>
              <a:t>i = 0;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" sz="2100" dirty="0">
                <a:solidFill>
                  <a:srgbClr val="002060"/>
                </a:solidFill>
              </a:rPr>
              <a:t>while (c[i] != 0)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" sz="2100" dirty="0">
                <a:solidFill>
                  <a:srgbClr val="002060"/>
                </a:solidFill>
              </a:rPr>
              <a:t>printf("%c “,c[i++]);</a:t>
            </a:r>
            <a:endParaRPr lang="fr-FR" sz="21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" dirty="0"/>
              <a:t>Access to elements</a:t>
            </a:r>
          </a:p>
        </p:txBody>
      </p:sp>
      <p:sp>
        <p:nvSpPr>
          <p:cNvPr id="14339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" altLang="en-US"/>
              <a:t>Note that the body of the </a:t>
            </a:r>
            <a:r>
              <a:rPr lang="en" altLang="en-US">
                <a:solidFill>
                  <a:srgbClr val="FF0000"/>
                </a:solidFill>
              </a:rPr>
              <a:t>while loop </a:t>
            </a:r>
            <a:r>
              <a:rPr lang="en" altLang="en-US"/>
              <a:t>is iterated until </a:t>
            </a:r>
            <a:r>
              <a:rPr lang="en" altLang="en-US">
                <a:solidFill>
                  <a:srgbClr val="0070C0"/>
                </a:solidFill>
              </a:rPr>
              <a:t>the null character is encountered </a:t>
            </a:r>
            <a:r>
              <a:rPr lang="en" altLang="en-US"/>
              <a:t>. So it is imperative that your string is null-terminated and that the null character is within the index range of the array.</a:t>
            </a:r>
          </a:p>
          <a:p>
            <a:pPr eaLnBrk="1" hangingPunct="1"/>
            <a:r>
              <a:rPr lang="en" altLang="en-US"/>
              <a:t>Is the following code correct?</a:t>
            </a:r>
          </a:p>
        </p:txBody>
      </p:sp>
      <p:pic>
        <p:nvPicPr>
          <p:cNvPr id="1434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8175" y="4652963"/>
            <a:ext cx="4256088" cy="1439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" dirty="0"/>
              <a:t>Access to elements</a:t>
            </a:r>
          </a:p>
        </p:txBody>
      </p:sp>
      <p:sp>
        <p:nvSpPr>
          <p:cNvPr id="1536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" altLang="en-US"/>
              <a:t>If you are asked the question, you can assume that this code is not correct.</a:t>
            </a:r>
          </a:p>
          <a:p>
            <a:pPr eaLnBrk="1" hangingPunct="1"/>
            <a:endParaRPr lang="fr-FR" altLang="en-US"/>
          </a:p>
          <a:p>
            <a:pPr eaLnBrk="1" hangingPunct="1"/>
            <a:endParaRPr lang="fr-FR" altLang="en-US"/>
          </a:p>
          <a:p>
            <a:pPr eaLnBrk="1" hangingPunct="1"/>
            <a:endParaRPr lang="fr-FR" altLang="en-US"/>
          </a:p>
          <a:p>
            <a:pPr eaLnBrk="1" hangingPunct="1"/>
            <a:endParaRPr lang="fr-FR" altLang="en-US"/>
          </a:p>
          <a:p>
            <a:pPr eaLnBrk="1" hangingPunct="1"/>
            <a:r>
              <a:rPr lang="en" altLang="en-US"/>
              <a:t>Note that the array contains 27 elements if we count the null character, and that this is placed at the end of the array just after the loop.</a:t>
            </a:r>
          </a:p>
          <a:p>
            <a:pPr eaLnBrk="1" hangingPunct="1"/>
            <a:endParaRPr lang="fr-FR" altLang="en-US"/>
          </a:p>
          <a:p>
            <a:pPr eaLnBrk="1" hangingPunct="1"/>
            <a:endParaRPr lang="fr-FR" altLang="en-US"/>
          </a:p>
        </p:txBody>
      </p:sp>
      <p:pic>
        <p:nvPicPr>
          <p:cNvPr id="1536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150" y="2636838"/>
            <a:ext cx="4227513" cy="1512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pulent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164</TotalTime>
  <Words>998</Words>
  <Application>Microsoft Office PowerPoint</Application>
  <PresentationFormat>Affichage à l'écran (4:3)</PresentationFormat>
  <Paragraphs>90</Paragraphs>
  <Slides>15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15</vt:i4>
      </vt:variant>
    </vt:vector>
  </HeadingPairs>
  <TitlesOfParts>
    <vt:vector size="22" baseType="lpstr">
      <vt:lpstr>Arial</vt:lpstr>
      <vt:lpstr>Calibri</vt:lpstr>
      <vt:lpstr>Corbel</vt:lpstr>
      <vt:lpstr>Trebuchet MS</vt:lpstr>
      <vt:lpstr>Wingdings</vt:lpstr>
      <vt:lpstr>Wingdings 2</vt:lpstr>
      <vt:lpstr>Opulent</vt:lpstr>
      <vt:lpstr>THE Character strings</vt:lpstr>
      <vt:lpstr>introduction</vt:lpstr>
      <vt:lpstr>Definition</vt:lpstr>
      <vt:lpstr>Definition</vt:lpstr>
      <vt:lpstr>Statement</vt:lpstr>
      <vt:lpstr>Initialization</vt:lpstr>
      <vt:lpstr>Access to elements</vt:lpstr>
      <vt:lpstr>Access to elements</vt:lpstr>
      <vt:lpstr>Access to elements</vt:lpstr>
      <vt:lpstr>Display</vt:lpstr>
      <vt:lpstr>Seizure</vt:lpstr>
      <vt:lpstr>Seizure</vt:lpstr>
      <vt:lpstr>Seizure</vt:lpstr>
      <vt:lpstr>The string.h library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click</dc:creator>
  <cp:lastModifiedBy>TLEMSANI</cp:lastModifiedBy>
  <cp:revision>42</cp:revision>
  <dcterms:created xsi:type="dcterms:W3CDTF">2010-12-24T14:45:59Z</dcterms:created>
  <dcterms:modified xsi:type="dcterms:W3CDTF">2023-10-12T12:15:38Z</dcterms:modified>
</cp:coreProperties>
</file>