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33064-38FD-4142-BDCD-276EBAB616B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7AC6-A491-4D37-8670-AFCEDF539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5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8725-E71E-4BE3-B2D8-42CE23C1A9EB}" type="datetime1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A6-A7BC-4089-955A-42A03E213E95}" type="datetime1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B937-4635-4AD2-8D2F-CD1B040FEE82}" type="datetime1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551C-AEFF-47B1-BAE2-85920BADBB6B}" type="datetime1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B48E-21E9-41F4-8591-B0ABE725F0C1}" type="datetime1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D68D-0A2D-4087-89CD-660F01018AE9}" type="datetime1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D033-F308-40EB-8D27-95DDE898DAFC}" type="datetime1">
              <a:rPr lang="fr-FR" smtClean="0"/>
              <a:t>18/10/2023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CD7F-440A-43AA-8752-D1895E401157}" type="datetime1">
              <a:rPr lang="fr-FR" smtClean="0"/>
              <a:t>18/10/2023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2843-0400-430F-8D3F-D0AAEAD0EC1C}" type="datetime1">
              <a:rPr lang="fr-FR" smtClean="0"/>
              <a:t>18/10/2023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F8FD-E766-45AE-BDC3-7A68233DCA9B}" type="datetime1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45D-2B4A-445E-AE57-B56DECCD6A3A}" type="datetime1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05BF142-8E43-4D05-A80F-871ED8E6D8C7}" type="datetime1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780108"/>
          </a:xfrm>
        </p:spPr>
        <p:txBody>
          <a:bodyPr>
            <a:normAutofit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Algèbre I</a:t>
            </a:r>
            <a:endParaRPr lang="fr-FR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897136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applications</a:t>
            </a:r>
            <a:endParaRPr lang="fr-F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8" y="66989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d’ USTO -MB- Oran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Faculté de Mathématiques et informatique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Département d’informatique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9323" y="319092"/>
            <a:ext cx="1548381" cy="155112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732240" y="5373216"/>
            <a:ext cx="2232248" cy="60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Injective – Surjective - bijective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395536" y="980727"/>
                <a:ext cx="8293217" cy="248537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4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n-ea"/>
                    <a:cs typeface="+mn-cs"/>
                  </a:rPr>
                  <a:t>Bijective</a:t>
                </a:r>
                <a:r>
                  <a:rPr lang="fr-FR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n-ea"/>
                    <a:cs typeface="+mn-cs"/>
                  </a:rPr>
                  <a:t> </a:t>
                </a:r>
                <a:endParaRPr lang="fr-FR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+mn-ea"/>
                  <a:cs typeface="+mn-cs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On dit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bijective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si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∃!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000" b="1" i="1" dirty="0" smtClean="0">
                  <a:solidFill>
                    <a:srgbClr val="FF000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Ou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 est injective et surjective</a:t>
                </a:r>
                <a:endParaRPr lang="fr-FR" sz="2000" b="1" i="1" dirty="0" smtClean="0">
                  <a:solidFill>
                    <a:schemeClr val="tx1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7"/>
                <a:ext cx="8293217" cy="2485371"/>
              </a:xfrm>
              <a:prstGeom prst="rect">
                <a:avLst/>
              </a:prstGeom>
              <a:blipFill rotWithShape="1">
                <a:blip r:embed="rId2"/>
                <a:stretch>
                  <a:fillRect l="-1250" b="-6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3740146"/>
                <a:ext cx="8640960" cy="199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]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∞,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[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,+∞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est une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application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bijective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, car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pour tout élément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[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,+∞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il existe un unique élément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]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−∞,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tel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40146"/>
                <a:ext cx="8640960" cy="1993110"/>
              </a:xfrm>
              <a:prstGeom prst="rect">
                <a:avLst/>
              </a:prstGeom>
              <a:blipFill rotWithShape="1">
                <a:blip r:embed="rId3"/>
                <a:stretch>
                  <a:fillRect l="-776" b="-30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5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Théorème de la bijection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395536" y="980728"/>
                <a:ext cx="8293217" cy="23042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continue et strictement croissante (</a:t>
                </a:r>
                <a:r>
                  <a:rPr lang="fr-FR" sz="2000" b="1" dirty="0" err="1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Resp</a:t>
                </a: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: strictement décroissante ) sur un intervalle</a:t>
                </a:r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, </a:t>
                </a: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alors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réalise une bijection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vers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𝐉</m:t>
                    </m:r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</m:d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=[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)] </m:t>
                    </m:r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(</a:t>
                </a:r>
                <a:r>
                  <a:rPr lang="fr-FR" sz="2000" b="1" dirty="0" err="1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Resp</a:t>
                </a: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:           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𝐉</m:t>
                    </m:r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)]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).</a:t>
                </a: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</a:t>
                </a:r>
                <a:endParaRPr lang="fr-FR" sz="2000" b="1" i="1" dirty="0" smtClean="0">
                  <a:solidFill>
                    <a:schemeClr val="tx1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293217" cy="2304256"/>
              </a:xfrm>
              <a:prstGeom prst="rect">
                <a:avLst/>
              </a:prstGeom>
              <a:blipFill rotWithShape="1">
                <a:blip r:embed="rId2"/>
                <a:stretch>
                  <a:fillRect l="-809" r="-9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3284984"/>
                <a:ext cx="8640960" cy="285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/>
                  <a:t>On a: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est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continue sur l’intervalle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et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strictement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décroissante sur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réalise </a:t>
                </a:r>
                <a:r>
                  <a:rPr lang="fr-FR" sz="2000" b="1" dirty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une bijection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fr-FR" sz="2000" b="1" dirty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vers </a:t>
                </a:r>
                <a:endParaRPr lang="fr-FR" sz="2000" b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dirty="0">
                        <a:solidFill>
                          <a:srgbClr val="FF0000"/>
                        </a:solidFill>
                        <a:latin typeface="Cambria Math"/>
                      </a:rPr>
                      <m:t>𝐉</m:t>
                    </m:r>
                    <m:r>
                      <a:rPr lang="fr-FR" sz="2000" b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dirty="0">
                        <a:solidFill>
                          <a:srgbClr val="FF0000"/>
                        </a:solidFill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</m:d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fr-FR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fr-FR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8640960" cy="2852576"/>
              </a:xfrm>
              <a:prstGeom prst="rect">
                <a:avLst/>
              </a:prstGeom>
              <a:blipFill rotWithShape="1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7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Application réciproque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395536" y="1052736"/>
                <a:ext cx="8293217" cy="27363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 une application bijective. Alors il existe une unique application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𝑭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𝑬</m:t>
                    </m:r>
                  </m:oMath>
                </a14:m>
                <a:r>
                  <a:rPr lang="fr-FR" sz="2000" b="1" i="1" dirty="0" smtClean="0">
                    <a:solidFill>
                      <a:prstClr val="black"/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 telle que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∘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∘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𝑰𝒅</m:t>
                    </m:r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L’application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est appelée l’inverse ou la réciproque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et on note :</a:t>
                </a: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</a:t>
                </a:r>
                <a:endParaRPr lang="fr-FR" sz="2000" b="1" i="1" dirty="0" smtClean="0">
                  <a:solidFill>
                    <a:schemeClr val="tx1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2736"/>
                <a:ext cx="8293217" cy="2736304"/>
              </a:xfrm>
              <a:prstGeom prst="rect">
                <a:avLst/>
              </a:prstGeom>
              <a:blipFill rotWithShape="1">
                <a:blip r:embed="rId2"/>
                <a:stretch>
                  <a:fillRect l="-809" r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3645024"/>
                <a:ext cx="8640960" cy="2510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On sait que 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</a:t>
                </a:r>
                <a:r>
                  <a:rPr lang="fr-FR" sz="2000" b="1" dirty="0" smtClean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bijection (d’après l’exemple précédent). Alors elle est inversible et on 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5024"/>
                <a:ext cx="8640960" cy="2510624"/>
              </a:xfrm>
              <a:prstGeom prst="rect">
                <a:avLst/>
              </a:prstGeom>
              <a:blipFill rotWithShape="1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6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Propositions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1070734"/>
                <a:ext cx="8640960" cy="431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Proposition 1: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Soeint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deux applications</a:t>
                </a: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Alors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𝒊𝒏𝒋𝒆𝒄𝒕𝒊𝒗𝒆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∧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𝒊𝒏𝒋𝒆𝒄𝒕𝒊𝒗𝒆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)⇒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∘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𝒊𝒏𝒋𝒆𝒄𝒕𝒊𝒗𝒆</m:t>
                        </m:r>
                      </m:e>
                    </m:d>
                  </m:oMath>
                </a14:m>
                <a:endParaRPr lang="fr-FR" sz="2000" b="1" i="1" dirty="0" smtClean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𝒔𝒖𝒓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∧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𝒔𝒖𝒓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)⇒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∘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𝒔𝒖𝒓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</m:e>
                    </m:d>
                  </m:oMath>
                </a14:m>
                <a:endParaRPr lang="fr-FR" sz="2000" b="1" i="1" dirty="0" smtClean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𝒃𝒊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∧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𝒃𝒊𝒋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)⇒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∘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𝒃𝒊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𝒆𝒕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𝒈</m:t>
                                </m:r>
                                <m:r>
                                  <a:rPr lang="fr-FR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∘</m:t>
                                </m:r>
                                <m:r>
                                  <a:rPr lang="fr-FR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fr-FR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fr-FR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fr-FR" sz="2000" b="1" i="1" dirty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endParaRPr lang="fr-FR" sz="2000" b="1" dirty="0">
                  <a:solidFill>
                    <a:prstClr val="black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70734"/>
                <a:ext cx="8640960" cy="4312334"/>
              </a:xfrm>
              <a:prstGeom prst="rect">
                <a:avLst/>
              </a:prstGeom>
              <a:blipFill rotWithShape="1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5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Propositions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1594535"/>
                <a:ext cx="864096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Proposition 2: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Soeint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deux </a:t>
                </a: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applications 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Alors: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∘</m:t>
                        </m:r>
                        <m: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𝒇𝒆𝒔𝒕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𝒊𝒏𝒋𝒆𝒄𝒕𝒊𝒗𝒆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𝒊𝒏𝒋𝒆𝒄𝒕𝒊𝒗𝒆</m:t>
                        </m:r>
                      </m:e>
                    </m:d>
                  </m:oMath>
                </a14:m>
                <a:endParaRPr lang="fr-FR" sz="2000" b="1" i="1" dirty="0" smtClean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∘</m:t>
                        </m:r>
                        <m: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𝒇𝒆𝒔𝒕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𝒔𝒖𝒓</m:t>
                        </m:r>
                        <m:r>
                          <a:rPr lang="fr-FR" sz="2000" b="1" i="1">
                            <a:latin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𝒆𝒔𝒕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𝒔𝒖𝒓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𝒋𝒆𝒄𝒕𝒊𝒗𝒆</m:t>
                        </m:r>
                      </m:e>
                    </m:d>
                  </m:oMath>
                </a14:m>
                <a:endParaRPr lang="fr-FR" sz="2000" b="1" i="1" dirty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94535"/>
                <a:ext cx="8640960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0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Image directe – Image réciproque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908720"/>
                <a:ext cx="864096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Image directe: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Soeint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une application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appelle image directe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 l’ensemble: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fr-FR" sz="2000" b="1" i="1" dirty="0" smtClean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64096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323528" y="3284984"/>
                <a:ext cx="8640960" cy="2930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L’image directe de l’ensemble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2000" b="1" dirty="0" smtClean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 est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solidFill>
                    <a:prstClr val="black"/>
                  </a:solidFill>
                  <a:latin typeface="Segoe Print" panose="02000600000000000000" pitchFamily="2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000" b="1" dirty="0" smtClean="0">
                  <a:solidFill>
                    <a:prstClr val="black"/>
                  </a:solidFill>
                  <a:latin typeface="Segoe Print" panose="02000600000000000000" pitchFamily="2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fr-FR" sz="2000" b="1" dirty="0">
                  <a:solidFill>
                    <a:prstClr val="black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8640960" cy="2930098"/>
              </a:xfrm>
              <a:prstGeom prst="rect">
                <a:avLst/>
              </a:prstGeom>
              <a:blipFill rotWithShape="1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4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Image directe – Image réciproque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908720"/>
                <a:ext cx="864096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Image réciproque: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Soeint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une application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appelle image </a:t>
                </a: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réciproque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 l’ensemble: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fr-FR" sz="2000" b="1" i="1" dirty="0" smtClean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64096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323528" y="3284984"/>
                <a:ext cx="8640960" cy="304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L’image réciproque de l’ensemble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2000" b="1" dirty="0" smtClean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 est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solidFill>
                    <a:prstClr val="black"/>
                  </a:solidFill>
                  <a:latin typeface="Segoe Print" panose="02000600000000000000" pitchFamily="2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000" b="1" dirty="0" smtClean="0">
                  <a:solidFill>
                    <a:prstClr val="black"/>
                  </a:solidFill>
                  <a:latin typeface="Segoe Print" panose="02000600000000000000" pitchFamily="2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fr-FR" sz="2000" b="1" dirty="0">
                  <a:solidFill>
                    <a:prstClr val="black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8640960" cy="3041410"/>
              </a:xfrm>
              <a:prstGeom prst="rect">
                <a:avLst/>
              </a:prstGeom>
              <a:blipFill rotWithShape="1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Image directe – Image réciproque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23528" y="908720"/>
                <a:ext cx="8640960" cy="5123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Proposition: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Soeint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une application </a:t>
                </a:r>
                <a:r>
                  <a:rPr lang="fr-FR" sz="20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 . 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Alors: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′∪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fr-FR" sz="2000" b="1" i="1" dirty="0"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640960" cy="5123967"/>
              </a:xfrm>
              <a:prstGeom prst="rect">
                <a:avLst/>
              </a:prstGeom>
              <a:blipFill rotWithShape="1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061447"/>
                <a:ext cx="8352928" cy="5103857"/>
              </a:xfrm>
            </p:spPr>
            <p:txBody>
              <a:bodyPr>
                <a:normAutofit fontScale="90000"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On appelle application d’un ensemble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dans un ensemble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, toute correspondance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entre les éléments de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et ceux de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qui à tout élément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∈ </m:t>
                    </m:r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fait correspondre</a:t>
                </a:r>
                <a:b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un unique élément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noté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</a:t>
                </a:r>
                <a:b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fr-FR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a:rPr lang="fr-FR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𝑬</m:t>
                      </m:r>
                      <m:r>
                        <a:rPr lang="fr-FR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fr-FR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</m:oMath>
                  </m:oMathPara>
                </a14:m>
                <a:r>
                  <a:rPr lang="fr-FR" sz="22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  <a:t/>
                </a:r>
                <a:br>
                  <a:rPr lang="fr-FR" sz="22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</a:br>
                <a:r>
                  <a:rPr lang="fr-FR" sz="22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⟼</m:t>
                    </m:r>
                    <m:r>
                      <a:rPr lang="fr-FR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fr-FR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/>
                </a:r>
                <a:b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fr-FR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fr-FR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fr-FR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fr-FR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𝒆𝒔𝒕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𝒖𝒏𝒆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𝒂𝒑𝒑𝒍𝒊𝒄𝒂𝒕𝒊𝒐𝒏</m:t>
                          </m:r>
                        </m:e>
                      </m:d>
                      <m:r>
                        <a:rPr lang="fr-FR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ctrlP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fr-FR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/>
                </a:r>
                <a:b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: l’ensemble de départ</a:t>
                </a:r>
                <a:b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: l’ensemble d’arrivé</a:t>
                </a:r>
                <a:b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: l’</a:t>
                </a:r>
                <a:r>
                  <a:rPr lang="fr-FR" sz="2200" b="1" i="1" dirty="0" err="1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ntécédent de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:</a:t>
                </a:r>
                <a:r>
                  <a:rPr lang="fr-FR" sz="22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l’image </a:t>
                </a:r>
                <a:r>
                  <a:rPr lang="fr-FR" sz="22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22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endParaRPr lang="fr-FR" sz="22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061447"/>
                <a:ext cx="8352928" cy="5103857"/>
              </a:xfrm>
              <a:blipFill rotWithShape="1">
                <a:blip r:embed="rId2"/>
                <a:stretch>
                  <a:fillRect l="-803" b="-2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2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23528" y="1268760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3528" y="5913276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3528" y="5049180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3528" y="4545124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23528" y="5481228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Exemples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455247" y="836712"/>
                <a:ext cx="8293217" cy="27363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Exemple 1</a:t>
                </a:r>
                <a: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r>
                  <a:rPr lang="fr-FR" sz="2000" b="1" dirty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  <a:t/>
                </a:r>
                <a:br>
                  <a:rPr lang="fr-FR" sz="2000" b="1" dirty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</a:br>
                <a:r>
                  <a:rPr lang="fr-FR" sz="20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⟼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fr-FR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une application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vers lui même.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L’image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L’antécédent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fr-FR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7" y="836712"/>
                <a:ext cx="8293217" cy="2736304"/>
              </a:xfrm>
              <a:prstGeom prst="rect">
                <a:avLst/>
              </a:prstGeom>
              <a:blipFill rotWithShape="1">
                <a:blip r:embed="rId2"/>
                <a:stretch>
                  <a:fillRect l="-882" b="-4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re 1"/>
              <p:cNvSpPr txBox="1">
                <a:spLocks/>
              </p:cNvSpPr>
              <p:nvPr/>
            </p:nvSpPr>
            <p:spPr>
              <a:xfrm>
                <a:off x="395536" y="3573016"/>
                <a:ext cx="8424936" cy="26642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Exemple 2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𝒈</m:t>
                      </m:r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r>
                  <a:rPr lang="fr-FR" sz="2000" b="1" dirty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  <a:t/>
                </a:r>
                <a:br>
                  <a:rPr lang="fr-FR" sz="2000" b="1" dirty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</a:br>
                <a:r>
                  <a:rPr lang="fr-FR" sz="2000" b="1" dirty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rad>
                  </m:oMath>
                </a14:m>
                <a:endParaRPr lang="fr-FR" sz="2000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fr-FR" sz="2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n’est pas une application, car il existe des élément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fr-FR" sz="2000" b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 smtClean="0">
                    <a:solidFill>
                      <a:schemeClr val="tx1"/>
                    </a:solidFill>
                    <a:effectLst/>
                    <a:latin typeface="Segoe Print" panose="02000600000000000000" pitchFamily="2" charset="0"/>
                    <a:cs typeface="Times New Roman" panose="02020603050405020304" pitchFamily="18" charset="0"/>
                  </a:rPr>
                  <a:t>n’ont pas d’images dans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000" b="1" i="0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effectLst/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 smtClean="0">
                    <a:solidFill>
                      <a:schemeClr val="tx1"/>
                    </a:solidFill>
                    <a:effectLst/>
                    <a:latin typeface="Segoe Print" panose="02000600000000000000" pitchFamily="2" charset="0"/>
                    <a:cs typeface="Times New Roman" panose="02020603050405020304" pitchFamily="18" charset="0"/>
                  </a:rPr>
                  <a:t>(Par exemple l’élément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0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effectLst/>
                    <a:latin typeface="Segoe Print" panose="02000600000000000000" pitchFamily="2" charset="0"/>
                    <a:cs typeface="Times New Roman" panose="02020603050405020304" pitchFamily="18" charset="0"/>
                  </a:rPr>
                  <a:t> n’a pas une image dans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effectLst/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endParaRPr lang="fr-FR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3016"/>
                <a:ext cx="8424936" cy="2664296"/>
              </a:xfrm>
              <a:prstGeom prst="rect">
                <a:avLst/>
              </a:prstGeom>
              <a:blipFill rotWithShape="1">
                <a:blip r:embed="rId3"/>
                <a:stretch>
                  <a:fillRect l="-796" t="-229" r="-651" b="-6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1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Exemples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692696"/>
            <a:ext cx="829321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Exemple 3</a:t>
            </a:r>
            <a:endParaRPr lang="fr-FR" sz="2000" b="1" i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539552" y="1422068"/>
            <a:ext cx="3240360" cy="2655004"/>
            <a:chOff x="3563888" y="1119576"/>
            <a:chExt cx="3312368" cy="2957496"/>
          </a:xfrm>
        </p:grpSpPr>
        <p:sp>
          <p:nvSpPr>
            <p:cNvPr id="2" name="Ellipse 1"/>
            <p:cNvSpPr/>
            <p:nvPr/>
          </p:nvSpPr>
          <p:spPr>
            <a:xfrm>
              <a:off x="5652120" y="1844824"/>
              <a:ext cx="1224136" cy="2160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/>
                <p:cNvSpPr txBox="1"/>
                <p:nvPr/>
              </p:nvSpPr>
              <p:spPr>
                <a:xfrm>
                  <a:off x="6012160" y="3467782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𝒅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67782"/>
                  <a:ext cx="5760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5987257" y="2996952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257" y="2996952"/>
                  <a:ext cx="57606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5976156" y="259731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156" y="2597313"/>
                  <a:ext cx="57606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5976156" y="206084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156" y="2060848"/>
                  <a:ext cx="57606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Ellipse 11"/>
            <p:cNvSpPr/>
            <p:nvPr/>
          </p:nvSpPr>
          <p:spPr>
            <a:xfrm>
              <a:off x="3563888" y="1916832"/>
              <a:ext cx="1224136" cy="2160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3902473" y="3263271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2473" y="3263271"/>
                  <a:ext cx="57606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3873495" y="271786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495" y="2717866"/>
                  <a:ext cx="57606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75" b="-2592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3887924" y="215563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924" y="2155630"/>
                  <a:ext cx="57606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cteur droit avec flèche 27"/>
            <p:cNvCxnSpPr/>
            <p:nvPr/>
          </p:nvCxnSpPr>
          <p:spPr>
            <a:xfrm>
              <a:off x="4463988" y="2276872"/>
              <a:ext cx="15121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V="1">
              <a:off x="4449559" y="2781979"/>
              <a:ext cx="1562601" cy="1279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endCxn id="5" idx="1"/>
            </p:cNvCxnSpPr>
            <p:nvPr/>
          </p:nvCxnSpPr>
          <p:spPr>
            <a:xfrm>
              <a:off x="4499992" y="3467782"/>
              <a:ext cx="1512168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3779912" y="1340768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1340768"/>
                  <a:ext cx="72008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5652120" y="1308502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𝑭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1308502"/>
                  <a:ext cx="72008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eur droit avec flèche 38"/>
            <p:cNvCxnSpPr/>
            <p:nvPr/>
          </p:nvCxnSpPr>
          <p:spPr>
            <a:xfrm>
              <a:off x="4355976" y="1532782"/>
              <a:ext cx="15121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4788024" y="1119576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1119576"/>
                  <a:ext cx="72008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4067944" y="2668850"/>
                <a:ext cx="4476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une application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vers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𝑭</m:t>
                    </m:r>
                  </m:oMath>
                </a14:m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68850"/>
                <a:ext cx="4476793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544" t="-6154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e 63"/>
          <p:cNvGrpSpPr/>
          <p:nvPr/>
        </p:nvGrpSpPr>
        <p:grpSpPr>
          <a:xfrm>
            <a:off x="5292080" y="3798332"/>
            <a:ext cx="3240360" cy="2655004"/>
            <a:chOff x="5292080" y="3406925"/>
            <a:chExt cx="3240360" cy="2655004"/>
          </a:xfrm>
        </p:grpSpPr>
        <p:sp>
          <p:nvSpPr>
            <p:cNvPr id="44" name="Ellipse 43"/>
            <p:cNvSpPr/>
            <p:nvPr/>
          </p:nvSpPr>
          <p:spPr>
            <a:xfrm>
              <a:off x="7334916" y="4057995"/>
              <a:ext cx="1197524" cy="19392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ZoneTexte 44"/>
                <p:cNvSpPr txBox="1"/>
                <p:nvPr/>
              </p:nvSpPr>
              <p:spPr>
                <a:xfrm>
                  <a:off x="7687129" y="5229200"/>
                  <a:ext cx="563541" cy="33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𝒅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5" name="ZoneTexte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129" y="5229200"/>
                  <a:ext cx="563541" cy="33155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7651907" y="4733519"/>
                  <a:ext cx="563541" cy="33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1907" y="4733519"/>
                  <a:ext cx="563541" cy="33155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ZoneTexte 47"/>
                <p:cNvSpPr txBox="1"/>
                <p:nvPr/>
              </p:nvSpPr>
              <p:spPr>
                <a:xfrm>
                  <a:off x="7651907" y="4251924"/>
                  <a:ext cx="563541" cy="33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1907" y="4251924"/>
                  <a:ext cx="563541" cy="33155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Ellipse 48"/>
            <p:cNvSpPr/>
            <p:nvPr/>
          </p:nvSpPr>
          <p:spPr>
            <a:xfrm>
              <a:off x="5292080" y="4122638"/>
              <a:ext cx="1197524" cy="19392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/>
                <p:cNvSpPr txBox="1"/>
                <p:nvPr/>
              </p:nvSpPr>
              <p:spPr>
                <a:xfrm>
                  <a:off x="5623304" y="5085184"/>
                  <a:ext cx="563541" cy="33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0" name="ZoneText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304" y="5085184"/>
                  <a:ext cx="563541" cy="33155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5594956" y="4725144"/>
                  <a:ext cx="563541" cy="33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56" y="4725144"/>
                  <a:ext cx="563541" cy="33155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2174" b="-2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5609072" y="4337012"/>
                  <a:ext cx="563541" cy="33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72" y="4337012"/>
                  <a:ext cx="563541" cy="33155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Connecteur droit avec flèche 52"/>
            <p:cNvCxnSpPr/>
            <p:nvPr/>
          </p:nvCxnSpPr>
          <p:spPr>
            <a:xfrm>
              <a:off x="6172613" y="4445853"/>
              <a:ext cx="14792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>
              <a:stCxn id="51" idx="3"/>
            </p:cNvCxnSpPr>
            <p:nvPr/>
          </p:nvCxnSpPr>
          <p:spPr>
            <a:xfrm>
              <a:off x="6158497" y="4890923"/>
              <a:ext cx="1528631" cy="83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6186845" y="5250962"/>
              <a:ext cx="1500283" cy="1657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/>
                <p:cNvSpPr txBox="1"/>
                <p:nvPr/>
              </p:nvSpPr>
              <p:spPr>
                <a:xfrm>
                  <a:off x="5503408" y="3605494"/>
                  <a:ext cx="7044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ZoneText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408" y="3605494"/>
                  <a:ext cx="704426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56"/>
                <p:cNvSpPr txBox="1"/>
                <p:nvPr/>
              </p:nvSpPr>
              <p:spPr>
                <a:xfrm>
                  <a:off x="7334916" y="3576528"/>
                  <a:ext cx="7044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ZoneText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4916" y="3576528"/>
                  <a:ext cx="70442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onnecteur droit avec flèche 57"/>
            <p:cNvCxnSpPr/>
            <p:nvPr/>
          </p:nvCxnSpPr>
          <p:spPr>
            <a:xfrm>
              <a:off x="6066949" y="3777868"/>
              <a:ext cx="147929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/>
                <p:cNvSpPr txBox="1"/>
                <p:nvPr/>
              </p:nvSpPr>
              <p:spPr>
                <a:xfrm>
                  <a:off x="6489604" y="3406925"/>
                  <a:ext cx="7044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9604" y="3406925"/>
                  <a:ext cx="704426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/>
                <p:cNvSpPr txBox="1"/>
                <p:nvPr/>
              </p:nvSpPr>
              <p:spPr>
                <a:xfrm>
                  <a:off x="5664643" y="5517232"/>
                  <a:ext cx="5635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𝜹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60" name="ZoneTexte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4643" y="5517232"/>
                  <a:ext cx="563541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/>
              <p:cNvSpPr txBox="1"/>
              <p:nvPr/>
            </p:nvSpPr>
            <p:spPr>
              <a:xfrm>
                <a:off x="579020" y="4861609"/>
                <a:ext cx="44767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n’est pas une application, car</a:t>
                </a:r>
              </a:p>
              <a:p>
                <a:r>
                  <a:rPr lang="fr-FR" sz="2000" b="1" dirty="0" smtClean="0">
                    <a:latin typeface="Segoe Print" panose="02000600000000000000" pitchFamily="2" charset="0"/>
                  </a:rPr>
                  <a:t>Il existe un élément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𝜹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n’a pas d’image dans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0" y="4861609"/>
                <a:ext cx="4476793" cy="1015663"/>
              </a:xfrm>
              <a:prstGeom prst="rect">
                <a:avLst/>
              </a:prstGeom>
              <a:blipFill rotWithShape="1">
                <a:blip r:embed="rId23"/>
                <a:stretch>
                  <a:fillRect l="-1499" t="-2410" r="-817" b="-10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Egalité deux applications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395536" y="908720"/>
                <a:ext cx="8293217" cy="24439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Soeint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deux applications.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si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fr-FR" sz="20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93217" cy="2443916"/>
              </a:xfrm>
              <a:prstGeom prst="rect">
                <a:avLst/>
              </a:prstGeom>
              <a:blipFill rotWithShape="1"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797728" y="335263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Composition d’applications 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itre 1"/>
              <p:cNvSpPr txBox="1">
                <a:spLocks/>
              </p:cNvSpPr>
              <p:nvPr/>
            </p:nvSpPr>
            <p:spPr>
              <a:xfrm>
                <a:off x="395536" y="3717032"/>
                <a:ext cx="8293217" cy="27363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Soeint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deux applications.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On note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∘ 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l’application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dans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définie </a:t>
                </a: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par : </a:t>
                </a:r>
                <a:b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𝒈</m:t>
                          </m:r>
                          <m:r>
                            <a:rPr lang="fr-FR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 ∘ </m:t>
                          </m:r>
                          <m:r>
                            <a:rPr lang="fr-FR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000" b="1" i="1" dirty="0" smtClean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Cette application est appelée composée des applications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endParaRPr lang="fr-FR" sz="20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7032"/>
                <a:ext cx="8293217" cy="2736304"/>
              </a:xfrm>
              <a:prstGeom prst="rect">
                <a:avLst/>
              </a:prstGeom>
              <a:blipFill rotWithShape="1">
                <a:blip r:embed="rId3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3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Restriction et prolongement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395536" y="1412776"/>
                <a:ext cx="8293217" cy="3600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appelle restriction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toute application notée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et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𝑨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𝑭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ea typeface="+mn-ea"/>
                    <a:cs typeface="Times New Roman" panose="02020603050405020304" pitchFamily="18" charset="0"/>
                  </a:rPr>
                  <a:t>telle que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fr-FR" sz="2000" b="1" i="1" dirty="0" smtClean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prolongement </a:t>
                </a:r>
                <a:r>
                  <a:rPr lang="fr-FR" sz="20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20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fr-FR" sz="20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toute application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définie </a:t>
                </a:r>
                <a:r>
                  <a:rPr lang="fr-FR" sz="20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telle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𝑮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a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</m:oMath>
                </a14:m>
                <a:endParaRPr lang="fr-FR" sz="20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endParaRPr lang="fr-FR" sz="20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8293217" cy="3600400"/>
              </a:xfrm>
              <a:prstGeom prst="rect">
                <a:avLst/>
              </a:prstGeom>
              <a:blipFill rotWithShape="1">
                <a:blip r:embed="rId2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2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Injective – Surjective - bijective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395536" y="980728"/>
                <a:ext cx="8293217" cy="24482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4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n-ea"/>
                    <a:cs typeface="+mn-cs"/>
                  </a:rPr>
                  <a:t>Injective</a:t>
                </a:r>
                <a:r>
                  <a:rPr lang="fr-FR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n-ea"/>
                    <a:cs typeface="+mn-cs"/>
                  </a:rPr>
                  <a:t> </a:t>
                </a:r>
                <a:endParaRPr lang="fr-FR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+mn-ea"/>
                  <a:cs typeface="+mn-cs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On dit que f est injective si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fr-FR" sz="2000" b="1" i="1" dirty="0" smtClean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Ou bien </a:t>
                </a:r>
                <a:endParaRPr lang="fr-FR" sz="20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fr-FR" sz="20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293217" cy="2448272"/>
              </a:xfrm>
              <a:prstGeom prst="rect">
                <a:avLst/>
              </a:prstGeom>
              <a:blipFill rotWithShape="1">
                <a:blip r:embed="rId2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95536" y="3501008"/>
                <a:ext cx="8640960" cy="2411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n’est pas une application injective, car on peut trouver deux éléments de E ont même image, par exemple pour: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on a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01008"/>
                <a:ext cx="8640960" cy="2411173"/>
              </a:xfrm>
              <a:prstGeom prst="rect">
                <a:avLst/>
              </a:prstGeom>
              <a:blipFill rotWithShape="1">
                <a:blip r:embed="rId3"/>
                <a:stretch>
                  <a:fillRect l="-776" b="-2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Injective – Surjective - bijective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53383" y="1196752"/>
                <a:ext cx="8640960" cy="497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[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,+∞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est une application injective, car pour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𝒂</m:t>
                    </m:r>
                    <m:r>
                      <a:rPr lang="fr-FR" sz="2000" b="1" i="1" smtClean="0"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latin typeface="Cambria Math"/>
                      </a:rPr>
                      <m:t>𝒃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[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,+∞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on a:</a:t>
                </a:r>
              </a:p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fr-FR" sz="2000" b="1" i="1" dirty="0">
                  <a:solidFill>
                    <a:prstClr val="black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83" y="1196752"/>
                <a:ext cx="8640960" cy="4970079"/>
              </a:xfrm>
              <a:prstGeom prst="rect">
                <a:avLst/>
              </a:prstGeom>
              <a:blipFill rotWithShape="1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5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Injective – Surjective - bijective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395536" y="980728"/>
                <a:ext cx="8293217" cy="13681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4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n-ea"/>
                    <a:cs typeface="+mn-cs"/>
                  </a:rPr>
                  <a:t>Surjective</a:t>
                </a:r>
                <a:r>
                  <a:rPr lang="fr-FR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n-ea"/>
                    <a:cs typeface="+mn-cs"/>
                  </a:rPr>
                  <a:t>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On dit que f est surjective si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∃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000" b="1" i="1" dirty="0" smtClean="0">
                  <a:solidFill>
                    <a:srgbClr val="FF000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293217" cy="1368152"/>
              </a:xfrm>
              <a:prstGeom prst="rect">
                <a:avLst/>
              </a:prstGeom>
              <a:blipFill rotWithShape="1">
                <a:blip r:embed="rId2"/>
                <a:stretch>
                  <a:fillRect l="-1250"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90015" y="2564904"/>
                <a:ext cx="8640960" cy="377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application définie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n’est pas une application surjective, car on peut trouver un élément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n’a pas d’antécédent. Par exemple pour: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l’équation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n’admet pas de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solution.</a:t>
                </a:r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L’application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]"/>
                        <m:endChr m:val="[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−∞,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fr-FR" sz="2000" b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est surjective, car pour tout réel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𝒚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,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l’équation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admet de solutions. C’est-à-dire il existe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∓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</m:ra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tel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,</a:t>
                </a:r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15" y="2564904"/>
                <a:ext cx="8640960" cy="3777701"/>
              </a:xfrm>
              <a:prstGeom prst="rect">
                <a:avLst/>
              </a:prstGeom>
              <a:blipFill rotWithShape="1">
                <a:blip r:embed="rId3"/>
                <a:stretch>
                  <a:fillRect l="-776" r="-1623" b="-2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2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1173</TotalTime>
  <Words>1815</Words>
  <Application>Microsoft Office PowerPoint</Application>
  <PresentationFormat>Affichage à l'écran (4:3)</PresentationFormat>
  <Paragraphs>181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Vagues</vt:lpstr>
      <vt:lpstr>Algèbre I</vt:lpstr>
      <vt:lpstr>On appelle application d’un ensemble E dans un ensemble F, toute correspondance f entre les éléments de E et ceux de F qui à tout élément x ∈ E fait correspondre un unique élément y∈F noté f (x). f:E→F                                           x⟼f(x) (f:E→F  est une application)⟺(∀a,b∈E,a=b⇒f(a)=f(b)) E: l’ensemble de départ F: l’ensemble d’arrivé x: l’antécédent de y par f y=f(x): l’image de x par 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Algèbre II</dc:title>
  <dc:creator>DELL</dc:creator>
  <cp:lastModifiedBy>DELL</cp:lastModifiedBy>
  <cp:revision>169</cp:revision>
  <dcterms:created xsi:type="dcterms:W3CDTF">2020-03-24T15:15:11Z</dcterms:created>
  <dcterms:modified xsi:type="dcterms:W3CDTF">2023-10-18T09:13:10Z</dcterms:modified>
</cp:coreProperties>
</file>