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77" r:id="rId4"/>
    <p:sldId id="274" r:id="rId5"/>
    <p:sldId id="278" r:id="rId6"/>
    <p:sldId id="275" r:id="rId7"/>
    <p:sldId id="267" r:id="rId8"/>
    <p:sldId id="268" r:id="rId9"/>
    <p:sldId id="273" r:id="rId10"/>
    <p:sldId id="272" r:id="rId11"/>
    <p:sldId id="281" r:id="rId12"/>
    <p:sldId id="271" r:id="rId13"/>
    <p:sldId id="280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33064-38FD-4142-BDCD-276EBAB616BB}" type="datetimeFigureOut">
              <a:rPr lang="fr-FR" smtClean="0"/>
              <a:t>13/10/2023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7AC6-A491-4D37-8670-AFCEDF5394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5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8725-E71E-4BE3-B2D8-42CE23C1A9EB}" type="datetime1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14A6-A7BC-4089-955A-42A03E213E95}" type="datetime1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B937-4635-4AD2-8D2F-CD1B040FEE82}" type="datetime1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551C-AEFF-47B1-BAE2-85920BADBB6B}" type="datetime1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B48E-21E9-41F4-8591-B0ABE725F0C1}" type="datetime1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D68D-0A2D-4087-89CD-660F01018AE9}" type="datetime1">
              <a:rPr lang="fr-FR" smtClean="0"/>
              <a:t>13/10/2023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D033-F308-40EB-8D27-95DDE898DAFC}" type="datetime1">
              <a:rPr lang="fr-FR" smtClean="0"/>
              <a:t>13/10/2023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CD7F-440A-43AA-8752-D1895E401157}" type="datetime1">
              <a:rPr lang="fr-FR" smtClean="0"/>
              <a:t>13/10/2023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2843-0400-430F-8D3F-D0AAEAD0EC1C}" type="datetime1">
              <a:rPr lang="fr-FR" smtClean="0"/>
              <a:t>13/10/2023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F8FD-E766-45AE-BDC3-7A68233DCA9B}" type="datetime1">
              <a:rPr lang="fr-FR" smtClean="0"/>
              <a:t>13/10/2023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945D-2B4A-445E-AE57-B56DECCD6A3A}" type="datetime1">
              <a:rPr lang="fr-FR" smtClean="0"/>
              <a:t>13/10/2023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5BF142-8E43-4D05-A80F-871ED8E6D8C7}" type="datetime1">
              <a:rPr lang="fr-FR" smtClean="0"/>
              <a:t>13/10/2023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B1A807-E30B-46C2-900B-2ED31633AD9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780108"/>
          </a:xfrm>
        </p:spPr>
        <p:txBody>
          <a:bodyPr>
            <a:normAutofit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Algèbre I</a:t>
            </a:r>
            <a:endParaRPr lang="fr-FR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897136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ensembles</a:t>
            </a:r>
            <a:endParaRPr lang="fr-F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66989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d’ USTO -MB- Oran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Faculté de Mathématiques et informatique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Département d’informatique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9323" y="319092"/>
            <a:ext cx="1548381" cy="15511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732240" y="5373216"/>
            <a:ext cx="2232248" cy="60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endParaRPr lang="fr-F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Différence symétrique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/>
              <p:cNvSpPr txBox="1"/>
              <p:nvPr/>
            </p:nvSpPr>
            <p:spPr>
              <a:xfrm>
                <a:off x="467544" y="836712"/>
                <a:ext cx="8352928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deux ensembles.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>
                    <a:latin typeface="Segoe Print" panose="02000600000000000000" pitchFamily="2" charset="0"/>
                  </a:rPr>
                  <a:t>La différence 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symétrique entre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A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et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B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est l’ensemble des éléments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x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∖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ou 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∖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i="1" dirty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</a:t>
                </a:r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note 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Δ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fr-FR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Δ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fr-FR" sz="24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rgbClr val="FF000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∖</m:t>
                    </m:r>
                    <m:d>
                      <m:dPr>
                        <m:ctrlPr>
                          <a:rPr lang="fr-FR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352928" cy="3600986"/>
              </a:xfrm>
              <a:prstGeom prst="rect">
                <a:avLst/>
              </a:prstGeom>
              <a:blipFill rotWithShape="1">
                <a:blip r:embed="rId2"/>
                <a:stretch>
                  <a:fillRect l="-1241" r="-1095" b="-13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>
            <a:off x="4139952" y="4509120"/>
            <a:ext cx="4104456" cy="1152128"/>
            <a:chOff x="4139952" y="5085184"/>
            <a:chExt cx="4104456" cy="1152128"/>
          </a:xfrm>
        </p:grpSpPr>
        <p:sp>
          <p:nvSpPr>
            <p:cNvPr id="5" name="Ellipse 4"/>
            <p:cNvSpPr/>
            <p:nvPr/>
          </p:nvSpPr>
          <p:spPr>
            <a:xfrm>
              <a:off x="5580112" y="5085184"/>
              <a:ext cx="26642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139952" y="5085184"/>
              <a:ext cx="2664296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6389357" y="5187014"/>
              <a:ext cx="13262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6791891" y="5504875"/>
              <a:ext cx="14401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6660232" y="573325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660232" y="5288851"/>
              <a:ext cx="1224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401714" y="5859807"/>
              <a:ext cx="111025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779534" y="5611820"/>
              <a:ext cx="14401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6732240" y="537321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541863" y="5229200"/>
              <a:ext cx="13262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283968" y="537321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139952" y="552561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4211960" y="566124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4499992" y="580526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6912260" y="5243265"/>
                  <a:ext cx="8640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260" y="5243265"/>
                  <a:ext cx="864096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4391980" y="5193005"/>
                  <a:ext cx="8640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1" i="1" smtClean="0"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1980" y="5193005"/>
                  <a:ext cx="86409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onnecteur droit avec flèche 36"/>
            <p:cNvCxnSpPr/>
            <p:nvPr/>
          </p:nvCxnSpPr>
          <p:spPr>
            <a:xfrm flipV="1">
              <a:off x="6516216" y="5805264"/>
              <a:ext cx="536281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H="1" flipV="1">
              <a:off x="5364088" y="5795972"/>
              <a:ext cx="995755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5948730" y="566124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l-G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fr-FR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730" y="5661248"/>
                <a:ext cx="100811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6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323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Propriétés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/>
              <p:cNvSpPr txBox="1"/>
              <p:nvPr/>
            </p:nvSpPr>
            <p:spPr>
              <a:xfrm>
                <a:off x="611560" y="764704"/>
                <a:ext cx="820891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latin typeface="Segoe Print" panose="02000600000000000000" pitchFamily="2" charset="0"/>
                  </a:rPr>
                  <a:t>(1) Soient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des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ensembles.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    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𝑪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2400" b="1" i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Segoe Print" panose="02000600000000000000" pitchFamily="2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(2) Soient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ea typeface="Cambria Math"/>
                    <a:cs typeface="Times New Roman" panose="02020603050405020304" pitchFamily="18" charset="0"/>
                  </a:rPr>
                  <a:t> deux parties d’un ensemble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fr-FR" sz="2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d>
                      <m:d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</m:oMath>
                </a14:m>
                <a:endParaRPr lang="fr-FR" sz="2400" b="1" i="1" dirty="0">
                  <a:solidFill>
                    <a:srgbClr val="0070C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64704"/>
                <a:ext cx="8208912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1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Partition d’un ensemble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51520" y="1268760"/>
                <a:ext cx="8568952" cy="513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latin typeface="Segoe Print" panose="02000600000000000000" pitchFamily="2" charset="0"/>
                  </a:rPr>
                  <a:t>On appelle partition d’un ensemble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400" b="1" dirty="0">
                    <a:latin typeface="Segoe Print" panose="02000600000000000000" pitchFamily="2" charset="0"/>
                  </a:rPr>
                  <a:t>, toute 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famille de parties non vides de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400" b="1" dirty="0" smtClean="0">
                    <a:latin typeface="Segoe Print" panose="02000600000000000000" pitchFamily="2" charset="0"/>
                  </a:rPr>
                  <a:t>, 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d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isjointes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deux à deux, et dont la réunion est l'ensemble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𝑬</m:t>
                    </m:r>
                  </m:oMath>
                </a14:m>
                <a:r>
                  <a:rPr lang="fr-FR" sz="2400" b="1" dirty="0">
                    <a:latin typeface="Segoe Print" panose="02000600000000000000" pitchFamily="2" charset="0"/>
                  </a:rPr>
                  <a:t>. </a:t>
                </a:r>
                <a:endParaRPr lang="fr-FR" sz="2400" b="1" dirty="0" smtClean="0">
                  <a:latin typeface="Segoe Print" panose="020006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fr-FR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b="1" dirty="0">
                    <a:latin typeface="Segoe Print" panose="02000600000000000000" pitchFamily="2" charset="0"/>
                  </a:rPr>
                  <a:t> (avec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400" b="1" dirty="0" smtClean="0">
                    <a:latin typeface="Segoe Print" panose="02000600000000000000" pitchFamily="2" charset="0"/>
                  </a:rPr>
                  <a:t>) est une partition de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400" b="1" dirty="0" smtClean="0">
                    <a:latin typeface="Segoe Print" panose="02000600000000000000" pitchFamily="2" charset="0"/>
                  </a:rPr>
                  <a:t> si</a:t>
                </a:r>
                <a:endParaRPr lang="fr-FR" sz="2400" b="1" dirty="0" smtClean="0">
                  <a:latin typeface="Segoe Print" panose="02000600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≠∅,  ∀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,…,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=∅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∀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𝒋</m:t>
                    </m:r>
                  </m:oMath>
                </a14:m>
                <a:endParaRPr lang="fr-FR" sz="2400" b="1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∪…∪</m:t>
                    </m:r>
                    <m:sSub>
                      <m:sSub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𝑮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/>
                </a:r>
                <a:b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</a:br>
                <a:endParaRPr lang="fr-FR" sz="2400" b="1" i="1" dirty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568952" cy="5130828"/>
              </a:xfrm>
              <a:prstGeom prst="rect">
                <a:avLst/>
              </a:prstGeom>
              <a:blipFill rotWithShape="1">
                <a:blip r:embed="rId2"/>
                <a:stretch>
                  <a:fillRect l="-1067" r="-22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1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4766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Partition d’un ensemble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395536" y="1196752"/>
                <a:ext cx="8424936" cy="4823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un ensemble défini par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𝑬</m:t>
                      </m:r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La famille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𝒄</m:t>
                            </m:r>
                          </m:e>
                        </m:d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𝒅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𝒆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 est une partition de E, car</a:t>
                </a:r>
                <a:endParaRPr lang="fr-FR" sz="2000" b="1" i="1" dirty="0" smtClean="0">
                  <a:latin typeface="Cambria Math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𝒂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𝒅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≠∅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𝒂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𝒂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𝒅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fr-FR" sz="2000" b="1" i="1"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𝒅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r>
                      <a:rPr lang="fr-FR" sz="2000" b="1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𝒂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𝒄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𝒅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𝑬</m:t>
                    </m:r>
                  </m:oMath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b="1" dirty="0">
                    <a:latin typeface="Segoe Print" panose="02000600000000000000" pitchFamily="2" charset="0"/>
                  </a:rPr>
                  <a:t>La famille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20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fr-FR" sz="2000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𝒄</m:t>
                            </m:r>
                          </m:e>
                        </m:d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</a:rPr>
                              <m:t>𝒅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1" i="1">
                                <a:latin typeface="Cambria Math"/>
                              </a:rPr>
                              <m:t>𝒆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n’est pas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une partition de E,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car il existe au moins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𝒂</m:t>
                        </m:r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b="1" i="1" dirty="0" smtClean="0">
                    <a:latin typeface="Cambria Math"/>
                  </a:rPr>
                  <a:t> 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</a:rPr>
                          <m:t> </m:t>
                        </m:r>
                        <m:r>
                          <a:rPr lang="fr-FR" sz="20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20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</a:rPr>
                          <m:t>𝒂</m:t>
                        </m:r>
                        <m:r>
                          <a:rPr lang="fr-FR" sz="2000" b="1" i="1"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fr-FR" sz="2000" b="1" i="1" dirty="0" smtClean="0">
                    <a:latin typeface="Cambria Math"/>
                  </a:rPr>
                  <a:t> </a:t>
                </a:r>
                <a:r>
                  <a:rPr lang="fr-FR" sz="2000" b="1" i="1" dirty="0" smtClean="0">
                    <a:latin typeface="Segoe Print" panose="02000600000000000000" pitchFamily="2" charset="0"/>
                  </a:rPr>
                  <a:t>tel que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fr-F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≠∅</m:t>
                      </m:r>
                    </m:oMath>
                  </m:oMathPara>
                </a14:m>
                <a:endParaRPr lang="fr-FR" sz="2000" b="1" dirty="0" smtClean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6752"/>
                <a:ext cx="8424936" cy="4823500"/>
              </a:xfrm>
              <a:prstGeom prst="rect">
                <a:avLst/>
              </a:prstGeom>
              <a:blipFill rotWithShape="1">
                <a:blip r:embed="rId2"/>
                <a:stretch>
                  <a:fillRect l="-796" r="-1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1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Produit cartésien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323528" y="980728"/>
                <a:ext cx="8208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deux ensembles.</a:t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:r>
                  <a:rPr lang="fr-FR" sz="2000" b="1" dirty="0">
                    <a:latin typeface="Segoe Print" panose="02000600000000000000" pitchFamily="2" charset="0"/>
                  </a:rPr>
                  <a:t>On appelle produit cartésien de E et F, et on note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𝑬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fr-FR" sz="20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fr-FR" sz="2000" b="1" dirty="0">
                    <a:latin typeface="Segoe Print" panose="02000600000000000000" pitchFamily="2" charset="0"/>
                  </a:rPr>
                  <a:t>, l’ensemble des couples </a:t>
                </a:r>
                <a:r>
                  <a:rPr lang="fr-FR" sz="20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(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x, </a:t>
                </a:r>
                <a:r>
                  <a:rPr lang="fr-FR" sz="20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y) </a:t>
                </a:r>
                <a:r>
                  <a:rPr lang="fr-FR" sz="2000" b="1" dirty="0" smtClean="0">
                    <a:latin typeface="Segoe Print" panose="02000600000000000000" pitchFamily="2" charset="0"/>
                  </a:rPr>
                  <a:t>tels que 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000" b="1" dirty="0">
                    <a:latin typeface="Segoe Print" panose="02000600000000000000" pitchFamily="2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b="1" dirty="0" smtClean="0">
                    <a:latin typeface="Segoe Print" panose="02000600000000000000" pitchFamily="2" charset="0"/>
                  </a:rPr>
                  <a:t>.</a:t>
                </a:r>
                <a:r>
                  <a:rPr lang="fr-FR" sz="2000" b="1" dirty="0">
                    <a:latin typeface="Segoe Print" panose="02000600000000000000" pitchFamily="2" charset="0"/>
                  </a:rPr>
                  <a:t/>
                </a:r>
                <a:br>
                  <a:rPr lang="fr-FR" sz="2000" b="1" dirty="0">
                    <a:latin typeface="Segoe Print" panose="020006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𝑬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</m:d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𝒆𝒕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d>
                    </m:oMath>
                  </m:oMathPara>
                </a14:m>
                <a:endParaRPr lang="fr-FR" sz="2000" b="1" dirty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8208912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7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23528" y="2852936"/>
                <a:ext cx="8208912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Exemple: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b="1" dirty="0" smtClean="0"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fr-FR" b="1" dirty="0">
                    <a:latin typeface="Segoe Print" panose="02000600000000000000" pitchFamily="2" charset="0"/>
                  </a:rPr>
                  <a:t> </a:t>
                </a:r>
                <a:r>
                  <a:rPr lang="fr-FR" b="1" dirty="0" smtClean="0">
                    <a:latin typeface="Segoe Print" panose="02000600000000000000" pitchFamily="2" charset="0"/>
                  </a:rPr>
                  <a:t>deux ensembles tels que:</a:t>
                </a:r>
                <a:endParaRPr lang="fr-FR" b="1" dirty="0">
                  <a:latin typeface="Segoe Print" panose="02000600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𝑬</m:t>
                    </m:r>
                    <m:r>
                      <a:rPr lang="fr-FR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/>
                          </a:rPr>
                          <m:t>𝟎</m:t>
                        </m:r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 smtClean="0">
                            <a:latin typeface="Cambria Math"/>
                          </a:rPr>
                          <m:t>𝟏</m:t>
                        </m:r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dirty="0" smtClean="0"/>
                  <a:t>  </a:t>
                </a:r>
                <a:r>
                  <a:rPr lang="fr-FR" b="1" dirty="0" smtClean="0">
                    <a:latin typeface="Segoe Print" panose="02000600000000000000" pitchFamily="2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𝑭</m:t>
                    </m:r>
                    <m:r>
                      <a:rPr lang="fr-FR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/>
                          </a:rPr>
                          <m:t>𝟑</m:t>
                        </m:r>
                        <m:r>
                          <a:rPr lang="fr-FR" b="1" i="1" smtClean="0">
                            <a:latin typeface="Cambria Math"/>
                          </a:rPr>
                          <m:t>,</m:t>
                        </m:r>
                        <m:r>
                          <a:rPr lang="fr-FR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fr-FR" b="1" dirty="0" smtClean="0"/>
              </a:p>
              <a:p>
                <a:pPr>
                  <a:lnSpc>
                    <a:spcPct val="150000"/>
                  </a:lnSpc>
                </a:pPr>
                <a:r>
                  <a:rPr lang="fr-FR" b="1" dirty="0" smtClean="0"/>
                  <a:t>On a: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/>
                        </a:rPr>
                        <m:t>𝑬</m:t>
                      </m:r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</m:d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𝒆𝒕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d>
                    </m:oMath>
                  </m:oMathPara>
                </a14:m>
                <a:endParaRPr lang="fr-FR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b="1" dirty="0" smtClean="0"/>
              </a:p>
              <a:p>
                <a:pPr>
                  <a:lnSpc>
                    <a:spcPct val="150000"/>
                  </a:lnSpc>
                </a:pPr>
                <a:r>
                  <a:rPr lang="fr-FR" b="1" dirty="0" smtClean="0"/>
                  <a:t>et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𝑭</m:t>
                      </m:r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fr-FR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𝒆𝒕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fr-FR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52936"/>
                <a:ext cx="8208912" cy="3693319"/>
              </a:xfrm>
              <a:prstGeom prst="rect">
                <a:avLst/>
              </a:prstGeom>
              <a:blipFill rotWithShape="1">
                <a:blip r:embed="rId3"/>
                <a:stretch>
                  <a:fillRect l="-668" t="-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9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340768"/>
                <a:ext cx="8352928" cy="4608512"/>
              </a:xfrm>
            </p:spPr>
            <p:txBody>
              <a:bodyPr>
                <a:normAutofit fontScale="90000"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 ensemble est une collection d’objets, qu’on l’appelle éléments.</a:t>
                </a:r>
                <a:b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Nous désignerons en général les ensembles par des lettres majuscules : </a:t>
                </a:r>
                <a:r>
                  <a:rPr lang="fr-FR" sz="22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E, F, A, B, … </a:t>
                </a: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etc</a:t>
                </a:r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 </a:t>
                </a: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Les éléments </a:t>
                </a:r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d’un ensemble seront désignés en général par des lettres minuscules : </a:t>
                </a:r>
                <a:r>
                  <a:rPr lang="fr-FR" sz="22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a, b, x, y, …</a:t>
                </a:r>
                <a:r>
                  <a:rPr lang="fr-FR" sz="22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etc</a:t>
                </a:r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 </a:t>
                </a:r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2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un élément d’un ensemble </a:t>
                </a:r>
                <a14:m>
                  <m:oMath xmlns:m="http://schemas.openxmlformats.org/officeDocument/2006/math"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 on écrit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200" b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 Si non, on écrit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2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r>
                  <a:rPr lang="fr-FR" sz="22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22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L’ensemble ne contenant aucun </a:t>
                </a:r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´élément </a:t>
                </a:r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est </a:t>
                </a:r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appel</a:t>
                </a:r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é</a:t>
                </a:r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b="1" i="1" dirty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l’ensemble vide et </a:t>
                </a:r>
                <a:r>
                  <a:rPr lang="fr-FR" sz="2200" b="1" i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noté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fr-FR" sz="22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endParaRPr lang="fr-FR" sz="2200" b="1" i="1" dirty="0">
                  <a:solidFill>
                    <a:srgbClr val="FF000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340768"/>
                <a:ext cx="8352928" cy="4608512"/>
              </a:xfrm>
              <a:blipFill rotWithShape="1">
                <a:blip r:embed="rId2"/>
                <a:stretch>
                  <a:fillRect l="-803" r="-73" b="-22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95536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Définitions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2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23528" y="1556792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3528" y="249289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3528" y="3429000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3528" y="4293096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23528" y="5265204"/>
            <a:ext cx="144016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8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Exemples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3638" y="6237312"/>
            <a:ext cx="3786691" cy="365125"/>
          </a:xfrm>
        </p:spPr>
        <p:txBody>
          <a:bodyPr/>
          <a:lstStyle/>
          <a:p>
            <a:r>
              <a:rPr lang="fr-FR" smtClean="0"/>
              <a:t>USTO-MB- Oran (Dr. Ahmed ANBER)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743278" y="836712"/>
                <a:ext cx="8293217" cy="24482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Exemple 1</a:t>
                </a: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l’ensemble des entiers naturels.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L’ensemble des nombres réels.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3. Soit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fr-FR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un ensemble de 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4</a:t>
                </a: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éléments, ce nombre est appelé cardinal de </a:t>
                </a:r>
                <a:r>
                  <a:rPr lang="fr-FR" sz="20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on note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𝑪𝒂𝒓𝒅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endParaRPr lang="fr-FR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78" y="836712"/>
                <a:ext cx="8293217" cy="2448272"/>
              </a:xfrm>
              <a:prstGeom prst="rect">
                <a:avLst/>
              </a:prstGeom>
              <a:blipFill rotWithShape="1">
                <a:blip r:embed="rId2"/>
                <a:stretch>
                  <a:fillRect l="-809" t="-4478" b="-11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re 1"/>
              <p:cNvSpPr txBox="1">
                <a:spLocks/>
              </p:cNvSpPr>
              <p:nvPr/>
            </p:nvSpPr>
            <p:spPr>
              <a:xfrm>
                <a:off x="755576" y="3573016"/>
                <a:ext cx="8424936" cy="25922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Exemple 2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peut </a:t>
                </a: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définir </a:t>
                </a:r>
                <a:r>
                  <a:rPr lang="fr-FR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 ensemble </a:t>
                </a: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par </a:t>
                </a:r>
                <a:r>
                  <a:rPr lang="fr-FR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des éléments </a:t>
                </a: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vérifiant une propriété </a:t>
                </a:r>
                <a:r>
                  <a:rPr lang="fr-FR" sz="20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P,</a:t>
                </a:r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qu’on le note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/ 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20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endParaRPr lang="fr-FR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 ensemble défini par: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/ </m:t>
                        </m:r>
                        <m:f>
                          <m:f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𝒆𝒕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000" b="1" i="1" dirty="0" smtClean="0">
                  <a:solidFill>
                    <a:srgbClr val="FF0000"/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trouve: 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0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3016"/>
                <a:ext cx="8424936" cy="2592288"/>
              </a:xfrm>
              <a:prstGeom prst="rect">
                <a:avLst/>
              </a:prstGeom>
              <a:blipFill rotWithShape="1">
                <a:blip r:embed="rId3"/>
                <a:stretch>
                  <a:fillRect l="-796" b="-30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1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1052736"/>
                <a:ext cx="8064896" cy="2160240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fr-FR" sz="20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Définition</a:t>
                </a:r>
                <a: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dit qu’un ensemble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est une partie d’un ensemble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ou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un sous ensemble de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b="1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ou que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</a:t>
                </a:r>
                <a:r>
                  <a:rPr 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inclus </a:t>
                </a: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dans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0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si tout élément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un </a:t>
                </a:r>
                <a:r>
                  <a:rPr lang="fr-FR" sz="2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élément </a:t>
                </a:r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on note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br>
                  <a:rPr lang="fr-FR" sz="2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𝑭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⊂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∀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𝑭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fr-FR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fr-FR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1052736"/>
                <a:ext cx="8064896" cy="2160240"/>
              </a:xfrm>
              <a:blipFill rotWithShape="1">
                <a:blip r:embed="rId2"/>
                <a:stretch>
                  <a:fillRect l="-831" t="-1412" r="-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55576" y="46796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Partie d’un ensemble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611560" y="3140968"/>
                <a:ext cx="8352928" cy="28803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18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Exemple</a:t>
                </a:r>
                <a:r>
                  <a:rPr lang="fr-FR" sz="1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sz="1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18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  <m:r>
                      <a:rPr lang="fr-FR" sz="1800" b="1" i="1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𝑮</m:t>
                    </m:r>
                    <m:r>
                      <a:rPr lang="fr-FR" sz="1800" b="1" i="1">
                        <a:solidFill>
                          <a:srgbClr val="0070C0"/>
                        </a:solidFill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8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F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est une partie de </a:t>
                </a:r>
                <a:r>
                  <a:rPr lang="fr-FR" sz="18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 car les deux éléments de </a:t>
                </a:r>
                <a:r>
                  <a:rPr lang="fr-FR" sz="18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F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sont des éléments de </a:t>
                </a:r>
                <a:r>
                  <a:rPr lang="fr-FR" sz="18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18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n’est  pas une </a:t>
                </a:r>
                <a:r>
                  <a:rPr lang="fr-FR" sz="1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partie de </a:t>
                </a:r>
                <a:r>
                  <a:rPr lang="fr-FR" sz="18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fr-FR" sz="1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 car 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il existe au moins un élément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𝑮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1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50000"/>
                  </a:lnSpc>
                </a:pPr>
                <a:endParaRPr lang="fr-FR" sz="1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0968"/>
                <a:ext cx="8352928" cy="2880320"/>
              </a:xfrm>
              <a:prstGeom prst="rect">
                <a:avLst/>
              </a:prstGeom>
              <a:blipFill rotWithShape="1">
                <a:blip r:embed="rId3"/>
                <a:stretch>
                  <a:fillRect l="-656" r="-5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46796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Partie d’un ensemble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re 1"/>
              <p:cNvSpPr txBox="1">
                <a:spLocks/>
              </p:cNvSpPr>
              <p:nvPr/>
            </p:nvSpPr>
            <p:spPr>
              <a:xfrm>
                <a:off x="539552" y="1268760"/>
                <a:ext cx="8352928" cy="49685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fr-FR" sz="18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Exemple</a:t>
                </a:r>
                <a:r>
                  <a:rPr lang="fr-FR" sz="1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fr-FR" sz="1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1800" b="1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1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note par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𝓟</m:t>
                    </m:r>
                    <m:d>
                      <m:dPr>
                        <m:ctrlP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l’ensemble de toutes les parties de </a:t>
                </a:r>
                <a:r>
                  <a:rPr lang="fr-FR" sz="18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</a:t>
                </a: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</a:t>
                </a:r>
                <a:b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𝓟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∅,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  <m:r>
                                <a:rPr lang="fr-FR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fr-FR" sz="18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sz="1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𝑪𝒂𝒓𝒅</m:t>
                    </m:r>
                    <m:d>
                      <m:dPr>
                        <m:ctrlP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 alors 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𝑪𝒂𝒓𝒅</m:t>
                    </m:r>
                    <m:d>
                      <m:dPr>
                        <m:ctrlP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𝓟</m:t>
                        </m:r>
                        <m:d>
                          <m:dPr>
                            <m:ctrlPr>
                              <a:rPr lang="fr-FR" sz="1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1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</m:d>
                      </m:e>
                    </m:d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fr-FR" sz="1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 peut écrire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800" b="1" i="1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𝓟</m:t>
                    </m:r>
                    <m:d>
                      <m:dPr>
                        <m:ctrlPr>
                          <a:rPr lang="fr-FR" sz="1800" b="1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b="1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b="1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fr-FR" sz="1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18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et 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8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18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1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1800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Egalité de deux ensembles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18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18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18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fr-FR" sz="18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1800" b="1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deux ensembles</a:t>
                </a:r>
                <a:r>
                  <a:rPr lang="fr-FR" sz="18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. On dit que 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𝑨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lang="fr-FR" sz="1800" b="1" i="1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lang="fr-FR" sz="1800" b="1" dirty="0">
                    <a:solidFill>
                      <a:srgbClr val="FF0000"/>
                    </a:solidFill>
                    <a:latin typeface="Segoe Print" panose="02000600000000000000" pitchFamily="2" charset="0"/>
                    <a:ea typeface="+mn-ea"/>
                    <a:cs typeface="+mn-cs"/>
                  </a:rPr>
                  <a:t> </a:t>
                </a:r>
                <a:r>
                  <a:rPr lang="fr-FR" sz="18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  <a:ea typeface="+mn-ea"/>
                    <a:cs typeface="+mn-cs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+mn-ea"/>
                        <a:cs typeface="+mn-cs"/>
                      </a:rPr>
                      <m:t>𝑨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⊂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𝑩</m:t>
                    </m:r>
                  </m:oMath>
                </a14:m>
                <a:r>
                  <a:rPr lang="fr-FR" sz="18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1800" b="1" dirty="0" smtClean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fr-FR" sz="1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fr-FR" sz="1800" b="1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Cambria Math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𝑨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d>
                      <m:r>
                        <a:rPr lang="fr-FR" sz="1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𝑨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⊂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𝑩</m:t>
                          </m:r>
                          <m:r>
                            <m:rPr>
                              <m:nor/>
                            </m:rPr>
                            <a:rPr lang="fr-FR" sz="1800" b="1" dirty="0">
                              <a:solidFill>
                                <a:srgbClr val="FF0000"/>
                              </a:solidFill>
                              <a:latin typeface="Segoe Print" panose="02000600000000000000" pitchFamily="2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800" b="1" dirty="0">
                              <a:solidFill>
                                <a:prstClr val="black"/>
                              </a:solidFill>
                              <a:latin typeface="Segoe Print" panose="02000600000000000000" pitchFamily="2" charset="0"/>
                              <a:ea typeface="+mn-ea"/>
                              <a:cs typeface="+mn-cs"/>
                            </a:rPr>
                            <m:t>et</m:t>
                          </m:r>
                          <m:r>
                            <m:rPr>
                              <m:nor/>
                            </m:rPr>
                            <a:rPr lang="fr-FR" sz="1800" b="1" dirty="0">
                              <a:solidFill>
                                <a:prstClr val="black"/>
                              </a:solidFill>
                              <a:latin typeface="Segoe Print" panose="02000600000000000000" pitchFamily="2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𝑩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⊂</m:t>
                          </m:r>
                          <m:r>
                            <a:rPr lang="fr-FR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𝑨</m:t>
                          </m:r>
                          <m:r>
                            <m:rPr>
                              <m:nor/>
                            </m:rPr>
                            <a:rPr lang="fr-FR" sz="1800" b="1" dirty="0">
                              <a:solidFill>
                                <a:prstClr val="black"/>
                              </a:solidFill>
                              <a:latin typeface="Segoe Print" panose="02000600000000000000" pitchFamily="2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d>
                      <m:r>
                        <a:rPr lang="fr-FR" sz="1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  <m:r>
                            <a:rPr lang="fr-FR" sz="1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⇔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fr-FR" sz="1800" b="1" dirty="0">
                  <a:solidFill>
                    <a:schemeClr val="tx1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7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352928" cy="4968552"/>
              </a:xfrm>
              <a:prstGeom prst="rect">
                <a:avLst/>
              </a:prstGeom>
              <a:blipFill rotWithShape="1">
                <a:blip r:embed="rId2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8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764704"/>
                <a:ext cx="8064896" cy="2592288"/>
              </a:xfrm>
            </p:spPr>
            <p:txBody>
              <a:bodyPr>
                <a:normAutofit fontScale="90000"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fr-FR" sz="2800" b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cs typeface="Times New Roman" panose="02020603050405020304" pitchFamily="18" charset="0"/>
                  </a:rPr>
                  <a:t>Définition</a:t>
                </a:r>
                <a:r>
                  <a:rPr lang="fr-FR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/>
                </a:r>
                <a:br>
                  <a:rPr lang="fr-FR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une 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partie d’un ensemble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b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Le complémentaire de F dans E est l’ensemble des éléments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2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fr-FR" sz="22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on note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  <m:sup/>
                    </m:sSubSup>
                    <m:d>
                      <m:dPr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b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𝑬</m:t>
                          </m:r>
                        </m:sub>
                        <m:sup/>
                      </m:sSubSup>
                      <m:d>
                        <m:d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d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𝒆𝒕</m:t>
                          </m:r>
                          <m:d>
                            <m:dPr>
                              <m:ctrlP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∉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Print" panose="020006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764704"/>
                <a:ext cx="8064896" cy="2592288"/>
              </a:xfrm>
              <a:blipFill rotWithShape="1">
                <a:blip r:embed="rId2"/>
                <a:stretch>
                  <a:fillRect l="-12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Complémentaire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755576" y="4797368"/>
                <a:ext cx="7776864" cy="151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j-ea"/>
                    <a:cs typeface="Times New Roman" panose="02020603050405020304" pitchFamily="18" charset="0"/>
                  </a:rPr>
                  <a:t>Propriétés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deux parties </a:t>
                </a:r>
                <a:r>
                  <a:rPr lang="fr-FR" sz="2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d’un ensemble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fr-FR" sz="22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  <a:endParaRPr lang="fr-FR" sz="2200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200" dirty="0" smtClean="0">
                    <a:solidFill>
                      <a:srgbClr val="FF0000"/>
                    </a:solidFill>
                    <a:ea typeface="+mj-ea"/>
                    <a:cs typeface="Times New Roman" panose="02020603050405020304" pitchFamily="18" charset="0"/>
                  </a:rPr>
                  <a:t>        1</a:t>
                </a:r>
                <a:r>
                  <a:rPr lang="fr-FR" sz="2200" dirty="0" smtClean="0">
                    <a:solidFill>
                      <a:srgbClr val="FF0000"/>
                    </a:solidFill>
                    <a:ea typeface="+mj-ea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  <m:sup/>
                    </m:sSubSup>
                    <m:d>
                      <m:dPr>
                        <m:ctrlPr>
                          <a:rPr lang="fr-FR" sz="2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200" b="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fr-FR" sz="22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2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2200" b="0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FR" sz="2200" b="0" dirty="0" smtClean="0">
                    <a:solidFill>
                      <a:srgbClr val="FF0000"/>
                    </a:solidFill>
                  </a:rPr>
                  <a:t>              2</a:t>
                </a:r>
                <a:r>
                  <a:rPr lang="fr-FR" sz="2200" b="0" dirty="0" smtClean="0">
                    <a:solidFill>
                      <a:srgbClr val="FF0000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fr-FR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fr-FR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fr-FR" sz="2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sSubSup>
                      <m:sSub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  <m:sup/>
                    </m:sSubSup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fr-FR" sz="22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sSubSup>
                      <m:sSubSup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  <m:sup/>
                    </m:sSubSup>
                    <m:d>
                      <m:dPr>
                        <m:ctrlPr>
                          <a:rPr lang="fr-FR" sz="22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97368"/>
                <a:ext cx="7776864" cy="1511952"/>
              </a:xfrm>
              <a:prstGeom prst="rect">
                <a:avLst/>
              </a:prstGeom>
              <a:blipFill rotWithShape="1">
                <a:blip r:embed="rId3"/>
                <a:stretch>
                  <a:fillRect l="-1019" t="-2823" b="-24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683568" y="3284984"/>
                <a:ext cx="77768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2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  <a:ea typeface="+mj-ea"/>
                    <a:cs typeface="Times New Roman" panose="02020603050405020304" pitchFamily="18" charset="0"/>
                  </a:rPr>
                  <a:t>Exemple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𝒆𝒕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fr-FR" sz="22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200" b="1" dirty="0" smtClean="0">
                    <a:latin typeface="Segoe Print" panose="02000600000000000000" pitchFamily="2" charset="0"/>
                  </a:rPr>
                  <a:t>On 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  <m:sup/>
                    </m:sSubSup>
                    <m:d>
                      <m:dPr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d>
                          <m:d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𝒆𝒕</m:t>
                        </m:r>
                        <m:d>
                          <m:d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∉</m:t>
                            </m:r>
                            <m:r>
                              <a:rPr lang="fr-FR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e>
                    </m:d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fr-FR" sz="2200" b="1" dirty="0"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7776864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019" t="-2954" b="-54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Intersection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8074826" y="5487615"/>
                <a:ext cx="745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26" y="5487615"/>
                <a:ext cx="74564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474426" y="5517232"/>
                <a:ext cx="745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26" y="5517232"/>
                <a:ext cx="74564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5828004" y="5517232"/>
                <a:ext cx="15523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0" smtClean="0">
                          <a:latin typeface="Cambria Math"/>
                          <a:ea typeface="Cambria Math"/>
                        </a:rPr>
                        <m:t>𝐀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004" y="5517232"/>
                <a:ext cx="155230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4464962" y="3933056"/>
            <a:ext cx="4211494" cy="1575586"/>
            <a:chOff x="4147228" y="4373694"/>
            <a:chExt cx="4211494" cy="1575586"/>
          </a:xfrm>
        </p:grpSpPr>
        <p:sp>
          <p:nvSpPr>
            <p:cNvPr id="5" name="Ellipse 4"/>
            <p:cNvSpPr/>
            <p:nvPr/>
          </p:nvSpPr>
          <p:spPr>
            <a:xfrm>
              <a:off x="5292080" y="4373695"/>
              <a:ext cx="3066642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147228" y="4373694"/>
              <a:ext cx="2793761" cy="136815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 flipV="1">
              <a:off x="7832618" y="5381807"/>
              <a:ext cx="260498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 flipV="1">
              <a:off x="6182548" y="5360129"/>
              <a:ext cx="2007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4608004" y="5373216"/>
              <a:ext cx="25202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5652120" y="4517711"/>
              <a:ext cx="342989" cy="967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6" idx="7"/>
            </p:cNvCxnSpPr>
            <p:nvPr/>
          </p:nvCxnSpPr>
          <p:spPr>
            <a:xfrm flipH="1">
              <a:off x="6192583" y="4574055"/>
              <a:ext cx="339269" cy="10597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6444208" y="4733735"/>
              <a:ext cx="293549" cy="807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5" idx="1"/>
            </p:cNvCxnSpPr>
            <p:nvPr/>
          </p:nvCxnSpPr>
          <p:spPr>
            <a:xfrm flipH="1">
              <a:off x="5436096" y="4574056"/>
              <a:ext cx="305083" cy="7860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5839548" y="4517711"/>
              <a:ext cx="343000" cy="10237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6011048" y="4517711"/>
              <a:ext cx="351169" cy="11161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402811" y="1052736"/>
                <a:ext cx="841766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solidFill>
                      <a:schemeClr val="tx1"/>
                    </a:solidFill>
                    <a:effectLst/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𝑨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, 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𝑩</m:t>
                    </m:r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</a:rPr>
                  <a:t> </a:t>
                </a:r>
                <a:r>
                  <a:rPr lang="fr-FR" sz="2400" b="1" dirty="0" smtClean="0">
                    <a:solidFill>
                      <a:schemeClr val="tx1"/>
                    </a:solidFill>
                    <a:effectLst/>
                    <a:latin typeface="Segoe Print" panose="02000600000000000000" pitchFamily="2" charset="0"/>
                  </a:rPr>
                  <a:t>deux ensembles.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latin typeface="Segoe Print" panose="02000600000000000000" pitchFamily="2" charset="0"/>
                  </a:rPr>
                  <a:t>L’intersection entre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A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 et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B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 est l’ensemble des éléments </a:t>
                </a:r>
                <a:r>
                  <a:rPr lang="fr-FR" sz="2400" b="1" dirty="0" smtClean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x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on note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j-ea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+mj-ea"/>
                              <a:cs typeface="Times New Roman" panose="020206030504050203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j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j-ea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𝒆𝒕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j-ea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  <a:effectLst/>
                  <a:latin typeface="Segoe Print" panose="02000600000000000000" pitchFamily="2" charset="0"/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1" y="1052736"/>
                <a:ext cx="8417661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1159" t="-20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0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Réunion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539552" y="1052736"/>
                <a:ext cx="82809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deux ensembles.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latin typeface="Segoe Print" panose="02000600000000000000" pitchFamily="2" charset="0"/>
                  </a:rPr>
                  <a:t>La réunion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entre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A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et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B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est l’ensemble des éléments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x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ou 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on note 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𝒐𝒖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828092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1252" r="-1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3635896" y="4005064"/>
            <a:ext cx="4320480" cy="1152128"/>
            <a:chOff x="3635896" y="4797152"/>
            <a:chExt cx="4320480" cy="1152128"/>
          </a:xfrm>
        </p:grpSpPr>
        <p:sp>
          <p:nvSpPr>
            <p:cNvPr id="3" name="Ellipse 2"/>
            <p:cNvSpPr/>
            <p:nvPr/>
          </p:nvSpPr>
          <p:spPr>
            <a:xfrm>
              <a:off x="5364088" y="4797152"/>
              <a:ext cx="259228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3635896" y="4797152"/>
              <a:ext cx="2808312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flipH="1">
              <a:off x="7308304" y="5085184"/>
              <a:ext cx="504056" cy="792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stCxn id="3" idx="7"/>
            </p:cNvCxnSpPr>
            <p:nvPr/>
          </p:nvCxnSpPr>
          <p:spPr>
            <a:xfrm flipH="1">
              <a:off x="6948264" y="4965877"/>
              <a:ext cx="628480" cy="911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6516216" y="4845510"/>
              <a:ext cx="720080" cy="1103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4633534" y="4797152"/>
              <a:ext cx="612746" cy="1080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5510238" y="4799005"/>
              <a:ext cx="746288" cy="1137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6071064" y="4805403"/>
              <a:ext cx="746288" cy="1071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3997736" y="4833153"/>
              <a:ext cx="586370" cy="9350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4" idx="1"/>
            </p:cNvCxnSpPr>
            <p:nvPr/>
          </p:nvCxnSpPr>
          <p:spPr>
            <a:xfrm flipH="1">
              <a:off x="3707904" y="4965877"/>
              <a:ext cx="339260" cy="551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5004048" y="4845510"/>
              <a:ext cx="697180" cy="11037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4297072" y="4811362"/>
              <a:ext cx="672925" cy="1065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4310067" y="5055567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dirty="0" smtClean="0"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067" y="5055567"/>
                  <a:ext cx="6480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6660232" y="5113484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dirty="0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5113484"/>
                  <a:ext cx="64807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6147577" y="5589240"/>
                <a:ext cx="1080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/>
                        </a:rPr>
                        <m:t>𝑨</m:t>
                      </m:r>
                      <m:r>
                        <a:rPr lang="fr-FR" sz="2400" b="1" i="1" dirty="0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fr-FR" sz="2400" b="1" i="1" dirty="0" smtClean="0"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77" y="5589240"/>
                <a:ext cx="108036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 flipV="1">
            <a:off x="6660232" y="5013176"/>
            <a:ext cx="27530" cy="601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4" idx="0"/>
          </p:cNvCxnSpPr>
          <p:nvPr/>
        </p:nvCxnSpPr>
        <p:spPr>
          <a:xfrm flipH="1" flipV="1">
            <a:off x="5246280" y="4929530"/>
            <a:ext cx="1441482" cy="659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Différence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USTO-MB- Oran (Dr. Ahmed ANBER)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A807-E30B-46C2-900B-2ED31633AD9F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755576" y="980728"/>
                <a:ext cx="82809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Print" panose="02000600000000000000" pitchFamily="2" charset="0"/>
                  </a:rPr>
                  <a:t>Définition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>
                    <a:latin typeface="Segoe Print" panose="02000600000000000000" pitchFamily="2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deux ensembles.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>
                    <a:latin typeface="Segoe Print" panose="02000600000000000000" pitchFamily="2" charset="0"/>
                  </a:rPr>
                  <a:t>La </a:t>
                </a:r>
                <a:r>
                  <a:rPr lang="fr-FR" sz="2400" b="1" dirty="0" smtClean="0">
                    <a:latin typeface="Segoe Print" panose="02000600000000000000" pitchFamily="2" charset="0"/>
                  </a:rPr>
                  <a:t>différence </a:t>
                </a:r>
                <a:r>
                  <a:rPr lang="fr-FR" sz="2400" b="1" dirty="0">
                    <a:latin typeface="Segoe Print" panose="02000600000000000000" pitchFamily="2" charset="0"/>
                  </a:rPr>
                  <a:t>entre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A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et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B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est l’ensemble des éléments </a:t>
                </a:r>
                <a:r>
                  <a:rPr lang="fr-FR" sz="2400" b="1" dirty="0">
                    <a:solidFill>
                      <a:srgbClr val="FF0000"/>
                    </a:solidFill>
                    <a:latin typeface="Segoe Print" panose="02000600000000000000" pitchFamily="2" charset="0"/>
                  </a:rPr>
                  <a:t>x</a:t>
                </a:r>
                <a:r>
                  <a:rPr lang="fr-FR" sz="2400" b="1" dirty="0">
                    <a:latin typeface="Segoe Print" panose="02000600000000000000" pitchFamily="2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i="1" dirty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et 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fr-FR" sz="24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b="1" i="1" dirty="0" smtClean="0">
                    <a:latin typeface="Segoe Print" panose="02000600000000000000" pitchFamily="2" charset="0"/>
                    <a:cs typeface="Times New Roman" panose="02020603050405020304" pitchFamily="18" charset="0"/>
                  </a:rPr>
                  <a:t>On</a:t>
                </a:r>
                <a:r>
                  <a:rPr lang="fr-FR" sz="2400" b="1" i="1" dirty="0" smtClean="0">
                    <a:solidFill>
                      <a:srgbClr val="FF0000"/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note 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∖</m:t>
                    </m:r>
                    <m:r>
                      <a:rPr lang="fr-F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Print" panose="020006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∖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𝒆𝒕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∉</m:t>
                              </m:r>
                              <m: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828092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7236296" y="5517232"/>
                <a:ext cx="11162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∖</m:t>
                      </m:r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517232"/>
                <a:ext cx="111624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4067944" y="4509120"/>
            <a:ext cx="3816424" cy="1080120"/>
            <a:chOff x="4067944" y="4869160"/>
            <a:chExt cx="3816424" cy="1080120"/>
          </a:xfrm>
        </p:grpSpPr>
        <p:sp>
          <p:nvSpPr>
            <p:cNvPr id="3" name="Ellipse 2"/>
            <p:cNvSpPr/>
            <p:nvPr/>
          </p:nvSpPr>
          <p:spPr>
            <a:xfrm>
              <a:off x="5292080" y="4869160"/>
              <a:ext cx="2592288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4067944" y="4869160"/>
              <a:ext cx="2592288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/>
            <p:cNvCxnSpPr>
              <a:endCxn id="3" idx="5"/>
            </p:cNvCxnSpPr>
            <p:nvPr/>
          </p:nvCxnSpPr>
          <p:spPr>
            <a:xfrm flipH="1">
              <a:off x="7504736" y="5229200"/>
              <a:ext cx="307624" cy="5004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7159166" y="5048113"/>
              <a:ext cx="474668" cy="792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6910766" y="5000819"/>
              <a:ext cx="535162" cy="8640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6752691" y="4941168"/>
              <a:ext cx="555613" cy="936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endCxn id="3" idx="4"/>
            </p:cNvCxnSpPr>
            <p:nvPr/>
          </p:nvCxnSpPr>
          <p:spPr>
            <a:xfrm flipH="1">
              <a:off x="6588224" y="4941168"/>
              <a:ext cx="570942" cy="9361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6660232" y="4881517"/>
              <a:ext cx="213463" cy="3476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3" idx="0"/>
            </p:cNvCxnSpPr>
            <p:nvPr/>
          </p:nvCxnSpPr>
          <p:spPr>
            <a:xfrm flipH="1">
              <a:off x="6444208" y="4869160"/>
              <a:ext cx="144016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6444209" y="4881517"/>
              <a:ext cx="586288" cy="10081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6565644" y="4893874"/>
              <a:ext cx="18002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300192" y="5661248"/>
              <a:ext cx="144016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endCxn id="4" idx="7"/>
            </p:cNvCxnSpPr>
            <p:nvPr/>
          </p:nvCxnSpPr>
          <p:spPr>
            <a:xfrm flipH="1">
              <a:off x="6280600" y="4869160"/>
              <a:ext cx="91600" cy="1476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stCxn id="4" idx="5"/>
            </p:cNvCxnSpPr>
            <p:nvPr/>
          </p:nvCxnSpPr>
          <p:spPr>
            <a:xfrm flipH="1">
              <a:off x="6218388" y="5729637"/>
              <a:ext cx="62212" cy="1105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6782303" y="5000819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303" y="5000819"/>
                  <a:ext cx="79208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4283968" y="5111606"/>
                  <a:ext cx="7920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1" i="1" smtClean="0"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fr-FR" sz="2800" b="1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5111606"/>
                  <a:ext cx="79208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cteur droit avec flèche 21"/>
            <p:cNvCxnSpPr/>
            <p:nvPr/>
          </p:nvCxnSpPr>
          <p:spPr>
            <a:xfrm flipH="1" flipV="1">
              <a:off x="7030497" y="5634826"/>
              <a:ext cx="628051" cy="3144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12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916</TotalTime>
  <Words>1167</Words>
  <Application>Microsoft Office PowerPoint</Application>
  <PresentationFormat>Affichage à l'écran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Vagues</vt:lpstr>
      <vt:lpstr>Algèbre I</vt:lpstr>
      <vt:lpstr>Un ensemble est une collection d’objets, qu’on l’appelle éléments. Nous désignerons en général les ensembles par des lettres majuscules : E, F, A, B, … etc. Les éléments d’un ensemble seront désignés en général par des lettres minuscules : a, b, x, y, … etc.  Si x est un élément d’un ensemble E, on écrit x∈E. Si non, on écrit x∉E. L’ensemble ne contenant aucun ´élément est appelé l’ensemble vide et noté ∅.</vt:lpstr>
      <vt:lpstr>Présentation PowerPoint</vt:lpstr>
      <vt:lpstr>Définition On dit qu’un ensemble Fest une partie d’un ensemble Eou que F est un sous ensemble de E ou que F est inclus dans E si tout élément de F est un élément de E et on note F⊂E. (F⊂E)⇔(∀a, a∈F⇒a∈E)</vt:lpstr>
      <vt:lpstr>Présentation PowerPoint</vt:lpstr>
      <vt:lpstr>Définition Soient Fune partie d’un ensemble E. Le complémentaire de F dans E est l’ensemble des éléments x tels que x∈E  et  x∉F et on note  C_E^  (F). C_E^  (F)={x/(x∈E)et(x∉F)}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Algèbre II</dc:title>
  <dc:creator>DELL</dc:creator>
  <cp:lastModifiedBy>DELL</cp:lastModifiedBy>
  <cp:revision>131</cp:revision>
  <dcterms:created xsi:type="dcterms:W3CDTF">2020-03-24T15:15:11Z</dcterms:created>
  <dcterms:modified xsi:type="dcterms:W3CDTF">2023-10-13T14:05:15Z</dcterms:modified>
</cp:coreProperties>
</file>