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33064-38FD-4142-BDCD-276EBAB616BB}" type="datetimeFigureOut">
              <a:rPr lang="fr-FR" smtClean="0"/>
              <a:t>29/10/2023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7AC6-A491-4D37-8670-AFCEDF539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5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8725-E71E-4BE3-B2D8-42CE23C1A9EB}" type="datetime1">
              <a:rPr lang="fr-FR" smtClean="0"/>
              <a:t>29/10/2023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A6-A7BC-4089-955A-42A03E213E95}" type="datetime1">
              <a:rPr lang="fr-FR" smtClean="0"/>
              <a:t>29/10/2023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B937-4635-4AD2-8D2F-CD1B040FEE82}" type="datetime1">
              <a:rPr lang="fr-FR" smtClean="0"/>
              <a:t>29/10/2023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551C-AEFF-47B1-BAE2-85920BADBB6B}" type="datetime1">
              <a:rPr lang="fr-FR" smtClean="0"/>
              <a:t>29/10/2023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B48E-21E9-41F4-8591-B0ABE725F0C1}" type="datetime1">
              <a:rPr lang="fr-FR" smtClean="0"/>
              <a:t>29/10/2023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D68D-0A2D-4087-89CD-660F01018AE9}" type="datetime1">
              <a:rPr lang="fr-FR" smtClean="0"/>
              <a:t>29/10/2023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D033-F308-40EB-8D27-95DDE898DAFC}" type="datetime1">
              <a:rPr lang="fr-FR" smtClean="0"/>
              <a:t>29/10/2023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CD7F-440A-43AA-8752-D1895E401157}" type="datetime1">
              <a:rPr lang="fr-FR" smtClean="0"/>
              <a:t>29/10/2023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2843-0400-430F-8D3F-D0AAEAD0EC1C}" type="datetime1">
              <a:rPr lang="fr-FR" smtClean="0"/>
              <a:t>29/10/2023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F8FD-E766-45AE-BDC3-7A68233DCA9B}" type="datetime1">
              <a:rPr lang="fr-FR" smtClean="0"/>
              <a:t>29/10/2023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45D-2B4A-445E-AE57-B56DECCD6A3A}" type="datetime1">
              <a:rPr lang="fr-FR" smtClean="0"/>
              <a:t>29/10/2023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05BF142-8E43-4D05-A80F-871ED8E6D8C7}" type="datetime1">
              <a:rPr lang="fr-FR" smtClean="0"/>
              <a:t>29/10/2023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780108"/>
          </a:xfrm>
        </p:spPr>
        <p:txBody>
          <a:bodyPr>
            <a:normAutofit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Algèbre I</a:t>
            </a:r>
            <a:endParaRPr lang="fr-FR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897136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binaires</a:t>
            </a:r>
            <a:endParaRPr lang="fr-F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8" y="66989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d’ USTO -MB- Oran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Faculté de Mathématiques et informatique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Département d’informatique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9323" y="319092"/>
            <a:ext cx="1548381" cy="155112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732240" y="5373216"/>
            <a:ext cx="2232248" cy="60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Ordre total et partiel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323528" y="980728"/>
                <a:ext cx="8352928" cy="467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  <a:endParaRPr lang="fr-F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une relation binaire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définie sur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par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𝓡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</a:t>
                </a:r>
                <a14:m>
                  <m:oMath xmlns:m="http://schemas.openxmlformats.org/officeDocument/2006/math">
                    <m:r>
                      <a:rPr lang="fr-FR" sz="2000" b="1">
                        <a:latin typeface="Cambria Math"/>
                      </a:rPr>
                      <m:t> 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Alors,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D’où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réflexive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2.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</a:t>
                </a:r>
                <a14:m>
                  <m:oMath xmlns:m="http://schemas.openxmlformats.org/officeDocument/2006/math">
                    <m:r>
                      <a:rPr lang="fr-FR" sz="2000" b="1">
                        <a:latin typeface="Cambria Math"/>
                      </a:rPr>
                      <m:t> 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)∧(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)⇒(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D’où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antisymétrique.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8352928" cy="4670509"/>
              </a:xfrm>
              <a:prstGeom prst="rect">
                <a:avLst/>
              </a:prstGeom>
              <a:blipFill rotWithShape="1">
                <a:blip r:embed="rId2"/>
                <a:stretch>
                  <a:fillRect l="-1533" b="-1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6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Ordre total et partiel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323528" y="1408159"/>
                <a:ext cx="8352928" cy="418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3</a:t>
                </a:r>
                <a:r>
                  <a:rPr lang="fr-FR" sz="2000" b="1" dirty="0">
                    <a:latin typeface="Segoe Print" panose="02000600000000000000" pitchFamily="2" charset="0"/>
                  </a:rPr>
                  <a:t>.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</a:t>
                </a:r>
                <a14:m>
                  <m:oMath xmlns:m="http://schemas.openxmlformats.org/officeDocument/2006/math">
                    <m:r>
                      <a:rPr lang="fr-FR" sz="2000" b="1">
                        <a:latin typeface="Cambria Math"/>
                      </a:rPr>
                      <m:t> 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𝓡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𝓡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𝒛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D’où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transitive.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De (1), (2) et (3) on déduit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une relation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d’ordre.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L’ordre est-il total?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</a:t>
                </a:r>
                <a14:m>
                  <m:oMath xmlns:m="http://schemas.openxmlformats.org/officeDocument/2006/math">
                    <m:r>
                      <a:rPr lang="fr-FR" sz="2000" b="1">
                        <a:latin typeface="Cambria Math"/>
                      </a:rPr>
                      <m:t> 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Donc l’ordre est total.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08159"/>
                <a:ext cx="8352928" cy="4181081"/>
              </a:xfrm>
              <a:prstGeom prst="rect">
                <a:avLst/>
              </a:prstGeom>
              <a:blipFill rotWithShape="1">
                <a:blip r:embed="rId2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Relation d’équivalence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23528" y="1124744"/>
                <a:ext cx="83529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une relation binaire sur un ensemble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r>
                  <a:rPr lang="fr-FR" sz="2000" dirty="0"/>
                  <a:t> 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une relation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d’équivalence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si elle est réflexive,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symétrique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et transitive.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8352928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803" b="-2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95536" y="3137935"/>
                <a:ext cx="8424936" cy="288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  <a:endParaRPr lang="fr-F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une relation binaire définie sur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par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  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1.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, on a: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𝓡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D’où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réflexive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37935"/>
                <a:ext cx="8424936" cy="2883353"/>
              </a:xfrm>
              <a:prstGeom prst="rect">
                <a:avLst/>
              </a:prstGeom>
              <a:blipFill rotWithShape="1">
                <a:blip r:embed="rId3"/>
                <a:stretch>
                  <a:fillRect l="-796" b="-1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6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Relation d’équivalence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95536" y="1268760"/>
                <a:ext cx="8424936" cy="479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2.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, on a: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𝓡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𝓡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D’où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symétrique.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3.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</a:t>
                </a:r>
                <a14:m>
                  <m:oMath xmlns:m="http://schemas.openxmlformats.org/officeDocument/2006/math">
                    <m:r>
                      <a:rPr lang="fr-FR" sz="2000" b="1">
                        <a:latin typeface="Cambria Math"/>
                      </a:rPr>
                      <m:t> </m:t>
                    </m:r>
                  </m:oMath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𝓡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𝓡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𝒛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fr-FR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𝓡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D’où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transitive.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De (1), (2) et (3) on déduit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une relation d’équivalence.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424936" cy="4798045"/>
              </a:xfrm>
              <a:prstGeom prst="rect">
                <a:avLst/>
              </a:prstGeom>
              <a:blipFill rotWithShape="1">
                <a:blip r:embed="rId2"/>
                <a:stretch>
                  <a:fillRect l="-796" b="-12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8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Classe d’équivalence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39552" y="1268760"/>
                <a:ext cx="8136904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une relation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d’équivalence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sur un ensemble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la classe d’équivalence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définie par: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𝑪𝒍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𝓡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 sous-ensemble de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On appelle ensemble quotient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par la relation d’équivalence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l’ensemble des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classes d’équivalence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de tous les éléments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 Cet ensemble est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noté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r>
                  <a:rPr lang="fr-FR" sz="2000" b="1" dirty="0">
                    <a:latin typeface="Segoe Print" panose="02000600000000000000" pitchFamily="2" charset="0"/>
                  </a:rPr>
                  <a:t/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136904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/>
          <p:cNvSpPr/>
          <p:nvPr/>
        </p:nvSpPr>
        <p:spPr>
          <a:xfrm>
            <a:off x="383179" y="2433245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9774" y="3345702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07893" y="3801397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Classe d’équivalence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39552" y="980728"/>
                <a:ext cx="8136904" cy="506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On considère la relation binaire définie sur l’exemple précédent.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rgbClr val="FF0000"/>
                        </a:solidFill>
                        <a:latin typeface="Cambria Math"/>
                      </a:rPr>
                      <m:t>    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La classe d’équivalence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définie par: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𝑪𝒍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𝓡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fr-FR" sz="2000" b="1" dirty="0">
                              <a:solidFill>
                                <a:srgbClr val="FF0000"/>
                              </a:solidFill>
                              <a:latin typeface="Segoe Print" panose="02000600000000000000" pitchFamily="2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fr-FR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fr-FR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0 </m:t>
                          </m:r>
                        </m:e>
                      </m:d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d>
                            <m:d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sz="20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fr-FR" sz="20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0 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𝒐𝒖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sz="20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Alors,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on 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      et       si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8136904" cy="5066130"/>
              </a:xfrm>
              <a:prstGeom prst="rect">
                <a:avLst/>
              </a:prstGeom>
              <a:blipFill rotWithShape="1"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6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Propriétés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39552" y="1124744"/>
                <a:ext cx="813690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une relation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d’équivalence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sur un ensemble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On a les propriétés suivantes :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:r>
                  <a:rPr lang="fr-FR" sz="2000" b="1" dirty="0" smtClean="0">
                    <a:latin typeface="Segoe Print" panose="020006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𝑬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,    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fr-FR" sz="2000" b="1" dirty="0" smtClean="0">
                  <a:latin typeface="Segoe Print" panose="02000600000000000000" pitchFamily="2" charset="0"/>
                  <a:ea typeface="Cambria Math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y.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𝑬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  <a:ea typeface="Cambria Math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𝑪𝒍</m:t>
                    </m:r>
                    <m:d>
                      <m:dPr>
                        <m:ctrlPr>
                          <a:rPr lang="fr-FR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  <a:ea typeface="Cambria Math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  <a:ea typeface="Cambria Math"/>
                  </a:rPr>
                  <a:t>4.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 ensemble de représentants de toutes les classes alors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𝑪𝒍</m:t>
                        </m:r>
                        <m:d>
                          <m:d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fr-FR" sz="2000" b="1" i="1" smtClean="0">
                            <a:latin typeface="Cambria Math"/>
                          </a:rPr>
                          <m:t>, 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𝒙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constitue une partition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  <a:ea typeface="Cambria Math"/>
                  </a:rPr>
                  <a:t>.</a:t>
                </a:r>
                <a:endParaRPr lang="fr-FR" sz="2000" b="1" dirty="0">
                  <a:latin typeface="Segoe Print" panose="02000600000000000000" pitchFamily="2" charset="0"/>
                  <a:ea typeface="Cambria Math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136904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Congruence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39552" y="836712"/>
                <a:ext cx="813690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Définition: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 entier naturel non nul. On dit que deux entiers relatifs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sont congrus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modulo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ou encore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congru à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modulo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divise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 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notera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𝒎𝒐𝒅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ou</a:t>
                </a:r>
                <a:r>
                  <a:rPr lang="fr-FR" sz="2000" dirty="0" smtClean="0"/>
                  <a:t>    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fr-FR" sz="2000" b="1" dirty="0">
                  <a:latin typeface="Segoe Print" panose="02000600000000000000" pitchFamily="2" charset="0"/>
                  <a:ea typeface="Cambria Math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8136904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900" b="-1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755576" y="4509120"/>
                <a:ext cx="77048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endParaRPr lang="fr-FR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𝟏𝟐𝟑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𝟏𝟓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𝟏𝟒𝟓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09120"/>
                <a:ext cx="770485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712" t="-39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Congruence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18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39552" y="836712"/>
                <a:ext cx="813690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Proposition 1: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La relation de congruence modulo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une relation d’équivalence.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:endParaRPr lang="fr-FR" sz="2000" b="1" dirty="0">
                  <a:latin typeface="Segoe Print" panose="02000600000000000000" pitchFamily="2" charset="0"/>
                  <a:ea typeface="Cambria Math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8136904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900" b="-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683568" y="2348880"/>
                <a:ext cx="7344816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b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P</a:t>
                </a:r>
                <a:r>
                  <a:rPr lang="fr-FR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roposition 2:</a:t>
                </a:r>
                <a:endParaRPr lang="fr-FR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d>
                      <m:dPr>
                        <m:begChr m:val="["/>
                        <m:endChr m:val="]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b="1" dirty="0">
                    <a:latin typeface="Segoe Print" panose="02000600000000000000" pitchFamily="2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fr-FR" b="1" dirty="0">
                    <a:latin typeface="Segoe Print" panose="02000600000000000000" pitchFamily="2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fr-FR" b="1" dirty="0">
                    <a:latin typeface="Segoe Print" panose="02000600000000000000" pitchFamily="2" charset="0"/>
                  </a:rPr>
                  <a:t> ont le même reste dans la division euclidienne par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b="1" dirty="0">
                    <a:latin typeface="Segoe Print" panose="02000600000000000000" pitchFamily="2" charset="0"/>
                  </a:rPr>
                  <a:t>.</a:t>
                </a:r>
                <a:r>
                  <a:rPr lang="fr-FR" b="1" dirty="0">
                    <a:latin typeface="Segoe Print" panose="020006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48880"/>
                <a:ext cx="7344816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747" b="-4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755576" y="3793627"/>
                <a:ext cx="7560840" cy="2227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Proposition 3:</a:t>
                </a:r>
              </a:p>
              <a:p>
                <a:r>
                  <a:rPr lang="fr-FR" sz="2000" b="1" dirty="0" smtClean="0"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 entier naturel non nul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∈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:</a:t>
                </a:r>
              </a:p>
              <a:p>
                <a:r>
                  <a:rPr lang="fr-FR" sz="2000" b="1" dirty="0" smtClean="0">
                    <a:latin typeface="Segoe Print" panose="02000600000000000000" pitchFamily="2" charset="0"/>
                  </a:rPr>
                  <a:t>1. Si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alors: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r>
                  <a:rPr lang="fr-FR" sz="2000" b="1" dirty="0" smtClean="0">
                    <a:latin typeface="Segoe Print" panose="02000600000000000000" pitchFamily="2" charset="0"/>
                  </a:rPr>
                  <a:t>2. Si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alors pour tout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 ∈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𝒑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𝒑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𝒑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𝒑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93627"/>
                <a:ext cx="7560840" cy="2227661"/>
              </a:xfrm>
              <a:prstGeom prst="rect">
                <a:avLst/>
              </a:prstGeom>
              <a:blipFill rotWithShape="1">
                <a:blip r:embed="rId4"/>
                <a:stretch>
                  <a:fillRect l="-887" t="-1366" b="-4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1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395536" y="404664"/>
                <a:ext cx="74888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Ensemble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fr-F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7488832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4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39552" y="1126049"/>
                <a:ext cx="8136904" cy="5245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Pour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tout entier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≥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est l’ensemble quotient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par la relation de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congruence modulo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acc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acc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,…,</m:t>
                          </m:r>
                          <m:acc>
                            <m:accPr>
                              <m:chr m:val="̇"/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pos m:val="top"/>
                                  <m:ctrlPr>
                                    <a:rPr lang="fr-F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fr-F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  <m:r>
                                    <a:rPr lang="fr-F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</m:bar>
                            </m:e>
                          </m:acc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où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la classe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c’est à dire l’ensemble des nombres dont la division euclidienne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a pour reste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On va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définir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une opération somme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notée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acc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et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une opération multiplication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notée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</m:acc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de la façon suivante :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bar>
                            <m:barPr>
                              <m:pos m:val="top"/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bar>
                        </m:e>
                      </m:acc>
                    </m:oMath>
                  </m:oMathPara>
                </a14:m>
                <a:endParaRPr lang="fr-FR" sz="2000" b="1" dirty="0" smtClean="0">
                  <a:solidFill>
                    <a:srgbClr val="FF0000"/>
                  </a:solidFill>
                  <a:latin typeface="Segoe Print" panose="02000600000000000000" pitchFamily="2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acc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bar>
                            <m:barPr>
                              <m:pos m:val="top"/>
                              <m:ctrlP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fr-F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bar>
                        </m:e>
                      </m:acc>
                    </m:oMath>
                  </m:oMathPara>
                </a14:m>
                <a:endParaRPr lang="fr-FR" sz="2000" b="1" dirty="0">
                  <a:latin typeface="Segoe Print" panose="02000600000000000000" pitchFamily="2" charset="0"/>
                  <a:ea typeface="Cambria Math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6049"/>
                <a:ext cx="8136904" cy="5245475"/>
              </a:xfrm>
              <a:prstGeom prst="rect">
                <a:avLst/>
              </a:prstGeom>
              <a:blipFill rotWithShape="1">
                <a:blip r:embed="rId3"/>
                <a:stretch>
                  <a:fillRect l="-825" r="-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96752"/>
                <a:ext cx="8352928" cy="2628292"/>
              </a:xfrm>
            </p:spPr>
            <p:txBody>
              <a:bodyPr>
                <a:normAutofit fontScale="90000"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deux ensembles.</a:t>
                </a:r>
                <a:b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Une relation binaire de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vers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est une partie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𝜞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𝓡</m:t>
                        </m:r>
                      </m:sub>
                    </m:sSub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</a:t>
                </a:r>
                <a:b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𝜞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𝓡</m:t>
                        </m:r>
                      </m:sub>
                    </m:sSub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on dit que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est en relation avec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et on note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</a:t>
                </a:r>
                <a:b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</a:b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Dans le cas où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, on dit que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est définie sur </a:t>
                </a:r>
                <a14:m>
                  <m:oMath xmlns:m="http://schemas.openxmlformats.org/officeDocument/2006/math"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</a:t>
                </a:r>
                <a:endParaRPr lang="fr-FR" sz="2200" b="1" i="1" dirty="0">
                  <a:solidFill>
                    <a:schemeClr val="tx1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96752"/>
                <a:ext cx="8352928" cy="2628292"/>
              </a:xfrm>
              <a:blipFill rotWithShape="1">
                <a:blip r:embed="rId2"/>
                <a:stretch>
                  <a:fillRect l="-803" b="-27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2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23528" y="1964126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3528" y="3549369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3648" y="2480539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08013" y="3794264"/>
                <a:ext cx="805241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 1: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L’inégalité</a:t>
                </a: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« 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 »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 est une relation binaire sur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ℕ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L’inclusion 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« 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 »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 est une relation binaire sur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𝚸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 ensemble quelconque.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13" y="3794264"/>
                <a:ext cx="8052419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665" b="-2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8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395536" y="404664"/>
                <a:ext cx="74888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Ensemble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  <m:r>
                      <a:rPr lang="fr-FR" sz="3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fr-FR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7488832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4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20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39552" y="1362834"/>
                <a:ext cx="813690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L’opération somme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acc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et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l’opération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multiplication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</m:acc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fr-FR" sz="2000" b="1" dirty="0" smtClean="0">
                  <a:latin typeface="Segoe Print" panose="02000600000000000000" pitchFamily="2" charset="0"/>
                  <a:ea typeface="Cambria Math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62834"/>
                <a:ext cx="8136904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825" b="-1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587553"/>
                  </p:ext>
                </p:extLst>
              </p:nvPr>
            </p:nvGraphicFramePr>
            <p:xfrm>
              <a:off x="1500310" y="2396092"/>
              <a:ext cx="2927674" cy="2257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15"/>
                    <a:gridCol w="432048"/>
                    <a:gridCol w="504056"/>
                    <a:gridCol w="504056"/>
                    <a:gridCol w="504056"/>
                    <a:gridCol w="461843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6587553"/>
                  </p:ext>
                </p:extLst>
              </p:nvPr>
            </p:nvGraphicFramePr>
            <p:xfrm>
              <a:off x="1500310" y="2396092"/>
              <a:ext cx="2927674" cy="2257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15"/>
                    <a:gridCol w="432048"/>
                    <a:gridCol w="504056"/>
                    <a:gridCol w="504056"/>
                    <a:gridCol w="504056"/>
                    <a:gridCol w="461843"/>
                  </a:tblGrid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r="-459302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2857" r="-464286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7952" r="-291566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7952" r="-191566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2683" r="-93902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1579" r="-1316" b="-498387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1639" r="-459302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2857" t="-101639" r="-464286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7952" t="-101639" r="-291566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7952" t="-101639" r="-191566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2683" t="-101639" r="-93902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1579" t="-101639" r="-1316" b="-406557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98387" r="-45930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2857" t="-198387" r="-46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7952" t="-198387" r="-2915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7952" t="-198387" r="-1915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2683" t="-198387" r="-9390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1579" t="-198387" r="-1316" b="-300000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98387" r="-45930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2857" t="-298387" r="-46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7952" t="-298387" r="-2915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7952" t="-298387" r="-1915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2683" t="-298387" r="-9390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1579" t="-298387" r="-1316" b="-200000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04918" r="-45930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2857" t="-404918" r="-46428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7952" t="-404918" r="-29156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7952" t="-404918" r="-19156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2683" t="-404918" r="-9390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1579" t="-404918" r="-1316" b="-103279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96774" r="-459302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2857" t="-496774" r="-464286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7952" t="-496774" r="-291566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87952" t="-496774" r="-191566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2683" t="-496774" r="-93902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1579" t="-496774" r="-1316" b="-16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106020"/>
                  </p:ext>
                </p:extLst>
              </p:nvPr>
            </p:nvGraphicFramePr>
            <p:xfrm>
              <a:off x="5076056" y="2420888"/>
              <a:ext cx="2927674" cy="2257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15"/>
                    <a:gridCol w="432048"/>
                    <a:gridCol w="504056"/>
                    <a:gridCol w="504056"/>
                    <a:gridCol w="504056"/>
                    <a:gridCol w="461843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106020"/>
                  </p:ext>
                </p:extLst>
              </p:nvPr>
            </p:nvGraphicFramePr>
            <p:xfrm>
              <a:off x="5076056" y="2420888"/>
              <a:ext cx="2927674" cy="22570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15"/>
                    <a:gridCol w="432048"/>
                    <a:gridCol w="504056"/>
                    <a:gridCol w="504056"/>
                    <a:gridCol w="504056"/>
                    <a:gridCol w="461843"/>
                  </a:tblGrid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63" r="-458140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24286" r="-462857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9157" r="-290361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89157" r="-190361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3902" r="-92683" b="-4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32895" b="-498387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63" t="-101639" r="-458140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24286" t="-101639" r="-462857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9157" t="-101639" r="-290361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89157" t="-101639" r="-190361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3902" t="-101639" r="-92683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32895" t="-101639" b="-406557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63" t="-198387" r="-45814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24286" t="-198387" r="-46285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9157" t="-198387" r="-29036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89157" t="-198387" r="-19036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3902" t="-198387" r="-9268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32895" t="-198387" b="-300000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63" t="-298387" r="-45814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24286" t="-298387" r="-46285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9157" t="-298387" r="-2903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89157" t="-298387" r="-1903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3902" t="-298387" r="-926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32895" t="-298387" b="-200000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63" t="-404918" r="-45814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24286" t="-404918" r="-46285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9157" t="-404918" r="-29036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89157" t="-404918" r="-19036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3902" t="-404918" r="-9268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32895" t="-404918" b="-103279"/>
                          </a:stretch>
                        </a:blipFill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63" t="-496774" r="-45814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24286" t="-496774" r="-462857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9157" t="-496774" r="-290361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89157" t="-496774" r="-190361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93902" t="-496774" r="-92683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32895" t="-496774" b="-16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99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25133" y="692696"/>
                <a:ext cx="8052419" cy="245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 2: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On peut représenter une relation binaire par un graphe.</a:t>
                </a:r>
                <a:r>
                  <a:rPr lang="fr-FR" sz="2000" dirty="0"/>
                  <a:t> </a:t>
                </a:r>
                <a:br>
                  <a:rPr lang="fr-FR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𝓡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𝓡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Par exemple la relation « 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 » sur l’ensemble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3" y="692696"/>
                <a:ext cx="8052419" cy="2457917"/>
              </a:xfrm>
              <a:prstGeom prst="rect">
                <a:avLst/>
              </a:prstGeom>
              <a:blipFill rotWithShape="1"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e 11"/>
          <p:cNvSpPr/>
          <p:nvPr/>
        </p:nvSpPr>
        <p:spPr>
          <a:xfrm>
            <a:off x="6444208" y="3651921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380312" y="4444009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516216" y="5308105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580112" y="4516017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004048" y="439871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398713"/>
                <a:ext cx="64807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380312" y="432670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326705"/>
                <a:ext cx="64807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300192" y="547883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478833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192180" y="328498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80" y="3284984"/>
                <a:ext cx="64807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/>
          <p:nvPr/>
        </p:nvCxnSpPr>
        <p:spPr>
          <a:xfrm>
            <a:off x="6732240" y="3759933"/>
            <a:ext cx="720080" cy="566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5868144" y="4516017"/>
            <a:ext cx="1368152" cy="54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6660232" y="4624029"/>
            <a:ext cx="720080" cy="684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724128" y="4745465"/>
            <a:ext cx="744794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6516216" y="3831941"/>
            <a:ext cx="7200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5724128" y="3831941"/>
            <a:ext cx="720080" cy="566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4" name="Groupe 73"/>
          <p:cNvGrpSpPr/>
          <p:nvPr/>
        </p:nvGrpSpPr>
        <p:grpSpPr>
          <a:xfrm>
            <a:off x="5076056" y="4251961"/>
            <a:ext cx="554462" cy="689207"/>
            <a:chOff x="2956206" y="4735364"/>
            <a:chExt cx="554462" cy="689207"/>
          </a:xfrm>
        </p:grpSpPr>
        <p:sp>
          <p:nvSpPr>
            <p:cNvPr id="50" name="Arc 49"/>
            <p:cNvSpPr/>
            <p:nvPr/>
          </p:nvSpPr>
          <p:spPr>
            <a:xfrm rot="8624092">
              <a:off x="2956206" y="4735364"/>
              <a:ext cx="554462" cy="594066"/>
            </a:xfrm>
            <a:prstGeom prst="arc">
              <a:avLst>
                <a:gd name="adj1" fmla="val 16200000"/>
                <a:gd name="adj2" fmla="val 11684618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51"/>
            <p:cNvCxnSpPr/>
            <p:nvPr/>
          </p:nvCxnSpPr>
          <p:spPr>
            <a:xfrm rot="18402140" flipV="1">
              <a:off x="3351292" y="5103306"/>
              <a:ext cx="0" cy="200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18402140" flipH="1">
              <a:off x="3352525" y="5312591"/>
              <a:ext cx="158418" cy="655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>
            <a:off x="6156176" y="3212976"/>
            <a:ext cx="504056" cy="614396"/>
            <a:chOff x="4103948" y="3702231"/>
            <a:chExt cx="504056" cy="614396"/>
          </a:xfrm>
        </p:grpSpPr>
        <p:sp>
          <p:nvSpPr>
            <p:cNvPr id="59" name="Arc 58"/>
            <p:cNvSpPr/>
            <p:nvPr/>
          </p:nvSpPr>
          <p:spPr>
            <a:xfrm rot="11821952">
              <a:off x="4103948" y="3702231"/>
              <a:ext cx="504056" cy="540060"/>
            </a:xfrm>
            <a:prstGeom prst="arc">
              <a:avLst>
                <a:gd name="adj1" fmla="val 16200000"/>
                <a:gd name="adj2" fmla="val 11684618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59"/>
            <p:cNvCxnSpPr/>
            <p:nvPr/>
          </p:nvCxnSpPr>
          <p:spPr>
            <a:xfrm flipV="1">
              <a:off x="4295258" y="4060020"/>
              <a:ext cx="0" cy="1822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>
              <a:off x="4163599" y="4257043"/>
              <a:ext cx="144016" cy="595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e 75"/>
          <p:cNvGrpSpPr/>
          <p:nvPr/>
        </p:nvGrpSpPr>
        <p:grpSpPr>
          <a:xfrm>
            <a:off x="6327553" y="5445224"/>
            <a:ext cx="620711" cy="504056"/>
            <a:chOff x="4240921" y="5877272"/>
            <a:chExt cx="620711" cy="504056"/>
          </a:xfrm>
        </p:grpSpPr>
        <p:sp>
          <p:nvSpPr>
            <p:cNvPr id="63" name="Arc 62"/>
            <p:cNvSpPr/>
            <p:nvPr/>
          </p:nvSpPr>
          <p:spPr>
            <a:xfrm rot="3115405">
              <a:off x="4258923" y="5859270"/>
              <a:ext cx="504056" cy="540060"/>
            </a:xfrm>
            <a:prstGeom prst="arc">
              <a:avLst>
                <a:gd name="adj1" fmla="val 16200000"/>
                <a:gd name="adj2" fmla="val 11684618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63"/>
            <p:cNvCxnSpPr/>
            <p:nvPr/>
          </p:nvCxnSpPr>
          <p:spPr>
            <a:xfrm rot="12893453" flipV="1">
              <a:off x="4663086" y="5926157"/>
              <a:ext cx="0" cy="1822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12893453" flipH="1">
              <a:off x="4717616" y="5910334"/>
              <a:ext cx="144016" cy="595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e 76"/>
          <p:cNvGrpSpPr/>
          <p:nvPr/>
        </p:nvGrpSpPr>
        <p:grpSpPr>
          <a:xfrm>
            <a:off x="7524328" y="4148144"/>
            <a:ext cx="504056" cy="649008"/>
            <a:chOff x="5428791" y="4595256"/>
            <a:chExt cx="504056" cy="649008"/>
          </a:xfrm>
        </p:grpSpPr>
        <p:sp>
          <p:nvSpPr>
            <p:cNvPr id="67" name="Arc 66"/>
            <p:cNvSpPr/>
            <p:nvPr/>
          </p:nvSpPr>
          <p:spPr>
            <a:xfrm rot="19907472">
              <a:off x="5428791" y="4704204"/>
              <a:ext cx="504056" cy="540060"/>
            </a:xfrm>
            <a:prstGeom prst="arc">
              <a:avLst>
                <a:gd name="adj1" fmla="val 16200000"/>
                <a:gd name="adj2" fmla="val 11684618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67"/>
            <p:cNvCxnSpPr/>
            <p:nvPr/>
          </p:nvCxnSpPr>
          <p:spPr>
            <a:xfrm rot="8085520" flipV="1">
              <a:off x="5596542" y="4714018"/>
              <a:ext cx="0" cy="1822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8085520" flipH="1">
              <a:off x="5470193" y="4637472"/>
              <a:ext cx="144016" cy="595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27584" y="3886022"/>
                <a:ext cx="3718197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𝓡</m:t>
                          </m:r>
                        </m:sub>
                      </m:sSub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86022"/>
                <a:ext cx="3718197" cy="9766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1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25133" y="1201976"/>
                <a:ext cx="805241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Relation réflexive 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relation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binaire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sur un ensemble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r>
                  <a:rPr lang="fr-FR" sz="2000" dirty="0" smtClean="0"/>
                  <a:t> 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réflexive si pour tout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on a: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3" y="1201976"/>
                <a:ext cx="8052419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67544" y="3362216"/>
                <a:ext cx="805241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Relation symétrique 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relation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binaire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sur un ensemble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r>
                  <a:rPr lang="fr-FR" sz="2000" dirty="0" smtClean="0"/>
                  <a:t> 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symétrique si pour tout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on a: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62216"/>
                <a:ext cx="8052419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4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25133" y="1201976"/>
                <a:ext cx="8052419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Relation antisymétrique 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relation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binaire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sur un ensemble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r>
                  <a:rPr lang="fr-FR" sz="2000" dirty="0" smtClean="0"/>
                  <a:t> 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antisymétrique si pour tout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on a: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ctrlP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fr-FR" sz="2000" b="1" dirty="0">
                          <a:solidFill>
                            <a:srgbClr val="FF0000"/>
                          </a:solidFill>
                          <a:ea typeface="Cambria Math"/>
                        </a:rPr>
                        <m:t> 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ctrlP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3" y="1201976"/>
                <a:ext cx="8052419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67544" y="3506232"/>
                <a:ext cx="8052419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Relation transitive 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relation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binaire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sur un ensemble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r>
                  <a:rPr lang="fr-FR" sz="2000" dirty="0" smtClean="0"/>
                  <a:t> 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transitive si pour tout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on a: </a:t>
                </a:r>
                <a:endParaRPr lang="fr-FR" sz="20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m:rPr>
                        <m:nor/>
                      </m:rPr>
                      <a:rPr lang="fr-FR" sz="2000" b="1" dirty="0">
                        <a:solidFill>
                          <a:srgbClr val="FF0000"/>
                        </a:solidFill>
                        <a:ea typeface="Cambria Math"/>
                      </a:rPr>
                      <m:t>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d>
                        <m:dPr>
                          <m:ctrlP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m:rPr>
                          <m:nor/>
                        </m:rPr>
                        <a:rPr lang="fr-FR" sz="2000" b="1" dirty="0">
                          <a:solidFill>
                            <a:srgbClr val="FF0000"/>
                          </a:solidFill>
                          <a:ea typeface="Cambria Math"/>
                        </a:rPr>
                        <m:t> </m:t>
                      </m:r>
                      <m:r>
                        <a:rPr lang="fr-FR" sz="20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ctrlP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fr-FR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6232"/>
                <a:ext cx="8052419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25133" y="692696"/>
                <a:ext cx="853935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une relation binaire définie sur l’ensemble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</m:oMath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3" y="692696"/>
                <a:ext cx="8539355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857" b="-72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25133" y="1700808"/>
                <a:ext cx="7140747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𝓡</m:t>
                          </m:r>
                        </m:sub>
                      </m:sSub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d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3" y="1700808"/>
                <a:ext cx="7140747" cy="976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e 38"/>
          <p:cNvGrpSpPr/>
          <p:nvPr/>
        </p:nvGrpSpPr>
        <p:grpSpPr>
          <a:xfrm>
            <a:off x="6048164" y="3068960"/>
            <a:ext cx="2772308" cy="2378515"/>
            <a:chOff x="5004048" y="3212976"/>
            <a:chExt cx="3024336" cy="2736304"/>
          </a:xfrm>
        </p:grpSpPr>
        <p:sp>
          <p:nvSpPr>
            <p:cNvPr id="12" name="Ellipse 11"/>
            <p:cNvSpPr/>
            <p:nvPr/>
          </p:nvSpPr>
          <p:spPr>
            <a:xfrm>
              <a:off x="6444208" y="3651921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380312" y="4444009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516216" y="5308105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580112" y="4516017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5004048" y="4398713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4398713"/>
                  <a:ext cx="6480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7380312" y="4326705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4326705"/>
                  <a:ext cx="64807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6300192" y="5478833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478833"/>
                  <a:ext cx="64807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192180" y="3284984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180" y="3284984"/>
                  <a:ext cx="64807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avec flèche 31"/>
            <p:cNvCxnSpPr/>
            <p:nvPr/>
          </p:nvCxnSpPr>
          <p:spPr>
            <a:xfrm>
              <a:off x="6596313" y="3871146"/>
              <a:ext cx="720080" cy="5667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V="1">
              <a:off x="5868144" y="4516017"/>
              <a:ext cx="1368152" cy="54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6623161" y="4562244"/>
              <a:ext cx="720080" cy="6840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5773556" y="4671323"/>
              <a:ext cx="744794" cy="54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6516216" y="4053256"/>
              <a:ext cx="72008" cy="11468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5761199" y="3942348"/>
              <a:ext cx="720080" cy="5667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Groupe 73"/>
            <p:cNvGrpSpPr/>
            <p:nvPr/>
          </p:nvGrpSpPr>
          <p:grpSpPr>
            <a:xfrm>
              <a:off x="5076056" y="4251961"/>
              <a:ext cx="554462" cy="689207"/>
              <a:chOff x="2956206" y="4735364"/>
              <a:chExt cx="554462" cy="689207"/>
            </a:xfrm>
          </p:grpSpPr>
          <p:sp>
            <p:nvSpPr>
              <p:cNvPr id="50" name="Arc 49"/>
              <p:cNvSpPr/>
              <p:nvPr/>
            </p:nvSpPr>
            <p:spPr>
              <a:xfrm rot="8624092">
                <a:off x="2956206" y="4735364"/>
                <a:ext cx="554462" cy="594066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2" name="Connecteur droit 51"/>
              <p:cNvCxnSpPr/>
              <p:nvPr/>
            </p:nvCxnSpPr>
            <p:spPr>
              <a:xfrm rot="18402140" flipV="1">
                <a:off x="3351292" y="5103306"/>
                <a:ext cx="0" cy="2005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18402140" flipH="1">
                <a:off x="3352525" y="5312591"/>
                <a:ext cx="158418" cy="655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>
              <a:off x="6156176" y="3212976"/>
              <a:ext cx="504056" cy="614396"/>
              <a:chOff x="4103948" y="3702231"/>
              <a:chExt cx="504056" cy="614396"/>
            </a:xfrm>
          </p:grpSpPr>
          <p:sp>
            <p:nvSpPr>
              <p:cNvPr id="59" name="Arc 58"/>
              <p:cNvSpPr/>
              <p:nvPr/>
            </p:nvSpPr>
            <p:spPr>
              <a:xfrm rot="11821952">
                <a:off x="4103948" y="3702231"/>
                <a:ext cx="504056" cy="540060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0" name="Connecteur droit 59"/>
              <p:cNvCxnSpPr/>
              <p:nvPr/>
            </p:nvCxnSpPr>
            <p:spPr>
              <a:xfrm flipV="1">
                <a:off x="4295258" y="4060020"/>
                <a:ext cx="0" cy="182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flipH="1">
                <a:off x="4163599" y="4257043"/>
                <a:ext cx="144016" cy="595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75"/>
            <p:cNvGrpSpPr/>
            <p:nvPr/>
          </p:nvGrpSpPr>
          <p:grpSpPr>
            <a:xfrm>
              <a:off x="6327553" y="5445224"/>
              <a:ext cx="620711" cy="504056"/>
              <a:chOff x="4240921" y="5877272"/>
              <a:chExt cx="620711" cy="504056"/>
            </a:xfrm>
          </p:grpSpPr>
          <p:sp>
            <p:nvSpPr>
              <p:cNvPr id="63" name="Arc 62"/>
              <p:cNvSpPr/>
              <p:nvPr/>
            </p:nvSpPr>
            <p:spPr>
              <a:xfrm rot="3115405">
                <a:off x="4258923" y="5859270"/>
                <a:ext cx="504056" cy="540060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Connecteur droit 63"/>
              <p:cNvCxnSpPr/>
              <p:nvPr/>
            </p:nvCxnSpPr>
            <p:spPr>
              <a:xfrm rot="12893453" flipV="1">
                <a:off x="4663086" y="5926157"/>
                <a:ext cx="0" cy="182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12893453" flipH="1">
                <a:off x="4717616" y="5910334"/>
                <a:ext cx="144016" cy="595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76"/>
            <p:cNvGrpSpPr/>
            <p:nvPr/>
          </p:nvGrpSpPr>
          <p:grpSpPr>
            <a:xfrm>
              <a:off x="7524328" y="4148144"/>
              <a:ext cx="504056" cy="649008"/>
              <a:chOff x="5428791" y="4595256"/>
              <a:chExt cx="504056" cy="649008"/>
            </a:xfrm>
          </p:grpSpPr>
          <p:sp>
            <p:nvSpPr>
              <p:cNvPr id="67" name="Arc 66"/>
              <p:cNvSpPr/>
              <p:nvPr/>
            </p:nvSpPr>
            <p:spPr>
              <a:xfrm rot="19907472">
                <a:off x="5428791" y="4704204"/>
                <a:ext cx="504056" cy="540060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8" name="Connecteur droit 67"/>
              <p:cNvCxnSpPr/>
              <p:nvPr/>
            </p:nvCxnSpPr>
            <p:spPr>
              <a:xfrm rot="8085520" flipV="1">
                <a:off x="5596542" y="4714018"/>
                <a:ext cx="0" cy="182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8085520" flipH="1">
                <a:off x="5470193" y="4637472"/>
                <a:ext cx="144016" cy="595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onnecteur droit avec flèche 4"/>
            <p:cNvCxnSpPr/>
            <p:nvPr/>
          </p:nvCxnSpPr>
          <p:spPr>
            <a:xfrm flipH="1" flipV="1">
              <a:off x="6691968" y="3810185"/>
              <a:ext cx="684076" cy="4861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>
              <a:off x="6749718" y="4681546"/>
              <a:ext cx="702602" cy="6744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 flipV="1">
              <a:off x="5726262" y="4787817"/>
              <a:ext cx="635715" cy="5001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V="1">
              <a:off x="5676834" y="3854211"/>
              <a:ext cx="695366" cy="5142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6623162" y="3912286"/>
              <a:ext cx="63278" cy="12050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>
              <a:off x="5859279" y="4660237"/>
              <a:ext cx="1282449" cy="3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25133" y="3153162"/>
                <a:ext cx="49656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une relation réflexive, car </a:t>
                </a:r>
              </a:p>
              <a:p>
                <a:r>
                  <a:rPr lang="fr-FR" sz="2000" b="1" dirty="0" smtClean="0">
                    <a:latin typeface="Segoe Print" panose="02000600000000000000" pitchFamily="2" charset="0"/>
                  </a:rPr>
                  <a:t>pour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tout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3" y="3153162"/>
                <a:ext cx="4965633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351" t="-3448" b="-15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395536" y="4809346"/>
                <a:ext cx="49656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une relation symétrique, car </a:t>
                </a:r>
              </a:p>
              <a:p>
                <a:r>
                  <a:rPr lang="fr-FR" sz="2000" b="1" dirty="0" smtClean="0">
                    <a:latin typeface="Segoe Print" panose="02000600000000000000" pitchFamily="2" charset="0"/>
                  </a:rPr>
                  <a:t>pour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tout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09346"/>
                <a:ext cx="4965633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351" t="-3448" b="-15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Ellipse 69"/>
          <p:cNvSpPr/>
          <p:nvPr/>
        </p:nvSpPr>
        <p:spPr>
          <a:xfrm>
            <a:off x="251520" y="3284984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251520" y="4941168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8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7</a:t>
            </a:fld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048164" y="2564904"/>
            <a:ext cx="2772308" cy="2378515"/>
            <a:chOff x="5004048" y="3212976"/>
            <a:chExt cx="3024336" cy="2736304"/>
          </a:xfrm>
        </p:grpSpPr>
        <p:sp>
          <p:nvSpPr>
            <p:cNvPr id="12" name="Ellipse 11"/>
            <p:cNvSpPr/>
            <p:nvPr/>
          </p:nvSpPr>
          <p:spPr>
            <a:xfrm>
              <a:off x="6444208" y="3651921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380312" y="4444009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516216" y="5308105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580112" y="4516017"/>
              <a:ext cx="144016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5004048" y="4398713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4398713"/>
                  <a:ext cx="64807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7380312" y="4326705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4326705"/>
                  <a:ext cx="64807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6300192" y="5478833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478833"/>
                  <a:ext cx="6480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192180" y="3284984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180" y="3284984"/>
                  <a:ext cx="64807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avec flèche 31"/>
            <p:cNvCxnSpPr/>
            <p:nvPr/>
          </p:nvCxnSpPr>
          <p:spPr>
            <a:xfrm>
              <a:off x="6596313" y="3871146"/>
              <a:ext cx="720080" cy="5667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V="1">
              <a:off x="5868144" y="4516017"/>
              <a:ext cx="1368152" cy="54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6623161" y="4562244"/>
              <a:ext cx="720080" cy="6840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5773556" y="4671323"/>
              <a:ext cx="744794" cy="54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6516216" y="4053256"/>
              <a:ext cx="72008" cy="11468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5761199" y="3942348"/>
              <a:ext cx="720080" cy="5667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Groupe 73"/>
            <p:cNvGrpSpPr/>
            <p:nvPr/>
          </p:nvGrpSpPr>
          <p:grpSpPr>
            <a:xfrm>
              <a:off x="5076056" y="4251961"/>
              <a:ext cx="554462" cy="689207"/>
              <a:chOff x="2956206" y="4735364"/>
              <a:chExt cx="554462" cy="689207"/>
            </a:xfrm>
          </p:grpSpPr>
          <p:sp>
            <p:nvSpPr>
              <p:cNvPr id="50" name="Arc 49"/>
              <p:cNvSpPr/>
              <p:nvPr/>
            </p:nvSpPr>
            <p:spPr>
              <a:xfrm rot="8624092">
                <a:off x="2956206" y="4735364"/>
                <a:ext cx="554462" cy="594066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2" name="Connecteur droit 51"/>
              <p:cNvCxnSpPr/>
              <p:nvPr/>
            </p:nvCxnSpPr>
            <p:spPr>
              <a:xfrm rot="18402140" flipV="1">
                <a:off x="3351292" y="5103306"/>
                <a:ext cx="0" cy="2005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18402140" flipH="1">
                <a:off x="3352525" y="5312591"/>
                <a:ext cx="158418" cy="655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>
              <a:off x="6156176" y="3212976"/>
              <a:ext cx="504056" cy="614396"/>
              <a:chOff x="4103948" y="3702231"/>
              <a:chExt cx="504056" cy="614396"/>
            </a:xfrm>
          </p:grpSpPr>
          <p:sp>
            <p:nvSpPr>
              <p:cNvPr id="59" name="Arc 58"/>
              <p:cNvSpPr/>
              <p:nvPr/>
            </p:nvSpPr>
            <p:spPr>
              <a:xfrm rot="11821952">
                <a:off x="4103948" y="3702231"/>
                <a:ext cx="504056" cy="540060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0" name="Connecteur droit 59"/>
              <p:cNvCxnSpPr/>
              <p:nvPr/>
            </p:nvCxnSpPr>
            <p:spPr>
              <a:xfrm flipV="1">
                <a:off x="4295258" y="4060020"/>
                <a:ext cx="0" cy="182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flipH="1">
                <a:off x="4163599" y="4257043"/>
                <a:ext cx="144016" cy="595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75"/>
            <p:cNvGrpSpPr/>
            <p:nvPr/>
          </p:nvGrpSpPr>
          <p:grpSpPr>
            <a:xfrm>
              <a:off x="6327553" y="5445224"/>
              <a:ext cx="620711" cy="504056"/>
              <a:chOff x="4240921" y="5877272"/>
              <a:chExt cx="620711" cy="504056"/>
            </a:xfrm>
          </p:grpSpPr>
          <p:sp>
            <p:nvSpPr>
              <p:cNvPr id="63" name="Arc 62"/>
              <p:cNvSpPr/>
              <p:nvPr/>
            </p:nvSpPr>
            <p:spPr>
              <a:xfrm rot="3115405">
                <a:off x="4258923" y="5859270"/>
                <a:ext cx="504056" cy="540060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Connecteur droit 63"/>
              <p:cNvCxnSpPr/>
              <p:nvPr/>
            </p:nvCxnSpPr>
            <p:spPr>
              <a:xfrm rot="12893453" flipV="1">
                <a:off x="4663086" y="5926157"/>
                <a:ext cx="0" cy="182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12893453" flipH="1">
                <a:off x="4717616" y="5910334"/>
                <a:ext cx="144016" cy="595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76"/>
            <p:cNvGrpSpPr/>
            <p:nvPr/>
          </p:nvGrpSpPr>
          <p:grpSpPr>
            <a:xfrm>
              <a:off x="7524328" y="4148144"/>
              <a:ext cx="504056" cy="649008"/>
              <a:chOff x="5428791" y="4595256"/>
              <a:chExt cx="504056" cy="649008"/>
            </a:xfrm>
          </p:grpSpPr>
          <p:sp>
            <p:nvSpPr>
              <p:cNvPr id="67" name="Arc 66"/>
              <p:cNvSpPr/>
              <p:nvPr/>
            </p:nvSpPr>
            <p:spPr>
              <a:xfrm rot="19907472">
                <a:off x="5428791" y="4704204"/>
                <a:ext cx="504056" cy="540060"/>
              </a:xfrm>
              <a:prstGeom prst="arc">
                <a:avLst>
                  <a:gd name="adj1" fmla="val 16200000"/>
                  <a:gd name="adj2" fmla="val 11684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8" name="Connecteur droit 67"/>
              <p:cNvCxnSpPr/>
              <p:nvPr/>
            </p:nvCxnSpPr>
            <p:spPr>
              <a:xfrm rot="8085520" flipV="1">
                <a:off x="5596542" y="4714018"/>
                <a:ext cx="0" cy="1822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8085520" flipH="1">
                <a:off x="5470193" y="4637472"/>
                <a:ext cx="144016" cy="595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onnecteur droit avec flèche 4"/>
            <p:cNvCxnSpPr/>
            <p:nvPr/>
          </p:nvCxnSpPr>
          <p:spPr>
            <a:xfrm flipH="1" flipV="1">
              <a:off x="6691968" y="3810185"/>
              <a:ext cx="684076" cy="4861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>
              <a:off x="6749718" y="4681546"/>
              <a:ext cx="702602" cy="6744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 flipV="1">
              <a:off x="5726262" y="4787817"/>
              <a:ext cx="635715" cy="5001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V="1">
              <a:off x="5676834" y="3854211"/>
              <a:ext cx="695366" cy="5142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6623162" y="3912286"/>
              <a:ext cx="63278" cy="12050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>
              <a:off x="5859279" y="4660237"/>
              <a:ext cx="1282449" cy="3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611560" y="4077072"/>
                <a:ext cx="504056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une relation transitive, car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a: </a:t>
                </a:r>
                <a:endParaRPr lang="fr-FR" sz="2000" b="1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d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  <m:r>
                      <m:rPr>
                        <m:nor/>
                      </m:rPr>
                      <a:rPr lang="fr-FR" sz="2000" b="1" dirty="0">
                        <a:solidFill>
                          <a:srgbClr val="FF0000"/>
                        </a:solidFill>
                        <a:ea typeface="Cambria Math"/>
                      </a:rPr>
                      <m:t>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ctrlP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77072"/>
                <a:ext cx="5040561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209" t="-1843" b="-5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42646" y="1375608"/>
                <a:ext cx="55855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n’est pas une relation antisymétrique, car </a:t>
                </a:r>
              </a:p>
              <a:p>
                <a:r>
                  <a:rPr lang="fr-FR" sz="2000" b="1" dirty="0">
                    <a:latin typeface="Segoe Print" panose="02000600000000000000" pitchFamily="2" charset="0"/>
                  </a:rPr>
                  <a:t>Il existe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tel que: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mais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 Par exemple pour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on a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ℛ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46" y="1375608"/>
                <a:ext cx="5585538" cy="1938992"/>
              </a:xfrm>
              <a:prstGeom prst="rect">
                <a:avLst/>
              </a:prstGeom>
              <a:blipFill rotWithShape="1">
                <a:blip r:embed="rId7"/>
                <a:stretch>
                  <a:fillRect l="-1091" t="-1258" r="-27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Ellipse 47"/>
          <p:cNvSpPr/>
          <p:nvPr/>
        </p:nvSpPr>
        <p:spPr>
          <a:xfrm>
            <a:off x="498630" y="1484784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67544" y="4221088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4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Relation d’ordre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42646" y="1562016"/>
                <a:ext cx="803381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Définition:</a:t>
                </a:r>
                <a:endParaRPr lang="fr-F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une relation binaire sur un ensemble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r>
                  <a:rPr lang="fr-FR" sz="2000" dirty="0"/>
                  <a:t> 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une relation d’ordre si elle est réflexive, antisymétrique et transitive.</a:t>
                </a:r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46" y="1562016"/>
                <a:ext cx="803381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835" b="-2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42646" y="3660120"/>
                <a:ext cx="702569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  <a:endParaRPr lang="fr-F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latin typeface="Segoe Print" panose="02000600000000000000" pitchFamily="2" charset="0"/>
                  </a:rPr>
                  <a:t>L’inégalité</a:t>
                </a:r>
                <a:r>
                  <a:rPr lang="fr-FR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« 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 »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Cambria Math"/>
                      </a:rPr>
                      <m:t>ℕ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une relation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d’ordre.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46" y="3660120"/>
                <a:ext cx="7025698" cy="1785104"/>
              </a:xfrm>
              <a:prstGeom prst="rect">
                <a:avLst/>
              </a:prstGeom>
              <a:blipFill rotWithShape="1">
                <a:blip r:embed="rId3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3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Ordre total et partiel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1161826" cy="365125"/>
          </a:xfrm>
        </p:spPr>
        <p:txBody>
          <a:bodyPr/>
          <a:lstStyle/>
          <a:p>
            <a:fld id="{59B1A807-E30B-46C2-900B-2ED31633AD9F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23528" y="1124744"/>
                <a:ext cx="835292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Définition:</a:t>
                </a:r>
                <a:endParaRPr lang="fr-F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une relation binaire sur un ensemble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.</a:t>
                </a:r>
                <a:r>
                  <a:rPr lang="fr-FR" sz="2000" dirty="0"/>
                  <a:t> </a:t>
                </a:r>
                <a:endParaRPr lang="fr-FR" sz="2000" b="1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1. On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dit que deux éléments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sont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comparables </a:t>
                </a:r>
                <a:r>
                  <a:rPr lang="fr-FR" sz="2000" b="1" dirty="0" err="1">
                    <a:latin typeface="Segoe Print" panose="02000600000000000000" pitchFamily="2" charset="0"/>
                  </a:rPr>
                  <a:t>ssi</a:t>
                </a:r>
                <a:r>
                  <a:rPr lang="fr-FR" sz="2000" b="1" dirty="0">
                    <a:latin typeface="Segoe Print" panose="02000600000000000000" pitchFamily="2" charset="0"/>
                  </a:rPr>
                  <a:t> : </a:t>
                </a:r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fr-FR" sz="2000" dirty="0" smtClean="0"/>
                  <a:t>   ou  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y </a:t>
                </a:r>
                <a:endParaRPr lang="fr-FR" sz="2000" dirty="0" smtClean="0"/>
              </a:p>
              <a:p>
                <a:pPr>
                  <a:lnSpc>
                    <a:spcPct val="20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2. On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dit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𝓡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est une relation d’ordre </a:t>
                </a:r>
                <a:r>
                  <a:rPr lang="fr-FR" sz="2000" b="1" dirty="0">
                    <a:solidFill>
                      <a:srgbClr val="7030A0"/>
                    </a:solidFill>
                    <a:latin typeface="Segoe Print" panose="02000600000000000000" pitchFamily="2" charset="0"/>
                  </a:rPr>
                  <a:t>total</a:t>
                </a:r>
                <a:r>
                  <a:rPr lang="fr-FR" sz="2000" b="1" dirty="0">
                    <a:latin typeface="Segoe Print" panose="02000600000000000000" pitchFamily="2" charset="0"/>
                  </a:rPr>
                  <a:t>, si tous les éléments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sont deux à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deux comparables</a:t>
                </a:r>
                <a:r>
                  <a:rPr lang="fr-FR" sz="2000" b="1" dirty="0">
                    <a:latin typeface="Segoe Print" panose="02000600000000000000" pitchFamily="2" charset="0"/>
                  </a:rPr>
                  <a:t>. Si non, on dit que la relation est une relation d’ordre </a:t>
                </a:r>
                <a:r>
                  <a:rPr lang="fr-FR" sz="2000" b="1" dirty="0">
                    <a:solidFill>
                      <a:srgbClr val="7030A0"/>
                    </a:solidFill>
                    <a:latin typeface="Segoe Print" panose="02000600000000000000" pitchFamily="2" charset="0"/>
                  </a:rPr>
                  <a:t>partiel</a:t>
                </a:r>
                <a:r>
                  <a:rPr lang="fr-FR" sz="2000" b="1" dirty="0">
                    <a:latin typeface="Segoe Print" panose="02000600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8352928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803" r="-2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1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1414</TotalTime>
  <Words>1977</Words>
  <Application>Microsoft Office PowerPoint</Application>
  <PresentationFormat>Affichage à l'écran (4:3)</PresentationFormat>
  <Paragraphs>269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Vagues</vt:lpstr>
      <vt:lpstr>Algèbre I</vt:lpstr>
      <vt:lpstr>Soient E et F deux ensembles. Une relation binaire de E vers F est une partie Γ_R de E×F. Si (x,y)∈Γ_R on dit que x est en relation avec y et on note xRy. Dans le cas où E=F, on dit que R est définie sur 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Algèbre II</dc:title>
  <dc:creator>DELL</dc:creator>
  <cp:lastModifiedBy>DELL</cp:lastModifiedBy>
  <cp:revision>209</cp:revision>
  <dcterms:created xsi:type="dcterms:W3CDTF">2020-03-24T15:15:11Z</dcterms:created>
  <dcterms:modified xsi:type="dcterms:W3CDTF">2023-10-29T13:39:28Z</dcterms:modified>
</cp:coreProperties>
</file>