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GB" smtClean="0"/>
              <a:t>‹N°›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34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GB" smtClean="0"/>
              <a:t>‹N°›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22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4E3A2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F8F8F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729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444" y="672211"/>
            <a:ext cx="715711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F8F8F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29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362200"/>
            <a:ext cx="7290055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6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GB" smtClean="0"/>
              <a:t>‹N°›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0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81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13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73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9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59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GB" smtClean="0"/>
              <a:t>‹N°›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20">
            <a:extLst>
              <a:ext uri="{FF2B5EF4-FFF2-40B4-BE49-F238E27FC236}">
                <a16:creationId xmlns:a16="http://schemas.microsoft.com/office/drawing/2014/main" id="{4E778CE9-7A38-3E7F-0544-D60E86ACCE90}"/>
              </a:ext>
            </a:extLst>
          </p:cNvPr>
          <p:cNvSpPr/>
          <p:nvPr userDrawn="1"/>
        </p:nvSpPr>
        <p:spPr>
          <a:xfrm>
            <a:off x="7866443" y="6151927"/>
            <a:ext cx="316058" cy="2858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22">
            <a:extLst>
              <a:ext uri="{FF2B5EF4-FFF2-40B4-BE49-F238E27FC236}">
                <a16:creationId xmlns:a16="http://schemas.microsoft.com/office/drawing/2014/main" id="{1BF8FAD7-73C8-8634-4402-2077577662C6}"/>
              </a:ext>
            </a:extLst>
          </p:cNvPr>
          <p:cNvSpPr/>
          <p:nvPr userDrawn="1"/>
        </p:nvSpPr>
        <p:spPr>
          <a:xfrm>
            <a:off x="8216698" y="6151927"/>
            <a:ext cx="720080" cy="74237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9">
            <a:extLst>
              <a:ext uri="{FF2B5EF4-FFF2-40B4-BE49-F238E27FC236}">
                <a16:creationId xmlns:a16="http://schemas.microsoft.com/office/drawing/2014/main" id="{2E84B475-0DD8-ECD3-6273-815F2F142495}"/>
              </a:ext>
            </a:extLst>
          </p:cNvPr>
          <p:cNvSpPr/>
          <p:nvPr userDrawn="1"/>
        </p:nvSpPr>
        <p:spPr>
          <a:xfrm>
            <a:off x="7778588" y="6510528"/>
            <a:ext cx="559123" cy="486903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CA0B09A0-F7E2-9093-5028-0FB21E478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0956" y="6236684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52F981A-FF16-01D9-FF75-ABE13AC6D16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18668"/>
            <a:ext cx="2618786" cy="196763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3E99E66-8087-31C1-72C9-BAA1FCEC7FA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-2230330"/>
            <a:ext cx="12344400" cy="107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</p:bld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>
            <a:extLst>
              <a:ext uri="{FF2B5EF4-FFF2-40B4-BE49-F238E27FC236}">
                <a16:creationId xmlns:a16="http://schemas.microsoft.com/office/drawing/2014/main" id="{57DD12A2-744A-A8FF-2DA6-5EDD2538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4800600"/>
            <a:ext cx="5829300" cy="1463040"/>
          </a:xfrm>
        </p:spPr>
        <p:txBody>
          <a:bodyPr/>
          <a:lstStyle/>
          <a:p>
            <a:r>
              <a:rPr lang="en-GB" dirty="0"/>
              <a:t>Making Decisions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pic>
        <p:nvPicPr>
          <p:cNvPr id="1030" name="Picture 6" descr="Valentine's Day : CUPID'S MATCH BOOK 2 - Chapter 5 - Wattpad">
            <a:extLst>
              <a:ext uri="{FF2B5EF4-FFF2-40B4-BE49-F238E27FC236}">
                <a16:creationId xmlns:a16="http://schemas.microsoft.com/office/drawing/2014/main" id="{B11F038C-00A2-970D-A7C0-F01077D0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4825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Icon | Decision making">
            <a:extLst>
              <a:ext uri="{FF2B5EF4-FFF2-40B4-BE49-F238E27FC236}">
                <a16:creationId xmlns:a16="http://schemas.microsoft.com/office/drawing/2014/main" id="{5CF8CF88-08CB-F751-D0EB-6FD3E84A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45" y="1510377"/>
            <a:ext cx="3263184" cy="326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3820208-6B7C-16C1-F1DA-7F7AAB1A2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7" y="378542"/>
            <a:ext cx="2946400" cy="3048000"/>
          </a:xfrm>
          <a:prstGeom prst="rect">
            <a:avLst/>
          </a:prstGeom>
        </p:spPr>
      </p:pic>
      <p:pic>
        <p:nvPicPr>
          <p:cNvPr id="23" name="Picture 4" descr="C Tutorial for Beginners | learn c from scratch">
            <a:extLst>
              <a:ext uri="{FF2B5EF4-FFF2-40B4-BE49-F238E27FC236}">
                <a16:creationId xmlns:a16="http://schemas.microsoft.com/office/drawing/2014/main" id="{D25F3387-7941-DEA8-95DB-86D0144B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067" y="2500311"/>
            <a:ext cx="1479626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091" y="754507"/>
            <a:ext cx="5003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Th</a:t>
            </a:r>
            <a:r>
              <a:rPr sz="3600" dirty="0"/>
              <a:t>e</a:t>
            </a:r>
            <a:r>
              <a:rPr sz="3600" spc="-5" dirty="0"/>
              <a:t> </a:t>
            </a:r>
            <a:r>
              <a:rPr sz="3600" i="1" spc="-5" dirty="0">
                <a:latin typeface="Courier New"/>
                <a:cs typeface="Courier New"/>
              </a:rPr>
              <a:t>i</a:t>
            </a:r>
            <a:r>
              <a:rPr sz="3600" i="1" dirty="0">
                <a:latin typeface="Courier New"/>
                <a:cs typeface="Courier New"/>
              </a:rPr>
              <a:t>f</a:t>
            </a:r>
            <a:r>
              <a:rPr sz="3600" i="1" spc="-1345" dirty="0">
                <a:latin typeface="Courier New"/>
                <a:cs typeface="Courier New"/>
              </a:rPr>
              <a:t> </a:t>
            </a:r>
            <a:r>
              <a:rPr sz="3600" spc="-5" dirty="0"/>
              <a:t>Selec</a:t>
            </a:r>
            <a:r>
              <a:rPr sz="3600" spc="-15" dirty="0"/>
              <a:t>t</a:t>
            </a:r>
            <a:r>
              <a:rPr sz="3600" dirty="0"/>
              <a:t>ion</a:t>
            </a:r>
            <a:r>
              <a:rPr sz="3600" spc="-15" dirty="0"/>
              <a:t> </a:t>
            </a:r>
            <a:r>
              <a:rPr sz="3600" spc="-5" dirty="0"/>
              <a:t>Structu</a:t>
            </a:r>
            <a:r>
              <a:rPr sz="3600" spc="-40" dirty="0"/>
              <a:t>r</a:t>
            </a:r>
            <a:r>
              <a:rPr sz="3600" dirty="0"/>
              <a:t>e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3195637" y="1905000"/>
            <a:ext cx="3895725" cy="2748280"/>
            <a:chOff x="3195637" y="1905000"/>
            <a:chExt cx="3895725" cy="2748280"/>
          </a:xfrm>
        </p:grpSpPr>
        <p:sp>
          <p:nvSpPr>
            <p:cNvPr id="4" name="object 4"/>
            <p:cNvSpPr/>
            <p:nvPr/>
          </p:nvSpPr>
          <p:spPr>
            <a:xfrm>
              <a:off x="3200400" y="2514600"/>
              <a:ext cx="1905000" cy="1524000"/>
            </a:xfrm>
            <a:custGeom>
              <a:avLst/>
              <a:gdLst/>
              <a:ahLst/>
              <a:cxnLst/>
              <a:rect l="l" t="t" r="r" b="b"/>
              <a:pathLst>
                <a:path w="1905000" h="1524000">
                  <a:moveTo>
                    <a:pt x="952500" y="0"/>
                  </a:moveTo>
                  <a:lnTo>
                    <a:pt x="0" y="762000"/>
                  </a:lnTo>
                  <a:lnTo>
                    <a:pt x="952500" y="1524000"/>
                  </a:lnTo>
                  <a:lnTo>
                    <a:pt x="1905000" y="7620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400" y="2514600"/>
              <a:ext cx="1905000" cy="1524000"/>
            </a:xfrm>
            <a:custGeom>
              <a:avLst/>
              <a:gdLst/>
              <a:ahLst/>
              <a:cxnLst/>
              <a:rect l="l" t="t" r="r" b="b"/>
              <a:pathLst>
                <a:path w="1905000" h="1524000">
                  <a:moveTo>
                    <a:pt x="0" y="762000"/>
                  </a:moveTo>
                  <a:lnTo>
                    <a:pt x="952500" y="0"/>
                  </a:lnTo>
                  <a:lnTo>
                    <a:pt x="1905000" y="762000"/>
                  </a:lnTo>
                  <a:lnTo>
                    <a:pt x="952500" y="1524000"/>
                  </a:lnTo>
                  <a:lnTo>
                    <a:pt x="0" y="76200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4110227" y="19050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31750" y="533400"/>
                  </a:moveTo>
                  <a:lnTo>
                    <a:pt x="0" y="533400"/>
                  </a:lnTo>
                  <a:lnTo>
                    <a:pt x="38100" y="609600"/>
                  </a:lnTo>
                  <a:lnTo>
                    <a:pt x="69850" y="546100"/>
                  </a:lnTo>
                  <a:lnTo>
                    <a:pt x="31750" y="546100"/>
                  </a:lnTo>
                  <a:lnTo>
                    <a:pt x="31750" y="533400"/>
                  </a:lnTo>
                  <a:close/>
                </a:path>
                <a:path w="76200" h="609600">
                  <a:moveTo>
                    <a:pt x="44450" y="0"/>
                  </a:moveTo>
                  <a:lnTo>
                    <a:pt x="31750" y="0"/>
                  </a:lnTo>
                  <a:lnTo>
                    <a:pt x="31750" y="546100"/>
                  </a:lnTo>
                  <a:lnTo>
                    <a:pt x="44450" y="546100"/>
                  </a:lnTo>
                  <a:lnTo>
                    <a:pt x="44450" y="0"/>
                  </a:lnTo>
                  <a:close/>
                </a:path>
                <a:path w="76200" h="609600">
                  <a:moveTo>
                    <a:pt x="76200" y="533400"/>
                  </a:moveTo>
                  <a:lnTo>
                    <a:pt x="44450" y="533400"/>
                  </a:lnTo>
                  <a:lnTo>
                    <a:pt x="44450" y="546100"/>
                  </a:lnTo>
                  <a:lnTo>
                    <a:pt x="69850" y="546100"/>
                  </a:lnTo>
                  <a:lnTo>
                    <a:pt x="76200" y="533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29200" y="3962400"/>
              <a:ext cx="2057400" cy="685800"/>
            </a:xfrm>
            <a:custGeom>
              <a:avLst/>
              <a:gdLst/>
              <a:ahLst/>
              <a:cxnLst/>
              <a:rect l="l" t="t" r="r" b="b"/>
              <a:pathLst>
                <a:path w="2057400" h="685800">
                  <a:moveTo>
                    <a:pt x="1943100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1943100" y="685800"/>
                  </a:lnTo>
                  <a:lnTo>
                    <a:pt x="1987587" y="676816"/>
                  </a:lnTo>
                  <a:lnTo>
                    <a:pt x="2023919" y="652319"/>
                  </a:lnTo>
                  <a:lnTo>
                    <a:pt x="2048416" y="615987"/>
                  </a:lnTo>
                  <a:lnTo>
                    <a:pt x="2057400" y="571500"/>
                  </a:lnTo>
                  <a:lnTo>
                    <a:pt x="2057400" y="114300"/>
                  </a:lnTo>
                  <a:lnTo>
                    <a:pt x="2048416" y="69812"/>
                  </a:lnTo>
                  <a:lnTo>
                    <a:pt x="2023919" y="33480"/>
                  </a:lnTo>
                  <a:lnTo>
                    <a:pt x="1987587" y="8983"/>
                  </a:lnTo>
                  <a:lnTo>
                    <a:pt x="194310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029200" y="3962400"/>
              <a:ext cx="2057400" cy="685800"/>
            </a:xfrm>
            <a:custGeom>
              <a:avLst/>
              <a:gdLst/>
              <a:ahLst/>
              <a:cxnLst/>
              <a:rect l="l" t="t" r="r" b="b"/>
              <a:pathLst>
                <a:path w="20574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943100" y="0"/>
                  </a:lnTo>
                  <a:lnTo>
                    <a:pt x="1987587" y="8983"/>
                  </a:lnTo>
                  <a:lnTo>
                    <a:pt x="2023919" y="33480"/>
                  </a:lnTo>
                  <a:lnTo>
                    <a:pt x="2048416" y="69812"/>
                  </a:lnTo>
                  <a:lnTo>
                    <a:pt x="2057400" y="114300"/>
                  </a:lnTo>
                  <a:lnTo>
                    <a:pt x="2057400" y="571500"/>
                  </a:lnTo>
                  <a:lnTo>
                    <a:pt x="2048416" y="615987"/>
                  </a:lnTo>
                  <a:lnTo>
                    <a:pt x="2023919" y="652319"/>
                  </a:lnTo>
                  <a:lnTo>
                    <a:pt x="1987587" y="676816"/>
                  </a:lnTo>
                  <a:lnTo>
                    <a:pt x="19431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50594" y="1535938"/>
            <a:ext cx="20231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361315" algn="l"/>
                <a:tab pos="361950" algn="l"/>
              </a:tabLst>
            </a:pPr>
            <a:r>
              <a:rPr sz="2600" i="1" dirty="0">
                <a:latin typeface="Calibri"/>
                <a:cs typeface="Calibri"/>
              </a:rPr>
              <a:t>if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Statement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6865" y="4159757"/>
            <a:ext cx="1118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true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block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76700" y="3272028"/>
            <a:ext cx="1871980" cy="2748280"/>
            <a:chOff x="4076700" y="3272028"/>
            <a:chExt cx="1871980" cy="2748280"/>
          </a:xfrm>
        </p:grpSpPr>
        <p:sp>
          <p:nvSpPr>
            <p:cNvPr id="12" name="object 12"/>
            <p:cNvSpPr/>
            <p:nvPr/>
          </p:nvSpPr>
          <p:spPr>
            <a:xfrm>
              <a:off x="4076700" y="4038600"/>
              <a:ext cx="76200" cy="1981200"/>
            </a:xfrm>
            <a:custGeom>
              <a:avLst/>
              <a:gdLst/>
              <a:ahLst/>
              <a:cxnLst/>
              <a:rect l="l" t="t" r="r" b="b"/>
              <a:pathLst>
                <a:path w="76200" h="1981200">
                  <a:moveTo>
                    <a:pt x="31750" y="1905000"/>
                  </a:moveTo>
                  <a:lnTo>
                    <a:pt x="0" y="1905000"/>
                  </a:lnTo>
                  <a:lnTo>
                    <a:pt x="38100" y="1981200"/>
                  </a:lnTo>
                  <a:lnTo>
                    <a:pt x="69850" y="1917700"/>
                  </a:lnTo>
                  <a:lnTo>
                    <a:pt x="31750" y="1917700"/>
                  </a:lnTo>
                  <a:lnTo>
                    <a:pt x="31750" y="1905000"/>
                  </a:lnTo>
                  <a:close/>
                </a:path>
                <a:path w="76200" h="1981200">
                  <a:moveTo>
                    <a:pt x="44450" y="0"/>
                  </a:moveTo>
                  <a:lnTo>
                    <a:pt x="31750" y="0"/>
                  </a:lnTo>
                  <a:lnTo>
                    <a:pt x="31750" y="1917700"/>
                  </a:lnTo>
                  <a:lnTo>
                    <a:pt x="44450" y="1917700"/>
                  </a:lnTo>
                  <a:lnTo>
                    <a:pt x="44450" y="0"/>
                  </a:lnTo>
                  <a:close/>
                </a:path>
                <a:path w="76200" h="1981200">
                  <a:moveTo>
                    <a:pt x="76200" y="1905000"/>
                  </a:moveTo>
                  <a:lnTo>
                    <a:pt x="44450" y="1905000"/>
                  </a:lnTo>
                  <a:lnTo>
                    <a:pt x="44450" y="1917700"/>
                  </a:lnTo>
                  <a:lnTo>
                    <a:pt x="69850" y="1917700"/>
                  </a:lnTo>
                  <a:lnTo>
                    <a:pt x="76200" y="1905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05400" y="32766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838200" y="0"/>
                  </a:moveTo>
                  <a:lnTo>
                    <a:pt x="0" y="0"/>
                  </a:lnTo>
                </a:path>
                <a:path w="838200" h="1981200">
                  <a:moveTo>
                    <a:pt x="838200" y="0"/>
                  </a:moveTo>
                  <a:lnTo>
                    <a:pt x="838200" y="685800"/>
                  </a:lnTo>
                </a:path>
                <a:path w="838200" h="1981200">
                  <a:moveTo>
                    <a:pt x="838200" y="1371600"/>
                  </a:moveTo>
                  <a:lnTo>
                    <a:pt x="838200" y="1981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4800" y="5221224"/>
              <a:ext cx="1828800" cy="76200"/>
            </a:xfrm>
            <a:custGeom>
              <a:avLst/>
              <a:gdLst/>
              <a:ahLst/>
              <a:cxnLst/>
              <a:rect l="l" t="t" r="r" b="b"/>
              <a:pathLst>
                <a:path w="1828800" h="76200">
                  <a:moveTo>
                    <a:pt x="76200" y="0"/>
                  </a:moveTo>
                  <a:lnTo>
                    <a:pt x="0" y="38226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39"/>
                  </a:lnTo>
                  <a:lnTo>
                    <a:pt x="76200" y="0"/>
                  </a:lnTo>
                  <a:close/>
                </a:path>
                <a:path w="1828800" h="76200">
                  <a:moveTo>
                    <a:pt x="76200" y="31739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39"/>
                  </a:lnTo>
                  <a:lnTo>
                    <a:pt x="76200" y="31739"/>
                  </a:lnTo>
                  <a:close/>
                </a:path>
                <a:path w="1828800" h="76200">
                  <a:moveTo>
                    <a:pt x="76200" y="44439"/>
                  </a:moveTo>
                  <a:lnTo>
                    <a:pt x="63500" y="44450"/>
                  </a:lnTo>
                  <a:lnTo>
                    <a:pt x="76200" y="44450"/>
                  </a:lnTo>
                  <a:close/>
                </a:path>
                <a:path w="1828800" h="76200">
                  <a:moveTo>
                    <a:pt x="1828800" y="30225"/>
                  </a:moveTo>
                  <a:lnTo>
                    <a:pt x="76200" y="31739"/>
                  </a:lnTo>
                  <a:lnTo>
                    <a:pt x="76200" y="44439"/>
                  </a:lnTo>
                  <a:lnTo>
                    <a:pt x="1828800" y="42925"/>
                  </a:lnTo>
                  <a:lnTo>
                    <a:pt x="1828800" y="30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48888" y="2931667"/>
            <a:ext cx="1256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44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Boolean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x</a:t>
            </a:r>
            <a:r>
              <a:rPr sz="1800" b="1" spc="-5" dirty="0">
                <a:latin typeface="Arial"/>
                <a:cs typeface="Arial"/>
              </a:rPr>
              <a:t>pre</a:t>
            </a:r>
            <a:r>
              <a:rPr sz="1800" b="1" spc="-15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sion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45989" y="2801239"/>
            <a:ext cx="45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true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35935" y="4218813"/>
            <a:ext cx="54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fal</a:t>
            </a:r>
            <a:r>
              <a:rPr sz="1800" b="1" spc="-15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892" y="702310"/>
            <a:ext cx="5560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</a:t>
            </a:r>
            <a:r>
              <a:rPr sz="4000" spc="-5" dirty="0"/>
              <a:t> </a:t>
            </a:r>
            <a:r>
              <a:rPr sz="3200" i="1" spc="-5" dirty="0">
                <a:latin typeface="Courier New"/>
                <a:cs typeface="Courier New"/>
              </a:rPr>
              <a:t>if</a:t>
            </a:r>
            <a:r>
              <a:rPr sz="3200" i="1" spc="5" dirty="0">
                <a:latin typeface="Courier New"/>
                <a:cs typeface="Courier New"/>
              </a:rPr>
              <a:t> </a:t>
            </a:r>
            <a:r>
              <a:rPr sz="4000" spc="-10" dirty="0"/>
              <a:t>Selection </a:t>
            </a:r>
            <a:r>
              <a:rPr sz="4000" spc="-15" dirty="0"/>
              <a:t>Structure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68096" y="2286000"/>
            <a:ext cx="7290055" cy="2247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General</a:t>
            </a:r>
            <a:r>
              <a:rPr spc="-50" dirty="0"/>
              <a:t> </a:t>
            </a:r>
            <a:r>
              <a:rPr spc="-20" dirty="0"/>
              <a:t>form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b="1" i="1" spc="-5" dirty="0">
                <a:solidFill>
                  <a:srgbClr val="FF0000"/>
                </a:solidFill>
                <a:latin typeface="Courier New"/>
                <a:cs typeface="Courier New"/>
              </a:rPr>
              <a:t>if</a:t>
            </a:r>
            <a:r>
              <a:rPr i="1" spc="-5" dirty="0">
                <a:latin typeface="Courier New"/>
                <a:cs typeface="Courier New"/>
              </a:rPr>
              <a:t>: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00" dirty="0">
              <a:latin typeface="Courier New"/>
              <a:cs typeface="Courier New"/>
            </a:endParaRPr>
          </a:p>
          <a:p>
            <a:pPr marL="356870">
              <a:lnSpc>
                <a:spcPct val="100000"/>
              </a:lnSpc>
            </a:pPr>
            <a:r>
              <a:rPr sz="2400" b="1" spc="-5" dirty="0">
                <a:solidFill>
                  <a:srgbClr val="00477D"/>
                </a:solidFill>
                <a:latin typeface="Courier New"/>
                <a:cs typeface="Courier New"/>
              </a:rPr>
              <a:t>if</a:t>
            </a:r>
            <a:r>
              <a:rPr sz="2400" b="1" spc="-50" dirty="0">
                <a:solidFill>
                  <a:srgbClr val="00477D"/>
                </a:solidFill>
                <a:latin typeface="Courier New"/>
                <a:cs typeface="Courier New"/>
              </a:rPr>
              <a:t> </a:t>
            </a:r>
            <a:r>
              <a:rPr sz="2400" b="1" spc="-5" dirty="0">
                <a:solidFill>
                  <a:srgbClr val="00477D"/>
                </a:solidFill>
                <a:latin typeface="Courier New"/>
                <a:cs typeface="Courier New"/>
              </a:rPr>
              <a:t>(Boolean</a:t>
            </a:r>
            <a:r>
              <a:rPr sz="2400" b="1" spc="-65" dirty="0">
                <a:solidFill>
                  <a:srgbClr val="00477D"/>
                </a:solidFill>
                <a:latin typeface="Courier New"/>
                <a:cs typeface="Courier New"/>
              </a:rPr>
              <a:t> </a:t>
            </a:r>
            <a:r>
              <a:rPr sz="2400" b="1" spc="-5" dirty="0">
                <a:solidFill>
                  <a:srgbClr val="00477D"/>
                </a:solidFill>
                <a:latin typeface="Courier New"/>
                <a:cs typeface="Courier New"/>
              </a:rPr>
              <a:t>Expression)</a:t>
            </a:r>
            <a:endParaRPr sz="2400" dirty="0">
              <a:latin typeface="Courier New"/>
              <a:cs typeface="Courier New"/>
            </a:endParaRPr>
          </a:p>
          <a:p>
            <a:pPr marL="765175">
              <a:lnSpc>
                <a:spcPct val="100000"/>
              </a:lnSpc>
              <a:spcBef>
                <a:spcPts val="180"/>
              </a:spcBef>
            </a:pPr>
            <a:r>
              <a:rPr sz="2400" b="1" dirty="0">
                <a:solidFill>
                  <a:srgbClr val="00477D"/>
                </a:solidFill>
                <a:latin typeface="Courier New"/>
                <a:cs typeface="Courier New"/>
              </a:rPr>
              <a:t>{</a:t>
            </a:r>
            <a:endParaRPr sz="2400" dirty="0">
              <a:latin typeface="Courier New"/>
              <a:cs typeface="Courier New"/>
            </a:endParaRPr>
          </a:p>
          <a:p>
            <a:pPr marL="1859914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00477D"/>
                </a:solidFill>
                <a:latin typeface="Courier New"/>
                <a:cs typeface="Courier New"/>
              </a:rPr>
              <a:t>statement1;</a:t>
            </a:r>
            <a:endParaRPr sz="2400" dirty="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291966" y="3529965"/>
            <a:ext cx="2034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477D"/>
                </a:solidFill>
                <a:latin typeface="Courier New"/>
                <a:cs typeface="Courier New"/>
              </a:rPr>
              <a:t>statement2;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1966" y="3749420"/>
            <a:ext cx="574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477D"/>
                </a:solidFill>
                <a:latin typeface="Courier New"/>
                <a:cs typeface="Courier New"/>
              </a:rPr>
              <a:t>...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7354" y="3932301"/>
            <a:ext cx="20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77D"/>
                </a:solidFill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6519" y="761238"/>
            <a:ext cx="56769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Th</a:t>
            </a:r>
            <a:r>
              <a:rPr sz="3200" dirty="0"/>
              <a:t>e</a:t>
            </a:r>
            <a:r>
              <a:rPr sz="3200" spc="5" dirty="0"/>
              <a:t> </a:t>
            </a:r>
            <a:r>
              <a:rPr sz="3200" spc="-5" dirty="0">
                <a:latin typeface="Courier New"/>
                <a:cs typeface="Courier New"/>
              </a:rPr>
              <a:t>if-els</a:t>
            </a:r>
            <a:r>
              <a:rPr sz="3200" dirty="0">
                <a:latin typeface="Courier New"/>
                <a:cs typeface="Courier New"/>
              </a:rPr>
              <a:t>e</a:t>
            </a:r>
            <a:r>
              <a:rPr sz="3200" spc="-1170" dirty="0">
                <a:latin typeface="Courier New"/>
                <a:cs typeface="Courier New"/>
              </a:rPr>
              <a:t> </a:t>
            </a:r>
            <a:r>
              <a:rPr sz="3200" spc="-5" dirty="0"/>
              <a:t>Selectio</a:t>
            </a:r>
            <a:r>
              <a:rPr sz="3200" dirty="0"/>
              <a:t>n</a:t>
            </a:r>
            <a:r>
              <a:rPr sz="3200" spc="-15" dirty="0"/>
              <a:t> </a:t>
            </a:r>
            <a:r>
              <a:rPr sz="3200" spc="-5" dirty="0"/>
              <a:t>Struct</a:t>
            </a:r>
            <a:r>
              <a:rPr sz="3200" spc="-15" dirty="0"/>
              <a:t>u</a:t>
            </a:r>
            <a:r>
              <a:rPr sz="3200" spc="-40" dirty="0"/>
              <a:t>r</a:t>
            </a:r>
            <a:r>
              <a:rPr sz="3200" dirty="0"/>
              <a:t>e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2044" y="1844280"/>
            <a:ext cx="6633209" cy="24123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3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i="1" spc="-5" dirty="0">
                <a:latin typeface="Courier New"/>
                <a:cs typeface="Courier New"/>
              </a:rPr>
              <a:t>if</a:t>
            </a:r>
            <a:endParaRPr sz="2600">
              <a:latin typeface="Courier New"/>
              <a:cs typeface="Courier New"/>
            </a:endParaRPr>
          </a:p>
          <a:p>
            <a:pPr marL="560705" lvl="1" indent="-229235">
              <a:lnSpc>
                <a:spcPct val="100000"/>
              </a:lnSpc>
              <a:spcBef>
                <a:spcPts val="19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Only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condition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A4634E"/>
              </a:buClr>
              <a:buFont typeface="Segoe UI Symbol"/>
              <a:buChar char="⚫"/>
            </a:pPr>
            <a:endParaRPr sz="295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i="1" spc="-5" dirty="0">
                <a:latin typeface="Courier New"/>
                <a:cs typeface="Courier New"/>
              </a:rPr>
              <a:t>if-else</a:t>
            </a:r>
            <a:endParaRPr sz="2600">
              <a:latin typeface="Courier New"/>
              <a:cs typeface="Courier New"/>
            </a:endParaRPr>
          </a:p>
          <a:p>
            <a:pPr marL="560705" marR="5080" lvl="1" indent="-228600">
              <a:lnSpc>
                <a:spcPts val="2590"/>
              </a:lnSpc>
              <a:spcBef>
                <a:spcPts val="5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different </a:t>
            </a:r>
            <a:r>
              <a:rPr sz="2400" dirty="0">
                <a:latin typeface="Calibri"/>
                <a:cs typeface="Calibri"/>
              </a:rPr>
              <a:t>action is </a:t>
            </a:r>
            <a:r>
              <a:rPr sz="2400" spc="-10" dirty="0">
                <a:latin typeface="Calibri"/>
                <a:cs typeface="Calibri"/>
              </a:rPr>
              <a:t>performed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10" dirty="0">
                <a:latin typeface="Calibri"/>
                <a:cs typeface="Calibri"/>
              </a:rPr>
              <a:t>condition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10" dirty="0">
                <a:latin typeface="Calibri"/>
                <a:cs typeface="Calibri"/>
              </a:rPr>
              <a:t>condition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6519" y="630123"/>
            <a:ext cx="5586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5" dirty="0">
                <a:latin typeface="Courier New"/>
                <a:cs typeface="Courier New"/>
              </a:rPr>
              <a:t>if-els</a:t>
            </a:r>
            <a:r>
              <a:rPr sz="3600" i="1" dirty="0">
                <a:latin typeface="Courier New"/>
                <a:cs typeface="Courier New"/>
              </a:rPr>
              <a:t>e</a:t>
            </a:r>
            <a:r>
              <a:rPr sz="3600" i="1" spc="-1335" dirty="0">
                <a:latin typeface="Courier New"/>
                <a:cs typeface="Courier New"/>
              </a:rPr>
              <a:t> </a:t>
            </a:r>
            <a:r>
              <a:rPr sz="3600" spc="-5" dirty="0"/>
              <a:t>Selec</a:t>
            </a:r>
            <a:r>
              <a:rPr sz="3600" spc="-20" dirty="0"/>
              <a:t>t</a:t>
            </a:r>
            <a:r>
              <a:rPr sz="3600" dirty="0"/>
              <a:t>ion </a:t>
            </a:r>
            <a:r>
              <a:rPr sz="3600" spc="-5" dirty="0"/>
              <a:t>S</a:t>
            </a:r>
            <a:r>
              <a:rPr sz="3600" spc="-20" dirty="0"/>
              <a:t>t</a:t>
            </a:r>
            <a:r>
              <a:rPr sz="3600" dirty="0"/>
              <a:t>ructu</a:t>
            </a:r>
            <a:r>
              <a:rPr sz="3600" spc="-50" dirty="0"/>
              <a:t>r</a:t>
            </a:r>
            <a:r>
              <a:rPr sz="3600" dirty="0"/>
              <a:t>e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366837" y="1981200"/>
            <a:ext cx="5038725" cy="4097020"/>
            <a:chOff x="1366837" y="1981200"/>
            <a:chExt cx="5038725" cy="4097020"/>
          </a:xfrm>
        </p:grpSpPr>
        <p:sp>
          <p:nvSpPr>
            <p:cNvPr id="4" name="object 4"/>
            <p:cNvSpPr/>
            <p:nvPr/>
          </p:nvSpPr>
          <p:spPr>
            <a:xfrm>
              <a:off x="3505200" y="2667000"/>
              <a:ext cx="1905000" cy="1524000"/>
            </a:xfrm>
            <a:custGeom>
              <a:avLst/>
              <a:gdLst/>
              <a:ahLst/>
              <a:cxnLst/>
              <a:rect l="l" t="t" r="r" b="b"/>
              <a:pathLst>
                <a:path w="1905000" h="1524000">
                  <a:moveTo>
                    <a:pt x="952500" y="0"/>
                  </a:moveTo>
                  <a:lnTo>
                    <a:pt x="0" y="762000"/>
                  </a:lnTo>
                  <a:lnTo>
                    <a:pt x="952500" y="1524000"/>
                  </a:lnTo>
                  <a:lnTo>
                    <a:pt x="1905000" y="7620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505200" y="2667000"/>
              <a:ext cx="1905000" cy="1524000"/>
            </a:xfrm>
            <a:custGeom>
              <a:avLst/>
              <a:gdLst/>
              <a:ahLst/>
              <a:cxnLst/>
              <a:rect l="l" t="t" r="r" b="b"/>
              <a:pathLst>
                <a:path w="1905000" h="1524000">
                  <a:moveTo>
                    <a:pt x="0" y="762000"/>
                  </a:moveTo>
                  <a:lnTo>
                    <a:pt x="952500" y="0"/>
                  </a:lnTo>
                  <a:lnTo>
                    <a:pt x="1905000" y="762000"/>
                  </a:lnTo>
                  <a:lnTo>
                    <a:pt x="952500" y="152400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31792" y="1981200"/>
              <a:ext cx="76200" cy="685800"/>
            </a:xfrm>
            <a:custGeom>
              <a:avLst/>
              <a:gdLst/>
              <a:ahLst/>
              <a:cxnLst/>
              <a:rect l="l" t="t" r="r" b="b"/>
              <a:pathLst>
                <a:path w="76200" h="685800">
                  <a:moveTo>
                    <a:pt x="31750" y="609600"/>
                  </a:moveTo>
                  <a:lnTo>
                    <a:pt x="0" y="609600"/>
                  </a:lnTo>
                  <a:lnTo>
                    <a:pt x="38100" y="685800"/>
                  </a:lnTo>
                  <a:lnTo>
                    <a:pt x="69850" y="622300"/>
                  </a:lnTo>
                  <a:lnTo>
                    <a:pt x="31750" y="622300"/>
                  </a:lnTo>
                  <a:lnTo>
                    <a:pt x="31750" y="609600"/>
                  </a:lnTo>
                  <a:close/>
                </a:path>
                <a:path w="76200" h="685800">
                  <a:moveTo>
                    <a:pt x="44450" y="0"/>
                  </a:moveTo>
                  <a:lnTo>
                    <a:pt x="31750" y="0"/>
                  </a:lnTo>
                  <a:lnTo>
                    <a:pt x="31750" y="622300"/>
                  </a:lnTo>
                  <a:lnTo>
                    <a:pt x="44450" y="622300"/>
                  </a:lnTo>
                  <a:lnTo>
                    <a:pt x="44450" y="0"/>
                  </a:lnTo>
                  <a:close/>
                </a:path>
                <a:path w="76200" h="685800">
                  <a:moveTo>
                    <a:pt x="76200" y="609600"/>
                  </a:moveTo>
                  <a:lnTo>
                    <a:pt x="44450" y="609600"/>
                  </a:lnTo>
                  <a:lnTo>
                    <a:pt x="44450" y="622300"/>
                  </a:lnTo>
                  <a:lnTo>
                    <a:pt x="69850" y="622300"/>
                  </a:lnTo>
                  <a:lnTo>
                    <a:pt x="76200" y="609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3429000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>
                  <a:moveTo>
                    <a:pt x="0" y="0"/>
                  </a:moveTo>
                  <a:lnTo>
                    <a:pt x="9906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5800" y="5219700"/>
              <a:ext cx="1905000" cy="76200"/>
            </a:xfrm>
            <a:custGeom>
              <a:avLst/>
              <a:gdLst/>
              <a:ahLst/>
              <a:cxnLst/>
              <a:rect l="l" t="t" r="r" b="b"/>
              <a:pathLst>
                <a:path w="19050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190500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1905000" h="76200">
                  <a:moveTo>
                    <a:pt x="1905000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1905000" y="44450"/>
                  </a:lnTo>
                  <a:lnTo>
                    <a:pt x="19050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1600" y="4038600"/>
              <a:ext cx="2057400" cy="685800"/>
            </a:xfrm>
            <a:custGeom>
              <a:avLst/>
              <a:gdLst/>
              <a:ahLst/>
              <a:cxnLst/>
              <a:rect l="l" t="t" r="r" b="b"/>
              <a:pathLst>
                <a:path w="2057400" h="685800">
                  <a:moveTo>
                    <a:pt x="1943100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1943100" y="685800"/>
                  </a:lnTo>
                  <a:lnTo>
                    <a:pt x="1987587" y="676816"/>
                  </a:lnTo>
                  <a:lnTo>
                    <a:pt x="2023919" y="652319"/>
                  </a:lnTo>
                  <a:lnTo>
                    <a:pt x="2048416" y="615987"/>
                  </a:lnTo>
                  <a:lnTo>
                    <a:pt x="2057400" y="571500"/>
                  </a:lnTo>
                  <a:lnTo>
                    <a:pt x="2057400" y="114300"/>
                  </a:lnTo>
                  <a:lnTo>
                    <a:pt x="2048416" y="69812"/>
                  </a:lnTo>
                  <a:lnTo>
                    <a:pt x="2023919" y="33480"/>
                  </a:lnTo>
                  <a:lnTo>
                    <a:pt x="1987587" y="8983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1600" y="3429000"/>
              <a:ext cx="5029200" cy="1828800"/>
            </a:xfrm>
            <a:custGeom>
              <a:avLst/>
              <a:gdLst/>
              <a:ahLst/>
              <a:cxnLst/>
              <a:rect l="l" t="t" r="r" b="b"/>
              <a:pathLst>
                <a:path w="5029200" h="1828800">
                  <a:moveTo>
                    <a:pt x="0" y="723900"/>
                  </a:moveTo>
                  <a:lnTo>
                    <a:pt x="8983" y="679412"/>
                  </a:lnTo>
                  <a:lnTo>
                    <a:pt x="33480" y="643080"/>
                  </a:lnTo>
                  <a:lnTo>
                    <a:pt x="69812" y="618583"/>
                  </a:lnTo>
                  <a:lnTo>
                    <a:pt x="114300" y="609600"/>
                  </a:lnTo>
                  <a:lnTo>
                    <a:pt x="1943100" y="609600"/>
                  </a:lnTo>
                  <a:lnTo>
                    <a:pt x="1987587" y="618583"/>
                  </a:lnTo>
                  <a:lnTo>
                    <a:pt x="2023919" y="643080"/>
                  </a:lnTo>
                  <a:lnTo>
                    <a:pt x="2048416" y="679412"/>
                  </a:lnTo>
                  <a:lnTo>
                    <a:pt x="2057400" y="723900"/>
                  </a:lnTo>
                  <a:lnTo>
                    <a:pt x="2057400" y="1181100"/>
                  </a:lnTo>
                  <a:lnTo>
                    <a:pt x="2048416" y="1225587"/>
                  </a:lnTo>
                  <a:lnTo>
                    <a:pt x="2023919" y="1261919"/>
                  </a:lnTo>
                  <a:lnTo>
                    <a:pt x="1987587" y="1286416"/>
                  </a:lnTo>
                  <a:lnTo>
                    <a:pt x="1943100" y="1295400"/>
                  </a:lnTo>
                  <a:lnTo>
                    <a:pt x="114300" y="1295400"/>
                  </a:lnTo>
                  <a:lnTo>
                    <a:pt x="69812" y="1286416"/>
                  </a:lnTo>
                  <a:lnTo>
                    <a:pt x="33480" y="1261919"/>
                  </a:lnTo>
                  <a:lnTo>
                    <a:pt x="8983" y="1225587"/>
                  </a:lnTo>
                  <a:lnTo>
                    <a:pt x="0" y="1181100"/>
                  </a:lnTo>
                  <a:lnTo>
                    <a:pt x="0" y="723900"/>
                  </a:lnTo>
                  <a:close/>
                </a:path>
                <a:path w="5029200" h="1828800">
                  <a:moveTo>
                    <a:pt x="5029200" y="0"/>
                  </a:moveTo>
                  <a:lnTo>
                    <a:pt x="5029200" y="609600"/>
                  </a:lnTo>
                </a:path>
                <a:path w="5029200" h="1828800">
                  <a:moveTo>
                    <a:pt x="5029200" y="1066800"/>
                  </a:moveTo>
                  <a:lnTo>
                    <a:pt x="5029200" y="18288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81500" y="5410200"/>
              <a:ext cx="76200" cy="668020"/>
            </a:xfrm>
            <a:custGeom>
              <a:avLst/>
              <a:gdLst/>
              <a:ahLst/>
              <a:cxnLst/>
              <a:rect l="l" t="t" r="r" b="b"/>
              <a:pathLst>
                <a:path w="76200" h="668020">
                  <a:moveTo>
                    <a:pt x="31750" y="591312"/>
                  </a:moveTo>
                  <a:lnTo>
                    <a:pt x="0" y="591312"/>
                  </a:lnTo>
                  <a:lnTo>
                    <a:pt x="38100" y="667512"/>
                  </a:lnTo>
                  <a:lnTo>
                    <a:pt x="69850" y="604012"/>
                  </a:lnTo>
                  <a:lnTo>
                    <a:pt x="31750" y="604012"/>
                  </a:lnTo>
                  <a:lnTo>
                    <a:pt x="31750" y="591312"/>
                  </a:lnTo>
                  <a:close/>
                </a:path>
                <a:path w="76200" h="668020">
                  <a:moveTo>
                    <a:pt x="44450" y="0"/>
                  </a:moveTo>
                  <a:lnTo>
                    <a:pt x="31750" y="0"/>
                  </a:lnTo>
                  <a:lnTo>
                    <a:pt x="31750" y="604012"/>
                  </a:lnTo>
                  <a:lnTo>
                    <a:pt x="44450" y="604012"/>
                  </a:lnTo>
                  <a:lnTo>
                    <a:pt x="44450" y="0"/>
                  </a:lnTo>
                  <a:close/>
                </a:path>
                <a:path w="76200" h="668020">
                  <a:moveTo>
                    <a:pt x="76200" y="591312"/>
                  </a:moveTo>
                  <a:lnTo>
                    <a:pt x="44450" y="591312"/>
                  </a:lnTo>
                  <a:lnTo>
                    <a:pt x="44450" y="604012"/>
                  </a:lnTo>
                  <a:lnTo>
                    <a:pt x="69850" y="604012"/>
                  </a:lnTo>
                  <a:lnTo>
                    <a:pt x="76200" y="5913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62200" y="3429000"/>
              <a:ext cx="1143000" cy="1828800"/>
            </a:xfrm>
            <a:custGeom>
              <a:avLst/>
              <a:gdLst/>
              <a:ahLst/>
              <a:cxnLst/>
              <a:rect l="l" t="t" r="r" b="b"/>
              <a:pathLst>
                <a:path w="1143000" h="1828800">
                  <a:moveTo>
                    <a:pt x="1143000" y="0"/>
                  </a:moveTo>
                  <a:lnTo>
                    <a:pt x="0" y="0"/>
                  </a:lnTo>
                </a:path>
                <a:path w="1143000" h="1828800">
                  <a:moveTo>
                    <a:pt x="0" y="0"/>
                  </a:moveTo>
                  <a:lnTo>
                    <a:pt x="0" y="609600"/>
                  </a:lnTo>
                </a:path>
                <a:path w="1143000" h="1828800">
                  <a:moveTo>
                    <a:pt x="0" y="1295400"/>
                  </a:moveTo>
                  <a:lnTo>
                    <a:pt x="0" y="18288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62200" y="5219700"/>
              <a:ext cx="1981200" cy="76200"/>
            </a:xfrm>
            <a:custGeom>
              <a:avLst/>
              <a:gdLst/>
              <a:ahLst/>
              <a:cxnLst/>
              <a:rect l="l" t="t" r="r" b="b"/>
              <a:pathLst>
                <a:path w="1981200" h="76200">
                  <a:moveTo>
                    <a:pt x="1905000" y="0"/>
                  </a:moveTo>
                  <a:lnTo>
                    <a:pt x="1905000" y="76200"/>
                  </a:lnTo>
                  <a:lnTo>
                    <a:pt x="1968500" y="44450"/>
                  </a:lnTo>
                  <a:lnTo>
                    <a:pt x="1917700" y="44450"/>
                  </a:lnTo>
                  <a:lnTo>
                    <a:pt x="1917700" y="31750"/>
                  </a:lnTo>
                  <a:lnTo>
                    <a:pt x="1968500" y="31750"/>
                  </a:lnTo>
                  <a:lnTo>
                    <a:pt x="1905000" y="0"/>
                  </a:lnTo>
                  <a:close/>
                </a:path>
                <a:path w="1981200" h="76200">
                  <a:moveTo>
                    <a:pt x="19050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905000" y="44450"/>
                  </a:lnTo>
                  <a:lnTo>
                    <a:pt x="1905000" y="31750"/>
                  </a:lnTo>
                  <a:close/>
                </a:path>
                <a:path w="1981200" h="76200">
                  <a:moveTo>
                    <a:pt x="1968500" y="31750"/>
                  </a:moveTo>
                  <a:lnTo>
                    <a:pt x="1917700" y="31750"/>
                  </a:lnTo>
                  <a:lnTo>
                    <a:pt x="1917700" y="44450"/>
                  </a:lnTo>
                  <a:lnTo>
                    <a:pt x="1968500" y="44450"/>
                  </a:lnTo>
                  <a:lnTo>
                    <a:pt x="1981200" y="38100"/>
                  </a:lnTo>
                  <a:lnTo>
                    <a:pt x="19685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22575" y="2923159"/>
            <a:ext cx="54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fal</a:t>
            </a:r>
            <a:r>
              <a:rPr sz="1800" b="1" spc="-15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89828" y="2923159"/>
            <a:ext cx="45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true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416" y="1598117"/>
            <a:ext cx="226949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i="1" dirty="0">
                <a:latin typeface="Calibri"/>
                <a:cs typeface="Calibri"/>
              </a:rPr>
              <a:t>if-else</a:t>
            </a:r>
            <a:r>
              <a:rPr sz="2600" i="1" spc="-8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statement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85670" y="4230370"/>
            <a:ext cx="1207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false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block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38828" y="4034028"/>
            <a:ext cx="3209925" cy="1381125"/>
            <a:chOff x="4338828" y="4034028"/>
            <a:chExt cx="3209925" cy="1381125"/>
          </a:xfrm>
        </p:grpSpPr>
        <p:sp>
          <p:nvSpPr>
            <p:cNvPr id="19" name="object 19"/>
            <p:cNvSpPr/>
            <p:nvPr/>
          </p:nvSpPr>
          <p:spPr>
            <a:xfrm>
              <a:off x="4343400" y="5105400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0" y="152400"/>
                  </a:moveTo>
                  <a:lnTo>
                    <a:pt x="5994" y="93065"/>
                  </a:lnTo>
                  <a:lnTo>
                    <a:pt x="22336" y="44624"/>
                  </a:lnTo>
                  <a:lnTo>
                    <a:pt x="46559" y="11971"/>
                  </a:lnTo>
                  <a:lnTo>
                    <a:pt x="76200" y="0"/>
                  </a:lnTo>
                  <a:lnTo>
                    <a:pt x="105840" y="11971"/>
                  </a:lnTo>
                  <a:lnTo>
                    <a:pt x="130063" y="44624"/>
                  </a:lnTo>
                  <a:lnTo>
                    <a:pt x="146405" y="93065"/>
                  </a:lnTo>
                  <a:lnTo>
                    <a:pt x="152400" y="152400"/>
                  </a:lnTo>
                  <a:lnTo>
                    <a:pt x="146405" y="211734"/>
                  </a:lnTo>
                  <a:lnTo>
                    <a:pt x="130063" y="260175"/>
                  </a:lnTo>
                  <a:lnTo>
                    <a:pt x="105840" y="292828"/>
                  </a:lnTo>
                  <a:lnTo>
                    <a:pt x="76200" y="304800"/>
                  </a:lnTo>
                  <a:lnTo>
                    <a:pt x="46559" y="292828"/>
                  </a:lnTo>
                  <a:lnTo>
                    <a:pt x="22336" y="260175"/>
                  </a:lnTo>
                  <a:lnTo>
                    <a:pt x="5994" y="211734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86400" y="4038600"/>
              <a:ext cx="2057400" cy="685800"/>
            </a:xfrm>
            <a:custGeom>
              <a:avLst/>
              <a:gdLst/>
              <a:ahLst/>
              <a:cxnLst/>
              <a:rect l="l" t="t" r="r" b="b"/>
              <a:pathLst>
                <a:path w="2057400" h="685800">
                  <a:moveTo>
                    <a:pt x="1943100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1943100" y="685800"/>
                  </a:lnTo>
                  <a:lnTo>
                    <a:pt x="1987587" y="676816"/>
                  </a:lnTo>
                  <a:lnTo>
                    <a:pt x="2023919" y="652319"/>
                  </a:lnTo>
                  <a:lnTo>
                    <a:pt x="2048416" y="615987"/>
                  </a:lnTo>
                  <a:lnTo>
                    <a:pt x="2057400" y="571500"/>
                  </a:lnTo>
                  <a:lnTo>
                    <a:pt x="2057400" y="114300"/>
                  </a:lnTo>
                  <a:lnTo>
                    <a:pt x="2048416" y="69812"/>
                  </a:lnTo>
                  <a:lnTo>
                    <a:pt x="2023919" y="33480"/>
                  </a:lnTo>
                  <a:lnTo>
                    <a:pt x="1987587" y="8983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86400" y="4038600"/>
              <a:ext cx="2057400" cy="685800"/>
            </a:xfrm>
            <a:custGeom>
              <a:avLst/>
              <a:gdLst/>
              <a:ahLst/>
              <a:cxnLst/>
              <a:rect l="l" t="t" r="r" b="b"/>
              <a:pathLst>
                <a:path w="20574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943100" y="0"/>
                  </a:lnTo>
                  <a:lnTo>
                    <a:pt x="1987587" y="8983"/>
                  </a:lnTo>
                  <a:lnTo>
                    <a:pt x="2023919" y="33480"/>
                  </a:lnTo>
                  <a:lnTo>
                    <a:pt x="2048416" y="69812"/>
                  </a:lnTo>
                  <a:lnTo>
                    <a:pt x="2057400" y="114300"/>
                  </a:lnTo>
                  <a:lnTo>
                    <a:pt x="2057400" y="571500"/>
                  </a:lnTo>
                  <a:lnTo>
                    <a:pt x="2048416" y="615987"/>
                  </a:lnTo>
                  <a:lnTo>
                    <a:pt x="2023919" y="652319"/>
                  </a:lnTo>
                  <a:lnTo>
                    <a:pt x="1987587" y="676816"/>
                  </a:lnTo>
                  <a:lnTo>
                    <a:pt x="19431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19905" y="3075559"/>
            <a:ext cx="1256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Boolean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Expression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17438" y="4230370"/>
            <a:ext cx="1118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true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block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52398"/>
            <a:ext cx="7075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</a:t>
            </a:r>
            <a:r>
              <a:rPr sz="4000" dirty="0"/>
              <a:t> </a:t>
            </a:r>
            <a:r>
              <a:rPr sz="4000" i="1" spc="-5" dirty="0">
                <a:latin typeface="Courier New"/>
                <a:cs typeface="Courier New"/>
              </a:rPr>
              <a:t>if-else</a:t>
            </a:r>
            <a:r>
              <a:rPr sz="4000" i="1" spc="-1500" dirty="0">
                <a:latin typeface="Courier New"/>
                <a:cs typeface="Courier New"/>
              </a:rPr>
              <a:t> </a:t>
            </a:r>
            <a:r>
              <a:rPr sz="4000" spc="-10" dirty="0"/>
              <a:t>Selection</a:t>
            </a:r>
            <a:r>
              <a:rPr sz="4000" dirty="0"/>
              <a:t> </a:t>
            </a:r>
            <a:r>
              <a:rPr sz="4000" spc="-15" dirty="0"/>
              <a:t>Structure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2044" y="1361741"/>
            <a:ext cx="3997960" cy="42246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600" spc="-5" dirty="0">
                <a:latin typeface="Calibri"/>
                <a:cs typeface="Calibri"/>
              </a:rPr>
              <a:t>General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form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i="1" spc="-5" dirty="0">
                <a:latin typeface="Courier New"/>
                <a:cs typeface="Courier New"/>
              </a:rPr>
              <a:t>if-else</a:t>
            </a:r>
            <a:r>
              <a:rPr sz="2600" spc="-5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332105">
              <a:lnSpc>
                <a:spcPct val="100000"/>
              </a:lnSpc>
              <a:spcBef>
                <a:spcPts val="395"/>
              </a:spcBef>
            </a:pPr>
            <a:r>
              <a:rPr sz="2400" b="1" spc="-5" dirty="0">
                <a:solidFill>
                  <a:srgbClr val="00477D"/>
                </a:solidFill>
                <a:latin typeface="Courier New"/>
                <a:cs typeface="Courier New"/>
              </a:rPr>
              <a:t>if</a:t>
            </a:r>
            <a:r>
              <a:rPr sz="2400" b="1" spc="-45" dirty="0">
                <a:solidFill>
                  <a:srgbClr val="00477D"/>
                </a:solidFill>
                <a:latin typeface="Courier New"/>
                <a:cs typeface="Courier New"/>
              </a:rPr>
              <a:t> </a:t>
            </a:r>
            <a:r>
              <a:rPr sz="2400" b="1" spc="-10" dirty="0">
                <a:solidFill>
                  <a:srgbClr val="00477D"/>
                </a:solidFill>
                <a:latin typeface="Courier New"/>
                <a:cs typeface="Courier New"/>
              </a:rPr>
              <a:t>(expression)</a:t>
            </a:r>
            <a:endParaRPr sz="2400">
              <a:latin typeface="Courier New"/>
              <a:cs typeface="Courier New"/>
            </a:endParaRPr>
          </a:p>
          <a:p>
            <a:pPr marL="332105">
              <a:lnSpc>
                <a:spcPct val="100000"/>
              </a:lnSpc>
              <a:spcBef>
                <a:spcPts val="395"/>
              </a:spcBef>
            </a:pPr>
            <a:r>
              <a:rPr sz="2400" b="1" dirty="0">
                <a:solidFill>
                  <a:srgbClr val="00477D"/>
                </a:solidFill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1792605" marR="5080">
              <a:lnSpc>
                <a:spcPts val="3290"/>
              </a:lnSpc>
              <a:spcBef>
                <a:spcPts val="165"/>
              </a:spcBef>
            </a:pPr>
            <a:r>
              <a:rPr sz="2400" b="1" spc="-5" dirty="0">
                <a:solidFill>
                  <a:srgbClr val="00477D"/>
                </a:solidFill>
                <a:latin typeface="Courier New"/>
                <a:cs typeface="Courier New"/>
              </a:rPr>
              <a:t>statem</a:t>
            </a:r>
            <a:r>
              <a:rPr sz="2400" b="1" spc="-15" dirty="0">
                <a:solidFill>
                  <a:srgbClr val="00477D"/>
                </a:solidFill>
                <a:latin typeface="Courier New"/>
                <a:cs typeface="Courier New"/>
              </a:rPr>
              <a:t>en</a:t>
            </a:r>
            <a:r>
              <a:rPr sz="2400" b="1" spc="-5" dirty="0">
                <a:solidFill>
                  <a:srgbClr val="00477D"/>
                </a:solidFill>
                <a:latin typeface="Courier New"/>
                <a:cs typeface="Courier New"/>
              </a:rPr>
              <a:t>t1A;  state</a:t>
            </a:r>
            <a:r>
              <a:rPr sz="2400" b="1" spc="-10" dirty="0">
                <a:solidFill>
                  <a:srgbClr val="00477D"/>
                </a:solidFill>
                <a:latin typeface="Courier New"/>
                <a:cs typeface="Courier New"/>
              </a:rPr>
              <a:t>m</a:t>
            </a:r>
            <a:r>
              <a:rPr sz="2400" b="1" spc="-15" dirty="0">
                <a:solidFill>
                  <a:srgbClr val="00477D"/>
                </a:solidFill>
                <a:latin typeface="Courier New"/>
                <a:cs typeface="Courier New"/>
              </a:rPr>
              <a:t>en</a:t>
            </a:r>
            <a:r>
              <a:rPr sz="2400" b="1" spc="-5" dirty="0">
                <a:solidFill>
                  <a:srgbClr val="00477D"/>
                </a:solidFill>
                <a:latin typeface="Courier New"/>
                <a:cs typeface="Courier New"/>
              </a:rPr>
              <a:t>t2A;</a:t>
            </a:r>
            <a:endParaRPr sz="2400">
              <a:latin typeface="Courier New"/>
              <a:cs typeface="Courier New"/>
            </a:endParaRPr>
          </a:p>
          <a:p>
            <a:pPr marL="1792605">
              <a:lnSpc>
                <a:spcPct val="100000"/>
              </a:lnSpc>
              <a:spcBef>
                <a:spcPts val="215"/>
              </a:spcBef>
            </a:pPr>
            <a:r>
              <a:rPr sz="2400" b="1" spc="-5" dirty="0">
                <a:solidFill>
                  <a:srgbClr val="00477D"/>
                </a:solidFill>
                <a:latin typeface="Courier New"/>
                <a:cs typeface="Courier New"/>
              </a:rPr>
              <a:t>...</a:t>
            </a:r>
            <a:endParaRPr sz="2400">
              <a:latin typeface="Courier New"/>
              <a:cs typeface="Courier New"/>
            </a:endParaRPr>
          </a:p>
          <a:p>
            <a:pPr marL="332105">
              <a:lnSpc>
                <a:spcPct val="100000"/>
              </a:lnSpc>
              <a:spcBef>
                <a:spcPts val="400"/>
              </a:spcBef>
            </a:pPr>
            <a:r>
              <a:rPr sz="2400" b="1" dirty="0">
                <a:solidFill>
                  <a:srgbClr val="00477D"/>
                </a:solidFill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  <a:p>
            <a:pPr marL="332105">
              <a:lnSpc>
                <a:spcPct val="100000"/>
              </a:lnSpc>
              <a:spcBef>
                <a:spcPts val="405"/>
              </a:spcBef>
            </a:pPr>
            <a:r>
              <a:rPr sz="2400" b="1" spc="-5" dirty="0">
                <a:solidFill>
                  <a:srgbClr val="00477D"/>
                </a:solidFill>
                <a:latin typeface="Courier New"/>
                <a:cs typeface="Courier New"/>
              </a:rPr>
              <a:t>else</a:t>
            </a:r>
            <a:endParaRPr sz="2400">
              <a:latin typeface="Courier New"/>
              <a:cs typeface="Courier New"/>
            </a:endParaRPr>
          </a:p>
          <a:p>
            <a:pPr marL="332105">
              <a:lnSpc>
                <a:spcPct val="100000"/>
              </a:lnSpc>
              <a:spcBef>
                <a:spcPts val="400"/>
              </a:spcBef>
            </a:pPr>
            <a:r>
              <a:rPr sz="2400" b="1" dirty="0">
                <a:solidFill>
                  <a:srgbClr val="00477D"/>
                </a:solidFill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1792605">
              <a:lnSpc>
                <a:spcPct val="100000"/>
              </a:lnSpc>
              <a:spcBef>
                <a:spcPts val="395"/>
              </a:spcBef>
            </a:pPr>
            <a:r>
              <a:rPr sz="2400" b="1" spc="-10" dirty="0">
                <a:solidFill>
                  <a:srgbClr val="00477D"/>
                </a:solidFill>
                <a:latin typeface="Courier New"/>
                <a:cs typeface="Courier New"/>
              </a:rPr>
              <a:t>statement1B;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2407" y="5612383"/>
            <a:ext cx="2217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477D"/>
                </a:solidFill>
                <a:latin typeface="Courier New"/>
                <a:cs typeface="Courier New"/>
              </a:rPr>
              <a:t>statement2B;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2407" y="5840983"/>
            <a:ext cx="574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477D"/>
                </a:solidFill>
                <a:latin typeface="Courier New"/>
                <a:cs typeface="Courier New"/>
              </a:rPr>
              <a:t>...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6023559"/>
            <a:ext cx="208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77D"/>
                </a:solidFill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52398"/>
            <a:ext cx="7075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</a:t>
            </a:r>
            <a:r>
              <a:rPr sz="4000" dirty="0"/>
              <a:t> </a:t>
            </a:r>
            <a:r>
              <a:rPr sz="4000" spc="-5" dirty="0">
                <a:latin typeface="Courier New"/>
                <a:cs typeface="Courier New"/>
              </a:rPr>
              <a:t>if-else</a:t>
            </a:r>
            <a:r>
              <a:rPr sz="4000" spc="-1500" dirty="0">
                <a:latin typeface="Courier New"/>
                <a:cs typeface="Courier New"/>
              </a:rPr>
              <a:t> </a:t>
            </a:r>
            <a:r>
              <a:rPr sz="4000" spc="-10" dirty="0"/>
              <a:t>Selection</a:t>
            </a:r>
            <a:r>
              <a:rPr sz="4000" dirty="0"/>
              <a:t> </a:t>
            </a:r>
            <a:r>
              <a:rPr sz="4000" spc="-15" dirty="0"/>
              <a:t>Structure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1044" y="1721561"/>
            <a:ext cx="7157084" cy="1132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Nested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ourier New"/>
                <a:cs typeface="Courier New"/>
              </a:rPr>
              <a:t>if-else</a:t>
            </a:r>
            <a:r>
              <a:rPr sz="2600" i="1" spc="-375" dirty="0">
                <a:latin typeface="Courier New"/>
                <a:cs typeface="Courier New"/>
              </a:rPr>
              <a:t> </a:t>
            </a:r>
            <a:r>
              <a:rPr sz="2600" spc="-5" dirty="0">
                <a:latin typeface="Calibri"/>
                <a:cs typeface="Calibri"/>
              </a:rPr>
              <a:t>structures</a:t>
            </a:r>
            <a:endParaRPr sz="2600">
              <a:latin typeface="Calibri"/>
              <a:cs typeface="Calibri"/>
            </a:endParaRPr>
          </a:p>
          <a:p>
            <a:pPr marL="560705" marR="5080" lvl="1" indent="-228600">
              <a:lnSpc>
                <a:spcPts val="2590"/>
              </a:lnSpc>
              <a:spcBef>
                <a:spcPts val="44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2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ases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pla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i</a:t>
            </a:r>
            <a:r>
              <a:rPr sz="2400" b="1" dirty="0">
                <a:latin typeface="Courier New"/>
                <a:cs typeface="Courier New"/>
              </a:rPr>
              <a:t>f</a:t>
            </a:r>
            <a:r>
              <a:rPr sz="2400" b="1" spc="-5" dirty="0">
                <a:latin typeface="Courier New"/>
                <a:cs typeface="Courier New"/>
              </a:rPr>
              <a:t>-els</a:t>
            </a:r>
            <a:r>
              <a:rPr sz="2400" b="1" dirty="0">
                <a:latin typeface="Courier New"/>
                <a:cs typeface="Courier New"/>
              </a:rPr>
              <a:t>e</a:t>
            </a:r>
            <a:r>
              <a:rPr sz="2400" b="1" spc="-915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alibri"/>
                <a:cs typeface="Calibri"/>
              </a:rPr>
              <a:t>sel</a:t>
            </a:r>
            <a:r>
              <a:rPr sz="2400" dirty="0">
                <a:latin typeface="Calibri"/>
                <a:cs typeface="Calibri"/>
              </a:rPr>
              <a:t>ection  </a:t>
            </a:r>
            <a:r>
              <a:rPr sz="2400" spc="-10" dirty="0">
                <a:latin typeface="Calibri"/>
                <a:cs typeface="Calibri"/>
              </a:rPr>
              <a:t>structures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inside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if-else</a:t>
            </a:r>
            <a:r>
              <a:rPr sz="2400" b="1" spc="-925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alibri"/>
                <a:cs typeface="Calibri"/>
              </a:rPr>
              <a:t>selection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structures.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3429000"/>
            <a:ext cx="3124200" cy="23213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52398"/>
            <a:ext cx="5964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Ne</a:t>
            </a:r>
            <a:r>
              <a:rPr sz="4000" spc="-55" dirty="0"/>
              <a:t>s</a:t>
            </a:r>
            <a:r>
              <a:rPr sz="4000" spc="-50" dirty="0"/>
              <a:t>t</a:t>
            </a:r>
            <a:r>
              <a:rPr sz="4000" spc="-5" dirty="0"/>
              <a:t>ed </a:t>
            </a:r>
            <a:r>
              <a:rPr sz="4000" spc="-5" dirty="0">
                <a:latin typeface="Courier New"/>
                <a:cs typeface="Courier New"/>
              </a:rPr>
              <a:t>if-else</a:t>
            </a:r>
            <a:r>
              <a:rPr sz="4000" spc="-1500" dirty="0">
                <a:latin typeface="Courier New"/>
                <a:cs typeface="Courier New"/>
              </a:rPr>
              <a:t> </a:t>
            </a:r>
            <a:r>
              <a:rPr sz="4000" spc="-10" dirty="0"/>
              <a:t>Struc</a:t>
            </a:r>
            <a:r>
              <a:rPr sz="4000" dirty="0"/>
              <a:t>t</a:t>
            </a:r>
            <a:r>
              <a:rPr sz="4000" spc="-10" dirty="0"/>
              <a:t>u</a:t>
            </a:r>
            <a:r>
              <a:rPr sz="4000" spc="-55" dirty="0"/>
              <a:t>r</a:t>
            </a:r>
            <a:r>
              <a:rPr sz="4000" spc="-5" dirty="0"/>
              <a:t>es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591055" y="1408175"/>
            <a:ext cx="5504815" cy="5207635"/>
            <a:chOff x="1591055" y="1408175"/>
            <a:chExt cx="5504815" cy="5207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9226" y="1556494"/>
              <a:ext cx="5049078" cy="49108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95627" y="1412747"/>
              <a:ext cx="5495925" cy="5198745"/>
            </a:xfrm>
            <a:custGeom>
              <a:avLst/>
              <a:gdLst/>
              <a:ahLst/>
              <a:cxnLst/>
              <a:rect l="l" t="t" r="r" b="b"/>
              <a:pathLst>
                <a:path w="5495925" h="5198745">
                  <a:moveTo>
                    <a:pt x="0" y="5198364"/>
                  </a:moveTo>
                  <a:lnTo>
                    <a:pt x="5495544" y="5198364"/>
                  </a:lnTo>
                  <a:lnTo>
                    <a:pt x="5495544" y="0"/>
                  </a:lnTo>
                  <a:lnTo>
                    <a:pt x="0" y="0"/>
                  </a:lnTo>
                  <a:lnTo>
                    <a:pt x="0" y="5198364"/>
                  </a:lnTo>
                  <a:close/>
                </a:path>
              </a:pathLst>
            </a:custGeom>
            <a:ln w="9144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52398"/>
            <a:ext cx="6065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</a:t>
            </a:r>
            <a:r>
              <a:rPr sz="4000" spc="-5" dirty="0"/>
              <a:t>e</a:t>
            </a:r>
            <a:r>
              <a:rPr sz="4000" dirty="0"/>
              <a:t> </a:t>
            </a:r>
            <a:r>
              <a:rPr sz="4000" i="1" spc="-5" dirty="0">
                <a:latin typeface="Courier New"/>
                <a:cs typeface="Courier New"/>
              </a:rPr>
              <a:t>i</a:t>
            </a:r>
            <a:r>
              <a:rPr sz="4000" i="1" dirty="0">
                <a:latin typeface="Courier New"/>
                <a:cs typeface="Courier New"/>
              </a:rPr>
              <a:t>f</a:t>
            </a:r>
            <a:r>
              <a:rPr sz="4000" i="1" spc="-5" dirty="0">
                <a:latin typeface="Courier New"/>
                <a:cs typeface="Courier New"/>
              </a:rPr>
              <a:t>-else-if</a:t>
            </a:r>
            <a:r>
              <a:rPr sz="4000" i="1" spc="-1500" dirty="0">
                <a:latin typeface="Courier New"/>
                <a:cs typeface="Courier New"/>
              </a:rPr>
              <a:t> </a:t>
            </a:r>
            <a:r>
              <a:rPr sz="4000" spc="-10" dirty="0"/>
              <a:t>C</a:t>
            </a:r>
            <a:r>
              <a:rPr sz="4000" dirty="0"/>
              <a:t>o</a:t>
            </a:r>
            <a:r>
              <a:rPr sz="4000" spc="-10" dirty="0"/>
              <a:t>n</a:t>
            </a:r>
            <a:r>
              <a:rPr sz="4000" spc="-55" dirty="0"/>
              <a:t>s</a:t>
            </a:r>
            <a:r>
              <a:rPr sz="4000" spc="-5" dirty="0"/>
              <a:t>truct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6271056"/>
            <a:ext cx="5432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95"/>
              </a:spcBef>
              <a:buClr>
                <a:srgbClr val="A4634E"/>
              </a:buClr>
              <a:buSzPct val="84375"/>
              <a:buFont typeface="Segoe UI Symbol"/>
              <a:buChar char="⚫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Once</a:t>
            </a:r>
            <a:r>
              <a:rPr sz="1600" spc="-5" dirty="0">
                <a:latin typeface="Calibri"/>
                <a:cs typeface="Calibri"/>
              </a:rPr>
              <a:t> a condition is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5" dirty="0">
                <a:latin typeface="Calibri"/>
                <a:cs typeface="Calibri"/>
              </a:rPr>
              <a:t>rest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 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statements</a:t>
            </a:r>
            <a:r>
              <a:rPr sz="1600" spc="-15" dirty="0">
                <a:latin typeface="Calibri"/>
                <a:cs typeface="Calibri"/>
              </a:rPr>
              <a:t> are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skipped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9655" y="1667255"/>
            <a:ext cx="6529070" cy="4399915"/>
            <a:chOff x="1819655" y="1667255"/>
            <a:chExt cx="6529070" cy="43999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2747" y="1810332"/>
              <a:ext cx="3941897" cy="40945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24227" y="1671827"/>
              <a:ext cx="4276725" cy="4391025"/>
            </a:xfrm>
            <a:custGeom>
              <a:avLst/>
              <a:gdLst/>
              <a:ahLst/>
              <a:cxnLst/>
              <a:rect l="l" t="t" r="r" b="b"/>
              <a:pathLst>
                <a:path w="4276725" h="4391025">
                  <a:moveTo>
                    <a:pt x="0" y="4390644"/>
                  </a:moveTo>
                  <a:lnTo>
                    <a:pt x="4276344" y="4390644"/>
                  </a:lnTo>
                  <a:lnTo>
                    <a:pt x="4276344" y="0"/>
                  </a:lnTo>
                  <a:lnTo>
                    <a:pt x="0" y="0"/>
                  </a:lnTo>
                  <a:lnTo>
                    <a:pt x="0" y="4390644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9588" y="2314955"/>
              <a:ext cx="1738883" cy="16474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652398"/>
            <a:ext cx="6256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E3A2F"/>
                </a:solidFill>
                <a:latin typeface="Calibri"/>
                <a:cs typeface="Calibri"/>
              </a:rPr>
              <a:t>The </a:t>
            </a:r>
            <a:r>
              <a:rPr sz="4000" i="1" spc="-5" dirty="0">
                <a:solidFill>
                  <a:srgbClr val="4E3A2F"/>
                </a:solidFill>
                <a:latin typeface="Courier New"/>
                <a:cs typeface="Courier New"/>
              </a:rPr>
              <a:t>if-else-if</a:t>
            </a:r>
            <a:r>
              <a:rPr sz="4000" i="1" spc="-25" dirty="0">
                <a:solidFill>
                  <a:srgbClr val="4E3A2F"/>
                </a:solidFill>
                <a:latin typeface="Courier New"/>
                <a:cs typeface="Courier New"/>
              </a:rPr>
              <a:t> </a:t>
            </a:r>
            <a:r>
              <a:rPr sz="4000" spc="-10" dirty="0">
                <a:solidFill>
                  <a:srgbClr val="4E3A2F"/>
                </a:solidFill>
                <a:latin typeface="Calibri"/>
                <a:cs typeface="Calibri"/>
              </a:rPr>
              <a:t>Construct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53641"/>
            <a:ext cx="49599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standard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way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indent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-10" dirty="0">
                <a:latin typeface="Calibri"/>
                <a:cs typeface="Calibri"/>
              </a:rPr>
              <a:t> previous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42288" y="1928552"/>
            <a:ext cx="5879465" cy="4329430"/>
            <a:chOff x="1542288" y="1928552"/>
            <a:chExt cx="5879465" cy="43294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6040" y="2274678"/>
              <a:ext cx="3880054" cy="38326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46860" y="2129027"/>
              <a:ext cx="4383405" cy="4124325"/>
            </a:xfrm>
            <a:custGeom>
              <a:avLst/>
              <a:gdLst/>
              <a:ahLst/>
              <a:cxnLst/>
              <a:rect l="l" t="t" r="r" b="b"/>
              <a:pathLst>
                <a:path w="4383405" h="4124325">
                  <a:moveTo>
                    <a:pt x="0" y="4123944"/>
                  </a:moveTo>
                  <a:lnTo>
                    <a:pt x="4383024" y="4123944"/>
                  </a:lnTo>
                  <a:lnTo>
                    <a:pt x="4383024" y="0"/>
                  </a:lnTo>
                  <a:lnTo>
                    <a:pt x="0" y="0"/>
                  </a:lnTo>
                  <a:lnTo>
                    <a:pt x="0" y="4123944"/>
                  </a:lnTo>
                  <a:close/>
                </a:path>
              </a:pathLst>
            </a:custGeom>
            <a:ln w="9143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8434" y="1928552"/>
              <a:ext cx="1242752" cy="126353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52398"/>
            <a:ext cx="7075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</a:t>
            </a:r>
            <a:r>
              <a:rPr sz="4000" dirty="0"/>
              <a:t> </a:t>
            </a:r>
            <a:r>
              <a:rPr sz="4000" i="1" spc="-5" dirty="0">
                <a:latin typeface="Courier New"/>
                <a:cs typeface="Courier New"/>
              </a:rPr>
              <a:t>if-else</a:t>
            </a:r>
            <a:r>
              <a:rPr sz="4000" i="1" spc="-1500" dirty="0">
                <a:latin typeface="Courier New"/>
                <a:cs typeface="Courier New"/>
              </a:rPr>
              <a:t> </a:t>
            </a:r>
            <a:r>
              <a:rPr sz="4000" spc="-10" dirty="0"/>
              <a:t>Selection</a:t>
            </a:r>
            <a:r>
              <a:rPr sz="4000" dirty="0"/>
              <a:t> </a:t>
            </a:r>
            <a:r>
              <a:rPr sz="4000" spc="-15" dirty="0"/>
              <a:t>Structure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5844" y="1648409"/>
            <a:ext cx="5546090" cy="118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Compound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statement: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13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Set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statements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pair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braces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11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Example: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9655" y="3191255"/>
            <a:ext cx="6791325" cy="1251585"/>
            <a:chOff x="1819655" y="3191255"/>
            <a:chExt cx="6791325" cy="12515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5467" y="3333688"/>
              <a:ext cx="5283351" cy="9996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24227" y="3195827"/>
              <a:ext cx="5492750" cy="1242060"/>
            </a:xfrm>
            <a:custGeom>
              <a:avLst/>
              <a:gdLst/>
              <a:ahLst/>
              <a:cxnLst/>
              <a:rect l="l" t="t" r="r" b="b"/>
              <a:pathLst>
                <a:path w="5492750" h="1242060">
                  <a:moveTo>
                    <a:pt x="0" y="1242060"/>
                  </a:moveTo>
                  <a:lnTo>
                    <a:pt x="5492496" y="1242060"/>
                  </a:lnTo>
                  <a:lnTo>
                    <a:pt x="5492496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9435" y="3202328"/>
              <a:ext cx="931164" cy="11090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3180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Flow</a:t>
            </a:r>
            <a:r>
              <a:rPr sz="4000" spc="-50" dirty="0"/>
              <a:t> </a:t>
            </a:r>
            <a:r>
              <a:rPr sz="4000" spc="-5" dirty="0"/>
              <a:t>of</a:t>
            </a:r>
            <a:r>
              <a:rPr sz="4000" spc="-20" dirty="0"/>
              <a:t> Control</a:t>
            </a:r>
            <a:endParaRPr sz="40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420113"/>
            <a:ext cx="4645356" cy="44659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Flow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control</a:t>
            </a:r>
            <a:endParaRPr sz="2600" dirty="0">
              <a:latin typeface="Calibri"/>
              <a:cs typeface="Calibri"/>
            </a:endParaRPr>
          </a:p>
          <a:p>
            <a:pPr marL="286385" indent="-274320">
              <a:spcBef>
                <a:spcPts val="58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40" dirty="0" err="1">
                <a:latin typeface="Calibri"/>
                <a:cs typeface="Calibri"/>
              </a:rPr>
              <a:t>Tra</a:t>
            </a:r>
            <a:r>
              <a:rPr lang="en-GB" sz="2800" spc="-5" dirty="0">
                <a:cs typeface="Calibri"/>
              </a:rPr>
              <a:t>The</a:t>
            </a:r>
            <a:r>
              <a:rPr lang="en-GB" sz="2800" spc="5" dirty="0">
                <a:cs typeface="Calibri"/>
              </a:rPr>
              <a:t> </a:t>
            </a:r>
            <a:r>
              <a:rPr lang="en-GB" sz="2800" spc="-15" dirty="0">
                <a:cs typeface="Calibri"/>
              </a:rPr>
              <a:t>order</a:t>
            </a:r>
            <a:r>
              <a:rPr lang="en-GB" sz="2800" spc="-5" dirty="0">
                <a:cs typeface="Calibri"/>
              </a:rPr>
              <a:t> </a:t>
            </a:r>
            <a:r>
              <a:rPr lang="en-GB" sz="2800" dirty="0">
                <a:cs typeface="Calibri"/>
              </a:rPr>
              <a:t>in </a:t>
            </a:r>
            <a:r>
              <a:rPr lang="en-GB" sz="2800" spc="-5" dirty="0">
                <a:cs typeface="Calibri"/>
              </a:rPr>
              <a:t>which</a:t>
            </a:r>
            <a:r>
              <a:rPr lang="en-GB" sz="2800" spc="-15" dirty="0">
                <a:cs typeface="Calibri"/>
              </a:rPr>
              <a:t> statements</a:t>
            </a:r>
            <a:r>
              <a:rPr lang="en-GB" sz="2800" spc="-35" dirty="0">
                <a:cs typeface="Calibri"/>
              </a:rPr>
              <a:t> </a:t>
            </a:r>
            <a:r>
              <a:rPr lang="en-GB" sz="2800" spc="-15" dirty="0">
                <a:cs typeface="Calibri"/>
              </a:rPr>
              <a:t>are</a:t>
            </a:r>
            <a:r>
              <a:rPr lang="en-GB" sz="2800" dirty="0">
                <a:cs typeface="Calibri"/>
              </a:rPr>
              <a:t> </a:t>
            </a:r>
            <a:r>
              <a:rPr lang="en-GB" sz="2800" spc="-15" dirty="0">
                <a:cs typeface="Calibri"/>
              </a:rPr>
              <a:t>executed</a:t>
            </a:r>
            <a:endParaRPr lang="en-GB" sz="2800" dirty="0"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8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40" dirty="0" err="1">
                <a:latin typeface="Calibri"/>
                <a:cs typeface="Calibri"/>
              </a:rPr>
              <a:t>nsfer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control</a:t>
            </a:r>
            <a:endParaRPr sz="2600" dirty="0">
              <a:latin typeface="Calibri"/>
              <a:cs typeface="Calibri"/>
            </a:endParaRPr>
          </a:p>
          <a:p>
            <a:pPr marL="560705" marR="2261235" lvl="1" indent="-228600">
              <a:lnSpc>
                <a:spcPct val="100000"/>
              </a:lnSpc>
              <a:spcBef>
                <a:spcPts val="4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When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next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statement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executed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next </a:t>
            </a:r>
            <a:r>
              <a:rPr sz="2400" spc="-5" dirty="0">
                <a:latin typeface="Calibri"/>
                <a:cs typeface="Calibri"/>
              </a:rPr>
              <a:t> 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sequence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81600" y="1981200"/>
            <a:ext cx="3592195" cy="4155440"/>
            <a:chOff x="5095187" y="2428151"/>
            <a:chExt cx="3592195" cy="41554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5187" y="2428151"/>
              <a:ext cx="3421929" cy="41549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93863" y="5916167"/>
              <a:ext cx="1393190" cy="525780"/>
            </a:xfrm>
            <a:custGeom>
              <a:avLst/>
              <a:gdLst/>
              <a:ahLst/>
              <a:cxnLst/>
              <a:rect l="l" t="t" r="r" b="b"/>
              <a:pathLst>
                <a:path w="1393190" h="525779">
                  <a:moveTo>
                    <a:pt x="1392935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392935" y="525779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52398"/>
            <a:ext cx="7075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</a:t>
            </a:r>
            <a:r>
              <a:rPr sz="4000" dirty="0"/>
              <a:t> </a:t>
            </a:r>
            <a:r>
              <a:rPr sz="4000" i="1" spc="-5" dirty="0">
                <a:latin typeface="Courier New"/>
                <a:cs typeface="Courier New"/>
              </a:rPr>
              <a:t>if-else</a:t>
            </a:r>
            <a:r>
              <a:rPr sz="4000" i="1" spc="-1500" dirty="0">
                <a:latin typeface="Courier New"/>
                <a:cs typeface="Courier New"/>
              </a:rPr>
              <a:t> </a:t>
            </a:r>
            <a:r>
              <a:rPr sz="4000" spc="-10" dirty="0"/>
              <a:t>Selection</a:t>
            </a:r>
            <a:r>
              <a:rPr sz="4000" dirty="0"/>
              <a:t> </a:t>
            </a:r>
            <a:r>
              <a:rPr sz="4000" spc="-15" dirty="0"/>
              <a:t>Structure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5844" y="1701749"/>
            <a:ext cx="7188834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–Without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braces,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only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statement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executed.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90245" algn="l"/>
              </a:tabLst>
            </a:pPr>
            <a:r>
              <a:rPr sz="2400" dirty="0">
                <a:latin typeface="Arial MT"/>
                <a:cs typeface="Arial MT"/>
              </a:rPr>
              <a:t>e.g.	</a:t>
            </a:r>
            <a:r>
              <a:rPr sz="2400" spc="-5" dirty="0">
                <a:latin typeface="Arial MT"/>
                <a:cs typeface="Arial MT"/>
              </a:rPr>
              <a:t>given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following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code: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994" y="3485769"/>
            <a:ext cx="7244715" cy="292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indent="-269875">
              <a:lnSpc>
                <a:spcPct val="100000"/>
              </a:lnSpc>
              <a:spcBef>
                <a:spcPts val="100"/>
              </a:spcBef>
              <a:buClr>
                <a:srgbClr val="AC1F1F"/>
              </a:buClr>
              <a:buChar char="•"/>
              <a:tabLst>
                <a:tab pos="281940" algn="l"/>
                <a:tab pos="282575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statement,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3100">
              <a:latin typeface="Arial MT"/>
              <a:cs typeface="Arial MT"/>
            </a:endParaRPr>
          </a:p>
          <a:p>
            <a:pPr marL="350520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will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executed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independent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the </a:t>
            </a:r>
            <a:r>
              <a:rPr sz="2400" spc="-5" dirty="0">
                <a:latin typeface="Arial MT"/>
                <a:cs typeface="Arial MT"/>
              </a:rPr>
              <a:t>value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grade.</a:t>
            </a:r>
            <a:endParaRPr sz="2400">
              <a:latin typeface="Arial MT"/>
              <a:cs typeface="Arial MT"/>
            </a:endParaRPr>
          </a:p>
          <a:p>
            <a:pPr marL="365760" indent="-353695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Char char="•"/>
              <a:tabLst>
                <a:tab pos="365760" algn="l"/>
                <a:tab pos="366395" algn="l"/>
              </a:tabLst>
            </a:pP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statement,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 MT"/>
              <a:cs typeface="Arial MT"/>
            </a:endParaRPr>
          </a:p>
          <a:p>
            <a:pPr marL="433070" marR="3126740">
              <a:lnSpc>
                <a:spcPct val="120800"/>
              </a:lnSpc>
              <a:spcBef>
                <a:spcPts val="5"/>
              </a:spcBef>
            </a:pPr>
            <a:r>
              <a:rPr sz="2400" spc="-5" dirty="0">
                <a:latin typeface="Arial MT"/>
                <a:cs typeface="Arial MT"/>
              </a:rPr>
              <a:t>will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execute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only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grade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greater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than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equal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90.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11095" y="2459735"/>
            <a:ext cx="6868795" cy="3074035"/>
            <a:chOff x="1911095" y="2459735"/>
            <a:chExt cx="6868795" cy="30740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8599" y="2521149"/>
              <a:ext cx="931163" cy="10118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3580" y="2585492"/>
              <a:ext cx="5283629" cy="7329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15667" y="2464307"/>
              <a:ext cx="5542915" cy="975360"/>
            </a:xfrm>
            <a:custGeom>
              <a:avLst/>
              <a:gdLst/>
              <a:ahLst/>
              <a:cxnLst/>
              <a:rect l="l" t="t" r="r" b="b"/>
              <a:pathLst>
                <a:path w="5542915" h="975360">
                  <a:moveTo>
                    <a:pt x="0" y="975360"/>
                  </a:moveTo>
                  <a:lnTo>
                    <a:pt x="5542787" y="975360"/>
                  </a:lnTo>
                  <a:lnTo>
                    <a:pt x="5542787" y="0"/>
                  </a:lnTo>
                  <a:lnTo>
                    <a:pt x="0" y="0"/>
                  </a:lnTo>
                  <a:lnTo>
                    <a:pt x="0" y="975360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6463" y="5307806"/>
              <a:ext cx="3833812" cy="1833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98547" y="5253227"/>
              <a:ext cx="4010025" cy="276225"/>
            </a:xfrm>
            <a:custGeom>
              <a:avLst/>
              <a:gdLst/>
              <a:ahLst/>
              <a:cxnLst/>
              <a:rect l="l" t="t" r="r" b="b"/>
              <a:pathLst>
                <a:path w="4010025" h="276225">
                  <a:moveTo>
                    <a:pt x="0" y="275844"/>
                  </a:moveTo>
                  <a:lnTo>
                    <a:pt x="4009644" y="275844"/>
                  </a:lnTo>
                  <a:lnTo>
                    <a:pt x="4009644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9792" y="3965268"/>
              <a:ext cx="4900427" cy="1834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98547" y="3927347"/>
              <a:ext cx="5043170" cy="292735"/>
            </a:xfrm>
            <a:custGeom>
              <a:avLst/>
              <a:gdLst/>
              <a:ahLst/>
              <a:cxnLst/>
              <a:rect l="l" t="t" r="r" b="b"/>
              <a:pathLst>
                <a:path w="5043170" h="292735">
                  <a:moveTo>
                    <a:pt x="0" y="292607"/>
                  </a:moveTo>
                  <a:lnTo>
                    <a:pt x="5042915" y="292607"/>
                  </a:lnTo>
                  <a:lnTo>
                    <a:pt x="504291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759967"/>
            <a:ext cx="3280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The</a:t>
            </a:r>
            <a:r>
              <a:rPr sz="3600" spc="-55" dirty="0"/>
              <a:t> </a:t>
            </a:r>
            <a:r>
              <a:rPr sz="3600" i="1" spc="-5" dirty="0">
                <a:latin typeface="Calibri"/>
                <a:cs typeface="Calibri"/>
              </a:rPr>
              <a:t>dangling</a:t>
            </a:r>
            <a:r>
              <a:rPr sz="3600" i="1" spc="-45" dirty="0">
                <a:latin typeface="Calibri"/>
                <a:cs typeface="Calibri"/>
              </a:rPr>
              <a:t> </a:t>
            </a:r>
            <a:r>
              <a:rPr sz="3600" dirty="0"/>
              <a:t>else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2044" y="3273145"/>
            <a:ext cx="6863080" cy="721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2000" b="1" spc="-5" dirty="0">
                <a:latin typeface="Calibri"/>
                <a:cs typeface="Calibri"/>
              </a:rPr>
              <a:t>Note:</a:t>
            </a:r>
            <a:r>
              <a:rPr sz="2000" b="1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compiler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matches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else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closest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unmatched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above </a:t>
            </a:r>
            <a:r>
              <a:rPr sz="2000" spc="-5" dirty="0">
                <a:latin typeface="Calibri"/>
                <a:cs typeface="Calibri"/>
              </a:rPr>
              <a:t>will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treated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76855" y="1636776"/>
            <a:ext cx="3634740" cy="4053840"/>
            <a:chOff x="2276855" y="1636776"/>
            <a:chExt cx="3634740" cy="40538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6004" y="1762572"/>
              <a:ext cx="3166797" cy="12998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81427" y="1641348"/>
              <a:ext cx="3426460" cy="1542415"/>
            </a:xfrm>
            <a:custGeom>
              <a:avLst/>
              <a:gdLst/>
              <a:ahLst/>
              <a:cxnLst/>
              <a:rect l="l" t="t" r="r" b="b"/>
              <a:pathLst>
                <a:path w="3426460" h="1542414">
                  <a:moveTo>
                    <a:pt x="0" y="1542288"/>
                  </a:moveTo>
                  <a:lnTo>
                    <a:pt x="3425952" y="1542288"/>
                  </a:lnTo>
                  <a:lnTo>
                    <a:pt x="3425952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ln w="9144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9325" y="4248133"/>
              <a:ext cx="3283138" cy="13000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1427" y="4110227"/>
              <a:ext cx="3625850" cy="1576070"/>
            </a:xfrm>
            <a:custGeom>
              <a:avLst/>
              <a:gdLst/>
              <a:ahLst/>
              <a:cxnLst/>
              <a:rect l="l" t="t" r="r" b="b"/>
              <a:pathLst>
                <a:path w="3625850" h="1576070">
                  <a:moveTo>
                    <a:pt x="0" y="1575816"/>
                  </a:moveTo>
                  <a:lnTo>
                    <a:pt x="3625596" y="1575816"/>
                  </a:lnTo>
                  <a:lnTo>
                    <a:pt x="3625596" y="0"/>
                  </a:lnTo>
                  <a:lnTo>
                    <a:pt x="0" y="0"/>
                  </a:lnTo>
                  <a:lnTo>
                    <a:pt x="0" y="1575816"/>
                  </a:lnTo>
                  <a:close/>
                </a:path>
              </a:pathLst>
            </a:custGeom>
            <a:ln w="9143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7380" y="3962400"/>
            <a:ext cx="1324681" cy="12865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3444" y="672211"/>
            <a:ext cx="3644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E3A2F"/>
                </a:solidFill>
                <a:latin typeface="Calibri"/>
                <a:cs typeface="Calibri"/>
              </a:rPr>
              <a:t>The</a:t>
            </a:r>
            <a:r>
              <a:rPr sz="4000" spc="-25" dirty="0">
                <a:solidFill>
                  <a:srgbClr val="4E3A2F"/>
                </a:solidFill>
                <a:latin typeface="Calibri"/>
                <a:cs typeface="Calibri"/>
              </a:rPr>
              <a:t> </a:t>
            </a:r>
            <a:r>
              <a:rPr sz="4000" i="1" spc="-10" dirty="0">
                <a:solidFill>
                  <a:srgbClr val="4E3A2F"/>
                </a:solidFill>
                <a:latin typeface="Calibri"/>
                <a:cs typeface="Calibri"/>
              </a:rPr>
              <a:t>dangling</a:t>
            </a:r>
            <a:r>
              <a:rPr sz="4000" i="1" spc="20" dirty="0">
                <a:solidFill>
                  <a:srgbClr val="4E3A2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4E3A2F"/>
                </a:solidFill>
                <a:latin typeface="Calibri"/>
                <a:cs typeface="Calibri"/>
              </a:rPr>
              <a:t>else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1652981"/>
            <a:ext cx="5638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else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outer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if,</a:t>
            </a:r>
            <a:r>
              <a:rPr sz="2400" spc="-5" dirty="0">
                <a:latin typeface="Calibri"/>
                <a:cs typeface="Calibri"/>
              </a:rPr>
              <a:t> use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braces.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76855" y="2276855"/>
            <a:ext cx="3569335" cy="2101850"/>
            <a:chOff x="2276855" y="2276855"/>
            <a:chExt cx="3569335" cy="21018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5999" y="2285999"/>
              <a:ext cx="3550920" cy="20833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1427" y="2281427"/>
              <a:ext cx="3560445" cy="2092960"/>
            </a:xfrm>
            <a:custGeom>
              <a:avLst/>
              <a:gdLst/>
              <a:ahLst/>
              <a:cxnLst/>
              <a:rect l="l" t="t" r="r" b="b"/>
              <a:pathLst>
                <a:path w="3560445" h="2092960">
                  <a:moveTo>
                    <a:pt x="0" y="2092452"/>
                  </a:moveTo>
                  <a:lnTo>
                    <a:pt x="3560064" y="2092452"/>
                  </a:lnTo>
                  <a:lnTo>
                    <a:pt x="3560064" y="0"/>
                  </a:lnTo>
                  <a:lnTo>
                    <a:pt x="0" y="0"/>
                  </a:lnTo>
                  <a:lnTo>
                    <a:pt x="0" y="2092452"/>
                  </a:lnTo>
                  <a:close/>
                </a:path>
              </a:pathLst>
            </a:custGeom>
            <a:ln w="9144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52398"/>
            <a:ext cx="4269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latin typeface="Courier New"/>
                <a:cs typeface="Courier New"/>
              </a:rPr>
              <a:t>if-else</a:t>
            </a:r>
            <a:r>
              <a:rPr sz="4000" i="1" spc="-1500" dirty="0">
                <a:latin typeface="Courier New"/>
                <a:cs typeface="Courier New"/>
              </a:rPr>
              <a:t> </a:t>
            </a:r>
            <a:r>
              <a:rPr sz="4000" spc="-10" dirty="0"/>
              <a:t>C</a:t>
            </a:r>
            <a:r>
              <a:rPr sz="4000" dirty="0"/>
              <a:t>o</a:t>
            </a:r>
            <a:r>
              <a:rPr sz="4000" spc="-10" dirty="0"/>
              <a:t>n</a:t>
            </a:r>
            <a:r>
              <a:rPr sz="4000" spc="-55" dirty="0"/>
              <a:t>s</a:t>
            </a:r>
            <a:r>
              <a:rPr sz="4000" spc="-5" dirty="0"/>
              <a:t>truct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459738"/>
            <a:ext cx="7120255" cy="12376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86385" marR="5080" indent="-274320">
              <a:lnSpc>
                <a:spcPts val="3010"/>
              </a:lnSpc>
              <a:spcBef>
                <a:spcPts val="29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14" dirty="0">
                <a:latin typeface="Calibri"/>
                <a:cs typeface="Calibri"/>
              </a:rPr>
              <a:t>To</a:t>
            </a:r>
            <a:r>
              <a:rPr sz="2600" spc="-20" dirty="0">
                <a:latin typeface="Calibri"/>
                <a:cs typeface="Calibri"/>
              </a:rPr>
              <a:t> avoid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confusion,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possible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errors,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 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best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braces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even</a:t>
            </a:r>
            <a:r>
              <a:rPr sz="2600" spc="-25" dirty="0">
                <a:latin typeface="Calibri"/>
                <a:cs typeface="Calibri"/>
              </a:rPr>
              <a:t> for</a:t>
            </a:r>
            <a:r>
              <a:rPr sz="2600" spc="-5" dirty="0">
                <a:latin typeface="Calibri"/>
                <a:cs typeface="Calibri"/>
              </a:rPr>
              <a:t> single</a:t>
            </a:r>
            <a:r>
              <a:rPr sz="2600" spc="-15" dirty="0">
                <a:latin typeface="Calibri"/>
                <a:cs typeface="Calibri"/>
              </a:rPr>
              <a:t> statements.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4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35" dirty="0">
                <a:latin typeface="Calibri"/>
                <a:cs typeface="Calibri"/>
              </a:rPr>
              <a:t>However,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longer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76855" y="2157983"/>
            <a:ext cx="5720080" cy="4099560"/>
            <a:chOff x="2276855" y="2157983"/>
            <a:chExt cx="5720080" cy="40995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9364" y="3164589"/>
              <a:ext cx="3167403" cy="29837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81427" y="3026663"/>
              <a:ext cx="3543300" cy="3226435"/>
            </a:xfrm>
            <a:custGeom>
              <a:avLst/>
              <a:gdLst/>
              <a:ahLst/>
              <a:cxnLst/>
              <a:rect l="l" t="t" r="r" b="b"/>
              <a:pathLst>
                <a:path w="3543300" h="3226435">
                  <a:moveTo>
                    <a:pt x="0" y="3226308"/>
                  </a:moveTo>
                  <a:lnTo>
                    <a:pt x="3543300" y="3226308"/>
                  </a:lnTo>
                  <a:lnTo>
                    <a:pt x="3543300" y="0"/>
                  </a:lnTo>
                  <a:lnTo>
                    <a:pt x="0" y="0"/>
                  </a:lnTo>
                  <a:lnTo>
                    <a:pt x="0" y="3226308"/>
                  </a:lnTo>
                  <a:close/>
                </a:path>
              </a:pathLst>
            </a:custGeom>
            <a:ln w="9143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8896" y="2157983"/>
              <a:ext cx="827531" cy="10914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2591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Conditionals</a:t>
            </a:r>
            <a:endParaRPr sz="40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6401435" cy="13150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C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uses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 </a:t>
            </a:r>
            <a:r>
              <a:rPr sz="2600" spc="-10" dirty="0">
                <a:latin typeface="Calibri"/>
                <a:cs typeface="Calibri"/>
              </a:rPr>
              <a:t>integer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10" dirty="0">
                <a:latin typeface="Calibri"/>
                <a:cs typeface="Calibri"/>
              </a:rPr>
              <a:t> represent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Boolean values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20" dirty="0">
                <a:latin typeface="Calibri"/>
                <a:cs typeface="Calibri"/>
              </a:rPr>
              <a:t>Zero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interpreted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5" dirty="0">
                <a:latin typeface="Calibri"/>
                <a:cs typeface="Calibri"/>
              </a:rPr>
              <a:t>Any</a:t>
            </a:r>
            <a:r>
              <a:rPr sz="2400" spc="-5" dirty="0">
                <a:latin typeface="Calibri"/>
                <a:cs typeface="Calibri"/>
              </a:rPr>
              <a:t> other</a:t>
            </a:r>
            <a:r>
              <a:rPr sz="2400" spc="-15" dirty="0">
                <a:latin typeface="Calibri"/>
                <a:cs typeface="Calibri"/>
              </a:rPr>
              <a:t> integer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interpreted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32950" y="3200400"/>
            <a:ext cx="5029849" cy="3200400"/>
            <a:chOff x="3412235" y="3219830"/>
            <a:chExt cx="4122420" cy="27133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5112" y="3219830"/>
              <a:ext cx="3729111" cy="26963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1571" y="5640323"/>
              <a:ext cx="938783" cy="2926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2235" y="4081272"/>
              <a:ext cx="318515" cy="2392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7515" y="3988307"/>
              <a:ext cx="1467612" cy="3520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2591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Conditionals</a:t>
            </a:r>
            <a:endParaRPr sz="40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510030"/>
            <a:ext cx="15430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solidFill>
                  <a:srgbClr val="EFA12D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9442" y="1459738"/>
            <a:ext cx="33331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syntax </a:t>
            </a:r>
            <a:r>
              <a:rPr sz="2600" spc="-10" dirty="0">
                <a:latin typeface="Calibri"/>
                <a:cs typeface="Calibri"/>
              </a:rPr>
              <a:t>error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" dirty="0">
                <a:latin typeface="Calibri"/>
                <a:cs typeface="Calibri"/>
              </a:rPr>
              <a:t> C.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3433" y="1909698"/>
            <a:ext cx="71107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expression, </a:t>
            </a:r>
            <a:r>
              <a:rPr sz="2400" i="1" dirty="0">
                <a:latin typeface="Calibri"/>
                <a:cs typeface="Calibri"/>
              </a:rPr>
              <a:t>n = 0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assigns </a:t>
            </a:r>
            <a:r>
              <a:rPr sz="2400" spc="-20" dirty="0">
                <a:latin typeface="Calibri"/>
                <a:cs typeface="Calibri"/>
              </a:rPr>
              <a:t>zero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n and the </a:t>
            </a:r>
            <a:r>
              <a:rPr sz="2400" spc="-10" dirty="0">
                <a:latin typeface="Calibri"/>
                <a:cs typeface="Calibri"/>
              </a:rPr>
              <a:t>value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expression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0.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Zero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interpreted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false, </a:t>
            </a:r>
            <a:r>
              <a:rPr sz="2400" dirty="0">
                <a:latin typeface="Calibri"/>
                <a:cs typeface="Calibri"/>
              </a:rPr>
              <a:t>and 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false branch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if </a:t>
            </a:r>
            <a:r>
              <a:rPr sz="2400" spc="-15" dirty="0">
                <a:latin typeface="Calibri"/>
                <a:cs typeface="Calibri"/>
              </a:rPr>
              <a:t>statement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20" dirty="0">
                <a:latin typeface="Calibri"/>
                <a:cs typeface="Calibri"/>
              </a:rPr>
              <a:t>taken.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3130118"/>
            <a:ext cx="15430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solidFill>
                  <a:srgbClr val="EFA12D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9442" y="3079826"/>
            <a:ext cx="333438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syntax </a:t>
            </a:r>
            <a:r>
              <a:rPr sz="2600" spc="-10" dirty="0">
                <a:latin typeface="Calibri"/>
                <a:cs typeface="Calibri"/>
              </a:rPr>
              <a:t>error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3433" y="3529965"/>
            <a:ext cx="69316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241300" algn="l"/>
                <a:tab pos="402971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expression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assigns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n.	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interpreted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true,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branch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if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statement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taken.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4255" y="1545336"/>
            <a:ext cx="8277225" cy="3423285"/>
            <a:chOff x="524255" y="1545336"/>
            <a:chExt cx="8277225" cy="34232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926" y="4749104"/>
              <a:ext cx="8159502" cy="1729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8827" y="4719828"/>
              <a:ext cx="8267700" cy="243840"/>
            </a:xfrm>
            <a:custGeom>
              <a:avLst/>
              <a:gdLst/>
              <a:ahLst/>
              <a:cxnLst/>
              <a:rect l="l" t="t" r="r" b="b"/>
              <a:pathLst>
                <a:path w="8267700" h="243839">
                  <a:moveTo>
                    <a:pt x="0" y="243840"/>
                  </a:moveTo>
                  <a:lnTo>
                    <a:pt x="8267700" y="243840"/>
                  </a:lnTo>
                  <a:lnTo>
                    <a:pt x="8267700" y="0"/>
                  </a:lnTo>
                  <a:lnTo>
                    <a:pt x="0" y="0"/>
                  </a:lnTo>
                  <a:lnTo>
                    <a:pt x="0" y="243840"/>
                  </a:lnTo>
                  <a:close/>
                </a:path>
              </a:pathLst>
            </a:custGeom>
            <a:ln w="9143">
              <a:solidFill>
                <a:srgbClr val="FF99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6788" y="1637876"/>
              <a:ext cx="1266255" cy="16679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75587" y="1549908"/>
              <a:ext cx="1492250" cy="309880"/>
            </a:xfrm>
            <a:custGeom>
              <a:avLst/>
              <a:gdLst/>
              <a:ahLst/>
              <a:cxnLst/>
              <a:rect l="l" t="t" r="r" b="b"/>
              <a:pathLst>
                <a:path w="1492250" h="309880">
                  <a:moveTo>
                    <a:pt x="0" y="309372"/>
                  </a:moveTo>
                  <a:lnTo>
                    <a:pt x="1491996" y="309372"/>
                  </a:lnTo>
                  <a:lnTo>
                    <a:pt x="1491996" y="0"/>
                  </a:lnTo>
                  <a:lnTo>
                    <a:pt x="0" y="0"/>
                  </a:lnTo>
                  <a:lnTo>
                    <a:pt x="0" y="309372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0224" y="3271494"/>
              <a:ext cx="1267483" cy="1668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75587" y="3150108"/>
              <a:ext cx="1477010" cy="342900"/>
            </a:xfrm>
            <a:custGeom>
              <a:avLst/>
              <a:gdLst/>
              <a:ahLst/>
              <a:cxnLst/>
              <a:rect l="l" t="t" r="r" b="b"/>
              <a:pathLst>
                <a:path w="1477010" h="342900">
                  <a:moveTo>
                    <a:pt x="0" y="342900"/>
                  </a:moveTo>
                  <a:lnTo>
                    <a:pt x="1476756" y="342900"/>
                  </a:lnTo>
                  <a:lnTo>
                    <a:pt x="1476756" y="0"/>
                  </a:lnTo>
                  <a:lnTo>
                    <a:pt x="0" y="0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2591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Conditionals</a:t>
            </a:r>
            <a:endParaRPr sz="40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383766"/>
            <a:ext cx="7536180" cy="331977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Remember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==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operator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test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equality.</a:t>
            </a:r>
            <a:endParaRPr sz="2600">
              <a:latin typeface="Calibri"/>
              <a:cs typeface="Calibri"/>
            </a:endParaRPr>
          </a:p>
          <a:p>
            <a:pPr marL="286385" marR="36195" indent="-274320">
              <a:lnSpc>
                <a:spcPct val="100000"/>
              </a:lnSpc>
              <a:spcBef>
                <a:spcPts val="6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  <a:tab pos="3061970" algn="l"/>
              </a:tabLst>
            </a:pPr>
            <a:r>
              <a:rPr sz="2600" spc="-114" dirty="0">
                <a:latin typeface="Calibri"/>
                <a:cs typeface="Calibri"/>
              </a:rPr>
              <a:t>To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help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catch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error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equality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check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involves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constant,	</a:t>
            </a:r>
            <a:r>
              <a:rPr sz="2600" spc="-5" dirty="0">
                <a:latin typeface="Calibri"/>
                <a:cs typeface="Calibri"/>
              </a:rPr>
              <a:t>put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constant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left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hand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side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==.</a:t>
            </a:r>
            <a:endParaRPr sz="2600">
              <a:latin typeface="Calibri"/>
              <a:cs typeface="Calibri"/>
            </a:endParaRPr>
          </a:p>
          <a:p>
            <a:pPr marL="228600" marR="4874895" lvl="1" indent="-228600" algn="r">
              <a:lnSpc>
                <a:spcPct val="100000"/>
              </a:lnSpc>
              <a:spcBef>
                <a:spcPts val="4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228600" algn="l"/>
              </a:tabLst>
            </a:pP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endParaRPr sz="2400">
              <a:latin typeface="Calibri"/>
              <a:cs typeface="Calibri"/>
            </a:endParaRPr>
          </a:p>
          <a:p>
            <a:pPr marR="4925060" algn="r">
              <a:lnSpc>
                <a:spcPct val="100000"/>
              </a:lnSpc>
              <a:spcBef>
                <a:spcPts val="425"/>
              </a:spcBef>
            </a:pPr>
            <a:r>
              <a:rPr sz="2000" spc="-10" dirty="0">
                <a:latin typeface="Calibri"/>
                <a:cs typeface="Calibri"/>
              </a:rPr>
              <a:t>instead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814069" marR="5080" indent="-228600">
              <a:lnSpc>
                <a:spcPct val="100000"/>
              </a:lnSpc>
              <a:spcBef>
                <a:spcPts val="370"/>
              </a:spcBef>
              <a:tabLst>
                <a:tab pos="2259965" algn="l"/>
              </a:tabLst>
            </a:pPr>
            <a:r>
              <a:rPr sz="2400" spc="-5" dirty="0">
                <a:latin typeface="Calibri"/>
                <a:cs typeface="Calibri"/>
              </a:rPr>
              <a:t>Since	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valid </a:t>
            </a:r>
            <a:r>
              <a:rPr sz="2400" spc="-5" dirty="0">
                <a:latin typeface="Calibri"/>
                <a:cs typeface="Calibri"/>
              </a:rPr>
              <a:t>assignment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compiler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detect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 </a:t>
            </a:r>
            <a:r>
              <a:rPr sz="2400" spc="-10" dirty="0">
                <a:latin typeface="Calibri"/>
                <a:cs typeface="Calibri"/>
              </a:rPr>
              <a:t>error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5" dirty="0">
                <a:latin typeface="Calibri"/>
                <a:cs typeface="Calibri"/>
              </a:rPr>
              <a:t>==</a:t>
            </a:r>
            <a:r>
              <a:rPr sz="2400" dirty="0">
                <a:latin typeface="Calibri"/>
                <a:cs typeface="Calibri"/>
              </a:rPr>
              <a:t> is </a:t>
            </a:r>
            <a:r>
              <a:rPr sz="2400" spc="-10" dirty="0">
                <a:latin typeface="Calibri"/>
                <a:cs typeface="Calibri"/>
              </a:rPr>
              <a:t>intended.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74748" y="937260"/>
            <a:ext cx="5668010" cy="4273550"/>
            <a:chOff x="2174748" y="937260"/>
            <a:chExt cx="5668010" cy="42735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9148" y="937260"/>
              <a:ext cx="943355" cy="3093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3424" y="4990261"/>
              <a:ext cx="4321677" cy="1738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79320" y="4948427"/>
              <a:ext cx="4455160" cy="257810"/>
            </a:xfrm>
            <a:custGeom>
              <a:avLst/>
              <a:gdLst/>
              <a:ahLst/>
              <a:cxnLst/>
              <a:rect l="l" t="t" r="r" b="b"/>
              <a:pathLst>
                <a:path w="4455159" h="257810">
                  <a:moveTo>
                    <a:pt x="0" y="257556"/>
                  </a:moveTo>
                  <a:lnTo>
                    <a:pt x="4454652" y="257556"/>
                  </a:lnTo>
                  <a:lnTo>
                    <a:pt x="4454652" y="0"/>
                  </a:lnTo>
                  <a:lnTo>
                    <a:pt x="0" y="0"/>
                  </a:lnTo>
                  <a:lnTo>
                    <a:pt x="0" y="257556"/>
                  </a:lnTo>
                  <a:close/>
                </a:path>
              </a:pathLst>
            </a:custGeom>
            <a:ln w="9144">
              <a:solidFill>
                <a:srgbClr val="FF99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0486" y="3346222"/>
              <a:ext cx="1400090" cy="1668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35908" y="3241548"/>
              <a:ext cx="1592580" cy="326390"/>
            </a:xfrm>
            <a:custGeom>
              <a:avLst/>
              <a:gdLst/>
              <a:ahLst/>
              <a:cxnLst/>
              <a:rect l="l" t="t" r="r" b="b"/>
              <a:pathLst>
                <a:path w="1592579" h="326389">
                  <a:moveTo>
                    <a:pt x="0" y="326136"/>
                  </a:moveTo>
                  <a:lnTo>
                    <a:pt x="1592580" y="326136"/>
                  </a:lnTo>
                  <a:lnTo>
                    <a:pt x="1592580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7161" y="3695276"/>
              <a:ext cx="1400175" cy="16679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35908" y="3607308"/>
              <a:ext cx="1609725" cy="309880"/>
            </a:xfrm>
            <a:custGeom>
              <a:avLst/>
              <a:gdLst/>
              <a:ahLst/>
              <a:cxnLst/>
              <a:rect l="l" t="t" r="r" b="b"/>
              <a:pathLst>
                <a:path w="1609725" h="309879">
                  <a:moveTo>
                    <a:pt x="0" y="309371"/>
                  </a:moveTo>
                  <a:lnTo>
                    <a:pt x="1609343" y="309371"/>
                  </a:lnTo>
                  <a:lnTo>
                    <a:pt x="1609343" y="0"/>
                  </a:lnTo>
                  <a:lnTo>
                    <a:pt x="0" y="0"/>
                  </a:lnTo>
                  <a:lnTo>
                    <a:pt x="0" y="309371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2887" y="4087694"/>
              <a:ext cx="836156" cy="1715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044" y="748029"/>
            <a:ext cx="7803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Th</a:t>
            </a:r>
            <a:r>
              <a:rPr sz="3600" dirty="0"/>
              <a:t>e</a:t>
            </a:r>
            <a:r>
              <a:rPr sz="3600" spc="-10" dirty="0"/>
              <a:t> </a:t>
            </a:r>
            <a:r>
              <a:rPr sz="3600" i="1" spc="-5" dirty="0">
                <a:latin typeface="Courier New"/>
                <a:cs typeface="Courier New"/>
              </a:rPr>
              <a:t>switc</a:t>
            </a:r>
            <a:r>
              <a:rPr sz="3600" i="1" dirty="0">
                <a:latin typeface="Courier New"/>
                <a:cs typeface="Courier New"/>
              </a:rPr>
              <a:t>h</a:t>
            </a:r>
            <a:r>
              <a:rPr sz="3600" i="1" spc="-1330" dirty="0">
                <a:latin typeface="Courier New"/>
                <a:cs typeface="Courier New"/>
              </a:rPr>
              <a:t> </a:t>
            </a:r>
            <a:r>
              <a:rPr sz="3600" dirty="0"/>
              <a:t>M</a:t>
            </a:r>
            <a:r>
              <a:rPr sz="3600" spc="5" dirty="0"/>
              <a:t>u</a:t>
            </a:r>
            <a:r>
              <a:rPr sz="3600" dirty="0"/>
              <a:t>ltipl</a:t>
            </a:r>
            <a:r>
              <a:rPr sz="3600" spc="-5" dirty="0"/>
              <a:t>e</a:t>
            </a:r>
            <a:r>
              <a:rPr sz="3600" spc="-15" dirty="0"/>
              <a:t>-</a:t>
            </a:r>
            <a:r>
              <a:rPr sz="3600" spc="-5" dirty="0"/>
              <a:t>Selec</a:t>
            </a:r>
            <a:r>
              <a:rPr sz="3600" spc="-15" dirty="0"/>
              <a:t>t</a:t>
            </a:r>
            <a:r>
              <a:rPr sz="3600" spc="-10" dirty="0"/>
              <a:t>i</a:t>
            </a:r>
            <a:r>
              <a:rPr sz="3600" spc="-5" dirty="0"/>
              <a:t>o</a:t>
            </a:r>
            <a:r>
              <a:rPr sz="3600" dirty="0"/>
              <a:t>n</a:t>
            </a:r>
            <a:r>
              <a:rPr sz="3600" spc="-35" dirty="0"/>
              <a:t> </a:t>
            </a:r>
            <a:r>
              <a:rPr sz="3600" spc="-5" dirty="0"/>
              <a:t>Structu</a:t>
            </a:r>
            <a:r>
              <a:rPr sz="3600" spc="-50" dirty="0"/>
              <a:t>r</a:t>
            </a:r>
            <a:r>
              <a:rPr sz="3600" dirty="0"/>
              <a:t>e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69644" y="1668471"/>
            <a:ext cx="7522845" cy="207263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1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i="1" spc="-5" dirty="0">
                <a:latin typeface="Courier New"/>
                <a:cs typeface="Courier New"/>
              </a:rPr>
              <a:t>switch</a:t>
            </a:r>
            <a:endParaRPr sz="2600">
              <a:latin typeface="Courier New"/>
              <a:cs typeface="Courier New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56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0" dirty="0">
                <a:latin typeface="Calibri"/>
                <a:cs typeface="Calibri"/>
              </a:rPr>
              <a:t>Useful</a:t>
            </a:r>
            <a:r>
              <a:rPr sz="2400" dirty="0">
                <a:latin typeface="Calibri"/>
                <a:cs typeface="Calibri"/>
              </a:rPr>
              <a:t> when </a:t>
            </a:r>
            <a:r>
              <a:rPr sz="2400" spc="-10" dirty="0">
                <a:latin typeface="Calibri"/>
                <a:cs typeface="Calibri"/>
              </a:rPr>
              <a:t>variable</a:t>
            </a:r>
            <a:r>
              <a:rPr sz="2400" spc="-5" dirty="0">
                <a:latin typeface="Calibri"/>
                <a:cs typeface="Calibri"/>
              </a:rPr>
              <a:t> 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expression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tested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values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0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Consi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seri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cas</a:t>
            </a:r>
            <a:r>
              <a:rPr sz="2400" b="1" dirty="0">
                <a:latin typeface="Courier New"/>
                <a:cs typeface="Courier New"/>
              </a:rPr>
              <a:t>e</a:t>
            </a:r>
            <a:r>
              <a:rPr sz="2400" b="1" spc="-915" dirty="0">
                <a:latin typeface="Courier New"/>
                <a:cs typeface="Courier New"/>
              </a:rPr>
              <a:t> </a:t>
            </a:r>
            <a:r>
              <a:rPr sz="2400" dirty="0">
                <a:latin typeface="Calibri"/>
                <a:cs typeface="Calibri"/>
              </a:rPr>
              <a:t>labels 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tional</a:t>
            </a:r>
            <a:endParaRPr sz="2400">
              <a:latin typeface="Calibri"/>
              <a:cs typeface="Calibri"/>
            </a:endParaRPr>
          </a:p>
          <a:p>
            <a:pPr marL="560705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defaul</a:t>
            </a:r>
            <a:r>
              <a:rPr sz="2400" b="1" dirty="0">
                <a:latin typeface="Courier New"/>
                <a:cs typeface="Courier New"/>
              </a:rPr>
              <a:t>t</a:t>
            </a:r>
            <a:r>
              <a:rPr sz="2400" b="1" spc="-925" dirty="0">
                <a:latin typeface="Courier New"/>
                <a:cs typeface="Courier New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966971"/>
            <a:ext cx="3276600" cy="26090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096" y="823730"/>
            <a:ext cx="8090154" cy="1022588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ts val="3850"/>
              </a:lnSpc>
              <a:spcBef>
                <a:spcPts val="65"/>
              </a:spcBef>
            </a:pPr>
            <a:r>
              <a:rPr sz="3600" spc="-10" dirty="0"/>
              <a:t>T</a:t>
            </a:r>
            <a:r>
              <a:rPr sz="3600" dirty="0"/>
              <a:t>h</a:t>
            </a:r>
            <a:r>
              <a:rPr sz="3600" spc="-5" dirty="0"/>
              <a:t>e</a:t>
            </a:r>
            <a:r>
              <a:rPr sz="3600" spc="-10" dirty="0"/>
              <a:t> </a:t>
            </a:r>
            <a:r>
              <a:rPr sz="3600" i="1" spc="-5" dirty="0">
                <a:latin typeface="Courier New"/>
                <a:cs typeface="Courier New"/>
              </a:rPr>
              <a:t>switch</a:t>
            </a:r>
            <a:r>
              <a:rPr sz="3600" i="1" spc="-1140" dirty="0">
                <a:latin typeface="Courier New"/>
                <a:cs typeface="Courier New"/>
              </a:rPr>
              <a:t> </a:t>
            </a:r>
            <a:r>
              <a:rPr sz="3600" spc="-5" dirty="0"/>
              <a:t>M</a:t>
            </a:r>
            <a:r>
              <a:rPr sz="3600" dirty="0"/>
              <a:t>u</a:t>
            </a:r>
            <a:r>
              <a:rPr sz="3600" spc="-5" dirty="0"/>
              <a:t>lt</a:t>
            </a:r>
            <a:r>
              <a:rPr sz="3600" spc="-20" dirty="0"/>
              <a:t>i</a:t>
            </a:r>
            <a:r>
              <a:rPr sz="3600" spc="-10" dirty="0"/>
              <a:t>pl</a:t>
            </a:r>
            <a:r>
              <a:rPr sz="3600" spc="-5" dirty="0"/>
              <a:t>e-</a:t>
            </a:r>
            <a:r>
              <a:rPr sz="3600" spc="-10" dirty="0"/>
              <a:t>Sele</a:t>
            </a:r>
            <a:r>
              <a:rPr sz="3600" spc="-20" dirty="0"/>
              <a:t>c</a:t>
            </a:r>
            <a:r>
              <a:rPr sz="3600" spc="-5" dirty="0"/>
              <a:t>tion</a:t>
            </a:r>
            <a:r>
              <a:rPr sz="3600" spc="25" dirty="0"/>
              <a:t> </a:t>
            </a:r>
            <a:r>
              <a:rPr sz="3600" spc="-10" dirty="0"/>
              <a:t>Structu</a:t>
            </a:r>
            <a:r>
              <a:rPr sz="3600" spc="-35" dirty="0"/>
              <a:t>r</a:t>
            </a:r>
            <a:r>
              <a:rPr sz="3600" spc="-5" dirty="0"/>
              <a:t>e  With</a:t>
            </a:r>
            <a:r>
              <a:rPr sz="3600" dirty="0"/>
              <a:t> </a:t>
            </a:r>
            <a:r>
              <a:rPr sz="3600" spc="-15" dirty="0"/>
              <a:t>Breaks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645729" y="2126690"/>
            <a:ext cx="1914525" cy="466725"/>
            <a:chOff x="1621345" y="1671637"/>
            <a:chExt cx="1914525" cy="466725"/>
          </a:xfrm>
        </p:grpSpPr>
        <p:sp>
          <p:nvSpPr>
            <p:cNvPr id="4" name="object 4"/>
            <p:cNvSpPr/>
            <p:nvPr/>
          </p:nvSpPr>
          <p:spPr>
            <a:xfrm>
              <a:off x="1626108" y="1676400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952500" y="0"/>
                  </a:moveTo>
                  <a:lnTo>
                    <a:pt x="0" y="228600"/>
                  </a:lnTo>
                  <a:lnTo>
                    <a:pt x="952500" y="457200"/>
                  </a:lnTo>
                  <a:lnTo>
                    <a:pt x="1905000" y="2286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6108" y="1676400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0" y="228600"/>
                  </a:moveTo>
                  <a:lnTo>
                    <a:pt x="952500" y="0"/>
                  </a:lnTo>
                  <a:lnTo>
                    <a:pt x="1905000" y="228600"/>
                  </a:lnTo>
                  <a:lnTo>
                    <a:pt x="952500" y="45720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13178" y="2202826"/>
            <a:ext cx="577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case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60319" y="1826653"/>
            <a:ext cx="3284854" cy="753110"/>
            <a:chOff x="2535935" y="1371600"/>
            <a:chExt cx="3284854" cy="753110"/>
          </a:xfrm>
        </p:grpSpPr>
        <p:sp>
          <p:nvSpPr>
            <p:cNvPr id="8" name="object 8"/>
            <p:cNvSpPr/>
            <p:nvPr/>
          </p:nvSpPr>
          <p:spPr>
            <a:xfrm>
              <a:off x="2535935" y="13716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31750" y="228600"/>
                  </a:moveTo>
                  <a:lnTo>
                    <a:pt x="0" y="228600"/>
                  </a:lnTo>
                  <a:lnTo>
                    <a:pt x="38100" y="304800"/>
                  </a:lnTo>
                  <a:lnTo>
                    <a:pt x="69850" y="241300"/>
                  </a:lnTo>
                  <a:lnTo>
                    <a:pt x="31750" y="241300"/>
                  </a:lnTo>
                  <a:lnTo>
                    <a:pt x="31750" y="228600"/>
                  </a:lnTo>
                  <a:close/>
                </a:path>
                <a:path w="76200" h="304800">
                  <a:moveTo>
                    <a:pt x="44450" y="0"/>
                  </a:moveTo>
                  <a:lnTo>
                    <a:pt x="31750" y="0"/>
                  </a:lnTo>
                  <a:lnTo>
                    <a:pt x="31750" y="241300"/>
                  </a:lnTo>
                  <a:lnTo>
                    <a:pt x="44450" y="241300"/>
                  </a:lnTo>
                  <a:lnTo>
                    <a:pt x="44450" y="0"/>
                  </a:lnTo>
                  <a:close/>
                </a:path>
                <a:path w="76200" h="304800">
                  <a:moveTo>
                    <a:pt x="76200" y="228600"/>
                  </a:moveTo>
                  <a:lnTo>
                    <a:pt x="44450" y="228600"/>
                  </a:lnTo>
                  <a:lnTo>
                    <a:pt x="44450" y="241300"/>
                  </a:lnTo>
                  <a:lnTo>
                    <a:pt x="69850" y="241300"/>
                  </a:lnTo>
                  <a:lnTo>
                    <a:pt x="76200" y="228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86783" y="1662684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7526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1752600" y="457200"/>
                  </a:lnTo>
                  <a:lnTo>
                    <a:pt x="1782240" y="451205"/>
                  </a:lnTo>
                  <a:lnTo>
                    <a:pt x="1806463" y="434863"/>
                  </a:lnTo>
                  <a:lnTo>
                    <a:pt x="1822805" y="410640"/>
                  </a:lnTo>
                  <a:lnTo>
                    <a:pt x="1828800" y="381000"/>
                  </a:lnTo>
                  <a:lnTo>
                    <a:pt x="1828800" y="76200"/>
                  </a:lnTo>
                  <a:lnTo>
                    <a:pt x="1822805" y="46559"/>
                  </a:lnTo>
                  <a:lnTo>
                    <a:pt x="1806463" y="22336"/>
                  </a:lnTo>
                  <a:lnTo>
                    <a:pt x="1782240" y="5994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86783" y="1662684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1752600" y="0"/>
                  </a:lnTo>
                  <a:lnTo>
                    <a:pt x="1782240" y="5994"/>
                  </a:lnTo>
                  <a:lnTo>
                    <a:pt x="1806463" y="22336"/>
                  </a:lnTo>
                  <a:lnTo>
                    <a:pt x="1822805" y="46559"/>
                  </a:lnTo>
                  <a:lnTo>
                    <a:pt x="1828800" y="76200"/>
                  </a:lnTo>
                  <a:lnTo>
                    <a:pt x="1828800" y="381000"/>
                  </a:lnTo>
                  <a:lnTo>
                    <a:pt x="1822805" y="410640"/>
                  </a:lnTo>
                  <a:lnTo>
                    <a:pt x="1806463" y="434863"/>
                  </a:lnTo>
                  <a:lnTo>
                    <a:pt x="1782240" y="451205"/>
                  </a:lnTo>
                  <a:lnTo>
                    <a:pt x="17526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76141" y="2181491"/>
            <a:ext cx="1500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action(s)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55492" y="2126690"/>
            <a:ext cx="4203065" cy="3941445"/>
            <a:chOff x="3531108" y="1671637"/>
            <a:chExt cx="4203065" cy="3941445"/>
          </a:xfrm>
        </p:grpSpPr>
        <p:sp>
          <p:nvSpPr>
            <p:cNvPr id="13" name="object 13"/>
            <p:cNvSpPr/>
            <p:nvPr/>
          </p:nvSpPr>
          <p:spPr>
            <a:xfrm>
              <a:off x="3531108" y="1863851"/>
              <a:ext cx="4203065" cy="3749040"/>
            </a:xfrm>
            <a:custGeom>
              <a:avLst/>
              <a:gdLst/>
              <a:ahLst/>
              <a:cxnLst/>
              <a:rect l="l" t="t" r="r" b="b"/>
              <a:pathLst>
                <a:path w="4203065" h="3749040">
                  <a:moveTo>
                    <a:pt x="457200" y="38100"/>
                  </a:moveTo>
                  <a:lnTo>
                    <a:pt x="444500" y="31750"/>
                  </a:lnTo>
                  <a:lnTo>
                    <a:pt x="381000" y="0"/>
                  </a:lnTo>
                  <a:lnTo>
                    <a:pt x="3810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381000" y="44450"/>
                  </a:lnTo>
                  <a:lnTo>
                    <a:pt x="381000" y="76200"/>
                  </a:lnTo>
                  <a:lnTo>
                    <a:pt x="444500" y="44450"/>
                  </a:lnTo>
                  <a:lnTo>
                    <a:pt x="457200" y="38100"/>
                  </a:lnTo>
                  <a:close/>
                </a:path>
                <a:path w="4203065" h="3749040">
                  <a:moveTo>
                    <a:pt x="4202811" y="3672713"/>
                  </a:moveTo>
                  <a:lnTo>
                    <a:pt x="4171124" y="3672827"/>
                  </a:lnTo>
                  <a:lnTo>
                    <a:pt x="4154678" y="51816"/>
                  </a:lnTo>
                  <a:lnTo>
                    <a:pt x="4141978" y="51816"/>
                  </a:lnTo>
                  <a:lnTo>
                    <a:pt x="4158424" y="3672865"/>
                  </a:lnTo>
                  <a:lnTo>
                    <a:pt x="4126611" y="3672967"/>
                  </a:lnTo>
                  <a:lnTo>
                    <a:pt x="4165092" y="3749040"/>
                  </a:lnTo>
                  <a:lnTo>
                    <a:pt x="4196461" y="3685540"/>
                  </a:lnTo>
                  <a:lnTo>
                    <a:pt x="4202811" y="3672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00216" y="1676400"/>
              <a:ext cx="914400" cy="457200"/>
            </a:xfrm>
            <a:custGeom>
              <a:avLst/>
              <a:gdLst/>
              <a:ahLst/>
              <a:cxnLst/>
              <a:rect l="l" t="t" r="r" b="b"/>
              <a:pathLst>
                <a:path w="914400" h="457200">
                  <a:moveTo>
                    <a:pt x="8382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838200" y="457200"/>
                  </a:lnTo>
                  <a:lnTo>
                    <a:pt x="867840" y="451205"/>
                  </a:lnTo>
                  <a:lnTo>
                    <a:pt x="892063" y="434863"/>
                  </a:lnTo>
                  <a:lnTo>
                    <a:pt x="908405" y="410640"/>
                  </a:lnTo>
                  <a:lnTo>
                    <a:pt x="914400" y="381000"/>
                  </a:lnTo>
                  <a:lnTo>
                    <a:pt x="914400" y="76200"/>
                  </a:lnTo>
                  <a:lnTo>
                    <a:pt x="908405" y="46559"/>
                  </a:lnTo>
                  <a:lnTo>
                    <a:pt x="892063" y="22336"/>
                  </a:lnTo>
                  <a:lnTo>
                    <a:pt x="867840" y="5994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0216" y="1676400"/>
              <a:ext cx="914400" cy="457200"/>
            </a:xfrm>
            <a:custGeom>
              <a:avLst/>
              <a:gdLst/>
              <a:ahLst/>
              <a:cxnLst/>
              <a:rect l="l" t="t" r="r" b="b"/>
              <a:pathLst>
                <a:path w="9144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838200" y="0"/>
                  </a:lnTo>
                  <a:lnTo>
                    <a:pt x="867840" y="5994"/>
                  </a:lnTo>
                  <a:lnTo>
                    <a:pt x="892063" y="22336"/>
                  </a:lnTo>
                  <a:lnTo>
                    <a:pt x="908405" y="46559"/>
                  </a:lnTo>
                  <a:lnTo>
                    <a:pt x="914400" y="76200"/>
                  </a:lnTo>
                  <a:lnTo>
                    <a:pt x="914400" y="381000"/>
                  </a:lnTo>
                  <a:lnTo>
                    <a:pt x="908405" y="410640"/>
                  </a:lnTo>
                  <a:lnTo>
                    <a:pt x="892063" y="434863"/>
                  </a:lnTo>
                  <a:lnTo>
                    <a:pt x="867840" y="451205"/>
                  </a:lnTo>
                  <a:lnTo>
                    <a:pt x="8382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07606" y="2195206"/>
            <a:ext cx="549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eak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39633" y="2320429"/>
            <a:ext cx="6056630" cy="1149350"/>
            <a:chOff x="1615249" y="1865376"/>
            <a:chExt cx="6056630" cy="1149350"/>
          </a:xfrm>
        </p:grpSpPr>
        <p:sp>
          <p:nvSpPr>
            <p:cNvPr id="18" name="object 18"/>
            <p:cNvSpPr/>
            <p:nvPr/>
          </p:nvSpPr>
          <p:spPr>
            <a:xfrm>
              <a:off x="5844540" y="1865375"/>
              <a:ext cx="1827530" cy="88900"/>
            </a:xfrm>
            <a:custGeom>
              <a:avLst/>
              <a:gdLst/>
              <a:ahLst/>
              <a:cxnLst/>
              <a:rect l="l" t="t" r="r" b="b"/>
              <a:pathLst>
                <a:path w="1827529" h="88900">
                  <a:moveTo>
                    <a:pt x="457200" y="50292"/>
                  </a:moveTo>
                  <a:lnTo>
                    <a:pt x="444500" y="43942"/>
                  </a:lnTo>
                  <a:lnTo>
                    <a:pt x="381000" y="12192"/>
                  </a:lnTo>
                  <a:lnTo>
                    <a:pt x="381000" y="43942"/>
                  </a:lnTo>
                  <a:lnTo>
                    <a:pt x="0" y="43942"/>
                  </a:lnTo>
                  <a:lnTo>
                    <a:pt x="0" y="56642"/>
                  </a:lnTo>
                  <a:lnTo>
                    <a:pt x="381000" y="56642"/>
                  </a:lnTo>
                  <a:lnTo>
                    <a:pt x="381000" y="88392"/>
                  </a:lnTo>
                  <a:lnTo>
                    <a:pt x="444500" y="56642"/>
                  </a:lnTo>
                  <a:lnTo>
                    <a:pt x="457200" y="50292"/>
                  </a:lnTo>
                  <a:close/>
                </a:path>
                <a:path w="1827529" h="88900">
                  <a:moveTo>
                    <a:pt x="1827276" y="38100"/>
                  </a:moveTo>
                  <a:lnTo>
                    <a:pt x="1814576" y="31750"/>
                  </a:lnTo>
                  <a:lnTo>
                    <a:pt x="1751076" y="0"/>
                  </a:lnTo>
                  <a:lnTo>
                    <a:pt x="1751076" y="31750"/>
                  </a:lnTo>
                  <a:lnTo>
                    <a:pt x="1370076" y="31750"/>
                  </a:lnTo>
                  <a:lnTo>
                    <a:pt x="1370076" y="44450"/>
                  </a:lnTo>
                  <a:lnTo>
                    <a:pt x="1751076" y="44450"/>
                  </a:lnTo>
                  <a:lnTo>
                    <a:pt x="1751076" y="76200"/>
                  </a:lnTo>
                  <a:lnTo>
                    <a:pt x="1814576" y="44450"/>
                  </a:lnTo>
                  <a:lnTo>
                    <a:pt x="182727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0011" y="2552700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952500" y="0"/>
                  </a:moveTo>
                  <a:lnTo>
                    <a:pt x="0" y="228600"/>
                  </a:lnTo>
                  <a:lnTo>
                    <a:pt x="952500" y="457200"/>
                  </a:lnTo>
                  <a:lnTo>
                    <a:pt x="1905000" y="2286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20011" y="2552700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0" y="228600"/>
                  </a:moveTo>
                  <a:lnTo>
                    <a:pt x="952500" y="0"/>
                  </a:lnTo>
                  <a:lnTo>
                    <a:pt x="1905000" y="228600"/>
                  </a:lnTo>
                  <a:lnTo>
                    <a:pt x="952500" y="45720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00732" y="3079507"/>
            <a:ext cx="59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case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554985" y="2574810"/>
            <a:ext cx="3284220" cy="881380"/>
            <a:chOff x="2530601" y="2119757"/>
            <a:chExt cx="3284220" cy="881380"/>
          </a:xfrm>
        </p:grpSpPr>
        <p:sp>
          <p:nvSpPr>
            <p:cNvPr id="23" name="object 23"/>
            <p:cNvSpPr/>
            <p:nvPr/>
          </p:nvSpPr>
          <p:spPr>
            <a:xfrm>
              <a:off x="2530601" y="2119757"/>
              <a:ext cx="76200" cy="433070"/>
            </a:xfrm>
            <a:custGeom>
              <a:avLst/>
              <a:gdLst/>
              <a:ahLst/>
              <a:cxnLst/>
              <a:rect l="l" t="t" r="r" b="b"/>
              <a:pathLst>
                <a:path w="76200" h="433069">
                  <a:moveTo>
                    <a:pt x="0" y="356362"/>
                  </a:moveTo>
                  <a:lnTo>
                    <a:pt x="37337" y="432942"/>
                  </a:lnTo>
                  <a:lnTo>
                    <a:pt x="69820" y="369569"/>
                  </a:lnTo>
                  <a:lnTo>
                    <a:pt x="44323" y="369569"/>
                  </a:lnTo>
                  <a:lnTo>
                    <a:pt x="31623" y="369315"/>
                  </a:lnTo>
                  <a:lnTo>
                    <a:pt x="31757" y="356679"/>
                  </a:lnTo>
                  <a:lnTo>
                    <a:pt x="0" y="356362"/>
                  </a:lnTo>
                  <a:close/>
                </a:path>
                <a:path w="76200" h="433069">
                  <a:moveTo>
                    <a:pt x="31757" y="356679"/>
                  </a:moveTo>
                  <a:lnTo>
                    <a:pt x="31623" y="369315"/>
                  </a:lnTo>
                  <a:lnTo>
                    <a:pt x="44323" y="369569"/>
                  </a:lnTo>
                  <a:lnTo>
                    <a:pt x="44459" y="356806"/>
                  </a:lnTo>
                  <a:lnTo>
                    <a:pt x="31757" y="356679"/>
                  </a:lnTo>
                  <a:close/>
                </a:path>
                <a:path w="76200" h="433069">
                  <a:moveTo>
                    <a:pt x="44459" y="356806"/>
                  </a:moveTo>
                  <a:lnTo>
                    <a:pt x="44323" y="369569"/>
                  </a:lnTo>
                  <a:lnTo>
                    <a:pt x="69820" y="369569"/>
                  </a:lnTo>
                  <a:lnTo>
                    <a:pt x="76200" y="357123"/>
                  </a:lnTo>
                  <a:lnTo>
                    <a:pt x="44459" y="356806"/>
                  </a:lnTo>
                  <a:close/>
                </a:path>
                <a:path w="76200" h="433069">
                  <a:moveTo>
                    <a:pt x="35560" y="0"/>
                  </a:moveTo>
                  <a:lnTo>
                    <a:pt x="31757" y="356679"/>
                  </a:lnTo>
                  <a:lnTo>
                    <a:pt x="44459" y="356806"/>
                  </a:lnTo>
                  <a:lnTo>
                    <a:pt x="48260" y="253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80687" y="2538984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7526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1752600" y="457200"/>
                  </a:lnTo>
                  <a:lnTo>
                    <a:pt x="1782240" y="451205"/>
                  </a:lnTo>
                  <a:lnTo>
                    <a:pt x="1806463" y="434863"/>
                  </a:lnTo>
                  <a:lnTo>
                    <a:pt x="1822805" y="410640"/>
                  </a:lnTo>
                  <a:lnTo>
                    <a:pt x="1828800" y="381000"/>
                  </a:lnTo>
                  <a:lnTo>
                    <a:pt x="1828800" y="76200"/>
                  </a:lnTo>
                  <a:lnTo>
                    <a:pt x="1822805" y="46559"/>
                  </a:lnTo>
                  <a:lnTo>
                    <a:pt x="1806463" y="22336"/>
                  </a:lnTo>
                  <a:lnTo>
                    <a:pt x="1782240" y="5994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80687" y="2538984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1752600" y="0"/>
                  </a:lnTo>
                  <a:lnTo>
                    <a:pt x="1782240" y="5994"/>
                  </a:lnTo>
                  <a:lnTo>
                    <a:pt x="1806463" y="22336"/>
                  </a:lnTo>
                  <a:lnTo>
                    <a:pt x="1822805" y="46559"/>
                  </a:lnTo>
                  <a:lnTo>
                    <a:pt x="1828800" y="76200"/>
                  </a:lnTo>
                  <a:lnTo>
                    <a:pt x="1828800" y="381000"/>
                  </a:lnTo>
                  <a:lnTo>
                    <a:pt x="1822805" y="410640"/>
                  </a:lnTo>
                  <a:lnTo>
                    <a:pt x="1806463" y="434863"/>
                  </a:lnTo>
                  <a:lnTo>
                    <a:pt x="1782240" y="451205"/>
                  </a:lnTo>
                  <a:lnTo>
                    <a:pt x="17526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163313" y="3057791"/>
            <a:ext cx="1512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action(s)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549395" y="3002990"/>
            <a:ext cx="3686810" cy="466725"/>
            <a:chOff x="3525011" y="2547937"/>
            <a:chExt cx="3686810" cy="466725"/>
          </a:xfrm>
        </p:grpSpPr>
        <p:sp>
          <p:nvSpPr>
            <p:cNvPr id="28" name="object 28"/>
            <p:cNvSpPr/>
            <p:nvPr/>
          </p:nvSpPr>
          <p:spPr>
            <a:xfrm>
              <a:off x="3525011" y="2740152"/>
              <a:ext cx="457200" cy="76200"/>
            </a:xfrm>
            <a:custGeom>
              <a:avLst/>
              <a:gdLst/>
              <a:ahLst/>
              <a:cxnLst/>
              <a:rect l="l" t="t" r="r" b="b"/>
              <a:pathLst>
                <a:path w="457200" h="76200">
                  <a:moveTo>
                    <a:pt x="381000" y="0"/>
                  </a:moveTo>
                  <a:lnTo>
                    <a:pt x="381000" y="76200"/>
                  </a:lnTo>
                  <a:lnTo>
                    <a:pt x="444500" y="44450"/>
                  </a:lnTo>
                  <a:lnTo>
                    <a:pt x="393700" y="44450"/>
                  </a:lnTo>
                  <a:lnTo>
                    <a:pt x="393700" y="31750"/>
                  </a:lnTo>
                  <a:lnTo>
                    <a:pt x="444500" y="31750"/>
                  </a:lnTo>
                  <a:lnTo>
                    <a:pt x="381000" y="0"/>
                  </a:lnTo>
                  <a:close/>
                </a:path>
                <a:path w="457200" h="76200">
                  <a:moveTo>
                    <a:pt x="3810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81000" y="44450"/>
                  </a:lnTo>
                  <a:lnTo>
                    <a:pt x="381000" y="31750"/>
                  </a:lnTo>
                  <a:close/>
                </a:path>
                <a:path w="457200" h="76200">
                  <a:moveTo>
                    <a:pt x="444500" y="31750"/>
                  </a:moveTo>
                  <a:lnTo>
                    <a:pt x="393700" y="31750"/>
                  </a:lnTo>
                  <a:lnTo>
                    <a:pt x="393700" y="44450"/>
                  </a:lnTo>
                  <a:lnTo>
                    <a:pt x="444500" y="44450"/>
                  </a:lnTo>
                  <a:lnTo>
                    <a:pt x="457200" y="38100"/>
                  </a:lnTo>
                  <a:lnTo>
                    <a:pt x="4445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92595" y="2552700"/>
              <a:ext cx="914400" cy="457200"/>
            </a:xfrm>
            <a:custGeom>
              <a:avLst/>
              <a:gdLst/>
              <a:ahLst/>
              <a:cxnLst/>
              <a:rect l="l" t="t" r="r" b="b"/>
              <a:pathLst>
                <a:path w="914400" h="457200">
                  <a:moveTo>
                    <a:pt x="8382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838200" y="457200"/>
                  </a:lnTo>
                  <a:lnTo>
                    <a:pt x="867840" y="451205"/>
                  </a:lnTo>
                  <a:lnTo>
                    <a:pt x="892063" y="434863"/>
                  </a:lnTo>
                  <a:lnTo>
                    <a:pt x="908405" y="410640"/>
                  </a:lnTo>
                  <a:lnTo>
                    <a:pt x="914400" y="381000"/>
                  </a:lnTo>
                  <a:lnTo>
                    <a:pt x="914400" y="76200"/>
                  </a:lnTo>
                  <a:lnTo>
                    <a:pt x="908405" y="46559"/>
                  </a:lnTo>
                  <a:lnTo>
                    <a:pt x="892063" y="22336"/>
                  </a:lnTo>
                  <a:lnTo>
                    <a:pt x="867840" y="5994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92595" y="2552700"/>
              <a:ext cx="914400" cy="457200"/>
            </a:xfrm>
            <a:custGeom>
              <a:avLst/>
              <a:gdLst/>
              <a:ahLst/>
              <a:cxnLst/>
              <a:rect l="l" t="t" r="r" b="b"/>
              <a:pathLst>
                <a:path w="9144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838200" y="0"/>
                  </a:lnTo>
                  <a:lnTo>
                    <a:pt x="867840" y="5994"/>
                  </a:lnTo>
                  <a:lnTo>
                    <a:pt x="892063" y="22336"/>
                  </a:lnTo>
                  <a:lnTo>
                    <a:pt x="908405" y="46559"/>
                  </a:lnTo>
                  <a:lnTo>
                    <a:pt x="914400" y="76200"/>
                  </a:lnTo>
                  <a:lnTo>
                    <a:pt x="914400" y="381000"/>
                  </a:lnTo>
                  <a:lnTo>
                    <a:pt x="908405" y="410640"/>
                  </a:lnTo>
                  <a:lnTo>
                    <a:pt x="892063" y="434863"/>
                  </a:lnTo>
                  <a:lnTo>
                    <a:pt x="867840" y="451205"/>
                  </a:lnTo>
                  <a:lnTo>
                    <a:pt x="8382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500875" y="3071887"/>
            <a:ext cx="549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eak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71637" y="3196729"/>
            <a:ext cx="6017260" cy="1797050"/>
            <a:chOff x="1647253" y="2741676"/>
            <a:chExt cx="6017260" cy="1797050"/>
          </a:xfrm>
        </p:grpSpPr>
        <p:sp>
          <p:nvSpPr>
            <p:cNvPr id="33" name="object 33"/>
            <p:cNvSpPr/>
            <p:nvPr/>
          </p:nvSpPr>
          <p:spPr>
            <a:xfrm>
              <a:off x="5836920" y="2741675"/>
              <a:ext cx="1827530" cy="88900"/>
            </a:xfrm>
            <a:custGeom>
              <a:avLst/>
              <a:gdLst/>
              <a:ahLst/>
              <a:cxnLst/>
              <a:rect l="l" t="t" r="r" b="b"/>
              <a:pathLst>
                <a:path w="1827529" h="88900">
                  <a:moveTo>
                    <a:pt x="457200" y="50292"/>
                  </a:moveTo>
                  <a:lnTo>
                    <a:pt x="444500" y="43942"/>
                  </a:lnTo>
                  <a:lnTo>
                    <a:pt x="381000" y="12192"/>
                  </a:lnTo>
                  <a:lnTo>
                    <a:pt x="381000" y="43942"/>
                  </a:lnTo>
                  <a:lnTo>
                    <a:pt x="0" y="43942"/>
                  </a:lnTo>
                  <a:lnTo>
                    <a:pt x="0" y="56642"/>
                  </a:lnTo>
                  <a:lnTo>
                    <a:pt x="381000" y="56642"/>
                  </a:lnTo>
                  <a:lnTo>
                    <a:pt x="381000" y="88392"/>
                  </a:lnTo>
                  <a:lnTo>
                    <a:pt x="444500" y="56642"/>
                  </a:lnTo>
                  <a:lnTo>
                    <a:pt x="457200" y="50292"/>
                  </a:lnTo>
                  <a:close/>
                </a:path>
                <a:path w="1827529" h="88900">
                  <a:moveTo>
                    <a:pt x="1827276" y="38100"/>
                  </a:moveTo>
                  <a:lnTo>
                    <a:pt x="1814576" y="31750"/>
                  </a:lnTo>
                  <a:lnTo>
                    <a:pt x="1751076" y="0"/>
                  </a:lnTo>
                  <a:lnTo>
                    <a:pt x="1751076" y="31750"/>
                  </a:lnTo>
                  <a:lnTo>
                    <a:pt x="1370076" y="31750"/>
                  </a:lnTo>
                  <a:lnTo>
                    <a:pt x="1370076" y="44450"/>
                  </a:lnTo>
                  <a:lnTo>
                    <a:pt x="1751076" y="44450"/>
                  </a:lnTo>
                  <a:lnTo>
                    <a:pt x="1751076" y="76200"/>
                  </a:lnTo>
                  <a:lnTo>
                    <a:pt x="1814576" y="44450"/>
                  </a:lnTo>
                  <a:lnTo>
                    <a:pt x="182727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52016" y="4076700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952500" y="0"/>
                  </a:moveTo>
                  <a:lnTo>
                    <a:pt x="0" y="228600"/>
                  </a:lnTo>
                  <a:lnTo>
                    <a:pt x="952500" y="457200"/>
                  </a:lnTo>
                  <a:lnTo>
                    <a:pt x="1904999" y="2286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52016" y="4076700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0" y="228600"/>
                  </a:moveTo>
                  <a:lnTo>
                    <a:pt x="952500" y="0"/>
                  </a:lnTo>
                  <a:lnTo>
                    <a:pt x="1904999" y="228600"/>
                  </a:lnTo>
                  <a:lnTo>
                    <a:pt x="952500" y="45720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338578" y="4603761"/>
            <a:ext cx="577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case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030789" y="4513274"/>
            <a:ext cx="1838325" cy="466725"/>
            <a:chOff x="4006405" y="4058221"/>
            <a:chExt cx="1838325" cy="466725"/>
          </a:xfrm>
        </p:grpSpPr>
        <p:sp>
          <p:nvSpPr>
            <p:cNvPr id="38" name="object 38"/>
            <p:cNvSpPr/>
            <p:nvPr/>
          </p:nvSpPr>
          <p:spPr>
            <a:xfrm>
              <a:off x="4011167" y="4062984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7526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1752600" y="457200"/>
                  </a:lnTo>
                  <a:lnTo>
                    <a:pt x="1782240" y="451205"/>
                  </a:lnTo>
                  <a:lnTo>
                    <a:pt x="1806463" y="434863"/>
                  </a:lnTo>
                  <a:lnTo>
                    <a:pt x="1822805" y="410640"/>
                  </a:lnTo>
                  <a:lnTo>
                    <a:pt x="1828800" y="381000"/>
                  </a:lnTo>
                  <a:lnTo>
                    <a:pt x="1828800" y="76200"/>
                  </a:lnTo>
                  <a:lnTo>
                    <a:pt x="1822805" y="46559"/>
                  </a:lnTo>
                  <a:lnTo>
                    <a:pt x="1806463" y="22336"/>
                  </a:lnTo>
                  <a:lnTo>
                    <a:pt x="1782240" y="5994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11167" y="4062984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1752600" y="0"/>
                  </a:lnTo>
                  <a:lnTo>
                    <a:pt x="1782240" y="5994"/>
                  </a:lnTo>
                  <a:lnTo>
                    <a:pt x="1806463" y="22336"/>
                  </a:lnTo>
                  <a:lnTo>
                    <a:pt x="1822805" y="46559"/>
                  </a:lnTo>
                  <a:lnTo>
                    <a:pt x="1828800" y="76200"/>
                  </a:lnTo>
                  <a:lnTo>
                    <a:pt x="1828800" y="381000"/>
                  </a:lnTo>
                  <a:lnTo>
                    <a:pt x="1822805" y="410640"/>
                  </a:lnTo>
                  <a:lnTo>
                    <a:pt x="1806463" y="434863"/>
                  </a:lnTo>
                  <a:lnTo>
                    <a:pt x="1782240" y="451205"/>
                  </a:lnTo>
                  <a:lnTo>
                    <a:pt x="17526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210304" y="4582172"/>
            <a:ext cx="1482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action(s)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581399" y="4526990"/>
            <a:ext cx="3686810" cy="466725"/>
            <a:chOff x="3557015" y="4071937"/>
            <a:chExt cx="3686810" cy="466725"/>
          </a:xfrm>
        </p:grpSpPr>
        <p:sp>
          <p:nvSpPr>
            <p:cNvPr id="42" name="object 42"/>
            <p:cNvSpPr/>
            <p:nvPr/>
          </p:nvSpPr>
          <p:spPr>
            <a:xfrm>
              <a:off x="3557015" y="4264152"/>
              <a:ext cx="457200" cy="76200"/>
            </a:xfrm>
            <a:custGeom>
              <a:avLst/>
              <a:gdLst/>
              <a:ahLst/>
              <a:cxnLst/>
              <a:rect l="l" t="t" r="r" b="b"/>
              <a:pathLst>
                <a:path w="457200" h="76200">
                  <a:moveTo>
                    <a:pt x="381000" y="0"/>
                  </a:moveTo>
                  <a:lnTo>
                    <a:pt x="381000" y="76200"/>
                  </a:lnTo>
                  <a:lnTo>
                    <a:pt x="444500" y="44450"/>
                  </a:lnTo>
                  <a:lnTo>
                    <a:pt x="393700" y="44450"/>
                  </a:lnTo>
                  <a:lnTo>
                    <a:pt x="393700" y="31750"/>
                  </a:lnTo>
                  <a:lnTo>
                    <a:pt x="444500" y="31750"/>
                  </a:lnTo>
                  <a:lnTo>
                    <a:pt x="381000" y="0"/>
                  </a:lnTo>
                  <a:close/>
                </a:path>
                <a:path w="457200" h="76200">
                  <a:moveTo>
                    <a:pt x="3810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81000" y="44450"/>
                  </a:lnTo>
                  <a:lnTo>
                    <a:pt x="381000" y="31750"/>
                  </a:lnTo>
                  <a:close/>
                </a:path>
                <a:path w="457200" h="76200">
                  <a:moveTo>
                    <a:pt x="444500" y="31750"/>
                  </a:moveTo>
                  <a:lnTo>
                    <a:pt x="393700" y="31750"/>
                  </a:lnTo>
                  <a:lnTo>
                    <a:pt x="393700" y="44450"/>
                  </a:lnTo>
                  <a:lnTo>
                    <a:pt x="444500" y="44450"/>
                  </a:lnTo>
                  <a:lnTo>
                    <a:pt x="457200" y="38100"/>
                  </a:lnTo>
                  <a:lnTo>
                    <a:pt x="4445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24599" y="4076700"/>
              <a:ext cx="914400" cy="457200"/>
            </a:xfrm>
            <a:custGeom>
              <a:avLst/>
              <a:gdLst/>
              <a:ahLst/>
              <a:cxnLst/>
              <a:rect l="l" t="t" r="r" b="b"/>
              <a:pathLst>
                <a:path w="914400" h="457200">
                  <a:moveTo>
                    <a:pt x="8382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838200" y="457200"/>
                  </a:lnTo>
                  <a:lnTo>
                    <a:pt x="867840" y="451205"/>
                  </a:lnTo>
                  <a:lnTo>
                    <a:pt x="892063" y="434863"/>
                  </a:lnTo>
                  <a:lnTo>
                    <a:pt x="908405" y="410640"/>
                  </a:lnTo>
                  <a:lnTo>
                    <a:pt x="914400" y="381000"/>
                  </a:lnTo>
                  <a:lnTo>
                    <a:pt x="914400" y="76200"/>
                  </a:lnTo>
                  <a:lnTo>
                    <a:pt x="908405" y="46559"/>
                  </a:lnTo>
                  <a:lnTo>
                    <a:pt x="892063" y="22336"/>
                  </a:lnTo>
                  <a:lnTo>
                    <a:pt x="867840" y="5994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24599" y="4076700"/>
              <a:ext cx="914400" cy="457200"/>
            </a:xfrm>
            <a:custGeom>
              <a:avLst/>
              <a:gdLst/>
              <a:ahLst/>
              <a:cxnLst/>
              <a:rect l="l" t="t" r="r" b="b"/>
              <a:pathLst>
                <a:path w="9144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838200" y="0"/>
                  </a:lnTo>
                  <a:lnTo>
                    <a:pt x="867840" y="5994"/>
                  </a:lnTo>
                  <a:lnTo>
                    <a:pt x="892063" y="22336"/>
                  </a:lnTo>
                  <a:lnTo>
                    <a:pt x="908405" y="46559"/>
                  </a:lnTo>
                  <a:lnTo>
                    <a:pt x="914400" y="76200"/>
                  </a:lnTo>
                  <a:lnTo>
                    <a:pt x="914400" y="381000"/>
                  </a:lnTo>
                  <a:lnTo>
                    <a:pt x="908405" y="410640"/>
                  </a:lnTo>
                  <a:lnTo>
                    <a:pt x="892063" y="434863"/>
                  </a:lnTo>
                  <a:lnTo>
                    <a:pt x="867840" y="451205"/>
                  </a:lnTo>
                  <a:lnTo>
                    <a:pt x="8382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532626" y="4596142"/>
            <a:ext cx="549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eak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552954" y="3464953"/>
            <a:ext cx="5167630" cy="2390140"/>
            <a:chOff x="2528570" y="3009900"/>
            <a:chExt cx="5167630" cy="2390140"/>
          </a:xfrm>
        </p:grpSpPr>
        <p:sp>
          <p:nvSpPr>
            <p:cNvPr id="47" name="object 47"/>
            <p:cNvSpPr/>
            <p:nvPr/>
          </p:nvSpPr>
          <p:spPr>
            <a:xfrm>
              <a:off x="2528570" y="3009899"/>
              <a:ext cx="5167630" cy="2156460"/>
            </a:xfrm>
            <a:custGeom>
              <a:avLst/>
              <a:gdLst/>
              <a:ahLst/>
              <a:cxnLst/>
              <a:rect l="l" t="t" r="r" b="b"/>
              <a:pathLst>
                <a:path w="5167630" h="2156460">
                  <a:moveTo>
                    <a:pt x="44704" y="889000"/>
                  </a:moveTo>
                  <a:lnTo>
                    <a:pt x="32004" y="889000"/>
                  </a:lnTo>
                  <a:lnTo>
                    <a:pt x="31877" y="939800"/>
                  </a:lnTo>
                  <a:lnTo>
                    <a:pt x="44577" y="939800"/>
                  </a:lnTo>
                  <a:lnTo>
                    <a:pt x="44704" y="889000"/>
                  </a:lnTo>
                  <a:close/>
                </a:path>
                <a:path w="5167630" h="2156460">
                  <a:moveTo>
                    <a:pt x="44958" y="800100"/>
                  </a:moveTo>
                  <a:lnTo>
                    <a:pt x="32258" y="800100"/>
                  </a:lnTo>
                  <a:lnTo>
                    <a:pt x="32131" y="850900"/>
                  </a:lnTo>
                  <a:lnTo>
                    <a:pt x="44831" y="850900"/>
                  </a:lnTo>
                  <a:lnTo>
                    <a:pt x="44958" y="800100"/>
                  </a:lnTo>
                  <a:close/>
                </a:path>
                <a:path w="5167630" h="2156460">
                  <a:moveTo>
                    <a:pt x="45212" y="711200"/>
                  </a:moveTo>
                  <a:lnTo>
                    <a:pt x="32512" y="711200"/>
                  </a:lnTo>
                  <a:lnTo>
                    <a:pt x="32385" y="762000"/>
                  </a:lnTo>
                  <a:lnTo>
                    <a:pt x="45085" y="762000"/>
                  </a:lnTo>
                  <a:lnTo>
                    <a:pt x="45212" y="711200"/>
                  </a:lnTo>
                  <a:close/>
                </a:path>
                <a:path w="5167630" h="2156460">
                  <a:moveTo>
                    <a:pt x="45466" y="622300"/>
                  </a:moveTo>
                  <a:lnTo>
                    <a:pt x="32766" y="622300"/>
                  </a:lnTo>
                  <a:lnTo>
                    <a:pt x="32639" y="673100"/>
                  </a:lnTo>
                  <a:lnTo>
                    <a:pt x="45339" y="673100"/>
                  </a:lnTo>
                  <a:lnTo>
                    <a:pt x="45466" y="622300"/>
                  </a:lnTo>
                  <a:close/>
                </a:path>
                <a:path w="5167630" h="2156460">
                  <a:moveTo>
                    <a:pt x="45720" y="533400"/>
                  </a:moveTo>
                  <a:lnTo>
                    <a:pt x="33020" y="533400"/>
                  </a:lnTo>
                  <a:lnTo>
                    <a:pt x="32893" y="584200"/>
                  </a:lnTo>
                  <a:lnTo>
                    <a:pt x="45593" y="584200"/>
                  </a:lnTo>
                  <a:lnTo>
                    <a:pt x="45720" y="533400"/>
                  </a:lnTo>
                  <a:close/>
                </a:path>
                <a:path w="5167630" h="2156460">
                  <a:moveTo>
                    <a:pt x="45974" y="444500"/>
                  </a:moveTo>
                  <a:lnTo>
                    <a:pt x="33274" y="444500"/>
                  </a:lnTo>
                  <a:lnTo>
                    <a:pt x="33147" y="495300"/>
                  </a:lnTo>
                  <a:lnTo>
                    <a:pt x="45847" y="495300"/>
                  </a:lnTo>
                  <a:lnTo>
                    <a:pt x="45974" y="444500"/>
                  </a:lnTo>
                  <a:close/>
                </a:path>
                <a:path w="5167630" h="2156460">
                  <a:moveTo>
                    <a:pt x="46228" y="355600"/>
                  </a:moveTo>
                  <a:lnTo>
                    <a:pt x="33528" y="355600"/>
                  </a:lnTo>
                  <a:lnTo>
                    <a:pt x="33401" y="406400"/>
                  </a:lnTo>
                  <a:lnTo>
                    <a:pt x="46101" y="406400"/>
                  </a:lnTo>
                  <a:lnTo>
                    <a:pt x="46228" y="355600"/>
                  </a:lnTo>
                  <a:close/>
                </a:path>
                <a:path w="5167630" h="2156460">
                  <a:moveTo>
                    <a:pt x="46482" y="266700"/>
                  </a:moveTo>
                  <a:lnTo>
                    <a:pt x="33782" y="266700"/>
                  </a:lnTo>
                  <a:lnTo>
                    <a:pt x="33655" y="317500"/>
                  </a:lnTo>
                  <a:lnTo>
                    <a:pt x="46355" y="317500"/>
                  </a:lnTo>
                  <a:lnTo>
                    <a:pt x="46482" y="266700"/>
                  </a:lnTo>
                  <a:close/>
                </a:path>
                <a:path w="5167630" h="2156460">
                  <a:moveTo>
                    <a:pt x="46736" y="177800"/>
                  </a:moveTo>
                  <a:lnTo>
                    <a:pt x="34036" y="177800"/>
                  </a:lnTo>
                  <a:lnTo>
                    <a:pt x="33909" y="228600"/>
                  </a:lnTo>
                  <a:lnTo>
                    <a:pt x="46609" y="228600"/>
                  </a:lnTo>
                  <a:lnTo>
                    <a:pt x="46736" y="177800"/>
                  </a:lnTo>
                  <a:close/>
                </a:path>
                <a:path w="5167630" h="2156460">
                  <a:moveTo>
                    <a:pt x="46990" y="88900"/>
                  </a:moveTo>
                  <a:lnTo>
                    <a:pt x="34290" y="88900"/>
                  </a:lnTo>
                  <a:lnTo>
                    <a:pt x="34163" y="139700"/>
                  </a:lnTo>
                  <a:lnTo>
                    <a:pt x="46863" y="139700"/>
                  </a:lnTo>
                  <a:lnTo>
                    <a:pt x="46990" y="88900"/>
                  </a:lnTo>
                  <a:close/>
                </a:path>
                <a:path w="5167630" h="2156460">
                  <a:moveTo>
                    <a:pt x="47244" y="0"/>
                  </a:moveTo>
                  <a:lnTo>
                    <a:pt x="34544" y="0"/>
                  </a:lnTo>
                  <a:lnTo>
                    <a:pt x="34417" y="50800"/>
                  </a:lnTo>
                  <a:lnTo>
                    <a:pt x="47117" y="50800"/>
                  </a:lnTo>
                  <a:lnTo>
                    <a:pt x="47244" y="0"/>
                  </a:lnTo>
                  <a:close/>
                </a:path>
                <a:path w="5167630" h="2156460">
                  <a:moveTo>
                    <a:pt x="76200" y="977011"/>
                  </a:moveTo>
                  <a:lnTo>
                    <a:pt x="0" y="976757"/>
                  </a:lnTo>
                  <a:lnTo>
                    <a:pt x="37846" y="1053084"/>
                  </a:lnTo>
                  <a:lnTo>
                    <a:pt x="69850" y="989584"/>
                  </a:lnTo>
                  <a:lnTo>
                    <a:pt x="75742" y="977900"/>
                  </a:lnTo>
                  <a:lnTo>
                    <a:pt x="76200" y="977011"/>
                  </a:lnTo>
                  <a:close/>
                </a:path>
                <a:path w="5167630" h="2156460">
                  <a:moveTo>
                    <a:pt x="78994" y="2080260"/>
                  </a:moveTo>
                  <a:lnTo>
                    <a:pt x="47244" y="2080260"/>
                  </a:lnTo>
                  <a:lnTo>
                    <a:pt x="47244" y="1472184"/>
                  </a:lnTo>
                  <a:lnTo>
                    <a:pt x="34544" y="1472184"/>
                  </a:lnTo>
                  <a:lnTo>
                    <a:pt x="34544" y="2080260"/>
                  </a:lnTo>
                  <a:lnTo>
                    <a:pt x="2794" y="2080260"/>
                  </a:lnTo>
                  <a:lnTo>
                    <a:pt x="40894" y="2156460"/>
                  </a:lnTo>
                  <a:lnTo>
                    <a:pt x="72644" y="2092960"/>
                  </a:lnTo>
                  <a:lnTo>
                    <a:pt x="78994" y="2080260"/>
                  </a:lnTo>
                  <a:close/>
                </a:path>
                <a:path w="5167630" h="2156460">
                  <a:moveTo>
                    <a:pt x="3797554" y="1306068"/>
                  </a:moveTo>
                  <a:lnTo>
                    <a:pt x="3784854" y="1299718"/>
                  </a:lnTo>
                  <a:lnTo>
                    <a:pt x="3721354" y="1267968"/>
                  </a:lnTo>
                  <a:lnTo>
                    <a:pt x="3721354" y="1299718"/>
                  </a:lnTo>
                  <a:lnTo>
                    <a:pt x="3340354" y="1299718"/>
                  </a:lnTo>
                  <a:lnTo>
                    <a:pt x="3340354" y="1312418"/>
                  </a:lnTo>
                  <a:lnTo>
                    <a:pt x="3721354" y="1312418"/>
                  </a:lnTo>
                  <a:lnTo>
                    <a:pt x="3721354" y="1344168"/>
                  </a:lnTo>
                  <a:lnTo>
                    <a:pt x="3784854" y="1312418"/>
                  </a:lnTo>
                  <a:lnTo>
                    <a:pt x="3797554" y="1306068"/>
                  </a:lnTo>
                  <a:close/>
                </a:path>
                <a:path w="5167630" h="2156460">
                  <a:moveTo>
                    <a:pt x="5167630" y="1293876"/>
                  </a:moveTo>
                  <a:lnTo>
                    <a:pt x="5154930" y="1287526"/>
                  </a:lnTo>
                  <a:lnTo>
                    <a:pt x="5091430" y="1255776"/>
                  </a:lnTo>
                  <a:lnTo>
                    <a:pt x="5091430" y="1287526"/>
                  </a:lnTo>
                  <a:lnTo>
                    <a:pt x="4710430" y="1287526"/>
                  </a:lnTo>
                  <a:lnTo>
                    <a:pt x="4710430" y="1300226"/>
                  </a:lnTo>
                  <a:lnTo>
                    <a:pt x="5091430" y="1300226"/>
                  </a:lnTo>
                  <a:lnTo>
                    <a:pt x="5091430" y="1331976"/>
                  </a:lnTo>
                  <a:lnTo>
                    <a:pt x="5154930" y="1300226"/>
                  </a:lnTo>
                  <a:lnTo>
                    <a:pt x="5167630" y="1293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38600" y="4937760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7526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0999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199"/>
                  </a:lnTo>
                  <a:lnTo>
                    <a:pt x="1752600" y="457199"/>
                  </a:lnTo>
                  <a:lnTo>
                    <a:pt x="1782240" y="451205"/>
                  </a:lnTo>
                  <a:lnTo>
                    <a:pt x="1806463" y="434863"/>
                  </a:lnTo>
                  <a:lnTo>
                    <a:pt x="1822805" y="410640"/>
                  </a:lnTo>
                  <a:lnTo>
                    <a:pt x="1828800" y="380999"/>
                  </a:lnTo>
                  <a:lnTo>
                    <a:pt x="1828800" y="76200"/>
                  </a:lnTo>
                  <a:lnTo>
                    <a:pt x="1822805" y="46559"/>
                  </a:lnTo>
                  <a:lnTo>
                    <a:pt x="1806463" y="22336"/>
                  </a:lnTo>
                  <a:lnTo>
                    <a:pt x="1782240" y="5994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38600" y="4937760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1752600" y="0"/>
                  </a:lnTo>
                  <a:lnTo>
                    <a:pt x="1782240" y="5994"/>
                  </a:lnTo>
                  <a:lnTo>
                    <a:pt x="1806463" y="22336"/>
                  </a:lnTo>
                  <a:lnTo>
                    <a:pt x="1822805" y="46559"/>
                  </a:lnTo>
                  <a:lnTo>
                    <a:pt x="1828800" y="76200"/>
                  </a:lnTo>
                  <a:lnTo>
                    <a:pt x="1828800" y="380999"/>
                  </a:lnTo>
                  <a:lnTo>
                    <a:pt x="1822805" y="410640"/>
                  </a:lnTo>
                  <a:lnTo>
                    <a:pt x="1806463" y="434863"/>
                  </a:lnTo>
                  <a:lnTo>
                    <a:pt x="1782240" y="451205"/>
                  </a:lnTo>
                  <a:lnTo>
                    <a:pt x="1752600" y="457199"/>
                  </a:lnTo>
                  <a:lnTo>
                    <a:pt x="76200" y="457199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0999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209668" y="5457201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default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action(s)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590800" y="5565024"/>
            <a:ext cx="5105400" cy="94615"/>
          </a:xfrm>
          <a:custGeom>
            <a:avLst/>
            <a:gdLst/>
            <a:ahLst/>
            <a:cxnLst/>
            <a:rect l="l" t="t" r="r" b="b"/>
            <a:pathLst>
              <a:path w="5105400" h="94614">
                <a:moveTo>
                  <a:pt x="1472184" y="38100"/>
                </a:moveTo>
                <a:lnTo>
                  <a:pt x="1459484" y="31750"/>
                </a:lnTo>
                <a:lnTo>
                  <a:pt x="1395984" y="0"/>
                </a:lnTo>
                <a:lnTo>
                  <a:pt x="1395984" y="31750"/>
                </a:lnTo>
                <a:lnTo>
                  <a:pt x="0" y="31750"/>
                </a:lnTo>
                <a:lnTo>
                  <a:pt x="0" y="44450"/>
                </a:lnTo>
                <a:lnTo>
                  <a:pt x="1395984" y="44450"/>
                </a:lnTo>
                <a:lnTo>
                  <a:pt x="1395984" y="76200"/>
                </a:lnTo>
                <a:lnTo>
                  <a:pt x="1459484" y="44450"/>
                </a:lnTo>
                <a:lnTo>
                  <a:pt x="1472184" y="38100"/>
                </a:lnTo>
                <a:close/>
              </a:path>
              <a:path w="5105400" h="94614">
                <a:moveTo>
                  <a:pt x="5105400" y="56388"/>
                </a:moveTo>
                <a:lnTo>
                  <a:pt x="5092700" y="50038"/>
                </a:lnTo>
                <a:lnTo>
                  <a:pt x="5029200" y="18288"/>
                </a:lnTo>
                <a:lnTo>
                  <a:pt x="5029200" y="50038"/>
                </a:lnTo>
                <a:lnTo>
                  <a:pt x="3302508" y="50038"/>
                </a:lnTo>
                <a:lnTo>
                  <a:pt x="3302508" y="62738"/>
                </a:lnTo>
                <a:lnTo>
                  <a:pt x="5029200" y="62738"/>
                </a:lnTo>
                <a:lnTo>
                  <a:pt x="5029200" y="94500"/>
                </a:lnTo>
                <a:lnTo>
                  <a:pt x="5092700" y="62738"/>
                </a:lnTo>
                <a:lnTo>
                  <a:pt x="5105400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096" y="823730"/>
            <a:ext cx="8090154" cy="1022588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ts val="3850"/>
              </a:lnSpc>
              <a:spcBef>
                <a:spcPts val="65"/>
              </a:spcBef>
            </a:pPr>
            <a:r>
              <a:rPr sz="3600" spc="-10" dirty="0"/>
              <a:t>T</a:t>
            </a:r>
            <a:r>
              <a:rPr sz="3600" dirty="0"/>
              <a:t>h</a:t>
            </a:r>
            <a:r>
              <a:rPr sz="3600" spc="-5" dirty="0"/>
              <a:t>e</a:t>
            </a:r>
            <a:r>
              <a:rPr sz="3600" spc="-10" dirty="0"/>
              <a:t> </a:t>
            </a:r>
            <a:r>
              <a:rPr sz="3600" i="1" spc="-5" dirty="0">
                <a:latin typeface="Courier New"/>
                <a:cs typeface="Courier New"/>
              </a:rPr>
              <a:t>switch</a:t>
            </a:r>
            <a:r>
              <a:rPr sz="3600" i="1" spc="-1140" dirty="0">
                <a:latin typeface="Courier New"/>
                <a:cs typeface="Courier New"/>
              </a:rPr>
              <a:t> </a:t>
            </a:r>
            <a:r>
              <a:rPr sz="3600" spc="-5" dirty="0"/>
              <a:t>M</a:t>
            </a:r>
            <a:r>
              <a:rPr sz="3600" dirty="0"/>
              <a:t>u</a:t>
            </a:r>
            <a:r>
              <a:rPr sz="3600" spc="-5" dirty="0"/>
              <a:t>lt</a:t>
            </a:r>
            <a:r>
              <a:rPr sz="3600" spc="-20" dirty="0"/>
              <a:t>i</a:t>
            </a:r>
            <a:r>
              <a:rPr sz="3600" spc="-10" dirty="0"/>
              <a:t>pl</a:t>
            </a:r>
            <a:r>
              <a:rPr sz="3600" spc="-5" dirty="0"/>
              <a:t>e-</a:t>
            </a:r>
            <a:r>
              <a:rPr sz="3600" spc="-10" dirty="0"/>
              <a:t>Sele</a:t>
            </a:r>
            <a:r>
              <a:rPr sz="3600" spc="-20" dirty="0"/>
              <a:t>c</a:t>
            </a:r>
            <a:r>
              <a:rPr sz="3600" spc="-5" dirty="0"/>
              <a:t>tion</a:t>
            </a:r>
            <a:r>
              <a:rPr sz="3600" spc="25" dirty="0"/>
              <a:t> </a:t>
            </a:r>
            <a:r>
              <a:rPr sz="3600" spc="-10" dirty="0"/>
              <a:t>Structu</a:t>
            </a:r>
            <a:r>
              <a:rPr sz="3600" spc="-35" dirty="0"/>
              <a:t>r</a:t>
            </a:r>
            <a:r>
              <a:rPr sz="3600" spc="-5" dirty="0"/>
              <a:t>e  Without</a:t>
            </a:r>
            <a:r>
              <a:rPr sz="3600" spc="5" dirty="0"/>
              <a:t> </a:t>
            </a:r>
            <a:r>
              <a:rPr sz="3600" spc="-15" dirty="0"/>
              <a:t>Breaks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2160461" y="1927289"/>
            <a:ext cx="1914525" cy="466725"/>
            <a:chOff x="1621345" y="1671637"/>
            <a:chExt cx="1914525" cy="466725"/>
          </a:xfrm>
        </p:grpSpPr>
        <p:sp>
          <p:nvSpPr>
            <p:cNvPr id="4" name="object 4"/>
            <p:cNvSpPr/>
            <p:nvPr/>
          </p:nvSpPr>
          <p:spPr>
            <a:xfrm>
              <a:off x="1626108" y="1676400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952500" y="0"/>
                  </a:moveTo>
                  <a:lnTo>
                    <a:pt x="0" y="228600"/>
                  </a:lnTo>
                  <a:lnTo>
                    <a:pt x="952500" y="457200"/>
                  </a:lnTo>
                  <a:lnTo>
                    <a:pt x="1905000" y="2286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6108" y="1676400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0" y="228600"/>
                  </a:moveTo>
                  <a:lnTo>
                    <a:pt x="952500" y="0"/>
                  </a:lnTo>
                  <a:lnTo>
                    <a:pt x="1905000" y="228600"/>
                  </a:lnTo>
                  <a:lnTo>
                    <a:pt x="952500" y="45720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27910" y="2003425"/>
            <a:ext cx="577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case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75051" y="1627252"/>
            <a:ext cx="3284854" cy="753110"/>
            <a:chOff x="2535935" y="1371600"/>
            <a:chExt cx="3284854" cy="753110"/>
          </a:xfrm>
        </p:grpSpPr>
        <p:sp>
          <p:nvSpPr>
            <p:cNvPr id="8" name="object 8"/>
            <p:cNvSpPr/>
            <p:nvPr/>
          </p:nvSpPr>
          <p:spPr>
            <a:xfrm>
              <a:off x="2535935" y="13716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31750" y="228600"/>
                  </a:moveTo>
                  <a:lnTo>
                    <a:pt x="0" y="228600"/>
                  </a:lnTo>
                  <a:lnTo>
                    <a:pt x="38100" y="304800"/>
                  </a:lnTo>
                  <a:lnTo>
                    <a:pt x="69850" y="241300"/>
                  </a:lnTo>
                  <a:lnTo>
                    <a:pt x="31750" y="241300"/>
                  </a:lnTo>
                  <a:lnTo>
                    <a:pt x="31750" y="228600"/>
                  </a:lnTo>
                  <a:close/>
                </a:path>
                <a:path w="76200" h="304800">
                  <a:moveTo>
                    <a:pt x="44450" y="0"/>
                  </a:moveTo>
                  <a:lnTo>
                    <a:pt x="31750" y="0"/>
                  </a:lnTo>
                  <a:lnTo>
                    <a:pt x="31750" y="241300"/>
                  </a:lnTo>
                  <a:lnTo>
                    <a:pt x="44450" y="241300"/>
                  </a:lnTo>
                  <a:lnTo>
                    <a:pt x="44450" y="0"/>
                  </a:lnTo>
                  <a:close/>
                </a:path>
                <a:path w="76200" h="304800">
                  <a:moveTo>
                    <a:pt x="76200" y="228600"/>
                  </a:moveTo>
                  <a:lnTo>
                    <a:pt x="44450" y="228600"/>
                  </a:lnTo>
                  <a:lnTo>
                    <a:pt x="44450" y="241300"/>
                  </a:lnTo>
                  <a:lnTo>
                    <a:pt x="69850" y="241300"/>
                  </a:lnTo>
                  <a:lnTo>
                    <a:pt x="76200" y="228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86783" y="1662684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7526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1752600" y="457200"/>
                  </a:lnTo>
                  <a:lnTo>
                    <a:pt x="1782240" y="451205"/>
                  </a:lnTo>
                  <a:lnTo>
                    <a:pt x="1806463" y="434863"/>
                  </a:lnTo>
                  <a:lnTo>
                    <a:pt x="1822805" y="410640"/>
                  </a:lnTo>
                  <a:lnTo>
                    <a:pt x="1828800" y="381000"/>
                  </a:lnTo>
                  <a:lnTo>
                    <a:pt x="1828800" y="76200"/>
                  </a:lnTo>
                  <a:lnTo>
                    <a:pt x="1822805" y="46559"/>
                  </a:lnTo>
                  <a:lnTo>
                    <a:pt x="1806463" y="22336"/>
                  </a:lnTo>
                  <a:lnTo>
                    <a:pt x="1782240" y="5994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86783" y="1662684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1752600" y="0"/>
                  </a:lnTo>
                  <a:lnTo>
                    <a:pt x="1782240" y="5994"/>
                  </a:lnTo>
                  <a:lnTo>
                    <a:pt x="1806463" y="22336"/>
                  </a:lnTo>
                  <a:lnTo>
                    <a:pt x="1822805" y="46559"/>
                  </a:lnTo>
                  <a:lnTo>
                    <a:pt x="1828800" y="76200"/>
                  </a:lnTo>
                  <a:lnTo>
                    <a:pt x="1828800" y="381000"/>
                  </a:lnTo>
                  <a:lnTo>
                    <a:pt x="1822805" y="410640"/>
                  </a:lnTo>
                  <a:lnTo>
                    <a:pt x="1806463" y="434863"/>
                  </a:lnTo>
                  <a:lnTo>
                    <a:pt x="1782240" y="451205"/>
                  </a:lnTo>
                  <a:lnTo>
                    <a:pt x="17526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90873" y="1982090"/>
            <a:ext cx="1500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action(s)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54365" y="2119503"/>
            <a:ext cx="2373630" cy="1151255"/>
            <a:chOff x="1615249" y="1863851"/>
            <a:chExt cx="2373630" cy="1151255"/>
          </a:xfrm>
        </p:grpSpPr>
        <p:sp>
          <p:nvSpPr>
            <p:cNvPr id="13" name="object 13"/>
            <p:cNvSpPr/>
            <p:nvPr/>
          </p:nvSpPr>
          <p:spPr>
            <a:xfrm>
              <a:off x="3531107" y="1863851"/>
              <a:ext cx="457200" cy="76200"/>
            </a:xfrm>
            <a:custGeom>
              <a:avLst/>
              <a:gdLst/>
              <a:ahLst/>
              <a:cxnLst/>
              <a:rect l="l" t="t" r="r" b="b"/>
              <a:pathLst>
                <a:path w="457200" h="76200">
                  <a:moveTo>
                    <a:pt x="381000" y="0"/>
                  </a:moveTo>
                  <a:lnTo>
                    <a:pt x="381000" y="76200"/>
                  </a:lnTo>
                  <a:lnTo>
                    <a:pt x="444500" y="44450"/>
                  </a:lnTo>
                  <a:lnTo>
                    <a:pt x="393700" y="44450"/>
                  </a:lnTo>
                  <a:lnTo>
                    <a:pt x="393700" y="31750"/>
                  </a:lnTo>
                  <a:lnTo>
                    <a:pt x="444500" y="31750"/>
                  </a:lnTo>
                  <a:lnTo>
                    <a:pt x="381000" y="0"/>
                  </a:lnTo>
                  <a:close/>
                </a:path>
                <a:path w="457200" h="76200">
                  <a:moveTo>
                    <a:pt x="3810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81000" y="44450"/>
                  </a:lnTo>
                  <a:lnTo>
                    <a:pt x="381000" y="31750"/>
                  </a:lnTo>
                  <a:close/>
                </a:path>
                <a:path w="457200" h="76200">
                  <a:moveTo>
                    <a:pt x="444500" y="31750"/>
                  </a:moveTo>
                  <a:lnTo>
                    <a:pt x="393700" y="31750"/>
                  </a:lnTo>
                  <a:lnTo>
                    <a:pt x="393700" y="44450"/>
                  </a:lnTo>
                  <a:lnTo>
                    <a:pt x="444500" y="44450"/>
                  </a:lnTo>
                  <a:lnTo>
                    <a:pt x="457200" y="38100"/>
                  </a:lnTo>
                  <a:lnTo>
                    <a:pt x="4445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0011" y="2552699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952500" y="0"/>
                  </a:moveTo>
                  <a:lnTo>
                    <a:pt x="0" y="228600"/>
                  </a:lnTo>
                  <a:lnTo>
                    <a:pt x="952500" y="457200"/>
                  </a:lnTo>
                  <a:lnTo>
                    <a:pt x="1905000" y="2286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0011" y="2552699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0" y="228600"/>
                  </a:moveTo>
                  <a:lnTo>
                    <a:pt x="952500" y="0"/>
                  </a:lnTo>
                  <a:lnTo>
                    <a:pt x="1905000" y="228600"/>
                  </a:lnTo>
                  <a:lnTo>
                    <a:pt x="952500" y="45720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15464" y="2880106"/>
            <a:ext cx="59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case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50489" y="2375409"/>
            <a:ext cx="3202940" cy="881380"/>
            <a:chOff x="2611373" y="2119757"/>
            <a:chExt cx="3202940" cy="881380"/>
          </a:xfrm>
        </p:grpSpPr>
        <p:sp>
          <p:nvSpPr>
            <p:cNvPr id="18" name="object 18"/>
            <p:cNvSpPr/>
            <p:nvPr/>
          </p:nvSpPr>
          <p:spPr>
            <a:xfrm>
              <a:off x="2611373" y="2119757"/>
              <a:ext cx="76200" cy="433070"/>
            </a:xfrm>
            <a:custGeom>
              <a:avLst/>
              <a:gdLst/>
              <a:ahLst/>
              <a:cxnLst/>
              <a:rect l="l" t="t" r="r" b="b"/>
              <a:pathLst>
                <a:path w="76200" h="433069">
                  <a:moveTo>
                    <a:pt x="0" y="356362"/>
                  </a:moveTo>
                  <a:lnTo>
                    <a:pt x="37337" y="432942"/>
                  </a:lnTo>
                  <a:lnTo>
                    <a:pt x="69820" y="369569"/>
                  </a:lnTo>
                  <a:lnTo>
                    <a:pt x="44323" y="369569"/>
                  </a:lnTo>
                  <a:lnTo>
                    <a:pt x="31623" y="369315"/>
                  </a:lnTo>
                  <a:lnTo>
                    <a:pt x="31757" y="356679"/>
                  </a:lnTo>
                  <a:lnTo>
                    <a:pt x="0" y="356362"/>
                  </a:lnTo>
                  <a:close/>
                </a:path>
                <a:path w="76200" h="433069">
                  <a:moveTo>
                    <a:pt x="31757" y="356679"/>
                  </a:moveTo>
                  <a:lnTo>
                    <a:pt x="31623" y="369315"/>
                  </a:lnTo>
                  <a:lnTo>
                    <a:pt x="44323" y="369569"/>
                  </a:lnTo>
                  <a:lnTo>
                    <a:pt x="44459" y="356806"/>
                  </a:lnTo>
                  <a:lnTo>
                    <a:pt x="31757" y="356679"/>
                  </a:lnTo>
                  <a:close/>
                </a:path>
                <a:path w="76200" h="433069">
                  <a:moveTo>
                    <a:pt x="44459" y="356806"/>
                  </a:moveTo>
                  <a:lnTo>
                    <a:pt x="44323" y="369569"/>
                  </a:lnTo>
                  <a:lnTo>
                    <a:pt x="69820" y="369569"/>
                  </a:lnTo>
                  <a:lnTo>
                    <a:pt x="76200" y="357123"/>
                  </a:lnTo>
                  <a:lnTo>
                    <a:pt x="44459" y="356806"/>
                  </a:lnTo>
                  <a:close/>
                </a:path>
                <a:path w="76200" h="433069">
                  <a:moveTo>
                    <a:pt x="35559" y="0"/>
                  </a:moveTo>
                  <a:lnTo>
                    <a:pt x="31757" y="356679"/>
                  </a:lnTo>
                  <a:lnTo>
                    <a:pt x="44459" y="356806"/>
                  </a:lnTo>
                  <a:lnTo>
                    <a:pt x="48259" y="253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80687" y="2538984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7526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1752600" y="457200"/>
                  </a:lnTo>
                  <a:lnTo>
                    <a:pt x="1782240" y="451205"/>
                  </a:lnTo>
                  <a:lnTo>
                    <a:pt x="1806463" y="434863"/>
                  </a:lnTo>
                  <a:lnTo>
                    <a:pt x="1822805" y="410640"/>
                  </a:lnTo>
                  <a:lnTo>
                    <a:pt x="1828800" y="381000"/>
                  </a:lnTo>
                  <a:lnTo>
                    <a:pt x="1828800" y="76200"/>
                  </a:lnTo>
                  <a:lnTo>
                    <a:pt x="1822805" y="46559"/>
                  </a:lnTo>
                  <a:lnTo>
                    <a:pt x="1806463" y="22336"/>
                  </a:lnTo>
                  <a:lnTo>
                    <a:pt x="1782240" y="5994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80687" y="2538984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1752600" y="0"/>
                  </a:lnTo>
                  <a:lnTo>
                    <a:pt x="1782240" y="5994"/>
                  </a:lnTo>
                  <a:lnTo>
                    <a:pt x="1806463" y="22336"/>
                  </a:lnTo>
                  <a:lnTo>
                    <a:pt x="1822805" y="46559"/>
                  </a:lnTo>
                  <a:lnTo>
                    <a:pt x="1828800" y="76200"/>
                  </a:lnTo>
                  <a:lnTo>
                    <a:pt x="1828800" y="381000"/>
                  </a:lnTo>
                  <a:lnTo>
                    <a:pt x="1822805" y="410640"/>
                  </a:lnTo>
                  <a:lnTo>
                    <a:pt x="1806463" y="434863"/>
                  </a:lnTo>
                  <a:lnTo>
                    <a:pt x="1782240" y="451205"/>
                  </a:lnTo>
                  <a:lnTo>
                    <a:pt x="17526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78045" y="2858390"/>
            <a:ext cx="1512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action(s)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86369" y="2995803"/>
            <a:ext cx="2335530" cy="1798955"/>
            <a:chOff x="1647253" y="2740151"/>
            <a:chExt cx="2335530" cy="1798955"/>
          </a:xfrm>
        </p:grpSpPr>
        <p:sp>
          <p:nvSpPr>
            <p:cNvPr id="23" name="object 23"/>
            <p:cNvSpPr/>
            <p:nvPr/>
          </p:nvSpPr>
          <p:spPr>
            <a:xfrm>
              <a:off x="3525011" y="2740151"/>
              <a:ext cx="457200" cy="76200"/>
            </a:xfrm>
            <a:custGeom>
              <a:avLst/>
              <a:gdLst/>
              <a:ahLst/>
              <a:cxnLst/>
              <a:rect l="l" t="t" r="r" b="b"/>
              <a:pathLst>
                <a:path w="457200" h="76200">
                  <a:moveTo>
                    <a:pt x="381000" y="0"/>
                  </a:moveTo>
                  <a:lnTo>
                    <a:pt x="381000" y="76200"/>
                  </a:lnTo>
                  <a:lnTo>
                    <a:pt x="444500" y="44450"/>
                  </a:lnTo>
                  <a:lnTo>
                    <a:pt x="393700" y="44450"/>
                  </a:lnTo>
                  <a:lnTo>
                    <a:pt x="393700" y="31750"/>
                  </a:lnTo>
                  <a:lnTo>
                    <a:pt x="444500" y="31750"/>
                  </a:lnTo>
                  <a:lnTo>
                    <a:pt x="381000" y="0"/>
                  </a:lnTo>
                  <a:close/>
                </a:path>
                <a:path w="457200" h="76200">
                  <a:moveTo>
                    <a:pt x="3810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81000" y="44450"/>
                  </a:lnTo>
                  <a:lnTo>
                    <a:pt x="381000" y="31750"/>
                  </a:lnTo>
                  <a:close/>
                </a:path>
                <a:path w="457200" h="76200">
                  <a:moveTo>
                    <a:pt x="444500" y="31750"/>
                  </a:moveTo>
                  <a:lnTo>
                    <a:pt x="393700" y="31750"/>
                  </a:lnTo>
                  <a:lnTo>
                    <a:pt x="393700" y="44450"/>
                  </a:lnTo>
                  <a:lnTo>
                    <a:pt x="444500" y="44450"/>
                  </a:lnTo>
                  <a:lnTo>
                    <a:pt x="457200" y="38100"/>
                  </a:lnTo>
                  <a:lnTo>
                    <a:pt x="4445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52016" y="4076699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952500" y="0"/>
                  </a:moveTo>
                  <a:lnTo>
                    <a:pt x="0" y="228600"/>
                  </a:lnTo>
                  <a:lnTo>
                    <a:pt x="952500" y="457200"/>
                  </a:lnTo>
                  <a:lnTo>
                    <a:pt x="1904999" y="2286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52016" y="4076699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0" y="228600"/>
                  </a:moveTo>
                  <a:lnTo>
                    <a:pt x="952500" y="0"/>
                  </a:lnTo>
                  <a:lnTo>
                    <a:pt x="1904999" y="228600"/>
                  </a:lnTo>
                  <a:lnTo>
                    <a:pt x="952500" y="45720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53310" y="4404360"/>
            <a:ext cx="577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case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45521" y="4313873"/>
            <a:ext cx="1838325" cy="466725"/>
            <a:chOff x="4006405" y="4058221"/>
            <a:chExt cx="1838325" cy="466725"/>
          </a:xfrm>
        </p:grpSpPr>
        <p:sp>
          <p:nvSpPr>
            <p:cNvPr id="28" name="object 28"/>
            <p:cNvSpPr/>
            <p:nvPr/>
          </p:nvSpPr>
          <p:spPr>
            <a:xfrm>
              <a:off x="4011167" y="4062984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7526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1752600" y="457200"/>
                  </a:lnTo>
                  <a:lnTo>
                    <a:pt x="1782240" y="451205"/>
                  </a:lnTo>
                  <a:lnTo>
                    <a:pt x="1806463" y="434863"/>
                  </a:lnTo>
                  <a:lnTo>
                    <a:pt x="1822805" y="410640"/>
                  </a:lnTo>
                  <a:lnTo>
                    <a:pt x="1828800" y="381000"/>
                  </a:lnTo>
                  <a:lnTo>
                    <a:pt x="1828800" y="76200"/>
                  </a:lnTo>
                  <a:lnTo>
                    <a:pt x="1822805" y="46559"/>
                  </a:lnTo>
                  <a:lnTo>
                    <a:pt x="1806463" y="22336"/>
                  </a:lnTo>
                  <a:lnTo>
                    <a:pt x="1782240" y="5994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11167" y="4062984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1752600" y="0"/>
                  </a:lnTo>
                  <a:lnTo>
                    <a:pt x="1782240" y="5994"/>
                  </a:lnTo>
                  <a:lnTo>
                    <a:pt x="1806463" y="22336"/>
                  </a:lnTo>
                  <a:lnTo>
                    <a:pt x="1822805" y="46559"/>
                  </a:lnTo>
                  <a:lnTo>
                    <a:pt x="1828800" y="76200"/>
                  </a:lnTo>
                  <a:lnTo>
                    <a:pt x="1828800" y="381000"/>
                  </a:lnTo>
                  <a:lnTo>
                    <a:pt x="1822805" y="410640"/>
                  </a:lnTo>
                  <a:lnTo>
                    <a:pt x="1806463" y="434863"/>
                  </a:lnTo>
                  <a:lnTo>
                    <a:pt x="1782240" y="451205"/>
                  </a:lnTo>
                  <a:lnTo>
                    <a:pt x="17526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725036" y="4382771"/>
            <a:ext cx="1482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action(s)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148585" y="3265552"/>
            <a:ext cx="3263265" cy="2726690"/>
            <a:chOff x="2609469" y="3009900"/>
            <a:chExt cx="3263265" cy="2726690"/>
          </a:xfrm>
        </p:grpSpPr>
        <p:sp>
          <p:nvSpPr>
            <p:cNvPr id="32" name="object 32"/>
            <p:cNvSpPr/>
            <p:nvPr/>
          </p:nvSpPr>
          <p:spPr>
            <a:xfrm>
              <a:off x="2609469" y="3009899"/>
              <a:ext cx="2324100" cy="2726690"/>
            </a:xfrm>
            <a:custGeom>
              <a:avLst/>
              <a:gdLst/>
              <a:ahLst/>
              <a:cxnLst/>
              <a:rect l="l" t="t" r="r" b="b"/>
              <a:pathLst>
                <a:path w="2324100" h="2726690">
                  <a:moveTo>
                    <a:pt x="44831" y="889000"/>
                  </a:moveTo>
                  <a:lnTo>
                    <a:pt x="32131" y="889000"/>
                  </a:lnTo>
                  <a:lnTo>
                    <a:pt x="31877" y="939800"/>
                  </a:lnTo>
                  <a:lnTo>
                    <a:pt x="44577" y="939800"/>
                  </a:lnTo>
                  <a:lnTo>
                    <a:pt x="44831" y="889000"/>
                  </a:lnTo>
                  <a:close/>
                </a:path>
                <a:path w="2324100" h="2726690">
                  <a:moveTo>
                    <a:pt x="45212" y="800100"/>
                  </a:moveTo>
                  <a:lnTo>
                    <a:pt x="32512" y="800100"/>
                  </a:lnTo>
                  <a:lnTo>
                    <a:pt x="32258" y="850900"/>
                  </a:lnTo>
                  <a:lnTo>
                    <a:pt x="44958" y="850900"/>
                  </a:lnTo>
                  <a:lnTo>
                    <a:pt x="45212" y="800100"/>
                  </a:lnTo>
                  <a:close/>
                </a:path>
                <a:path w="2324100" h="2726690">
                  <a:moveTo>
                    <a:pt x="45593" y="711200"/>
                  </a:moveTo>
                  <a:lnTo>
                    <a:pt x="32893" y="711200"/>
                  </a:lnTo>
                  <a:lnTo>
                    <a:pt x="32639" y="762000"/>
                  </a:lnTo>
                  <a:lnTo>
                    <a:pt x="45339" y="762000"/>
                  </a:lnTo>
                  <a:lnTo>
                    <a:pt x="45593" y="711200"/>
                  </a:lnTo>
                  <a:close/>
                </a:path>
                <a:path w="2324100" h="2726690">
                  <a:moveTo>
                    <a:pt x="45974" y="622300"/>
                  </a:moveTo>
                  <a:lnTo>
                    <a:pt x="33274" y="622300"/>
                  </a:lnTo>
                  <a:lnTo>
                    <a:pt x="33020" y="673100"/>
                  </a:lnTo>
                  <a:lnTo>
                    <a:pt x="45720" y="673100"/>
                  </a:lnTo>
                  <a:lnTo>
                    <a:pt x="45974" y="622300"/>
                  </a:lnTo>
                  <a:close/>
                </a:path>
                <a:path w="2324100" h="2726690">
                  <a:moveTo>
                    <a:pt x="46355" y="533400"/>
                  </a:moveTo>
                  <a:lnTo>
                    <a:pt x="33655" y="533400"/>
                  </a:lnTo>
                  <a:lnTo>
                    <a:pt x="33401" y="584200"/>
                  </a:lnTo>
                  <a:lnTo>
                    <a:pt x="46101" y="584200"/>
                  </a:lnTo>
                  <a:lnTo>
                    <a:pt x="46355" y="533400"/>
                  </a:lnTo>
                  <a:close/>
                </a:path>
                <a:path w="2324100" h="2726690">
                  <a:moveTo>
                    <a:pt x="46736" y="444500"/>
                  </a:moveTo>
                  <a:lnTo>
                    <a:pt x="34036" y="444500"/>
                  </a:lnTo>
                  <a:lnTo>
                    <a:pt x="33782" y="495300"/>
                  </a:lnTo>
                  <a:lnTo>
                    <a:pt x="46482" y="495300"/>
                  </a:lnTo>
                  <a:lnTo>
                    <a:pt x="46736" y="444500"/>
                  </a:lnTo>
                  <a:close/>
                </a:path>
                <a:path w="2324100" h="2726690">
                  <a:moveTo>
                    <a:pt x="47117" y="355600"/>
                  </a:moveTo>
                  <a:lnTo>
                    <a:pt x="34417" y="355600"/>
                  </a:lnTo>
                  <a:lnTo>
                    <a:pt x="34163" y="406400"/>
                  </a:lnTo>
                  <a:lnTo>
                    <a:pt x="46863" y="406400"/>
                  </a:lnTo>
                  <a:lnTo>
                    <a:pt x="47117" y="355600"/>
                  </a:lnTo>
                  <a:close/>
                </a:path>
                <a:path w="2324100" h="2726690">
                  <a:moveTo>
                    <a:pt x="47498" y="266700"/>
                  </a:moveTo>
                  <a:lnTo>
                    <a:pt x="34798" y="266700"/>
                  </a:lnTo>
                  <a:lnTo>
                    <a:pt x="34544" y="317500"/>
                  </a:lnTo>
                  <a:lnTo>
                    <a:pt x="47244" y="317500"/>
                  </a:lnTo>
                  <a:lnTo>
                    <a:pt x="47498" y="266700"/>
                  </a:lnTo>
                  <a:close/>
                </a:path>
                <a:path w="2324100" h="2726690">
                  <a:moveTo>
                    <a:pt x="47879" y="177800"/>
                  </a:moveTo>
                  <a:lnTo>
                    <a:pt x="35179" y="177800"/>
                  </a:lnTo>
                  <a:lnTo>
                    <a:pt x="34925" y="228600"/>
                  </a:lnTo>
                  <a:lnTo>
                    <a:pt x="47625" y="228600"/>
                  </a:lnTo>
                  <a:lnTo>
                    <a:pt x="47879" y="177800"/>
                  </a:lnTo>
                  <a:close/>
                </a:path>
                <a:path w="2324100" h="2726690">
                  <a:moveTo>
                    <a:pt x="48260" y="88900"/>
                  </a:moveTo>
                  <a:lnTo>
                    <a:pt x="35560" y="88900"/>
                  </a:lnTo>
                  <a:lnTo>
                    <a:pt x="35306" y="139700"/>
                  </a:lnTo>
                  <a:lnTo>
                    <a:pt x="48006" y="139700"/>
                  </a:lnTo>
                  <a:lnTo>
                    <a:pt x="48260" y="88900"/>
                  </a:lnTo>
                  <a:close/>
                </a:path>
                <a:path w="2324100" h="2726690">
                  <a:moveTo>
                    <a:pt x="48641" y="0"/>
                  </a:moveTo>
                  <a:lnTo>
                    <a:pt x="35941" y="0"/>
                  </a:lnTo>
                  <a:lnTo>
                    <a:pt x="35687" y="50800"/>
                  </a:lnTo>
                  <a:lnTo>
                    <a:pt x="48387" y="50800"/>
                  </a:lnTo>
                  <a:lnTo>
                    <a:pt x="48641" y="0"/>
                  </a:lnTo>
                  <a:close/>
                </a:path>
                <a:path w="2324100" h="2726690">
                  <a:moveTo>
                    <a:pt x="76200" y="977011"/>
                  </a:moveTo>
                  <a:lnTo>
                    <a:pt x="0" y="976757"/>
                  </a:lnTo>
                  <a:lnTo>
                    <a:pt x="37719" y="1053084"/>
                  </a:lnTo>
                  <a:lnTo>
                    <a:pt x="69837" y="989584"/>
                  </a:lnTo>
                  <a:lnTo>
                    <a:pt x="75742" y="977900"/>
                  </a:lnTo>
                  <a:lnTo>
                    <a:pt x="76200" y="977011"/>
                  </a:lnTo>
                  <a:close/>
                </a:path>
                <a:path w="2324100" h="2726690">
                  <a:moveTo>
                    <a:pt x="1404747" y="1292352"/>
                  </a:moveTo>
                  <a:lnTo>
                    <a:pt x="1392047" y="1286002"/>
                  </a:lnTo>
                  <a:lnTo>
                    <a:pt x="1328547" y="1254252"/>
                  </a:lnTo>
                  <a:lnTo>
                    <a:pt x="1328547" y="1286002"/>
                  </a:lnTo>
                  <a:lnTo>
                    <a:pt x="947547" y="1286002"/>
                  </a:lnTo>
                  <a:lnTo>
                    <a:pt x="947547" y="1298702"/>
                  </a:lnTo>
                  <a:lnTo>
                    <a:pt x="1328547" y="1298702"/>
                  </a:lnTo>
                  <a:lnTo>
                    <a:pt x="1328547" y="1330452"/>
                  </a:lnTo>
                  <a:lnTo>
                    <a:pt x="1392047" y="1298702"/>
                  </a:lnTo>
                  <a:lnTo>
                    <a:pt x="1404747" y="1292352"/>
                  </a:lnTo>
                  <a:close/>
                </a:path>
                <a:path w="2324100" h="2726690">
                  <a:moveTo>
                    <a:pt x="2323719" y="2650236"/>
                  </a:moveTo>
                  <a:lnTo>
                    <a:pt x="2291969" y="2650236"/>
                  </a:lnTo>
                  <a:lnTo>
                    <a:pt x="2291969" y="2385060"/>
                  </a:lnTo>
                  <a:lnTo>
                    <a:pt x="2279269" y="2385060"/>
                  </a:lnTo>
                  <a:lnTo>
                    <a:pt x="2279269" y="2650236"/>
                  </a:lnTo>
                  <a:lnTo>
                    <a:pt x="2247519" y="2650236"/>
                  </a:lnTo>
                  <a:lnTo>
                    <a:pt x="2285619" y="2726436"/>
                  </a:lnTo>
                  <a:lnTo>
                    <a:pt x="2317369" y="2662936"/>
                  </a:lnTo>
                  <a:lnTo>
                    <a:pt x="2323719" y="26502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38600" y="4937760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7526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0999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199"/>
                  </a:lnTo>
                  <a:lnTo>
                    <a:pt x="1752600" y="457199"/>
                  </a:lnTo>
                  <a:lnTo>
                    <a:pt x="1782240" y="451205"/>
                  </a:lnTo>
                  <a:lnTo>
                    <a:pt x="1806463" y="434863"/>
                  </a:lnTo>
                  <a:lnTo>
                    <a:pt x="1822805" y="410640"/>
                  </a:lnTo>
                  <a:lnTo>
                    <a:pt x="1828800" y="380999"/>
                  </a:lnTo>
                  <a:lnTo>
                    <a:pt x="1828800" y="76200"/>
                  </a:lnTo>
                  <a:lnTo>
                    <a:pt x="1822805" y="46559"/>
                  </a:lnTo>
                  <a:lnTo>
                    <a:pt x="1806463" y="22336"/>
                  </a:lnTo>
                  <a:lnTo>
                    <a:pt x="1782240" y="5994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38600" y="4937760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1752600" y="0"/>
                  </a:lnTo>
                  <a:lnTo>
                    <a:pt x="1782240" y="5994"/>
                  </a:lnTo>
                  <a:lnTo>
                    <a:pt x="1806463" y="22336"/>
                  </a:lnTo>
                  <a:lnTo>
                    <a:pt x="1822805" y="46559"/>
                  </a:lnTo>
                  <a:lnTo>
                    <a:pt x="1828800" y="76200"/>
                  </a:lnTo>
                  <a:lnTo>
                    <a:pt x="1828800" y="380999"/>
                  </a:lnTo>
                  <a:lnTo>
                    <a:pt x="1822805" y="410640"/>
                  </a:lnTo>
                  <a:lnTo>
                    <a:pt x="1806463" y="434863"/>
                  </a:lnTo>
                  <a:lnTo>
                    <a:pt x="1782240" y="451205"/>
                  </a:lnTo>
                  <a:lnTo>
                    <a:pt x="1752600" y="457199"/>
                  </a:lnTo>
                  <a:lnTo>
                    <a:pt x="76200" y="457199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0999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724400" y="5257800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default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action(s)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70480" y="2389124"/>
            <a:ext cx="2456180" cy="3053080"/>
          </a:xfrm>
          <a:custGeom>
            <a:avLst/>
            <a:gdLst/>
            <a:ahLst/>
            <a:cxnLst/>
            <a:rect l="l" t="t" r="r" b="b"/>
            <a:pathLst>
              <a:path w="2456179" h="3053079">
                <a:moveTo>
                  <a:pt x="1507236" y="3014599"/>
                </a:moveTo>
                <a:lnTo>
                  <a:pt x="1494536" y="3008249"/>
                </a:lnTo>
                <a:lnTo>
                  <a:pt x="1431036" y="2976499"/>
                </a:lnTo>
                <a:lnTo>
                  <a:pt x="1431036" y="3008249"/>
                </a:lnTo>
                <a:lnTo>
                  <a:pt x="50419" y="3008249"/>
                </a:lnTo>
                <a:lnTo>
                  <a:pt x="69850" y="2969387"/>
                </a:lnTo>
                <a:lnTo>
                  <a:pt x="76200" y="2956687"/>
                </a:lnTo>
                <a:lnTo>
                  <a:pt x="44450" y="2956687"/>
                </a:lnTo>
                <a:lnTo>
                  <a:pt x="44450" y="2348611"/>
                </a:lnTo>
                <a:lnTo>
                  <a:pt x="31750" y="2348611"/>
                </a:lnTo>
                <a:lnTo>
                  <a:pt x="31750" y="2956687"/>
                </a:lnTo>
                <a:lnTo>
                  <a:pt x="0" y="2956687"/>
                </a:lnTo>
                <a:lnTo>
                  <a:pt x="38100" y="3032887"/>
                </a:lnTo>
                <a:lnTo>
                  <a:pt x="44069" y="3020949"/>
                </a:lnTo>
                <a:lnTo>
                  <a:pt x="1431036" y="3020949"/>
                </a:lnTo>
                <a:lnTo>
                  <a:pt x="1431036" y="3052699"/>
                </a:lnTo>
                <a:lnTo>
                  <a:pt x="1494536" y="3020949"/>
                </a:lnTo>
                <a:lnTo>
                  <a:pt x="1507236" y="3014599"/>
                </a:lnTo>
                <a:close/>
              </a:path>
              <a:path w="2456179" h="3053079">
                <a:moveTo>
                  <a:pt x="2422652" y="1779143"/>
                </a:moveTo>
                <a:lnTo>
                  <a:pt x="2409952" y="1779143"/>
                </a:lnTo>
                <a:lnTo>
                  <a:pt x="2409698" y="1829943"/>
                </a:lnTo>
                <a:lnTo>
                  <a:pt x="2422398" y="1829943"/>
                </a:lnTo>
                <a:lnTo>
                  <a:pt x="2422652" y="1779143"/>
                </a:lnTo>
                <a:close/>
              </a:path>
              <a:path w="2456179" h="3053079">
                <a:moveTo>
                  <a:pt x="2423033" y="1690243"/>
                </a:moveTo>
                <a:lnTo>
                  <a:pt x="2410333" y="1690243"/>
                </a:lnTo>
                <a:lnTo>
                  <a:pt x="2410079" y="1741043"/>
                </a:lnTo>
                <a:lnTo>
                  <a:pt x="2422779" y="1741043"/>
                </a:lnTo>
                <a:lnTo>
                  <a:pt x="2423033" y="1690243"/>
                </a:lnTo>
                <a:close/>
              </a:path>
              <a:path w="2456179" h="3053079">
                <a:moveTo>
                  <a:pt x="2423414" y="1601343"/>
                </a:moveTo>
                <a:lnTo>
                  <a:pt x="2410714" y="1601343"/>
                </a:lnTo>
                <a:lnTo>
                  <a:pt x="2410460" y="1652143"/>
                </a:lnTo>
                <a:lnTo>
                  <a:pt x="2423160" y="1652143"/>
                </a:lnTo>
                <a:lnTo>
                  <a:pt x="2423414" y="1601343"/>
                </a:lnTo>
                <a:close/>
              </a:path>
              <a:path w="2456179" h="3053079">
                <a:moveTo>
                  <a:pt x="2423795" y="1512443"/>
                </a:moveTo>
                <a:lnTo>
                  <a:pt x="2411095" y="1512443"/>
                </a:lnTo>
                <a:lnTo>
                  <a:pt x="2410841" y="1563243"/>
                </a:lnTo>
                <a:lnTo>
                  <a:pt x="2423541" y="1563243"/>
                </a:lnTo>
                <a:lnTo>
                  <a:pt x="2423795" y="1512443"/>
                </a:lnTo>
                <a:close/>
              </a:path>
              <a:path w="2456179" h="3053079">
                <a:moveTo>
                  <a:pt x="2424176" y="1423543"/>
                </a:moveTo>
                <a:lnTo>
                  <a:pt x="2411476" y="1423543"/>
                </a:lnTo>
                <a:lnTo>
                  <a:pt x="2411222" y="1474343"/>
                </a:lnTo>
                <a:lnTo>
                  <a:pt x="2423922" y="1474343"/>
                </a:lnTo>
                <a:lnTo>
                  <a:pt x="2424176" y="1423543"/>
                </a:lnTo>
                <a:close/>
              </a:path>
              <a:path w="2456179" h="3053079">
                <a:moveTo>
                  <a:pt x="2424557" y="1334643"/>
                </a:moveTo>
                <a:lnTo>
                  <a:pt x="2411857" y="1334643"/>
                </a:lnTo>
                <a:lnTo>
                  <a:pt x="2411603" y="1385443"/>
                </a:lnTo>
                <a:lnTo>
                  <a:pt x="2424303" y="1385443"/>
                </a:lnTo>
                <a:lnTo>
                  <a:pt x="2424557" y="1334643"/>
                </a:lnTo>
                <a:close/>
              </a:path>
              <a:path w="2456179" h="3053079">
                <a:moveTo>
                  <a:pt x="2424938" y="1245743"/>
                </a:moveTo>
                <a:lnTo>
                  <a:pt x="2412238" y="1245743"/>
                </a:lnTo>
                <a:lnTo>
                  <a:pt x="2411984" y="1296543"/>
                </a:lnTo>
                <a:lnTo>
                  <a:pt x="2424684" y="1296543"/>
                </a:lnTo>
                <a:lnTo>
                  <a:pt x="2424938" y="1245743"/>
                </a:lnTo>
                <a:close/>
              </a:path>
              <a:path w="2456179" h="3053079">
                <a:moveTo>
                  <a:pt x="2425319" y="1156843"/>
                </a:moveTo>
                <a:lnTo>
                  <a:pt x="2412619" y="1156843"/>
                </a:lnTo>
                <a:lnTo>
                  <a:pt x="2412365" y="1207643"/>
                </a:lnTo>
                <a:lnTo>
                  <a:pt x="2425065" y="1207643"/>
                </a:lnTo>
                <a:lnTo>
                  <a:pt x="2425319" y="1156843"/>
                </a:lnTo>
                <a:close/>
              </a:path>
              <a:path w="2456179" h="3053079">
                <a:moveTo>
                  <a:pt x="2425700" y="1067943"/>
                </a:moveTo>
                <a:lnTo>
                  <a:pt x="2413000" y="1067943"/>
                </a:lnTo>
                <a:lnTo>
                  <a:pt x="2412746" y="1118743"/>
                </a:lnTo>
                <a:lnTo>
                  <a:pt x="2425446" y="1118743"/>
                </a:lnTo>
                <a:lnTo>
                  <a:pt x="2425700" y="1067943"/>
                </a:lnTo>
                <a:close/>
              </a:path>
              <a:path w="2456179" h="3053079">
                <a:moveTo>
                  <a:pt x="2426081" y="979043"/>
                </a:moveTo>
                <a:lnTo>
                  <a:pt x="2413381" y="979043"/>
                </a:lnTo>
                <a:lnTo>
                  <a:pt x="2413127" y="1029843"/>
                </a:lnTo>
                <a:lnTo>
                  <a:pt x="2425827" y="1029843"/>
                </a:lnTo>
                <a:lnTo>
                  <a:pt x="2426081" y="979043"/>
                </a:lnTo>
                <a:close/>
              </a:path>
              <a:path w="2456179" h="3053079">
                <a:moveTo>
                  <a:pt x="2426462" y="890143"/>
                </a:moveTo>
                <a:lnTo>
                  <a:pt x="2413762" y="890143"/>
                </a:lnTo>
                <a:lnTo>
                  <a:pt x="2413508" y="940943"/>
                </a:lnTo>
                <a:lnTo>
                  <a:pt x="2426208" y="940943"/>
                </a:lnTo>
                <a:lnTo>
                  <a:pt x="2426462" y="890143"/>
                </a:lnTo>
                <a:close/>
              </a:path>
              <a:path w="2456179" h="3053079">
                <a:moveTo>
                  <a:pt x="2432304" y="2728087"/>
                </a:moveTo>
                <a:lnTo>
                  <a:pt x="2400554" y="2728087"/>
                </a:lnTo>
                <a:lnTo>
                  <a:pt x="2400554" y="2386711"/>
                </a:lnTo>
                <a:lnTo>
                  <a:pt x="2387854" y="2386711"/>
                </a:lnTo>
                <a:lnTo>
                  <a:pt x="2387854" y="2728087"/>
                </a:lnTo>
                <a:lnTo>
                  <a:pt x="2356104" y="2728087"/>
                </a:lnTo>
                <a:lnTo>
                  <a:pt x="2394204" y="2804287"/>
                </a:lnTo>
                <a:lnTo>
                  <a:pt x="2425954" y="2740787"/>
                </a:lnTo>
                <a:lnTo>
                  <a:pt x="2432304" y="2728087"/>
                </a:lnTo>
                <a:close/>
              </a:path>
              <a:path w="2456179" h="3053079">
                <a:moveTo>
                  <a:pt x="2454021" y="1867154"/>
                </a:moveTo>
                <a:lnTo>
                  <a:pt x="2377821" y="1866900"/>
                </a:lnTo>
                <a:lnTo>
                  <a:pt x="2415540" y="1943227"/>
                </a:lnTo>
                <a:lnTo>
                  <a:pt x="2447658" y="1879727"/>
                </a:lnTo>
                <a:lnTo>
                  <a:pt x="2453563" y="1868043"/>
                </a:lnTo>
                <a:lnTo>
                  <a:pt x="2454021" y="1867154"/>
                </a:lnTo>
                <a:close/>
              </a:path>
              <a:path w="2456179" h="3053079">
                <a:moveTo>
                  <a:pt x="2455926" y="357124"/>
                </a:moveTo>
                <a:lnTo>
                  <a:pt x="2424176" y="356819"/>
                </a:lnTo>
                <a:lnTo>
                  <a:pt x="2427986" y="254"/>
                </a:lnTo>
                <a:lnTo>
                  <a:pt x="2415286" y="0"/>
                </a:lnTo>
                <a:lnTo>
                  <a:pt x="2411476" y="356692"/>
                </a:lnTo>
                <a:lnTo>
                  <a:pt x="2379726" y="356362"/>
                </a:lnTo>
                <a:lnTo>
                  <a:pt x="2417064" y="432943"/>
                </a:lnTo>
                <a:lnTo>
                  <a:pt x="2449538" y="369570"/>
                </a:lnTo>
                <a:lnTo>
                  <a:pt x="2455926" y="3571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794" y="800811"/>
            <a:ext cx="28644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Flow</a:t>
            </a:r>
            <a:r>
              <a:rPr sz="3600" spc="-25" dirty="0"/>
              <a:t> </a:t>
            </a:r>
            <a:r>
              <a:rPr sz="3600" spc="-5" dirty="0"/>
              <a:t>of</a:t>
            </a:r>
            <a:r>
              <a:rPr sz="3600" spc="-40" dirty="0"/>
              <a:t> </a:t>
            </a:r>
            <a:r>
              <a:rPr sz="3600" spc="-20" dirty="0"/>
              <a:t>Control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5844" y="1648409"/>
            <a:ext cx="7266305" cy="290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Control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structures</a:t>
            </a:r>
            <a:endParaRPr sz="2600">
              <a:latin typeface="Calibri"/>
              <a:cs typeface="Calibri"/>
            </a:endParaRPr>
          </a:p>
          <a:p>
            <a:pPr marL="560705" marR="5080" indent="-91440">
              <a:lnSpc>
                <a:spcPts val="2590"/>
              </a:lnSpc>
              <a:spcBef>
                <a:spcPts val="459"/>
              </a:spcBef>
            </a:pPr>
            <a:r>
              <a:rPr sz="2400" spc="-10" dirty="0">
                <a:latin typeface="Calibri"/>
                <a:cs typeface="Calibri"/>
              </a:rPr>
              <a:t>combination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individual </a:t>
            </a:r>
            <a:r>
              <a:rPr sz="2400" spc="-15" dirty="0">
                <a:latin typeface="Calibri"/>
                <a:cs typeface="Calibri"/>
              </a:rPr>
              <a:t>statements into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logical unit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 regulates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flow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execution </a:t>
            </a:r>
            <a:r>
              <a:rPr sz="2400" dirty="0">
                <a:latin typeface="Calibri"/>
                <a:cs typeface="Calibri"/>
              </a:rPr>
              <a:t>in a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87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Sequence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9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Selection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(Making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Decisions)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9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Repetition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(Looping)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52398"/>
            <a:ext cx="5568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latin typeface="Courier New"/>
                <a:cs typeface="Courier New"/>
              </a:rPr>
              <a:t>switch</a:t>
            </a:r>
            <a:r>
              <a:rPr sz="4000" i="1" spc="-1500" dirty="0">
                <a:latin typeface="Courier New"/>
                <a:cs typeface="Courier New"/>
              </a:rPr>
              <a:t> </a:t>
            </a:r>
            <a:r>
              <a:rPr sz="4000" spc="-10" dirty="0"/>
              <a:t>S</a:t>
            </a:r>
            <a:r>
              <a:rPr sz="4000" spc="-50" dirty="0"/>
              <a:t>t</a:t>
            </a:r>
            <a:r>
              <a:rPr sz="4000" spc="-40" dirty="0"/>
              <a:t>a</a:t>
            </a:r>
            <a:r>
              <a:rPr sz="4000" spc="-50" dirty="0"/>
              <a:t>t</a:t>
            </a:r>
            <a:r>
              <a:rPr sz="4000" spc="-5" dirty="0"/>
              <a:t>eme</a:t>
            </a:r>
            <a:r>
              <a:rPr sz="4000" spc="-40" dirty="0"/>
              <a:t>n</a:t>
            </a:r>
            <a:r>
              <a:rPr sz="4000" spc="-5" dirty="0"/>
              <a:t>t</a:t>
            </a:r>
            <a:r>
              <a:rPr sz="4000" spc="-25" dirty="0"/>
              <a:t> </a:t>
            </a:r>
            <a:r>
              <a:rPr sz="4000" spc="-55" dirty="0"/>
              <a:t>S</a:t>
            </a:r>
            <a:r>
              <a:rPr sz="4000" spc="-5" dirty="0"/>
              <a:t>y</a:t>
            </a:r>
            <a:r>
              <a:rPr sz="4000" spc="-40" dirty="0"/>
              <a:t>n</a:t>
            </a:r>
            <a:r>
              <a:rPr sz="4000" spc="-50" dirty="0"/>
              <a:t>t</a:t>
            </a:r>
            <a:r>
              <a:rPr sz="4000" spc="-40" dirty="0"/>
              <a:t>a</a:t>
            </a:r>
            <a:r>
              <a:rPr sz="4000" spc="-5" dirty="0"/>
              <a:t>x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98194" y="1543890"/>
            <a:ext cx="4530725" cy="44608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switch</a:t>
            </a:r>
            <a:r>
              <a:rPr sz="1800" b="1" spc="-50" dirty="0">
                <a:solidFill>
                  <a:srgbClr val="00477D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(switch_expression)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800" b="1" dirty="0">
                <a:solidFill>
                  <a:srgbClr val="00477D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969644">
              <a:lnSpc>
                <a:spcPct val="100000"/>
              </a:lnSpc>
              <a:spcBef>
                <a:spcPts val="175"/>
              </a:spcBef>
            </a:pP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case</a:t>
            </a:r>
            <a:r>
              <a:rPr sz="1800" b="1" spc="-70" dirty="0">
                <a:solidFill>
                  <a:srgbClr val="00477D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constant1:</a:t>
            </a:r>
            <a:endParaRPr sz="1800">
              <a:latin typeface="Courier New"/>
              <a:cs typeface="Courier New"/>
            </a:endParaRPr>
          </a:p>
          <a:p>
            <a:pPr marL="1924050" marR="140335">
              <a:lnSpc>
                <a:spcPct val="107800"/>
              </a:lnSpc>
            </a:pPr>
            <a:r>
              <a:rPr sz="1800" b="1" spc="-5" dirty="0">
                <a:solidFill>
                  <a:srgbClr val="00477D"/>
                </a:solidFill>
                <a:latin typeface="Courier New"/>
                <a:cs typeface="Courier New"/>
              </a:rPr>
              <a:t>s</a:t>
            </a:r>
            <a:r>
              <a:rPr sz="1800" b="1" spc="-15" dirty="0">
                <a:solidFill>
                  <a:srgbClr val="00477D"/>
                </a:solidFill>
                <a:latin typeface="Courier New"/>
                <a:cs typeface="Courier New"/>
              </a:rPr>
              <a:t>t</a:t>
            </a:r>
            <a:r>
              <a:rPr sz="1800" b="1" spc="-5" dirty="0">
                <a:solidFill>
                  <a:srgbClr val="00477D"/>
                </a:solidFill>
                <a:latin typeface="Courier New"/>
                <a:cs typeface="Courier New"/>
              </a:rPr>
              <a:t>at</a:t>
            </a:r>
            <a:r>
              <a:rPr sz="1800" b="1" spc="-15" dirty="0">
                <a:solidFill>
                  <a:srgbClr val="00477D"/>
                </a:solidFill>
                <a:latin typeface="Courier New"/>
                <a:cs typeface="Courier New"/>
              </a:rPr>
              <a:t>e</a:t>
            </a:r>
            <a:r>
              <a:rPr sz="1800" b="1" spc="-5" dirty="0">
                <a:solidFill>
                  <a:srgbClr val="00477D"/>
                </a:solidFill>
                <a:latin typeface="Courier New"/>
                <a:cs typeface="Courier New"/>
              </a:rPr>
              <a:t>m</a:t>
            </a:r>
            <a:r>
              <a:rPr sz="1800" b="1" spc="-15" dirty="0">
                <a:solidFill>
                  <a:srgbClr val="00477D"/>
                </a:solidFill>
                <a:latin typeface="Courier New"/>
                <a:cs typeface="Courier New"/>
              </a:rPr>
              <a:t>en</a:t>
            </a:r>
            <a:r>
              <a:rPr sz="1800" b="1" spc="-5" dirty="0">
                <a:solidFill>
                  <a:srgbClr val="00477D"/>
                </a:solidFill>
                <a:latin typeface="Courier New"/>
                <a:cs typeface="Courier New"/>
              </a:rPr>
              <a:t>tS</a:t>
            </a:r>
            <a:r>
              <a:rPr sz="1800" b="1" spc="-15" dirty="0">
                <a:solidFill>
                  <a:srgbClr val="00477D"/>
                </a:solidFill>
                <a:latin typeface="Courier New"/>
                <a:cs typeface="Courier New"/>
              </a:rPr>
              <a:t>e</a:t>
            </a:r>
            <a:r>
              <a:rPr sz="1800" b="1" spc="-5" dirty="0">
                <a:solidFill>
                  <a:srgbClr val="00477D"/>
                </a:solidFill>
                <a:latin typeface="Courier New"/>
                <a:cs typeface="Courier New"/>
              </a:rPr>
              <a:t>q</a:t>
            </a:r>
            <a:r>
              <a:rPr sz="1800" b="1" spc="-15" dirty="0">
                <a:solidFill>
                  <a:srgbClr val="00477D"/>
                </a:solidFill>
                <a:latin typeface="Courier New"/>
                <a:cs typeface="Courier New"/>
              </a:rPr>
              <a:t>u</a:t>
            </a:r>
            <a:r>
              <a:rPr sz="1800" b="1" spc="-5" dirty="0">
                <a:solidFill>
                  <a:srgbClr val="00477D"/>
                </a:solidFill>
                <a:latin typeface="Courier New"/>
                <a:cs typeface="Courier New"/>
              </a:rPr>
              <a:t>en</a:t>
            </a:r>
            <a:r>
              <a:rPr sz="1800" b="1" spc="-15" dirty="0">
                <a:solidFill>
                  <a:srgbClr val="00477D"/>
                </a:solidFill>
                <a:latin typeface="Courier New"/>
                <a:cs typeface="Courier New"/>
              </a:rPr>
              <a:t>c</a:t>
            </a:r>
            <a:r>
              <a:rPr sz="1800" b="1" spc="-5" dirty="0">
                <a:solidFill>
                  <a:srgbClr val="00477D"/>
                </a:solidFill>
                <a:latin typeface="Courier New"/>
                <a:cs typeface="Courier New"/>
              </a:rPr>
              <a:t>e1  </a:t>
            </a: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break;</a:t>
            </a:r>
            <a:endParaRPr sz="1800">
              <a:latin typeface="Courier New"/>
              <a:cs typeface="Courier New"/>
            </a:endParaRPr>
          </a:p>
          <a:p>
            <a:pPr marL="969644">
              <a:lnSpc>
                <a:spcPct val="100000"/>
              </a:lnSpc>
              <a:spcBef>
                <a:spcPts val="165"/>
              </a:spcBef>
            </a:pP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case</a:t>
            </a:r>
            <a:r>
              <a:rPr sz="1800" b="1" spc="-70" dirty="0">
                <a:solidFill>
                  <a:srgbClr val="00477D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constant2:</a:t>
            </a:r>
            <a:endParaRPr sz="1800">
              <a:latin typeface="Courier New"/>
              <a:cs typeface="Courier New"/>
            </a:endParaRPr>
          </a:p>
          <a:p>
            <a:pPr marL="1924050">
              <a:lnSpc>
                <a:spcPct val="100000"/>
              </a:lnSpc>
              <a:spcBef>
                <a:spcPts val="170"/>
              </a:spcBef>
            </a:pP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statementSequence2</a:t>
            </a:r>
            <a:endParaRPr sz="1800">
              <a:latin typeface="Courier New"/>
              <a:cs typeface="Courier New"/>
            </a:endParaRPr>
          </a:p>
          <a:p>
            <a:pPr marL="1924050">
              <a:lnSpc>
                <a:spcPct val="100000"/>
              </a:lnSpc>
              <a:spcBef>
                <a:spcPts val="170"/>
              </a:spcBef>
            </a:pP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break;</a:t>
            </a:r>
            <a:endParaRPr sz="1800">
              <a:latin typeface="Courier New"/>
              <a:cs typeface="Courier New"/>
            </a:endParaRPr>
          </a:p>
          <a:p>
            <a:pPr marL="3562350">
              <a:lnSpc>
                <a:spcPct val="100000"/>
              </a:lnSpc>
              <a:spcBef>
                <a:spcPts val="165"/>
              </a:spcBef>
            </a:pPr>
            <a:r>
              <a:rPr sz="1800" b="1" dirty="0">
                <a:solidFill>
                  <a:srgbClr val="00477D"/>
                </a:solidFill>
                <a:latin typeface="Courier New"/>
                <a:cs typeface="Courier New"/>
              </a:rPr>
              <a:t>…</a:t>
            </a:r>
            <a:endParaRPr sz="1800">
              <a:latin typeface="Courier New"/>
              <a:cs typeface="Courier New"/>
            </a:endParaRPr>
          </a:p>
          <a:p>
            <a:pPr marL="969644">
              <a:lnSpc>
                <a:spcPct val="100000"/>
              </a:lnSpc>
              <a:spcBef>
                <a:spcPts val="170"/>
              </a:spcBef>
            </a:pP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case</a:t>
            </a:r>
            <a:r>
              <a:rPr sz="1800" b="1" spc="-60" dirty="0">
                <a:solidFill>
                  <a:srgbClr val="00477D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constantN:</a:t>
            </a:r>
            <a:endParaRPr sz="1800">
              <a:latin typeface="Courier New"/>
              <a:cs typeface="Courier New"/>
            </a:endParaRPr>
          </a:p>
          <a:p>
            <a:pPr marL="1924050">
              <a:lnSpc>
                <a:spcPct val="100000"/>
              </a:lnSpc>
              <a:spcBef>
                <a:spcPts val="165"/>
              </a:spcBef>
            </a:pP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statementSequenceN</a:t>
            </a:r>
            <a:endParaRPr sz="1800">
              <a:latin typeface="Courier New"/>
              <a:cs typeface="Courier New"/>
            </a:endParaRPr>
          </a:p>
          <a:p>
            <a:pPr marL="1924050">
              <a:lnSpc>
                <a:spcPct val="100000"/>
              </a:lnSpc>
              <a:spcBef>
                <a:spcPts val="170"/>
              </a:spcBef>
            </a:pP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break;</a:t>
            </a:r>
            <a:endParaRPr sz="1800">
              <a:latin typeface="Courier New"/>
              <a:cs typeface="Courier New"/>
            </a:endParaRPr>
          </a:p>
          <a:p>
            <a:pPr marL="969644">
              <a:lnSpc>
                <a:spcPct val="100000"/>
              </a:lnSpc>
              <a:spcBef>
                <a:spcPts val="170"/>
              </a:spcBef>
            </a:pP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default:</a:t>
            </a:r>
            <a:endParaRPr sz="1800">
              <a:latin typeface="Courier New"/>
              <a:cs typeface="Courier New"/>
            </a:endParaRPr>
          </a:p>
          <a:p>
            <a:pPr marL="1924050">
              <a:lnSpc>
                <a:spcPct val="100000"/>
              </a:lnSpc>
              <a:spcBef>
                <a:spcPts val="170"/>
              </a:spcBef>
            </a:pPr>
            <a:r>
              <a:rPr sz="1800" b="1" spc="-10" dirty="0">
                <a:solidFill>
                  <a:srgbClr val="00477D"/>
                </a:solidFill>
                <a:latin typeface="Courier New"/>
                <a:cs typeface="Courier New"/>
              </a:rPr>
              <a:t>defaultStmtSequence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800" b="1" dirty="0">
                <a:solidFill>
                  <a:srgbClr val="00477D"/>
                </a:solidFill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45947"/>
            <a:ext cx="1388363" cy="188061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961" y="652398"/>
            <a:ext cx="4114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latin typeface="Courier New"/>
                <a:cs typeface="Courier New"/>
              </a:rPr>
              <a:t>switch</a:t>
            </a:r>
            <a:r>
              <a:rPr sz="4000" i="1" spc="-1500" dirty="0">
                <a:latin typeface="Courier New"/>
                <a:cs typeface="Courier New"/>
              </a:rPr>
              <a:t> </a:t>
            </a:r>
            <a:r>
              <a:rPr sz="4000" spc="-10" dirty="0"/>
              <a:t>S</a:t>
            </a:r>
            <a:r>
              <a:rPr sz="4000" spc="-50" dirty="0"/>
              <a:t>t</a:t>
            </a:r>
            <a:r>
              <a:rPr sz="4000" spc="-40" dirty="0"/>
              <a:t>a</a:t>
            </a:r>
            <a:r>
              <a:rPr sz="4000" spc="-50" dirty="0"/>
              <a:t>t</a:t>
            </a:r>
            <a:r>
              <a:rPr sz="4000" spc="-5" dirty="0"/>
              <a:t>eme</a:t>
            </a:r>
            <a:r>
              <a:rPr sz="4000" spc="-40" dirty="0"/>
              <a:t>n</a:t>
            </a:r>
            <a:r>
              <a:rPr sz="4000" spc="-5" dirty="0"/>
              <a:t>t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459738"/>
            <a:ext cx="7582534" cy="2672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361315" algn="l"/>
                <a:tab pos="361950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switch_expression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compared against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values</a:t>
            </a:r>
            <a:endParaRPr sz="26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</a:pPr>
            <a:r>
              <a:rPr sz="2600" i="1" spc="-15" dirty="0">
                <a:latin typeface="Calibri"/>
                <a:cs typeface="Calibri"/>
              </a:rPr>
              <a:t>constant1, constant2,</a:t>
            </a:r>
            <a:r>
              <a:rPr sz="2600" i="1" spc="-1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…, </a:t>
            </a:r>
            <a:r>
              <a:rPr sz="2600" i="1" spc="-15" dirty="0">
                <a:latin typeface="Calibri"/>
                <a:cs typeface="Calibri"/>
              </a:rPr>
              <a:t>constantN</a:t>
            </a:r>
            <a:endParaRPr sz="2600">
              <a:latin typeface="Calibri"/>
              <a:cs typeface="Calibri"/>
            </a:endParaRPr>
          </a:p>
          <a:p>
            <a:pPr marL="560705" marR="718185" lvl="1" indent="-228600">
              <a:lnSpc>
                <a:spcPct val="100000"/>
              </a:lnSpc>
              <a:spcBef>
                <a:spcPts val="4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i="1" spc="-15" dirty="0">
                <a:latin typeface="Calibri"/>
                <a:cs typeface="Calibri"/>
              </a:rPr>
              <a:t>constant1,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constant2,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…,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constantN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simple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constants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constant </a:t>
            </a:r>
            <a:r>
              <a:rPr sz="2400" spc="-10" dirty="0">
                <a:latin typeface="Calibri"/>
                <a:cs typeface="Calibri"/>
              </a:rPr>
              <a:t>expressions.</a:t>
            </a:r>
            <a:endParaRPr sz="240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425"/>
              </a:spcBef>
              <a:buClr>
                <a:srgbClr val="A4634E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</a:t>
            </a:r>
            <a:endParaRPr sz="200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400"/>
              </a:spcBef>
              <a:buClr>
                <a:srgbClr val="A4634E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spc="-10" dirty="0">
                <a:latin typeface="Calibri"/>
                <a:cs typeface="Calibri"/>
              </a:rPr>
              <a:t>Best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 the </a:t>
            </a:r>
            <a:r>
              <a:rPr sz="2000" spc="-5" dirty="0">
                <a:latin typeface="Calibri"/>
                <a:cs typeface="Calibri"/>
              </a:rPr>
              <a:t>same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constant</a:t>
            </a:r>
            <a:r>
              <a:rPr sz="2000" dirty="0">
                <a:latin typeface="Calibri"/>
                <a:cs typeface="Calibri"/>
              </a:rPr>
              <a:t> as 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switch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expression</a:t>
            </a:r>
            <a:endParaRPr sz="2000">
              <a:latin typeface="Calibri"/>
              <a:cs typeface="Calibri"/>
            </a:endParaRPr>
          </a:p>
          <a:p>
            <a:pPr marL="1109345" lvl="3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0000"/>
              <a:buFont typeface="Segoe UI Symbol"/>
              <a:buChar char="⚫"/>
              <a:tabLst>
                <a:tab pos="110998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</a:t>
            </a:r>
            <a:r>
              <a:rPr sz="2000" spc="-15" dirty="0">
                <a:latin typeface="Calibri"/>
                <a:cs typeface="Calibri"/>
              </a:rPr>
              <a:t> conversion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done.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512" y="152400"/>
            <a:ext cx="1154798" cy="128930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52398"/>
            <a:ext cx="6231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latin typeface="Courier New"/>
                <a:cs typeface="Courier New"/>
              </a:rPr>
              <a:t>switch</a:t>
            </a:r>
            <a:r>
              <a:rPr sz="4000" i="1" spc="-1500" dirty="0">
                <a:latin typeface="Courier New"/>
                <a:cs typeface="Courier New"/>
              </a:rPr>
              <a:t> </a:t>
            </a:r>
            <a:r>
              <a:rPr sz="4000" spc="-10" dirty="0"/>
              <a:t>S</a:t>
            </a:r>
            <a:r>
              <a:rPr sz="4000" spc="-50" dirty="0"/>
              <a:t>t</a:t>
            </a:r>
            <a:r>
              <a:rPr sz="4000" spc="-40" dirty="0"/>
              <a:t>a</a:t>
            </a:r>
            <a:r>
              <a:rPr sz="4000" spc="-50" dirty="0"/>
              <a:t>t</a:t>
            </a:r>
            <a:r>
              <a:rPr sz="4000" spc="-5" dirty="0"/>
              <a:t>eme</a:t>
            </a:r>
            <a:r>
              <a:rPr sz="4000" spc="-40" dirty="0"/>
              <a:t>n</a:t>
            </a:r>
            <a:r>
              <a:rPr sz="4000" spc="-5" dirty="0"/>
              <a:t>t</a:t>
            </a:r>
            <a:r>
              <a:rPr sz="4000" spc="-25" dirty="0"/>
              <a:t> </a:t>
            </a:r>
            <a:r>
              <a:rPr sz="4000" spc="-75" dirty="0"/>
              <a:t>R</a:t>
            </a:r>
            <a:r>
              <a:rPr sz="4000" spc="-5" dirty="0"/>
              <a:t>eminder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5844" y="1601808"/>
            <a:ext cx="7537450" cy="38735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7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Th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ourier New"/>
                <a:cs typeface="Courier New"/>
              </a:rPr>
              <a:t>switc</a:t>
            </a:r>
            <a:r>
              <a:rPr sz="2600" i="1" dirty="0">
                <a:latin typeface="Courier New"/>
                <a:cs typeface="Courier New"/>
              </a:rPr>
              <a:t>h</a:t>
            </a:r>
            <a:r>
              <a:rPr sz="2600" i="1" spc="-965" dirty="0">
                <a:latin typeface="Courier New"/>
                <a:cs typeface="Courier New"/>
              </a:rPr>
              <a:t> 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at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ends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53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0" dirty="0">
                <a:latin typeface="Calibri"/>
                <a:cs typeface="Calibri"/>
              </a:rPr>
              <a:t>break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statement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end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switch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statement</a:t>
            </a:r>
            <a:endParaRPr sz="2400">
              <a:latin typeface="Calibri"/>
              <a:cs typeface="Calibri"/>
            </a:endParaRPr>
          </a:p>
          <a:p>
            <a:pPr marL="286385" marR="302895" indent="-274320">
              <a:lnSpc>
                <a:spcPct val="100000"/>
              </a:lnSpc>
              <a:spcBef>
                <a:spcPts val="59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When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executing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statements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after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case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label,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continues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20" dirty="0">
                <a:latin typeface="Calibri"/>
                <a:cs typeface="Calibri"/>
              </a:rPr>
              <a:t>execute </a:t>
            </a:r>
            <a:r>
              <a:rPr sz="2600" spc="-5" dirty="0">
                <a:latin typeface="Calibri"/>
                <a:cs typeface="Calibri"/>
              </a:rPr>
              <a:t>until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5" dirty="0">
                <a:latin typeface="Calibri"/>
                <a:cs typeface="Calibri"/>
              </a:rPr>
              <a:t>reaches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break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statement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switch.</a:t>
            </a:r>
            <a:endParaRPr sz="2600">
              <a:latin typeface="Calibri"/>
              <a:cs typeface="Calibri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you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omit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break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statements,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after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executing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code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dirty="0">
                <a:latin typeface="Calibri"/>
                <a:cs typeface="Calibri"/>
              </a:rPr>
              <a:t>one </a:t>
            </a:r>
            <a:r>
              <a:rPr sz="2600" spc="-5" dirty="0">
                <a:latin typeface="Calibri"/>
                <a:cs typeface="Calibri"/>
              </a:rPr>
              <a:t>case,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computer </a:t>
            </a:r>
            <a:r>
              <a:rPr sz="2600" dirty="0">
                <a:latin typeface="Calibri"/>
                <a:cs typeface="Calibri"/>
              </a:rPr>
              <a:t>will </a:t>
            </a:r>
            <a:r>
              <a:rPr sz="2600" spc="-10" dirty="0">
                <a:latin typeface="Calibri"/>
                <a:cs typeface="Calibri"/>
              </a:rPr>
              <a:t>continue to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execute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code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next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case.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1399032"/>
            <a:ext cx="1280159" cy="126796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187578"/>
            <a:ext cx="2078989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50"/>
              </a:lnSpc>
              <a:spcBef>
                <a:spcPts val="100"/>
              </a:spcBef>
            </a:pPr>
            <a:r>
              <a:rPr sz="3600" spc="-15" dirty="0"/>
              <a:t>Example</a:t>
            </a:r>
            <a:r>
              <a:rPr sz="3600" spc="-70" dirty="0"/>
              <a:t> </a:t>
            </a:r>
            <a:r>
              <a:rPr sz="3600" spc="-5" dirty="0"/>
              <a:t>of</a:t>
            </a:r>
            <a:endParaRPr sz="3600"/>
          </a:p>
          <a:p>
            <a:pPr marL="12700">
              <a:lnSpc>
                <a:spcPts val="4250"/>
              </a:lnSpc>
            </a:pPr>
            <a:r>
              <a:rPr sz="3600" i="1" dirty="0">
                <a:latin typeface="Courier New"/>
                <a:cs typeface="Courier New"/>
              </a:rPr>
              <a:t>switch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2962655" y="219456"/>
            <a:ext cx="5779135" cy="6433185"/>
            <a:chOff x="2962655" y="219456"/>
            <a:chExt cx="5779135" cy="6433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8469" y="308614"/>
              <a:ext cx="5640705" cy="62544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67227" y="224028"/>
              <a:ext cx="5770245" cy="6423660"/>
            </a:xfrm>
            <a:custGeom>
              <a:avLst/>
              <a:gdLst/>
              <a:ahLst/>
              <a:cxnLst/>
              <a:rect l="l" t="t" r="r" b="b"/>
              <a:pathLst>
                <a:path w="5770245" h="6423659">
                  <a:moveTo>
                    <a:pt x="0" y="6423660"/>
                  </a:moveTo>
                  <a:lnTo>
                    <a:pt x="5769864" y="6423660"/>
                  </a:lnTo>
                  <a:lnTo>
                    <a:pt x="5769864" y="0"/>
                  </a:lnTo>
                  <a:lnTo>
                    <a:pt x="0" y="0"/>
                  </a:lnTo>
                  <a:lnTo>
                    <a:pt x="0" y="6423660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4234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Boolean</a:t>
            </a:r>
            <a:r>
              <a:rPr sz="4000" spc="-60" dirty="0"/>
              <a:t> </a:t>
            </a:r>
            <a:r>
              <a:rPr sz="4000" spc="-10" dirty="0"/>
              <a:t>Expressions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383766"/>
            <a:ext cx="7114540" cy="32416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20" dirty="0">
                <a:latin typeface="Calibri"/>
                <a:cs typeface="Calibri"/>
              </a:rPr>
              <a:t>Evaluate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true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false</a:t>
            </a:r>
            <a:endParaRPr sz="2600" dirty="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Forms</a:t>
            </a:r>
            <a:endParaRPr sz="2600" dirty="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50"/>
              </a:spcBef>
              <a:buClr>
                <a:srgbClr val="A4634E"/>
              </a:buClr>
              <a:buSzPct val="83333"/>
              <a:buFont typeface="Segoe UI Symbol"/>
              <a:buChar char="⚫"/>
              <a:tabLst>
                <a:tab pos="561340" algn="l"/>
              </a:tabLst>
            </a:pPr>
            <a:r>
              <a:rPr sz="1800" spc="-10" dirty="0">
                <a:latin typeface="Calibri"/>
                <a:cs typeface="Calibri"/>
              </a:rPr>
              <a:t>Relational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expression: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&lt;expr&gt;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&lt;relational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operator&gt;</a:t>
            </a:r>
            <a:r>
              <a:rPr sz="1800" spc="-5" dirty="0">
                <a:latin typeface="Calibri"/>
                <a:cs typeface="Calibri"/>
              </a:rPr>
              <a:t> &lt;expr&gt;</a:t>
            </a:r>
            <a:endParaRPr sz="1800" dirty="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395"/>
              </a:spcBef>
              <a:buClr>
                <a:srgbClr val="F6CEAC"/>
              </a:buClr>
              <a:buSzPct val="83333"/>
              <a:buFont typeface="Wingdings"/>
              <a:buChar char=""/>
              <a:tabLst>
                <a:tab pos="835660" algn="l"/>
              </a:tabLst>
            </a:pPr>
            <a:r>
              <a:rPr sz="1800" spc="-5" dirty="0">
                <a:latin typeface="Calibri"/>
                <a:cs typeface="Calibri"/>
              </a:rPr>
              <a:t>Examples:</a:t>
            </a:r>
            <a:endParaRPr sz="1800" dirty="0">
              <a:latin typeface="Calibri"/>
              <a:cs typeface="Calibri"/>
            </a:endParaRPr>
          </a:p>
          <a:p>
            <a:pPr marL="880744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006FC0"/>
                </a:solidFill>
                <a:latin typeface="Courier New"/>
                <a:cs typeface="Courier New"/>
              </a:rPr>
              <a:t>7</a:t>
            </a:r>
            <a:r>
              <a:rPr sz="1800" b="1" spc="-45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ourier New"/>
                <a:cs typeface="Courier New"/>
              </a:rPr>
              <a:t>&lt;</a:t>
            </a:r>
            <a:r>
              <a:rPr sz="1800" b="1" spc="-55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ourier New"/>
                <a:cs typeface="Courier New"/>
              </a:rPr>
              <a:t>5</a:t>
            </a:r>
            <a:endParaRPr sz="1800" dirty="0">
              <a:latin typeface="Courier New"/>
              <a:cs typeface="Courier New"/>
            </a:endParaRPr>
          </a:p>
          <a:p>
            <a:pPr marL="880744">
              <a:lnSpc>
                <a:spcPct val="100000"/>
              </a:lnSpc>
              <a:spcBef>
                <a:spcPts val="409"/>
              </a:spcBef>
            </a:pPr>
            <a:r>
              <a:rPr sz="1800" b="1" dirty="0">
                <a:solidFill>
                  <a:srgbClr val="006FC0"/>
                </a:solidFill>
                <a:latin typeface="Courier New"/>
                <a:cs typeface="Courier New"/>
              </a:rPr>
              <a:t>a</a:t>
            </a:r>
            <a:r>
              <a:rPr sz="1800" b="1" spc="-25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ourier New"/>
                <a:cs typeface="Courier New"/>
              </a:rPr>
              <a:t>+</a:t>
            </a:r>
            <a:r>
              <a:rPr sz="1800" b="1" spc="-40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ourier New"/>
                <a:cs typeface="Courier New"/>
              </a:rPr>
              <a:t>b</a:t>
            </a:r>
            <a:r>
              <a:rPr sz="1800" b="1" spc="-35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ourier New"/>
                <a:cs typeface="Courier New"/>
              </a:rPr>
              <a:t>&gt;</a:t>
            </a:r>
            <a:r>
              <a:rPr sz="1800" b="1" spc="-40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ourier New"/>
                <a:cs typeface="Courier New"/>
              </a:rPr>
              <a:t>6</a:t>
            </a:r>
            <a:endParaRPr sz="1800" dirty="0">
              <a:latin typeface="Courier New"/>
              <a:cs typeface="Courier New"/>
            </a:endParaRPr>
          </a:p>
          <a:p>
            <a:pPr marL="560705" lvl="1" indent="-229235">
              <a:lnSpc>
                <a:spcPct val="100000"/>
              </a:lnSpc>
              <a:spcBef>
                <a:spcPts val="495"/>
              </a:spcBef>
              <a:buClr>
                <a:srgbClr val="A4634E"/>
              </a:buClr>
              <a:buSzPct val="83333"/>
              <a:buFont typeface="Segoe UI Symbol"/>
              <a:buChar char="⚫"/>
              <a:tabLst>
                <a:tab pos="561340" algn="l"/>
              </a:tabLst>
            </a:pPr>
            <a:r>
              <a:rPr sz="1800" spc="-10" dirty="0">
                <a:latin typeface="Calibri"/>
                <a:cs typeface="Calibri"/>
              </a:rPr>
              <a:t>Logical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expression: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&lt;Boolean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expr&gt;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&lt;logical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operator&gt;</a:t>
            </a:r>
            <a:r>
              <a:rPr sz="1800" dirty="0">
                <a:latin typeface="Calibri"/>
                <a:cs typeface="Calibri"/>
              </a:rPr>
              <a:t> &lt;Boolean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expr&gt;</a:t>
            </a:r>
            <a:endParaRPr sz="1800" dirty="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395"/>
              </a:spcBef>
              <a:buClr>
                <a:srgbClr val="F6CEAC"/>
              </a:buClr>
              <a:buSzPct val="83333"/>
              <a:buFont typeface="Wingdings"/>
              <a:buChar char=""/>
              <a:tabLst>
                <a:tab pos="835660" algn="l"/>
              </a:tabLst>
            </a:pPr>
            <a:r>
              <a:rPr sz="1800" spc="-5" dirty="0">
                <a:latin typeface="Calibri"/>
                <a:cs typeface="Calibri"/>
              </a:rPr>
              <a:t>Examples:</a:t>
            </a:r>
            <a:endParaRPr sz="1800" dirty="0">
              <a:latin typeface="Calibri"/>
              <a:cs typeface="Calibri"/>
            </a:endParaRPr>
          </a:p>
          <a:p>
            <a:pPr marL="880744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solidFill>
                  <a:srgbClr val="006FC0"/>
                </a:solidFill>
                <a:latin typeface="Courier New"/>
                <a:cs typeface="Courier New"/>
              </a:rPr>
              <a:t>(x</a:t>
            </a:r>
            <a:r>
              <a:rPr sz="1800" b="1" spc="-30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ourier New"/>
                <a:cs typeface="Courier New"/>
              </a:rPr>
              <a:t>&lt;</a:t>
            </a:r>
            <a:r>
              <a:rPr sz="1800" b="1" spc="-25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ourier New"/>
                <a:cs typeface="Courier New"/>
              </a:rPr>
              <a:t>7)</a:t>
            </a:r>
            <a:r>
              <a:rPr sz="1800" b="1" spc="-30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ourier New"/>
                <a:cs typeface="Courier New"/>
              </a:rPr>
              <a:t>&amp;&amp;</a:t>
            </a:r>
            <a:r>
              <a:rPr sz="1800" b="1" spc="-40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ourier New"/>
                <a:cs typeface="Courier New"/>
              </a:rPr>
              <a:t>(y</a:t>
            </a:r>
            <a:r>
              <a:rPr sz="1800" b="1" spc="-30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ourier New"/>
                <a:cs typeface="Courier New"/>
              </a:rPr>
              <a:t>&gt;</a:t>
            </a:r>
            <a:r>
              <a:rPr sz="1800" b="1" spc="-25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ourier New"/>
                <a:cs typeface="Courier New"/>
              </a:rPr>
              <a:t>3)</a:t>
            </a:r>
            <a:endParaRPr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4252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Relational</a:t>
            </a:r>
            <a:r>
              <a:rPr sz="4000" spc="-90" dirty="0"/>
              <a:t> </a:t>
            </a:r>
            <a:r>
              <a:rPr sz="4000" spc="-30" dirty="0"/>
              <a:t>Operators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47800" y="1613906"/>
          <a:ext cx="6258557" cy="2516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7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545">
                <a:tc>
                  <a:txBody>
                    <a:bodyPr/>
                    <a:lstStyle/>
                    <a:p>
                      <a:pPr marL="122555" marR="114300" indent="18415">
                        <a:lnSpc>
                          <a:spcPct val="71700"/>
                        </a:lnSpc>
                        <a:spcBef>
                          <a:spcPts val="1055"/>
                        </a:spcBef>
                      </a:pPr>
                      <a:r>
                        <a:rPr sz="1050" b="1" spc="-5" dirty="0">
                          <a:latin typeface="Tahoma"/>
                          <a:cs typeface="Tahoma"/>
                        </a:rPr>
                        <a:t>Standard Algebraic </a:t>
                      </a:r>
                      <a:r>
                        <a:rPr sz="1050" b="1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Relational</a:t>
                      </a:r>
                      <a:r>
                        <a:rPr sz="105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Operator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3398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90805" indent="-104139">
                        <a:lnSpc>
                          <a:spcPct val="71700"/>
                        </a:lnSpc>
                        <a:spcBef>
                          <a:spcPts val="1055"/>
                        </a:spcBef>
                      </a:pPr>
                      <a:r>
                        <a:rPr sz="1050" b="1" spc="-5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Relational </a:t>
                      </a:r>
                      <a:r>
                        <a:rPr sz="1050" b="1" spc="-2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Operator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3398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109855" indent="-99060">
                        <a:lnSpc>
                          <a:spcPct val="71700"/>
                        </a:lnSpc>
                        <a:spcBef>
                          <a:spcPts val="1055"/>
                        </a:spcBef>
                      </a:pPr>
                      <a:r>
                        <a:rPr sz="1050" b="1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1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050" b="1" spc="-10" dirty="0">
                          <a:latin typeface="Tahoma"/>
                          <a:cs typeface="Tahoma"/>
                        </a:rPr>
                        <a:t>d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ition 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Example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3398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ts val="1200"/>
                        </a:lnSpc>
                      </a:pPr>
                      <a:r>
                        <a:rPr sz="1050" b="1" dirty="0">
                          <a:latin typeface="Tahoma"/>
                          <a:cs typeface="Tahoma"/>
                        </a:rPr>
                        <a:t>Meaning</a:t>
                      </a:r>
                      <a:r>
                        <a:rPr sz="105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05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Condition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3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99"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Inequality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&lt;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&lt;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&lt;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less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than</a:t>
                      </a:r>
                      <a:r>
                        <a:rPr sz="14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latin typeface="Symbol"/>
                          <a:cs typeface="Symbol"/>
                        </a:rPr>
                        <a:t></a:t>
                      </a:r>
                      <a:endParaRPr sz="1400">
                        <a:latin typeface="Symbol"/>
                        <a:cs typeface="Symbo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&lt;=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&lt;=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less than or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equal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&gt;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&gt;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&gt;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greater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than</a:t>
                      </a:r>
                      <a:r>
                        <a:rPr sz="14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latin typeface="Symbol"/>
                          <a:cs typeface="Symbol"/>
                        </a:rPr>
                        <a:t></a:t>
                      </a:r>
                      <a:endParaRPr sz="1400">
                        <a:latin typeface="Symbol"/>
                        <a:cs typeface="Symbo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&gt;=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&gt;=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greater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than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or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equal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to</a:t>
                      </a:r>
                      <a:r>
                        <a:rPr sz="1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099"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Equality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=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50" spc="5" dirty="0">
                          <a:latin typeface="Courier New"/>
                          <a:cs typeface="Courier New"/>
                        </a:rPr>
                        <a:t>==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1079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50" spc="1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1550" spc="-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10" dirty="0">
                          <a:latin typeface="Courier New"/>
                          <a:cs typeface="Courier New"/>
                        </a:rPr>
                        <a:t>==</a:t>
                      </a:r>
                      <a:r>
                        <a:rPr sz="1550" spc="-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10" dirty="0">
                          <a:latin typeface="Courier New"/>
                          <a:cs typeface="Courier New"/>
                        </a:rPr>
                        <a:t>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1079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550" b="1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1550" b="1" spc="-5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5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dirty="0">
                          <a:latin typeface="Courier New"/>
                          <a:cs typeface="Courier New"/>
                        </a:rPr>
                        <a:t>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2667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50" dirty="0">
                          <a:latin typeface="Symbol"/>
                          <a:cs typeface="Symbol"/>
                        </a:rPr>
                        <a:t></a:t>
                      </a:r>
                      <a:endParaRPr sz="1550">
                        <a:latin typeface="Symbol"/>
                        <a:cs typeface="Symbo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50" spc="5" dirty="0">
                          <a:latin typeface="Courier New"/>
                          <a:cs typeface="Courier New"/>
                        </a:rPr>
                        <a:t>!=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1079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50" spc="1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1550" spc="-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10" dirty="0">
                          <a:latin typeface="Courier New"/>
                          <a:cs typeface="Courier New"/>
                        </a:rPr>
                        <a:t>!=</a:t>
                      </a:r>
                      <a:r>
                        <a:rPr sz="1550" spc="-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10" dirty="0">
                          <a:latin typeface="Courier New"/>
                          <a:cs typeface="Courier New"/>
                        </a:rPr>
                        <a:t>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1079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550" b="1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1550" b="1" spc="-5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dirty="0">
                          <a:latin typeface="Courier New"/>
                          <a:cs typeface="Courier New"/>
                        </a:rPr>
                        <a:t>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2667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050791" y="4594859"/>
            <a:ext cx="1483360" cy="646430"/>
          </a:xfrm>
          <a:prstGeom prst="rect">
            <a:avLst/>
          </a:prstGeom>
          <a:ln w="9144">
            <a:solidFill>
              <a:srgbClr val="EFA12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r>
              <a:rPr sz="1800" baseline="25462" dirty="0">
                <a:latin typeface="Calibri"/>
                <a:cs typeface="Calibri"/>
              </a:rPr>
              <a:t>th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46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3</a:t>
            </a:r>
            <a:r>
              <a:rPr sz="1800" spc="-7" baseline="25462" dirty="0">
                <a:latin typeface="Calibri"/>
                <a:cs typeface="Calibri"/>
              </a:rPr>
              <a:t>rd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736219"/>
            <a:ext cx="7314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Logical</a:t>
            </a:r>
            <a:r>
              <a:rPr sz="3600" spc="-20" dirty="0"/>
              <a:t> </a:t>
            </a:r>
            <a:r>
              <a:rPr sz="3600" spc="-25" dirty="0"/>
              <a:t>Operators</a:t>
            </a:r>
            <a:r>
              <a:rPr sz="3600" spc="-120" dirty="0"/>
              <a:t> </a:t>
            </a:r>
            <a:r>
              <a:rPr sz="3200" spc="-5" dirty="0"/>
              <a:t>(Compound</a:t>
            </a:r>
            <a:r>
              <a:rPr sz="3200" spc="20" dirty="0"/>
              <a:t> </a:t>
            </a:r>
            <a:r>
              <a:rPr sz="3200" spc="-10" dirty="0"/>
              <a:t>Relationals)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388395"/>
            <a:ext cx="5839460" cy="89916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b="1" spc="-5" dirty="0">
                <a:latin typeface="Courier New"/>
                <a:cs typeface="Courier New"/>
              </a:rPr>
              <a:t>&amp;</a:t>
            </a:r>
            <a:r>
              <a:rPr sz="2600" b="1" dirty="0">
                <a:latin typeface="Courier New"/>
                <a:cs typeface="Courier New"/>
              </a:rPr>
              <a:t>&amp;</a:t>
            </a:r>
            <a:r>
              <a:rPr sz="2600" b="1" spc="-975" dirty="0">
                <a:latin typeface="Courier New"/>
                <a:cs typeface="Courier New"/>
              </a:rPr>
              <a:t> </a:t>
            </a:r>
            <a:r>
              <a:rPr sz="2600" spc="-5" dirty="0">
                <a:latin typeface="Calibri"/>
                <a:cs typeface="Calibri"/>
              </a:rPr>
              <a:t>(logi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ourier New"/>
                <a:cs typeface="Courier New"/>
              </a:rPr>
              <a:t>AND</a:t>
            </a:r>
            <a:r>
              <a:rPr sz="2600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tru</a:t>
            </a:r>
            <a:r>
              <a:rPr sz="2400" b="1" dirty="0">
                <a:latin typeface="Courier New"/>
                <a:cs typeface="Courier New"/>
              </a:rPr>
              <a:t>e</a:t>
            </a:r>
            <a:r>
              <a:rPr sz="2400" b="1" spc="-915" dirty="0">
                <a:latin typeface="Courier New"/>
                <a:cs typeface="Courier New"/>
              </a:rPr>
              <a:t>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5" dirty="0">
                <a:latin typeface="Calibri"/>
                <a:cs typeface="Calibri"/>
              </a:rPr>
              <a:t>bo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onditi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b="1" spc="-5" dirty="0">
                <a:latin typeface="Courier New"/>
                <a:cs typeface="Courier New"/>
              </a:rPr>
              <a:t>true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2695645"/>
            <a:ext cx="7130415" cy="30930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b="1" spc="-5" dirty="0">
                <a:latin typeface="Courier New"/>
                <a:cs typeface="Courier New"/>
              </a:rPr>
              <a:t>|</a:t>
            </a:r>
            <a:r>
              <a:rPr sz="2600" b="1" dirty="0">
                <a:latin typeface="Courier New"/>
                <a:cs typeface="Courier New"/>
              </a:rPr>
              <a:t>|</a:t>
            </a:r>
            <a:r>
              <a:rPr sz="2600" b="1" spc="-975" dirty="0">
                <a:latin typeface="Courier New"/>
                <a:cs typeface="Courier New"/>
              </a:rPr>
              <a:t> </a:t>
            </a:r>
            <a:r>
              <a:rPr sz="2600" spc="-5" dirty="0">
                <a:latin typeface="Calibri"/>
                <a:cs typeface="Calibri"/>
              </a:rPr>
              <a:t>(logi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ourier New"/>
                <a:cs typeface="Courier New"/>
              </a:rPr>
              <a:t>OR</a:t>
            </a:r>
            <a:r>
              <a:rPr sz="2600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0" dirty="0">
                <a:latin typeface="Calibri"/>
                <a:cs typeface="Calibri"/>
              </a:rPr>
              <a:t>Returns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true</a:t>
            </a:r>
            <a:r>
              <a:rPr sz="2400" b="1" spc="-915" dirty="0">
                <a:latin typeface="Courier New"/>
                <a:cs typeface="Courier New"/>
              </a:rPr>
              <a:t> </a:t>
            </a:r>
            <a:r>
              <a:rPr sz="2400" dirty="0">
                <a:latin typeface="Calibri"/>
                <a:cs typeface="Calibri"/>
              </a:rPr>
              <a:t>if either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conditions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true</a:t>
            </a:r>
            <a:endParaRPr sz="2400">
              <a:latin typeface="Courier New"/>
              <a:cs typeface="Courier New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A4634E"/>
              </a:buClr>
              <a:buFont typeface="Segoe UI Symbol"/>
              <a:buChar char="⚫"/>
            </a:pPr>
            <a:endParaRPr sz="3750">
              <a:latin typeface="Courier New"/>
              <a:cs typeface="Courier New"/>
            </a:endParaRPr>
          </a:p>
          <a:p>
            <a:pPr marL="286385" indent="-274320">
              <a:lnSpc>
                <a:spcPct val="100000"/>
              </a:lnSpc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b="1" dirty="0">
                <a:latin typeface="Courier New"/>
                <a:cs typeface="Courier New"/>
              </a:rPr>
              <a:t>!</a:t>
            </a:r>
            <a:r>
              <a:rPr sz="2600" b="1" spc="-975" dirty="0">
                <a:latin typeface="Courier New"/>
                <a:cs typeface="Courier New"/>
              </a:rPr>
              <a:t> </a:t>
            </a:r>
            <a:r>
              <a:rPr sz="2600" spc="-5" dirty="0">
                <a:latin typeface="Calibri"/>
                <a:cs typeface="Calibri"/>
              </a:rPr>
              <a:t>(logi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ourier New"/>
                <a:cs typeface="Courier New"/>
              </a:rPr>
              <a:t>NOT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logi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</a:t>
            </a:r>
            <a:r>
              <a:rPr sz="2600" spc="-55" dirty="0">
                <a:latin typeface="Calibri"/>
                <a:cs typeface="Calibri"/>
              </a:rPr>
              <a:t>g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tion)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52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unary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operator,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only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takes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following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0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5" dirty="0">
                <a:latin typeface="Calibri"/>
                <a:cs typeface="Calibri"/>
              </a:rPr>
              <a:t>Reverses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truth/falsity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condition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2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tru</a:t>
            </a:r>
            <a:r>
              <a:rPr sz="2400" b="1" dirty="0">
                <a:latin typeface="Courier New"/>
                <a:cs typeface="Courier New"/>
              </a:rPr>
              <a:t>e</a:t>
            </a:r>
            <a:r>
              <a:rPr sz="2400" b="1" spc="-915" dirty="0">
                <a:latin typeface="Courier New"/>
                <a:cs typeface="Courier New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onditi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false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557" y="672211"/>
            <a:ext cx="6019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Logical </a:t>
            </a:r>
            <a:r>
              <a:rPr sz="4000" spc="-35" dirty="0"/>
              <a:t>Operators</a:t>
            </a:r>
            <a:r>
              <a:rPr sz="4000" spc="-10" dirty="0"/>
              <a:t> </a:t>
            </a:r>
            <a:r>
              <a:rPr sz="4000" spc="-55" dirty="0"/>
              <a:t>Truth</a:t>
            </a:r>
            <a:r>
              <a:rPr sz="4000" spc="5" dirty="0"/>
              <a:t> </a:t>
            </a:r>
            <a:r>
              <a:rPr sz="4000" spc="-70" dirty="0"/>
              <a:t>Table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41450" y="1695450"/>
          <a:ext cx="6248400" cy="3200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2000" b="1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P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2000" b="1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Q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2000" b="1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2000" b="1" spc="-40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&amp;&amp;</a:t>
                      </a:r>
                      <a:r>
                        <a:rPr sz="2000" b="1" spc="-30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Q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2000" b="1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2000" b="1" spc="-40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||</a:t>
                      </a:r>
                      <a:r>
                        <a:rPr sz="2000" b="1" spc="-30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Q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2000" b="1" spc="-5" dirty="0">
                          <a:solidFill>
                            <a:srgbClr val="000099"/>
                          </a:solidFill>
                          <a:latin typeface="Tahoma"/>
                          <a:cs typeface="Tahoma"/>
                        </a:rPr>
                        <a:t>!P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true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true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true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true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false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4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true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false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false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true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false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89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false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true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false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true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true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46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false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false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false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false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true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5142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Precedence</a:t>
            </a:r>
            <a:r>
              <a:rPr sz="4000" spc="-55" dirty="0"/>
              <a:t> </a:t>
            </a:r>
            <a:r>
              <a:rPr sz="4000" spc="-5" dirty="0"/>
              <a:t>of</a:t>
            </a:r>
            <a:r>
              <a:rPr sz="4000" spc="-30" dirty="0"/>
              <a:t> Operators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41575" y="1384680"/>
            <a:ext cx="3554095" cy="44469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527685" algn="l"/>
              </a:tabLst>
            </a:pPr>
            <a:r>
              <a:rPr sz="2050" spc="-10" dirty="0">
                <a:solidFill>
                  <a:srgbClr val="EFA12D"/>
                </a:solidFill>
                <a:latin typeface="Calibri"/>
                <a:cs typeface="Calibri"/>
              </a:rPr>
              <a:t>1.	</a:t>
            </a:r>
            <a:r>
              <a:rPr sz="2400" dirty="0">
                <a:latin typeface="Calibri"/>
                <a:cs typeface="Calibri"/>
              </a:rPr>
              <a:t>(),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[]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527685" algn="l"/>
              </a:tabLst>
            </a:pPr>
            <a:r>
              <a:rPr sz="2050" spc="-10" dirty="0">
                <a:solidFill>
                  <a:srgbClr val="EFA12D"/>
                </a:solidFill>
                <a:latin typeface="Calibri"/>
                <a:cs typeface="Calibri"/>
              </a:rPr>
              <a:t>2.	</a:t>
            </a:r>
            <a:r>
              <a:rPr sz="2400" dirty="0">
                <a:latin typeface="Calibri"/>
                <a:cs typeface="Calibri"/>
              </a:rPr>
              <a:t>Unary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+,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unary </a:t>
            </a:r>
            <a:r>
              <a:rPr sz="2400" spc="-5" dirty="0">
                <a:latin typeface="Calibri"/>
                <a:cs typeface="Calibri"/>
              </a:rPr>
              <a:t>-,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!,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++,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--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27685" algn="l"/>
              </a:tabLst>
            </a:pPr>
            <a:r>
              <a:rPr sz="2050" spc="-10" dirty="0">
                <a:solidFill>
                  <a:srgbClr val="EFA12D"/>
                </a:solidFill>
                <a:latin typeface="Calibri"/>
                <a:cs typeface="Calibri"/>
              </a:rPr>
              <a:t>3.	</a:t>
            </a:r>
            <a:r>
              <a:rPr sz="2400" spc="-30" dirty="0">
                <a:latin typeface="Calibri"/>
                <a:cs typeface="Calibri"/>
              </a:rPr>
              <a:t>Type </a:t>
            </a:r>
            <a:r>
              <a:rPr sz="2400" spc="-10" dirty="0">
                <a:latin typeface="Calibri"/>
                <a:cs typeface="Calibri"/>
              </a:rPr>
              <a:t>casting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27685" algn="l"/>
                <a:tab pos="960119" algn="l"/>
                <a:tab pos="1359535" algn="l"/>
              </a:tabLst>
            </a:pPr>
            <a:r>
              <a:rPr sz="2050" spc="-10" dirty="0">
                <a:solidFill>
                  <a:srgbClr val="EFA12D"/>
                </a:solidFill>
                <a:latin typeface="Calibri"/>
                <a:cs typeface="Calibri"/>
              </a:rPr>
              <a:t>4.	</a:t>
            </a:r>
            <a:r>
              <a:rPr sz="2400" dirty="0">
                <a:latin typeface="Calibri"/>
                <a:cs typeface="Calibri"/>
              </a:rPr>
              <a:t>*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	/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	%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27685" algn="l"/>
              </a:tabLst>
            </a:pPr>
            <a:r>
              <a:rPr sz="2050" spc="-10" dirty="0">
                <a:solidFill>
                  <a:srgbClr val="EFA12D"/>
                </a:solidFill>
                <a:latin typeface="Calibri"/>
                <a:cs typeface="Calibri"/>
              </a:rPr>
              <a:t>5.	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27685" algn="l"/>
              </a:tabLst>
            </a:pPr>
            <a:r>
              <a:rPr sz="2050" spc="-10" dirty="0">
                <a:solidFill>
                  <a:srgbClr val="EFA12D"/>
                </a:solidFill>
                <a:latin typeface="Calibri"/>
                <a:cs typeface="Calibri"/>
              </a:rPr>
              <a:t>6.	</a:t>
            </a:r>
            <a:r>
              <a:rPr sz="2400" spc="-5" dirty="0">
                <a:latin typeface="Calibri"/>
                <a:cs typeface="Calibri"/>
              </a:rPr>
              <a:t>&lt;,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&lt;=,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&gt;,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&gt;=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27685" algn="l"/>
              </a:tabLst>
            </a:pPr>
            <a:r>
              <a:rPr sz="2050" spc="-10" dirty="0">
                <a:solidFill>
                  <a:srgbClr val="EFA12D"/>
                </a:solidFill>
                <a:latin typeface="Calibri"/>
                <a:cs typeface="Calibri"/>
              </a:rPr>
              <a:t>7.	</a:t>
            </a:r>
            <a:r>
              <a:rPr sz="2400" dirty="0">
                <a:latin typeface="Calibri"/>
                <a:cs typeface="Calibri"/>
              </a:rPr>
              <a:t>==,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!=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27685" algn="l"/>
              </a:tabLst>
            </a:pPr>
            <a:r>
              <a:rPr sz="2050" spc="-10" dirty="0">
                <a:solidFill>
                  <a:srgbClr val="EFA12D"/>
                </a:solidFill>
                <a:latin typeface="Calibri"/>
                <a:cs typeface="Calibri"/>
              </a:rPr>
              <a:t>8.	</a:t>
            </a:r>
            <a:r>
              <a:rPr sz="2400" spc="-10" dirty="0">
                <a:latin typeface="Calibri"/>
                <a:cs typeface="Calibri"/>
              </a:rPr>
              <a:t>&amp;&amp;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527685" algn="l"/>
              </a:tabLst>
            </a:pPr>
            <a:r>
              <a:rPr sz="2050" spc="-10" dirty="0">
                <a:solidFill>
                  <a:srgbClr val="EFA12D"/>
                </a:solidFill>
                <a:latin typeface="Calibri"/>
                <a:cs typeface="Calibri"/>
              </a:rPr>
              <a:t>9.	</a:t>
            </a:r>
            <a:r>
              <a:rPr sz="2400" spc="-5" dirty="0">
                <a:latin typeface="Calibri"/>
                <a:cs typeface="Calibri"/>
              </a:rPr>
              <a:t>||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27685" algn="l"/>
              </a:tabLst>
            </a:pPr>
            <a:r>
              <a:rPr sz="2050" spc="-10" dirty="0">
                <a:solidFill>
                  <a:srgbClr val="EFA12D"/>
                </a:solidFill>
                <a:latin typeface="Calibri"/>
                <a:cs typeface="Calibri"/>
              </a:rPr>
              <a:t>10.	</a:t>
            </a:r>
            <a:r>
              <a:rPr sz="2400" dirty="0"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52398"/>
            <a:ext cx="5551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</a:t>
            </a:r>
            <a:r>
              <a:rPr sz="4000" spc="-5" dirty="0"/>
              <a:t>e</a:t>
            </a:r>
            <a:r>
              <a:rPr sz="4000" dirty="0"/>
              <a:t> </a:t>
            </a:r>
            <a:r>
              <a:rPr sz="4000" i="1" spc="-5" dirty="0">
                <a:latin typeface="Courier New"/>
                <a:cs typeface="Courier New"/>
              </a:rPr>
              <a:t>if</a:t>
            </a:r>
            <a:r>
              <a:rPr sz="4000" i="1" spc="-1500" dirty="0">
                <a:latin typeface="Courier New"/>
                <a:cs typeface="Courier New"/>
              </a:rPr>
              <a:t> </a:t>
            </a:r>
            <a:r>
              <a:rPr sz="4000" spc="-10" dirty="0"/>
              <a:t>Selectio</a:t>
            </a:r>
            <a:r>
              <a:rPr sz="4000" spc="-5" dirty="0"/>
              <a:t>n </a:t>
            </a:r>
            <a:r>
              <a:rPr sz="4000" spc="-10" dirty="0"/>
              <a:t>Structu</a:t>
            </a:r>
            <a:r>
              <a:rPr sz="4000" spc="-55" dirty="0"/>
              <a:t>r</a:t>
            </a:r>
            <a:r>
              <a:rPr sz="4000" spc="-5" dirty="0"/>
              <a:t>e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7242809" cy="12649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Selection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structure</a:t>
            </a:r>
            <a:endParaRPr sz="2600">
              <a:latin typeface="Calibri"/>
              <a:cs typeface="Calibri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15" dirty="0">
                <a:latin typeface="Calibri"/>
                <a:cs typeface="Calibri"/>
              </a:rPr>
              <a:t>we want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computer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choose </a:t>
            </a:r>
            <a:r>
              <a:rPr sz="2400" spc="-10" dirty="0">
                <a:latin typeface="Calibri"/>
                <a:cs typeface="Calibri"/>
              </a:rPr>
              <a:t>between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two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alternative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courses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action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050" name="Picture 2" descr="How to make faster decisions (decision-making lesson plan) - ESL Brains">
            <a:extLst>
              <a:ext uri="{FF2B5EF4-FFF2-40B4-BE49-F238E27FC236}">
                <a16:creationId xmlns:a16="http://schemas.microsoft.com/office/drawing/2014/main" id="{7045FDEB-7523-E668-DB6B-31CCBBD1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96" y="2873015"/>
            <a:ext cx="5515607" cy="34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TM02900720[[fn=Intégral]]</Template>
  <TotalTime>4747</TotalTime>
  <Words>1161</Words>
  <Application>Microsoft Office PowerPoint</Application>
  <PresentationFormat>Affichage à l'écran (4:3)</PresentationFormat>
  <Paragraphs>280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6" baseType="lpstr">
      <vt:lpstr>Arial</vt:lpstr>
      <vt:lpstr>Arial MT</vt:lpstr>
      <vt:lpstr>Calibri</vt:lpstr>
      <vt:lpstr>Courier New</vt:lpstr>
      <vt:lpstr>Segoe UI Symbol</vt:lpstr>
      <vt:lpstr>Symbol</vt:lpstr>
      <vt:lpstr>Tahoma</vt:lpstr>
      <vt:lpstr>Times New Roman</vt:lpstr>
      <vt:lpstr>Tw Cen MT</vt:lpstr>
      <vt:lpstr>Tw Cen MT Condensed</vt:lpstr>
      <vt:lpstr>Wingdings</vt:lpstr>
      <vt:lpstr>Wingdings 3</vt:lpstr>
      <vt:lpstr>Intégral</vt:lpstr>
      <vt:lpstr>Making Decisions</vt:lpstr>
      <vt:lpstr>Flow of Control</vt:lpstr>
      <vt:lpstr>Flow of Control</vt:lpstr>
      <vt:lpstr>Boolean Expressions</vt:lpstr>
      <vt:lpstr>Relational Operators</vt:lpstr>
      <vt:lpstr>Logical Operators (Compound Relationals)</vt:lpstr>
      <vt:lpstr>Logical Operators Truth Table</vt:lpstr>
      <vt:lpstr>Precedence of Operators</vt:lpstr>
      <vt:lpstr>The if Selection Structure</vt:lpstr>
      <vt:lpstr>The if Selection Structure</vt:lpstr>
      <vt:lpstr>The if Selection Structure</vt:lpstr>
      <vt:lpstr>The if-else Selection Structure</vt:lpstr>
      <vt:lpstr>if-else Selection Structure</vt:lpstr>
      <vt:lpstr>The if-else Selection Structure</vt:lpstr>
      <vt:lpstr>The if-else Selection Structure</vt:lpstr>
      <vt:lpstr>Nested if-else Structures</vt:lpstr>
      <vt:lpstr>The if-else-if Construct</vt:lpstr>
      <vt:lpstr>Présentation PowerPoint</vt:lpstr>
      <vt:lpstr>The if-else Selection Structure</vt:lpstr>
      <vt:lpstr>The if-else Selection Structure</vt:lpstr>
      <vt:lpstr>The dangling else</vt:lpstr>
      <vt:lpstr>Présentation PowerPoint</vt:lpstr>
      <vt:lpstr>if-else Construct</vt:lpstr>
      <vt:lpstr>Conditionals</vt:lpstr>
      <vt:lpstr>Conditionals</vt:lpstr>
      <vt:lpstr>Conditionals</vt:lpstr>
      <vt:lpstr>The switch Multiple-Selection Structure</vt:lpstr>
      <vt:lpstr>The switch Multiple-Selection Structure  With Breaks</vt:lpstr>
      <vt:lpstr>The switch Multiple-Selection Structure  Without Breaks</vt:lpstr>
      <vt:lpstr>switch Statement Syntax</vt:lpstr>
      <vt:lpstr>switch Statement</vt:lpstr>
      <vt:lpstr>switch Statement Reminder</vt:lpstr>
      <vt:lpstr>Example of switch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Visual Basic 2008: Reloaded 3e</dc:title>
  <dc:creator>Pat Sterling</dc:creator>
  <cp:lastModifiedBy>TLEMSANI</cp:lastModifiedBy>
  <cp:revision>14</cp:revision>
  <dcterms:created xsi:type="dcterms:W3CDTF">2023-05-20T09:30:28Z</dcterms:created>
  <dcterms:modified xsi:type="dcterms:W3CDTF">2023-11-20T14:31:05Z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2023-05-20T00:00:00Z</vt:filetime>
  </property>
</Properties>
</file>