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 varScale="1">
        <p:scale>
          <a:sx n="78" d="100"/>
          <a:sy n="78" d="100"/>
        </p:scale>
        <p:origin x="154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1" y="70103"/>
            <a:ext cx="9012936" cy="669187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5531" y="70103"/>
            <a:ext cx="9013190" cy="6692265"/>
          </a:xfrm>
          <a:custGeom>
            <a:avLst/>
            <a:gdLst/>
            <a:ahLst/>
            <a:cxnLst/>
            <a:rect l="l" t="t" r="r" b="b"/>
            <a:pathLst>
              <a:path w="9013190" h="6692265">
                <a:moveTo>
                  <a:pt x="0" y="329819"/>
                </a:moveTo>
                <a:lnTo>
                  <a:pt x="3576" y="281088"/>
                </a:lnTo>
                <a:lnTo>
                  <a:pt x="13965" y="234576"/>
                </a:lnTo>
                <a:lnTo>
                  <a:pt x="30656" y="190791"/>
                </a:lnTo>
                <a:lnTo>
                  <a:pt x="53139" y="150245"/>
                </a:lnTo>
                <a:lnTo>
                  <a:pt x="80905" y="113448"/>
                </a:lnTo>
                <a:lnTo>
                  <a:pt x="113441" y="80911"/>
                </a:lnTo>
                <a:lnTo>
                  <a:pt x="150240" y="53144"/>
                </a:lnTo>
                <a:lnTo>
                  <a:pt x="190789" y="30660"/>
                </a:lnTo>
                <a:lnTo>
                  <a:pt x="234580" y="13967"/>
                </a:lnTo>
                <a:lnTo>
                  <a:pt x="281102" y="3576"/>
                </a:lnTo>
                <a:lnTo>
                  <a:pt x="329844" y="0"/>
                </a:lnTo>
                <a:lnTo>
                  <a:pt x="8683117" y="0"/>
                </a:lnTo>
                <a:lnTo>
                  <a:pt x="8731847" y="3576"/>
                </a:lnTo>
                <a:lnTo>
                  <a:pt x="8778359" y="13967"/>
                </a:lnTo>
                <a:lnTo>
                  <a:pt x="8822144" y="30660"/>
                </a:lnTo>
                <a:lnTo>
                  <a:pt x="8862690" y="53144"/>
                </a:lnTo>
                <a:lnTo>
                  <a:pt x="8899487" y="80911"/>
                </a:lnTo>
                <a:lnTo>
                  <a:pt x="8932024" y="113448"/>
                </a:lnTo>
                <a:lnTo>
                  <a:pt x="8959791" y="150245"/>
                </a:lnTo>
                <a:lnTo>
                  <a:pt x="8982275" y="190791"/>
                </a:lnTo>
                <a:lnTo>
                  <a:pt x="8998968" y="234576"/>
                </a:lnTo>
                <a:lnTo>
                  <a:pt x="9009359" y="281088"/>
                </a:lnTo>
                <a:lnTo>
                  <a:pt x="9012936" y="329819"/>
                </a:lnTo>
                <a:lnTo>
                  <a:pt x="9012936" y="6362026"/>
                </a:lnTo>
                <a:lnTo>
                  <a:pt x="9009359" y="6410769"/>
                </a:lnTo>
                <a:lnTo>
                  <a:pt x="8998968" y="6457290"/>
                </a:lnTo>
                <a:lnTo>
                  <a:pt x="8982275" y="6501081"/>
                </a:lnTo>
                <a:lnTo>
                  <a:pt x="8959791" y="6541631"/>
                </a:lnTo>
                <a:lnTo>
                  <a:pt x="8932024" y="6578429"/>
                </a:lnTo>
                <a:lnTo>
                  <a:pt x="8899487" y="6610967"/>
                </a:lnTo>
                <a:lnTo>
                  <a:pt x="8862690" y="6638732"/>
                </a:lnTo>
                <a:lnTo>
                  <a:pt x="8822144" y="6661215"/>
                </a:lnTo>
                <a:lnTo>
                  <a:pt x="8778359" y="6677907"/>
                </a:lnTo>
                <a:lnTo>
                  <a:pt x="8731847" y="6688296"/>
                </a:lnTo>
                <a:lnTo>
                  <a:pt x="8683117" y="6691872"/>
                </a:lnTo>
                <a:lnTo>
                  <a:pt x="329844" y="6691872"/>
                </a:lnTo>
                <a:lnTo>
                  <a:pt x="281102" y="6688296"/>
                </a:lnTo>
                <a:lnTo>
                  <a:pt x="234580" y="6677907"/>
                </a:lnTo>
                <a:lnTo>
                  <a:pt x="190789" y="6661215"/>
                </a:lnTo>
                <a:lnTo>
                  <a:pt x="150240" y="6638732"/>
                </a:lnTo>
                <a:lnTo>
                  <a:pt x="113441" y="6610967"/>
                </a:lnTo>
                <a:lnTo>
                  <a:pt x="80905" y="6578429"/>
                </a:lnTo>
                <a:lnTo>
                  <a:pt x="53139" y="6541631"/>
                </a:lnTo>
                <a:lnTo>
                  <a:pt x="30656" y="6501081"/>
                </a:lnTo>
                <a:lnTo>
                  <a:pt x="13965" y="6457290"/>
                </a:lnTo>
                <a:lnTo>
                  <a:pt x="3576" y="6410769"/>
                </a:lnTo>
                <a:lnTo>
                  <a:pt x="0" y="6362026"/>
                </a:lnTo>
                <a:lnTo>
                  <a:pt x="0" y="329819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356616" y="0"/>
                </a:moveTo>
                <a:lnTo>
                  <a:pt x="298771" y="2992"/>
                </a:lnTo>
                <a:lnTo>
                  <a:pt x="243898" y="11654"/>
                </a:lnTo>
                <a:lnTo>
                  <a:pt x="192731" y="25516"/>
                </a:lnTo>
                <a:lnTo>
                  <a:pt x="146004" y="44106"/>
                </a:lnTo>
                <a:lnTo>
                  <a:pt x="104451" y="66955"/>
                </a:lnTo>
                <a:lnTo>
                  <a:pt x="68806" y="93592"/>
                </a:lnTo>
                <a:lnTo>
                  <a:pt x="39805" y="123545"/>
                </a:lnTo>
                <a:lnTo>
                  <a:pt x="18180" y="156345"/>
                </a:lnTo>
                <a:lnTo>
                  <a:pt x="0" y="228600"/>
                </a:lnTo>
                <a:lnTo>
                  <a:pt x="4667" y="265679"/>
                </a:lnTo>
                <a:lnTo>
                  <a:pt x="39805" y="333653"/>
                </a:lnTo>
                <a:lnTo>
                  <a:pt x="68806" y="363607"/>
                </a:lnTo>
                <a:lnTo>
                  <a:pt x="104451" y="390243"/>
                </a:lnTo>
                <a:lnTo>
                  <a:pt x="146004" y="413092"/>
                </a:lnTo>
                <a:lnTo>
                  <a:pt x="192731" y="431682"/>
                </a:lnTo>
                <a:lnTo>
                  <a:pt x="243898" y="445544"/>
                </a:lnTo>
                <a:lnTo>
                  <a:pt x="298771" y="454206"/>
                </a:lnTo>
                <a:lnTo>
                  <a:pt x="356616" y="457198"/>
                </a:lnTo>
                <a:lnTo>
                  <a:pt x="414460" y="454206"/>
                </a:lnTo>
                <a:lnTo>
                  <a:pt x="469333" y="445544"/>
                </a:lnTo>
                <a:lnTo>
                  <a:pt x="520500" y="431682"/>
                </a:lnTo>
                <a:lnTo>
                  <a:pt x="567227" y="413092"/>
                </a:lnTo>
                <a:lnTo>
                  <a:pt x="608780" y="390243"/>
                </a:lnTo>
                <a:lnTo>
                  <a:pt x="644425" y="363607"/>
                </a:lnTo>
                <a:lnTo>
                  <a:pt x="673426" y="333653"/>
                </a:lnTo>
                <a:lnTo>
                  <a:pt x="695051" y="300854"/>
                </a:lnTo>
                <a:lnTo>
                  <a:pt x="713232" y="228600"/>
                </a:lnTo>
                <a:lnTo>
                  <a:pt x="708564" y="191520"/>
                </a:lnTo>
                <a:lnTo>
                  <a:pt x="673426" y="123545"/>
                </a:lnTo>
                <a:lnTo>
                  <a:pt x="644425" y="93592"/>
                </a:lnTo>
                <a:lnTo>
                  <a:pt x="608780" y="66955"/>
                </a:lnTo>
                <a:lnTo>
                  <a:pt x="567227" y="44106"/>
                </a:lnTo>
                <a:lnTo>
                  <a:pt x="520500" y="25516"/>
                </a:lnTo>
                <a:lnTo>
                  <a:pt x="469333" y="11654"/>
                </a:lnTo>
                <a:lnTo>
                  <a:pt x="414460" y="2992"/>
                </a:lnTo>
                <a:lnTo>
                  <a:pt x="356616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0" y="228600"/>
                </a:moveTo>
                <a:lnTo>
                  <a:pt x="18180" y="156345"/>
                </a:lnTo>
                <a:lnTo>
                  <a:pt x="39805" y="123545"/>
                </a:lnTo>
                <a:lnTo>
                  <a:pt x="68806" y="93592"/>
                </a:lnTo>
                <a:lnTo>
                  <a:pt x="104451" y="66955"/>
                </a:lnTo>
                <a:lnTo>
                  <a:pt x="146004" y="44106"/>
                </a:lnTo>
                <a:lnTo>
                  <a:pt x="192731" y="25516"/>
                </a:lnTo>
                <a:lnTo>
                  <a:pt x="243898" y="11654"/>
                </a:lnTo>
                <a:lnTo>
                  <a:pt x="298771" y="2992"/>
                </a:lnTo>
                <a:lnTo>
                  <a:pt x="356616" y="0"/>
                </a:lnTo>
                <a:lnTo>
                  <a:pt x="414460" y="2992"/>
                </a:lnTo>
                <a:lnTo>
                  <a:pt x="469333" y="11654"/>
                </a:lnTo>
                <a:lnTo>
                  <a:pt x="520500" y="25516"/>
                </a:lnTo>
                <a:lnTo>
                  <a:pt x="567227" y="44106"/>
                </a:lnTo>
                <a:lnTo>
                  <a:pt x="608780" y="66955"/>
                </a:lnTo>
                <a:lnTo>
                  <a:pt x="644425" y="93592"/>
                </a:lnTo>
                <a:lnTo>
                  <a:pt x="673426" y="123545"/>
                </a:lnTo>
                <a:lnTo>
                  <a:pt x="695051" y="156345"/>
                </a:lnTo>
                <a:lnTo>
                  <a:pt x="713232" y="228600"/>
                </a:lnTo>
                <a:lnTo>
                  <a:pt x="708564" y="265679"/>
                </a:lnTo>
                <a:lnTo>
                  <a:pt x="673426" y="333653"/>
                </a:lnTo>
                <a:lnTo>
                  <a:pt x="644425" y="363607"/>
                </a:lnTo>
                <a:lnTo>
                  <a:pt x="608780" y="390243"/>
                </a:lnTo>
                <a:lnTo>
                  <a:pt x="567227" y="413092"/>
                </a:lnTo>
                <a:lnTo>
                  <a:pt x="520500" y="431682"/>
                </a:lnTo>
                <a:lnTo>
                  <a:pt x="469333" y="445544"/>
                </a:lnTo>
                <a:lnTo>
                  <a:pt x="414460" y="454206"/>
                </a:lnTo>
                <a:lnTo>
                  <a:pt x="356616" y="457198"/>
                </a:lnTo>
                <a:lnTo>
                  <a:pt x="298771" y="454206"/>
                </a:lnTo>
                <a:lnTo>
                  <a:pt x="243898" y="445544"/>
                </a:lnTo>
                <a:lnTo>
                  <a:pt x="192731" y="431682"/>
                </a:lnTo>
                <a:lnTo>
                  <a:pt x="146004" y="413092"/>
                </a:lnTo>
                <a:lnTo>
                  <a:pt x="104451" y="390243"/>
                </a:lnTo>
                <a:lnTo>
                  <a:pt x="68806" y="363607"/>
                </a:lnTo>
                <a:lnTo>
                  <a:pt x="39805" y="333653"/>
                </a:lnTo>
                <a:lnTo>
                  <a:pt x="18180" y="300854"/>
                </a:lnTo>
                <a:lnTo>
                  <a:pt x="0" y="228600"/>
                </a:lnTo>
                <a:close/>
              </a:path>
            </a:pathLst>
          </a:custGeom>
          <a:ln w="12192">
            <a:solidFill>
              <a:srgbClr val="AF76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8203" y="1295400"/>
            <a:ext cx="8915400" cy="1755775"/>
          </a:xfrm>
          <a:custGeom>
            <a:avLst/>
            <a:gdLst/>
            <a:ahLst/>
            <a:cxnLst/>
            <a:rect l="l" t="t" r="r" b="b"/>
            <a:pathLst>
              <a:path w="8915400" h="1755775">
                <a:moveTo>
                  <a:pt x="8915400" y="0"/>
                </a:moveTo>
                <a:lnTo>
                  <a:pt x="0" y="0"/>
                </a:lnTo>
                <a:lnTo>
                  <a:pt x="0" y="1755648"/>
                </a:lnTo>
                <a:lnTo>
                  <a:pt x="8915400" y="1755648"/>
                </a:lnTo>
                <a:lnTo>
                  <a:pt x="891540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875" y="1373123"/>
            <a:ext cx="1600200" cy="157581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15540" y="225551"/>
            <a:ext cx="4346448" cy="1136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25673" y="351790"/>
            <a:ext cx="369265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85213" y="3979612"/>
            <a:ext cx="4973573" cy="1086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50" b="1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1"/>
                </a:lnTo>
                <a:lnTo>
                  <a:pt x="8959784" y="6543130"/>
                </a:lnTo>
                <a:lnTo>
                  <a:pt x="8932012" y="6579937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2"/>
                </a:lnTo>
                <a:lnTo>
                  <a:pt x="8778290" y="6679438"/>
                </a:lnTo>
                <a:lnTo>
                  <a:pt x="8731751" y="6689829"/>
                </a:lnTo>
                <a:lnTo>
                  <a:pt x="8682990" y="6693406"/>
                </a:lnTo>
                <a:lnTo>
                  <a:pt x="329920" y="6693406"/>
                </a:lnTo>
                <a:lnTo>
                  <a:pt x="281168" y="6689829"/>
                </a:lnTo>
                <a:lnTo>
                  <a:pt x="234636" y="6679438"/>
                </a:lnTo>
                <a:lnTo>
                  <a:pt x="190835" y="6662742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7"/>
                </a:lnTo>
                <a:lnTo>
                  <a:pt x="53153" y="6543130"/>
                </a:lnTo>
                <a:lnTo>
                  <a:pt x="30664" y="6502571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356616" y="0"/>
                </a:moveTo>
                <a:lnTo>
                  <a:pt x="298771" y="2992"/>
                </a:lnTo>
                <a:lnTo>
                  <a:pt x="243898" y="11654"/>
                </a:lnTo>
                <a:lnTo>
                  <a:pt x="192731" y="25516"/>
                </a:lnTo>
                <a:lnTo>
                  <a:pt x="146004" y="44106"/>
                </a:lnTo>
                <a:lnTo>
                  <a:pt x="104451" y="66955"/>
                </a:lnTo>
                <a:lnTo>
                  <a:pt x="68806" y="93592"/>
                </a:lnTo>
                <a:lnTo>
                  <a:pt x="39805" y="123545"/>
                </a:lnTo>
                <a:lnTo>
                  <a:pt x="18180" y="156345"/>
                </a:lnTo>
                <a:lnTo>
                  <a:pt x="0" y="228600"/>
                </a:lnTo>
                <a:lnTo>
                  <a:pt x="4667" y="265679"/>
                </a:lnTo>
                <a:lnTo>
                  <a:pt x="39805" y="333653"/>
                </a:lnTo>
                <a:lnTo>
                  <a:pt x="68806" y="363607"/>
                </a:lnTo>
                <a:lnTo>
                  <a:pt x="104451" y="390243"/>
                </a:lnTo>
                <a:lnTo>
                  <a:pt x="146004" y="413092"/>
                </a:lnTo>
                <a:lnTo>
                  <a:pt x="192731" y="431682"/>
                </a:lnTo>
                <a:lnTo>
                  <a:pt x="243898" y="445544"/>
                </a:lnTo>
                <a:lnTo>
                  <a:pt x="298771" y="454206"/>
                </a:lnTo>
                <a:lnTo>
                  <a:pt x="356616" y="457198"/>
                </a:lnTo>
                <a:lnTo>
                  <a:pt x="414460" y="454206"/>
                </a:lnTo>
                <a:lnTo>
                  <a:pt x="469333" y="445544"/>
                </a:lnTo>
                <a:lnTo>
                  <a:pt x="520500" y="431682"/>
                </a:lnTo>
                <a:lnTo>
                  <a:pt x="567227" y="413092"/>
                </a:lnTo>
                <a:lnTo>
                  <a:pt x="608780" y="390243"/>
                </a:lnTo>
                <a:lnTo>
                  <a:pt x="644425" y="363607"/>
                </a:lnTo>
                <a:lnTo>
                  <a:pt x="673426" y="333653"/>
                </a:lnTo>
                <a:lnTo>
                  <a:pt x="695051" y="300854"/>
                </a:lnTo>
                <a:lnTo>
                  <a:pt x="713232" y="228600"/>
                </a:lnTo>
                <a:lnTo>
                  <a:pt x="708564" y="191520"/>
                </a:lnTo>
                <a:lnTo>
                  <a:pt x="673426" y="123545"/>
                </a:lnTo>
                <a:lnTo>
                  <a:pt x="644425" y="93592"/>
                </a:lnTo>
                <a:lnTo>
                  <a:pt x="608780" y="66955"/>
                </a:lnTo>
                <a:lnTo>
                  <a:pt x="567227" y="44106"/>
                </a:lnTo>
                <a:lnTo>
                  <a:pt x="520500" y="25516"/>
                </a:lnTo>
                <a:lnTo>
                  <a:pt x="469333" y="11654"/>
                </a:lnTo>
                <a:lnTo>
                  <a:pt x="414460" y="2992"/>
                </a:lnTo>
                <a:lnTo>
                  <a:pt x="356616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0" y="228600"/>
                </a:moveTo>
                <a:lnTo>
                  <a:pt x="18180" y="156345"/>
                </a:lnTo>
                <a:lnTo>
                  <a:pt x="39805" y="123545"/>
                </a:lnTo>
                <a:lnTo>
                  <a:pt x="68806" y="93592"/>
                </a:lnTo>
                <a:lnTo>
                  <a:pt x="104451" y="66955"/>
                </a:lnTo>
                <a:lnTo>
                  <a:pt x="146004" y="44106"/>
                </a:lnTo>
                <a:lnTo>
                  <a:pt x="192731" y="25516"/>
                </a:lnTo>
                <a:lnTo>
                  <a:pt x="243898" y="11654"/>
                </a:lnTo>
                <a:lnTo>
                  <a:pt x="298771" y="2992"/>
                </a:lnTo>
                <a:lnTo>
                  <a:pt x="356616" y="0"/>
                </a:lnTo>
                <a:lnTo>
                  <a:pt x="414460" y="2992"/>
                </a:lnTo>
                <a:lnTo>
                  <a:pt x="469333" y="11654"/>
                </a:lnTo>
                <a:lnTo>
                  <a:pt x="520500" y="25516"/>
                </a:lnTo>
                <a:lnTo>
                  <a:pt x="567227" y="44106"/>
                </a:lnTo>
                <a:lnTo>
                  <a:pt x="608780" y="66955"/>
                </a:lnTo>
                <a:lnTo>
                  <a:pt x="644425" y="93592"/>
                </a:lnTo>
                <a:lnTo>
                  <a:pt x="673426" y="123545"/>
                </a:lnTo>
                <a:lnTo>
                  <a:pt x="695051" y="156345"/>
                </a:lnTo>
                <a:lnTo>
                  <a:pt x="713232" y="228600"/>
                </a:lnTo>
                <a:lnTo>
                  <a:pt x="708564" y="265679"/>
                </a:lnTo>
                <a:lnTo>
                  <a:pt x="673426" y="333653"/>
                </a:lnTo>
                <a:lnTo>
                  <a:pt x="644425" y="363607"/>
                </a:lnTo>
                <a:lnTo>
                  <a:pt x="608780" y="390243"/>
                </a:lnTo>
                <a:lnTo>
                  <a:pt x="567227" y="413092"/>
                </a:lnTo>
                <a:lnTo>
                  <a:pt x="520500" y="431682"/>
                </a:lnTo>
                <a:lnTo>
                  <a:pt x="469333" y="445544"/>
                </a:lnTo>
                <a:lnTo>
                  <a:pt x="414460" y="454206"/>
                </a:lnTo>
                <a:lnTo>
                  <a:pt x="356616" y="457198"/>
                </a:lnTo>
                <a:lnTo>
                  <a:pt x="298771" y="454206"/>
                </a:lnTo>
                <a:lnTo>
                  <a:pt x="243898" y="445544"/>
                </a:lnTo>
                <a:lnTo>
                  <a:pt x="192731" y="431682"/>
                </a:lnTo>
                <a:lnTo>
                  <a:pt x="146004" y="413092"/>
                </a:lnTo>
                <a:lnTo>
                  <a:pt x="104451" y="390243"/>
                </a:lnTo>
                <a:lnTo>
                  <a:pt x="68806" y="363607"/>
                </a:lnTo>
                <a:lnTo>
                  <a:pt x="39805" y="333653"/>
                </a:lnTo>
                <a:lnTo>
                  <a:pt x="18180" y="300854"/>
                </a:lnTo>
                <a:lnTo>
                  <a:pt x="0" y="228600"/>
                </a:lnTo>
                <a:close/>
              </a:path>
            </a:pathLst>
          </a:custGeom>
          <a:ln w="12192">
            <a:solidFill>
              <a:srgbClr val="AF76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2180" y="672211"/>
            <a:ext cx="747963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3770" y="1402112"/>
            <a:ext cx="7436459" cy="2621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1155" y="6481216"/>
            <a:ext cx="30797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4.jpg"/><Relationship Id="rId4" Type="http://schemas.openxmlformats.org/officeDocument/2006/relationships/image" Target="../media/image4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417" y="66928"/>
            <a:ext cx="9039225" cy="6756400"/>
            <a:chOff x="42417" y="66928"/>
            <a:chExt cx="9039225" cy="6756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31" y="70103"/>
              <a:ext cx="9012936" cy="669187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29"/>
                  </a:lnTo>
                  <a:lnTo>
                    <a:pt x="8899487" y="6610967"/>
                  </a:lnTo>
                  <a:lnTo>
                    <a:pt x="8862690" y="6638732"/>
                  </a:lnTo>
                  <a:lnTo>
                    <a:pt x="8822144" y="6661215"/>
                  </a:lnTo>
                  <a:lnTo>
                    <a:pt x="8778359" y="6677907"/>
                  </a:lnTo>
                  <a:lnTo>
                    <a:pt x="8731847" y="6688296"/>
                  </a:lnTo>
                  <a:lnTo>
                    <a:pt x="8683117" y="6691872"/>
                  </a:lnTo>
                  <a:lnTo>
                    <a:pt x="329844" y="6691872"/>
                  </a:lnTo>
                  <a:lnTo>
                    <a:pt x="281102" y="6688296"/>
                  </a:lnTo>
                  <a:lnTo>
                    <a:pt x="234580" y="6677907"/>
                  </a:lnTo>
                  <a:lnTo>
                    <a:pt x="190789" y="6661215"/>
                  </a:lnTo>
                  <a:lnTo>
                    <a:pt x="150240" y="6638732"/>
                  </a:lnTo>
                  <a:lnTo>
                    <a:pt x="113441" y="6610967"/>
                  </a:lnTo>
                  <a:lnTo>
                    <a:pt x="80905" y="6578429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8767" y="6359651"/>
              <a:ext cx="713740" cy="457200"/>
            </a:xfrm>
            <a:custGeom>
              <a:avLst/>
              <a:gdLst/>
              <a:ahLst/>
              <a:cxnLst/>
              <a:rect l="l" t="t" r="r" b="b"/>
              <a:pathLst>
                <a:path w="713740" h="457200">
                  <a:moveTo>
                    <a:pt x="356616" y="0"/>
                  </a:moveTo>
                  <a:lnTo>
                    <a:pt x="298771" y="2992"/>
                  </a:lnTo>
                  <a:lnTo>
                    <a:pt x="243898" y="11654"/>
                  </a:lnTo>
                  <a:lnTo>
                    <a:pt x="192731" y="25516"/>
                  </a:lnTo>
                  <a:lnTo>
                    <a:pt x="146004" y="44106"/>
                  </a:lnTo>
                  <a:lnTo>
                    <a:pt x="104451" y="66955"/>
                  </a:lnTo>
                  <a:lnTo>
                    <a:pt x="68806" y="93592"/>
                  </a:lnTo>
                  <a:lnTo>
                    <a:pt x="39805" y="123545"/>
                  </a:lnTo>
                  <a:lnTo>
                    <a:pt x="18180" y="156345"/>
                  </a:lnTo>
                  <a:lnTo>
                    <a:pt x="0" y="228600"/>
                  </a:lnTo>
                  <a:lnTo>
                    <a:pt x="4667" y="265679"/>
                  </a:lnTo>
                  <a:lnTo>
                    <a:pt x="39805" y="333653"/>
                  </a:lnTo>
                  <a:lnTo>
                    <a:pt x="68806" y="363607"/>
                  </a:lnTo>
                  <a:lnTo>
                    <a:pt x="104451" y="390243"/>
                  </a:lnTo>
                  <a:lnTo>
                    <a:pt x="146004" y="413092"/>
                  </a:lnTo>
                  <a:lnTo>
                    <a:pt x="192731" y="431682"/>
                  </a:lnTo>
                  <a:lnTo>
                    <a:pt x="243898" y="445544"/>
                  </a:lnTo>
                  <a:lnTo>
                    <a:pt x="298771" y="454206"/>
                  </a:lnTo>
                  <a:lnTo>
                    <a:pt x="356616" y="457198"/>
                  </a:lnTo>
                  <a:lnTo>
                    <a:pt x="414460" y="454206"/>
                  </a:lnTo>
                  <a:lnTo>
                    <a:pt x="469333" y="445544"/>
                  </a:lnTo>
                  <a:lnTo>
                    <a:pt x="520500" y="431682"/>
                  </a:lnTo>
                  <a:lnTo>
                    <a:pt x="567227" y="413092"/>
                  </a:lnTo>
                  <a:lnTo>
                    <a:pt x="608780" y="390243"/>
                  </a:lnTo>
                  <a:lnTo>
                    <a:pt x="644425" y="363607"/>
                  </a:lnTo>
                  <a:lnTo>
                    <a:pt x="673426" y="333653"/>
                  </a:lnTo>
                  <a:lnTo>
                    <a:pt x="695051" y="300854"/>
                  </a:lnTo>
                  <a:lnTo>
                    <a:pt x="713232" y="228600"/>
                  </a:lnTo>
                  <a:lnTo>
                    <a:pt x="708564" y="191520"/>
                  </a:lnTo>
                  <a:lnTo>
                    <a:pt x="673426" y="123545"/>
                  </a:lnTo>
                  <a:lnTo>
                    <a:pt x="644425" y="93592"/>
                  </a:lnTo>
                  <a:lnTo>
                    <a:pt x="608780" y="66955"/>
                  </a:lnTo>
                  <a:lnTo>
                    <a:pt x="567227" y="44106"/>
                  </a:lnTo>
                  <a:lnTo>
                    <a:pt x="520500" y="25516"/>
                  </a:lnTo>
                  <a:lnTo>
                    <a:pt x="469333" y="11654"/>
                  </a:lnTo>
                  <a:lnTo>
                    <a:pt x="414460" y="2992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767" y="6359651"/>
              <a:ext cx="713740" cy="457200"/>
            </a:xfrm>
            <a:custGeom>
              <a:avLst/>
              <a:gdLst/>
              <a:ahLst/>
              <a:cxnLst/>
              <a:rect l="l" t="t" r="r" b="b"/>
              <a:pathLst>
                <a:path w="713740" h="457200">
                  <a:moveTo>
                    <a:pt x="0" y="228600"/>
                  </a:moveTo>
                  <a:lnTo>
                    <a:pt x="18180" y="156345"/>
                  </a:lnTo>
                  <a:lnTo>
                    <a:pt x="39805" y="123545"/>
                  </a:lnTo>
                  <a:lnTo>
                    <a:pt x="68806" y="93592"/>
                  </a:lnTo>
                  <a:lnTo>
                    <a:pt x="104451" y="66955"/>
                  </a:lnTo>
                  <a:lnTo>
                    <a:pt x="146004" y="44106"/>
                  </a:lnTo>
                  <a:lnTo>
                    <a:pt x="192731" y="25516"/>
                  </a:lnTo>
                  <a:lnTo>
                    <a:pt x="243898" y="11654"/>
                  </a:lnTo>
                  <a:lnTo>
                    <a:pt x="298771" y="2992"/>
                  </a:lnTo>
                  <a:lnTo>
                    <a:pt x="356616" y="0"/>
                  </a:lnTo>
                  <a:lnTo>
                    <a:pt x="414460" y="2992"/>
                  </a:lnTo>
                  <a:lnTo>
                    <a:pt x="469333" y="11654"/>
                  </a:lnTo>
                  <a:lnTo>
                    <a:pt x="520500" y="25516"/>
                  </a:lnTo>
                  <a:lnTo>
                    <a:pt x="567227" y="44106"/>
                  </a:lnTo>
                  <a:lnTo>
                    <a:pt x="608780" y="66955"/>
                  </a:lnTo>
                  <a:lnTo>
                    <a:pt x="644425" y="93592"/>
                  </a:lnTo>
                  <a:lnTo>
                    <a:pt x="673426" y="123545"/>
                  </a:lnTo>
                  <a:lnTo>
                    <a:pt x="695051" y="156345"/>
                  </a:lnTo>
                  <a:lnTo>
                    <a:pt x="713232" y="228600"/>
                  </a:lnTo>
                  <a:lnTo>
                    <a:pt x="708564" y="265679"/>
                  </a:lnTo>
                  <a:lnTo>
                    <a:pt x="673426" y="333653"/>
                  </a:lnTo>
                  <a:lnTo>
                    <a:pt x="644425" y="363607"/>
                  </a:lnTo>
                  <a:lnTo>
                    <a:pt x="608780" y="390243"/>
                  </a:lnTo>
                  <a:lnTo>
                    <a:pt x="567227" y="413092"/>
                  </a:lnTo>
                  <a:lnTo>
                    <a:pt x="520500" y="431682"/>
                  </a:lnTo>
                  <a:lnTo>
                    <a:pt x="469333" y="445544"/>
                  </a:lnTo>
                  <a:lnTo>
                    <a:pt x="414460" y="454206"/>
                  </a:lnTo>
                  <a:lnTo>
                    <a:pt x="356616" y="457198"/>
                  </a:lnTo>
                  <a:lnTo>
                    <a:pt x="298771" y="454206"/>
                  </a:lnTo>
                  <a:lnTo>
                    <a:pt x="243898" y="445544"/>
                  </a:lnTo>
                  <a:lnTo>
                    <a:pt x="192731" y="431682"/>
                  </a:lnTo>
                  <a:lnTo>
                    <a:pt x="146004" y="413092"/>
                  </a:lnTo>
                  <a:lnTo>
                    <a:pt x="104451" y="390243"/>
                  </a:lnTo>
                  <a:lnTo>
                    <a:pt x="68806" y="363607"/>
                  </a:lnTo>
                  <a:lnTo>
                    <a:pt x="39805" y="333653"/>
                  </a:lnTo>
                  <a:lnTo>
                    <a:pt x="18180" y="300854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04" y="1295399"/>
              <a:ext cx="8915400" cy="1755775"/>
            </a:xfrm>
            <a:custGeom>
              <a:avLst/>
              <a:gdLst/>
              <a:ahLst/>
              <a:cxnLst/>
              <a:rect l="l" t="t" r="r" b="b"/>
              <a:pathLst>
                <a:path w="8915400" h="1755775">
                  <a:moveTo>
                    <a:pt x="8915400" y="0"/>
                  </a:moveTo>
                  <a:lnTo>
                    <a:pt x="0" y="0"/>
                  </a:lnTo>
                  <a:lnTo>
                    <a:pt x="0" y="1034796"/>
                  </a:lnTo>
                  <a:lnTo>
                    <a:pt x="0" y="1755648"/>
                  </a:lnTo>
                  <a:lnTo>
                    <a:pt x="8915400" y="1755648"/>
                  </a:lnTo>
                  <a:lnTo>
                    <a:pt x="8915400" y="1034796"/>
                  </a:lnTo>
                  <a:lnTo>
                    <a:pt x="8915400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875" y="1373123"/>
              <a:ext cx="1600200" cy="157581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15540" y="225551"/>
              <a:ext cx="4346448" cy="113690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25673" y="351790"/>
            <a:ext cx="3692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FF9900"/>
                </a:solidFill>
              </a:rPr>
              <a:t>Programming</a:t>
            </a:r>
            <a:r>
              <a:rPr spc="-10" dirty="0">
                <a:solidFill>
                  <a:srgbClr val="FF9900"/>
                </a:solidFill>
              </a:rPr>
              <a:t> </a:t>
            </a:r>
            <a:r>
              <a:rPr spc="-5" dirty="0">
                <a:solidFill>
                  <a:srgbClr val="FF9900"/>
                </a:solidFill>
              </a:rPr>
              <a:t>in</a:t>
            </a:r>
            <a:r>
              <a:rPr spc="-25" dirty="0">
                <a:solidFill>
                  <a:srgbClr val="FF9900"/>
                </a:solidFill>
              </a:rPr>
              <a:t> </a:t>
            </a:r>
            <a:r>
              <a:rPr spc="-5" dirty="0">
                <a:solidFill>
                  <a:srgbClr val="FF9900"/>
                </a:solidFill>
              </a:rPr>
              <a:t>C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257556" y="1449323"/>
            <a:ext cx="8612124" cy="4679188"/>
            <a:chOff x="257556" y="1449323"/>
            <a:chExt cx="8612124" cy="4679188"/>
          </a:xfrm>
        </p:grpSpPr>
        <p:sp>
          <p:nvSpPr>
            <p:cNvPr id="12" name="object 12"/>
            <p:cNvSpPr/>
            <p:nvPr/>
          </p:nvSpPr>
          <p:spPr>
            <a:xfrm>
              <a:off x="1828800" y="1449323"/>
              <a:ext cx="7040880" cy="1447800"/>
            </a:xfrm>
            <a:custGeom>
              <a:avLst/>
              <a:gdLst/>
              <a:ahLst/>
              <a:cxnLst/>
              <a:rect l="l" t="t" r="r" b="b"/>
              <a:pathLst>
                <a:path w="7040880" h="1447800">
                  <a:moveTo>
                    <a:pt x="7040880" y="0"/>
                  </a:moveTo>
                  <a:lnTo>
                    <a:pt x="0" y="0"/>
                  </a:lnTo>
                  <a:lnTo>
                    <a:pt x="0" y="880872"/>
                  </a:lnTo>
                  <a:lnTo>
                    <a:pt x="0" y="1447800"/>
                  </a:lnTo>
                  <a:lnTo>
                    <a:pt x="7040880" y="1447800"/>
                  </a:lnTo>
                  <a:lnTo>
                    <a:pt x="7040880" y="880872"/>
                  </a:lnTo>
                  <a:lnTo>
                    <a:pt x="704088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11934" y="2329815"/>
              <a:ext cx="1064006" cy="33947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72199" y="2330196"/>
              <a:ext cx="2499360" cy="376580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140196" y="2298191"/>
              <a:ext cx="2563495" cy="3830320"/>
            </a:xfrm>
            <a:custGeom>
              <a:avLst/>
              <a:gdLst/>
              <a:ahLst/>
              <a:cxnLst/>
              <a:rect l="l" t="t" r="r" b="b"/>
              <a:pathLst>
                <a:path w="2563495" h="3830320">
                  <a:moveTo>
                    <a:pt x="0" y="3829812"/>
                  </a:moveTo>
                  <a:lnTo>
                    <a:pt x="2563368" y="3829812"/>
                  </a:lnTo>
                  <a:lnTo>
                    <a:pt x="2563368" y="0"/>
                  </a:lnTo>
                  <a:lnTo>
                    <a:pt x="0" y="0"/>
                  </a:lnTo>
                  <a:lnTo>
                    <a:pt x="0" y="3829812"/>
                  </a:lnTo>
                  <a:close/>
                </a:path>
              </a:pathLst>
            </a:custGeom>
            <a:ln w="64007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9560" y="3352800"/>
              <a:ext cx="5577840" cy="274320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57556" y="3320796"/>
              <a:ext cx="5641975" cy="2807335"/>
            </a:xfrm>
            <a:custGeom>
              <a:avLst/>
              <a:gdLst/>
              <a:ahLst/>
              <a:cxnLst/>
              <a:rect l="l" t="t" r="r" b="b"/>
              <a:pathLst>
                <a:path w="5641975" h="2807335">
                  <a:moveTo>
                    <a:pt x="0" y="2807208"/>
                  </a:moveTo>
                  <a:lnTo>
                    <a:pt x="5641848" y="2807208"/>
                  </a:lnTo>
                  <a:lnTo>
                    <a:pt x="5641848" y="0"/>
                  </a:lnTo>
                  <a:lnTo>
                    <a:pt x="0" y="0"/>
                  </a:lnTo>
                  <a:lnTo>
                    <a:pt x="0" y="2807208"/>
                  </a:lnTo>
                  <a:close/>
                </a:path>
              </a:pathLst>
            </a:custGeom>
            <a:ln w="64007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260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Accessing</a:t>
            </a:r>
            <a:r>
              <a:rPr spc="-45" dirty="0"/>
              <a:t> </a:t>
            </a:r>
            <a:r>
              <a:rPr spc="-35" dirty="0"/>
              <a:t>Array</a:t>
            </a:r>
            <a:r>
              <a:rPr spc="-30" dirty="0"/>
              <a:t> </a:t>
            </a:r>
            <a:r>
              <a:rPr spc="-5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6290945" cy="89916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spc="-15" dirty="0">
                <a:latin typeface="Calibri"/>
                <a:cs typeface="Calibri"/>
              </a:rPr>
              <a:t>Size,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subscript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need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be</a:t>
            </a:r>
            <a:r>
              <a:rPr sz="2600" spc="-10" dirty="0">
                <a:latin typeface="Calibri"/>
                <a:cs typeface="Calibri"/>
              </a:rPr>
              <a:t> literal</a:t>
            </a:r>
            <a:r>
              <a:rPr sz="2600" spc="-15" dirty="0">
                <a:latin typeface="Calibri"/>
                <a:cs typeface="Calibri"/>
              </a:rPr>
              <a:t> constant</a:t>
            </a:r>
            <a:endParaRPr sz="2600">
              <a:latin typeface="Calibri"/>
              <a:cs typeface="Calibri"/>
            </a:endParaRPr>
          </a:p>
          <a:p>
            <a:pPr marL="895985" lvl="1" indent="-610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Font typeface="Wingdings"/>
              <a:buChar char=""/>
              <a:tabLst>
                <a:tab pos="895985" algn="l"/>
                <a:tab pos="896619" algn="l"/>
              </a:tabLst>
            </a:pPr>
            <a:r>
              <a:rPr sz="2400" spc="-5" dirty="0">
                <a:latin typeface="Calibri"/>
                <a:cs typeface="Calibri"/>
              </a:rPr>
              <a:t>Can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named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constant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expression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62455" y="2551176"/>
            <a:ext cx="7419340" cy="619125"/>
            <a:chOff x="1362455" y="2551176"/>
            <a:chExt cx="7419340" cy="6191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1603" y="2610358"/>
              <a:ext cx="7267200" cy="46702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67027" y="2555748"/>
              <a:ext cx="7409815" cy="609600"/>
            </a:xfrm>
            <a:custGeom>
              <a:avLst/>
              <a:gdLst/>
              <a:ahLst/>
              <a:cxnLst/>
              <a:rect l="l" t="t" r="r" b="b"/>
              <a:pathLst>
                <a:path w="7409815" h="609600">
                  <a:moveTo>
                    <a:pt x="0" y="609600"/>
                  </a:moveTo>
                  <a:lnTo>
                    <a:pt x="7409688" y="609600"/>
                  </a:lnTo>
                  <a:lnTo>
                    <a:pt x="7409688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7725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Major</a:t>
            </a:r>
            <a:r>
              <a:rPr spc="-25" dirty="0"/>
              <a:t> </a:t>
            </a:r>
            <a:r>
              <a:rPr spc="-35" dirty="0"/>
              <a:t>Array</a:t>
            </a:r>
            <a:r>
              <a:rPr spc="-25" dirty="0"/>
              <a:t> </a:t>
            </a:r>
            <a:r>
              <a:rPr spc="-15" dirty="0"/>
              <a:t>Pitfall</a:t>
            </a:r>
          </a:p>
        </p:txBody>
      </p:sp>
      <p:sp>
        <p:nvSpPr>
          <p:cNvPr id="3" name="object 3"/>
          <p:cNvSpPr/>
          <p:nvPr/>
        </p:nvSpPr>
        <p:spPr>
          <a:xfrm>
            <a:off x="3730878" y="4943602"/>
            <a:ext cx="3258185" cy="1685925"/>
          </a:xfrm>
          <a:custGeom>
            <a:avLst/>
            <a:gdLst/>
            <a:ahLst/>
            <a:cxnLst/>
            <a:rect l="l" t="t" r="r" b="b"/>
            <a:pathLst>
              <a:path w="3258184" h="1685925">
                <a:moveTo>
                  <a:pt x="3187319" y="1656481"/>
                </a:moveTo>
                <a:lnTo>
                  <a:pt x="3172714" y="1684693"/>
                </a:lnTo>
                <a:lnTo>
                  <a:pt x="3257930" y="1685798"/>
                </a:lnTo>
                <a:lnTo>
                  <a:pt x="3240811" y="1662315"/>
                </a:lnTo>
                <a:lnTo>
                  <a:pt x="3198622" y="1662315"/>
                </a:lnTo>
                <a:lnTo>
                  <a:pt x="3187319" y="1656481"/>
                </a:lnTo>
                <a:close/>
              </a:path>
              <a:path w="3258184" h="1685925">
                <a:moveTo>
                  <a:pt x="3193164" y="1645192"/>
                </a:moveTo>
                <a:lnTo>
                  <a:pt x="3187319" y="1656481"/>
                </a:lnTo>
                <a:lnTo>
                  <a:pt x="3198622" y="1662315"/>
                </a:lnTo>
                <a:lnTo>
                  <a:pt x="3204464" y="1651025"/>
                </a:lnTo>
                <a:lnTo>
                  <a:pt x="3193164" y="1645192"/>
                </a:lnTo>
                <a:close/>
              </a:path>
              <a:path w="3258184" h="1685925">
                <a:moveTo>
                  <a:pt x="3207766" y="1616989"/>
                </a:moveTo>
                <a:lnTo>
                  <a:pt x="3193164" y="1645192"/>
                </a:lnTo>
                <a:lnTo>
                  <a:pt x="3204464" y="1651025"/>
                </a:lnTo>
                <a:lnTo>
                  <a:pt x="3198622" y="1662315"/>
                </a:lnTo>
                <a:lnTo>
                  <a:pt x="3240811" y="1662315"/>
                </a:lnTo>
                <a:lnTo>
                  <a:pt x="3207766" y="1616989"/>
                </a:lnTo>
                <a:close/>
              </a:path>
              <a:path w="3258184" h="1685925">
                <a:moveTo>
                  <a:pt x="5842" y="0"/>
                </a:moveTo>
                <a:lnTo>
                  <a:pt x="0" y="11175"/>
                </a:lnTo>
                <a:lnTo>
                  <a:pt x="3187319" y="1656481"/>
                </a:lnTo>
                <a:lnTo>
                  <a:pt x="3193164" y="1645192"/>
                </a:lnTo>
                <a:lnTo>
                  <a:pt x="58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383766"/>
            <a:ext cx="7339330" cy="251650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700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spc="-20" dirty="0">
                <a:latin typeface="Calibri"/>
                <a:cs typeface="Calibri"/>
              </a:rPr>
              <a:t>Array </a:t>
            </a:r>
            <a:r>
              <a:rPr sz="2600" spc="-15" dirty="0">
                <a:latin typeface="Calibri"/>
                <a:cs typeface="Calibri"/>
              </a:rPr>
              <a:t>indexes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go from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0</a:t>
            </a:r>
            <a:r>
              <a:rPr sz="2600" spc="-5" dirty="0">
                <a:latin typeface="Calibri"/>
                <a:cs typeface="Calibri"/>
              </a:rPr>
              <a:t> through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size-1!</a:t>
            </a:r>
            <a:endParaRPr sz="2600">
              <a:latin typeface="Calibri"/>
              <a:cs typeface="Calibri"/>
            </a:endParaRPr>
          </a:p>
          <a:p>
            <a:pPr marL="621665" indent="-609600">
              <a:lnSpc>
                <a:spcPct val="100000"/>
              </a:lnSpc>
              <a:spcBef>
                <a:spcPts val="60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dirty="0">
                <a:latin typeface="Calibri"/>
                <a:cs typeface="Calibri"/>
              </a:rPr>
              <a:t>C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will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'let'</a:t>
            </a:r>
            <a:r>
              <a:rPr sz="2600" spc="-15" dirty="0">
                <a:latin typeface="Calibri"/>
                <a:cs typeface="Calibri"/>
              </a:rPr>
              <a:t> you</a:t>
            </a:r>
            <a:r>
              <a:rPr sz="2600" spc="-10" dirty="0">
                <a:latin typeface="Calibri"/>
                <a:cs typeface="Calibri"/>
              </a:rPr>
              <a:t> go </a:t>
            </a:r>
            <a:r>
              <a:rPr sz="2600" spc="-5" dirty="0">
                <a:latin typeface="Calibri"/>
                <a:cs typeface="Calibri"/>
              </a:rPr>
              <a:t>out of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array’s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bounds</a:t>
            </a:r>
            <a:endParaRPr sz="26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Unpredictable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results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get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segmentation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fault</a:t>
            </a:r>
            <a:endParaRPr sz="24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Compiler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detect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these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errors!</a:t>
            </a:r>
            <a:endParaRPr sz="2400">
              <a:latin typeface="Calibri"/>
              <a:cs typeface="Calibri"/>
            </a:endParaRPr>
          </a:p>
          <a:p>
            <a:pPr marL="621665" indent="-609600">
              <a:lnSpc>
                <a:spcPts val="2980"/>
              </a:lnSpc>
              <a:spcBef>
                <a:spcPts val="59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dirty="0">
                <a:latin typeface="Calibri"/>
                <a:cs typeface="Calibri"/>
              </a:rPr>
              <a:t>Up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to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programmer</a:t>
            </a:r>
            <a:r>
              <a:rPr sz="2600" spc="-10" dirty="0">
                <a:latin typeface="Calibri"/>
                <a:cs typeface="Calibri"/>
              </a:rPr>
              <a:t> to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'stay</a:t>
            </a:r>
            <a:r>
              <a:rPr sz="2600" dirty="0">
                <a:latin typeface="Calibri"/>
                <a:cs typeface="Calibri"/>
              </a:rPr>
              <a:t> in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bounds‘</a:t>
            </a:r>
            <a:endParaRPr sz="2600">
              <a:latin typeface="Calibri"/>
              <a:cs typeface="Calibri"/>
            </a:endParaRPr>
          </a:p>
          <a:p>
            <a:pPr marR="1583690" algn="r">
              <a:lnSpc>
                <a:spcPts val="2020"/>
              </a:lnSpc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13628" y="5525820"/>
            <a:ext cx="131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551176" y="3308858"/>
            <a:ext cx="4561205" cy="1565275"/>
            <a:chOff x="2551176" y="3308858"/>
            <a:chExt cx="4561205" cy="1565275"/>
          </a:xfrm>
        </p:grpSpPr>
        <p:sp>
          <p:nvSpPr>
            <p:cNvPr id="7" name="object 7"/>
            <p:cNvSpPr/>
            <p:nvPr/>
          </p:nvSpPr>
          <p:spPr>
            <a:xfrm>
              <a:off x="5562219" y="3308858"/>
              <a:ext cx="1550035" cy="1045844"/>
            </a:xfrm>
            <a:custGeom>
              <a:avLst/>
              <a:gdLst/>
              <a:ahLst/>
              <a:cxnLst/>
              <a:rect l="l" t="t" r="r" b="b"/>
              <a:pathLst>
                <a:path w="1550034" h="1045845">
                  <a:moveTo>
                    <a:pt x="1483303" y="37269"/>
                  </a:moveTo>
                  <a:lnTo>
                    <a:pt x="0" y="1035049"/>
                  </a:lnTo>
                  <a:lnTo>
                    <a:pt x="7111" y="1045463"/>
                  </a:lnTo>
                  <a:lnTo>
                    <a:pt x="1490400" y="47819"/>
                  </a:lnTo>
                  <a:lnTo>
                    <a:pt x="1483303" y="37269"/>
                  </a:lnTo>
                  <a:close/>
                </a:path>
                <a:path w="1550034" h="1045845">
                  <a:moveTo>
                    <a:pt x="1532955" y="30225"/>
                  </a:moveTo>
                  <a:lnTo>
                    <a:pt x="1493774" y="30225"/>
                  </a:lnTo>
                  <a:lnTo>
                    <a:pt x="1500885" y="40766"/>
                  </a:lnTo>
                  <a:lnTo>
                    <a:pt x="1490400" y="47819"/>
                  </a:lnTo>
                  <a:lnTo>
                    <a:pt x="1508125" y="74167"/>
                  </a:lnTo>
                  <a:lnTo>
                    <a:pt x="1532955" y="30225"/>
                  </a:lnTo>
                  <a:close/>
                </a:path>
                <a:path w="1550034" h="1045845">
                  <a:moveTo>
                    <a:pt x="1493774" y="30225"/>
                  </a:moveTo>
                  <a:lnTo>
                    <a:pt x="1483303" y="37269"/>
                  </a:lnTo>
                  <a:lnTo>
                    <a:pt x="1490400" y="47819"/>
                  </a:lnTo>
                  <a:lnTo>
                    <a:pt x="1500885" y="40766"/>
                  </a:lnTo>
                  <a:lnTo>
                    <a:pt x="1493774" y="30225"/>
                  </a:lnTo>
                  <a:close/>
                </a:path>
                <a:path w="1550034" h="1045845">
                  <a:moveTo>
                    <a:pt x="1550034" y="0"/>
                  </a:moveTo>
                  <a:lnTo>
                    <a:pt x="1465579" y="10921"/>
                  </a:lnTo>
                  <a:lnTo>
                    <a:pt x="1483303" y="37269"/>
                  </a:lnTo>
                  <a:lnTo>
                    <a:pt x="1493774" y="30225"/>
                  </a:lnTo>
                  <a:lnTo>
                    <a:pt x="1532955" y="30225"/>
                  </a:lnTo>
                  <a:lnTo>
                    <a:pt x="15500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60320" y="4297680"/>
              <a:ext cx="3601211" cy="56692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555748" y="4293108"/>
              <a:ext cx="3610610" cy="576580"/>
            </a:xfrm>
            <a:custGeom>
              <a:avLst/>
              <a:gdLst/>
              <a:ahLst/>
              <a:cxnLst/>
              <a:rect l="l" t="t" r="r" b="b"/>
              <a:pathLst>
                <a:path w="3610610" h="576579">
                  <a:moveTo>
                    <a:pt x="0" y="576071"/>
                  </a:moveTo>
                  <a:lnTo>
                    <a:pt x="3610355" y="576071"/>
                  </a:lnTo>
                  <a:lnTo>
                    <a:pt x="3610355" y="0"/>
                  </a:lnTo>
                  <a:lnTo>
                    <a:pt x="0" y="0"/>
                  </a:lnTo>
                  <a:lnTo>
                    <a:pt x="0" y="576071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7175765" y="304800"/>
            <a:ext cx="1683385" cy="6055360"/>
            <a:chOff x="7175765" y="304800"/>
            <a:chExt cx="1683385" cy="605536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8999" y="304800"/>
              <a:ext cx="1620011" cy="124663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75765" y="3581400"/>
              <a:ext cx="743689" cy="2778252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329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for-loops</a:t>
            </a:r>
            <a:r>
              <a:rPr spc="-10" dirty="0"/>
              <a:t> </a:t>
            </a:r>
            <a:r>
              <a:rPr spc="-5" dirty="0"/>
              <a:t>with</a:t>
            </a:r>
            <a:r>
              <a:rPr spc="-15" dirty="0"/>
              <a:t> </a:t>
            </a:r>
            <a:r>
              <a:rPr spc="-40" dirty="0"/>
              <a:t>Arrays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7064375" cy="304228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spc="-10" dirty="0">
                <a:latin typeface="Calibri"/>
                <a:cs typeface="Calibri"/>
              </a:rPr>
              <a:t>Natural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counting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loop</a:t>
            </a:r>
            <a:endParaRPr sz="2600">
              <a:latin typeface="Calibri"/>
              <a:cs typeface="Calibri"/>
            </a:endParaRPr>
          </a:p>
          <a:p>
            <a:pPr marL="1071245" marR="452120" lvl="1" indent="-601980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10" dirty="0">
                <a:latin typeface="Calibri"/>
                <a:cs typeface="Calibri"/>
              </a:rPr>
              <a:t>Naturally </a:t>
            </a:r>
            <a:r>
              <a:rPr sz="2400" spc="-15" dirty="0">
                <a:latin typeface="Calibri"/>
                <a:cs typeface="Calibri"/>
              </a:rPr>
              <a:t>works </a:t>
            </a:r>
            <a:r>
              <a:rPr sz="2400" spc="-10" dirty="0">
                <a:latin typeface="Calibri"/>
                <a:cs typeface="Calibri"/>
              </a:rPr>
              <a:t>well 'counting </a:t>
            </a:r>
            <a:r>
              <a:rPr sz="2400" dirty="0">
                <a:latin typeface="Calibri"/>
                <a:cs typeface="Calibri"/>
              </a:rPr>
              <a:t>thru' </a:t>
            </a:r>
            <a:r>
              <a:rPr sz="2400" spc="-5" dirty="0">
                <a:latin typeface="Calibri"/>
                <a:cs typeface="Calibri"/>
              </a:rPr>
              <a:t>elements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20" dirty="0">
                <a:latin typeface="Calibri"/>
                <a:cs typeface="Calibri"/>
              </a:rPr>
              <a:t>array</a:t>
            </a:r>
            <a:endParaRPr sz="2400">
              <a:latin typeface="Calibri"/>
              <a:cs typeface="Calibri"/>
            </a:endParaRPr>
          </a:p>
          <a:p>
            <a:pPr marL="728345" indent="-534035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Font typeface="Wingdings"/>
              <a:buChar char=""/>
              <a:tabLst>
                <a:tab pos="728345" algn="l"/>
                <a:tab pos="728980" algn="l"/>
              </a:tabLst>
            </a:pPr>
            <a:r>
              <a:rPr sz="2600" spc="-5" dirty="0">
                <a:latin typeface="Calibri"/>
                <a:cs typeface="Calibri"/>
              </a:rPr>
              <a:t>General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form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for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forward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direction</a:t>
            </a:r>
            <a:endParaRPr sz="26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Font typeface="Segoe UI Symbol"/>
              <a:buChar char="⚫"/>
              <a:tabLst>
                <a:tab pos="1002665" algn="l"/>
                <a:tab pos="1003300" algn="l"/>
              </a:tabLst>
            </a:pP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10" dirty="0">
                <a:latin typeface="Calibri"/>
                <a:cs typeface="Calibri"/>
              </a:rPr>
              <a:t> (subscript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0;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subscript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&lt;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size;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subscript++)</a:t>
            </a:r>
            <a:endParaRPr sz="2400">
              <a:latin typeface="Calibri"/>
              <a:cs typeface="Calibri"/>
            </a:endParaRPr>
          </a:p>
          <a:p>
            <a:pPr marL="728345" indent="-534035">
              <a:lnSpc>
                <a:spcPct val="100000"/>
              </a:lnSpc>
              <a:spcBef>
                <a:spcPts val="595"/>
              </a:spcBef>
              <a:buClr>
                <a:srgbClr val="EFA12D"/>
              </a:buClr>
              <a:buFont typeface="Wingdings"/>
              <a:buChar char=""/>
              <a:tabLst>
                <a:tab pos="728345" algn="l"/>
                <a:tab pos="728980" algn="l"/>
              </a:tabLst>
            </a:pPr>
            <a:r>
              <a:rPr sz="2600" spc="-5" dirty="0">
                <a:latin typeface="Calibri"/>
                <a:cs typeface="Calibri"/>
              </a:rPr>
              <a:t>General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form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for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reverse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direction</a:t>
            </a:r>
            <a:endParaRPr sz="26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405"/>
              </a:spcBef>
              <a:buClr>
                <a:srgbClr val="A4634E"/>
              </a:buClr>
              <a:buFont typeface="Segoe UI Symbol"/>
              <a:buChar char="⚫"/>
              <a:tabLst>
                <a:tab pos="1002665" algn="l"/>
                <a:tab pos="1003300" algn="l"/>
              </a:tabLst>
            </a:pP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10" dirty="0">
                <a:latin typeface="Calibri"/>
                <a:cs typeface="Calibri"/>
              </a:rPr>
              <a:t> (subscript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size-1; subscript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&gt;=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0;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subscript--)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388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for-loops</a:t>
            </a:r>
            <a:r>
              <a:rPr spc="-10" dirty="0"/>
              <a:t> </a:t>
            </a:r>
            <a:r>
              <a:rPr spc="-5" dirty="0"/>
              <a:t>with</a:t>
            </a:r>
            <a:r>
              <a:rPr spc="-30" dirty="0"/>
              <a:t> </a:t>
            </a:r>
            <a:r>
              <a:rPr spc="-35" dirty="0"/>
              <a:t>Arrays</a:t>
            </a:r>
            <a:r>
              <a:rPr spc="-20" dirty="0"/>
              <a:t> </a:t>
            </a:r>
            <a:r>
              <a:rPr spc="-10" dirty="0"/>
              <a:t>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5732" y="4550664"/>
            <a:ext cx="2113915" cy="1755775"/>
          </a:xfrm>
          <a:prstGeom prst="rect">
            <a:avLst/>
          </a:prstGeom>
          <a:ln w="9144">
            <a:solidFill>
              <a:srgbClr val="FF9933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55"/>
              </a:spcBef>
            </a:pPr>
            <a:r>
              <a:rPr sz="1800" spc="-10" dirty="0">
                <a:latin typeface="Courier New"/>
                <a:cs typeface="Courier New"/>
              </a:rPr>
              <a:t>Score</a:t>
            </a:r>
            <a:r>
              <a:rPr sz="1800" spc="-4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1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is</a:t>
            </a:r>
            <a:r>
              <a:rPr sz="1800" spc="-5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56</a:t>
            </a:r>
            <a:endParaRPr sz="18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Score</a:t>
            </a:r>
            <a:r>
              <a:rPr sz="1800" spc="-4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2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is</a:t>
            </a:r>
            <a:r>
              <a:rPr sz="1800" spc="-5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52</a:t>
            </a:r>
            <a:endParaRPr sz="18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Score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3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is</a:t>
            </a:r>
            <a:r>
              <a:rPr sz="1800" spc="-5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80</a:t>
            </a:r>
            <a:endParaRPr sz="18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Score</a:t>
            </a:r>
            <a:r>
              <a:rPr sz="1800" spc="-4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4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is</a:t>
            </a:r>
            <a:r>
              <a:rPr sz="1800" spc="-5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74</a:t>
            </a:r>
            <a:endParaRPr sz="18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</a:pPr>
            <a:r>
              <a:rPr sz="1800" spc="-5" dirty="0">
                <a:latin typeface="Courier New"/>
                <a:cs typeface="Courier New"/>
              </a:rPr>
              <a:t>...</a:t>
            </a:r>
            <a:endParaRPr sz="18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Score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12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is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87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66488" y="4570476"/>
            <a:ext cx="2115820" cy="1754505"/>
          </a:xfrm>
          <a:prstGeom prst="rect">
            <a:avLst/>
          </a:prstGeom>
          <a:ln w="9144">
            <a:solidFill>
              <a:srgbClr val="FF9933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50"/>
              </a:spcBef>
            </a:pPr>
            <a:r>
              <a:rPr sz="1800" spc="-10" dirty="0">
                <a:latin typeface="Courier New"/>
                <a:cs typeface="Courier New"/>
              </a:rPr>
              <a:t>Score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12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is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87</a:t>
            </a:r>
            <a:endParaRPr sz="1800">
              <a:latin typeface="Courier New"/>
              <a:cs typeface="Courier New"/>
            </a:endParaRPr>
          </a:p>
          <a:p>
            <a:pPr marL="9271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Score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11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is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97</a:t>
            </a:r>
            <a:endParaRPr sz="1800">
              <a:latin typeface="Courier New"/>
              <a:cs typeface="Courier New"/>
            </a:endParaRPr>
          </a:p>
          <a:p>
            <a:pPr marL="9271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Score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10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is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86</a:t>
            </a:r>
            <a:endParaRPr sz="1800">
              <a:latin typeface="Courier New"/>
              <a:cs typeface="Courier New"/>
            </a:endParaRPr>
          </a:p>
          <a:p>
            <a:pPr marL="9271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Score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9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is</a:t>
            </a:r>
            <a:r>
              <a:rPr sz="1800" spc="-5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80</a:t>
            </a:r>
            <a:endParaRPr sz="1800">
              <a:latin typeface="Courier New"/>
              <a:cs typeface="Courier New"/>
            </a:endParaRPr>
          </a:p>
          <a:p>
            <a:pPr marL="92710">
              <a:lnSpc>
                <a:spcPct val="100000"/>
              </a:lnSpc>
            </a:pPr>
            <a:r>
              <a:rPr sz="1800" spc="-5" dirty="0">
                <a:latin typeface="Courier New"/>
                <a:cs typeface="Courier New"/>
              </a:rPr>
              <a:t>...</a:t>
            </a:r>
            <a:endParaRPr sz="1800">
              <a:latin typeface="Courier New"/>
              <a:cs typeface="Courier New"/>
            </a:endParaRPr>
          </a:p>
          <a:p>
            <a:pPr marL="92710">
              <a:lnSpc>
                <a:spcPct val="100000"/>
              </a:lnSpc>
            </a:pPr>
            <a:r>
              <a:rPr sz="1800" spc="-10" dirty="0">
                <a:latin typeface="Courier New"/>
                <a:cs typeface="Courier New"/>
              </a:rPr>
              <a:t>Score</a:t>
            </a:r>
            <a:r>
              <a:rPr sz="1800" spc="-40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1</a:t>
            </a:r>
            <a:r>
              <a:rPr sz="1800" spc="-35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is</a:t>
            </a:r>
            <a:r>
              <a:rPr sz="1800" spc="-50" dirty="0">
                <a:latin typeface="Courier New"/>
                <a:cs typeface="Courier New"/>
              </a:rPr>
              <a:t> </a:t>
            </a:r>
            <a:r>
              <a:rPr sz="1800" spc="-5" dirty="0">
                <a:latin typeface="Courier New"/>
                <a:cs typeface="Courier New"/>
              </a:rPr>
              <a:t>56</a:t>
            </a:r>
            <a:endParaRPr sz="1800">
              <a:latin typeface="Courier New"/>
              <a:cs typeface="Courier New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88136" y="1591055"/>
            <a:ext cx="7623809" cy="3901440"/>
            <a:chOff x="1088136" y="1591055"/>
            <a:chExt cx="7623809" cy="39014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52110" y="1904999"/>
              <a:ext cx="959551" cy="358749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97281" y="1683531"/>
              <a:ext cx="6083448" cy="243328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92708" y="1595627"/>
              <a:ext cx="6292850" cy="2609215"/>
            </a:xfrm>
            <a:custGeom>
              <a:avLst/>
              <a:gdLst/>
              <a:ahLst/>
              <a:cxnLst/>
              <a:rect l="l" t="t" r="r" b="b"/>
              <a:pathLst>
                <a:path w="6292850" h="2609215">
                  <a:moveTo>
                    <a:pt x="0" y="2609088"/>
                  </a:moveTo>
                  <a:lnTo>
                    <a:pt x="6292595" y="2609088"/>
                  </a:lnTo>
                  <a:lnTo>
                    <a:pt x="6292595" y="0"/>
                  </a:lnTo>
                  <a:lnTo>
                    <a:pt x="0" y="0"/>
                  </a:lnTo>
                  <a:lnTo>
                    <a:pt x="0" y="2609088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2228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Uses</a:t>
            </a:r>
            <a:r>
              <a:rPr spc="-25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10" dirty="0"/>
              <a:t>Defined</a:t>
            </a:r>
            <a:r>
              <a:rPr spc="-30" dirty="0"/>
              <a:t> </a:t>
            </a:r>
            <a:r>
              <a:rPr spc="-20" dirty="0"/>
              <a:t>Constant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5843905" cy="89916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dirty="0">
                <a:latin typeface="Calibri"/>
                <a:cs typeface="Calibri"/>
              </a:rPr>
              <a:t>Use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everywhere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size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array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needed</a:t>
            </a:r>
            <a:endParaRPr sz="26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dirty="0">
                <a:latin typeface="Calibri"/>
                <a:cs typeface="Calibri"/>
              </a:rPr>
              <a:t>In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for-loop </a:t>
            </a:r>
            <a:r>
              <a:rPr sz="2400" spc="-20" dirty="0">
                <a:latin typeface="Calibri"/>
                <a:cs typeface="Calibri"/>
              </a:rPr>
              <a:t>for traversal: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0594" y="3341954"/>
            <a:ext cx="409447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00"/>
              </a:spcBef>
              <a:buClr>
                <a:srgbClr val="A4634E"/>
              </a:buClr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sz="2400" dirty="0">
                <a:latin typeface="Calibri"/>
                <a:cs typeface="Calibri"/>
              </a:rPr>
              <a:t>In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calculations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involving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size: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4652848"/>
            <a:ext cx="43884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00"/>
              </a:spcBef>
              <a:buClr>
                <a:srgbClr val="A4634E"/>
              </a:buClr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sz="2400" dirty="0">
                <a:latin typeface="Calibri"/>
                <a:cs typeface="Calibri"/>
              </a:rPr>
              <a:t>When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passing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function: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002535" y="2368295"/>
            <a:ext cx="6486525" cy="3112135"/>
            <a:chOff x="2002535" y="2368295"/>
            <a:chExt cx="6486525" cy="311213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28347" y="3940582"/>
              <a:ext cx="5700243" cy="48382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007107" y="3835907"/>
              <a:ext cx="5793105" cy="643255"/>
            </a:xfrm>
            <a:custGeom>
              <a:avLst/>
              <a:gdLst/>
              <a:ahLst/>
              <a:cxnLst/>
              <a:rect l="l" t="t" r="r" b="b"/>
              <a:pathLst>
                <a:path w="5793105" h="643254">
                  <a:moveTo>
                    <a:pt x="0" y="643127"/>
                  </a:moveTo>
                  <a:lnTo>
                    <a:pt x="5792724" y="643127"/>
                  </a:lnTo>
                  <a:lnTo>
                    <a:pt x="5792724" y="0"/>
                  </a:lnTo>
                  <a:lnTo>
                    <a:pt x="0" y="0"/>
                  </a:lnTo>
                  <a:lnTo>
                    <a:pt x="0" y="643127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8358" y="2444150"/>
              <a:ext cx="6334498" cy="73382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007107" y="2372867"/>
              <a:ext cx="6477000" cy="893444"/>
            </a:xfrm>
            <a:custGeom>
              <a:avLst/>
              <a:gdLst/>
              <a:ahLst/>
              <a:cxnLst/>
              <a:rect l="l" t="t" r="r" b="b"/>
              <a:pathLst>
                <a:path w="6477000" h="893445">
                  <a:moveTo>
                    <a:pt x="0" y="893063"/>
                  </a:moveTo>
                  <a:lnTo>
                    <a:pt x="6477000" y="893063"/>
                  </a:lnTo>
                  <a:lnTo>
                    <a:pt x="6477000" y="0"/>
                  </a:lnTo>
                  <a:lnTo>
                    <a:pt x="0" y="0"/>
                  </a:lnTo>
                  <a:lnTo>
                    <a:pt x="0" y="893063"/>
                  </a:lnTo>
                  <a:close/>
                </a:path>
              </a:pathLst>
            </a:custGeom>
            <a:ln w="9143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78351" y="5220788"/>
              <a:ext cx="6233832" cy="20029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007107" y="5116067"/>
              <a:ext cx="6360160" cy="360045"/>
            </a:xfrm>
            <a:custGeom>
              <a:avLst/>
              <a:gdLst/>
              <a:ahLst/>
              <a:cxnLst/>
              <a:rect l="l" t="t" r="r" b="b"/>
              <a:pathLst>
                <a:path w="6360159" h="360045">
                  <a:moveTo>
                    <a:pt x="0" y="359663"/>
                  </a:moveTo>
                  <a:lnTo>
                    <a:pt x="6359652" y="359663"/>
                  </a:lnTo>
                  <a:lnTo>
                    <a:pt x="6359652" y="0"/>
                  </a:lnTo>
                  <a:lnTo>
                    <a:pt x="0" y="0"/>
                  </a:lnTo>
                  <a:lnTo>
                    <a:pt x="0" y="359663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868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Array</a:t>
            </a:r>
            <a:r>
              <a:rPr spc="-20" dirty="0"/>
              <a:t> </a:t>
            </a:r>
            <a:r>
              <a:rPr spc="-5" dirty="0"/>
              <a:t>as</a:t>
            </a:r>
            <a:r>
              <a:rPr spc="-25" dirty="0"/>
              <a:t> </a:t>
            </a:r>
            <a:r>
              <a:rPr spc="-5" dirty="0"/>
              <a:t>Function</a:t>
            </a:r>
            <a:r>
              <a:rPr spc="-30" dirty="0"/>
              <a:t> Parameter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6116320" cy="273177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Include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type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brackets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[]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5" dirty="0">
                <a:latin typeface="Calibri"/>
                <a:cs typeface="Calibri"/>
              </a:rPr>
              <a:t>Size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inside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brackets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optional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ignored</a:t>
            </a:r>
            <a:endParaRPr sz="24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0" dirty="0">
                <a:latin typeface="Calibri"/>
                <a:cs typeface="Calibri"/>
              </a:rPr>
              <a:t>Passes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pointer/reference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20" dirty="0">
                <a:latin typeface="Calibri"/>
                <a:cs typeface="Calibri"/>
              </a:rPr>
              <a:t>array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Function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dirty="0">
                <a:latin typeface="Calibri"/>
                <a:cs typeface="Calibri"/>
              </a:rPr>
              <a:t>modify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elements</a:t>
            </a:r>
            <a:endParaRPr sz="24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59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Common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also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pass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size</a:t>
            </a:r>
            <a:endParaRPr sz="26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Example: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71016" y="4288535"/>
            <a:ext cx="7036434" cy="1752600"/>
            <a:chOff x="1271016" y="4288535"/>
            <a:chExt cx="7036434" cy="17526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46839" y="4364384"/>
              <a:ext cx="6884660" cy="156755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75588" y="4293107"/>
              <a:ext cx="7027545" cy="1743710"/>
            </a:xfrm>
            <a:custGeom>
              <a:avLst/>
              <a:gdLst/>
              <a:ahLst/>
              <a:cxnLst/>
              <a:rect l="l" t="t" r="r" b="b"/>
              <a:pathLst>
                <a:path w="7027545" h="1743710">
                  <a:moveTo>
                    <a:pt x="0" y="1743456"/>
                  </a:moveTo>
                  <a:lnTo>
                    <a:pt x="7027163" y="1743456"/>
                  </a:lnTo>
                  <a:lnTo>
                    <a:pt x="7027163" y="0"/>
                  </a:lnTo>
                  <a:lnTo>
                    <a:pt x="0" y="0"/>
                  </a:lnTo>
                  <a:lnTo>
                    <a:pt x="0" y="1743456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5286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Initializing</a:t>
            </a:r>
            <a:r>
              <a:rPr spc="-90" dirty="0"/>
              <a:t> </a:t>
            </a:r>
            <a:r>
              <a:rPr spc="-35" dirty="0"/>
              <a:t>Arrays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5825490" cy="1612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spc="-20" dirty="0">
                <a:latin typeface="Calibri"/>
                <a:cs typeface="Calibri"/>
              </a:rPr>
              <a:t>Arrays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can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initialized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at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declaration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EFA12D"/>
              </a:buClr>
              <a:buFont typeface="Wingdings"/>
              <a:buChar char=""/>
            </a:pPr>
            <a:endParaRPr sz="3000">
              <a:latin typeface="Calibri"/>
              <a:cs typeface="Calibri"/>
            </a:endParaRPr>
          </a:p>
          <a:p>
            <a:pPr marL="1445260" lvl="1" indent="-610870">
              <a:lnSpc>
                <a:spcPct val="100000"/>
              </a:lnSpc>
              <a:spcBef>
                <a:spcPts val="5"/>
              </a:spcBef>
              <a:buClr>
                <a:srgbClr val="B58A80"/>
              </a:buClr>
              <a:buFont typeface="Wingdings"/>
              <a:buChar char=""/>
              <a:tabLst>
                <a:tab pos="1445260" algn="l"/>
                <a:tab pos="1445895" algn="l"/>
              </a:tabLst>
            </a:pPr>
            <a:r>
              <a:rPr sz="2000" spc="-15" dirty="0">
                <a:latin typeface="Calibri"/>
                <a:cs typeface="Calibri"/>
              </a:rPr>
              <a:t>Size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cannot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variable or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named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constant</a:t>
            </a:r>
            <a:endParaRPr sz="2000">
              <a:latin typeface="Calibri"/>
              <a:cs typeface="Calibri"/>
            </a:endParaRPr>
          </a:p>
          <a:p>
            <a:pPr marL="1002665" indent="-534035">
              <a:lnSpc>
                <a:spcPct val="100000"/>
              </a:lnSpc>
              <a:spcBef>
                <a:spcPts val="36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15" dirty="0">
                <a:latin typeface="Calibri"/>
                <a:cs typeface="Calibri"/>
              </a:rPr>
              <a:t>Equivalent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36776" y="473504"/>
            <a:ext cx="6985000" cy="3952240"/>
            <a:chOff x="1636776" y="473504"/>
            <a:chExt cx="6985000" cy="39522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1701" y="3317017"/>
              <a:ext cx="1950415" cy="101623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007108" y="3195827"/>
              <a:ext cx="2176780" cy="1225550"/>
            </a:xfrm>
            <a:custGeom>
              <a:avLst/>
              <a:gdLst/>
              <a:ahLst/>
              <a:cxnLst/>
              <a:rect l="l" t="t" r="r" b="b"/>
              <a:pathLst>
                <a:path w="2176779" h="1225550">
                  <a:moveTo>
                    <a:pt x="0" y="1225296"/>
                  </a:moveTo>
                  <a:lnTo>
                    <a:pt x="2176272" y="1225296"/>
                  </a:lnTo>
                  <a:lnTo>
                    <a:pt x="2176272" y="0"/>
                  </a:lnTo>
                  <a:lnTo>
                    <a:pt x="0" y="0"/>
                  </a:lnTo>
                  <a:lnTo>
                    <a:pt x="0" y="1225296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2591" y="2064639"/>
              <a:ext cx="3816960" cy="16687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641348" y="1976628"/>
              <a:ext cx="3976370" cy="342900"/>
            </a:xfrm>
            <a:custGeom>
              <a:avLst/>
              <a:gdLst/>
              <a:ahLst/>
              <a:cxnLst/>
              <a:rect l="l" t="t" r="r" b="b"/>
              <a:pathLst>
                <a:path w="3976370" h="342900">
                  <a:moveTo>
                    <a:pt x="0" y="342900"/>
                  </a:moveTo>
                  <a:lnTo>
                    <a:pt x="3976116" y="342900"/>
                  </a:lnTo>
                  <a:lnTo>
                    <a:pt x="3976116" y="0"/>
                  </a:lnTo>
                  <a:lnTo>
                    <a:pt x="0" y="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62733" y="473504"/>
              <a:ext cx="1758713" cy="92504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59258" y="809243"/>
              <a:ext cx="973697" cy="237743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6774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Auto-Initializing</a:t>
            </a:r>
            <a:r>
              <a:rPr spc="-114" dirty="0"/>
              <a:t> </a:t>
            </a:r>
            <a:r>
              <a:rPr spc="-35" dirty="0"/>
              <a:t>Arrays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5657215" cy="238569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dirty="0">
                <a:latin typeface="Calibri"/>
                <a:cs typeface="Calibri"/>
              </a:rPr>
              <a:t>If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fewer </a:t>
            </a:r>
            <a:r>
              <a:rPr sz="2600" spc="-5" dirty="0">
                <a:latin typeface="Calibri"/>
                <a:cs typeface="Calibri"/>
              </a:rPr>
              <a:t>values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than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size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supplied:</a:t>
            </a:r>
            <a:endParaRPr sz="26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Fills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beginning</a:t>
            </a:r>
            <a:endParaRPr sz="24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Fills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'rest'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zero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array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base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type</a:t>
            </a:r>
            <a:endParaRPr sz="2400">
              <a:latin typeface="Calibri"/>
              <a:cs typeface="Calibri"/>
            </a:endParaRPr>
          </a:p>
          <a:p>
            <a:pPr marL="1383665" lvl="2" indent="-457834">
              <a:lnSpc>
                <a:spcPct val="100000"/>
              </a:lnSpc>
              <a:spcBef>
                <a:spcPts val="425"/>
              </a:spcBef>
              <a:buClr>
                <a:srgbClr val="F6CEAC"/>
              </a:buClr>
              <a:buFont typeface="Wingdings"/>
              <a:buChar char=""/>
              <a:tabLst>
                <a:tab pos="1383665" algn="l"/>
                <a:tab pos="1384300" algn="l"/>
              </a:tabLst>
            </a:pPr>
            <a:r>
              <a:rPr sz="2000" spc="-10" dirty="0">
                <a:latin typeface="Calibri"/>
                <a:cs typeface="Calibri"/>
              </a:rPr>
              <a:t>Declaration</a:t>
            </a:r>
            <a:endParaRPr sz="20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30"/>
              </a:spcBef>
              <a:buClr>
                <a:srgbClr val="F6CEAC"/>
              </a:buClr>
              <a:buFont typeface="Wingdings"/>
              <a:buChar char=""/>
            </a:pPr>
            <a:endParaRPr sz="2600">
              <a:latin typeface="Calibri"/>
              <a:cs typeface="Calibri"/>
            </a:endParaRPr>
          </a:p>
          <a:p>
            <a:pPr marL="1383665" lvl="2" indent="-457834">
              <a:lnSpc>
                <a:spcPct val="100000"/>
              </a:lnSpc>
              <a:buClr>
                <a:srgbClr val="F6CEAC"/>
              </a:buClr>
              <a:buFont typeface="Wingdings"/>
              <a:buChar char=""/>
              <a:tabLst>
                <a:tab pos="1383665" algn="l"/>
                <a:tab pos="1384300" algn="l"/>
              </a:tabLst>
            </a:pPr>
            <a:r>
              <a:rPr sz="2000" spc="-10" dirty="0">
                <a:latin typeface="Calibri"/>
                <a:cs typeface="Calibri"/>
              </a:rPr>
              <a:t>Performs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initialization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68295" y="1912606"/>
            <a:ext cx="6204585" cy="3404870"/>
            <a:chOff x="2368295" y="1912606"/>
            <a:chExt cx="6204585" cy="34048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60801" y="3923867"/>
              <a:ext cx="1950662" cy="130083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372867" y="3835908"/>
              <a:ext cx="2226945" cy="1477010"/>
            </a:xfrm>
            <a:custGeom>
              <a:avLst/>
              <a:gdLst/>
              <a:ahLst/>
              <a:cxnLst/>
              <a:rect l="l" t="t" r="r" b="b"/>
              <a:pathLst>
                <a:path w="2226945" h="1477010">
                  <a:moveTo>
                    <a:pt x="0" y="1476756"/>
                  </a:moveTo>
                  <a:lnTo>
                    <a:pt x="2226563" y="1476756"/>
                  </a:lnTo>
                  <a:lnTo>
                    <a:pt x="2226563" y="0"/>
                  </a:lnTo>
                  <a:lnTo>
                    <a:pt x="0" y="0"/>
                  </a:lnTo>
                  <a:lnTo>
                    <a:pt x="0" y="1476756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94144" y="3209108"/>
              <a:ext cx="3684519" cy="16691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72867" y="3104388"/>
              <a:ext cx="3877310" cy="360045"/>
            </a:xfrm>
            <a:custGeom>
              <a:avLst/>
              <a:gdLst/>
              <a:ahLst/>
              <a:cxnLst/>
              <a:rect l="l" t="t" r="r" b="b"/>
              <a:pathLst>
                <a:path w="3877310" h="360045">
                  <a:moveTo>
                    <a:pt x="0" y="359663"/>
                  </a:moveTo>
                  <a:lnTo>
                    <a:pt x="3877055" y="359663"/>
                  </a:lnTo>
                  <a:lnTo>
                    <a:pt x="3877055" y="0"/>
                  </a:lnTo>
                  <a:lnTo>
                    <a:pt x="0" y="0"/>
                  </a:lnTo>
                  <a:lnTo>
                    <a:pt x="0" y="359663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58093" y="1912606"/>
              <a:ext cx="914237" cy="876144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6774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Auto-Initializing</a:t>
            </a:r>
            <a:r>
              <a:rPr spc="-114" dirty="0"/>
              <a:t> </a:t>
            </a:r>
            <a:r>
              <a:rPr spc="-35" dirty="0"/>
              <a:t>Arrays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7610475" cy="240538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dirty="0">
                <a:latin typeface="Calibri"/>
                <a:cs typeface="Calibri"/>
              </a:rPr>
              <a:t>If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array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size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left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out</a:t>
            </a:r>
            <a:endParaRPr sz="2600">
              <a:latin typeface="Calibri"/>
              <a:cs typeface="Calibri"/>
            </a:endParaRPr>
          </a:p>
          <a:p>
            <a:pPr marL="1002665" marR="5080" lvl="1" indent="-533400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Declares </a:t>
            </a:r>
            <a:r>
              <a:rPr sz="2400" spc="-20" dirty="0">
                <a:latin typeface="Calibri"/>
                <a:cs typeface="Calibri"/>
              </a:rPr>
              <a:t>array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20" dirty="0">
                <a:latin typeface="Calibri"/>
                <a:cs typeface="Calibri"/>
              </a:rPr>
              <a:t>size </a:t>
            </a:r>
            <a:r>
              <a:rPr sz="2400" spc="-10" dirty="0">
                <a:latin typeface="Calibri"/>
                <a:cs typeface="Calibri"/>
              </a:rPr>
              <a:t>required </a:t>
            </a:r>
            <a:r>
              <a:rPr sz="2400" spc="-5" dirty="0">
                <a:latin typeface="Calibri"/>
                <a:cs typeface="Calibri"/>
              </a:rPr>
              <a:t>based on number of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initialization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values</a:t>
            </a:r>
            <a:endParaRPr sz="24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Example: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A4634E"/>
              </a:buClr>
              <a:buFont typeface="Wingdings"/>
              <a:buChar char=""/>
            </a:pPr>
            <a:endParaRPr sz="2700">
              <a:latin typeface="Calibri"/>
              <a:cs typeface="Calibri"/>
            </a:endParaRPr>
          </a:p>
          <a:p>
            <a:pPr marL="1383665" lvl="2" indent="-457834">
              <a:lnSpc>
                <a:spcPct val="100000"/>
              </a:lnSpc>
              <a:buClr>
                <a:srgbClr val="A4634E"/>
              </a:buClr>
              <a:buFont typeface="Wingdings"/>
              <a:buChar char=""/>
              <a:tabLst>
                <a:tab pos="1383665" algn="l"/>
                <a:tab pos="1384300" algn="l"/>
              </a:tabLst>
            </a:pPr>
            <a:r>
              <a:rPr sz="2000" spc="-10" dirty="0">
                <a:latin typeface="Calibri"/>
                <a:cs typeface="Calibri"/>
              </a:rPr>
              <a:t>Allocates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array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scores</a:t>
            </a:r>
            <a:r>
              <a:rPr sz="2000" spc="-5" dirty="0">
                <a:latin typeface="Calibri"/>
                <a:cs typeface="Calibri"/>
              </a:rPr>
              <a:t> with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size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093976" y="3099816"/>
            <a:ext cx="5983605" cy="2545080"/>
            <a:chOff x="2093976" y="3099816"/>
            <a:chExt cx="5983605" cy="25450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0" y="4494276"/>
              <a:ext cx="1066800" cy="115062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19801" y="3209086"/>
              <a:ext cx="3550443" cy="16687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98548" y="3104388"/>
              <a:ext cx="3743325" cy="342900"/>
            </a:xfrm>
            <a:custGeom>
              <a:avLst/>
              <a:gdLst/>
              <a:ahLst/>
              <a:cxnLst/>
              <a:rect l="l" t="t" r="r" b="b"/>
              <a:pathLst>
                <a:path w="3743325" h="342900">
                  <a:moveTo>
                    <a:pt x="0" y="342900"/>
                  </a:moveTo>
                  <a:lnTo>
                    <a:pt x="3742944" y="342900"/>
                  </a:lnTo>
                  <a:lnTo>
                    <a:pt x="3742944" y="0"/>
                  </a:lnTo>
                  <a:lnTo>
                    <a:pt x="0" y="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053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Multidimensional</a:t>
            </a:r>
            <a:r>
              <a:rPr spc="-35" dirty="0"/>
              <a:t> </a:t>
            </a:r>
            <a:r>
              <a:rPr spc="-40" dirty="0"/>
              <a:t>Arrays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425450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426084" algn="l"/>
                <a:tab pos="426720" algn="l"/>
              </a:tabLst>
            </a:pPr>
            <a:r>
              <a:rPr spc="-20" dirty="0"/>
              <a:t>Arrays</a:t>
            </a:r>
            <a:r>
              <a:rPr spc="-35" dirty="0"/>
              <a:t> </a:t>
            </a:r>
            <a:r>
              <a:rPr dirty="0"/>
              <a:t>with</a:t>
            </a:r>
            <a:r>
              <a:rPr spc="-5" dirty="0"/>
              <a:t> </a:t>
            </a:r>
            <a:r>
              <a:rPr spc="-10" dirty="0"/>
              <a:t>more </a:t>
            </a:r>
            <a:r>
              <a:rPr dirty="0"/>
              <a:t>than</a:t>
            </a:r>
            <a:r>
              <a:rPr spc="-5" dirty="0"/>
              <a:t> one</a:t>
            </a:r>
            <a:r>
              <a:rPr spc="-25" dirty="0"/>
              <a:t> </a:t>
            </a:r>
            <a:r>
              <a:rPr spc="-5" dirty="0"/>
              <a:t>dimension</a:t>
            </a:r>
          </a:p>
          <a:p>
            <a:pPr marL="699770" lvl="1" indent="-229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701040" algn="l"/>
              </a:tabLst>
            </a:pPr>
            <a:r>
              <a:rPr sz="2400" spc="-10" dirty="0">
                <a:latin typeface="Calibri"/>
                <a:cs typeface="Calibri"/>
              </a:rPr>
              <a:t>Declaration: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Additional </a:t>
            </a:r>
            <a:r>
              <a:rPr sz="2400" spc="-15" dirty="0">
                <a:latin typeface="Calibri"/>
                <a:cs typeface="Calibri"/>
              </a:rPr>
              <a:t>sizes </a:t>
            </a:r>
            <a:r>
              <a:rPr sz="2400" dirty="0">
                <a:latin typeface="Calibri"/>
                <a:cs typeface="Calibri"/>
              </a:rPr>
              <a:t>each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enclosed</a:t>
            </a:r>
            <a:r>
              <a:rPr sz="2400" dirty="0">
                <a:latin typeface="Calibri"/>
                <a:cs typeface="Calibri"/>
              </a:rPr>
              <a:t> in </a:t>
            </a:r>
            <a:r>
              <a:rPr sz="2400" spc="-15" dirty="0">
                <a:latin typeface="Calibri"/>
                <a:cs typeface="Calibri"/>
              </a:rPr>
              <a:t>brackets</a:t>
            </a:r>
            <a:endParaRPr sz="2400">
              <a:latin typeface="Calibri"/>
              <a:cs typeface="Calibri"/>
            </a:endParaRPr>
          </a:p>
          <a:p>
            <a:pPr marL="425450" indent="-274320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426084" algn="l"/>
                <a:tab pos="426720" algn="l"/>
              </a:tabLst>
            </a:pPr>
            <a:r>
              <a:rPr spc="-45" dirty="0"/>
              <a:t>Two</a:t>
            </a:r>
            <a:r>
              <a:rPr spc="-40" dirty="0"/>
              <a:t> </a:t>
            </a:r>
            <a:r>
              <a:rPr spc="-5" dirty="0"/>
              <a:t>dimensions</a:t>
            </a:r>
          </a:p>
          <a:p>
            <a:pPr marL="699770" lvl="1" indent="-229235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701040" algn="l"/>
              </a:tabLst>
            </a:pPr>
            <a:r>
              <a:rPr sz="2400" spc="-40" dirty="0">
                <a:latin typeface="Calibri"/>
                <a:cs typeface="Calibri"/>
              </a:rPr>
              <a:t>Table</a:t>
            </a:r>
            <a:r>
              <a:rPr sz="2400" spc="-5" dirty="0">
                <a:latin typeface="Calibri"/>
                <a:cs typeface="Calibri"/>
              </a:rPr>
              <a:t> 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‘array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arrays’</a:t>
            </a:r>
            <a:endParaRPr sz="2400">
              <a:latin typeface="Calibri"/>
              <a:cs typeface="Calibri"/>
            </a:endParaRPr>
          </a:p>
          <a:p>
            <a:pPr marL="139065" lvl="1">
              <a:lnSpc>
                <a:spcPct val="100000"/>
              </a:lnSpc>
              <a:spcBef>
                <a:spcPts val="25"/>
              </a:spcBef>
              <a:buClr>
                <a:srgbClr val="A4634E"/>
              </a:buClr>
              <a:buFont typeface="Segoe UI Symbol"/>
              <a:buChar char="⚫"/>
            </a:pPr>
            <a:endParaRPr sz="3000"/>
          </a:p>
          <a:p>
            <a:pPr marL="699770" lvl="1" indent="-229235">
              <a:lnSpc>
                <a:spcPct val="100000"/>
              </a:lnSpc>
              <a:buClr>
                <a:srgbClr val="A4634E"/>
              </a:buClr>
              <a:buSzPct val="85416"/>
              <a:buFont typeface="Segoe UI Symbol"/>
              <a:buChar char="⚫"/>
              <a:tabLst>
                <a:tab pos="701040" algn="l"/>
              </a:tabLst>
            </a:pPr>
            <a:r>
              <a:rPr sz="2400" spc="-10" dirty="0">
                <a:latin typeface="Calibri"/>
                <a:cs typeface="Calibri"/>
              </a:rPr>
              <a:t>Requires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two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subscripts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row</a:t>
            </a:r>
            <a:r>
              <a:rPr sz="2400" dirty="0">
                <a:latin typeface="Calibri"/>
                <a:cs typeface="Calibri"/>
              </a:rPr>
              <a:t> and</a:t>
            </a:r>
            <a:r>
              <a:rPr sz="2400" spc="-10" dirty="0">
                <a:latin typeface="Calibri"/>
                <a:cs typeface="Calibri"/>
              </a:rPr>
              <a:t> column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91055" y="3267455"/>
            <a:ext cx="7359015" cy="3362325"/>
            <a:chOff x="1591055" y="3267455"/>
            <a:chExt cx="7359015" cy="33623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00180" y="3410181"/>
              <a:ext cx="1549692" cy="16697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595627" y="3272027"/>
              <a:ext cx="1775460" cy="393700"/>
            </a:xfrm>
            <a:custGeom>
              <a:avLst/>
              <a:gdLst/>
              <a:ahLst/>
              <a:cxnLst/>
              <a:rect l="l" t="t" r="r" b="b"/>
              <a:pathLst>
                <a:path w="1775460" h="393700">
                  <a:moveTo>
                    <a:pt x="0" y="393192"/>
                  </a:moveTo>
                  <a:lnTo>
                    <a:pt x="1775460" y="393192"/>
                  </a:lnTo>
                  <a:lnTo>
                    <a:pt x="1775460" y="0"/>
                  </a:lnTo>
                  <a:lnTo>
                    <a:pt x="0" y="0"/>
                  </a:lnTo>
                  <a:lnTo>
                    <a:pt x="0" y="393192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51645" y="4174834"/>
              <a:ext cx="5102605" cy="245456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20000" y="5093207"/>
              <a:ext cx="1329901" cy="138882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5497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Introduction</a:t>
            </a:r>
            <a:r>
              <a:rPr spc="-20" dirty="0"/>
              <a:t> </a:t>
            </a:r>
            <a:r>
              <a:rPr spc="-25" dirty="0"/>
              <a:t>to</a:t>
            </a:r>
            <a:r>
              <a:rPr spc="-20" dirty="0"/>
              <a:t> </a:t>
            </a:r>
            <a:r>
              <a:rPr spc="-35" dirty="0"/>
              <a:t>Arrays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4197350" cy="303720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Font typeface="Wingdings"/>
              <a:buChar char=""/>
              <a:tabLst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collection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variable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data</a:t>
            </a:r>
            <a:endParaRPr sz="2600">
              <a:latin typeface="Calibri"/>
              <a:cs typeface="Calibri"/>
            </a:endParaRPr>
          </a:p>
          <a:p>
            <a:pPr marL="629285" lvl="1" indent="-3435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Font typeface="Segoe UI Symbol"/>
              <a:buChar char="⚫"/>
              <a:tabLst>
                <a:tab pos="629285" algn="l"/>
                <a:tab pos="629920" algn="l"/>
              </a:tabLst>
            </a:pPr>
            <a:r>
              <a:rPr sz="2400" spc="-5" dirty="0">
                <a:latin typeface="Calibri"/>
                <a:cs typeface="Calibri"/>
              </a:rPr>
              <a:t>Same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name</a:t>
            </a:r>
            <a:endParaRPr sz="2400">
              <a:latin typeface="Calibri"/>
              <a:cs typeface="Calibri"/>
            </a:endParaRPr>
          </a:p>
          <a:p>
            <a:pPr marL="629285" lvl="1" indent="-3435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Segoe UI Symbol"/>
              <a:buChar char="⚫"/>
              <a:tabLst>
                <a:tab pos="629285" algn="l"/>
                <a:tab pos="629920" algn="l"/>
              </a:tabLst>
            </a:pPr>
            <a:r>
              <a:rPr sz="2400" spc="-5" dirty="0">
                <a:latin typeface="Calibri"/>
                <a:cs typeface="Calibri"/>
              </a:rPr>
              <a:t>Same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type</a:t>
            </a:r>
            <a:endParaRPr sz="2400">
              <a:latin typeface="Calibri"/>
              <a:cs typeface="Calibri"/>
            </a:endParaRPr>
          </a:p>
          <a:p>
            <a:pPr marL="629285" lvl="1" indent="-3435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Segoe UI Symbol"/>
              <a:buChar char="⚫"/>
              <a:tabLst>
                <a:tab pos="629285" algn="l"/>
                <a:tab pos="629920" algn="l"/>
              </a:tabLst>
            </a:pPr>
            <a:r>
              <a:rPr sz="2400" spc="-5" dirty="0">
                <a:latin typeface="Calibri"/>
                <a:cs typeface="Calibri"/>
              </a:rPr>
              <a:t>Contiguous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block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memory</a:t>
            </a:r>
            <a:endParaRPr sz="2400">
              <a:latin typeface="Calibri"/>
              <a:cs typeface="Calibri"/>
            </a:endParaRPr>
          </a:p>
          <a:p>
            <a:pPr marL="652145" indent="-457834">
              <a:lnSpc>
                <a:spcPct val="100000"/>
              </a:lnSpc>
              <a:spcBef>
                <a:spcPts val="595"/>
              </a:spcBef>
              <a:buClr>
                <a:srgbClr val="EFA12D"/>
              </a:buClr>
              <a:buFont typeface="Wingdings"/>
              <a:buChar char=""/>
              <a:tabLst>
                <a:tab pos="652145" algn="l"/>
                <a:tab pos="652780" algn="l"/>
              </a:tabLst>
            </a:pPr>
            <a:r>
              <a:rPr sz="2600" spc="-5" dirty="0">
                <a:latin typeface="Calibri"/>
                <a:cs typeface="Calibri"/>
              </a:rPr>
              <a:t>Can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manipulate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use</a:t>
            </a:r>
            <a:endParaRPr sz="260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spc="-5" dirty="0">
                <a:latin typeface="Calibri"/>
                <a:cs typeface="Calibri"/>
              </a:rPr>
              <a:t>Individual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variables </a:t>
            </a:r>
            <a:r>
              <a:rPr sz="2400" spc="-5" dirty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spcBef>
                <a:spcPts val="400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spc="5" dirty="0">
                <a:latin typeface="Calibri"/>
                <a:cs typeface="Calibri"/>
              </a:rPr>
              <a:t>‘List’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entity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953000" y="1143757"/>
            <a:ext cx="3892550" cy="5431155"/>
            <a:chOff x="4953000" y="1143757"/>
            <a:chExt cx="3892550" cy="54311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2244" y="1143757"/>
              <a:ext cx="1487365" cy="360675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3000" y="4451603"/>
              <a:ext cx="2153411" cy="212293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991352" y="5334000"/>
              <a:ext cx="2847975" cy="1066800"/>
            </a:xfrm>
            <a:custGeom>
              <a:avLst/>
              <a:gdLst/>
              <a:ahLst/>
              <a:cxnLst/>
              <a:rect l="l" t="t" r="r" b="b"/>
              <a:pathLst>
                <a:path w="2847975" h="1066800">
                  <a:moveTo>
                    <a:pt x="0" y="30099"/>
                  </a:moveTo>
                  <a:lnTo>
                    <a:pt x="1095248" y="444500"/>
                  </a:lnTo>
                  <a:lnTo>
                    <a:pt x="1095248" y="889000"/>
                  </a:lnTo>
                  <a:lnTo>
                    <a:pt x="1101600" y="936266"/>
                  </a:lnTo>
                  <a:lnTo>
                    <a:pt x="1119528" y="978739"/>
                  </a:lnTo>
                  <a:lnTo>
                    <a:pt x="1147333" y="1014723"/>
                  </a:lnTo>
                  <a:lnTo>
                    <a:pt x="1183320" y="1042525"/>
                  </a:lnTo>
                  <a:lnTo>
                    <a:pt x="1225790" y="1060448"/>
                  </a:lnTo>
                  <a:lnTo>
                    <a:pt x="1273048" y="1066800"/>
                  </a:lnTo>
                  <a:lnTo>
                    <a:pt x="2670048" y="1066800"/>
                  </a:lnTo>
                  <a:lnTo>
                    <a:pt x="2717305" y="1060448"/>
                  </a:lnTo>
                  <a:lnTo>
                    <a:pt x="2759775" y="1042525"/>
                  </a:lnTo>
                  <a:lnTo>
                    <a:pt x="2795762" y="1014723"/>
                  </a:lnTo>
                  <a:lnTo>
                    <a:pt x="2823567" y="978739"/>
                  </a:lnTo>
                  <a:lnTo>
                    <a:pt x="2841495" y="936266"/>
                  </a:lnTo>
                  <a:lnTo>
                    <a:pt x="2847848" y="889000"/>
                  </a:lnTo>
                  <a:lnTo>
                    <a:pt x="2847848" y="177800"/>
                  </a:lnTo>
                  <a:lnTo>
                    <a:pt x="1095248" y="177800"/>
                  </a:lnTo>
                  <a:lnTo>
                    <a:pt x="0" y="30099"/>
                  </a:lnTo>
                  <a:close/>
                </a:path>
                <a:path w="2847975" h="1066800">
                  <a:moveTo>
                    <a:pt x="2670048" y="0"/>
                  </a:moveTo>
                  <a:lnTo>
                    <a:pt x="1273048" y="0"/>
                  </a:lnTo>
                  <a:lnTo>
                    <a:pt x="1225790" y="6352"/>
                  </a:lnTo>
                  <a:lnTo>
                    <a:pt x="1183320" y="24280"/>
                  </a:lnTo>
                  <a:lnTo>
                    <a:pt x="1147333" y="52085"/>
                  </a:lnTo>
                  <a:lnTo>
                    <a:pt x="1119528" y="88072"/>
                  </a:lnTo>
                  <a:lnTo>
                    <a:pt x="1101600" y="130542"/>
                  </a:lnTo>
                  <a:lnTo>
                    <a:pt x="1095248" y="177800"/>
                  </a:lnTo>
                  <a:lnTo>
                    <a:pt x="2847848" y="177800"/>
                  </a:lnTo>
                  <a:lnTo>
                    <a:pt x="2841495" y="130542"/>
                  </a:lnTo>
                  <a:lnTo>
                    <a:pt x="2823567" y="88072"/>
                  </a:lnTo>
                  <a:lnTo>
                    <a:pt x="2795762" y="52085"/>
                  </a:lnTo>
                  <a:lnTo>
                    <a:pt x="2759775" y="24280"/>
                  </a:lnTo>
                  <a:lnTo>
                    <a:pt x="2717305" y="6352"/>
                  </a:lnTo>
                  <a:lnTo>
                    <a:pt x="2670048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91352" y="5334000"/>
              <a:ext cx="2847975" cy="1066800"/>
            </a:xfrm>
            <a:custGeom>
              <a:avLst/>
              <a:gdLst/>
              <a:ahLst/>
              <a:cxnLst/>
              <a:rect l="l" t="t" r="r" b="b"/>
              <a:pathLst>
                <a:path w="2847975" h="1066800">
                  <a:moveTo>
                    <a:pt x="1095248" y="177800"/>
                  </a:moveTo>
                  <a:lnTo>
                    <a:pt x="1101600" y="130542"/>
                  </a:lnTo>
                  <a:lnTo>
                    <a:pt x="1119528" y="88072"/>
                  </a:lnTo>
                  <a:lnTo>
                    <a:pt x="1147333" y="52085"/>
                  </a:lnTo>
                  <a:lnTo>
                    <a:pt x="1183320" y="24280"/>
                  </a:lnTo>
                  <a:lnTo>
                    <a:pt x="1225790" y="6352"/>
                  </a:lnTo>
                  <a:lnTo>
                    <a:pt x="1273048" y="0"/>
                  </a:lnTo>
                  <a:lnTo>
                    <a:pt x="1387348" y="0"/>
                  </a:lnTo>
                  <a:lnTo>
                    <a:pt x="1825498" y="0"/>
                  </a:lnTo>
                  <a:lnTo>
                    <a:pt x="2670048" y="0"/>
                  </a:lnTo>
                  <a:lnTo>
                    <a:pt x="2717305" y="6352"/>
                  </a:lnTo>
                  <a:lnTo>
                    <a:pt x="2759775" y="24280"/>
                  </a:lnTo>
                  <a:lnTo>
                    <a:pt x="2795762" y="52085"/>
                  </a:lnTo>
                  <a:lnTo>
                    <a:pt x="2823567" y="88072"/>
                  </a:lnTo>
                  <a:lnTo>
                    <a:pt x="2841495" y="130542"/>
                  </a:lnTo>
                  <a:lnTo>
                    <a:pt x="2847848" y="177800"/>
                  </a:lnTo>
                  <a:lnTo>
                    <a:pt x="2847848" y="444500"/>
                  </a:lnTo>
                  <a:lnTo>
                    <a:pt x="2847848" y="889000"/>
                  </a:lnTo>
                  <a:lnTo>
                    <a:pt x="2841495" y="936266"/>
                  </a:lnTo>
                  <a:lnTo>
                    <a:pt x="2823567" y="978739"/>
                  </a:lnTo>
                  <a:lnTo>
                    <a:pt x="2795762" y="1014723"/>
                  </a:lnTo>
                  <a:lnTo>
                    <a:pt x="2759775" y="1042525"/>
                  </a:lnTo>
                  <a:lnTo>
                    <a:pt x="2717305" y="1060448"/>
                  </a:lnTo>
                  <a:lnTo>
                    <a:pt x="2670048" y="1066800"/>
                  </a:lnTo>
                  <a:lnTo>
                    <a:pt x="1825498" y="1066800"/>
                  </a:lnTo>
                  <a:lnTo>
                    <a:pt x="1387348" y="1066800"/>
                  </a:lnTo>
                  <a:lnTo>
                    <a:pt x="1273048" y="1066800"/>
                  </a:lnTo>
                  <a:lnTo>
                    <a:pt x="1225790" y="1060448"/>
                  </a:lnTo>
                  <a:lnTo>
                    <a:pt x="1183320" y="1042525"/>
                  </a:lnTo>
                  <a:lnTo>
                    <a:pt x="1147333" y="1014723"/>
                  </a:lnTo>
                  <a:lnTo>
                    <a:pt x="1119528" y="978739"/>
                  </a:lnTo>
                  <a:lnTo>
                    <a:pt x="1101600" y="936266"/>
                  </a:lnTo>
                  <a:lnTo>
                    <a:pt x="1095248" y="889000"/>
                  </a:lnTo>
                  <a:lnTo>
                    <a:pt x="1095248" y="444500"/>
                  </a:lnTo>
                  <a:lnTo>
                    <a:pt x="0" y="30099"/>
                  </a:lnTo>
                  <a:lnTo>
                    <a:pt x="1095248" y="177800"/>
                  </a:lnTo>
                  <a:close/>
                </a:path>
              </a:pathLst>
            </a:custGeom>
            <a:ln w="1219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287514" y="5292090"/>
            <a:ext cx="13519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Celsius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em</a:t>
            </a:r>
            <a:r>
              <a:rPr sz="1800" spc="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tu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:  </a:t>
            </a:r>
            <a:r>
              <a:rPr sz="1800" spc="-5" dirty="0">
                <a:latin typeface="Calibri"/>
                <a:cs typeface="Calibri"/>
              </a:rPr>
              <a:t>I’ll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name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it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c.</a:t>
            </a:r>
            <a:endParaRPr sz="18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Type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int.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187578"/>
            <a:ext cx="32899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Initializing </a:t>
            </a:r>
            <a:r>
              <a:rPr sz="3600" spc="5" dirty="0"/>
              <a:t> </a:t>
            </a:r>
            <a:r>
              <a:rPr sz="3600" spc="-5" dirty="0"/>
              <a:t>Multidimensional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4251325" cy="136906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0" dirty="0">
                <a:latin typeface="Calibri"/>
                <a:cs typeface="Calibri"/>
              </a:rPr>
              <a:t>Nested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lists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Unspecified</a:t>
            </a:r>
            <a:r>
              <a:rPr sz="2400" spc="-10" dirty="0">
                <a:latin typeface="Calibri"/>
                <a:cs typeface="Calibri"/>
              </a:rPr>
              <a:t> values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20" dirty="0">
                <a:latin typeface="Calibri"/>
                <a:cs typeface="Calibri"/>
              </a:rPr>
              <a:t> zero</a:t>
            </a:r>
            <a:endParaRPr sz="24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2D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Example: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62455" y="494614"/>
            <a:ext cx="7394575" cy="3956050"/>
            <a:chOff x="1362455" y="494614"/>
            <a:chExt cx="7394575" cy="395605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62018" y="494614"/>
              <a:ext cx="2394774" cy="79038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21600" y="3106987"/>
              <a:ext cx="5266684" cy="128392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367027" y="3019044"/>
              <a:ext cx="5492750" cy="1426845"/>
            </a:xfrm>
            <a:custGeom>
              <a:avLst/>
              <a:gdLst/>
              <a:ahLst/>
              <a:cxnLst/>
              <a:rect l="l" t="t" r="r" b="b"/>
              <a:pathLst>
                <a:path w="5492750" h="1426845">
                  <a:moveTo>
                    <a:pt x="0" y="1426463"/>
                  </a:moveTo>
                  <a:lnTo>
                    <a:pt x="5492496" y="1426463"/>
                  </a:lnTo>
                  <a:lnTo>
                    <a:pt x="5492496" y="0"/>
                  </a:lnTo>
                  <a:lnTo>
                    <a:pt x="0" y="0"/>
                  </a:lnTo>
                  <a:lnTo>
                    <a:pt x="0" y="1426463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417" y="66928"/>
            <a:ext cx="9037955" cy="6756400"/>
            <a:chOff x="42417" y="66928"/>
            <a:chExt cx="9037955" cy="6756400"/>
          </a:xfrm>
        </p:grpSpPr>
        <p:sp>
          <p:nvSpPr>
            <p:cNvPr id="3" name="object 3"/>
            <p:cNvSpPr/>
            <p:nvPr/>
          </p:nvSpPr>
          <p:spPr>
            <a:xfrm>
              <a:off x="64007" y="70103"/>
              <a:ext cx="9013190" cy="6693534"/>
            </a:xfrm>
            <a:custGeom>
              <a:avLst/>
              <a:gdLst/>
              <a:ahLst/>
              <a:cxnLst/>
              <a:rect l="l" t="t" r="r" b="b"/>
              <a:pathLst>
                <a:path w="9013190" h="6693534">
                  <a:moveTo>
                    <a:pt x="0" y="329946"/>
                  </a:moveTo>
                  <a:lnTo>
                    <a:pt x="3577" y="281184"/>
                  </a:lnTo>
                  <a:lnTo>
                    <a:pt x="13968" y="234645"/>
                  </a:lnTo>
                  <a:lnTo>
                    <a:pt x="30664" y="190840"/>
                  </a:lnTo>
                  <a:lnTo>
                    <a:pt x="53153" y="150277"/>
                  </a:lnTo>
                  <a:lnTo>
                    <a:pt x="80925" y="113468"/>
                  </a:lnTo>
                  <a:lnTo>
                    <a:pt x="113469" y="80923"/>
                  </a:lnTo>
                  <a:lnTo>
                    <a:pt x="150276" y="53151"/>
                  </a:lnTo>
                  <a:lnTo>
                    <a:pt x="190835" y="30662"/>
                  </a:lnTo>
                  <a:lnTo>
                    <a:pt x="234636" y="13967"/>
                  </a:lnTo>
                  <a:lnTo>
                    <a:pt x="281168" y="3576"/>
                  </a:lnTo>
                  <a:lnTo>
                    <a:pt x="329920" y="0"/>
                  </a:lnTo>
                  <a:lnTo>
                    <a:pt x="8682990" y="0"/>
                  </a:lnTo>
                  <a:lnTo>
                    <a:pt x="8731751" y="3576"/>
                  </a:lnTo>
                  <a:lnTo>
                    <a:pt x="8778290" y="13967"/>
                  </a:lnTo>
                  <a:lnTo>
                    <a:pt x="8822095" y="30662"/>
                  </a:lnTo>
                  <a:lnTo>
                    <a:pt x="8862658" y="53151"/>
                  </a:lnTo>
                  <a:lnTo>
                    <a:pt x="8899467" y="80923"/>
                  </a:lnTo>
                  <a:lnTo>
                    <a:pt x="8932012" y="113468"/>
                  </a:lnTo>
                  <a:lnTo>
                    <a:pt x="8959784" y="150277"/>
                  </a:lnTo>
                  <a:lnTo>
                    <a:pt x="8982273" y="190840"/>
                  </a:lnTo>
                  <a:lnTo>
                    <a:pt x="8998968" y="234645"/>
                  </a:lnTo>
                  <a:lnTo>
                    <a:pt x="9009359" y="281184"/>
                  </a:lnTo>
                  <a:lnTo>
                    <a:pt x="9012936" y="329946"/>
                  </a:lnTo>
                  <a:lnTo>
                    <a:pt x="9012936" y="6363487"/>
                  </a:lnTo>
                  <a:lnTo>
                    <a:pt x="9009359" y="6412239"/>
                  </a:lnTo>
                  <a:lnTo>
                    <a:pt x="8998968" y="6458771"/>
                  </a:lnTo>
                  <a:lnTo>
                    <a:pt x="8982273" y="6502571"/>
                  </a:lnTo>
                  <a:lnTo>
                    <a:pt x="8959784" y="6543130"/>
                  </a:lnTo>
                  <a:lnTo>
                    <a:pt x="8932012" y="6579937"/>
                  </a:lnTo>
                  <a:lnTo>
                    <a:pt x="8899467" y="6612482"/>
                  </a:lnTo>
                  <a:lnTo>
                    <a:pt x="8862658" y="6640254"/>
                  </a:lnTo>
                  <a:lnTo>
                    <a:pt x="8822095" y="6662742"/>
                  </a:lnTo>
                  <a:lnTo>
                    <a:pt x="8778290" y="6679438"/>
                  </a:lnTo>
                  <a:lnTo>
                    <a:pt x="8731751" y="6689829"/>
                  </a:lnTo>
                  <a:lnTo>
                    <a:pt x="8682990" y="6693406"/>
                  </a:lnTo>
                  <a:lnTo>
                    <a:pt x="329920" y="6693406"/>
                  </a:lnTo>
                  <a:lnTo>
                    <a:pt x="281168" y="6689829"/>
                  </a:lnTo>
                  <a:lnTo>
                    <a:pt x="234636" y="6679438"/>
                  </a:lnTo>
                  <a:lnTo>
                    <a:pt x="190835" y="6662742"/>
                  </a:lnTo>
                  <a:lnTo>
                    <a:pt x="150276" y="6640254"/>
                  </a:lnTo>
                  <a:lnTo>
                    <a:pt x="113469" y="6612482"/>
                  </a:lnTo>
                  <a:lnTo>
                    <a:pt x="80925" y="6579937"/>
                  </a:lnTo>
                  <a:lnTo>
                    <a:pt x="53153" y="6543130"/>
                  </a:lnTo>
                  <a:lnTo>
                    <a:pt x="30664" y="6502571"/>
                  </a:lnTo>
                  <a:lnTo>
                    <a:pt x="13968" y="6458771"/>
                  </a:lnTo>
                  <a:lnTo>
                    <a:pt x="3577" y="6412239"/>
                  </a:lnTo>
                  <a:lnTo>
                    <a:pt x="0" y="6363487"/>
                  </a:lnTo>
                  <a:lnTo>
                    <a:pt x="0" y="329946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767" y="6359651"/>
              <a:ext cx="713740" cy="457200"/>
            </a:xfrm>
            <a:custGeom>
              <a:avLst/>
              <a:gdLst/>
              <a:ahLst/>
              <a:cxnLst/>
              <a:rect l="l" t="t" r="r" b="b"/>
              <a:pathLst>
                <a:path w="713740" h="457200">
                  <a:moveTo>
                    <a:pt x="356616" y="0"/>
                  </a:moveTo>
                  <a:lnTo>
                    <a:pt x="298771" y="2992"/>
                  </a:lnTo>
                  <a:lnTo>
                    <a:pt x="243898" y="11654"/>
                  </a:lnTo>
                  <a:lnTo>
                    <a:pt x="192731" y="25516"/>
                  </a:lnTo>
                  <a:lnTo>
                    <a:pt x="146004" y="44106"/>
                  </a:lnTo>
                  <a:lnTo>
                    <a:pt x="104451" y="66955"/>
                  </a:lnTo>
                  <a:lnTo>
                    <a:pt x="68806" y="93592"/>
                  </a:lnTo>
                  <a:lnTo>
                    <a:pt x="39805" y="123545"/>
                  </a:lnTo>
                  <a:lnTo>
                    <a:pt x="18180" y="156345"/>
                  </a:lnTo>
                  <a:lnTo>
                    <a:pt x="0" y="228600"/>
                  </a:lnTo>
                  <a:lnTo>
                    <a:pt x="4667" y="265679"/>
                  </a:lnTo>
                  <a:lnTo>
                    <a:pt x="39805" y="333653"/>
                  </a:lnTo>
                  <a:lnTo>
                    <a:pt x="68806" y="363607"/>
                  </a:lnTo>
                  <a:lnTo>
                    <a:pt x="104451" y="390243"/>
                  </a:lnTo>
                  <a:lnTo>
                    <a:pt x="146004" y="413092"/>
                  </a:lnTo>
                  <a:lnTo>
                    <a:pt x="192731" y="431682"/>
                  </a:lnTo>
                  <a:lnTo>
                    <a:pt x="243898" y="445544"/>
                  </a:lnTo>
                  <a:lnTo>
                    <a:pt x="298771" y="454206"/>
                  </a:lnTo>
                  <a:lnTo>
                    <a:pt x="356616" y="457198"/>
                  </a:lnTo>
                  <a:lnTo>
                    <a:pt x="414460" y="454206"/>
                  </a:lnTo>
                  <a:lnTo>
                    <a:pt x="469333" y="445544"/>
                  </a:lnTo>
                  <a:lnTo>
                    <a:pt x="520500" y="431682"/>
                  </a:lnTo>
                  <a:lnTo>
                    <a:pt x="567227" y="413092"/>
                  </a:lnTo>
                  <a:lnTo>
                    <a:pt x="608780" y="390243"/>
                  </a:lnTo>
                  <a:lnTo>
                    <a:pt x="644425" y="363607"/>
                  </a:lnTo>
                  <a:lnTo>
                    <a:pt x="673426" y="333653"/>
                  </a:lnTo>
                  <a:lnTo>
                    <a:pt x="695051" y="300854"/>
                  </a:lnTo>
                  <a:lnTo>
                    <a:pt x="713232" y="228600"/>
                  </a:lnTo>
                  <a:lnTo>
                    <a:pt x="708564" y="191520"/>
                  </a:lnTo>
                  <a:lnTo>
                    <a:pt x="673426" y="123545"/>
                  </a:lnTo>
                  <a:lnTo>
                    <a:pt x="644425" y="93592"/>
                  </a:lnTo>
                  <a:lnTo>
                    <a:pt x="608780" y="66955"/>
                  </a:lnTo>
                  <a:lnTo>
                    <a:pt x="567227" y="44106"/>
                  </a:lnTo>
                  <a:lnTo>
                    <a:pt x="520500" y="25516"/>
                  </a:lnTo>
                  <a:lnTo>
                    <a:pt x="469333" y="11654"/>
                  </a:lnTo>
                  <a:lnTo>
                    <a:pt x="414460" y="2992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8767" y="6359651"/>
              <a:ext cx="713740" cy="457200"/>
            </a:xfrm>
            <a:custGeom>
              <a:avLst/>
              <a:gdLst/>
              <a:ahLst/>
              <a:cxnLst/>
              <a:rect l="l" t="t" r="r" b="b"/>
              <a:pathLst>
                <a:path w="713740" h="457200">
                  <a:moveTo>
                    <a:pt x="0" y="228600"/>
                  </a:moveTo>
                  <a:lnTo>
                    <a:pt x="18180" y="156345"/>
                  </a:lnTo>
                  <a:lnTo>
                    <a:pt x="39805" y="123545"/>
                  </a:lnTo>
                  <a:lnTo>
                    <a:pt x="68806" y="93592"/>
                  </a:lnTo>
                  <a:lnTo>
                    <a:pt x="104451" y="66955"/>
                  </a:lnTo>
                  <a:lnTo>
                    <a:pt x="146004" y="44106"/>
                  </a:lnTo>
                  <a:lnTo>
                    <a:pt x="192731" y="25516"/>
                  </a:lnTo>
                  <a:lnTo>
                    <a:pt x="243898" y="11654"/>
                  </a:lnTo>
                  <a:lnTo>
                    <a:pt x="298771" y="2992"/>
                  </a:lnTo>
                  <a:lnTo>
                    <a:pt x="356616" y="0"/>
                  </a:lnTo>
                  <a:lnTo>
                    <a:pt x="414460" y="2992"/>
                  </a:lnTo>
                  <a:lnTo>
                    <a:pt x="469333" y="11654"/>
                  </a:lnTo>
                  <a:lnTo>
                    <a:pt x="520500" y="25516"/>
                  </a:lnTo>
                  <a:lnTo>
                    <a:pt x="567227" y="44106"/>
                  </a:lnTo>
                  <a:lnTo>
                    <a:pt x="608780" y="66955"/>
                  </a:lnTo>
                  <a:lnTo>
                    <a:pt x="644425" y="93592"/>
                  </a:lnTo>
                  <a:lnTo>
                    <a:pt x="673426" y="123545"/>
                  </a:lnTo>
                  <a:lnTo>
                    <a:pt x="695051" y="156345"/>
                  </a:lnTo>
                  <a:lnTo>
                    <a:pt x="713232" y="228600"/>
                  </a:lnTo>
                  <a:lnTo>
                    <a:pt x="708564" y="265679"/>
                  </a:lnTo>
                  <a:lnTo>
                    <a:pt x="673426" y="333653"/>
                  </a:lnTo>
                  <a:lnTo>
                    <a:pt x="644425" y="363607"/>
                  </a:lnTo>
                  <a:lnTo>
                    <a:pt x="608780" y="390243"/>
                  </a:lnTo>
                  <a:lnTo>
                    <a:pt x="567227" y="413092"/>
                  </a:lnTo>
                  <a:lnTo>
                    <a:pt x="520500" y="431682"/>
                  </a:lnTo>
                  <a:lnTo>
                    <a:pt x="469333" y="445544"/>
                  </a:lnTo>
                  <a:lnTo>
                    <a:pt x="414460" y="454206"/>
                  </a:lnTo>
                  <a:lnTo>
                    <a:pt x="356616" y="457198"/>
                  </a:lnTo>
                  <a:lnTo>
                    <a:pt x="298771" y="454206"/>
                  </a:lnTo>
                  <a:lnTo>
                    <a:pt x="243898" y="445544"/>
                  </a:lnTo>
                  <a:lnTo>
                    <a:pt x="192731" y="431682"/>
                  </a:lnTo>
                  <a:lnTo>
                    <a:pt x="146004" y="413092"/>
                  </a:lnTo>
                  <a:lnTo>
                    <a:pt x="104451" y="390243"/>
                  </a:lnTo>
                  <a:lnTo>
                    <a:pt x="68806" y="363607"/>
                  </a:lnTo>
                  <a:lnTo>
                    <a:pt x="39805" y="333653"/>
                  </a:lnTo>
                  <a:lnTo>
                    <a:pt x="18180" y="300854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5995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Three-dimensional </a:t>
            </a:r>
            <a:r>
              <a:rPr spc="-15" dirty="0"/>
              <a:t>Visualization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478536" y="1676400"/>
            <a:ext cx="8361045" cy="4600575"/>
            <a:chOff x="478536" y="1676400"/>
            <a:chExt cx="8361045" cy="460057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5640" y="1676400"/>
              <a:ext cx="5623559" cy="460055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7395" y="2413049"/>
              <a:ext cx="1471161" cy="150033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4329" y="1945721"/>
              <a:ext cx="2349398" cy="16703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83108" y="1824228"/>
              <a:ext cx="2508885" cy="426720"/>
            </a:xfrm>
            <a:custGeom>
              <a:avLst/>
              <a:gdLst/>
              <a:ahLst/>
              <a:cxnLst/>
              <a:rect l="l" t="t" r="r" b="b"/>
              <a:pathLst>
                <a:path w="2508885" h="426719">
                  <a:moveTo>
                    <a:pt x="0" y="426720"/>
                  </a:moveTo>
                  <a:lnTo>
                    <a:pt x="2508504" y="426720"/>
                  </a:lnTo>
                  <a:lnTo>
                    <a:pt x="2508504" y="0"/>
                  </a:lnTo>
                  <a:lnTo>
                    <a:pt x="0" y="0"/>
                  </a:lnTo>
                  <a:lnTo>
                    <a:pt x="0" y="426720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1354" y="4146255"/>
              <a:ext cx="1656770" cy="1858060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Multidimensional</a:t>
            </a:r>
            <a:r>
              <a:rPr spc="-25" dirty="0"/>
              <a:t> </a:t>
            </a:r>
            <a:r>
              <a:rPr spc="-35" dirty="0"/>
              <a:t>Array</a:t>
            </a:r>
            <a:r>
              <a:rPr spc="-20" dirty="0"/>
              <a:t> </a:t>
            </a:r>
            <a:r>
              <a:rPr spc="-35" dirty="0"/>
              <a:t>Parameters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535813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Must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specify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size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after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first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dimension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71016" y="2185416"/>
            <a:ext cx="7236459" cy="2286000"/>
            <a:chOff x="1271016" y="2185416"/>
            <a:chExt cx="7236459" cy="22860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46835" y="2261257"/>
              <a:ext cx="7034305" cy="213431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75588" y="2189988"/>
              <a:ext cx="7226934" cy="2277110"/>
            </a:xfrm>
            <a:custGeom>
              <a:avLst/>
              <a:gdLst/>
              <a:ahLst/>
              <a:cxnLst/>
              <a:rect l="l" t="t" r="r" b="b"/>
              <a:pathLst>
                <a:path w="7226934" h="2277110">
                  <a:moveTo>
                    <a:pt x="0" y="2276856"/>
                  </a:moveTo>
                  <a:lnTo>
                    <a:pt x="7226808" y="2276856"/>
                  </a:lnTo>
                  <a:lnTo>
                    <a:pt x="7226808" y="0"/>
                  </a:lnTo>
                  <a:lnTo>
                    <a:pt x="0" y="0"/>
                  </a:lnTo>
                  <a:lnTo>
                    <a:pt x="0" y="2276856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5673" y="351790"/>
            <a:ext cx="3692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FF9900"/>
                </a:solidFill>
                <a:latin typeface="Calibri"/>
                <a:cs typeface="Calibri"/>
              </a:rPr>
              <a:t>Programming</a:t>
            </a:r>
            <a:r>
              <a:rPr sz="4000" spc="-10" dirty="0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FF9900"/>
                </a:solidFill>
                <a:latin typeface="Calibri"/>
                <a:cs typeface="Calibri"/>
              </a:rPr>
              <a:t>in</a:t>
            </a:r>
            <a:r>
              <a:rPr sz="4000" spc="-25" dirty="0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FF9900"/>
                </a:solidFill>
                <a:latin typeface="Calibri"/>
                <a:cs typeface="Calibri"/>
              </a:rPr>
              <a:t>C</a:t>
            </a:r>
            <a:endParaRPr sz="4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38199" y="1449324"/>
            <a:ext cx="8031481" cy="3808476"/>
            <a:chOff x="838199" y="1449324"/>
            <a:chExt cx="8031481" cy="3808476"/>
          </a:xfrm>
        </p:grpSpPr>
        <p:sp>
          <p:nvSpPr>
            <p:cNvPr id="4" name="object 4"/>
            <p:cNvSpPr/>
            <p:nvPr/>
          </p:nvSpPr>
          <p:spPr>
            <a:xfrm>
              <a:off x="1828800" y="1449324"/>
              <a:ext cx="7040880" cy="1447800"/>
            </a:xfrm>
            <a:custGeom>
              <a:avLst/>
              <a:gdLst/>
              <a:ahLst/>
              <a:cxnLst/>
              <a:rect l="l" t="t" r="r" b="b"/>
              <a:pathLst>
                <a:path w="7040880" h="1447800">
                  <a:moveTo>
                    <a:pt x="7040880" y="0"/>
                  </a:moveTo>
                  <a:lnTo>
                    <a:pt x="0" y="0"/>
                  </a:lnTo>
                  <a:lnTo>
                    <a:pt x="0" y="1447800"/>
                  </a:lnTo>
                  <a:lnTo>
                    <a:pt x="7040880" y="1447800"/>
                  </a:lnTo>
                  <a:lnTo>
                    <a:pt x="704088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11933" y="2329815"/>
              <a:ext cx="1064006" cy="33947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199" y="4038600"/>
              <a:ext cx="7598664" cy="12192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38199" y="4038600"/>
              <a:ext cx="7599045" cy="1219200"/>
            </a:xfrm>
            <a:custGeom>
              <a:avLst/>
              <a:gdLst/>
              <a:ahLst/>
              <a:cxnLst/>
              <a:rect l="l" t="t" r="r" b="b"/>
              <a:pathLst>
                <a:path w="7599045" h="1219200">
                  <a:moveTo>
                    <a:pt x="0" y="1219200"/>
                  </a:moveTo>
                  <a:lnTo>
                    <a:pt x="7598664" y="1219200"/>
                  </a:lnTo>
                  <a:lnTo>
                    <a:pt x="7598664" y="0"/>
                  </a:lnTo>
                  <a:lnTo>
                    <a:pt x="0" y="0"/>
                  </a:lnTo>
                  <a:lnTo>
                    <a:pt x="0" y="1219200"/>
                  </a:lnTo>
                  <a:close/>
                </a:path>
              </a:pathLst>
            </a:custGeom>
            <a:ln w="64008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110"/>
              </a:spcBef>
              <a:tabLst>
                <a:tab pos="2812415" algn="l"/>
              </a:tabLst>
            </a:pPr>
            <a:r>
              <a:rPr spc="-305" dirty="0"/>
              <a:t>T</a:t>
            </a:r>
            <a:r>
              <a:rPr spc="409" dirty="0"/>
              <a:t> </a:t>
            </a:r>
            <a:r>
              <a:rPr spc="45" dirty="0"/>
              <a:t>H</a:t>
            </a:r>
            <a:r>
              <a:rPr spc="415" dirty="0"/>
              <a:t> </a:t>
            </a:r>
            <a:r>
              <a:rPr spc="120" dirty="0"/>
              <a:t>E	E</a:t>
            </a:r>
            <a:r>
              <a:rPr spc="365" dirty="0"/>
              <a:t> </a:t>
            </a:r>
            <a:r>
              <a:rPr spc="545" dirty="0"/>
              <a:t>N</a:t>
            </a:r>
            <a:r>
              <a:rPr spc="370" dirty="0"/>
              <a:t> </a:t>
            </a:r>
            <a:r>
              <a:rPr spc="-65" dirty="0"/>
              <a:t>D</a:t>
            </a: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3000" y="5355335"/>
            <a:ext cx="1143000" cy="1245108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402112"/>
            <a:ext cx="7453630" cy="381952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Font typeface="Wingdings"/>
              <a:buChar char=""/>
              <a:tabLst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Used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for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lists </a:t>
            </a:r>
            <a:r>
              <a:rPr sz="2600" spc="-10" dirty="0">
                <a:latin typeface="Calibri"/>
                <a:cs typeface="Calibri"/>
              </a:rPr>
              <a:t>of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like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items</a:t>
            </a:r>
            <a:endParaRPr sz="260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spc="-10" dirty="0">
                <a:latin typeface="Calibri"/>
                <a:cs typeface="Calibri"/>
              </a:rPr>
              <a:t>Scores,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speeds,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weights, etc.</a:t>
            </a:r>
            <a:endParaRPr sz="240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spc="-15" dirty="0">
                <a:latin typeface="Calibri"/>
                <a:cs typeface="Calibri"/>
              </a:rPr>
              <a:t>Avoids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declaring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multiple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simple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variables</a:t>
            </a:r>
            <a:endParaRPr sz="24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59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Used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when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we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need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to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keep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lots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10" dirty="0">
                <a:latin typeface="Calibri"/>
                <a:cs typeface="Calibri"/>
              </a:rPr>
              <a:t>values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memory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0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Sorting</a:t>
            </a:r>
            <a:endParaRPr sz="2400">
              <a:latin typeface="Calibri"/>
              <a:cs typeface="Calibri"/>
            </a:endParaRPr>
          </a:p>
          <a:p>
            <a:pPr marL="560705" marR="459740" lvl="1" indent="-228600">
              <a:lnSpc>
                <a:spcPct val="100000"/>
              </a:lnSpc>
              <a:spcBef>
                <a:spcPts val="409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Determining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number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scores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above/below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mean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0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Printing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values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reverse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order</a:t>
            </a:r>
            <a:r>
              <a:rPr sz="2400" spc="-5" dirty="0">
                <a:latin typeface="Calibri"/>
                <a:cs typeface="Calibri"/>
              </a:rPr>
              <a:t> of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reading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5" dirty="0">
                <a:latin typeface="Calibri"/>
                <a:cs typeface="Calibri"/>
              </a:rPr>
              <a:t>Etc.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44549" y="766064"/>
            <a:ext cx="4095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Introduction</a:t>
            </a:r>
            <a:r>
              <a:rPr sz="3600" spc="-70" dirty="0"/>
              <a:t> </a:t>
            </a:r>
            <a:r>
              <a:rPr sz="3600" spc="-25" dirty="0"/>
              <a:t>to</a:t>
            </a:r>
            <a:r>
              <a:rPr sz="3600" spc="-35" dirty="0"/>
              <a:t> </a:t>
            </a:r>
            <a:r>
              <a:rPr sz="3600" spc="-30" dirty="0"/>
              <a:t>Arrays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37057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Declaring</a:t>
            </a:r>
            <a:r>
              <a:rPr spc="-40" dirty="0"/>
              <a:t> Arrays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11095" y="152400"/>
            <a:ext cx="6972934" cy="5553710"/>
            <a:chOff x="1911095" y="152400"/>
            <a:chExt cx="6972934" cy="555371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36881" y="152400"/>
              <a:ext cx="1746991" cy="12192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0240" y="4563858"/>
              <a:ext cx="2483372" cy="101623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915667" y="4475988"/>
              <a:ext cx="2626360" cy="1225550"/>
            </a:xfrm>
            <a:custGeom>
              <a:avLst/>
              <a:gdLst/>
              <a:ahLst/>
              <a:cxnLst/>
              <a:rect l="l" t="t" r="r" b="b"/>
              <a:pathLst>
                <a:path w="2626360" h="1225550">
                  <a:moveTo>
                    <a:pt x="0" y="1225296"/>
                  </a:moveTo>
                  <a:lnTo>
                    <a:pt x="2625852" y="1225296"/>
                  </a:lnTo>
                  <a:lnTo>
                    <a:pt x="2625852" y="0"/>
                  </a:lnTo>
                  <a:lnTo>
                    <a:pt x="0" y="0"/>
                  </a:lnTo>
                  <a:lnTo>
                    <a:pt x="0" y="1225296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72001" y="4227576"/>
              <a:ext cx="4886325" cy="889000"/>
            </a:xfrm>
            <a:custGeom>
              <a:avLst/>
              <a:gdLst/>
              <a:ahLst/>
              <a:cxnLst/>
              <a:rect l="l" t="t" r="r" b="b"/>
              <a:pathLst>
                <a:path w="4886325" h="889000">
                  <a:moveTo>
                    <a:pt x="4738116" y="0"/>
                  </a:moveTo>
                  <a:lnTo>
                    <a:pt x="3281679" y="0"/>
                  </a:lnTo>
                  <a:lnTo>
                    <a:pt x="3234872" y="7548"/>
                  </a:lnTo>
                  <a:lnTo>
                    <a:pt x="3194222" y="28569"/>
                  </a:lnTo>
                  <a:lnTo>
                    <a:pt x="3162167" y="60624"/>
                  </a:lnTo>
                  <a:lnTo>
                    <a:pt x="3141146" y="101274"/>
                  </a:lnTo>
                  <a:lnTo>
                    <a:pt x="3133598" y="148081"/>
                  </a:lnTo>
                  <a:lnTo>
                    <a:pt x="0" y="365251"/>
                  </a:lnTo>
                  <a:lnTo>
                    <a:pt x="3133598" y="370205"/>
                  </a:lnTo>
                  <a:lnTo>
                    <a:pt x="3133598" y="740410"/>
                  </a:lnTo>
                  <a:lnTo>
                    <a:pt x="3141146" y="787217"/>
                  </a:lnTo>
                  <a:lnTo>
                    <a:pt x="3162167" y="827867"/>
                  </a:lnTo>
                  <a:lnTo>
                    <a:pt x="3194222" y="859922"/>
                  </a:lnTo>
                  <a:lnTo>
                    <a:pt x="3234872" y="880943"/>
                  </a:lnTo>
                  <a:lnTo>
                    <a:pt x="3281679" y="888492"/>
                  </a:lnTo>
                  <a:lnTo>
                    <a:pt x="4738116" y="888492"/>
                  </a:lnTo>
                  <a:lnTo>
                    <a:pt x="4784923" y="880943"/>
                  </a:lnTo>
                  <a:lnTo>
                    <a:pt x="4825573" y="859922"/>
                  </a:lnTo>
                  <a:lnTo>
                    <a:pt x="4857628" y="827867"/>
                  </a:lnTo>
                  <a:lnTo>
                    <a:pt x="4878649" y="787217"/>
                  </a:lnTo>
                  <a:lnTo>
                    <a:pt x="4886198" y="740410"/>
                  </a:lnTo>
                  <a:lnTo>
                    <a:pt x="4886198" y="148081"/>
                  </a:lnTo>
                  <a:lnTo>
                    <a:pt x="4878649" y="101274"/>
                  </a:lnTo>
                  <a:lnTo>
                    <a:pt x="4857628" y="60624"/>
                  </a:lnTo>
                  <a:lnTo>
                    <a:pt x="4825573" y="28569"/>
                  </a:lnTo>
                  <a:lnTo>
                    <a:pt x="4784923" y="7548"/>
                  </a:lnTo>
                  <a:lnTo>
                    <a:pt x="4738116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72001" y="4227576"/>
              <a:ext cx="4886325" cy="889000"/>
            </a:xfrm>
            <a:custGeom>
              <a:avLst/>
              <a:gdLst/>
              <a:ahLst/>
              <a:cxnLst/>
              <a:rect l="l" t="t" r="r" b="b"/>
              <a:pathLst>
                <a:path w="4886325" h="889000">
                  <a:moveTo>
                    <a:pt x="3133598" y="148081"/>
                  </a:moveTo>
                  <a:lnTo>
                    <a:pt x="3141146" y="101274"/>
                  </a:lnTo>
                  <a:lnTo>
                    <a:pt x="3162167" y="60624"/>
                  </a:lnTo>
                  <a:lnTo>
                    <a:pt x="3194222" y="28569"/>
                  </a:lnTo>
                  <a:lnTo>
                    <a:pt x="3234872" y="7548"/>
                  </a:lnTo>
                  <a:lnTo>
                    <a:pt x="3281679" y="0"/>
                  </a:lnTo>
                  <a:lnTo>
                    <a:pt x="3425698" y="0"/>
                  </a:lnTo>
                  <a:lnTo>
                    <a:pt x="3863848" y="0"/>
                  </a:lnTo>
                  <a:lnTo>
                    <a:pt x="4738116" y="0"/>
                  </a:lnTo>
                  <a:lnTo>
                    <a:pt x="4784923" y="7548"/>
                  </a:lnTo>
                  <a:lnTo>
                    <a:pt x="4825573" y="28569"/>
                  </a:lnTo>
                  <a:lnTo>
                    <a:pt x="4857628" y="60624"/>
                  </a:lnTo>
                  <a:lnTo>
                    <a:pt x="4878649" y="101274"/>
                  </a:lnTo>
                  <a:lnTo>
                    <a:pt x="4886198" y="148081"/>
                  </a:lnTo>
                  <a:lnTo>
                    <a:pt x="4886198" y="370205"/>
                  </a:lnTo>
                  <a:lnTo>
                    <a:pt x="4886198" y="740410"/>
                  </a:lnTo>
                  <a:lnTo>
                    <a:pt x="4878649" y="787217"/>
                  </a:lnTo>
                  <a:lnTo>
                    <a:pt x="4857628" y="827867"/>
                  </a:lnTo>
                  <a:lnTo>
                    <a:pt x="4825573" y="859922"/>
                  </a:lnTo>
                  <a:lnTo>
                    <a:pt x="4784923" y="880943"/>
                  </a:lnTo>
                  <a:lnTo>
                    <a:pt x="4738116" y="888492"/>
                  </a:lnTo>
                  <a:lnTo>
                    <a:pt x="3863848" y="888492"/>
                  </a:lnTo>
                  <a:lnTo>
                    <a:pt x="3425698" y="888492"/>
                  </a:lnTo>
                  <a:lnTo>
                    <a:pt x="3281679" y="888492"/>
                  </a:lnTo>
                  <a:lnTo>
                    <a:pt x="3234872" y="880943"/>
                  </a:lnTo>
                  <a:lnTo>
                    <a:pt x="3194222" y="859922"/>
                  </a:lnTo>
                  <a:lnTo>
                    <a:pt x="3162167" y="827867"/>
                  </a:lnTo>
                  <a:lnTo>
                    <a:pt x="3141146" y="787217"/>
                  </a:lnTo>
                  <a:lnTo>
                    <a:pt x="3133598" y="740410"/>
                  </a:lnTo>
                  <a:lnTo>
                    <a:pt x="3133598" y="370205"/>
                  </a:lnTo>
                  <a:lnTo>
                    <a:pt x="0" y="365251"/>
                  </a:lnTo>
                  <a:lnTo>
                    <a:pt x="3133598" y="148081"/>
                  </a:lnTo>
                  <a:close/>
                </a:path>
              </a:pathLst>
            </a:custGeom>
            <a:ln w="12191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93444" y="1402055"/>
            <a:ext cx="7560945" cy="354266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General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Format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for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declaring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arrays</a:t>
            </a:r>
            <a:endParaRPr sz="2600">
              <a:latin typeface="Calibri"/>
              <a:cs typeface="Calibri"/>
            </a:endParaRPr>
          </a:p>
          <a:p>
            <a:pPr marL="1002665">
              <a:lnSpc>
                <a:spcPct val="100000"/>
              </a:lnSpc>
              <a:spcBef>
                <a:spcPts val="459"/>
              </a:spcBef>
              <a:tabLst>
                <a:tab pos="3582035" algn="l"/>
              </a:tabLst>
            </a:pPr>
            <a:r>
              <a:rPr sz="2600" b="1" spc="-5" dirty="0">
                <a:solidFill>
                  <a:srgbClr val="006FC0"/>
                </a:solidFill>
                <a:latin typeface="Courier New"/>
                <a:cs typeface="Courier New"/>
              </a:rPr>
              <a:t>&lt;data</a:t>
            </a:r>
            <a:r>
              <a:rPr sz="2600" b="1" spc="1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600" b="1" spc="-5" dirty="0">
                <a:solidFill>
                  <a:srgbClr val="006FC0"/>
                </a:solidFill>
                <a:latin typeface="Courier New"/>
                <a:cs typeface="Courier New"/>
              </a:rPr>
              <a:t>type&gt;	&lt;variable&gt;</a:t>
            </a:r>
            <a:r>
              <a:rPr sz="2600" b="1" spc="-6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600" b="1" spc="-5" dirty="0">
                <a:solidFill>
                  <a:srgbClr val="006FC0"/>
                </a:solidFill>
                <a:latin typeface="Courier New"/>
                <a:cs typeface="Courier New"/>
              </a:rPr>
              <a:t>[&lt;size&gt;];</a:t>
            </a:r>
            <a:endParaRPr sz="260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34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600" spc="-10" dirty="0">
                <a:latin typeface="Calibri"/>
                <a:cs typeface="Calibri"/>
              </a:rPr>
              <a:t>Declaration</a:t>
            </a:r>
            <a:endParaRPr sz="2600">
              <a:latin typeface="Calibri"/>
              <a:cs typeface="Calibri"/>
            </a:endParaRPr>
          </a:p>
          <a:p>
            <a:pPr marL="895985" lvl="1" indent="-610235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Font typeface="Segoe UI Symbol"/>
              <a:buChar char="⚫"/>
              <a:tabLst>
                <a:tab pos="895985" algn="l"/>
                <a:tab pos="896619" algn="l"/>
              </a:tabLst>
            </a:pPr>
            <a:r>
              <a:rPr sz="2400" spc="-5" dirty="0">
                <a:latin typeface="Calibri"/>
                <a:cs typeface="Calibri"/>
              </a:rPr>
              <a:t>Declaring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allocates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memory</a:t>
            </a:r>
            <a:endParaRPr sz="2400">
              <a:latin typeface="Calibri"/>
              <a:cs typeface="Calibri"/>
            </a:endParaRPr>
          </a:p>
          <a:p>
            <a:pPr marL="895985" lvl="1" indent="-610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Segoe UI Symbol"/>
              <a:buChar char="⚫"/>
              <a:tabLst>
                <a:tab pos="895985" algn="l"/>
                <a:tab pos="896619" algn="l"/>
              </a:tabLst>
            </a:pPr>
            <a:r>
              <a:rPr sz="2400" spc="-10" dirty="0">
                <a:latin typeface="Calibri"/>
                <a:cs typeface="Calibri"/>
              </a:rPr>
              <a:t>Static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entity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same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size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throughout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program</a:t>
            </a:r>
            <a:endParaRPr sz="24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119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600" spc="-5" dirty="0">
                <a:latin typeface="Calibri"/>
                <a:cs typeface="Calibri"/>
              </a:rPr>
              <a:t>Examples</a:t>
            </a:r>
            <a:endParaRPr sz="2600">
              <a:latin typeface="Calibri"/>
              <a:cs typeface="Calibri"/>
            </a:endParaRPr>
          </a:p>
          <a:p>
            <a:pPr marL="6094730">
              <a:lnSpc>
                <a:spcPct val="100000"/>
              </a:lnSpc>
              <a:spcBef>
                <a:spcPts val="865"/>
              </a:spcBef>
            </a:pPr>
            <a:r>
              <a:rPr sz="1800" spc="-25" dirty="0">
                <a:latin typeface="Calibri"/>
                <a:cs typeface="Calibri"/>
              </a:rPr>
              <a:t>Type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int.</a:t>
            </a:r>
            <a:endParaRPr sz="1800">
              <a:latin typeface="Calibri"/>
              <a:cs typeface="Calibri"/>
            </a:endParaRPr>
          </a:p>
          <a:p>
            <a:pPr marL="611187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Name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2712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Defined </a:t>
            </a:r>
            <a:r>
              <a:rPr spc="-20" dirty="0"/>
              <a:t>Constant</a:t>
            </a:r>
            <a:r>
              <a:rPr spc="-30" dirty="0"/>
              <a:t> </a:t>
            </a:r>
            <a:r>
              <a:rPr spc="-5" dirty="0"/>
              <a:t>as</a:t>
            </a:r>
            <a:r>
              <a:rPr spc="-10" dirty="0"/>
              <a:t> </a:t>
            </a:r>
            <a:r>
              <a:rPr spc="-35" dirty="0"/>
              <a:t>Array</a:t>
            </a:r>
            <a:r>
              <a:rPr spc="-5" dirty="0"/>
              <a:t> </a:t>
            </a:r>
            <a:r>
              <a:rPr spc="-30" dirty="0"/>
              <a:t>Size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6308090" cy="220281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dirty="0">
                <a:latin typeface="Calibri"/>
                <a:cs typeface="Calibri"/>
              </a:rPr>
              <a:t>Use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defined/named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constant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for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array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size</a:t>
            </a:r>
            <a:endParaRPr sz="2600">
              <a:latin typeface="Calibri"/>
              <a:cs typeface="Calibri"/>
            </a:endParaRPr>
          </a:p>
          <a:p>
            <a:pPr marL="895985" lvl="1" indent="-610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Font typeface="Segoe UI Symbol"/>
              <a:buChar char="⚫"/>
              <a:tabLst>
                <a:tab pos="895985" algn="l"/>
                <a:tab pos="896619" algn="l"/>
              </a:tabLst>
            </a:pPr>
            <a:r>
              <a:rPr sz="2400" spc="-15" dirty="0">
                <a:latin typeface="Calibri"/>
                <a:cs typeface="Calibri"/>
              </a:rPr>
              <a:t>Improves </a:t>
            </a:r>
            <a:r>
              <a:rPr sz="2400" spc="-10" dirty="0">
                <a:latin typeface="Calibri"/>
                <a:cs typeface="Calibri"/>
              </a:rPr>
              <a:t>readability</a:t>
            </a:r>
            <a:endParaRPr sz="2400">
              <a:latin typeface="Calibri"/>
              <a:cs typeface="Calibri"/>
            </a:endParaRPr>
          </a:p>
          <a:p>
            <a:pPr marL="895985" lvl="1" indent="-610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Segoe UI Symbol"/>
              <a:buChar char="⚫"/>
              <a:tabLst>
                <a:tab pos="895985" algn="l"/>
                <a:tab pos="896619" algn="l"/>
              </a:tabLst>
            </a:pPr>
            <a:r>
              <a:rPr sz="2400" spc="-15" dirty="0">
                <a:latin typeface="Calibri"/>
                <a:cs typeface="Calibri"/>
              </a:rPr>
              <a:t>Improves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versatility</a:t>
            </a:r>
            <a:endParaRPr sz="2400">
              <a:latin typeface="Calibri"/>
              <a:cs typeface="Calibri"/>
            </a:endParaRPr>
          </a:p>
          <a:p>
            <a:pPr marL="895985" lvl="1" indent="-610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Segoe UI Symbol"/>
              <a:buChar char="⚫"/>
              <a:tabLst>
                <a:tab pos="895985" algn="l"/>
                <a:tab pos="896619" algn="l"/>
              </a:tabLst>
            </a:pPr>
            <a:r>
              <a:rPr sz="2400" spc="-15" dirty="0">
                <a:latin typeface="Calibri"/>
                <a:cs typeface="Calibri"/>
              </a:rPr>
              <a:t>Improves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maintainability</a:t>
            </a:r>
            <a:endParaRPr sz="2400">
              <a:latin typeface="Calibri"/>
              <a:cs typeface="Calibri"/>
            </a:endParaRPr>
          </a:p>
          <a:p>
            <a:pPr marL="621665" indent="-609600">
              <a:lnSpc>
                <a:spcPct val="100000"/>
              </a:lnSpc>
              <a:spcBef>
                <a:spcPts val="59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spc="-10" dirty="0">
                <a:latin typeface="Calibri"/>
                <a:cs typeface="Calibri"/>
              </a:rPr>
              <a:t>Examples: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36776" y="3739896"/>
            <a:ext cx="5770245" cy="2153920"/>
            <a:chOff x="1636776" y="3739896"/>
            <a:chExt cx="5770245" cy="21539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45924" y="3832428"/>
              <a:ext cx="4500040" cy="76717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41348" y="3744468"/>
              <a:ext cx="5759450" cy="893444"/>
            </a:xfrm>
            <a:custGeom>
              <a:avLst/>
              <a:gdLst/>
              <a:ahLst/>
              <a:cxnLst/>
              <a:rect l="l" t="t" r="r" b="b"/>
              <a:pathLst>
                <a:path w="5759450" h="893445">
                  <a:moveTo>
                    <a:pt x="0" y="893063"/>
                  </a:moveTo>
                  <a:lnTo>
                    <a:pt x="5759196" y="893063"/>
                  </a:lnTo>
                  <a:lnTo>
                    <a:pt x="5759196" y="0"/>
                  </a:lnTo>
                  <a:lnTo>
                    <a:pt x="0" y="0"/>
                  </a:lnTo>
                  <a:lnTo>
                    <a:pt x="0" y="893063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5920" y="4937760"/>
              <a:ext cx="5751576" cy="94640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641348" y="4933188"/>
              <a:ext cx="5760720" cy="955675"/>
            </a:xfrm>
            <a:custGeom>
              <a:avLst/>
              <a:gdLst/>
              <a:ahLst/>
              <a:cxnLst/>
              <a:rect l="l" t="t" r="r" b="b"/>
              <a:pathLst>
                <a:path w="5760720" h="955675">
                  <a:moveTo>
                    <a:pt x="0" y="955548"/>
                  </a:moveTo>
                  <a:lnTo>
                    <a:pt x="5760720" y="955548"/>
                  </a:lnTo>
                  <a:lnTo>
                    <a:pt x="5760720" y="0"/>
                  </a:lnTo>
                  <a:lnTo>
                    <a:pt x="0" y="0"/>
                  </a:lnTo>
                  <a:lnTo>
                    <a:pt x="0" y="955548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064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Powerful</a:t>
            </a:r>
            <a:r>
              <a:rPr spc="-35" dirty="0"/>
              <a:t> </a:t>
            </a:r>
            <a:r>
              <a:rPr spc="-25" dirty="0"/>
              <a:t>Storage</a:t>
            </a:r>
            <a:r>
              <a:rPr spc="-35" dirty="0"/>
              <a:t> </a:t>
            </a:r>
            <a:r>
              <a:rPr spc="-5" dirty="0"/>
              <a:t>Mechanism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6497955" cy="3764279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Font typeface="Wingdings"/>
              <a:buChar char=""/>
              <a:tabLst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Can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perform </a:t>
            </a:r>
            <a:r>
              <a:rPr sz="2600" spc="-10" dirty="0">
                <a:latin typeface="Calibri"/>
                <a:cs typeface="Calibri"/>
              </a:rPr>
              <a:t>subtasks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like:</a:t>
            </a:r>
            <a:endParaRPr sz="2600">
              <a:latin typeface="Calibri"/>
              <a:cs typeface="Calibri"/>
            </a:endParaRPr>
          </a:p>
          <a:p>
            <a:pPr marL="812165" marR="1649095" lvl="1" indent="-342900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dirty="0">
                <a:latin typeface="Calibri"/>
                <a:cs typeface="Calibri"/>
              </a:rPr>
              <a:t>"Do this </a:t>
            </a:r>
            <a:r>
              <a:rPr sz="2400" spc="-20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i-th </a:t>
            </a:r>
            <a:r>
              <a:rPr sz="2400" spc="-15" dirty="0">
                <a:latin typeface="Calibri"/>
                <a:cs typeface="Calibri"/>
              </a:rPr>
              <a:t>indexed </a:t>
            </a:r>
            <a:r>
              <a:rPr sz="2400" spc="-10" dirty="0">
                <a:latin typeface="Calibri"/>
                <a:cs typeface="Calibri"/>
              </a:rPr>
              <a:t>variable"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where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computed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 </a:t>
            </a:r>
            <a:r>
              <a:rPr sz="2400" spc="-15" dirty="0">
                <a:latin typeface="Calibri"/>
                <a:cs typeface="Calibri"/>
              </a:rPr>
              <a:t>program</a:t>
            </a:r>
            <a:endParaRPr sz="240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spc="-5" dirty="0">
                <a:latin typeface="Calibri"/>
                <a:cs typeface="Calibri"/>
              </a:rPr>
              <a:t>"Fill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elements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scores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user </a:t>
            </a:r>
            <a:r>
              <a:rPr sz="2400" dirty="0">
                <a:latin typeface="Calibri"/>
                <a:cs typeface="Calibri"/>
              </a:rPr>
              <a:t>input"</a:t>
            </a:r>
            <a:endParaRPr sz="240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spc="-10" dirty="0">
                <a:latin typeface="Calibri"/>
                <a:cs typeface="Calibri"/>
              </a:rPr>
              <a:t>"Display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elements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scores“</a:t>
            </a:r>
            <a:endParaRPr sz="240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spcBef>
                <a:spcPts val="409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spc="-5" dirty="0">
                <a:latin typeface="Calibri"/>
                <a:cs typeface="Calibri"/>
              </a:rPr>
              <a:t>“Sort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 </a:t>
            </a:r>
            <a:r>
              <a:rPr sz="2400" spc="-15" dirty="0">
                <a:latin typeface="Calibri"/>
                <a:cs typeface="Calibri"/>
              </a:rPr>
              <a:t>scores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order”</a:t>
            </a:r>
            <a:endParaRPr sz="240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spcBef>
                <a:spcPts val="400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spc="-5" dirty="0">
                <a:latin typeface="Calibri"/>
                <a:cs typeface="Calibri"/>
              </a:rPr>
              <a:t>“Determine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sum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average </a:t>
            </a:r>
            <a:r>
              <a:rPr sz="2400" spc="-15" dirty="0">
                <a:latin typeface="Calibri"/>
                <a:cs typeface="Calibri"/>
              </a:rPr>
              <a:t>score”</a:t>
            </a:r>
            <a:endParaRPr sz="240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spc="-5" dirty="0">
                <a:latin typeface="Calibri"/>
                <a:cs typeface="Calibri"/>
              </a:rPr>
              <a:t>"Find</a:t>
            </a:r>
            <a:r>
              <a:rPr sz="2400" spc="-10" dirty="0">
                <a:latin typeface="Calibri"/>
                <a:cs typeface="Calibri"/>
              </a:rPr>
              <a:t> highest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value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0" dirty="0">
                <a:latin typeface="Calibri"/>
                <a:cs typeface="Calibri"/>
              </a:rPr>
              <a:t> array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scores"</a:t>
            </a:r>
            <a:endParaRPr sz="2400">
              <a:latin typeface="Calibri"/>
              <a:cs typeface="Calibri"/>
            </a:endParaRPr>
          </a:p>
          <a:p>
            <a:pPr marL="812165" lvl="1" indent="-343535">
              <a:lnSpc>
                <a:spcPct val="100000"/>
              </a:lnSpc>
              <a:spcBef>
                <a:spcPts val="405"/>
              </a:spcBef>
              <a:buClr>
                <a:srgbClr val="A4634E"/>
              </a:buClr>
              <a:buFont typeface="Segoe UI Symbol"/>
              <a:buChar char="⚫"/>
              <a:tabLst>
                <a:tab pos="812165" algn="l"/>
                <a:tab pos="812800" algn="l"/>
              </a:tabLst>
            </a:pPr>
            <a:r>
              <a:rPr sz="2400" dirty="0">
                <a:latin typeface="Calibri"/>
                <a:cs typeface="Calibri"/>
              </a:rPr>
              <a:t>"Find</a:t>
            </a:r>
            <a:r>
              <a:rPr sz="2400" spc="-15" dirty="0">
                <a:latin typeface="Calibri"/>
                <a:cs typeface="Calibri"/>
              </a:rPr>
              <a:t> lowest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value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r>
              <a:rPr sz="2400" spc="-15" dirty="0">
                <a:latin typeface="Calibri"/>
                <a:cs typeface="Calibri"/>
              </a:rPr>
              <a:t> scores"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34200" y="4419600"/>
            <a:ext cx="1524000" cy="172059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260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Accessing</a:t>
            </a:r>
            <a:r>
              <a:rPr spc="-45" dirty="0"/>
              <a:t> </a:t>
            </a:r>
            <a:r>
              <a:rPr spc="-35" dirty="0"/>
              <a:t>Array</a:t>
            </a:r>
            <a:r>
              <a:rPr spc="-30" dirty="0"/>
              <a:t> </a:t>
            </a:r>
            <a:r>
              <a:rPr spc="-5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4544" y="1402112"/>
            <a:ext cx="5553075" cy="43637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710565" indent="-60960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Font typeface="Wingdings"/>
              <a:buChar char=""/>
              <a:tabLst>
                <a:tab pos="710565" algn="l"/>
                <a:tab pos="711200" algn="l"/>
              </a:tabLst>
            </a:pPr>
            <a:r>
              <a:rPr sz="2600" dirty="0">
                <a:latin typeface="Calibri"/>
                <a:cs typeface="Calibri"/>
              </a:rPr>
              <a:t>Individual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parts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called</a:t>
            </a:r>
            <a:r>
              <a:rPr sz="2600" spc="-15" dirty="0">
                <a:latin typeface="Calibri"/>
                <a:cs typeface="Calibri"/>
              </a:rPr>
              <a:t> many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things:</a:t>
            </a:r>
            <a:endParaRPr sz="2600">
              <a:latin typeface="Calibri"/>
              <a:cs typeface="Calibri"/>
            </a:endParaRPr>
          </a:p>
          <a:p>
            <a:pPr marL="1091565" lvl="1" indent="-5340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Font typeface="Wingdings"/>
              <a:buChar char=""/>
              <a:tabLst>
                <a:tab pos="1091565" algn="l"/>
                <a:tab pos="1092200" algn="l"/>
              </a:tabLst>
            </a:pPr>
            <a:r>
              <a:rPr sz="2400" spc="-5" dirty="0">
                <a:latin typeface="Calibri"/>
                <a:cs typeface="Calibri"/>
              </a:rPr>
              <a:t>Elements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endParaRPr sz="2400">
              <a:latin typeface="Calibri"/>
              <a:cs typeface="Calibri"/>
            </a:endParaRPr>
          </a:p>
          <a:p>
            <a:pPr marL="1091565" marR="1849755" lvl="1" indent="-533400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Wingdings"/>
              <a:buChar char=""/>
              <a:tabLst>
                <a:tab pos="1091565" algn="l"/>
                <a:tab pos="1092200" algn="l"/>
              </a:tabLst>
            </a:pPr>
            <a:r>
              <a:rPr sz="2400" spc="-15" dirty="0">
                <a:latin typeface="Calibri"/>
                <a:cs typeface="Calibri"/>
              </a:rPr>
              <a:t>Indexed</a:t>
            </a:r>
            <a:r>
              <a:rPr sz="2400" spc="-5" dirty="0">
                <a:latin typeface="Calibri"/>
                <a:cs typeface="Calibri"/>
              </a:rPr>
              <a:t> or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subscripted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variables</a:t>
            </a:r>
            <a:endParaRPr sz="2400">
              <a:latin typeface="Calibri"/>
              <a:cs typeface="Calibri"/>
            </a:endParaRPr>
          </a:p>
          <a:p>
            <a:pPr marL="710565" indent="-609600">
              <a:lnSpc>
                <a:spcPct val="100000"/>
              </a:lnSpc>
              <a:spcBef>
                <a:spcPts val="59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710565" algn="l"/>
                <a:tab pos="711200" algn="l"/>
              </a:tabLst>
            </a:pPr>
            <a:r>
              <a:rPr sz="2600" spc="-110" dirty="0">
                <a:latin typeface="Calibri"/>
                <a:cs typeface="Calibri"/>
              </a:rPr>
              <a:t>To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refer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to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element:</a:t>
            </a:r>
            <a:endParaRPr sz="2600">
              <a:latin typeface="Calibri"/>
              <a:cs typeface="Calibri"/>
            </a:endParaRPr>
          </a:p>
          <a:p>
            <a:pPr marL="1091565" indent="-534035">
              <a:lnSpc>
                <a:spcPct val="100000"/>
              </a:lnSpc>
              <a:spcBef>
                <a:spcPts val="40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1091565" algn="l"/>
                <a:tab pos="1092200" algn="l"/>
              </a:tabLst>
            </a:pPr>
            <a:r>
              <a:rPr sz="2400" spc="-20" dirty="0">
                <a:latin typeface="Calibri"/>
                <a:cs typeface="Calibri"/>
              </a:rPr>
              <a:t>Array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name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subscript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index</a:t>
            </a:r>
            <a:endParaRPr sz="2400">
              <a:latin typeface="Calibri"/>
              <a:cs typeface="Calibri"/>
            </a:endParaRPr>
          </a:p>
          <a:p>
            <a:pPr marL="1091565" indent="-534035">
              <a:lnSpc>
                <a:spcPct val="100000"/>
              </a:lnSpc>
              <a:spcBef>
                <a:spcPts val="40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1091565" algn="l"/>
                <a:tab pos="1092200" algn="l"/>
              </a:tabLst>
            </a:pPr>
            <a:r>
              <a:rPr sz="2400" spc="-10" dirty="0">
                <a:latin typeface="Calibri"/>
                <a:cs typeface="Calibri"/>
              </a:rPr>
              <a:t>Format: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arrayname[subscript]</a:t>
            </a:r>
            <a:endParaRPr sz="2400">
              <a:latin typeface="Calibri"/>
              <a:cs typeface="Calibri"/>
            </a:endParaRPr>
          </a:p>
          <a:p>
            <a:pPr marL="710565" indent="-609600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710565" algn="l"/>
                <a:tab pos="711200" algn="l"/>
              </a:tabLst>
            </a:pPr>
            <a:r>
              <a:rPr sz="2600" spc="-20" dirty="0">
                <a:latin typeface="Calibri"/>
                <a:cs typeface="Calibri"/>
              </a:rPr>
              <a:t>Zero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based</a:t>
            </a:r>
            <a:endParaRPr sz="2600">
              <a:latin typeface="Calibri"/>
              <a:cs typeface="Calibri"/>
            </a:endParaRPr>
          </a:p>
          <a:p>
            <a:pPr marL="984885" marR="552450" lvl="1" indent="-609600">
              <a:lnSpc>
                <a:spcPts val="3260"/>
              </a:lnSpc>
              <a:spcBef>
                <a:spcPts val="720"/>
              </a:spcBef>
              <a:buClr>
                <a:srgbClr val="A4634E"/>
              </a:buClr>
              <a:buSzPct val="84375"/>
              <a:buFont typeface="Segoe UI Symbol"/>
              <a:buChar char="⚫"/>
              <a:tabLst>
                <a:tab pos="984885" algn="l"/>
                <a:tab pos="985519" algn="l"/>
              </a:tabLst>
            </a:pPr>
            <a:r>
              <a:rPr sz="3200" b="1" spc="-5" dirty="0">
                <a:solidFill>
                  <a:srgbClr val="006FC0"/>
                </a:solidFill>
                <a:latin typeface="Courier New"/>
                <a:cs typeface="Courier New"/>
              </a:rPr>
              <a:t>c[0</a:t>
            </a:r>
            <a:r>
              <a:rPr sz="3200" b="1" dirty="0">
                <a:solidFill>
                  <a:srgbClr val="006FC0"/>
                </a:solidFill>
                <a:latin typeface="Courier New"/>
                <a:cs typeface="Courier New"/>
              </a:rPr>
              <a:t>]</a:t>
            </a:r>
            <a:r>
              <a:rPr sz="3200" b="1" spc="-137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6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6FC0"/>
                </a:solidFill>
                <a:latin typeface="Courier New"/>
                <a:cs typeface="Courier New"/>
              </a:rPr>
              <a:t>c</a:t>
            </a:r>
            <a:r>
              <a:rPr sz="3150" b="1" spc="30" baseline="-21164" dirty="0">
                <a:solidFill>
                  <a:srgbClr val="006FC0"/>
                </a:solidFill>
                <a:latin typeface="Courier New"/>
                <a:cs typeface="Courier New"/>
              </a:rPr>
              <a:t>0</a:t>
            </a:r>
            <a:r>
              <a:rPr sz="2400" dirty="0">
                <a:latin typeface="Calibri"/>
                <a:cs typeface="Calibri"/>
              </a:rPr>
              <a:t>, c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-5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,  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first </a:t>
            </a:r>
            <a:r>
              <a:rPr sz="2400" spc="-5" dirty="0">
                <a:latin typeface="Calibri"/>
                <a:cs typeface="Calibri"/>
              </a:rPr>
              <a:t>element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5000" y="2039111"/>
            <a:ext cx="3200400" cy="467868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260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Accessing</a:t>
            </a:r>
            <a:r>
              <a:rPr spc="-45" dirty="0"/>
              <a:t> </a:t>
            </a:r>
            <a:r>
              <a:rPr spc="-35" dirty="0"/>
              <a:t>Array</a:t>
            </a:r>
            <a:r>
              <a:rPr spc="-30" dirty="0"/>
              <a:t> </a:t>
            </a:r>
            <a:r>
              <a:rPr spc="-5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6236970" cy="2202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spc="-10" dirty="0">
                <a:latin typeface="Calibri"/>
                <a:cs typeface="Calibri"/>
              </a:rPr>
              <a:t>Example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"/>
            </a:pPr>
            <a:endParaRPr sz="3500">
              <a:latin typeface="Calibri"/>
              <a:cs typeface="Calibri"/>
            </a:endParaRPr>
          </a:p>
          <a:p>
            <a:pPr marL="621665" indent="-609600">
              <a:lnSpc>
                <a:spcPct val="100000"/>
              </a:lnSpc>
              <a:spcBef>
                <a:spcPts val="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spc="-5" dirty="0">
                <a:latin typeface="Calibri"/>
                <a:cs typeface="Calibri"/>
              </a:rPr>
              <a:t>Note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two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uses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brackets:</a:t>
            </a:r>
            <a:endParaRPr sz="26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declaration,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specifies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SIZE 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endParaRPr sz="24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10" dirty="0">
                <a:latin typeface="Calibri"/>
                <a:cs typeface="Calibri"/>
              </a:rPr>
              <a:t>Anywhere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else, </a:t>
            </a:r>
            <a:r>
              <a:rPr sz="2400" spc="-5" dirty="0">
                <a:latin typeface="Calibri"/>
                <a:cs typeface="Calibri"/>
              </a:rPr>
              <a:t>specifies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subscript/index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36776" y="2002535"/>
            <a:ext cx="2969260" cy="352425"/>
            <a:chOff x="1636776" y="2002535"/>
            <a:chExt cx="2969260" cy="3524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45935" y="2078431"/>
              <a:ext cx="2767101" cy="18356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41348" y="2007107"/>
              <a:ext cx="2959735" cy="342900"/>
            </a:xfrm>
            <a:custGeom>
              <a:avLst/>
              <a:gdLst/>
              <a:ahLst/>
              <a:cxnLst/>
              <a:rect l="l" t="t" r="r" b="b"/>
              <a:pathLst>
                <a:path w="2959735" h="342900">
                  <a:moveTo>
                    <a:pt x="0" y="342900"/>
                  </a:moveTo>
                  <a:lnTo>
                    <a:pt x="2959607" y="342900"/>
                  </a:lnTo>
                  <a:lnTo>
                    <a:pt x="2959607" y="0"/>
                  </a:lnTo>
                  <a:lnTo>
                    <a:pt x="0" y="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420113"/>
            <a:ext cx="4538345" cy="2834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0" dirty="0">
                <a:latin typeface="Calibri"/>
                <a:cs typeface="Calibri"/>
              </a:rPr>
              <a:t>Example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12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Given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declaration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A4634E"/>
              </a:buClr>
              <a:buFont typeface="Segoe UI Symbol"/>
              <a:buChar char="⚫"/>
            </a:pPr>
            <a:endParaRPr sz="2750">
              <a:latin typeface="Calibri"/>
              <a:cs typeface="Calibri"/>
            </a:endParaRPr>
          </a:p>
          <a:p>
            <a:pPr marL="835025" lvl="2" indent="-229235">
              <a:lnSpc>
                <a:spcPct val="100000"/>
              </a:lnSpc>
              <a:spcBef>
                <a:spcPts val="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835660" algn="l"/>
              </a:tabLst>
            </a:pPr>
            <a:r>
              <a:rPr sz="2000" spc="-35" dirty="0">
                <a:latin typeface="Calibri"/>
                <a:cs typeface="Calibri"/>
              </a:rPr>
              <a:t>We</a:t>
            </a:r>
            <a:r>
              <a:rPr sz="2000" spc="-15" dirty="0">
                <a:latin typeface="Calibri"/>
                <a:cs typeface="Calibri"/>
              </a:rPr>
              <a:t> reference </a:t>
            </a:r>
            <a:r>
              <a:rPr sz="2000" spc="-5" dirty="0">
                <a:latin typeface="Calibri"/>
                <a:cs typeface="Calibri"/>
              </a:rPr>
              <a:t>elements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scores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by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Calibri"/>
              <a:cs typeface="Calibri"/>
            </a:endParaRPr>
          </a:p>
          <a:p>
            <a:pPr marL="1841500">
              <a:lnSpc>
                <a:spcPct val="100000"/>
              </a:lnSpc>
            </a:pPr>
            <a:r>
              <a:rPr sz="2000" b="1" spc="-5" dirty="0">
                <a:latin typeface="Courier New"/>
                <a:cs typeface="Courier New"/>
              </a:rPr>
              <a:t>scores</a:t>
            </a:r>
            <a:r>
              <a:rPr sz="2000" b="1" spc="-7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[0]</a:t>
            </a:r>
            <a:endParaRPr sz="20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Courier New"/>
              <a:cs typeface="Courier New"/>
            </a:endParaRPr>
          </a:p>
          <a:p>
            <a:pPr marL="1841500">
              <a:lnSpc>
                <a:spcPct val="100000"/>
              </a:lnSpc>
            </a:pPr>
            <a:r>
              <a:rPr sz="2000" b="1" spc="-5" dirty="0">
                <a:latin typeface="Courier New"/>
                <a:cs typeface="Courier New"/>
              </a:rPr>
              <a:t>scores</a:t>
            </a:r>
            <a:r>
              <a:rPr sz="2000" b="1" spc="-7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[1]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36975" y="4572380"/>
            <a:ext cx="1784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ourier New"/>
                <a:cs typeface="Courier New"/>
              </a:rPr>
              <a:t>…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2575" y="5223509"/>
            <a:ext cx="17018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scores</a:t>
            </a:r>
            <a:r>
              <a:rPr sz="2000" b="1" spc="-7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[11]</a:t>
            </a:r>
            <a:endParaRPr sz="2000">
              <a:latin typeface="Courier New"/>
              <a:cs typeface="Courier New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419600" y="2947161"/>
            <a:ext cx="2667000" cy="3241675"/>
            <a:chOff x="4419600" y="2947161"/>
            <a:chExt cx="2667000" cy="3241675"/>
          </a:xfrm>
        </p:grpSpPr>
        <p:sp>
          <p:nvSpPr>
            <p:cNvPr id="6" name="object 6"/>
            <p:cNvSpPr/>
            <p:nvPr/>
          </p:nvSpPr>
          <p:spPr>
            <a:xfrm>
              <a:off x="4419600" y="3581399"/>
              <a:ext cx="843280" cy="1125220"/>
            </a:xfrm>
            <a:custGeom>
              <a:avLst/>
              <a:gdLst/>
              <a:ahLst/>
              <a:cxnLst/>
              <a:rect l="l" t="t" r="r" b="b"/>
              <a:pathLst>
                <a:path w="843279" h="1125220">
                  <a:moveTo>
                    <a:pt x="50631" y="57255"/>
                  </a:moveTo>
                  <a:lnTo>
                    <a:pt x="40521" y="64816"/>
                  </a:lnTo>
                  <a:lnTo>
                    <a:pt x="833120" y="1125220"/>
                  </a:lnTo>
                  <a:lnTo>
                    <a:pt x="843279" y="1117727"/>
                  </a:lnTo>
                  <a:lnTo>
                    <a:pt x="50631" y="57255"/>
                  </a:lnTo>
                  <a:close/>
                </a:path>
                <a:path w="843279" h="1125220">
                  <a:moveTo>
                    <a:pt x="0" y="0"/>
                  </a:moveTo>
                  <a:lnTo>
                    <a:pt x="15112" y="83819"/>
                  </a:lnTo>
                  <a:lnTo>
                    <a:pt x="40521" y="64816"/>
                  </a:lnTo>
                  <a:lnTo>
                    <a:pt x="32892" y="54610"/>
                  </a:lnTo>
                  <a:lnTo>
                    <a:pt x="43052" y="47117"/>
                  </a:lnTo>
                  <a:lnTo>
                    <a:pt x="64186" y="47117"/>
                  </a:lnTo>
                  <a:lnTo>
                    <a:pt x="76073" y="38226"/>
                  </a:lnTo>
                  <a:lnTo>
                    <a:pt x="0" y="0"/>
                  </a:lnTo>
                  <a:close/>
                </a:path>
                <a:path w="843279" h="1125220">
                  <a:moveTo>
                    <a:pt x="43052" y="47117"/>
                  </a:moveTo>
                  <a:lnTo>
                    <a:pt x="32892" y="54610"/>
                  </a:lnTo>
                  <a:lnTo>
                    <a:pt x="40521" y="64816"/>
                  </a:lnTo>
                  <a:lnTo>
                    <a:pt x="50631" y="57255"/>
                  </a:lnTo>
                  <a:lnTo>
                    <a:pt x="43052" y="47117"/>
                  </a:lnTo>
                  <a:close/>
                </a:path>
                <a:path w="843279" h="1125220">
                  <a:moveTo>
                    <a:pt x="64186" y="47117"/>
                  </a:moveTo>
                  <a:lnTo>
                    <a:pt x="43052" y="47117"/>
                  </a:lnTo>
                  <a:lnTo>
                    <a:pt x="50631" y="57255"/>
                  </a:lnTo>
                  <a:lnTo>
                    <a:pt x="64186" y="47117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26077" y="2947161"/>
              <a:ext cx="2660650" cy="3241675"/>
            </a:xfrm>
            <a:custGeom>
              <a:avLst/>
              <a:gdLst/>
              <a:ahLst/>
              <a:cxnLst/>
              <a:rect l="l" t="t" r="r" b="b"/>
              <a:pathLst>
                <a:path w="2660650" h="3241675">
                  <a:moveTo>
                    <a:pt x="2660523" y="3225038"/>
                  </a:moveTo>
                  <a:lnTo>
                    <a:pt x="2648343" y="3213963"/>
                  </a:lnTo>
                  <a:lnTo>
                    <a:pt x="2597531" y="3167723"/>
                  </a:lnTo>
                  <a:lnTo>
                    <a:pt x="2588895" y="3198317"/>
                  </a:lnTo>
                  <a:lnTo>
                    <a:pt x="223901" y="2533142"/>
                  </a:lnTo>
                  <a:lnTo>
                    <a:pt x="220345" y="2545334"/>
                  </a:lnTo>
                  <a:lnTo>
                    <a:pt x="2585440" y="3210534"/>
                  </a:lnTo>
                  <a:lnTo>
                    <a:pt x="2576830" y="3241078"/>
                  </a:lnTo>
                  <a:lnTo>
                    <a:pt x="2660523" y="3225038"/>
                  </a:lnTo>
                  <a:close/>
                </a:path>
                <a:path w="2660650" h="3241675">
                  <a:moveTo>
                    <a:pt x="2660523" y="253238"/>
                  </a:moveTo>
                  <a:lnTo>
                    <a:pt x="2575941" y="243078"/>
                  </a:lnTo>
                  <a:lnTo>
                    <a:pt x="2586698" y="273037"/>
                  </a:lnTo>
                  <a:lnTo>
                    <a:pt x="67564" y="1176909"/>
                  </a:lnTo>
                  <a:lnTo>
                    <a:pt x="71882" y="1188847"/>
                  </a:lnTo>
                  <a:lnTo>
                    <a:pt x="2590977" y="284937"/>
                  </a:lnTo>
                  <a:lnTo>
                    <a:pt x="2601722" y="314833"/>
                  </a:lnTo>
                  <a:lnTo>
                    <a:pt x="2645727" y="268732"/>
                  </a:lnTo>
                  <a:lnTo>
                    <a:pt x="2660523" y="253238"/>
                  </a:lnTo>
                  <a:close/>
                </a:path>
                <a:path w="2660650" h="3241675">
                  <a:moveTo>
                    <a:pt x="2660523" y="24638"/>
                  </a:moveTo>
                  <a:lnTo>
                    <a:pt x="2578989" y="0"/>
                  </a:lnTo>
                  <a:lnTo>
                    <a:pt x="2584323" y="31254"/>
                  </a:lnTo>
                  <a:lnTo>
                    <a:pt x="0" y="475615"/>
                  </a:lnTo>
                  <a:lnTo>
                    <a:pt x="2159" y="488061"/>
                  </a:lnTo>
                  <a:lnTo>
                    <a:pt x="2586469" y="43827"/>
                  </a:lnTo>
                  <a:lnTo>
                    <a:pt x="2591816" y="75057"/>
                  </a:lnTo>
                  <a:lnTo>
                    <a:pt x="2654465" y="29083"/>
                  </a:lnTo>
                  <a:lnTo>
                    <a:pt x="2660523" y="246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260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Accessing</a:t>
            </a:r>
            <a:r>
              <a:rPr spc="-45" dirty="0"/>
              <a:t> </a:t>
            </a:r>
            <a:r>
              <a:rPr spc="-35" dirty="0"/>
              <a:t>Array</a:t>
            </a:r>
            <a:r>
              <a:rPr spc="-30" dirty="0"/>
              <a:t> </a:t>
            </a:r>
            <a:r>
              <a:rPr spc="-5" dirty="0"/>
              <a:t>Elements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57800" y="4518659"/>
            <a:ext cx="1649095" cy="368935"/>
          </a:xfrm>
          <a:prstGeom prst="rect">
            <a:avLst/>
          </a:prstGeom>
          <a:ln w="9144">
            <a:solidFill>
              <a:srgbClr val="FF9900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4"/>
              </a:spcBef>
            </a:pPr>
            <a:r>
              <a:rPr sz="1800" i="1" spc="-10" dirty="0">
                <a:solidFill>
                  <a:srgbClr val="FF9933"/>
                </a:solidFill>
                <a:latin typeface="Calibri"/>
                <a:cs typeface="Calibri"/>
              </a:rPr>
              <a:t>subscript/index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996696" y="2276855"/>
            <a:ext cx="7132955" cy="4351020"/>
            <a:chOff x="996696" y="2276855"/>
            <a:chExt cx="7132955" cy="4351020"/>
          </a:xfrm>
        </p:grpSpPr>
        <p:sp>
          <p:nvSpPr>
            <p:cNvPr id="11" name="object 11"/>
            <p:cNvSpPr/>
            <p:nvPr/>
          </p:nvSpPr>
          <p:spPr>
            <a:xfrm>
              <a:off x="4419600" y="4267199"/>
              <a:ext cx="842010" cy="1002665"/>
            </a:xfrm>
            <a:custGeom>
              <a:avLst/>
              <a:gdLst/>
              <a:ahLst/>
              <a:cxnLst/>
              <a:rect l="l" t="t" r="r" b="b"/>
              <a:pathLst>
                <a:path w="842010" h="1002664">
                  <a:moveTo>
                    <a:pt x="842010" y="440817"/>
                  </a:moveTo>
                  <a:lnTo>
                    <a:pt x="838200" y="435673"/>
                  </a:lnTo>
                  <a:lnTo>
                    <a:pt x="841121" y="430022"/>
                  </a:lnTo>
                  <a:lnTo>
                    <a:pt x="70586" y="29489"/>
                  </a:lnTo>
                  <a:lnTo>
                    <a:pt x="73634" y="23622"/>
                  </a:lnTo>
                  <a:lnTo>
                    <a:pt x="85217" y="1397"/>
                  </a:lnTo>
                  <a:lnTo>
                    <a:pt x="0" y="0"/>
                  </a:lnTo>
                  <a:lnTo>
                    <a:pt x="50038" y="68961"/>
                  </a:lnTo>
                  <a:lnTo>
                    <a:pt x="64706" y="40779"/>
                  </a:lnTo>
                  <a:lnTo>
                    <a:pt x="826211" y="436613"/>
                  </a:lnTo>
                  <a:lnTo>
                    <a:pt x="133489" y="951788"/>
                  </a:lnTo>
                  <a:lnTo>
                    <a:pt x="114554" y="926338"/>
                  </a:lnTo>
                  <a:lnTo>
                    <a:pt x="76200" y="1002284"/>
                  </a:lnTo>
                  <a:lnTo>
                    <a:pt x="160020" y="987425"/>
                  </a:lnTo>
                  <a:lnTo>
                    <a:pt x="146685" y="969518"/>
                  </a:lnTo>
                  <a:lnTo>
                    <a:pt x="141071" y="961986"/>
                  </a:lnTo>
                  <a:lnTo>
                    <a:pt x="842010" y="440817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5840" y="5669279"/>
              <a:ext cx="3966972" cy="94945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001268" y="5664708"/>
              <a:ext cx="3976370" cy="958850"/>
            </a:xfrm>
            <a:custGeom>
              <a:avLst/>
              <a:gdLst/>
              <a:ahLst/>
              <a:cxnLst/>
              <a:rect l="l" t="t" r="r" b="b"/>
              <a:pathLst>
                <a:path w="3976370" h="958850">
                  <a:moveTo>
                    <a:pt x="0" y="958596"/>
                  </a:moveTo>
                  <a:lnTo>
                    <a:pt x="3976115" y="958596"/>
                  </a:lnTo>
                  <a:lnTo>
                    <a:pt x="3976115" y="0"/>
                  </a:lnTo>
                  <a:lnTo>
                    <a:pt x="0" y="0"/>
                  </a:lnTo>
                  <a:lnTo>
                    <a:pt x="0" y="958596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9942" y="2802636"/>
              <a:ext cx="959551" cy="358749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5471" y="2369438"/>
              <a:ext cx="1950156" cy="166877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824228" y="2281427"/>
              <a:ext cx="2125980" cy="342900"/>
            </a:xfrm>
            <a:custGeom>
              <a:avLst/>
              <a:gdLst/>
              <a:ahLst/>
              <a:cxnLst/>
              <a:rect l="l" t="t" r="r" b="b"/>
              <a:pathLst>
                <a:path w="2125979" h="342900">
                  <a:moveTo>
                    <a:pt x="0" y="342900"/>
                  </a:moveTo>
                  <a:lnTo>
                    <a:pt x="2125979" y="342900"/>
                  </a:lnTo>
                  <a:lnTo>
                    <a:pt x="2125979" y="0"/>
                  </a:lnTo>
                  <a:lnTo>
                    <a:pt x="0" y="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Words>718</Words>
  <Application>Microsoft Office PowerPoint</Application>
  <PresentationFormat>Affichage à l'écran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Calibri</vt:lpstr>
      <vt:lpstr>Courier New</vt:lpstr>
      <vt:lpstr>Segoe UI Symbol</vt:lpstr>
      <vt:lpstr>Times New Roman</vt:lpstr>
      <vt:lpstr>Wingdings</vt:lpstr>
      <vt:lpstr>Office Theme</vt:lpstr>
      <vt:lpstr>Programming in C</vt:lpstr>
      <vt:lpstr>Introduction to Arrays</vt:lpstr>
      <vt:lpstr>Introduction to Arrays</vt:lpstr>
      <vt:lpstr>Declaring Arrays</vt:lpstr>
      <vt:lpstr>Defined Constant as Array Size</vt:lpstr>
      <vt:lpstr>Powerful Storage Mechanism</vt:lpstr>
      <vt:lpstr>Accessing Array Elements</vt:lpstr>
      <vt:lpstr>Accessing Array Elements</vt:lpstr>
      <vt:lpstr>Accessing Array Elements</vt:lpstr>
      <vt:lpstr>Accessing Array Elements</vt:lpstr>
      <vt:lpstr>Major Array Pitfall</vt:lpstr>
      <vt:lpstr>for-loops with Arrays</vt:lpstr>
      <vt:lpstr>for-loops with Arrays Examples</vt:lpstr>
      <vt:lpstr>Uses of Defined Constant</vt:lpstr>
      <vt:lpstr>Array as Function Parameter</vt:lpstr>
      <vt:lpstr>Initializing Arrays</vt:lpstr>
      <vt:lpstr>Auto-Initializing Arrays</vt:lpstr>
      <vt:lpstr>Auto-Initializing Arrays</vt:lpstr>
      <vt:lpstr>Multidimensional Arrays</vt:lpstr>
      <vt:lpstr>Initializing  Multidimensional</vt:lpstr>
      <vt:lpstr>Three-dimensional Visualization</vt:lpstr>
      <vt:lpstr>Multidimensional Array Parameters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Visual Basic 2008: Reloaded 3e</dc:title>
  <dc:creator>Pat Sterling</dc:creator>
  <cp:lastModifiedBy>TLEMSANI</cp:lastModifiedBy>
  <cp:revision>2</cp:revision>
  <dcterms:created xsi:type="dcterms:W3CDTF">2023-05-20T09:30:40Z</dcterms:created>
  <dcterms:modified xsi:type="dcterms:W3CDTF">2023-11-13T17:11:54Z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2023-05-20T00:00:00Z</vt:filetime>
  </property>
</Properties>
</file>