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1"/>
                </a:lnTo>
                <a:lnTo>
                  <a:pt x="8959784" y="6543130"/>
                </a:lnTo>
                <a:lnTo>
                  <a:pt x="8932012" y="6579937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2"/>
                </a:lnTo>
                <a:lnTo>
                  <a:pt x="8778290" y="6679438"/>
                </a:lnTo>
                <a:lnTo>
                  <a:pt x="8731751" y="6689829"/>
                </a:lnTo>
                <a:lnTo>
                  <a:pt x="8682990" y="6693406"/>
                </a:lnTo>
                <a:lnTo>
                  <a:pt x="329920" y="6693406"/>
                </a:lnTo>
                <a:lnTo>
                  <a:pt x="281168" y="6689829"/>
                </a:lnTo>
                <a:lnTo>
                  <a:pt x="234636" y="6679438"/>
                </a:lnTo>
                <a:lnTo>
                  <a:pt x="190835" y="6662742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7"/>
                </a:lnTo>
                <a:lnTo>
                  <a:pt x="53153" y="6543130"/>
                </a:lnTo>
                <a:lnTo>
                  <a:pt x="30664" y="6502571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356616" y="0"/>
                </a:moveTo>
                <a:lnTo>
                  <a:pt x="298771" y="2992"/>
                </a:lnTo>
                <a:lnTo>
                  <a:pt x="243898" y="11654"/>
                </a:lnTo>
                <a:lnTo>
                  <a:pt x="192731" y="25516"/>
                </a:lnTo>
                <a:lnTo>
                  <a:pt x="146004" y="44106"/>
                </a:lnTo>
                <a:lnTo>
                  <a:pt x="104451" y="66955"/>
                </a:lnTo>
                <a:lnTo>
                  <a:pt x="68806" y="93592"/>
                </a:lnTo>
                <a:lnTo>
                  <a:pt x="39805" y="123545"/>
                </a:lnTo>
                <a:lnTo>
                  <a:pt x="18180" y="156345"/>
                </a:lnTo>
                <a:lnTo>
                  <a:pt x="0" y="228600"/>
                </a:lnTo>
                <a:lnTo>
                  <a:pt x="4667" y="265679"/>
                </a:lnTo>
                <a:lnTo>
                  <a:pt x="39805" y="333653"/>
                </a:lnTo>
                <a:lnTo>
                  <a:pt x="68806" y="363607"/>
                </a:lnTo>
                <a:lnTo>
                  <a:pt x="104451" y="390243"/>
                </a:lnTo>
                <a:lnTo>
                  <a:pt x="146004" y="413092"/>
                </a:lnTo>
                <a:lnTo>
                  <a:pt x="192731" y="431682"/>
                </a:lnTo>
                <a:lnTo>
                  <a:pt x="243898" y="445544"/>
                </a:lnTo>
                <a:lnTo>
                  <a:pt x="298771" y="454206"/>
                </a:lnTo>
                <a:lnTo>
                  <a:pt x="356616" y="457198"/>
                </a:lnTo>
                <a:lnTo>
                  <a:pt x="414460" y="454206"/>
                </a:lnTo>
                <a:lnTo>
                  <a:pt x="469333" y="445544"/>
                </a:lnTo>
                <a:lnTo>
                  <a:pt x="520500" y="431682"/>
                </a:lnTo>
                <a:lnTo>
                  <a:pt x="567227" y="413092"/>
                </a:lnTo>
                <a:lnTo>
                  <a:pt x="608780" y="390243"/>
                </a:lnTo>
                <a:lnTo>
                  <a:pt x="644425" y="363607"/>
                </a:lnTo>
                <a:lnTo>
                  <a:pt x="673426" y="333653"/>
                </a:lnTo>
                <a:lnTo>
                  <a:pt x="695051" y="300854"/>
                </a:lnTo>
                <a:lnTo>
                  <a:pt x="713232" y="228600"/>
                </a:lnTo>
                <a:lnTo>
                  <a:pt x="708564" y="191520"/>
                </a:lnTo>
                <a:lnTo>
                  <a:pt x="673426" y="123545"/>
                </a:lnTo>
                <a:lnTo>
                  <a:pt x="644425" y="93592"/>
                </a:lnTo>
                <a:lnTo>
                  <a:pt x="608780" y="66955"/>
                </a:lnTo>
                <a:lnTo>
                  <a:pt x="567227" y="44106"/>
                </a:lnTo>
                <a:lnTo>
                  <a:pt x="520500" y="25516"/>
                </a:lnTo>
                <a:lnTo>
                  <a:pt x="469333" y="11654"/>
                </a:lnTo>
                <a:lnTo>
                  <a:pt x="414460" y="2992"/>
                </a:lnTo>
                <a:lnTo>
                  <a:pt x="356616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0" y="228600"/>
                </a:moveTo>
                <a:lnTo>
                  <a:pt x="18180" y="156345"/>
                </a:lnTo>
                <a:lnTo>
                  <a:pt x="39805" y="123545"/>
                </a:lnTo>
                <a:lnTo>
                  <a:pt x="68806" y="93592"/>
                </a:lnTo>
                <a:lnTo>
                  <a:pt x="104451" y="66955"/>
                </a:lnTo>
                <a:lnTo>
                  <a:pt x="146004" y="44106"/>
                </a:lnTo>
                <a:lnTo>
                  <a:pt x="192731" y="25516"/>
                </a:lnTo>
                <a:lnTo>
                  <a:pt x="243898" y="11654"/>
                </a:lnTo>
                <a:lnTo>
                  <a:pt x="298771" y="2992"/>
                </a:lnTo>
                <a:lnTo>
                  <a:pt x="356616" y="0"/>
                </a:lnTo>
                <a:lnTo>
                  <a:pt x="414460" y="2992"/>
                </a:lnTo>
                <a:lnTo>
                  <a:pt x="469333" y="11654"/>
                </a:lnTo>
                <a:lnTo>
                  <a:pt x="520500" y="25516"/>
                </a:lnTo>
                <a:lnTo>
                  <a:pt x="567227" y="44106"/>
                </a:lnTo>
                <a:lnTo>
                  <a:pt x="608780" y="66955"/>
                </a:lnTo>
                <a:lnTo>
                  <a:pt x="644425" y="93592"/>
                </a:lnTo>
                <a:lnTo>
                  <a:pt x="673426" y="123545"/>
                </a:lnTo>
                <a:lnTo>
                  <a:pt x="695051" y="156345"/>
                </a:lnTo>
                <a:lnTo>
                  <a:pt x="713232" y="228600"/>
                </a:lnTo>
                <a:lnTo>
                  <a:pt x="708564" y="265679"/>
                </a:lnTo>
                <a:lnTo>
                  <a:pt x="673426" y="333653"/>
                </a:lnTo>
                <a:lnTo>
                  <a:pt x="644425" y="363607"/>
                </a:lnTo>
                <a:lnTo>
                  <a:pt x="608780" y="390243"/>
                </a:lnTo>
                <a:lnTo>
                  <a:pt x="567227" y="413092"/>
                </a:lnTo>
                <a:lnTo>
                  <a:pt x="520500" y="431682"/>
                </a:lnTo>
                <a:lnTo>
                  <a:pt x="469333" y="445544"/>
                </a:lnTo>
                <a:lnTo>
                  <a:pt x="414460" y="454206"/>
                </a:lnTo>
                <a:lnTo>
                  <a:pt x="356616" y="457198"/>
                </a:lnTo>
                <a:lnTo>
                  <a:pt x="298771" y="454206"/>
                </a:lnTo>
                <a:lnTo>
                  <a:pt x="243898" y="445544"/>
                </a:lnTo>
                <a:lnTo>
                  <a:pt x="192731" y="431682"/>
                </a:lnTo>
                <a:lnTo>
                  <a:pt x="146004" y="413092"/>
                </a:lnTo>
                <a:lnTo>
                  <a:pt x="104451" y="390243"/>
                </a:lnTo>
                <a:lnTo>
                  <a:pt x="68806" y="363607"/>
                </a:lnTo>
                <a:lnTo>
                  <a:pt x="39805" y="333653"/>
                </a:lnTo>
                <a:lnTo>
                  <a:pt x="18180" y="300854"/>
                </a:lnTo>
                <a:lnTo>
                  <a:pt x="0" y="228600"/>
                </a:lnTo>
                <a:close/>
              </a:path>
            </a:pathLst>
          </a:custGeom>
          <a:ln w="12192">
            <a:solidFill>
              <a:srgbClr val="AF76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97585" y="672211"/>
            <a:ext cx="734882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444" y="1402112"/>
            <a:ext cx="7157110" cy="1731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1155" y="6481216"/>
            <a:ext cx="3079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417" y="66928"/>
            <a:ext cx="9039225" cy="6756400"/>
            <a:chOff x="42417" y="66928"/>
            <a:chExt cx="9039225" cy="6756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356616" y="0"/>
                  </a:moveTo>
                  <a:lnTo>
                    <a:pt x="298771" y="2992"/>
                  </a:lnTo>
                  <a:lnTo>
                    <a:pt x="243898" y="11654"/>
                  </a:lnTo>
                  <a:lnTo>
                    <a:pt x="192731" y="25516"/>
                  </a:lnTo>
                  <a:lnTo>
                    <a:pt x="146004" y="44106"/>
                  </a:lnTo>
                  <a:lnTo>
                    <a:pt x="104451" y="66955"/>
                  </a:lnTo>
                  <a:lnTo>
                    <a:pt x="68806" y="93592"/>
                  </a:lnTo>
                  <a:lnTo>
                    <a:pt x="39805" y="123545"/>
                  </a:lnTo>
                  <a:lnTo>
                    <a:pt x="18180" y="156345"/>
                  </a:lnTo>
                  <a:lnTo>
                    <a:pt x="0" y="228600"/>
                  </a:lnTo>
                  <a:lnTo>
                    <a:pt x="4667" y="265679"/>
                  </a:lnTo>
                  <a:lnTo>
                    <a:pt x="39805" y="333653"/>
                  </a:lnTo>
                  <a:lnTo>
                    <a:pt x="68806" y="363607"/>
                  </a:lnTo>
                  <a:lnTo>
                    <a:pt x="104451" y="390243"/>
                  </a:lnTo>
                  <a:lnTo>
                    <a:pt x="146004" y="413092"/>
                  </a:lnTo>
                  <a:lnTo>
                    <a:pt x="192731" y="431682"/>
                  </a:lnTo>
                  <a:lnTo>
                    <a:pt x="243898" y="445544"/>
                  </a:lnTo>
                  <a:lnTo>
                    <a:pt x="298771" y="454206"/>
                  </a:lnTo>
                  <a:lnTo>
                    <a:pt x="356616" y="457198"/>
                  </a:lnTo>
                  <a:lnTo>
                    <a:pt x="414460" y="454206"/>
                  </a:lnTo>
                  <a:lnTo>
                    <a:pt x="469333" y="445544"/>
                  </a:lnTo>
                  <a:lnTo>
                    <a:pt x="520500" y="431682"/>
                  </a:lnTo>
                  <a:lnTo>
                    <a:pt x="567227" y="413092"/>
                  </a:lnTo>
                  <a:lnTo>
                    <a:pt x="608780" y="390243"/>
                  </a:lnTo>
                  <a:lnTo>
                    <a:pt x="644425" y="363607"/>
                  </a:lnTo>
                  <a:lnTo>
                    <a:pt x="673426" y="333653"/>
                  </a:lnTo>
                  <a:lnTo>
                    <a:pt x="695051" y="300854"/>
                  </a:lnTo>
                  <a:lnTo>
                    <a:pt x="713232" y="228600"/>
                  </a:lnTo>
                  <a:lnTo>
                    <a:pt x="708564" y="191520"/>
                  </a:lnTo>
                  <a:lnTo>
                    <a:pt x="673426" y="123545"/>
                  </a:lnTo>
                  <a:lnTo>
                    <a:pt x="644425" y="93592"/>
                  </a:lnTo>
                  <a:lnTo>
                    <a:pt x="608780" y="66955"/>
                  </a:lnTo>
                  <a:lnTo>
                    <a:pt x="567227" y="44106"/>
                  </a:lnTo>
                  <a:lnTo>
                    <a:pt x="520500" y="25516"/>
                  </a:lnTo>
                  <a:lnTo>
                    <a:pt x="469333" y="11654"/>
                  </a:lnTo>
                  <a:lnTo>
                    <a:pt x="414460" y="2992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0" y="228600"/>
                  </a:moveTo>
                  <a:lnTo>
                    <a:pt x="18180" y="156345"/>
                  </a:lnTo>
                  <a:lnTo>
                    <a:pt x="39805" y="123545"/>
                  </a:lnTo>
                  <a:lnTo>
                    <a:pt x="68806" y="93592"/>
                  </a:lnTo>
                  <a:lnTo>
                    <a:pt x="104451" y="66955"/>
                  </a:lnTo>
                  <a:lnTo>
                    <a:pt x="146004" y="44106"/>
                  </a:lnTo>
                  <a:lnTo>
                    <a:pt x="192731" y="25516"/>
                  </a:lnTo>
                  <a:lnTo>
                    <a:pt x="243898" y="11654"/>
                  </a:lnTo>
                  <a:lnTo>
                    <a:pt x="298771" y="2992"/>
                  </a:lnTo>
                  <a:lnTo>
                    <a:pt x="356616" y="0"/>
                  </a:lnTo>
                  <a:lnTo>
                    <a:pt x="414460" y="2992"/>
                  </a:lnTo>
                  <a:lnTo>
                    <a:pt x="469333" y="11654"/>
                  </a:lnTo>
                  <a:lnTo>
                    <a:pt x="520500" y="25516"/>
                  </a:lnTo>
                  <a:lnTo>
                    <a:pt x="567227" y="44106"/>
                  </a:lnTo>
                  <a:lnTo>
                    <a:pt x="608780" y="66955"/>
                  </a:lnTo>
                  <a:lnTo>
                    <a:pt x="644425" y="93592"/>
                  </a:lnTo>
                  <a:lnTo>
                    <a:pt x="673426" y="123545"/>
                  </a:lnTo>
                  <a:lnTo>
                    <a:pt x="695051" y="156345"/>
                  </a:lnTo>
                  <a:lnTo>
                    <a:pt x="713232" y="228600"/>
                  </a:lnTo>
                  <a:lnTo>
                    <a:pt x="708564" y="265679"/>
                  </a:lnTo>
                  <a:lnTo>
                    <a:pt x="673426" y="333653"/>
                  </a:lnTo>
                  <a:lnTo>
                    <a:pt x="644425" y="363607"/>
                  </a:lnTo>
                  <a:lnTo>
                    <a:pt x="608780" y="390243"/>
                  </a:lnTo>
                  <a:lnTo>
                    <a:pt x="567227" y="413092"/>
                  </a:lnTo>
                  <a:lnTo>
                    <a:pt x="520500" y="431682"/>
                  </a:lnTo>
                  <a:lnTo>
                    <a:pt x="469333" y="445544"/>
                  </a:lnTo>
                  <a:lnTo>
                    <a:pt x="414460" y="454206"/>
                  </a:lnTo>
                  <a:lnTo>
                    <a:pt x="356616" y="457198"/>
                  </a:lnTo>
                  <a:lnTo>
                    <a:pt x="298771" y="454206"/>
                  </a:lnTo>
                  <a:lnTo>
                    <a:pt x="243898" y="445544"/>
                  </a:lnTo>
                  <a:lnTo>
                    <a:pt x="192731" y="431682"/>
                  </a:lnTo>
                  <a:lnTo>
                    <a:pt x="146004" y="413092"/>
                  </a:lnTo>
                  <a:lnTo>
                    <a:pt x="104451" y="390243"/>
                  </a:lnTo>
                  <a:lnTo>
                    <a:pt x="68806" y="363607"/>
                  </a:lnTo>
                  <a:lnTo>
                    <a:pt x="39805" y="333653"/>
                  </a:lnTo>
                  <a:lnTo>
                    <a:pt x="18180" y="300854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03" y="1295400"/>
              <a:ext cx="8915400" cy="1755775"/>
            </a:xfrm>
            <a:custGeom>
              <a:avLst/>
              <a:gdLst/>
              <a:ahLst/>
              <a:cxnLst/>
              <a:rect l="l" t="t" r="r" b="b"/>
              <a:pathLst>
                <a:path w="8915400" h="1755775">
                  <a:moveTo>
                    <a:pt x="8915400" y="0"/>
                  </a:moveTo>
                  <a:lnTo>
                    <a:pt x="0" y="0"/>
                  </a:lnTo>
                  <a:lnTo>
                    <a:pt x="0" y="1755648"/>
                  </a:lnTo>
                  <a:lnTo>
                    <a:pt x="8915400" y="1755648"/>
                  </a:lnTo>
                  <a:lnTo>
                    <a:pt x="8915400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875" y="1373123"/>
              <a:ext cx="1600200" cy="15758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5540" y="225551"/>
              <a:ext cx="4346448" cy="113690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25673" y="351790"/>
            <a:ext cx="3692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FF9900"/>
                </a:solidFill>
              </a:rPr>
              <a:t>Programming</a:t>
            </a:r>
            <a:r>
              <a:rPr spc="-10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in</a:t>
            </a:r>
            <a:r>
              <a:rPr spc="-25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C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1600200" y="1449324"/>
            <a:ext cx="7269480" cy="4866132"/>
            <a:chOff x="1600200" y="1449324"/>
            <a:chExt cx="7269480" cy="4866132"/>
          </a:xfrm>
        </p:grpSpPr>
        <p:sp>
          <p:nvSpPr>
            <p:cNvPr id="12" name="object 12"/>
            <p:cNvSpPr/>
            <p:nvPr/>
          </p:nvSpPr>
          <p:spPr>
            <a:xfrm>
              <a:off x="1828800" y="1449324"/>
              <a:ext cx="7040880" cy="1447800"/>
            </a:xfrm>
            <a:custGeom>
              <a:avLst/>
              <a:gdLst/>
              <a:ahLst/>
              <a:cxnLst/>
              <a:rect l="l" t="t" r="r" b="b"/>
              <a:pathLst>
                <a:path w="7040880" h="1447800">
                  <a:moveTo>
                    <a:pt x="7040880" y="0"/>
                  </a:moveTo>
                  <a:lnTo>
                    <a:pt x="0" y="0"/>
                  </a:lnTo>
                  <a:lnTo>
                    <a:pt x="0" y="1447800"/>
                  </a:lnTo>
                  <a:lnTo>
                    <a:pt x="7040880" y="1447800"/>
                  </a:lnTo>
                  <a:lnTo>
                    <a:pt x="704088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933" y="2311527"/>
              <a:ext cx="2476754" cy="35775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02151" y="4030980"/>
              <a:ext cx="2054352" cy="19050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7400" y="3352800"/>
              <a:ext cx="749807" cy="93726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44979" y="5030724"/>
              <a:ext cx="1757171" cy="128473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38983" y="5320283"/>
              <a:ext cx="637032" cy="219456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781800" y="4177284"/>
              <a:ext cx="2028444" cy="125272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00200" y="3820668"/>
              <a:ext cx="1441703" cy="1153668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3070733" y="3482340"/>
              <a:ext cx="647700" cy="472440"/>
            </a:xfrm>
            <a:custGeom>
              <a:avLst/>
              <a:gdLst/>
              <a:ahLst/>
              <a:cxnLst/>
              <a:rect l="l" t="t" r="r" b="b"/>
              <a:pathLst>
                <a:path w="647700" h="472439">
                  <a:moveTo>
                    <a:pt x="118110" y="0"/>
                  </a:moveTo>
                  <a:lnTo>
                    <a:pt x="0" y="0"/>
                  </a:lnTo>
                  <a:lnTo>
                    <a:pt x="50566" y="2550"/>
                  </a:lnTo>
                  <a:lnTo>
                    <a:pt x="99839" y="10049"/>
                  </a:lnTo>
                  <a:lnTo>
                    <a:pt x="147519" y="22272"/>
                  </a:lnTo>
                  <a:lnTo>
                    <a:pt x="193303" y="38989"/>
                  </a:lnTo>
                  <a:lnTo>
                    <a:pt x="236891" y="59976"/>
                  </a:lnTo>
                  <a:lnTo>
                    <a:pt x="277982" y="85005"/>
                  </a:lnTo>
                  <a:lnTo>
                    <a:pt x="316275" y="113849"/>
                  </a:lnTo>
                  <a:lnTo>
                    <a:pt x="351468" y="146281"/>
                  </a:lnTo>
                  <a:lnTo>
                    <a:pt x="383261" y="182075"/>
                  </a:lnTo>
                  <a:lnTo>
                    <a:pt x="411352" y="221004"/>
                  </a:lnTo>
                  <a:lnTo>
                    <a:pt x="435441" y="262840"/>
                  </a:lnTo>
                  <a:lnTo>
                    <a:pt x="455227" y="307358"/>
                  </a:lnTo>
                  <a:lnTo>
                    <a:pt x="470407" y="354330"/>
                  </a:lnTo>
                  <a:lnTo>
                    <a:pt x="411353" y="354330"/>
                  </a:lnTo>
                  <a:lnTo>
                    <a:pt x="544957" y="472440"/>
                  </a:lnTo>
                  <a:lnTo>
                    <a:pt x="647572" y="354330"/>
                  </a:lnTo>
                  <a:lnTo>
                    <a:pt x="588518" y="354330"/>
                  </a:lnTo>
                  <a:lnTo>
                    <a:pt x="573337" y="307358"/>
                  </a:lnTo>
                  <a:lnTo>
                    <a:pt x="553551" y="262840"/>
                  </a:lnTo>
                  <a:lnTo>
                    <a:pt x="529462" y="221004"/>
                  </a:lnTo>
                  <a:lnTo>
                    <a:pt x="501371" y="182075"/>
                  </a:lnTo>
                  <a:lnTo>
                    <a:pt x="469578" y="146281"/>
                  </a:lnTo>
                  <a:lnTo>
                    <a:pt x="434385" y="113849"/>
                  </a:lnTo>
                  <a:lnTo>
                    <a:pt x="396092" y="85005"/>
                  </a:lnTo>
                  <a:lnTo>
                    <a:pt x="355001" y="59976"/>
                  </a:lnTo>
                  <a:lnTo>
                    <a:pt x="311413" y="38989"/>
                  </a:lnTo>
                  <a:lnTo>
                    <a:pt x="265629" y="22272"/>
                  </a:lnTo>
                  <a:lnTo>
                    <a:pt x="217949" y="10049"/>
                  </a:lnTo>
                  <a:lnTo>
                    <a:pt x="168676" y="2550"/>
                  </a:lnTo>
                  <a:lnTo>
                    <a:pt x="118110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84703" y="3482340"/>
              <a:ext cx="545465" cy="472440"/>
            </a:xfrm>
            <a:custGeom>
              <a:avLst/>
              <a:gdLst/>
              <a:ahLst/>
              <a:cxnLst/>
              <a:rect l="l" t="t" r="r" b="b"/>
              <a:pathLst>
                <a:path w="545464" h="472439">
                  <a:moveTo>
                    <a:pt x="485901" y="0"/>
                  </a:moveTo>
                  <a:lnTo>
                    <a:pt x="436222" y="2438"/>
                  </a:lnTo>
                  <a:lnTo>
                    <a:pt x="387977" y="9595"/>
                  </a:lnTo>
                  <a:lnTo>
                    <a:pt x="341411" y="21234"/>
                  </a:lnTo>
                  <a:lnTo>
                    <a:pt x="296769" y="37117"/>
                  </a:lnTo>
                  <a:lnTo>
                    <a:pt x="254294" y="57008"/>
                  </a:lnTo>
                  <a:lnTo>
                    <a:pt x="214231" y="80668"/>
                  </a:lnTo>
                  <a:lnTo>
                    <a:pt x="176825" y="107861"/>
                  </a:lnTo>
                  <a:lnTo>
                    <a:pt x="142319" y="138350"/>
                  </a:lnTo>
                  <a:lnTo>
                    <a:pt x="110958" y="171897"/>
                  </a:lnTo>
                  <a:lnTo>
                    <a:pt x="82985" y="208266"/>
                  </a:lnTo>
                  <a:lnTo>
                    <a:pt x="58646" y="247218"/>
                  </a:lnTo>
                  <a:lnTo>
                    <a:pt x="38185" y="288518"/>
                  </a:lnTo>
                  <a:lnTo>
                    <a:pt x="21845" y="331927"/>
                  </a:lnTo>
                  <a:lnTo>
                    <a:pt x="9872" y="377208"/>
                  </a:lnTo>
                  <a:lnTo>
                    <a:pt x="2508" y="424125"/>
                  </a:lnTo>
                  <a:lnTo>
                    <a:pt x="0" y="472440"/>
                  </a:lnTo>
                  <a:lnTo>
                    <a:pt x="118109" y="472440"/>
                  </a:lnTo>
                  <a:lnTo>
                    <a:pt x="120515" y="425229"/>
                  </a:lnTo>
                  <a:lnTo>
                    <a:pt x="127586" y="379260"/>
                  </a:lnTo>
                  <a:lnTo>
                    <a:pt x="139105" y="334772"/>
                  </a:lnTo>
                  <a:lnTo>
                    <a:pt x="154854" y="292004"/>
                  </a:lnTo>
                  <a:lnTo>
                    <a:pt x="174615" y="251196"/>
                  </a:lnTo>
                  <a:lnTo>
                    <a:pt x="198170" y="212587"/>
                  </a:lnTo>
                  <a:lnTo>
                    <a:pt x="225302" y="176417"/>
                  </a:lnTo>
                  <a:lnTo>
                    <a:pt x="255792" y="142924"/>
                  </a:lnTo>
                  <a:lnTo>
                    <a:pt x="289422" y="112349"/>
                  </a:lnTo>
                  <a:lnTo>
                    <a:pt x="325976" y="84930"/>
                  </a:lnTo>
                  <a:lnTo>
                    <a:pt x="365234" y="60906"/>
                  </a:lnTo>
                  <a:lnTo>
                    <a:pt x="406979" y="40518"/>
                  </a:lnTo>
                  <a:lnTo>
                    <a:pt x="450993" y="24003"/>
                  </a:lnTo>
                  <a:lnTo>
                    <a:pt x="497058" y="11603"/>
                  </a:lnTo>
                  <a:lnTo>
                    <a:pt x="544957" y="3556"/>
                  </a:lnTo>
                  <a:lnTo>
                    <a:pt x="530264" y="1982"/>
                  </a:lnTo>
                  <a:lnTo>
                    <a:pt x="515524" y="873"/>
                  </a:lnTo>
                  <a:lnTo>
                    <a:pt x="500737" y="216"/>
                  </a:lnTo>
                  <a:lnTo>
                    <a:pt x="485901" y="0"/>
                  </a:lnTo>
                  <a:close/>
                </a:path>
              </a:pathLst>
            </a:custGeom>
            <a:solidFill>
              <a:srgbClr val="C182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584703" y="3482340"/>
              <a:ext cx="1134110" cy="472440"/>
            </a:xfrm>
            <a:custGeom>
              <a:avLst/>
              <a:gdLst/>
              <a:ahLst/>
              <a:cxnLst/>
              <a:rect l="l" t="t" r="r" b="b"/>
              <a:pathLst>
                <a:path w="1134110" h="472439">
                  <a:moveTo>
                    <a:pt x="544957" y="3556"/>
                  </a:moveTo>
                  <a:lnTo>
                    <a:pt x="497058" y="11603"/>
                  </a:lnTo>
                  <a:lnTo>
                    <a:pt x="450993" y="24003"/>
                  </a:lnTo>
                  <a:lnTo>
                    <a:pt x="406979" y="40518"/>
                  </a:lnTo>
                  <a:lnTo>
                    <a:pt x="365234" y="60906"/>
                  </a:lnTo>
                  <a:lnTo>
                    <a:pt x="325976" y="84930"/>
                  </a:lnTo>
                  <a:lnTo>
                    <a:pt x="289422" y="112349"/>
                  </a:lnTo>
                  <a:lnTo>
                    <a:pt x="255792" y="142924"/>
                  </a:lnTo>
                  <a:lnTo>
                    <a:pt x="225302" y="176417"/>
                  </a:lnTo>
                  <a:lnTo>
                    <a:pt x="198170" y="212587"/>
                  </a:lnTo>
                  <a:lnTo>
                    <a:pt x="174615" y="251196"/>
                  </a:lnTo>
                  <a:lnTo>
                    <a:pt x="154854" y="292004"/>
                  </a:lnTo>
                  <a:lnTo>
                    <a:pt x="139105" y="334772"/>
                  </a:lnTo>
                  <a:lnTo>
                    <a:pt x="127586" y="379260"/>
                  </a:lnTo>
                  <a:lnTo>
                    <a:pt x="120515" y="425229"/>
                  </a:lnTo>
                  <a:lnTo>
                    <a:pt x="118109" y="472440"/>
                  </a:lnTo>
                  <a:lnTo>
                    <a:pt x="0" y="472440"/>
                  </a:lnTo>
                  <a:lnTo>
                    <a:pt x="2508" y="424125"/>
                  </a:lnTo>
                  <a:lnTo>
                    <a:pt x="9872" y="377208"/>
                  </a:lnTo>
                  <a:lnTo>
                    <a:pt x="21845" y="331927"/>
                  </a:lnTo>
                  <a:lnTo>
                    <a:pt x="38185" y="288518"/>
                  </a:lnTo>
                  <a:lnTo>
                    <a:pt x="58646" y="247218"/>
                  </a:lnTo>
                  <a:lnTo>
                    <a:pt x="82985" y="208266"/>
                  </a:lnTo>
                  <a:lnTo>
                    <a:pt x="110958" y="171897"/>
                  </a:lnTo>
                  <a:lnTo>
                    <a:pt x="142319" y="138350"/>
                  </a:lnTo>
                  <a:lnTo>
                    <a:pt x="176825" y="107861"/>
                  </a:lnTo>
                  <a:lnTo>
                    <a:pt x="214231" y="80668"/>
                  </a:lnTo>
                  <a:lnTo>
                    <a:pt x="254294" y="57008"/>
                  </a:lnTo>
                  <a:lnTo>
                    <a:pt x="296769" y="37117"/>
                  </a:lnTo>
                  <a:lnTo>
                    <a:pt x="341411" y="21234"/>
                  </a:lnTo>
                  <a:lnTo>
                    <a:pt x="387977" y="9595"/>
                  </a:lnTo>
                  <a:lnTo>
                    <a:pt x="436222" y="2438"/>
                  </a:lnTo>
                  <a:lnTo>
                    <a:pt x="485901" y="0"/>
                  </a:lnTo>
                  <a:lnTo>
                    <a:pt x="604138" y="0"/>
                  </a:lnTo>
                  <a:lnTo>
                    <a:pt x="654705" y="2550"/>
                  </a:lnTo>
                  <a:lnTo>
                    <a:pt x="703978" y="10049"/>
                  </a:lnTo>
                  <a:lnTo>
                    <a:pt x="751658" y="22272"/>
                  </a:lnTo>
                  <a:lnTo>
                    <a:pt x="797442" y="38989"/>
                  </a:lnTo>
                  <a:lnTo>
                    <a:pt x="841030" y="59976"/>
                  </a:lnTo>
                  <a:lnTo>
                    <a:pt x="882121" y="85005"/>
                  </a:lnTo>
                  <a:lnTo>
                    <a:pt x="920414" y="113849"/>
                  </a:lnTo>
                  <a:lnTo>
                    <a:pt x="955607" y="146281"/>
                  </a:lnTo>
                  <a:lnTo>
                    <a:pt x="987400" y="182075"/>
                  </a:lnTo>
                  <a:lnTo>
                    <a:pt x="1015491" y="221004"/>
                  </a:lnTo>
                  <a:lnTo>
                    <a:pt x="1039580" y="262840"/>
                  </a:lnTo>
                  <a:lnTo>
                    <a:pt x="1059366" y="307358"/>
                  </a:lnTo>
                  <a:lnTo>
                    <a:pt x="1074546" y="354330"/>
                  </a:lnTo>
                  <a:lnTo>
                    <a:pt x="1133601" y="354330"/>
                  </a:lnTo>
                  <a:lnTo>
                    <a:pt x="1030985" y="472440"/>
                  </a:lnTo>
                  <a:lnTo>
                    <a:pt x="897382" y="354330"/>
                  </a:lnTo>
                  <a:lnTo>
                    <a:pt x="956436" y="354330"/>
                  </a:lnTo>
                  <a:lnTo>
                    <a:pt x="941256" y="307358"/>
                  </a:lnTo>
                  <a:lnTo>
                    <a:pt x="921470" y="262840"/>
                  </a:lnTo>
                  <a:lnTo>
                    <a:pt x="897381" y="221004"/>
                  </a:lnTo>
                  <a:lnTo>
                    <a:pt x="869290" y="182075"/>
                  </a:lnTo>
                  <a:lnTo>
                    <a:pt x="837497" y="146281"/>
                  </a:lnTo>
                  <a:lnTo>
                    <a:pt x="802304" y="113849"/>
                  </a:lnTo>
                  <a:lnTo>
                    <a:pt x="764011" y="85005"/>
                  </a:lnTo>
                  <a:lnTo>
                    <a:pt x="722920" y="59976"/>
                  </a:lnTo>
                  <a:lnTo>
                    <a:pt x="679332" y="38989"/>
                  </a:lnTo>
                  <a:lnTo>
                    <a:pt x="633548" y="22272"/>
                  </a:lnTo>
                  <a:lnTo>
                    <a:pt x="585868" y="10049"/>
                  </a:lnTo>
                  <a:lnTo>
                    <a:pt x="536595" y="2550"/>
                  </a:lnTo>
                  <a:lnTo>
                    <a:pt x="486028" y="0"/>
                  </a:lnTo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6897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Linear</a:t>
            </a:r>
            <a:r>
              <a:rPr spc="-15" dirty="0"/>
              <a:t> Search</a:t>
            </a:r>
            <a:r>
              <a:rPr spc="-10" dirty="0"/>
              <a:t> </a:t>
            </a:r>
            <a:r>
              <a:rPr spc="-15" dirty="0"/>
              <a:t>Example</a:t>
            </a:r>
            <a:r>
              <a:rPr spc="-10" dirty="0"/>
              <a:t> </a:t>
            </a:r>
            <a:r>
              <a:rPr spc="-5" dirty="0"/>
              <a:t>Using</a:t>
            </a:r>
            <a:r>
              <a:rPr spc="-10" dirty="0"/>
              <a:t> </a:t>
            </a:r>
            <a:r>
              <a:rPr spc="-30" dirty="0"/>
              <a:t>For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8055" y="1545336"/>
            <a:ext cx="8519160" cy="4602480"/>
            <a:chOff x="448055" y="1545336"/>
            <a:chExt cx="8519160" cy="460248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7205" y="1654498"/>
              <a:ext cx="8400861" cy="4417494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452627" y="1549908"/>
              <a:ext cx="8510270" cy="4593590"/>
            </a:xfrm>
            <a:custGeom>
              <a:avLst/>
              <a:gdLst/>
              <a:ahLst/>
              <a:cxnLst/>
              <a:rect l="l" t="t" r="r" b="b"/>
              <a:pathLst>
                <a:path w="8510270" h="4593590">
                  <a:moveTo>
                    <a:pt x="0" y="4593336"/>
                  </a:moveTo>
                  <a:lnTo>
                    <a:pt x="8510016" y="4593336"/>
                  </a:lnTo>
                  <a:lnTo>
                    <a:pt x="8510016" y="0"/>
                  </a:lnTo>
                  <a:lnTo>
                    <a:pt x="0" y="0"/>
                  </a:lnTo>
                  <a:lnTo>
                    <a:pt x="0" y="459333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14935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Sorting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95729"/>
            <a:ext cx="3566795" cy="4157979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286385" marR="621030" indent="-274320">
              <a:lnSpc>
                <a:spcPts val="2300"/>
              </a:lnSpc>
              <a:spcBef>
                <a:spcPts val="660"/>
              </a:spcBef>
              <a:buClr>
                <a:srgbClr val="EFA12D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dirty="0">
                <a:latin typeface="Calibri"/>
                <a:cs typeface="Calibri"/>
              </a:rPr>
              <a:t>Place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into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some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order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ts val="2545"/>
              </a:lnSpc>
              <a:buClr>
                <a:srgbClr val="A4634E"/>
              </a:buClr>
              <a:buSzPct val="84090"/>
              <a:buFont typeface="Segoe UI Symbol"/>
              <a:buChar char="⚫"/>
              <a:tabLst>
                <a:tab pos="561340" algn="l"/>
              </a:tabLst>
            </a:pPr>
            <a:r>
              <a:rPr sz="2200" spc="-5" dirty="0">
                <a:latin typeface="Calibri"/>
                <a:cs typeface="Calibri"/>
              </a:rPr>
              <a:t>Ascending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or</a:t>
            </a:r>
            <a:r>
              <a:rPr sz="2200" spc="-10" dirty="0">
                <a:latin typeface="Calibri"/>
                <a:cs typeface="Calibri"/>
              </a:rPr>
              <a:t> descending</a:t>
            </a:r>
            <a:endParaRPr sz="2200">
              <a:latin typeface="Calibri"/>
              <a:cs typeface="Calibri"/>
            </a:endParaRPr>
          </a:p>
          <a:p>
            <a:pPr marL="286385" indent="-274320">
              <a:lnSpc>
                <a:spcPts val="2825"/>
              </a:lnSpc>
              <a:spcBef>
                <a:spcPts val="15"/>
              </a:spcBef>
              <a:buClr>
                <a:srgbClr val="EFA12D"/>
              </a:buClr>
              <a:buSzPct val="85416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sz="2400" spc="-15" dirty="0">
                <a:latin typeface="Calibri"/>
                <a:cs typeface="Calibri"/>
              </a:rPr>
              <a:t>Many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types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ts val="2520"/>
              </a:lnSpc>
              <a:buClr>
                <a:srgbClr val="A4634E"/>
              </a:buClr>
              <a:buSzPct val="84090"/>
              <a:buFont typeface="Segoe UI Symbol"/>
              <a:buChar char="⚫"/>
              <a:tabLst>
                <a:tab pos="561340" algn="l"/>
              </a:tabLst>
            </a:pPr>
            <a:r>
              <a:rPr sz="2200" spc="-10" dirty="0">
                <a:latin typeface="Calibri"/>
                <a:cs typeface="Calibri"/>
              </a:rPr>
              <a:t>Simple: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Selection</a:t>
            </a:r>
            <a:endParaRPr sz="2200">
              <a:latin typeface="Calibri"/>
              <a:cs typeface="Calibri"/>
            </a:endParaRPr>
          </a:p>
          <a:p>
            <a:pPr marL="560705" marR="5080" lvl="1" indent="-228600">
              <a:lnSpc>
                <a:spcPct val="80000"/>
              </a:lnSpc>
              <a:spcBef>
                <a:spcPts val="459"/>
              </a:spcBef>
              <a:buClr>
                <a:srgbClr val="A4634E"/>
              </a:buClr>
              <a:buSzPct val="84090"/>
              <a:buFont typeface="Segoe UI Symbol"/>
              <a:buChar char="⚫"/>
              <a:tabLst>
                <a:tab pos="561340" algn="l"/>
              </a:tabLst>
            </a:pPr>
            <a:r>
              <a:rPr sz="2200" spc="-10" dirty="0">
                <a:latin typeface="Calibri"/>
                <a:cs typeface="Calibri"/>
              </a:rPr>
              <a:t>More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intelligent: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Bubble,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selection, insertion, </a:t>
            </a:r>
            <a:r>
              <a:rPr sz="2200" spc="-10" dirty="0">
                <a:latin typeface="Calibri"/>
                <a:cs typeface="Calibri"/>
              </a:rPr>
              <a:t>shell, 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comb,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merge,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heap,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quick,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counting,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bucket,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radix, </a:t>
            </a:r>
            <a:r>
              <a:rPr sz="2200" spc="-5" dirty="0">
                <a:latin typeface="Calibri"/>
                <a:cs typeface="Calibri"/>
              </a:rPr>
              <a:t> distribution, timsort, 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gnome,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cocktail,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library, 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cycle,</a:t>
            </a:r>
            <a:r>
              <a:rPr sz="2200" spc="-5" dirty="0">
                <a:latin typeface="Calibri"/>
                <a:cs typeface="Calibri"/>
              </a:rPr>
              <a:t> binary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tree,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bogo, 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pigeonhole, </a:t>
            </a:r>
            <a:r>
              <a:rPr sz="2200" spc="-10" dirty="0">
                <a:latin typeface="Calibri"/>
                <a:cs typeface="Calibri"/>
              </a:rPr>
              <a:t>spread, bead, </a:t>
            </a:r>
            <a:r>
              <a:rPr sz="2200" spc="-484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pancake,</a:t>
            </a:r>
            <a:r>
              <a:rPr sz="220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…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29200" y="2209800"/>
            <a:ext cx="3639311" cy="28194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28727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Selection</a:t>
            </a:r>
            <a:r>
              <a:rPr spc="-55" dirty="0"/>
              <a:t> </a:t>
            </a:r>
            <a:r>
              <a:rPr spc="-10" dirty="0"/>
              <a:t>Sort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6938009" cy="819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Compare </a:t>
            </a:r>
            <a:r>
              <a:rPr sz="2600" spc="-5" dirty="0">
                <a:latin typeface="Calibri"/>
                <a:cs typeface="Calibri"/>
              </a:rPr>
              <a:t>element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dirty="0">
                <a:latin typeface="Calibri"/>
                <a:cs typeface="Calibri"/>
              </a:rPr>
              <a:t>all </a:t>
            </a:r>
            <a:r>
              <a:rPr sz="2600" spc="-5" dirty="0">
                <a:latin typeface="Calibri"/>
                <a:cs typeface="Calibri"/>
              </a:rPr>
              <a:t>elements below </a:t>
            </a:r>
            <a:r>
              <a:rPr sz="2600" dirty="0">
                <a:latin typeface="Calibri"/>
                <a:cs typeface="Calibri"/>
              </a:rPr>
              <a:t>and then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move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next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element,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swap </a:t>
            </a:r>
            <a:r>
              <a:rPr sz="2600" dirty="0">
                <a:latin typeface="Calibri"/>
                <a:cs typeface="Calibri"/>
              </a:rPr>
              <a:t>when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appropriate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25835" y="2590800"/>
            <a:ext cx="7877175" cy="3693160"/>
            <a:chOff x="925835" y="2590800"/>
            <a:chExt cx="7877175" cy="36931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5835" y="2590800"/>
              <a:ext cx="1452348" cy="36926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7623" y="2878845"/>
              <a:ext cx="5768171" cy="3091412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683763" y="2834640"/>
              <a:ext cx="6114415" cy="3190240"/>
            </a:xfrm>
            <a:custGeom>
              <a:avLst/>
              <a:gdLst/>
              <a:ahLst/>
              <a:cxnLst/>
              <a:rect l="l" t="t" r="r" b="b"/>
              <a:pathLst>
                <a:path w="6114415" h="3190240">
                  <a:moveTo>
                    <a:pt x="0" y="3189732"/>
                  </a:moveTo>
                  <a:lnTo>
                    <a:pt x="6114288" y="3189732"/>
                  </a:lnTo>
                  <a:lnTo>
                    <a:pt x="6114288" y="0"/>
                  </a:lnTo>
                  <a:lnTo>
                    <a:pt x="0" y="0"/>
                  </a:lnTo>
                  <a:lnTo>
                    <a:pt x="0" y="3189732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0976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Bubble/Sinking</a:t>
            </a:r>
            <a:r>
              <a:rPr spc="-45" dirty="0"/>
              <a:t> </a:t>
            </a:r>
            <a:r>
              <a:rPr spc="-10" dirty="0"/>
              <a:t>Sort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83766"/>
            <a:ext cx="7393940" cy="9715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Compare </a:t>
            </a:r>
            <a:r>
              <a:rPr sz="2600" spc="-5" dirty="0">
                <a:latin typeface="Calibri"/>
                <a:cs typeface="Calibri"/>
              </a:rPr>
              <a:t>adjacent elements,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swap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when</a:t>
            </a:r>
            <a:r>
              <a:rPr sz="2600" spc="-10" dirty="0">
                <a:latin typeface="Calibri"/>
                <a:cs typeface="Calibri"/>
              </a:rPr>
              <a:t> appropriate</a:t>
            </a:r>
            <a:endParaRPr sz="26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Stop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</a:t>
            </a:r>
            <a:r>
              <a:rPr sz="2600" spc="-10" dirty="0">
                <a:latin typeface="Calibri"/>
                <a:cs typeface="Calibri"/>
              </a:rPr>
              <a:t> swaps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 pass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53261" y="2590800"/>
            <a:ext cx="7943850" cy="4048125"/>
            <a:chOff x="953261" y="2590800"/>
            <a:chExt cx="7943850" cy="40481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53261" y="2590800"/>
              <a:ext cx="857250" cy="369265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57400" y="2633471"/>
              <a:ext cx="6830568" cy="396495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052827" y="2628900"/>
              <a:ext cx="6840220" cy="4005579"/>
            </a:xfrm>
            <a:custGeom>
              <a:avLst/>
              <a:gdLst/>
              <a:ahLst/>
              <a:cxnLst/>
              <a:rect l="l" t="t" r="r" b="b"/>
              <a:pathLst>
                <a:path w="6840220" h="4005579">
                  <a:moveTo>
                    <a:pt x="0" y="4005072"/>
                  </a:moveTo>
                  <a:lnTo>
                    <a:pt x="6839711" y="4005072"/>
                  </a:lnTo>
                  <a:lnTo>
                    <a:pt x="6839711" y="0"/>
                  </a:lnTo>
                  <a:lnTo>
                    <a:pt x="0" y="0"/>
                  </a:lnTo>
                  <a:lnTo>
                    <a:pt x="0" y="4005072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0222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Sum</a:t>
            </a:r>
            <a:r>
              <a:rPr spc="-15" dirty="0"/>
              <a:t> </a:t>
            </a:r>
            <a:r>
              <a:rPr spc="-5" dirty="0"/>
              <a:t>&amp;</a:t>
            </a:r>
            <a:r>
              <a:rPr spc="-15" dirty="0"/>
              <a:t> </a:t>
            </a:r>
            <a:r>
              <a:rPr spc="-40" dirty="0"/>
              <a:t>Average</a:t>
            </a:r>
            <a:r>
              <a:rPr spc="-15" dirty="0"/>
              <a:t> 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624955" cy="8991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20" dirty="0">
                <a:latin typeface="Calibri"/>
                <a:cs typeface="Calibri"/>
              </a:rPr>
              <a:t>Verify</a:t>
            </a:r>
            <a:r>
              <a:rPr sz="2600" spc="-10" dirty="0">
                <a:latin typeface="Calibri"/>
                <a:cs typeface="Calibri"/>
              </a:rPr>
              <a:t> positive</a:t>
            </a:r>
            <a:r>
              <a:rPr sz="2600" spc="-15" dirty="0">
                <a:latin typeface="Calibri"/>
                <a:cs typeface="Calibri"/>
              </a:rPr>
              <a:t> count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before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computing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average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Protects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against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division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zero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179575" y="2276854"/>
            <a:ext cx="6884034" cy="4471670"/>
            <a:chOff x="1179575" y="2276854"/>
            <a:chExt cx="6884034" cy="447167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8719" y="2286000"/>
              <a:ext cx="6865620" cy="445312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84147" y="2281426"/>
              <a:ext cx="6875145" cy="4462780"/>
            </a:xfrm>
            <a:custGeom>
              <a:avLst/>
              <a:gdLst/>
              <a:ahLst/>
              <a:cxnLst/>
              <a:rect l="l" t="t" r="r" b="b"/>
              <a:pathLst>
                <a:path w="6875145" h="4462780">
                  <a:moveTo>
                    <a:pt x="0" y="4462272"/>
                  </a:moveTo>
                  <a:lnTo>
                    <a:pt x="6874764" y="4462272"/>
                  </a:lnTo>
                  <a:lnTo>
                    <a:pt x="6874764" y="0"/>
                  </a:lnTo>
                  <a:lnTo>
                    <a:pt x="0" y="0"/>
                  </a:lnTo>
                  <a:lnTo>
                    <a:pt x="0" y="4462272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194563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Extremes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025515" cy="173101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Same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techniques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chapter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5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–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best: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Assume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first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extreme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Compare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others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current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extreme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Replace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extreme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when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finding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new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extreme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0" y="3810000"/>
            <a:ext cx="3209544" cy="19812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95"/>
              </a:spcBef>
              <a:tabLst>
                <a:tab pos="3390265" algn="l"/>
              </a:tabLst>
            </a:pPr>
            <a:r>
              <a:rPr spc="-10" dirty="0"/>
              <a:t>Extremes:</a:t>
            </a:r>
            <a:r>
              <a:rPr spc="15" dirty="0"/>
              <a:t> </a:t>
            </a:r>
            <a:r>
              <a:rPr spc="-10" dirty="0"/>
              <a:t>Find	Maximum</a:t>
            </a:r>
            <a:r>
              <a:rPr spc="-65" dirty="0"/>
              <a:t> </a:t>
            </a:r>
            <a:r>
              <a:rPr spc="-15" dirty="0"/>
              <a:t>Example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88136" y="1728216"/>
            <a:ext cx="7070090" cy="2585085"/>
            <a:chOff x="1088136" y="1728216"/>
            <a:chExt cx="7070090" cy="258508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290" y="1787355"/>
              <a:ext cx="6801493" cy="243309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92708" y="1732788"/>
              <a:ext cx="7061200" cy="2575560"/>
            </a:xfrm>
            <a:custGeom>
              <a:avLst/>
              <a:gdLst/>
              <a:ahLst/>
              <a:cxnLst/>
              <a:rect l="l" t="t" r="r" b="b"/>
              <a:pathLst>
                <a:path w="7061200" h="2575560">
                  <a:moveTo>
                    <a:pt x="0" y="2575560"/>
                  </a:moveTo>
                  <a:lnTo>
                    <a:pt x="7060692" y="2575560"/>
                  </a:lnTo>
                  <a:lnTo>
                    <a:pt x="7060692" y="0"/>
                  </a:lnTo>
                  <a:lnTo>
                    <a:pt x="0" y="0"/>
                  </a:lnTo>
                  <a:lnTo>
                    <a:pt x="0" y="257556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417" y="66928"/>
            <a:ext cx="9039225" cy="6756400"/>
            <a:chOff x="42417" y="66928"/>
            <a:chExt cx="9039225" cy="6756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31" y="70103"/>
              <a:ext cx="9012936" cy="669187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5531" y="70103"/>
              <a:ext cx="9013190" cy="6692265"/>
            </a:xfrm>
            <a:custGeom>
              <a:avLst/>
              <a:gdLst/>
              <a:ahLst/>
              <a:cxnLst/>
              <a:rect l="l" t="t" r="r" b="b"/>
              <a:pathLst>
                <a:path w="9013190" h="6692265">
                  <a:moveTo>
                    <a:pt x="0" y="329819"/>
                  </a:moveTo>
                  <a:lnTo>
                    <a:pt x="3576" y="281088"/>
                  </a:lnTo>
                  <a:lnTo>
                    <a:pt x="13965" y="234576"/>
                  </a:lnTo>
                  <a:lnTo>
                    <a:pt x="30656" y="190791"/>
                  </a:lnTo>
                  <a:lnTo>
                    <a:pt x="53139" y="150245"/>
                  </a:lnTo>
                  <a:lnTo>
                    <a:pt x="80905" y="113448"/>
                  </a:lnTo>
                  <a:lnTo>
                    <a:pt x="113441" y="80911"/>
                  </a:lnTo>
                  <a:lnTo>
                    <a:pt x="150240" y="53144"/>
                  </a:lnTo>
                  <a:lnTo>
                    <a:pt x="190789" y="30660"/>
                  </a:lnTo>
                  <a:lnTo>
                    <a:pt x="234580" y="13967"/>
                  </a:lnTo>
                  <a:lnTo>
                    <a:pt x="281102" y="3576"/>
                  </a:lnTo>
                  <a:lnTo>
                    <a:pt x="329844" y="0"/>
                  </a:lnTo>
                  <a:lnTo>
                    <a:pt x="8683117" y="0"/>
                  </a:lnTo>
                  <a:lnTo>
                    <a:pt x="8731847" y="3576"/>
                  </a:lnTo>
                  <a:lnTo>
                    <a:pt x="8778359" y="13967"/>
                  </a:lnTo>
                  <a:lnTo>
                    <a:pt x="8822144" y="30660"/>
                  </a:lnTo>
                  <a:lnTo>
                    <a:pt x="8862690" y="53144"/>
                  </a:lnTo>
                  <a:lnTo>
                    <a:pt x="8899487" y="80911"/>
                  </a:lnTo>
                  <a:lnTo>
                    <a:pt x="8932024" y="113448"/>
                  </a:lnTo>
                  <a:lnTo>
                    <a:pt x="8959791" y="150245"/>
                  </a:lnTo>
                  <a:lnTo>
                    <a:pt x="8982275" y="190791"/>
                  </a:lnTo>
                  <a:lnTo>
                    <a:pt x="8998968" y="234576"/>
                  </a:lnTo>
                  <a:lnTo>
                    <a:pt x="9009359" y="281088"/>
                  </a:lnTo>
                  <a:lnTo>
                    <a:pt x="9012936" y="329819"/>
                  </a:lnTo>
                  <a:lnTo>
                    <a:pt x="9012936" y="6362026"/>
                  </a:lnTo>
                  <a:lnTo>
                    <a:pt x="9009359" y="6410769"/>
                  </a:lnTo>
                  <a:lnTo>
                    <a:pt x="8998968" y="6457290"/>
                  </a:lnTo>
                  <a:lnTo>
                    <a:pt x="8982275" y="6501081"/>
                  </a:lnTo>
                  <a:lnTo>
                    <a:pt x="8959791" y="6541631"/>
                  </a:lnTo>
                  <a:lnTo>
                    <a:pt x="8932024" y="6578429"/>
                  </a:lnTo>
                  <a:lnTo>
                    <a:pt x="8899487" y="6610967"/>
                  </a:lnTo>
                  <a:lnTo>
                    <a:pt x="8862690" y="6638732"/>
                  </a:lnTo>
                  <a:lnTo>
                    <a:pt x="8822144" y="6661215"/>
                  </a:lnTo>
                  <a:lnTo>
                    <a:pt x="8778359" y="6677907"/>
                  </a:lnTo>
                  <a:lnTo>
                    <a:pt x="8731847" y="6688296"/>
                  </a:lnTo>
                  <a:lnTo>
                    <a:pt x="8683117" y="6691872"/>
                  </a:lnTo>
                  <a:lnTo>
                    <a:pt x="329844" y="6691872"/>
                  </a:lnTo>
                  <a:lnTo>
                    <a:pt x="281102" y="6688296"/>
                  </a:lnTo>
                  <a:lnTo>
                    <a:pt x="234580" y="6677907"/>
                  </a:lnTo>
                  <a:lnTo>
                    <a:pt x="190789" y="6661215"/>
                  </a:lnTo>
                  <a:lnTo>
                    <a:pt x="150240" y="6638732"/>
                  </a:lnTo>
                  <a:lnTo>
                    <a:pt x="113441" y="6610967"/>
                  </a:lnTo>
                  <a:lnTo>
                    <a:pt x="80905" y="6578429"/>
                  </a:lnTo>
                  <a:lnTo>
                    <a:pt x="53139" y="6541631"/>
                  </a:lnTo>
                  <a:lnTo>
                    <a:pt x="30656" y="6501081"/>
                  </a:lnTo>
                  <a:lnTo>
                    <a:pt x="13965" y="6457290"/>
                  </a:lnTo>
                  <a:lnTo>
                    <a:pt x="3576" y="6410769"/>
                  </a:lnTo>
                  <a:lnTo>
                    <a:pt x="0" y="6362026"/>
                  </a:lnTo>
                  <a:lnTo>
                    <a:pt x="0" y="329819"/>
                  </a:lnTo>
                  <a:close/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356616" y="0"/>
                  </a:moveTo>
                  <a:lnTo>
                    <a:pt x="298771" y="2992"/>
                  </a:lnTo>
                  <a:lnTo>
                    <a:pt x="243898" y="11654"/>
                  </a:lnTo>
                  <a:lnTo>
                    <a:pt x="192731" y="25516"/>
                  </a:lnTo>
                  <a:lnTo>
                    <a:pt x="146004" y="44106"/>
                  </a:lnTo>
                  <a:lnTo>
                    <a:pt x="104451" y="66955"/>
                  </a:lnTo>
                  <a:lnTo>
                    <a:pt x="68806" y="93592"/>
                  </a:lnTo>
                  <a:lnTo>
                    <a:pt x="39805" y="123545"/>
                  </a:lnTo>
                  <a:lnTo>
                    <a:pt x="18180" y="156345"/>
                  </a:lnTo>
                  <a:lnTo>
                    <a:pt x="0" y="228600"/>
                  </a:lnTo>
                  <a:lnTo>
                    <a:pt x="4667" y="265679"/>
                  </a:lnTo>
                  <a:lnTo>
                    <a:pt x="39805" y="333653"/>
                  </a:lnTo>
                  <a:lnTo>
                    <a:pt x="68806" y="363607"/>
                  </a:lnTo>
                  <a:lnTo>
                    <a:pt x="104451" y="390243"/>
                  </a:lnTo>
                  <a:lnTo>
                    <a:pt x="146004" y="413092"/>
                  </a:lnTo>
                  <a:lnTo>
                    <a:pt x="192731" y="431682"/>
                  </a:lnTo>
                  <a:lnTo>
                    <a:pt x="243898" y="445544"/>
                  </a:lnTo>
                  <a:lnTo>
                    <a:pt x="298771" y="454206"/>
                  </a:lnTo>
                  <a:lnTo>
                    <a:pt x="356616" y="457198"/>
                  </a:lnTo>
                  <a:lnTo>
                    <a:pt x="414460" y="454206"/>
                  </a:lnTo>
                  <a:lnTo>
                    <a:pt x="469333" y="445544"/>
                  </a:lnTo>
                  <a:lnTo>
                    <a:pt x="520500" y="431682"/>
                  </a:lnTo>
                  <a:lnTo>
                    <a:pt x="567227" y="413092"/>
                  </a:lnTo>
                  <a:lnTo>
                    <a:pt x="608780" y="390243"/>
                  </a:lnTo>
                  <a:lnTo>
                    <a:pt x="644425" y="363607"/>
                  </a:lnTo>
                  <a:lnTo>
                    <a:pt x="673426" y="333653"/>
                  </a:lnTo>
                  <a:lnTo>
                    <a:pt x="695051" y="300854"/>
                  </a:lnTo>
                  <a:lnTo>
                    <a:pt x="713232" y="228600"/>
                  </a:lnTo>
                  <a:lnTo>
                    <a:pt x="708564" y="191520"/>
                  </a:lnTo>
                  <a:lnTo>
                    <a:pt x="673426" y="123545"/>
                  </a:lnTo>
                  <a:lnTo>
                    <a:pt x="644425" y="93592"/>
                  </a:lnTo>
                  <a:lnTo>
                    <a:pt x="608780" y="66955"/>
                  </a:lnTo>
                  <a:lnTo>
                    <a:pt x="567227" y="44106"/>
                  </a:lnTo>
                  <a:lnTo>
                    <a:pt x="520500" y="25516"/>
                  </a:lnTo>
                  <a:lnTo>
                    <a:pt x="469333" y="11654"/>
                  </a:lnTo>
                  <a:lnTo>
                    <a:pt x="414460" y="2992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767" y="6359651"/>
              <a:ext cx="713740" cy="457200"/>
            </a:xfrm>
            <a:custGeom>
              <a:avLst/>
              <a:gdLst/>
              <a:ahLst/>
              <a:cxnLst/>
              <a:rect l="l" t="t" r="r" b="b"/>
              <a:pathLst>
                <a:path w="713740" h="457200">
                  <a:moveTo>
                    <a:pt x="0" y="228600"/>
                  </a:moveTo>
                  <a:lnTo>
                    <a:pt x="18180" y="156345"/>
                  </a:lnTo>
                  <a:lnTo>
                    <a:pt x="39805" y="123545"/>
                  </a:lnTo>
                  <a:lnTo>
                    <a:pt x="68806" y="93592"/>
                  </a:lnTo>
                  <a:lnTo>
                    <a:pt x="104451" y="66955"/>
                  </a:lnTo>
                  <a:lnTo>
                    <a:pt x="146004" y="44106"/>
                  </a:lnTo>
                  <a:lnTo>
                    <a:pt x="192731" y="25516"/>
                  </a:lnTo>
                  <a:lnTo>
                    <a:pt x="243898" y="11654"/>
                  </a:lnTo>
                  <a:lnTo>
                    <a:pt x="298771" y="2992"/>
                  </a:lnTo>
                  <a:lnTo>
                    <a:pt x="356616" y="0"/>
                  </a:lnTo>
                  <a:lnTo>
                    <a:pt x="414460" y="2992"/>
                  </a:lnTo>
                  <a:lnTo>
                    <a:pt x="469333" y="11654"/>
                  </a:lnTo>
                  <a:lnTo>
                    <a:pt x="520500" y="25516"/>
                  </a:lnTo>
                  <a:lnTo>
                    <a:pt x="567227" y="44106"/>
                  </a:lnTo>
                  <a:lnTo>
                    <a:pt x="608780" y="66955"/>
                  </a:lnTo>
                  <a:lnTo>
                    <a:pt x="644425" y="93592"/>
                  </a:lnTo>
                  <a:lnTo>
                    <a:pt x="673426" y="123545"/>
                  </a:lnTo>
                  <a:lnTo>
                    <a:pt x="695051" y="156345"/>
                  </a:lnTo>
                  <a:lnTo>
                    <a:pt x="713232" y="228600"/>
                  </a:lnTo>
                  <a:lnTo>
                    <a:pt x="708564" y="265679"/>
                  </a:lnTo>
                  <a:lnTo>
                    <a:pt x="673426" y="333653"/>
                  </a:lnTo>
                  <a:lnTo>
                    <a:pt x="644425" y="363607"/>
                  </a:lnTo>
                  <a:lnTo>
                    <a:pt x="608780" y="390243"/>
                  </a:lnTo>
                  <a:lnTo>
                    <a:pt x="567227" y="413092"/>
                  </a:lnTo>
                  <a:lnTo>
                    <a:pt x="520500" y="431682"/>
                  </a:lnTo>
                  <a:lnTo>
                    <a:pt x="469333" y="445544"/>
                  </a:lnTo>
                  <a:lnTo>
                    <a:pt x="414460" y="454206"/>
                  </a:lnTo>
                  <a:lnTo>
                    <a:pt x="356616" y="457198"/>
                  </a:lnTo>
                  <a:lnTo>
                    <a:pt x="298771" y="454206"/>
                  </a:lnTo>
                  <a:lnTo>
                    <a:pt x="243898" y="445544"/>
                  </a:lnTo>
                  <a:lnTo>
                    <a:pt x="192731" y="431682"/>
                  </a:lnTo>
                  <a:lnTo>
                    <a:pt x="146004" y="413092"/>
                  </a:lnTo>
                  <a:lnTo>
                    <a:pt x="104451" y="390243"/>
                  </a:lnTo>
                  <a:lnTo>
                    <a:pt x="68806" y="363607"/>
                  </a:lnTo>
                  <a:lnTo>
                    <a:pt x="39805" y="333653"/>
                  </a:lnTo>
                  <a:lnTo>
                    <a:pt x="18180" y="300854"/>
                  </a:lnTo>
                  <a:lnTo>
                    <a:pt x="0" y="228600"/>
                  </a:lnTo>
                  <a:close/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8203" y="1295400"/>
              <a:ext cx="8915400" cy="1755775"/>
            </a:xfrm>
            <a:custGeom>
              <a:avLst/>
              <a:gdLst/>
              <a:ahLst/>
              <a:cxnLst/>
              <a:rect l="l" t="t" r="r" b="b"/>
              <a:pathLst>
                <a:path w="8915400" h="1755775">
                  <a:moveTo>
                    <a:pt x="8915400" y="0"/>
                  </a:moveTo>
                  <a:lnTo>
                    <a:pt x="0" y="0"/>
                  </a:lnTo>
                  <a:lnTo>
                    <a:pt x="0" y="1755648"/>
                  </a:lnTo>
                  <a:lnTo>
                    <a:pt x="8915400" y="1755648"/>
                  </a:lnTo>
                  <a:lnTo>
                    <a:pt x="8915400" y="0"/>
                  </a:lnTo>
                  <a:close/>
                </a:path>
              </a:pathLst>
            </a:custGeom>
            <a:solidFill>
              <a:srgbClr val="6F2F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875" y="1373123"/>
              <a:ext cx="1600200" cy="157581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15540" y="225551"/>
              <a:ext cx="4346448" cy="1136903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2725673" y="351790"/>
            <a:ext cx="3692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FF9900"/>
                </a:solidFill>
              </a:rPr>
              <a:t>Programming</a:t>
            </a:r>
            <a:r>
              <a:rPr spc="-10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in</a:t>
            </a:r>
            <a:r>
              <a:rPr spc="-25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C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838199" y="1449324"/>
            <a:ext cx="8031480" cy="3808476"/>
            <a:chOff x="838199" y="1449324"/>
            <a:chExt cx="8031480" cy="3808476"/>
          </a:xfrm>
        </p:grpSpPr>
        <p:sp>
          <p:nvSpPr>
            <p:cNvPr id="12" name="object 12"/>
            <p:cNvSpPr/>
            <p:nvPr/>
          </p:nvSpPr>
          <p:spPr>
            <a:xfrm>
              <a:off x="1828799" y="1449324"/>
              <a:ext cx="7040880" cy="1447800"/>
            </a:xfrm>
            <a:custGeom>
              <a:avLst/>
              <a:gdLst/>
              <a:ahLst/>
              <a:cxnLst/>
              <a:rect l="l" t="t" r="r" b="b"/>
              <a:pathLst>
                <a:path w="7040880" h="1447800">
                  <a:moveTo>
                    <a:pt x="7040880" y="0"/>
                  </a:moveTo>
                  <a:lnTo>
                    <a:pt x="0" y="0"/>
                  </a:lnTo>
                  <a:lnTo>
                    <a:pt x="0" y="1447800"/>
                  </a:lnTo>
                  <a:lnTo>
                    <a:pt x="7040880" y="1447800"/>
                  </a:lnTo>
                  <a:lnTo>
                    <a:pt x="704088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11934" y="2311527"/>
              <a:ext cx="2476754" cy="357759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199" y="4038600"/>
              <a:ext cx="7598664" cy="1219200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838199" y="4038600"/>
              <a:ext cx="7599045" cy="1219200"/>
            </a:xfrm>
            <a:custGeom>
              <a:avLst/>
              <a:gdLst/>
              <a:ahLst/>
              <a:cxnLst/>
              <a:rect l="l" t="t" r="r" b="b"/>
              <a:pathLst>
                <a:path w="7599045" h="1219200">
                  <a:moveTo>
                    <a:pt x="0" y="1219200"/>
                  </a:moveTo>
                  <a:lnTo>
                    <a:pt x="7598664" y="1219200"/>
                  </a:lnTo>
                  <a:lnTo>
                    <a:pt x="7598664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64008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2216276" y="3979612"/>
            <a:ext cx="4842510" cy="1086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681605" algn="l"/>
              </a:tabLst>
            </a:pPr>
            <a:r>
              <a:rPr sz="6950" b="1" i="1" spc="-305" dirty="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sz="6950" b="1" i="1" spc="409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950" b="1" i="1" spc="45" dirty="0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sz="6950" b="1" i="1" spc="4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950" b="1" i="1" spc="120" dirty="0">
                <a:solidFill>
                  <a:srgbClr val="FF0000"/>
                </a:solidFill>
                <a:latin typeface="Calibri"/>
                <a:cs typeface="Calibri"/>
              </a:rPr>
              <a:t>E	E</a:t>
            </a:r>
            <a:r>
              <a:rPr sz="6950" b="1" i="1" spc="36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950" b="1" i="1" spc="545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sz="6950" b="1" i="1" spc="3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6950" b="1" i="1" spc="-65" dirty="0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endParaRPr sz="6950">
              <a:latin typeface="Calibri"/>
              <a:cs typeface="Calibri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2489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Programming</a:t>
            </a:r>
            <a:r>
              <a:rPr spc="5" dirty="0"/>
              <a:t> </a:t>
            </a:r>
            <a:r>
              <a:rPr spc="-5" dirty="0"/>
              <a:t>with</a:t>
            </a:r>
            <a:r>
              <a:rPr spc="-10" dirty="0"/>
              <a:t> </a:t>
            </a:r>
            <a:r>
              <a:rPr spc="-40" dirty="0"/>
              <a:t>Arrays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993444" y="1399630"/>
            <a:ext cx="3541395" cy="274891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621665" indent="-609600">
              <a:lnSpc>
                <a:spcPct val="100000"/>
              </a:lnSpc>
              <a:spcBef>
                <a:spcPts val="265"/>
              </a:spcBef>
              <a:buClr>
                <a:srgbClr val="EFA12D"/>
              </a:buClr>
              <a:buFont typeface="Wingdings"/>
              <a:buChar char=""/>
              <a:tabLst>
                <a:tab pos="621665" algn="l"/>
                <a:tab pos="622300" algn="l"/>
              </a:tabLst>
            </a:pPr>
            <a:r>
              <a:rPr sz="2600" spc="-10" dirty="0">
                <a:latin typeface="Calibri"/>
                <a:cs typeface="Calibri"/>
              </a:rPr>
              <a:t>Subtasks</a:t>
            </a:r>
            <a:endParaRPr sz="26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150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Partially-filled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arrays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150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Loading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140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Searching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14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Sorting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14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Sum,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average</a:t>
            </a:r>
            <a:endParaRPr sz="2400">
              <a:latin typeface="Calibri"/>
              <a:cs typeface="Calibri"/>
            </a:endParaRPr>
          </a:p>
          <a:p>
            <a:pPr marL="1002665" lvl="1" indent="-534035">
              <a:lnSpc>
                <a:spcPct val="100000"/>
              </a:lnSpc>
              <a:spcBef>
                <a:spcPts val="14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Extremes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0" y="2926080"/>
            <a:ext cx="3799332" cy="373075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3444" y="736219"/>
            <a:ext cx="6898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Partially-filled</a:t>
            </a:r>
            <a:r>
              <a:rPr sz="3600" spc="-45" dirty="0"/>
              <a:t> </a:t>
            </a:r>
            <a:r>
              <a:rPr sz="3600" spc="-30" dirty="0"/>
              <a:t>Arrays </a:t>
            </a:r>
            <a:r>
              <a:rPr sz="3600" spc="-5" dirty="0"/>
              <a:t>(Common</a:t>
            </a:r>
            <a:r>
              <a:rPr sz="3600" spc="5" dirty="0"/>
              <a:t> </a:t>
            </a:r>
            <a:r>
              <a:rPr sz="3600" spc="-10" dirty="0"/>
              <a:t>Case)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1359153" y="1420113"/>
            <a:ext cx="5606415" cy="1927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600" spc="-5" dirty="0">
                <a:latin typeface="Calibri"/>
                <a:cs typeface="Calibri"/>
              </a:rPr>
              <a:t>Must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declared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some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maximum </a:t>
            </a:r>
            <a:r>
              <a:rPr sz="2600" spc="-20" dirty="0">
                <a:latin typeface="Calibri"/>
                <a:cs typeface="Calibri"/>
              </a:rPr>
              <a:t>size</a:t>
            </a:r>
            <a:endParaRPr sz="2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55"/>
              </a:spcBef>
              <a:buClr>
                <a:srgbClr val="EFA12D"/>
              </a:buClr>
              <a:buFont typeface="Wingdings"/>
              <a:buChar char=""/>
              <a:tabLst>
                <a:tab pos="469265" algn="l"/>
                <a:tab pos="469900" algn="l"/>
              </a:tabLst>
            </a:pPr>
            <a:r>
              <a:rPr sz="2600" spc="-15" dirty="0">
                <a:latin typeface="Calibri"/>
                <a:cs typeface="Calibri"/>
              </a:rPr>
              <a:t>Program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must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maintain</a:t>
            </a:r>
            <a:endParaRPr sz="2600">
              <a:latin typeface="Calibri"/>
              <a:cs typeface="Calibri"/>
            </a:endParaRPr>
          </a:p>
          <a:p>
            <a:pPr marL="744220" lvl="1" indent="-457200">
              <a:lnSpc>
                <a:spcPct val="100000"/>
              </a:lnSpc>
              <a:spcBef>
                <a:spcPts val="155"/>
              </a:spcBef>
              <a:buClr>
                <a:srgbClr val="A4634E"/>
              </a:buClr>
              <a:buFont typeface="Segoe UI Symbol"/>
              <a:buChar char="⚫"/>
              <a:tabLst>
                <a:tab pos="743585" algn="l"/>
                <a:tab pos="744220" algn="l"/>
              </a:tabLst>
            </a:pPr>
            <a:r>
              <a:rPr sz="2400" spc="-10" dirty="0">
                <a:latin typeface="Calibri"/>
                <a:cs typeface="Calibri"/>
              </a:rPr>
              <a:t>How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many </a:t>
            </a:r>
            <a:r>
              <a:rPr sz="2400" spc="-5" dirty="0">
                <a:latin typeface="Calibri"/>
                <a:cs typeface="Calibri"/>
              </a:rPr>
              <a:t>elements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-5" dirty="0">
                <a:latin typeface="Calibri"/>
                <a:cs typeface="Calibri"/>
              </a:rPr>
              <a:t> being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used</a:t>
            </a:r>
            <a:endParaRPr sz="2400">
              <a:latin typeface="Calibri"/>
              <a:cs typeface="Calibri"/>
            </a:endParaRPr>
          </a:p>
          <a:p>
            <a:pPr marL="1109980">
              <a:lnSpc>
                <a:spcPct val="100000"/>
              </a:lnSpc>
              <a:spcBef>
                <a:spcPts val="145"/>
              </a:spcBef>
            </a:pPr>
            <a:r>
              <a:rPr sz="2000" spc="-5" dirty="0">
                <a:latin typeface="Calibri"/>
                <a:cs typeface="Calibri"/>
              </a:rPr>
              <a:t>and/or</a:t>
            </a:r>
            <a:endParaRPr sz="2000">
              <a:latin typeface="Calibri"/>
              <a:cs typeface="Calibri"/>
            </a:endParaRPr>
          </a:p>
          <a:p>
            <a:pPr marL="744220" lvl="1" indent="-457200">
              <a:lnSpc>
                <a:spcPct val="100000"/>
              </a:lnSpc>
              <a:spcBef>
                <a:spcPts val="120"/>
              </a:spcBef>
              <a:buClr>
                <a:srgbClr val="A4634E"/>
              </a:buClr>
              <a:buFont typeface="Segoe UI Symbol"/>
              <a:buChar char="⚫"/>
              <a:tabLst>
                <a:tab pos="743585" algn="l"/>
                <a:tab pos="744220" algn="l"/>
              </a:tabLst>
            </a:pPr>
            <a:r>
              <a:rPr sz="2400" spc="-10" dirty="0">
                <a:latin typeface="Calibri"/>
                <a:cs typeface="Calibri"/>
              </a:rPr>
              <a:t>Highest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subscript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048761" y="5258561"/>
            <a:ext cx="3657600" cy="0"/>
          </a:xfrm>
          <a:custGeom>
            <a:avLst/>
            <a:gdLst/>
            <a:ahLst/>
            <a:cxnLst/>
            <a:rect l="l" t="t" r="r" b="b"/>
            <a:pathLst>
              <a:path w="3657600">
                <a:moveTo>
                  <a:pt x="0" y="0"/>
                </a:moveTo>
                <a:lnTo>
                  <a:pt x="3657599" y="0"/>
                </a:lnTo>
              </a:path>
            </a:pathLst>
          </a:custGeom>
          <a:ln w="25908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5426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Sizeof</a:t>
            </a:r>
            <a:r>
              <a:rPr spc="-40" dirty="0"/>
              <a:t> </a:t>
            </a:r>
            <a:r>
              <a:rPr spc="-5" dirty="0"/>
              <a:t>and</a:t>
            </a:r>
            <a:r>
              <a:rPr spc="-35" dirty="0"/>
              <a:t> Arrays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6543675" cy="1237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27495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5" dirty="0">
                <a:latin typeface="Calibri"/>
                <a:cs typeface="Calibri"/>
              </a:rPr>
              <a:t>Operator </a:t>
            </a:r>
            <a:r>
              <a:rPr sz="2600" spc="-10" dirty="0">
                <a:latin typeface="Calibri"/>
                <a:cs typeface="Calibri"/>
              </a:rPr>
              <a:t>sizeof </a:t>
            </a:r>
            <a:r>
              <a:rPr sz="2600" spc="-5" dirty="0">
                <a:latin typeface="Calibri"/>
                <a:cs typeface="Calibri"/>
              </a:rPr>
              <a:t>returns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15" dirty="0">
                <a:latin typeface="Calibri"/>
                <a:cs typeface="Calibri"/>
              </a:rPr>
              <a:t>total </a:t>
            </a:r>
            <a:r>
              <a:rPr sz="2600" spc="-10" dirty="0">
                <a:latin typeface="Calibri"/>
                <a:cs typeface="Calibri"/>
              </a:rPr>
              <a:t>bytes </a:t>
            </a:r>
            <a:r>
              <a:rPr sz="2600" dirty="0">
                <a:latin typeface="Calibri"/>
                <a:cs typeface="Calibri"/>
              </a:rPr>
              <a:t>in the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argument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5" dirty="0">
                <a:latin typeface="Calibri"/>
                <a:cs typeface="Calibri"/>
              </a:rPr>
              <a:t>Total</a:t>
            </a:r>
            <a:r>
              <a:rPr sz="2400" spc="-5" dirty="0">
                <a:latin typeface="Calibri"/>
                <a:cs typeface="Calibri"/>
              </a:rPr>
              <a:t> elements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=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sizeof(array)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/ </a:t>
            </a:r>
            <a:r>
              <a:rPr sz="2400" spc="-10" dirty="0">
                <a:latin typeface="Calibri"/>
                <a:cs typeface="Calibri"/>
              </a:rPr>
              <a:t>sizeof(data-type)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3433" y="2767710"/>
            <a:ext cx="169545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spc="-775" dirty="0">
                <a:solidFill>
                  <a:srgbClr val="A4634E"/>
                </a:solidFill>
                <a:latin typeface="Segoe UI Symbol"/>
                <a:cs typeface="Segoe UI Symbol"/>
              </a:rPr>
              <a:t>⚫</a:t>
            </a:r>
            <a:endParaRPr sz="2050">
              <a:latin typeface="Segoe UI Symbol"/>
              <a:cs typeface="Segoe UI 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19427" y="2747772"/>
            <a:ext cx="7452359" cy="795655"/>
          </a:xfrm>
          <a:prstGeom prst="rect">
            <a:avLst/>
          </a:prstGeom>
          <a:ln w="9144">
            <a:solidFill>
              <a:srgbClr val="FF9933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4925">
              <a:lnSpc>
                <a:spcPts val="2775"/>
              </a:lnSpc>
            </a:pPr>
            <a:r>
              <a:rPr sz="2400" spc="-10" dirty="0">
                <a:latin typeface="Calibri"/>
                <a:cs typeface="Calibri"/>
              </a:rPr>
              <a:t>Example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3444" y="4052001"/>
            <a:ext cx="6766559" cy="1261110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4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Sizeof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does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not </a:t>
            </a:r>
            <a:r>
              <a:rPr sz="2600" spc="-10" dirty="0">
                <a:latin typeface="Calibri"/>
                <a:cs typeface="Calibri"/>
              </a:rPr>
              <a:t>return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total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bytes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being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used</a:t>
            </a:r>
            <a:endParaRPr sz="2600">
              <a:latin typeface="Calibri"/>
              <a:cs typeface="Calibri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40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65" dirty="0">
                <a:latin typeface="Calibri"/>
                <a:cs typeface="Calibri"/>
              </a:rPr>
              <a:t>You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cannot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sizeof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determine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number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elements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being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used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 partially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filled </a:t>
            </a:r>
            <a:r>
              <a:rPr sz="2400" spc="-20" dirty="0">
                <a:latin typeface="Calibri"/>
                <a:cs typeface="Calibri"/>
              </a:rPr>
              <a:t>array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0" y="2752344"/>
            <a:ext cx="7443216" cy="78638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56020" y="381000"/>
            <a:ext cx="1392935" cy="94792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3191" y="4504944"/>
            <a:ext cx="1130808" cy="905256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4772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Loading</a:t>
            </a:r>
            <a:r>
              <a:rPr spc="-45" dirty="0"/>
              <a:t> </a:t>
            </a:r>
            <a:r>
              <a:rPr spc="-5" dirty="0"/>
              <a:t>an</a:t>
            </a:r>
            <a:r>
              <a:rPr spc="-45" dirty="0"/>
              <a:t> </a:t>
            </a:r>
            <a:r>
              <a:rPr spc="-35" dirty="0"/>
              <a:t>Array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5503545" cy="89916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Be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careful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overfill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-10" dirty="0">
                <a:latin typeface="Calibri"/>
                <a:cs typeface="Calibri"/>
              </a:rPr>
              <a:t> not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read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directly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into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elements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22148" y="341375"/>
            <a:ext cx="8403590" cy="5687695"/>
            <a:chOff x="422148" y="341375"/>
            <a:chExt cx="8403590" cy="568769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67400" y="685800"/>
              <a:ext cx="1441703" cy="115366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7338187" y="347471"/>
              <a:ext cx="647700" cy="471170"/>
            </a:xfrm>
            <a:custGeom>
              <a:avLst/>
              <a:gdLst/>
              <a:ahLst/>
              <a:cxnLst/>
              <a:rect l="l" t="t" r="r" b="b"/>
              <a:pathLst>
                <a:path w="647700" h="471169">
                  <a:moveTo>
                    <a:pt x="117729" y="0"/>
                  </a:moveTo>
                  <a:lnTo>
                    <a:pt x="0" y="0"/>
                  </a:lnTo>
                  <a:lnTo>
                    <a:pt x="50620" y="2541"/>
                  </a:lnTo>
                  <a:lnTo>
                    <a:pt x="99940" y="10015"/>
                  </a:lnTo>
                  <a:lnTo>
                    <a:pt x="147659" y="22195"/>
                  </a:lnTo>
                  <a:lnTo>
                    <a:pt x="193477" y="38856"/>
                  </a:lnTo>
                  <a:lnTo>
                    <a:pt x="237093" y="59772"/>
                  </a:lnTo>
                  <a:lnTo>
                    <a:pt x="278209" y="84718"/>
                  </a:lnTo>
                  <a:lnTo>
                    <a:pt x="316524" y="113467"/>
                  </a:lnTo>
                  <a:lnTo>
                    <a:pt x="351737" y="145793"/>
                  </a:lnTo>
                  <a:lnTo>
                    <a:pt x="383550" y="181471"/>
                  </a:lnTo>
                  <a:lnTo>
                    <a:pt x="411661" y="220275"/>
                  </a:lnTo>
                  <a:lnTo>
                    <a:pt x="435771" y="261980"/>
                  </a:lnTo>
                  <a:lnTo>
                    <a:pt x="455580" y="306359"/>
                  </a:lnTo>
                  <a:lnTo>
                    <a:pt x="470789" y="353187"/>
                  </a:lnTo>
                  <a:lnTo>
                    <a:pt x="411861" y="353187"/>
                  </a:lnTo>
                  <a:lnTo>
                    <a:pt x="545084" y="470915"/>
                  </a:lnTo>
                  <a:lnTo>
                    <a:pt x="647319" y="353187"/>
                  </a:lnTo>
                  <a:lnTo>
                    <a:pt x="588518" y="353187"/>
                  </a:lnTo>
                  <a:lnTo>
                    <a:pt x="573309" y="306359"/>
                  </a:lnTo>
                  <a:lnTo>
                    <a:pt x="553500" y="261980"/>
                  </a:lnTo>
                  <a:lnTo>
                    <a:pt x="529390" y="220275"/>
                  </a:lnTo>
                  <a:lnTo>
                    <a:pt x="501279" y="181471"/>
                  </a:lnTo>
                  <a:lnTo>
                    <a:pt x="469466" y="145793"/>
                  </a:lnTo>
                  <a:lnTo>
                    <a:pt x="434253" y="113467"/>
                  </a:lnTo>
                  <a:lnTo>
                    <a:pt x="395938" y="84718"/>
                  </a:lnTo>
                  <a:lnTo>
                    <a:pt x="354822" y="59772"/>
                  </a:lnTo>
                  <a:lnTo>
                    <a:pt x="311206" y="38856"/>
                  </a:lnTo>
                  <a:lnTo>
                    <a:pt x="265388" y="22195"/>
                  </a:lnTo>
                  <a:lnTo>
                    <a:pt x="217669" y="10015"/>
                  </a:lnTo>
                  <a:lnTo>
                    <a:pt x="168349" y="2541"/>
                  </a:lnTo>
                  <a:lnTo>
                    <a:pt x="117729" y="0"/>
                  </a:lnTo>
                  <a:close/>
                </a:path>
              </a:pathLst>
            </a:custGeom>
            <a:solidFill>
              <a:srgbClr val="EFA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51904" y="347471"/>
              <a:ext cx="545465" cy="471170"/>
            </a:xfrm>
            <a:custGeom>
              <a:avLst/>
              <a:gdLst/>
              <a:ahLst/>
              <a:cxnLst/>
              <a:rect l="l" t="t" r="r" b="b"/>
              <a:pathLst>
                <a:path w="545465" h="471169">
                  <a:moveTo>
                    <a:pt x="486282" y="0"/>
                  </a:moveTo>
                  <a:lnTo>
                    <a:pt x="436557" y="2431"/>
                  </a:lnTo>
                  <a:lnTo>
                    <a:pt x="388269" y="9566"/>
                  </a:lnTo>
                  <a:lnTo>
                    <a:pt x="341663" y="21170"/>
                  </a:lnTo>
                  <a:lnTo>
                    <a:pt x="296983" y="37004"/>
                  </a:lnTo>
                  <a:lnTo>
                    <a:pt x="254474" y="56833"/>
                  </a:lnTo>
                  <a:lnTo>
                    <a:pt x="214380" y="80420"/>
                  </a:lnTo>
                  <a:lnTo>
                    <a:pt x="176945" y="107529"/>
                  </a:lnTo>
                  <a:lnTo>
                    <a:pt x="142414" y="137921"/>
                  </a:lnTo>
                  <a:lnTo>
                    <a:pt x="111031" y="171362"/>
                  </a:lnTo>
                  <a:lnTo>
                    <a:pt x="83039" y="207615"/>
                  </a:lnTo>
                  <a:lnTo>
                    <a:pt x="58684" y="246442"/>
                  </a:lnTo>
                  <a:lnTo>
                    <a:pt x="38209" y="287607"/>
                  </a:lnTo>
                  <a:lnTo>
                    <a:pt x="21859" y="330873"/>
                  </a:lnTo>
                  <a:lnTo>
                    <a:pt x="9877" y="376005"/>
                  </a:lnTo>
                  <a:lnTo>
                    <a:pt x="2510" y="422764"/>
                  </a:lnTo>
                  <a:lnTo>
                    <a:pt x="0" y="470915"/>
                  </a:lnTo>
                  <a:lnTo>
                    <a:pt x="117728" y="470915"/>
                  </a:lnTo>
                  <a:lnTo>
                    <a:pt x="120137" y="423854"/>
                  </a:lnTo>
                  <a:lnTo>
                    <a:pt x="127218" y="378026"/>
                  </a:lnTo>
                  <a:lnTo>
                    <a:pt x="138753" y="333673"/>
                  </a:lnTo>
                  <a:lnTo>
                    <a:pt x="154522" y="291033"/>
                  </a:lnTo>
                  <a:lnTo>
                    <a:pt x="174309" y="250345"/>
                  </a:lnTo>
                  <a:lnTo>
                    <a:pt x="197895" y="211848"/>
                  </a:lnTo>
                  <a:lnTo>
                    <a:pt x="225061" y="175781"/>
                  </a:lnTo>
                  <a:lnTo>
                    <a:pt x="255589" y="142384"/>
                  </a:lnTo>
                  <a:lnTo>
                    <a:pt x="289261" y="111895"/>
                  </a:lnTo>
                  <a:lnTo>
                    <a:pt x="325858" y="84553"/>
                  </a:lnTo>
                  <a:lnTo>
                    <a:pt x="365162" y="60599"/>
                  </a:lnTo>
                  <a:lnTo>
                    <a:pt x="406955" y="40270"/>
                  </a:lnTo>
                  <a:lnTo>
                    <a:pt x="451019" y="23806"/>
                  </a:lnTo>
                  <a:lnTo>
                    <a:pt x="497134" y="11446"/>
                  </a:lnTo>
                  <a:lnTo>
                    <a:pt x="545084" y="3428"/>
                  </a:lnTo>
                  <a:lnTo>
                    <a:pt x="530413" y="1928"/>
                  </a:lnTo>
                  <a:lnTo>
                    <a:pt x="515731" y="857"/>
                  </a:lnTo>
                  <a:lnTo>
                    <a:pt x="501024" y="214"/>
                  </a:lnTo>
                  <a:lnTo>
                    <a:pt x="486282" y="0"/>
                  </a:lnTo>
                  <a:close/>
                </a:path>
              </a:pathLst>
            </a:custGeom>
            <a:solidFill>
              <a:srgbClr val="C182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851904" y="347471"/>
              <a:ext cx="1134110" cy="471170"/>
            </a:xfrm>
            <a:custGeom>
              <a:avLst/>
              <a:gdLst/>
              <a:ahLst/>
              <a:cxnLst/>
              <a:rect l="l" t="t" r="r" b="b"/>
              <a:pathLst>
                <a:path w="1134109" h="471169">
                  <a:moveTo>
                    <a:pt x="545084" y="3428"/>
                  </a:moveTo>
                  <a:lnTo>
                    <a:pt x="497134" y="11446"/>
                  </a:lnTo>
                  <a:lnTo>
                    <a:pt x="451019" y="23806"/>
                  </a:lnTo>
                  <a:lnTo>
                    <a:pt x="406955" y="40270"/>
                  </a:lnTo>
                  <a:lnTo>
                    <a:pt x="365162" y="60599"/>
                  </a:lnTo>
                  <a:lnTo>
                    <a:pt x="325858" y="84553"/>
                  </a:lnTo>
                  <a:lnTo>
                    <a:pt x="289261" y="111895"/>
                  </a:lnTo>
                  <a:lnTo>
                    <a:pt x="255589" y="142384"/>
                  </a:lnTo>
                  <a:lnTo>
                    <a:pt x="225061" y="175781"/>
                  </a:lnTo>
                  <a:lnTo>
                    <a:pt x="197895" y="211848"/>
                  </a:lnTo>
                  <a:lnTo>
                    <a:pt x="174309" y="250345"/>
                  </a:lnTo>
                  <a:lnTo>
                    <a:pt x="154522" y="291033"/>
                  </a:lnTo>
                  <a:lnTo>
                    <a:pt x="138753" y="333673"/>
                  </a:lnTo>
                  <a:lnTo>
                    <a:pt x="127218" y="378026"/>
                  </a:lnTo>
                  <a:lnTo>
                    <a:pt x="120137" y="423854"/>
                  </a:lnTo>
                  <a:lnTo>
                    <a:pt x="117728" y="470915"/>
                  </a:lnTo>
                  <a:lnTo>
                    <a:pt x="0" y="470915"/>
                  </a:lnTo>
                  <a:lnTo>
                    <a:pt x="2510" y="422764"/>
                  </a:lnTo>
                  <a:lnTo>
                    <a:pt x="9877" y="376005"/>
                  </a:lnTo>
                  <a:lnTo>
                    <a:pt x="21859" y="330873"/>
                  </a:lnTo>
                  <a:lnTo>
                    <a:pt x="38209" y="287607"/>
                  </a:lnTo>
                  <a:lnTo>
                    <a:pt x="58684" y="246442"/>
                  </a:lnTo>
                  <a:lnTo>
                    <a:pt x="83039" y="207615"/>
                  </a:lnTo>
                  <a:lnTo>
                    <a:pt x="111031" y="171362"/>
                  </a:lnTo>
                  <a:lnTo>
                    <a:pt x="142414" y="137921"/>
                  </a:lnTo>
                  <a:lnTo>
                    <a:pt x="176945" y="107529"/>
                  </a:lnTo>
                  <a:lnTo>
                    <a:pt x="214380" y="80420"/>
                  </a:lnTo>
                  <a:lnTo>
                    <a:pt x="254474" y="56833"/>
                  </a:lnTo>
                  <a:lnTo>
                    <a:pt x="296983" y="37004"/>
                  </a:lnTo>
                  <a:lnTo>
                    <a:pt x="341663" y="21170"/>
                  </a:lnTo>
                  <a:lnTo>
                    <a:pt x="388269" y="9566"/>
                  </a:lnTo>
                  <a:lnTo>
                    <a:pt x="436557" y="2431"/>
                  </a:lnTo>
                  <a:lnTo>
                    <a:pt x="486282" y="0"/>
                  </a:lnTo>
                  <a:lnTo>
                    <a:pt x="604012" y="0"/>
                  </a:lnTo>
                  <a:lnTo>
                    <a:pt x="654632" y="2541"/>
                  </a:lnTo>
                  <a:lnTo>
                    <a:pt x="703952" y="10015"/>
                  </a:lnTo>
                  <a:lnTo>
                    <a:pt x="751671" y="22195"/>
                  </a:lnTo>
                  <a:lnTo>
                    <a:pt x="797489" y="38856"/>
                  </a:lnTo>
                  <a:lnTo>
                    <a:pt x="841105" y="59772"/>
                  </a:lnTo>
                  <a:lnTo>
                    <a:pt x="882221" y="84718"/>
                  </a:lnTo>
                  <a:lnTo>
                    <a:pt x="920536" y="113467"/>
                  </a:lnTo>
                  <a:lnTo>
                    <a:pt x="955749" y="145793"/>
                  </a:lnTo>
                  <a:lnTo>
                    <a:pt x="987562" y="181471"/>
                  </a:lnTo>
                  <a:lnTo>
                    <a:pt x="1015673" y="220275"/>
                  </a:lnTo>
                  <a:lnTo>
                    <a:pt x="1039783" y="261980"/>
                  </a:lnTo>
                  <a:lnTo>
                    <a:pt x="1059592" y="306359"/>
                  </a:lnTo>
                  <a:lnTo>
                    <a:pt x="1074801" y="353187"/>
                  </a:lnTo>
                  <a:lnTo>
                    <a:pt x="1133602" y="353187"/>
                  </a:lnTo>
                  <a:lnTo>
                    <a:pt x="1031367" y="470915"/>
                  </a:lnTo>
                  <a:lnTo>
                    <a:pt x="898144" y="353187"/>
                  </a:lnTo>
                  <a:lnTo>
                    <a:pt x="957072" y="353187"/>
                  </a:lnTo>
                  <a:lnTo>
                    <a:pt x="941863" y="306359"/>
                  </a:lnTo>
                  <a:lnTo>
                    <a:pt x="922054" y="261980"/>
                  </a:lnTo>
                  <a:lnTo>
                    <a:pt x="897944" y="220275"/>
                  </a:lnTo>
                  <a:lnTo>
                    <a:pt x="869833" y="181471"/>
                  </a:lnTo>
                  <a:lnTo>
                    <a:pt x="838020" y="145793"/>
                  </a:lnTo>
                  <a:lnTo>
                    <a:pt x="802807" y="113467"/>
                  </a:lnTo>
                  <a:lnTo>
                    <a:pt x="764492" y="84718"/>
                  </a:lnTo>
                  <a:lnTo>
                    <a:pt x="723376" y="59772"/>
                  </a:lnTo>
                  <a:lnTo>
                    <a:pt x="679760" y="38856"/>
                  </a:lnTo>
                  <a:lnTo>
                    <a:pt x="633942" y="22195"/>
                  </a:lnTo>
                  <a:lnTo>
                    <a:pt x="586223" y="10015"/>
                  </a:lnTo>
                  <a:lnTo>
                    <a:pt x="536903" y="2541"/>
                  </a:lnTo>
                  <a:lnTo>
                    <a:pt x="486282" y="0"/>
                  </a:lnTo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9360" y="2675497"/>
              <a:ext cx="8210843" cy="323979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26720" y="2566415"/>
              <a:ext cx="8394700" cy="3458210"/>
            </a:xfrm>
            <a:custGeom>
              <a:avLst/>
              <a:gdLst/>
              <a:ahLst/>
              <a:cxnLst/>
              <a:rect l="l" t="t" r="r" b="b"/>
              <a:pathLst>
                <a:path w="8394700" h="3458210">
                  <a:moveTo>
                    <a:pt x="0" y="3457955"/>
                  </a:moveTo>
                  <a:lnTo>
                    <a:pt x="8394192" y="3457955"/>
                  </a:lnTo>
                  <a:lnTo>
                    <a:pt x="8394192" y="0"/>
                  </a:lnTo>
                  <a:lnTo>
                    <a:pt x="0" y="0"/>
                  </a:lnTo>
                  <a:lnTo>
                    <a:pt x="0" y="3457955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8484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Loading</a:t>
            </a:r>
            <a:r>
              <a:rPr spc="-25" dirty="0"/>
              <a:t> </a:t>
            </a:r>
            <a:r>
              <a:rPr spc="-5" dirty="0"/>
              <a:t>a</a:t>
            </a:r>
            <a:r>
              <a:rPr spc="-20" dirty="0"/>
              <a:t> Two-dimensional </a:t>
            </a:r>
            <a:r>
              <a:rPr spc="-35" dirty="0"/>
              <a:t>Array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53783" y="1905000"/>
            <a:ext cx="7036434" cy="2567940"/>
            <a:chOff x="1088136" y="1819655"/>
            <a:chExt cx="7036434" cy="25679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63959" y="1895457"/>
              <a:ext cx="6901330" cy="2416336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92708" y="1824227"/>
              <a:ext cx="7027545" cy="2559050"/>
            </a:xfrm>
            <a:custGeom>
              <a:avLst/>
              <a:gdLst/>
              <a:ahLst/>
              <a:cxnLst/>
              <a:rect l="l" t="t" r="r" b="b"/>
              <a:pathLst>
                <a:path w="7027545" h="2559050">
                  <a:moveTo>
                    <a:pt x="0" y="2558796"/>
                  </a:moveTo>
                  <a:lnTo>
                    <a:pt x="7027164" y="2558796"/>
                  </a:lnTo>
                  <a:lnTo>
                    <a:pt x="7027164" y="0"/>
                  </a:lnTo>
                  <a:lnTo>
                    <a:pt x="0" y="0"/>
                  </a:lnTo>
                  <a:lnTo>
                    <a:pt x="0" y="255879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28619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" dirty="0"/>
              <a:t>Safer </a:t>
            </a:r>
            <a:r>
              <a:rPr spc="-5" dirty="0"/>
              <a:t>2D</a:t>
            </a:r>
            <a:r>
              <a:rPr spc="-30" dirty="0"/>
              <a:t> </a:t>
            </a:r>
            <a:r>
              <a:rPr spc="-10" dirty="0"/>
              <a:t>Load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088136" y="1545336"/>
            <a:ext cx="7019925" cy="4852670"/>
            <a:chOff x="1088136" y="1545336"/>
            <a:chExt cx="7019925" cy="485267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7288" y="1637827"/>
              <a:ext cx="6884568" cy="46841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092708" y="1549908"/>
              <a:ext cx="7010400" cy="4843780"/>
            </a:xfrm>
            <a:custGeom>
              <a:avLst/>
              <a:gdLst/>
              <a:ahLst/>
              <a:cxnLst/>
              <a:rect l="l" t="t" r="r" b="b"/>
              <a:pathLst>
                <a:path w="7010400" h="4843780">
                  <a:moveTo>
                    <a:pt x="0" y="4843272"/>
                  </a:moveTo>
                  <a:lnTo>
                    <a:pt x="7010400" y="4843272"/>
                  </a:lnTo>
                  <a:lnTo>
                    <a:pt x="7010400" y="0"/>
                  </a:lnTo>
                  <a:lnTo>
                    <a:pt x="0" y="0"/>
                  </a:lnTo>
                  <a:lnTo>
                    <a:pt x="0" y="4843272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8671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Searching</a:t>
            </a:r>
            <a:r>
              <a:rPr spc="-45" dirty="0"/>
              <a:t> </a:t>
            </a:r>
            <a:r>
              <a:rPr spc="-5" dirty="0"/>
              <a:t>an</a:t>
            </a:r>
            <a:r>
              <a:rPr spc="-45" dirty="0"/>
              <a:t> </a:t>
            </a:r>
            <a:r>
              <a:rPr spc="-35" dirty="0"/>
              <a:t>Array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3705" y="1402112"/>
            <a:ext cx="3342640" cy="383349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7020" indent="-274320" algn="just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Linear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search</a:t>
            </a:r>
            <a:endParaRPr sz="2600">
              <a:latin typeface="Calibri"/>
              <a:cs typeface="Calibri"/>
            </a:endParaRPr>
          </a:p>
          <a:p>
            <a:pPr marL="561340" lvl="1" indent="-228600" algn="just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Simple</a:t>
            </a:r>
            <a:endParaRPr sz="2400">
              <a:latin typeface="Calibri"/>
              <a:cs typeface="Calibri"/>
            </a:endParaRPr>
          </a:p>
          <a:p>
            <a:pPr marL="287020" indent="-274320" algn="just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Binary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search</a:t>
            </a:r>
            <a:endParaRPr sz="2600">
              <a:latin typeface="Calibri"/>
              <a:cs typeface="Calibri"/>
            </a:endParaRPr>
          </a:p>
          <a:p>
            <a:pPr marL="561340" lvl="1" indent="-228600" algn="just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Requires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sorted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endParaRPr sz="2400">
              <a:latin typeface="Calibri"/>
              <a:cs typeface="Calibri"/>
            </a:endParaRPr>
          </a:p>
          <a:p>
            <a:pPr marL="561340" lvl="1" indent="-228600" algn="just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Generally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faster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endParaRPr sz="2400">
              <a:latin typeface="Calibri"/>
              <a:cs typeface="Calibri"/>
            </a:endParaRPr>
          </a:p>
          <a:p>
            <a:pPr marL="561340" algn="just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Calibri"/>
                <a:cs typeface="Calibri"/>
              </a:rPr>
              <a:t>large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arrays</a:t>
            </a:r>
            <a:endParaRPr sz="2400">
              <a:latin typeface="Calibri"/>
              <a:cs typeface="Calibri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590"/>
              </a:spcBef>
              <a:buClr>
                <a:srgbClr val="EFA12D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-15" dirty="0">
                <a:latin typeface="Calibri"/>
                <a:cs typeface="Calibri"/>
              </a:rPr>
              <a:t>May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require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use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 </a:t>
            </a:r>
            <a:r>
              <a:rPr sz="2600" spc="-10" dirty="0">
                <a:latin typeface="Calibri"/>
                <a:cs typeface="Calibri"/>
              </a:rPr>
              <a:t>indicator </a:t>
            </a:r>
            <a:r>
              <a:rPr sz="2600" spc="-15" dirty="0">
                <a:latin typeface="Calibri"/>
                <a:cs typeface="Calibri"/>
              </a:rPr>
              <a:t>to </a:t>
            </a:r>
            <a:r>
              <a:rPr sz="2600" spc="-5" dirty="0">
                <a:latin typeface="Calibri"/>
                <a:cs typeface="Calibri"/>
              </a:rPr>
              <a:t>denote </a:t>
            </a:r>
            <a:r>
              <a:rPr sz="2600" spc="-57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found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or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not</a:t>
            </a:r>
            <a:r>
              <a:rPr sz="2600" spc="-15" dirty="0">
                <a:latin typeface="Calibri"/>
                <a:cs typeface="Calibri"/>
              </a:rPr>
              <a:t> found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85344" y="1600200"/>
            <a:ext cx="7794625" cy="4944110"/>
            <a:chOff x="985344" y="1600200"/>
            <a:chExt cx="7794625" cy="49441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87624" y="1600200"/>
              <a:ext cx="2417655" cy="4943523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09672" y="2028444"/>
              <a:ext cx="445007" cy="220827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370195" y="5661211"/>
              <a:ext cx="3333750" cy="45020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5298947" y="5573267"/>
              <a:ext cx="3476625" cy="576580"/>
            </a:xfrm>
            <a:custGeom>
              <a:avLst/>
              <a:gdLst/>
              <a:ahLst/>
              <a:cxnLst/>
              <a:rect l="l" t="t" r="r" b="b"/>
              <a:pathLst>
                <a:path w="3476625" h="576579">
                  <a:moveTo>
                    <a:pt x="0" y="576071"/>
                  </a:moveTo>
                  <a:lnTo>
                    <a:pt x="3476244" y="576071"/>
                  </a:lnTo>
                  <a:lnTo>
                    <a:pt x="3476244" y="0"/>
                  </a:lnTo>
                  <a:lnTo>
                    <a:pt x="0" y="0"/>
                  </a:lnTo>
                  <a:lnTo>
                    <a:pt x="0" y="576071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1440" y="3133461"/>
              <a:ext cx="760730" cy="509905"/>
            </a:xfrm>
            <a:custGeom>
              <a:avLst/>
              <a:gdLst/>
              <a:ahLst/>
              <a:cxnLst/>
              <a:rect l="l" t="t" r="r" b="b"/>
              <a:pathLst>
                <a:path w="760730" h="509904">
                  <a:moveTo>
                    <a:pt x="396563" y="0"/>
                  </a:moveTo>
                  <a:lnTo>
                    <a:pt x="341516" y="786"/>
                  </a:lnTo>
                  <a:lnTo>
                    <a:pt x="285925" y="5597"/>
                  </a:lnTo>
                  <a:lnTo>
                    <a:pt x="221095" y="16766"/>
                  </a:lnTo>
                  <a:lnTo>
                    <a:pt x="163023" y="32913"/>
                  </a:lnTo>
                  <a:lnTo>
                    <a:pt x="112484" y="53401"/>
                  </a:lnTo>
                  <a:lnTo>
                    <a:pt x="70257" y="77592"/>
                  </a:lnTo>
                  <a:lnTo>
                    <a:pt x="37118" y="104850"/>
                  </a:lnTo>
                  <a:lnTo>
                    <a:pt x="1213" y="166011"/>
                  </a:lnTo>
                  <a:lnTo>
                    <a:pt x="0" y="198640"/>
                  </a:lnTo>
                  <a:lnTo>
                    <a:pt x="10982" y="231784"/>
                  </a:lnTo>
                  <a:lnTo>
                    <a:pt x="53816" y="281844"/>
                  </a:lnTo>
                  <a:lnTo>
                    <a:pt x="121748" y="322437"/>
                  </a:lnTo>
                  <a:lnTo>
                    <a:pt x="163334" y="338665"/>
                  </a:lnTo>
                  <a:lnTo>
                    <a:pt x="209045" y="351905"/>
                  </a:lnTo>
                  <a:lnTo>
                    <a:pt x="258164" y="361949"/>
                  </a:lnTo>
                  <a:lnTo>
                    <a:pt x="309975" y="368590"/>
                  </a:lnTo>
                  <a:lnTo>
                    <a:pt x="363761" y="371621"/>
                  </a:lnTo>
                  <a:lnTo>
                    <a:pt x="418806" y="370834"/>
                  </a:lnTo>
                  <a:lnTo>
                    <a:pt x="474393" y="366023"/>
                  </a:lnTo>
                  <a:lnTo>
                    <a:pt x="693849" y="509533"/>
                  </a:lnTo>
                  <a:lnTo>
                    <a:pt x="605838" y="335670"/>
                  </a:lnTo>
                  <a:lnTo>
                    <a:pt x="662567" y="310651"/>
                  </a:lnTo>
                  <a:lnTo>
                    <a:pt x="707165" y="281230"/>
                  </a:lnTo>
                  <a:lnTo>
                    <a:pt x="738886" y="248421"/>
                  </a:lnTo>
                  <a:lnTo>
                    <a:pt x="756986" y="213242"/>
                  </a:lnTo>
                  <a:lnTo>
                    <a:pt x="760722" y="176709"/>
                  </a:lnTo>
                  <a:lnTo>
                    <a:pt x="749348" y="139836"/>
                  </a:lnTo>
                  <a:lnTo>
                    <a:pt x="706496" y="89776"/>
                  </a:lnTo>
                  <a:lnTo>
                    <a:pt x="638562" y="49184"/>
                  </a:lnTo>
                  <a:lnTo>
                    <a:pt x="596979" y="32955"/>
                  </a:lnTo>
                  <a:lnTo>
                    <a:pt x="551271" y="19716"/>
                  </a:lnTo>
                  <a:lnTo>
                    <a:pt x="502156" y="9672"/>
                  </a:lnTo>
                  <a:lnTo>
                    <a:pt x="450347" y="3030"/>
                  </a:lnTo>
                  <a:lnTo>
                    <a:pt x="396563" y="0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91440" y="3133461"/>
              <a:ext cx="760730" cy="509905"/>
            </a:xfrm>
            <a:custGeom>
              <a:avLst/>
              <a:gdLst/>
              <a:ahLst/>
              <a:cxnLst/>
              <a:rect l="l" t="t" r="r" b="b"/>
              <a:pathLst>
                <a:path w="760730" h="509904">
                  <a:moveTo>
                    <a:pt x="693849" y="509533"/>
                  </a:moveTo>
                  <a:lnTo>
                    <a:pt x="474393" y="366023"/>
                  </a:lnTo>
                  <a:lnTo>
                    <a:pt x="418806" y="370834"/>
                  </a:lnTo>
                  <a:lnTo>
                    <a:pt x="363761" y="371621"/>
                  </a:lnTo>
                  <a:lnTo>
                    <a:pt x="309975" y="368590"/>
                  </a:lnTo>
                  <a:lnTo>
                    <a:pt x="258164" y="361949"/>
                  </a:lnTo>
                  <a:lnTo>
                    <a:pt x="209045" y="351905"/>
                  </a:lnTo>
                  <a:lnTo>
                    <a:pt x="163334" y="338665"/>
                  </a:lnTo>
                  <a:lnTo>
                    <a:pt x="121748" y="322437"/>
                  </a:lnTo>
                  <a:lnTo>
                    <a:pt x="85003" y="303427"/>
                  </a:lnTo>
                  <a:lnTo>
                    <a:pt x="28904" y="257894"/>
                  </a:lnTo>
                  <a:lnTo>
                    <a:pt x="0" y="198640"/>
                  </a:lnTo>
                  <a:lnTo>
                    <a:pt x="1213" y="166011"/>
                  </a:lnTo>
                  <a:lnTo>
                    <a:pt x="37118" y="104850"/>
                  </a:lnTo>
                  <a:lnTo>
                    <a:pt x="70257" y="77592"/>
                  </a:lnTo>
                  <a:lnTo>
                    <a:pt x="112484" y="53401"/>
                  </a:lnTo>
                  <a:lnTo>
                    <a:pt x="163023" y="32913"/>
                  </a:lnTo>
                  <a:lnTo>
                    <a:pt x="221095" y="16766"/>
                  </a:lnTo>
                  <a:lnTo>
                    <a:pt x="285925" y="5597"/>
                  </a:lnTo>
                  <a:lnTo>
                    <a:pt x="341516" y="786"/>
                  </a:lnTo>
                  <a:lnTo>
                    <a:pt x="396563" y="0"/>
                  </a:lnTo>
                  <a:lnTo>
                    <a:pt x="450347" y="3030"/>
                  </a:lnTo>
                  <a:lnTo>
                    <a:pt x="502156" y="9672"/>
                  </a:lnTo>
                  <a:lnTo>
                    <a:pt x="551271" y="19716"/>
                  </a:lnTo>
                  <a:lnTo>
                    <a:pt x="596979" y="32955"/>
                  </a:lnTo>
                  <a:lnTo>
                    <a:pt x="638562" y="49184"/>
                  </a:lnTo>
                  <a:lnTo>
                    <a:pt x="675307" y="68193"/>
                  </a:lnTo>
                  <a:lnTo>
                    <a:pt x="731415" y="113727"/>
                  </a:lnTo>
                  <a:lnTo>
                    <a:pt x="760722" y="176709"/>
                  </a:lnTo>
                  <a:lnTo>
                    <a:pt x="756986" y="213242"/>
                  </a:lnTo>
                  <a:lnTo>
                    <a:pt x="738886" y="248421"/>
                  </a:lnTo>
                  <a:lnTo>
                    <a:pt x="707165" y="281230"/>
                  </a:lnTo>
                  <a:lnTo>
                    <a:pt x="662567" y="310651"/>
                  </a:lnTo>
                  <a:lnTo>
                    <a:pt x="605838" y="335670"/>
                  </a:lnTo>
                  <a:lnTo>
                    <a:pt x="693849" y="509533"/>
                  </a:lnTo>
                  <a:close/>
                </a:path>
              </a:pathLst>
            </a:custGeom>
            <a:ln w="12192">
              <a:solidFill>
                <a:srgbClr val="AF76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89126" y="3154426"/>
            <a:ext cx="3632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74?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72237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Linear</a:t>
            </a:r>
            <a:r>
              <a:rPr spc="-15" dirty="0"/>
              <a:t> Search</a:t>
            </a:r>
            <a:r>
              <a:rPr spc="-10" dirty="0"/>
              <a:t> </a:t>
            </a:r>
            <a:r>
              <a:rPr spc="-15" dirty="0"/>
              <a:t>Example </a:t>
            </a:r>
            <a:r>
              <a:rPr spc="-5" dirty="0"/>
              <a:t>Using</a:t>
            </a:r>
            <a:r>
              <a:rPr spc="-10" dirty="0"/>
              <a:t> </a:t>
            </a:r>
            <a:r>
              <a:rPr spc="-5" dirty="0"/>
              <a:t>While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22376" y="1545336"/>
            <a:ext cx="8069580" cy="4352925"/>
            <a:chOff x="722376" y="1545336"/>
            <a:chExt cx="8069580" cy="43529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81528" y="1671171"/>
              <a:ext cx="7951275" cy="413421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26948" y="1549908"/>
              <a:ext cx="8060690" cy="4343400"/>
            </a:xfrm>
            <a:custGeom>
              <a:avLst/>
              <a:gdLst/>
              <a:ahLst/>
              <a:cxnLst/>
              <a:rect l="l" t="t" r="r" b="b"/>
              <a:pathLst>
                <a:path w="8060690" h="4343400">
                  <a:moveTo>
                    <a:pt x="0" y="4343400"/>
                  </a:moveTo>
                  <a:lnTo>
                    <a:pt x="8060435" y="4343400"/>
                  </a:lnTo>
                  <a:lnTo>
                    <a:pt x="8060435" y="0"/>
                  </a:lnTo>
                  <a:lnTo>
                    <a:pt x="0" y="0"/>
                  </a:lnTo>
                  <a:lnTo>
                    <a:pt x="0" y="4343400"/>
                  </a:lnTo>
                  <a:close/>
                </a:path>
              </a:pathLst>
            </a:custGeom>
            <a:ln w="9144">
              <a:solidFill>
                <a:srgbClr val="FF9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329</Words>
  <Application>Microsoft Office PowerPoint</Application>
  <PresentationFormat>Affichage à l'écran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Calibri</vt:lpstr>
      <vt:lpstr>Segoe UI Symbol</vt:lpstr>
      <vt:lpstr>Wingdings</vt:lpstr>
      <vt:lpstr>Office Theme</vt:lpstr>
      <vt:lpstr>Programming in C</vt:lpstr>
      <vt:lpstr>Programming with Arrays</vt:lpstr>
      <vt:lpstr>Partially-filled Arrays (Common Case)</vt:lpstr>
      <vt:lpstr>Sizeof and Arrays</vt:lpstr>
      <vt:lpstr>Loading an Array</vt:lpstr>
      <vt:lpstr>Loading a Two-dimensional Array</vt:lpstr>
      <vt:lpstr>Safer 2D Load</vt:lpstr>
      <vt:lpstr>Searching an Array</vt:lpstr>
      <vt:lpstr>Linear Search Example Using While</vt:lpstr>
      <vt:lpstr>Linear Search Example Using For</vt:lpstr>
      <vt:lpstr>Sorting</vt:lpstr>
      <vt:lpstr>Selection Sort</vt:lpstr>
      <vt:lpstr>Bubble/Sinking Sort</vt:lpstr>
      <vt:lpstr>Sum &amp; Average Example</vt:lpstr>
      <vt:lpstr>Extremes</vt:lpstr>
      <vt:lpstr>Extremes: Find Maximum Example</vt:lpstr>
      <vt:lpstr>Programming in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Visual Basic 2008: Reloaded 3e</dc:title>
  <dc:creator>Pat Sterling</dc:creator>
  <cp:lastModifiedBy>TLEMSANI</cp:lastModifiedBy>
  <cp:revision>2</cp:revision>
  <dcterms:created xsi:type="dcterms:W3CDTF">2023-05-20T09:30:49Z</dcterms:created>
  <dcterms:modified xsi:type="dcterms:W3CDTF">2023-11-13T17:11:10Z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2023-05-20T00:00:00Z</vt:filetime>
  </property>
</Properties>
</file>