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6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1" y="70103"/>
            <a:ext cx="9012936" cy="66918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531" y="70103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0" y="329819"/>
                </a:moveTo>
                <a:lnTo>
                  <a:pt x="3576" y="281088"/>
                </a:lnTo>
                <a:lnTo>
                  <a:pt x="13965" y="234576"/>
                </a:lnTo>
                <a:lnTo>
                  <a:pt x="30656" y="190791"/>
                </a:lnTo>
                <a:lnTo>
                  <a:pt x="53139" y="150245"/>
                </a:lnTo>
                <a:lnTo>
                  <a:pt x="80905" y="113448"/>
                </a:lnTo>
                <a:lnTo>
                  <a:pt x="113441" y="80911"/>
                </a:lnTo>
                <a:lnTo>
                  <a:pt x="150240" y="53144"/>
                </a:lnTo>
                <a:lnTo>
                  <a:pt x="190789" y="30660"/>
                </a:lnTo>
                <a:lnTo>
                  <a:pt x="234580" y="13967"/>
                </a:lnTo>
                <a:lnTo>
                  <a:pt x="281102" y="3576"/>
                </a:lnTo>
                <a:lnTo>
                  <a:pt x="329844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2026"/>
                </a:lnTo>
                <a:lnTo>
                  <a:pt x="9009359" y="6410769"/>
                </a:lnTo>
                <a:lnTo>
                  <a:pt x="8998968" y="6457290"/>
                </a:lnTo>
                <a:lnTo>
                  <a:pt x="8982275" y="6501081"/>
                </a:lnTo>
                <a:lnTo>
                  <a:pt x="8959791" y="6541631"/>
                </a:lnTo>
                <a:lnTo>
                  <a:pt x="8932024" y="6578429"/>
                </a:lnTo>
                <a:lnTo>
                  <a:pt x="8899487" y="6610967"/>
                </a:lnTo>
                <a:lnTo>
                  <a:pt x="8862690" y="6638732"/>
                </a:lnTo>
                <a:lnTo>
                  <a:pt x="8822144" y="6661215"/>
                </a:lnTo>
                <a:lnTo>
                  <a:pt x="8778359" y="6677907"/>
                </a:lnTo>
                <a:lnTo>
                  <a:pt x="8731847" y="6688296"/>
                </a:lnTo>
                <a:lnTo>
                  <a:pt x="8683117" y="6691872"/>
                </a:lnTo>
                <a:lnTo>
                  <a:pt x="329844" y="6691872"/>
                </a:lnTo>
                <a:lnTo>
                  <a:pt x="281102" y="6688296"/>
                </a:lnTo>
                <a:lnTo>
                  <a:pt x="234580" y="6677907"/>
                </a:lnTo>
                <a:lnTo>
                  <a:pt x="190789" y="6661215"/>
                </a:lnTo>
                <a:lnTo>
                  <a:pt x="150240" y="6638732"/>
                </a:lnTo>
                <a:lnTo>
                  <a:pt x="113441" y="6610967"/>
                </a:lnTo>
                <a:lnTo>
                  <a:pt x="80905" y="6578429"/>
                </a:lnTo>
                <a:lnTo>
                  <a:pt x="53139" y="6541631"/>
                </a:lnTo>
                <a:lnTo>
                  <a:pt x="30656" y="6501081"/>
                </a:lnTo>
                <a:lnTo>
                  <a:pt x="13965" y="6457290"/>
                </a:lnTo>
                <a:lnTo>
                  <a:pt x="3576" y="6410769"/>
                </a:lnTo>
                <a:lnTo>
                  <a:pt x="0" y="6362026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356616" y="0"/>
                </a:moveTo>
                <a:lnTo>
                  <a:pt x="298771" y="2992"/>
                </a:lnTo>
                <a:lnTo>
                  <a:pt x="243898" y="11654"/>
                </a:lnTo>
                <a:lnTo>
                  <a:pt x="192731" y="25516"/>
                </a:lnTo>
                <a:lnTo>
                  <a:pt x="146004" y="44106"/>
                </a:lnTo>
                <a:lnTo>
                  <a:pt x="104451" y="66955"/>
                </a:lnTo>
                <a:lnTo>
                  <a:pt x="68806" y="93592"/>
                </a:lnTo>
                <a:lnTo>
                  <a:pt x="39805" y="123545"/>
                </a:lnTo>
                <a:lnTo>
                  <a:pt x="18180" y="156345"/>
                </a:lnTo>
                <a:lnTo>
                  <a:pt x="0" y="228600"/>
                </a:lnTo>
                <a:lnTo>
                  <a:pt x="4667" y="265679"/>
                </a:lnTo>
                <a:lnTo>
                  <a:pt x="39805" y="333653"/>
                </a:lnTo>
                <a:lnTo>
                  <a:pt x="68806" y="363607"/>
                </a:lnTo>
                <a:lnTo>
                  <a:pt x="104451" y="390243"/>
                </a:lnTo>
                <a:lnTo>
                  <a:pt x="146004" y="413092"/>
                </a:lnTo>
                <a:lnTo>
                  <a:pt x="192731" y="431682"/>
                </a:lnTo>
                <a:lnTo>
                  <a:pt x="243898" y="445544"/>
                </a:lnTo>
                <a:lnTo>
                  <a:pt x="298771" y="454206"/>
                </a:lnTo>
                <a:lnTo>
                  <a:pt x="356616" y="457198"/>
                </a:lnTo>
                <a:lnTo>
                  <a:pt x="414460" y="454206"/>
                </a:lnTo>
                <a:lnTo>
                  <a:pt x="469333" y="445544"/>
                </a:lnTo>
                <a:lnTo>
                  <a:pt x="520500" y="431682"/>
                </a:lnTo>
                <a:lnTo>
                  <a:pt x="567227" y="413092"/>
                </a:lnTo>
                <a:lnTo>
                  <a:pt x="608780" y="390243"/>
                </a:lnTo>
                <a:lnTo>
                  <a:pt x="644425" y="363607"/>
                </a:lnTo>
                <a:lnTo>
                  <a:pt x="673426" y="333653"/>
                </a:lnTo>
                <a:lnTo>
                  <a:pt x="695051" y="300854"/>
                </a:lnTo>
                <a:lnTo>
                  <a:pt x="713232" y="228600"/>
                </a:lnTo>
                <a:lnTo>
                  <a:pt x="708564" y="191520"/>
                </a:lnTo>
                <a:lnTo>
                  <a:pt x="673426" y="123545"/>
                </a:lnTo>
                <a:lnTo>
                  <a:pt x="644425" y="93592"/>
                </a:lnTo>
                <a:lnTo>
                  <a:pt x="608780" y="66955"/>
                </a:lnTo>
                <a:lnTo>
                  <a:pt x="567227" y="44106"/>
                </a:lnTo>
                <a:lnTo>
                  <a:pt x="520500" y="25516"/>
                </a:lnTo>
                <a:lnTo>
                  <a:pt x="469333" y="11654"/>
                </a:lnTo>
                <a:lnTo>
                  <a:pt x="414460" y="2992"/>
                </a:lnTo>
                <a:lnTo>
                  <a:pt x="356616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0" y="228600"/>
                </a:moveTo>
                <a:lnTo>
                  <a:pt x="18180" y="156345"/>
                </a:lnTo>
                <a:lnTo>
                  <a:pt x="39805" y="123545"/>
                </a:lnTo>
                <a:lnTo>
                  <a:pt x="68806" y="93592"/>
                </a:lnTo>
                <a:lnTo>
                  <a:pt x="104451" y="66955"/>
                </a:lnTo>
                <a:lnTo>
                  <a:pt x="146004" y="44106"/>
                </a:lnTo>
                <a:lnTo>
                  <a:pt x="192731" y="25516"/>
                </a:lnTo>
                <a:lnTo>
                  <a:pt x="243898" y="11654"/>
                </a:lnTo>
                <a:lnTo>
                  <a:pt x="298771" y="2992"/>
                </a:lnTo>
                <a:lnTo>
                  <a:pt x="356616" y="0"/>
                </a:lnTo>
                <a:lnTo>
                  <a:pt x="414460" y="2992"/>
                </a:lnTo>
                <a:lnTo>
                  <a:pt x="469333" y="11654"/>
                </a:lnTo>
                <a:lnTo>
                  <a:pt x="520500" y="25516"/>
                </a:lnTo>
                <a:lnTo>
                  <a:pt x="567227" y="44106"/>
                </a:lnTo>
                <a:lnTo>
                  <a:pt x="608780" y="66955"/>
                </a:lnTo>
                <a:lnTo>
                  <a:pt x="644425" y="93592"/>
                </a:lnTo>
                <a:lnTo>
                  <a:pt x="673426" y="123545"/>
                </a:lnTo>
                <a:lnTo>
                  <a:pt x="695051" y="156345"/>
                </a:lnTo>
                <a:lnTo>
                  <a:pt x="713232" y="228600"/>
                </a:lnTo>
                <a:lnTo>
                  <a:pt x="708564" y="265679"/>
                </a:lnTo>
                <a:lnTo>
                  <a:pt x="673426" y="333653"/>
                </a:lnTo>
                <a:lnTo>
                  <a:pt x="644425" y="363607"/>
                </a:lnTo>
                <a:lnTo>
                  <a:pt x="608780" y="390243"/>
                </a:lnTo>
                <a:lnTo>
                  <a:pt x="567227" y="413092"/>
                </a:lnTo>
                <a:lnTo>
                  <a:pt x="520500" y="431682"/>
                </a:lnTo>
                <a:lnTo>
                  <a:pt x="469333" y="445544"/>
                </a:lnTo>
                <a:lnTo>
                  <a:pt x="414460" y="454206"/>
                </a:lnTo>
                <a:lnTo>
                  <a:pt x="356616" y="457198"/>
                </a:lnTo>
                <a:lnTo>
                  <a:pt x="298771" y="454206"/>
                </a:lnTo>
                <a:lnTo>
                  <a:pt x="243898" y="445544"/>
                </a:lnTo>
                <a:lnTo>
                  <a:pt x="192731" y="431682"/>
                </a:lnTo>
                <a:lnTo>
                  <a:pt x="146004" y="413092"/>
                </a:lnTo>
                <a:lnTo>
                  <a:pt x="104451" y="390243"/>
                </a:lnTo>
                <a:lnTo>
                  <a:pt x="68806" y="363607"/>
                </a:lnTo>
                <a:lnTo>
                  <a:pt x="39805" y="333653"/>
                </a:lnTo>
                <a:lnTo>
                  <a:pt x="18180" y="300854"/>
                </a:lnTo>
                <a:lnTo>
                  <a:pt x="0" y="228600"/>
                </a:lnTo>
                <a:close/>
              </a:path>
            </a:pathLst>
          </a:custGeom>
          <a:ln w="12192">
            <a:solidFill>
              <a:srgbClr val="AF76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8203" y="1295400"/>
            <a:ext cx="8915400" cy="1755775"/>
          </a:xfrm>
          <a:custGeom>
            <a:avLst/>
            <a:gdLst/>
            <a:ahLst/>
            <a:cxnLst/>
            <a:rect l="l" t="t" r="r" b="b"/>
            <a:pathLst>
              <a:path w="8915400" h="1755775">
                <a:moveTo>
                  <a:pt x="8915400" y="0"/>
                </a:moveTo>
                <a:lnTo>
                  <a:pt x="0" y="0"/>
                </a:lnTo>
                <a:lnTo>
                  <a:pt x="0" y="1755648"/>
                </a:lnTo>
                <a:lnTo>
                  <a:pt x="8915400" y="1755648"/>
                </a:lnTo>
                <a:lnTo>
                  <a:pt x="89154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875" y="1373123"/>
            <a:ext cx="1600200" cy="157581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415540" y="225551"/>
            <a:ext cx="4346448" cy="1136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725673" y="351790"/>
            <a:ext cx="3692652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85213" y="3979612"/>
            <a:ext cx="4973573" cy="10864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950" b="1" i="1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31" y="70103"/>
            <a:ext cx="9012936" cy="669187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531" y="70103"/>
            <a:ext cx="9013190" cy="6692265"/>
          </a:xfrm>
          <a:custGeom>
            <a:avLst/>
            <a:gdLst/>
            <a:ahLst/>
            <a:cxnLst/>
            <a:rect l="l" t="t" r="r" b="b"/>
            <a:pathLst>
              <a:path w="9013190" h="6692265">
                <a:moveTo>
                  <a:pt x="0" y="329819"/>
                </a:moveTo>
                <a:lnTo>
                  <a:pt x="3576" y="281088"/>
                </a:lnTo>
                <a:lnTo>
                  <a:pt x="13965" y="234576"/>
                </a:lnTo>
                <a:lnTo>
                  <a:pt x="30656" y="190791"/>
                </a:lnTo>
                <a:lnTo>
                  <a:pt x="53139" y="150245"/>
                </a:lnTo>
                <a:lnTo>
                  <a:pt x="80905" y="113448"/>
                </a:lnTo>
                <a:lnTo>
                  <a:pt x="113441" y="80911"/>
                </a:lnTo>
                <a:lnTo>
                  <a:pt x="150240" y="53144"/>
                </a:lnTo>
                <a:lnTo>
                  <a:pt x="190789" y="30660"/>
                </a:lnTo>
                <a:lnTo>
                  <a:pt x="234580" y="13967"/>
                </a:lnTo>
                <a:lnTo>
                  <a:pt x="281102" y="3576"/>
                </a:lnTo>
                <a:lnTo>
                  <a:pt x="329844" y="0"/>
                </a:lnTo>
                <a:lnTo>
                  <a:pt x="8683117" y="0"/>
                </a:lnTo>
                <a:lnTo>
                  <a:pt x="8731847" y="3576"/>
                </a:lnTo>
                <a:lnTo>
                  <a:pt x="8778359" y="13967"/>
                </a:lnTo>
                <a:lnTo>
                  <a:pt x="8822144" y="30660"/>
                </a:lnTo>
                <a:lnTo>
                  <a:pt x="8862690" y="53144"/>
                </a:lnTo>
                <a:lnTo>
                  <a:pt x="8899487" y="80911"/>
                </a:lnTo>
                <a:lnTo>
                  <a:pt x="8932024" y="113448"/>
                </a:lnTo>
                <a:lnTo>
                  <a:pt x="8959791" y="150245"/>
                </a:lnTo>
                <a:lnTo>
                  <a:pt x="8982275" y="190791"/>
                </a:lnTo>
                <a:lnTo>
                  <a:pt x="8998968" y="234576"/>
                </a:lnTo>
                <a:lnTo>
                  <a:pt x="9009359" y="281088"/>
                </a:lnTo>
                <a:lnTo>
                  <a:pt x="9012936" y="329819"/>
                </a:lnTo>
                <a:lnTo>
                  <a:pt x="9012936" y="6362026"/>
                </a:lnTo>
                <a:lnTo>
                  <a:pt x="9009359" y="6410769"/>
                </a:lnTo>
                <a:lnTo>
                  <a:pt x="8998968" y="6457290"/>
                </a:lnTo>
                <a:lnTo>
                  <a:pt x="8982275" y="6501081"/>
                </a:lnTo>
                <a:lnTo>
                  <a:pt x="8959791" y="6541631"/>
                </a:lnTo>
                <a:lnTo>
                  <a:pt x="8932024" y="6578429"/>
                </a:lnTo>
                <a:lnTo>
                  <a:pt x="8899487" y="6610967"/>
                </a:lnTo>
                <a:lnTo>
                  <a:pt x="8862690" y="6638732"/>
                </a:lnTo>
                <a:lnTo>
                  <a:pt x="8822144" y="6661215"/>
                </a:lnTo>
                <a:lnTo>
                  <a:pt x="8778359" y="6677907"/>
                </a:lnTo>
                <a:lnTo>
                  <a:pt x="8731847" y="6688296"/>
                </a:lnTo>
                <a:lnTo>
                  <a:pt x="8683117" y="6691872"/>
                </a:lnTo>
                <a:lnTo>
                  <a:pt x="329844" y="6691872"/>
                </a:lnTo>
                <a:lnTo>
                  <a:pt x="281102" y="6688296"/>
                </a:lnTo>
                <a:lnTo>
                  <a:pt x="234580" y="6677907"/>
                </a:lnTo>
                <a:lnTo>
                  <a:pt x="190789" y="6661215"/>
                </a:lnTo>
                <a:lnTo>
                  <a:pt x="150240" y="6638732"/>
                </a:lnTo>
                <a:lnTo>
                  <a:pt x="113441" y="6610967"/>
                </a:lnTo>
                <a:lnTo>
                  <a:pt x="80905" y="6578429"/>
                </a:lnTo>
                <a:lnTo>
                  <a:pt x="53139" y="6541631"/>
                </a:lnTo>
                <a:lnTo>
                  <a:pt x="30656" y="6501081"/>
                </a:lnTo>
                <a:lnTo>
                  <a:pt x="13965" y="6457290"/>
                </a:lnTo>
                <a:lnTo>
                  <a:pt x="3576" y="6410769"/>
                </a:lnTo>
                <a:lnTo>
                  <a:pt x="0" y="6362026"/>
                </a:lnTo>
                <a:lnTo>
                  <a:pt x="0" y="329819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356616" y="0"/>
                </a:moveTo>
                <a:lnTo>
                  <a:pt x="298771" y="2992"/>
                </a:lnTo>
                <a:lnTo>
                  <a:pt x="243898" y="11654"/>
                </a:lnTo>
                <a:lnTo>
                  <a:pt x="192731" y="25516"/>
                </a:lnTo>
                <a:lnTo>
                  <a:pt x="146004" y="44106"/>
                </a:lnTo>
                <a:lnTo>
                  <a:pt x="104451" y="66955"/>
                </a:lnTo>
                <a:lnTo>
                  <a:pt x="68806" y="93592"/>
                </a:lnTo>
                <a:lnTo>
                  <a:pt x="39805" y="123545"/>
                </a:lnTo>
                <a:lnTo>
                  <a:pt x="18180" y="156345"/>
                </a:lnTo>
                <a:lnTo>
                  <a:pt x="0" y="228600"/>
                </a:lnTo>
                <a:lnTo>
                  <a:pt x="4667" y="265679"/>
                </a:lnTo>
                <a:lnTo>
                  <a:pt x="39805" y="333653"/>
                </a:lnTo>
                <a:lnTo>
                  <a:pt x="68806" y="363607"/>
                </a:lnTo>
                <a:lnTo>
                  <a:pt x="104451" y="390243"/>
                </a:lnTo>
                <a:lnTo>
                  <a:pt x="146004" y="413092"/>
                </a:lnTo>
                <a:lnTo>
                  <a:pt x="192731" y="431682"/>
                </a:lnTo>
                <a:lnTo>
                  <a:pt x="243898" y="445544"/>
                </a:lnTo>
                <a:lnTo>
                  <a:pt x="298771" y="454206"/>
                </a:lnTo>
                <a:lnTo>
                  <a:pt x="356616" y="457198"/>
                </a:lnTo>
                <a:lnTo>
                  <a:pt x="414460" y="454206"/>
                </a:lnTo>
                <a:lnTo>
                  <a:pt x="469333" y="445544"/>
                </a:lnTo>
                <a:lnTo>
                  <a:pt x="520500" y="431682"/>
                </a:lnTo>
                <a:lnTo>
                  <a:pt x="567227" y="413092"/>
                </a:lnTo>
                <a:lnTo>
                  <a:pt x="608780" y="390243"/>
                </a:lnTo>
                <a:lnTo>
                  <a:pt x="644425" y="363607"/>
                </a:lnTo>
                <a:lnTo>
                  <a:pt x="673426" y="333653"/>
                </a:lnTo>
                <a:lnTo>
                  <a:pt x="695051" y="300854"/>
                </a:lnTo>
                <a:lnTo>
                  <a:pt x="713232" y="228600"/>
                </a:lnTo>
                <a:lnTo>
                  <a:pt x="708564" y="191520"/>
                </a:lnTo>
                <a:lnTo>
                  <a:pt x="673426" y="123545"/>
                </a:lnTo>
                <a:lnTo>
                  <a:pt x="644425" y="93592"/>
                </a:lnTo>
                <a:lnTo>
                  <a:pt x="608780" y="66955"/>
                </a:lnTo>
                <a:lnTo>
                  <a:pt x="567227" y="44106"/>
                </a:lnTo>
                <a:lnTo>
                  <a:pt x="520500" y="25516"/>
                </a:lnTo>
                <a:lnTo>
                  <a:pt x="469333" y="11654"/>
                </a:lnTo>
                <a:lnTo>
                  <a:pt x="414460" y="2992"/>
                </a:lnTo>
                <a:lnTo>
                  <a:pt x="356616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0" y="228600"/>
                </a:moveTo>
                <a:lnTo>
                  <a:pt x="18180" y="156345"/>
                </a:lnTo>
                <a:lnTo>
                  <a:pt x="39805" y="123545"/>
                </a:lnTo>
                <a:lnTo>
                  <a:pt x="68806" y="93592"/>
                </a:lnTo>
                <a:lnTo>
                  <a:pt x="104451" y="66955"/>
                </a:lnTo>
                <a:lnTo>
                  <a:pt x="146004" y="44106"/>
                </a:lnTo>
                <a:lnTo>
                  <a:pt x="192731" y="25516"/>
                </a:lnTo>
                <a:lnTo>
                  <a:pt x="243898" y="11654"/>
                </a:lnTo>
                <a:lnTo>
                  <a:pt x="298771" y="2992"/>
                </a:lnTo>
                <a:lnTo>
                  <a:pt x="356616" y="0"/>
                </a:lnTo>
                <a:lnTo>
                  <a:pt x="414460" y="2992"/>
                </a:lnTo>
                <a:lnTo>
                  <a:pt x="469333" y="11654"/>
                </a:lnTo>
                <a:lnTo>
                  <a:pt x="520500" y="25516"/>
                </a:lnTo>
                <a:lnTo>
                  <a:pt x="567227" y="44106"/>
                </a:lnTo>
                <a:lnTo>
                  <a:pt x="608780" y="66955"/>
                </a:lnTo>
                <a:lnTo>
                  <a:pt x="644425" y="93592"/>
                </a:lnTo>
                <a:lnTo>
                  <a:pt x="673426" y="123545"/>
                </a:lnTo>
                <a:lnTo>
                  <a:pt x="695051" y="156345"/>
                </a:lnTo>
                <a:lnTo>
                  <a:pt x="713232" y="228600"/>
                </a:lnTo>
                <a:lnTo>
                  <a:pt x="708564" y="265679"/>
                </a:lnTo>
                <a:lnTo>
                  <a:pt x="673426" y="333653"/>
                </a:lnTo>
                <a:lnTo>
                  <a:pt x="644425" y="363607"/>
                </a:lnTo>
                <a:lnTo>
                  <a:pt x="608780" y="390243"/>
                </a:lnTo>
                <a:lnTo>
                  <a:pt x="567227" y="413092"/>
                </a:lnTo>
                <a:lnTo>
                  <a:pt x="520500" y="431682"/>
                </a:lnTo>
                <a:lnTo>
                  <a:pt x="469333" y="445544"/>
                </a:lnTo>
                <a:lnTo>
                  <a:pt x="414460" y="454206"/>
                </a:lnTo>
                <a:lnTo>
                  <a:pt x="356616" y="457198"/>
                </a:lnTo>
                <a:lnTo>
                  <a:pt x="298771" y="454206"/>
                </a:lnTo>
                <a:lnTo>
                  <a:pt x="243898" y="445544"/>
                </a:lnTo>
                <a:lnTo>
                  <a:pt x="192731" y="431682"/>
                </a:lnTo>
                <a:lnTo>
                  <a:pt x="146004" y="413092"/>
                </a:lnTo>
                <a:lnTo>
                  <a:pt x="104451" y="390243"/>
                </a:lnTo>
                <a:lnTo>
                  <a:pt x="68806" y="363607"/>
                </a:lnTo>
                <a:lnTo>
                  <a:pt x="39805" y="333653"/>
                </a:lnTo>
                <a:lnTo>
                  <a:pt x="18180" y="300854"/>
                </a:lnTo>
                <a:lnTo>
                  <a:pt x="0" y="228600"/>
                </a:lnTo>
                <a:close/>
              </a:path>
            </a:pathLst>
          </a:custGeom>
          <a:ln w="12192">
            <a:solidFill>
              <a:srgbClr val="AF76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8203" y="1295400"/>
            <a:ext cx="8915400" cy="1755775"/>
          </a:xfrm>
          <a:custGeom>
            <a:avLst/>
            <a:gdLst/>
            <a:ahLst/>
            <a:cxnLst/>
            <a:rect l="l" t="t" r="r" b="b"/>
            <a:pathLst>
              <a:path w="8915400" h="1755775">
                <a:moveTo>
                  <a:pt x="8915400" y="0"/>
                </a:moveTo>
                <a:lnTo>
                  <a:pt x="0" y="0"/>
                </a:lnTo>
                <a:lnTo>
                  <a:pt x="0" y="1755648"/>
                </a:lnTo>
                <a:lnTo>
                  <a:pt x="8915400" y="1755648"/>
                </a:lnTo>
                <a:lnTo>
                  <a:pt x="8915400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875" y="1373123"/>
            <a:ext cx="1600200" cy="157581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914400" y="3124199"/>
            <a:ext cx="7772400" cy="3505200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15540" y="225551"/>
            <a:ext cx="4346448" cy="11369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70103"/>
            <a:ext cx="9013190" cy="6693534"/>
          </a:xfrm>
          <a:custGeom>
            <a:avLst/>
            <a:gdLst/>
            <a:ahLst/>
            <a:cxnLst/>
            <a:rect l="l" t="t" r="r" b="b"/>
            <a:pathLst>
              <a:path w="9013190" h="6693534">
                <a:moveTo>
                  <a:pt x="0" y="329946"/>
                </a:moveTo>
                <a:lnTo>
                  <a:pt x="3577" y="281184"/>
                </a:lnTo>
                <a:lnTo>
                  <a:pt x="13968" y="234645"/>
                </a:lnTo>
                <a:lnTo>
                  <a:pt x="30664" y="190840"/>
                </a:lnTo>
                <a:lnTo>
                  <a:pt x="53153" y="150277"/>
                </a:lnTo>
                <a:lnTo>
                  <a:pt x="80925" y="113468"/>
                </a:lnTo>
                <a:lnTo>
                  <a:pt x="113469" y="80923"/>
                </a:lnTo>
                <a:lnTo>
                  <a:pt x="150276" y="53151"/>
                </a:lnTo>
                <a:lnTo>
                  <a:pt x="190835" y="30662"/>
                </a:lnTo>
                <a:lnTo>
                  <a:pt x="234636" y="13967"/>
                </a:lnTo>
                <a:lnTo>
                  <a:pt x="281168" y="3576"/>
                </a:lnTo>
                <a:lnTo>
                  <a:pt x="329920" y="0"/>
                </a:lnTo>
                <a:lnTo>
                  <a:pt x="8682990" y="0"/>
                </a:lnTo>
                <a:lnTo>
                  <a:pt x="8731751" y="3576"/>
                </a:lnTo>
                <a:lnTo>
                  <a:pt x="8778290" y="13967"/>
                </a:lnTo>
                <a:lnTo>
                  <a:pt x="8822095" y="30662"/>
                </a:lnTo>
                <a:lnTo>
                  <a:pt x="8862658" y="53151"/>
                </a:lnTo>
                <a:lnTo>
                  <a:pt x="8899467" y="80923"/>
                </a:lnTo>
                <a:lnTo>
                  <a:pt x="8932012" y="113468"/>
                </a:lnTo>
                <a:lnTo>
                  <a:pt x="8959784" y="150277"/>
                </a:lnTo>
                <a:lnTo>
                  <a:pt x="8982273" y="190840"/>
                </a:lnTo>
                <a:lnTo>
                  <a:pt x="8998968" y="234645"/>
                </a:lnTo>
                <a:lnTo>
                  <a:pt x="9009359" y="281184"/>
                </a:lnTo>
                <a:lnTo>
                  <a:pt x="9012936" y="329946"/>
                </a:lnTo>
                <a:lnTo>
                  <a:pt x="9012936" y="6363487"/>
                </a:lnTo>
                <a:lnTo>
                  <a:pt x="9009359" y="6412239"/>
                </a:lnTo>
                <a:lnTo>
                  <a:pt x="8998968" y="6458771"/>
                </a:lnTo>
                <a:lnTo>
                  <a:pt x="8982273" y="6502571"/>
                </a:lnTo>
                <a:lnTo>
                  <a:pt x="8959784" y="6543130"/>
                </a:lnTo>
                <a:lnTo>
                  <a:pt x="8932012" y="6579937"/>
                </a:lnTo>
                <a:lnTo>
                  <a:pt x="8899467" y="6612482"/>
                </a:lnTo>
                <a:lnTo>
                  <a:pt x="8862658" y="6640254"/>
                </a:lnTo>
                <a:lnTo>
                  <a:pt x="8822095" y="6662742"/>
                </a:lnTo>
                <a:lnTo>
                  <a:pt x="8778290" y="6679438"/>
                </a:lnTo>
                <a:lnTo>
                  <a:pt x="8731751" y="6689829"/>
                </a:lnTo>
                <a:lnTo>
                  <a:pt x="8682990" y="6693406"/>
                </a:lnTo>
                <a:lnTo>
                  <a:pt x="329920" y="6693406"/>
                </a:lnTo>
                <a:lnTo>
                  <a:pt x="281168" y="6689829"/>
                </a:lnTo>
                <a:lnTo>
                  <a:pt x="234636" y="6679438"/>
                </a:lnTo>
                <a:lnTo>
                  <a:pt x="190835" y="6662742"/>
                </a:lnTo>
                <a:lnTo>
                  <a:pt x="150276" y="6640254"/>
                </a:lnTo>
                <a:lnTo>
                  <a:pt x="113469" y="6612482"/>
                </a:lnTo>
                <a:lnTo>
                  <a:pt x="80925" y="6579937"/>
                </a:lnTo>
                <a:lnTo>
                  <a:pt x="53153" y="6543130"/>
                </a:lnTo>
                <a:lnTo>
                  <a:pt x="30664" y="6502571"/>
                </a:lnTo>
                <a:lnTo>
                  <a:pt x="13968" y="6458771"/>
                </a:lnTo>
                <a:lnTo>
                  <a:pt x="3577" y="6412239"/>
                </a:lnTo>
                <a:lnTo>
                  <a:pt x="0" y="6363487"/>
                </a:lnTo>
                <a:lnTo>
                  <a:pt x="0" y="329946"/>
                </a:lnTo>
                <a:close/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356616" y="0"/>
                </a:moveTo>
                <a:lnTo>
                  <a:pt x="298771" y="2992"/>
                </a:lnTo>
                <a:lnTo>
                  <a:pt x="243898" y="11654"/>
                </a:lnTo>
                <a:lnTo>
                  <a:pt x="192731" y="25516"/>
                </a:lnTo>
                <a:lnTo>
                  <a:pt x="146004" y="44106"/>
                </a:lnTo>
                <a:lnTo>
                  <a:pt x="104451" y="66955"/>
                </a:lnTo>
                <a:lnTo>
                  <a:pt x="68806" y="93592"/>
                </a:lnTo>
                <a:lnTo>
                  <a:pt x="39805" y="123545"/>
                </a:lnTo>
                <a:lnTo>
                  <a:pt x="18180" y="156345"/>
                </a:lnTo>
                <a:lnTo>
                  <a:pt x="0" y="228600"/>
                </a:lnTo>
                <a:lnTo>
                  <a:pt x="4667" y="265679"/>
                </a:lnTo>
                <a:lnTo>
                  <a:pt x="39805" y="333653"/>
                </a:lnTo>
                <a:lnTo>
                  <a:pt x="68806" y="363607"/>
                </a:lnTo>
                <a:lnTo>
                  <a:pt x="104451" y="390243"/>
                </a:lnTo>
                <a:lnTo>
                  <a:pt x="146004" y="413092"/>
                </a:lnTo>
                <a:lnTo>
                  <a:pt x="192731" y="431682"/>
                </a:lnTo>
                <a:lnTo>
                  <a:pt x="243898" y="445544"/>
                </a:lnTo>
                <a:lnTo>
                  <a:pt x="298771" y="454206"/>
                </a:lnTo>
                <a:lnTo>
                  <a:pt x="356616" y="457198"/>
                </a:lnTo>
                <a:lnTo>
                  <a:pt x="414460" y="454206"/>
                </a:lnTo>
                <a:lnTo>
                  <a:pt x="469333" y="445544"/>
                </a:lnTo>
                <a:lnTo>
                  <a:pt x="520500" y="431682"/>
                </a:lnTo>
                <a:lnTo>
                  <a:pt x="567227" y="413092"/>
                </a:lnTo>
                <a:lnTo>
                  <a:pt x="608780" y="390243"/>
                </a:lnTo>
                <a:lnTo>
                  <a:pt x="644425" y="363607"/>
                </a:lnTo>
                <a:lnTo>
                  <a:pt x="673426" y="333653"/>
                </a:lnTo>
                <a:lnTo>
                  <a:pt x="695051" y="300854"/>
                </a:lnTo>
                <a:lnTo>
                  <a:pt x="713232" y="228600"/>
                </a:lnTo>
                <a:lnTo>
                  <a:pt x="708564" y="191520"/>
                </a:lnTo>
                <a:lnTo>
                  <a:pt x="673426" y="123545"/>
                </a:lnTo>
                <a:lnTo>
                  <a:pt x="644425" y="93592"/>
                </a:lnTo>
                <a:lnTo>
                  <a:pt x="608780" y="66955"/>
                </a:lnTo>
                <a:lnTo>
                  <a:pt x="567227" y="44106"/>
                </a:lnTo>
                <a:lnTo>
                  <a:pt x="520500" y="25516"/>
                </a:lnTo>
                <a:lnTo>
                  <a:pt x="469333" y="11654"/>
                </a:lnTo>
                <a:lnTo>
                  <a:pt x="414460" y="2992"/>
                </a:lnTo>
                <a:lnTo>
                  <a:pt x="356616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8767" y="6359651"/>
            <a:ext cx="713740" cy="457200"/>
          </a:xfrm>
          <a:custGeom>
            <a:avLst/>
            <a:gdLst/>
            <a:ahLst/>
            <a:cxnLst/>
            <a:rect l="l" t="t" r="r" b="b"/>
            <a:pathLst>
              <a:path w="713740" h="457200">
                <a:moveTo>
                  <a:pt x="0" y="228600"/>
                </a:moveTo>
                <a:lnTo>
                  <a:pt x="18180" y="156345"/>
                </a:lnTo>
                <a:lnTo>
                  <a:pt x="39805" y="123545"/>
                </a:lnTo>
                <a:lnTo>
                  <a:pt x="68806" y="93592"/>
                </a:lnTo>
                <a:lnTo>
                  <a:pt x="104451" y="66955"/>
                </a:lnTo>
                <a:lnTo>
                  <a:pt x="146004" y="44106"/>
                </a:lnTo>
                <a:lnTo>
                  <a:pt x="192731" y="25516"/>
                </a:lnTo>
                <a:lnTo>
                  <a:pt x="243898" y="11654"/>
                </a:lnTo>
                <a:lnTo>
                  <a:pt x="298771" y="2992"/>
                </a:lnTo>
                <a:lnTo>
                  <a:pt x="356616" y="0"/>
                </a:lnTo>
                <a:lnTo>
                  <a:pt x="414460" y="2992"/>
                </a:lnTo>
                <a:lnTo>
                  <a:pt x="469333" y="11654"/>
                </a:lnTo>
                <a:lnTo>
                  <a:pt x="520500" y="25516"/>
                </a:lnTo>
                <a:lnTo>
                  <a:pt x="567227" y="44106"/>
                </a:lnTo>
                <a:lnTo>
                  <a:pt x="608780" y="66955"/>
                </a:lnTo>
                <a:lnTo>
                  <a:pt x="644425" y="93592"/>
                </a:lnTo>
                <a:lnTo>
                  <a:pt x="673426" y="123545"/>
                </a:lnTo>
                <a:lnTo>
                  <a:pt x="695051" y="156345"/>
                </a:lnTo>
                <a:lnTo>
                  <a:pt x="713232" y="228600"/>
                </a:lnTo>
                <a:lnTo>
                  <a:pt x="708564" y="265679"/>
                </a:lnTo>
                <a:lnTo>
                  <a:pt x="673426" y="333653"/>
                </a:lnTo>
                <a:lnTo>
                  <a:pt x="644425" y="363607"/>
                </a:lnTo>
                <a:lnTo>
                  <a:pt x="608780" y="390243"/>
                </a:lnTo>
                <a:lnTo>
                  <a:pt x="567227" y="413092"/>
                </a:lnTo>
                <a:lnTo>
                  <a:pt x="520500" y="431682"/>
                </a:lnTo>
                <a:lnTo>
                  <a:pt x="469333" y="445544"/>
                </a:lnTo>
                <a:lnTo>
                  <a:pt x="414460" y="454206"/>
                </a:lnTo>
                <a:lnTo>
                  <a:pt x="356616" y="457198"/>
                </a:lnTo>
                <a:lnTo>
                  <a:pt x="298771" y="454206"/>
                </a:lnTo>
                <a:lnTo>
                  <a:pt x="243898" y="445544"/>
                </a:lnTo>
                <a:lnTo>
                  <a:pt x="192731" y="431682"/>
                </a:lnTo>
                <a:lnTo>
                  <a:pt x="146004" y="413092"/>
                </a:lnTo>
                <a:lnTo>
                  <a:pt x="104451" y="390243"/>
                </a:lnTo>
                <a:lnTo>
                  <a:pt x="68806" y="363607"/>
                </a:lnTo>
                <a:lnTo>
                  <a:pt x="39805" y="333653"/>
                </a:lnTo>
                <a:lnTo>
                  <a:pt x="18180" y="300854"/>
                </a:lnTo>
                <a:lnTo>
                  <a:pt x="0" y="228600"/>
                </a:lnTo>
                <a:close/>
              </a:path>
            </a:pathLst>
          </a:custGeom>
          <a:ln w="12192">
            <a:solidFill>
              <a:srgbClr val="AF76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3444" y="672211"/>
            <a:ext cx="715711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E3A2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56005" y="2770758"/>
            <a:ext cx="7231989" cy="17989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51155" y="6481216"/>
            <a:ext cx="3079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rgbClr val="F8F8F8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‹N°›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String.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5673" y="351790"/>
            <a:ext cx="3692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>
                <a:solidFill>
                  <a:srgbClr val="FF9900"/>
                </a:solidFill>
              </a:rPr>
              <a:t>Programming</a:t>
            </a:r>
            <a:r>
              <a:rPr spc="-10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in</a:t>
            </a:r>
            <a:r>
              <a:rPr spc="-25" dirty="0">
                <a:solidFill>
                  <a:srgbClr val="FF9900"/>
                </a:solidFill>
              </a:rPr>
              <a:t> </a:t>
            </a:r>
            <a:r>
              <a:rPr spc="-5" dirty="0">
                <a:solidFill>
                  <a:srgbClr val="FF9900"/>
                </a:solidFill>
              </a:rPr>
              <a:t>C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828800" y="1449324"/>
            <a:ext cx="7040880" cy="5330950"/>
            <a:chOff x="1828800" y="1449324"/>
            <a:chExt cx="7040880" cy="5330950"/>
          </a:xfrm>
        </p:grpSpPr>
        <p:sp>
          <p:nvSpPr>
            <p:cNvPr id="4" name="object 4"/>
            <p:cNvSpPr/>
            <p:nvPr/>
          </p:nvSpPr>
          <p:spPr>
            <a:xfrm>
              <a:off x="1828800" y="1449324"/>
              <a:ext cx="7040880" cy="1447800"/>
            </a:xfrm>
            <a:custGeom>
              <a:avLst/>
              <a:gdLst/>
              <a:ahLst/>
              <a:cxnLst/>
              <a:rect l="l" t="t" r="r" b="b"/>
              <a:pathLst>
                <a:path w="7040880" h="1447800">
                  <a:moveTo>
                    <a:pt x="7040880" y="0"/>
                  </a:moveTo>
                  <a:lnTo>
                    <a:pt x="0" y="0"/>
                  </a:lnTo>
                  <a:lnTo>
                    <a:pt x="0" y="1447800"/>
                  </a:lnTo>
                  <a:lnTo>
                    <a:pt x="7040880" y="1447800"/>
                  </a:lnTo>
                  <a:lnTo>
                    <a:pt x="704088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55787" y="1790036"/>
              <a:ext cx="83438" cy="9601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19680" y="2318258"/>
              <a:ext cx="1137031" cy="351536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849880" y="3154678"/>
              <a:ext cx="2580132" cy="362559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895600" y="3200400"/>
              <a:ext cx="2362200" cy="3377184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2885694" y="3190494"/>
              <a:ext cx="2382520" cy="3397250"/>
            </a:xfrm>
            <a:custGeom>
              <a:avLst/>
              <a:gdLst/>
              <a:ahLst/>
              <a:cxnLst/>
              <a:rect l="l" t="t" r="r" b="b"/>
              <a:pathLst>
                <a:path w="2382520" h="3397250">
                  <a:moveTo>
                    <a:pt x="0" y="3396996"/>
                  </a:moveTo>
                  <a:lnTo>
                    <a:pt x="2382011" y="3396996"/>
                  </a:lnTo>
                  <a:lnTo>
                    <a:pt x="2382011" y="0"/>
                  </a:lnTo>
                  <a:lnTo>
                    <a:pt x="0" y="0"/>
                  </a:lnTo>
                  <a:lnTo>
                    <a:pt x="0" y="3396996"/>
                  </a:lnTo>
                  <a:close/>
                </a:path>
              </a:pathLst>
            </a:custGeom>
            <a:ln w="19812">
              <a:solidFill>
                <a:srgbClr val="C7005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17131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-40" dirty="0"/>
              <a:t> </a:t>
            </a:r>
            <a:r>
              <a:rPr spc="-10" dirty="0"/>
              <a:t>Length:</a:t>
            </a:r>
            <a:r>
              <a:rPr spc="-5" dirty="0"/>
              <a:t> </a:t>
            </a:r>
            <a:r>
              <a:rPr spc="-10" dirty="0"/>
              <a:t>strlen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5960110" cy="192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ts val="306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Often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useful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know length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endParaRPr sz="2600">
              <a:latin typeface="Calibri"/>
              <a:cs typeface="Calibri"/>
            </a:endParaRPr>
          </a:p>
          <a:p>
            <a:pPr marL="1200785">
              <a:lnSpc>
                <a:spcPts val="2820"/>
              </a:lnSpc>
            </a:pP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strlen(string)</a:t>
            </a:r>
            <a:endParaRPr sz="2400">
              <a:latin typeface="Courier New"/>
              <a:cs typeface="Courier New"/>
            </a:endParaRPr>
          </a:p>
          <a:p>
            <a:pPr marL="560705" lvl="1" indent="-229235">
              <a:lnSpc>
                <a:spcPct val="100000"/>
              </a:lnSpc>
              <a:spcBef>
                <a:spcPts val="54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Returns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number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characters</a:t>
            </a:r>
            <a:endParaRPr sz="2400">
              <a:latin typeface="Calibri"/>
              <a:cs typeface="Calibri"/>
            </a:endParaRPr>
          </a:p>
          <a:p>
            <a:pPr marL="835025" lvl="2" indent="-229235">
              <a:lnSpc>
                <a:spcPct val="100000"/>
              </a:lnSpc>
              <a:spcBef>
                <a:spcPts val="42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35660" algn="l"/>
              </a:tabLst>
            </a:pPr>
            <a:r>
              <a:rPr sz="2000" spc="-5" dirty="0">
                <a:latin typeface="Calibri"/>
                <a:cs typeface="Calibri"/>
              </a:rPr>
              <a:t>Does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not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include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null</a:t>
            </a:r>
            <a:endParaRPr sz="2000">
              <a:latin typeface="Calibri"/>
              <a:cs typeface="Calibri"/>
            </a:endParaRPr>
          </a:p>
          <a:p>
            <a:pPr marL="835025" lvl="2" indent="-229235">
              <a:lnSpc>
                <a:spcPct val="100000"/>
              </a:lnSpc>
              <a:spcBef>
                <a:spcPts val="39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35660" algn="l"/>
              </a:tabLst>
            </a:pPr>
            <a:r>
              <a:rPr sz="2000" spc="-10" dirty="0">
                <a:latin typeface="Calibri"/>
                <a:cs typeface="Calibri"/>
              </a:rPr>
              <a:t>Return</a:t>
            </a:r>
            <a:r>
              <a:rPr sz="2000" dirty="0">
                <a:latin typeface="Calibri"/>
                <a:cs typeface="Calibri"/>
              </a:rPr>
              <a:t> type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size_t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so</a:t>
            </a:r>
            <a:r>
              <a:rPr sz="2000" dirty="0">
                <a:latin typeface="Calibri"/>
                <a:cs typeface="Calibri"/>
              </a:rPr>
              <a:t> type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cast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may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be </a:t>
            </a:r>
            <a:r>
              <a:rPr sz="2000" spc="-10" dirty="0">
                <a:latin typeface="Calibri"/>
                <a:cs typeface="Calibri"/>
              </a:rPr>
              <a:t>required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74118" y="3739896"/>
            <a:ext cx="6631940" cy="2317115"/>
            <a:chOff x="674118" y="3739896"/>
            <a:chExt cx="6631940" cy="231711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74118" y="4101236"/>
              <a:ext cx="2316318" cy="195564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28800" y="3749040"/>
              <a:ext cx="5468111" cy="98298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824227" y="3744468"/>
              <a:ext cx="5477510" cy="992505"/>
            </a:xfrm>
            <a:custGeom>
              <a:avLst/>
              <a:gdLst/>
              <a:ahLst/>
              <a:cxnLst/>
              <a:rect l="l" t="t" r="r" b="b"/>
              <a:pathLst>
                <a:path w="5477509" h="992504">
                  <a:moveTo>
                    <a:pt x="0" y="992123"/>
                  </a:moveTo>
                  <a:lnTo>
                    <a:pt x="5477256" y="992123"/>
                  </a:lnTo>
                  <a:lnTo>
                    <a:pt x="5477256" y="0"/>
                  </a:lnTo>
                  <a:lnTo>
                    <a:pt x="0" y="0"/>
                  </a:lnTo>
                  <a:lnTo>
                    <a:pt x="0" y="992123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799" y="3720083"/>
            <a:ext cx="699516" cy="6233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27832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=</a:t>
            </a:r>
            <a:r>
              <a:rPr spc="-30" dirty="0"/>
              <a:t> </a:t>
            </a:r>
            <a:r>
              <a:rPr spc="-5" dirty="0"/>
              <a:t>with</a:t>
            </a:r>
            <a:r>
              <a:rPr spc="-25" dirty="0"/>
              <a:t> </a:t>
            </a:r>
            <a:r>
              <a:rPr spc="-15" dirty="0"/>
              <a:t>strings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93444" y="1402112"/>
            <a:ext cx="7101840" cy="440944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Strings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spc="-5" dirty="0">
                <a:latin typeface="Calibri"/>
                <a:cs typeface="Calibri"/>
              </a:rPr>
              <a:t>not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like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other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variables,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they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are </a:t>
            </a:r>
            <a:r>
              <a:rPr sz="2600" spc="-20" dirty="0">
                <a:latin typeface="Calibri"/>
                <a:cs typeface="Calibri"/>
              </a:rPr>
              <a:t>arrays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Cannot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assign: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A4634E"/>
              </a:buClr>
              <a:buFont typeface="Segoe UI Symbol"/>
              <a:buChar char="⚫"/>
            </a:pP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ts val="3065"/>
              </a:lnSpc>
              <a:spcBef>
                <a:spcPts val="185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Must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use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library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function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assignment:</a:t>
            </a:r>
            <a:endParaRPr sz="2600">
              <a:latin typeface="Calibri"/>
              <a:cs typeface="Calibri"/>
            </a:endParaRPr>
          </a:p>
          <a:p>
            <a:pPr marL="227965" algn="ctr">
              <a:lnSpc>
                <a:spcPts val="2825"/>
              </a:lnSpc>
            </a:pP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strcpy(destination,</a:t>
            </a:r>
            <a:r>
              <a:rPr sz="2400" b="1" spc="-4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source)</a:t>
            </a:r>
            <a:endParaRPr sz="2400">
              <a:latin typeface="Courier New"/>
              <a:cs typeface="Courier New"/>
            </a:endParaRPr>
          </a:p>
          <a:p>
            <a:pPr marL="560705" lvl="1" indent="-229235">
              <a:lnSpc>
                <a:spcPct val="100000"/>
              </a:lnSpc>
              <a:spcBef>
                <a:spcPts val="53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checks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for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size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5" dirty="0">
                <a:latin typeface="Calibri"/>
                <a:cs typeface="Calibri"/>
              </a:rPr>
              <a:t> up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10" dirty="0">
                <a:latin typeface="Calibri"/>
                <a:cs typeface="Calibri"/>
              </a:rPr>
              <a:t>programmer!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30" dirty="0">
                <a:latin typeface="Calibri"/>
                <a:cs typeface="Calibri"/>
              </a:rPr>
              <a:t>‘Assign’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msg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“Hello”: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A4634E"/>
              </a:buClr>
              <a:buFont typeface="Segoe UI Symbol"/>
              <a:buChar char="⚫"/>
            </a:pPr>
            <a:endParaRPr sz="31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Or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strncpy(destination,</a:t>
            </a:r>
            <a:r>
              <a:rPr sz="2400" b="1" spc="-8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source,</a:t>
            </a:r>
            <a:r>
              <a:rPr sz="2400" b="1" spc="-5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limit)</a:t>
            </a:r>
            <a:endParaRPr sz="2400">
              <a:latin typeface="Courier New"/>
              <a:cs typeface="Courier New"/>
            </a:endParaRPr>
          </a:p>
          <a:p>
            <a:pPr marL="560705" lvl="1" indent="-229235">
              <a:lnSpc>
                <a:spcPct val="100000"/>
              </a:lnSpc>
              <a:spcBef>
                <a:spcPts val="47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ending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null</a:t>
            </a:r>
            <a:r>
              <a:rPr sz="2400" spc="-10" dirty="0">
                <a:latin typeface="Calibri"/>
                <a:cs typeface="Calibri"/>
              </a:rPr>
              <a:t> character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 limit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5" dirty="0">
                <a:latin typeface="Calibri"/>
                <a:cs typeface="Calibri"/>
              </a:rPr>
              <a:t> reached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636776" y="2322576"/>
            <a:ext cx="4002404" cy="2626360"/>
            <a:chOff x="1636776" y="2322576"/>
            <a:chExt cx="4002404" cy="262636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29261" y="2415116"/>
              <a:ext cx="3817052" cy="450341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641348" y="2327148"/>
              <a:ext cx="3992879" cy="609600"/>
            </a:xfrm>
            <a:custGeom>
              <a:avLst/>
              <a:gdLst/>
              <a:ahLst/>
              <a:cxnLst/>
              <a:rect l="l" t="t" r="r" b="b"/>
              <a:pathLst>
                <a:path w="3992879" h="609600">
                  <a:moveTo>
                    <a:pt x="0" y="609600"/>
                  </a:moveTo>
                  <a:lnTo>
                    <a:pt x="3992879" y="609600"/>
                  </a:lnTo>
                  <a:lnTo>
                    <a:pt x="3992879" y="0"/>
                  </a:lnTo>
                  <a:lnTo>
                    <a:pt x="0" y="0"/>
                  </a:lnTo>
                  <a:lnTo>
                    <a:pt x="0" y="60960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12592" y="4672168"/>
              <a:ext cx="2750253" cy="16694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41348" y="4567427"/>
              <a:ext cx="2926080" cy="376555"/>
            </a:xfrm>
            <a:custGeom>
              <a:avLst/>
              <a:gdLst/>
              <a:ahLst/>
              <a:cxnLst/>
              <a:rect l="l" t="t" r="r" b="b"/>
              <a:pathLst>
                <a:path w="2926079" h="376554">
                  <a:moveTo>
                    <a:pt x="0" y="376428"/>
                  </a:moveTo>
                  <a:lnTo>
                    <a:pt x="2926079" y="376428"/>
                  </a:lnTo>
                  <a:lnTo>
                    <a:pt x="2926079" y="0"/>
                  </a:lnTo>
                  <a:lnTo>
                    <a:pt x="0" y="0"/>
                  </a:lnTo>
                  <a:lnTo>
                    <a:pt x="0" y="376428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0359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==</a:t>
            </a:r>
            <a:r>
              <a:rPr spc="-45" dirty="0"/>
              <a:t> </a:t>
            </a:r>
            <a:r>
              <a:rPr spc="-10" dirty="0"/>
              <a:t>with</a:t>
            </a:r>
            <a:r>
              <a:rPr spc="-35" dirty="0"/>
              <a:t> </a:t>
            </a:r>
            <a:r>
              <a:rPr spc="-10" dirty="0"/>
              <a:t>strings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507492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Cannot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use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operator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==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to</a:t>
            </a:r>
            <a:r>
              <a:rPr sz="2600" spc="1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compare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3215" indent="-274320">
              <a:lnSpc>
                <a:spcPts val="3085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323850" algn="l"/>
                <a:tab pos="324485" algn="l"/>
              </a:tabLst>
            </a:pPr>
            <a:r>
              <a:rPr spc="-5" dirty="0"/>
              <a:t>Must</a:t>
            </a:r>
            <a:r>
              <a:rPr spc="-20" dirty="0"/>
              <a:t> </a:t>
            </a:r>
            <a:r>
              <a:rPr spc="-5" dirty="0"/>
              <a:t>use</a:t>
            </a:r>
            <a:r>
              <a:rPr spc="-20" dirty="0"/>
              <a:t> </a:t>
            </a:r>
            <a:r>
              <a:rPr spc="-10" dirty="0"/>
              <a:t>strcmp</a:t>
            </a:r>
            <a:r>
              <a:rPr spc="-25" dirty="0"/>
              <a:t> </a:t>
            </a:r>
            <a:r>
              <a:rPr spc="-5" dirty="0"/>
              <a:t>string</a:t>
            </a:r>
            <a:r>
              <a:rPr spc="-30" dirty="0"/>
              <a:t> </a:t>
            </a:r>
            <a:r>
              <a:rPr spc="-5" dirty="0"/>
              <a:t>library</a:t>
            </a:r>
            <a:r>
              <a:rPr spc="10" dirty="0"/>
              <a:t> </a:t>
            </a:r>
            <a:r>
              <a:rPr spc="-5" dirty="0"/>
              <a:t>function</a:t>
            </a:r>
            <a:r>
              <a:rPr spc="-25" dirty="0"/>
              <a:t> </a:t>
            </a:r>
            <a:r>
              <a:rPr spc="-15" dirty="0"/>
              <a:t>to</a:t>
            </a:r>
            <a:r>
              <a:rPr spc="-5" dirty="0"/>
              <a:t> </a:t>
            </a:r>
            <a:r>
              <a:rPr spc="-10" dirty="0"/>
              <a:t>compare:</a:t>
            </a:r>
          </a:p>
          <a:p>
            <a:pPr marL="1085215">
              <a:lnSpc>
                <a:spcPts val="2365"/>
              </a:lnSpc>
            </a:pPr>
            <a:r>
              <a:rPr sz="2000" b="1" spc="-5" dirty="0">
                <a:solidFill>
                  <a:srgbClr val="006FC0"/>
                </a:solidFill>
                <a:latin typeface="Courier New"/>
                <a:cs typeface="Courier New"/>
              </a:rPr>
              <a:t>strcmp(string1,</a:t>
            </a:r>
            <a:r>
              <a:rPr sz="2000" b="1" spc="-3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ourier New"/>
                <a:cs typeface="Courier New"/>
              </a:rPr>
              <a:t>string2)</a:t>
            </a:r>
            <a:endParaRPr sz="2000">
              <a:latin typeface="Courier New"/>
              <a:cs typeface="Courier New"/>
            </a:endParaRPr>
          </a:p>
          <a:p>
            <a:pPr marL="871855" lvl="1" indent="-229235">
              <a:lnSpc>
                <a:spcPct val="100000"/>
              </a:lnSpc>
              <a:spcBef>
                <a:spcPts val="50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73125" algn="l"/>
              </a:tabLst>
            </a:pPr>
            <a:r>
              <a:rPr sz="2000" spc="-10" dirty="0">
                <a:latin typeface="Calibri"/>
                <a:cs typeface="Calibri"/>
              </a:rPr>
              <a:t>Returns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zero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</a:t>
            </a:r>
            <a:r>
              <a:rPr sz="2000" dirty="0">
                <a:latin typeface="Calibri"/>
                <a:cs typeface="Calibri"/>
              </a:rPr>
              <a:t> if </a:t>
            </a:r>
            <a:r>
              <a:rPr sz="2000" spc="-5" dirty="0">
                <a:latin typeface="Calibri"/>
                <a:cs typeface="Calibri"/>
              </a:rPr>
              <a:t>string1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is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equal </a:t>
            </a:r>
            <a:r>
              <a:rPr sz="2000" spc="-10" dirty="0">
                <a:latin typeface="Calibri"/>
                <a:cs typeface="Calibri"/>
              </a:rPr>
              <a:t>to string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2</a:t>
            </a:r>
            <a:endParaRPr sz="2000">
              <a:latin typeface="Calibri"/>
              <a:cs typeface="Calibri"/>
            </a:endParaRPr>
          </a:p>
          <a:p>
            <a:pPr marL="871855" lvl="1" indent="-229235">
              <a:lnSpc>
                <a:spcPct val="100000"/>
              </a:lnSpc>
              <a:spcBef>
                <a:spcPts val="40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73125" algn="l"/>
              </a:tabLst>
            </a:pPr>
            <a:r>
              <a:rPr sz="2000" spc="-10" dirty="0">
                <a:latin typeface="Calibri"/>
                <a:cs typeface="Calibri"/>
              </a:rPr>
              <a:t>Returns</a:t>
            </a:r>
            <a:r>
              <a:rPr sz="2000" spc="-5" dirty="0">
                <a:latin typeface="Calibri"/>
                <a:cs typeface="Calibri"/>
              </a:rPr>
              <a:t> &lt;0 </a:t>
            </a:r>
            <a:r>
              <a:rPr sz="2000" spc="-10" dirty="0">
                <a:latin typeface="Calibri"/>
                <a:cs typeface="Calibri"/>
              </a:rPr>
              <a:t>int</a:t>
            </a:r>
            <a:r>
              <a:rPr sz="2000" dirty="0">
                <a:latin typeface="Calibri"/>
                <a:cs typeface="Calibri"/>
              </a:rPr>
              <a:t> if </a:t>
            </a:r>
            <a:r>
              <a:rPr sz="2000" spc="-5" dirty="0">
                <a:latin typeface="Calibri"/>
                <a:cs typeface="Calibri"/>
              </a:rPr>
              <a:t>string1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less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5" dirty="0">
                <a:latin typeface="Calibri"/>
                <a:cs typeface="Calibri"/>
              </a:rPr>
              <a:t> string2</a:t>
            </a:r>
            <a:endParaRPr sz="2000">
              <a:latin typeface="Calibri"/>
              <a:cs typeface="Calibri"/>
            </a:endParaRPr>
          </a:p>
          <a:p>
            <a:pPr marL="871855" lvl="1" indent="-229235">
              <a:lnSpc>
                <a:spcPct val="100000"/>
              </a:lnSpc>
              <a:spcBef>
                <a:spcPts val="39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73125" algn="l"/>
              </a:tabLst>
            </a:pPr>
            <a:r>
              <a:rPr sz="2000" spc="-10" dirty="0">
                <a:latin typeface="Calibri"/>
                <a:cs typeface="Calibri"/>
              </a:rPr>
              <a:t>Returns</a:t>
            </a:r>
            <a:r>
              <a:rPr sz="2000" spc="-5" dirty="0">
                <a:latin typeface="Calibri"/>
                <a:cs typeface="Calibri"/>
              </a:rPr>
              <a:t> &gt;0 </a:t>
            </a:r>
            <a:r>
              <a:rPr sz="2000" spc="-10" dirty="0">
                <a:latin typeface="Calibri"/>
                <a:cs typeface="Calibri"/>
              </a:rPr>
              <a:t>int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if </a:t>
            </a:r>
            <a:r>
              <a:rPr sz="2000" spc="-5" dirty="0">
                <a:latin typeface="Calibri"/>
                <a:cs typeface="Calibri"/>
              </a:rPr>
              <a:t>string1</a:t>
            </a:r>
            <a:r>
              <a:rPr sz="2000" dirty="0">
                <a:latin typeface="Calibri"/>
                <a:cs typeface="Calibri"/>
              </a:rPr>
              <a:t> is</a:t>
            </a:r>
            <a:r>
              <a:rPr sz="2000" spc="-10" dirty="0">
                <a:latin typeface="Calibri"/>
                <a:cs typeface="Calibri"/>
              </a:rPr>
              <a:t> greater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than</a:t>
            </a:r>
            <a:r>
              <a:rPr sz="2000" spc="-5" dirty="0">
                <a:latin typeface="Calibri"/>
                <a:cs typeface="Calibri"/>
              </a:rPr>
              <a:t> string2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2455" y="1895855"/>
            <a:ext cx="5733415" cy="4671060"/>
            <a:chOff x="1362455" y="1895855"/>
            <a:chExt cx="5733415" cy="467106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1623" y="1988396"/>
              <a:ext cx="4917825" cy="733890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67027" y="1900427"/>
              <a:ext cx="5177155" cy="909955"/>
            </a:xfrm>
            <a:custGeom>
              <a:avLst/>
              <a:gdLst/>
              <a:ahLst/>
              <a:cxnLst/>
              <a:rect l="l" t="t" r="r" b="b"/>
              <a:pathLst>
                <a:path w="5177155" h="909955">
                  <a:moveTo>
                    <a:pt x="0" y="909827"/>
                  </a:moveTo>
                  <a:lnTo>
                    <a:pt x="5177028" y="909827"/>
                  </a:lnTo>
                  <a:lnTo>
                    <a:pt x="5177028" y="0"/>
                  </a:lnTo>
                  <a:lnTo>
                    <a:pt x="0" y="0"/>
                  </a:lnTo>
                  <a:lnTo>
                    <a:pt x="0" y="909827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18697" y="4857736"/>
              <a:ext cx="5301219" cy="1583366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47443" y="4719827"/>
              <a:ext cx="5443855" cy="1842770"/>
            </a:xfrm>
            <a:custGeom>
              <a:avLst/>
              <a:gdLst/>
              <a:ahLst/>
              <a:cxnLst/>
              <a:rect l="l" t="t" r="r" b="b"/>
              <a:pathLst>
                <a:path w="5443855" h="1842770">
                  <a:moveTo>
                    <a:pt x="0" y="1842516"/>
                  </a:moveTo>
                  <a:lnTo>
                    <a:pt x="5443728" y="1842516"/>
                  </a:lnTo>
                  <a:lnTo>
                    <a:pt x="5443728" y="0"/>
                  </a:lnTo>
                  <a:lnTo>
                    <a:pt x="0" y="0"/>
                  </a:lnTo>
                  <a:lnTo>
                    <a:pt x="0" y="184251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3390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-20" dirty="0"/>
              <a:t> Concatenate:</a:t>
            </a:r>
            <a:r>
              <a:rPr spc="-10" dirty="0"/>
              <a:t> </a:t>
            </a:r>
            <a:r>
              <a:rPr spc="-35" dirty="0"/>
              <a:t>strcat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5960110" cy="7727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ts val="306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Appends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one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onto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end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another</a:t>
            </a:r>
            <a:endParaRPr sz="2600">
              <a:latin typeface="Calibri"/>
              <a:cs typeface="Calibri"/>
            </a:endParaRPr>
          </a:p>
          <a:p>
            <a:pPr marL="1017905">
              <a:lnSpc>
                <a:spcPts val="2820"/>
              </a:lnSpc>
            </a:pP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strcat(destination,</a:t>
            </a:r>
            <a:r>
              <a:rPr sz="2400" b="1" spc="-4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source)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3433" y="3531616"/>
            <a:ext cx="4883785" cy="117094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0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Be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careful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when</a:t>
            </a:r>
            <a:r>
              <a:rPr sz="2400" spc="-10" dirty="0">
                <a:latin typeface="Calibri"/>
                <a:cs typeface="Calibri"/>
              </a:rPr>
              <a:t> concatenating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words</a:t>
            </a:r>
            <a:endParaRPr sz="2400">
              <a:latin typeface="Calibri"/>
              <a:cs typeface="Calibri"/>
            </a:endParaRPr>
          </a:p>
          <a:p>
            <a:pPr marL="515620" lvl="1" indent="-229235">
              <a:lnSpc>
                <a:spcPct val="100000"/>
              </a:lnSpc>
              <a:spcBef>
                <a:spcPts val="42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515620" algn="l"/>
              </a:tabLst>
            </a:pPr>
            <a:r>
              <a:rPr sz="2000" spc="-5" dirty="0">
                <a:latin typeface="Calibri"/>
                <a:cs typeface="Calibri"/>
              </a:rPr>
              <a:t>msg1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missing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space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after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Hello</a:t>
            </a:r>
            <a:endParaRPr sz="2000">
              <a:latin typeface="Calibri"/>
              <a:cs typeface="Calibri"/>
            </a:endParaRPr>
          </a:p>
          <a:p>
            <a:pPr marL="515620" lvl="1" indent="-229235">
              <a:lnSpc>
                <a:spcPct val="100000"/>
              </a:lnSpc>
              <a:spcBef>
                <a:spcPts val="409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515620" algn="l"/>
              </a:tabLst>
            </a:pPr>
            <a:r>
              <a:rPr sz="2000" spc="-5" dirty="0">
                <a:latin typeface="Calibri"/>
                <a:cs typeface="Calibri"/>
              </a:rPr>
              <a:t>msg2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correct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86255" y="2290572"/>
            <a:ext cx="6486525" cy="4262755"/>
            <a:chOff x="1286255" y="2290572"/>
            <a:chExt cx="6486525" cy="426275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12088" y="2433046"/>
              <a:ext cx="6234479" cy="101664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90827" y="2295144"/>
              <a:ext cx="6477000" cy="1309370"/>
            </a:xfrm>
            <a:custGeom>
              <a:avLst/>
              <a:gdLst/>
              <a:ahLst/>
              <a:cxnLst/>
              <a:rect l="l" t="t" r="r" b="b"/>
              <a:pathLst>
                <a:path w="6477000" h="1309370">
                  <a:moveTo>
                    <a:pt x="0" y="1309115"/>
                  </a:moveTo>
                  <a:lnTo>
                    <a:pt x="6477000" y="1309115"/>
                  </a:lnTo>
                  <a:lnTo>
                    <a:pt x="6477000" y="0"/>
                  </a:lnTo>
                  <a:lnTo>
                    <a:pt x="0" y="0"/>
                  </a:lnTo>
                  <a:lnTo>
                    <a:pt x="0" y="1309115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25211" y="4799076"/>
              <a:ext cx="2552699" cy="1754124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63449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 </a:t>
            </a:r>
            <a:r>
              <a:rPr spc="-35" dirty="0"/>
              <a:t>Parameters</a:t>
            </a:r>
            <a:r>
              <a:rPr spc="-5" dirty="0"/>
              <a:t> </a:t>
            </a:r>
            <a:r>
              <a:rPr spc="-25" dirty="0"/>
              <a:t>to</a:t>
            </a:r>
            <a:r>
              <a:rPr spc="-5" dirty="0"/>
              <a:t> </a:t>
            </a:r>
            <a:r>
              <a:rPr spc="-10" dirty="0"/>
              <a:t>Functions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830059" cy="256984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0" dirty="0">
                <a:latin typeface="Calibri"/>
                <a:cs typeface="Calibri"/>
              </a:rPr>
              <a:t>array,</a:t>
            </a:r>
            <a:r>
              <a:rPr sz="2600" spc="-5" dirty="0">
                <a:latin typeface="Calibri"/>
                <a:cs typeface="Calibri"/>
              </a:rPr>
              <a:t> so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String</a:t>
            </a:r>
            <a:r>
              <a:rPr sz="2400" spc="-10" dirty="0">
                <a:latin typeface="Calibri"/>
                <a:cs typeface="Calibri"/>
              </a:rPr>
              <a:t> parameter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 </a:t>
            </a:r>
            <a:r>
              <a:rPr sz="2400" spc="-10" dirty="0">
                <a:latin typeface="Calibri"/>
                <a:cs typeface="Calibri"/>
              </a:rPr>
              <a:t>parameter</a:t>
            </a:r>
            <a:endParaRPr sz="2400">
              <a:latin typeface="Calibri"/>
              <a:cs typeface="Calibri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Strings passed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function </a:t>
            </a:r>
            <a:r>
              <a:rPr sz="2400" spc="-10" dirty="0">
                <a:latin typeface="Calibri"/>
                <a:cs typeface="Calibri"/>
              </a:rPr>
              <a:t>can </a:t>
            </a:r>
            <a:r>
              <a:rPr sz="2400" spc="-5" dirty="0">
                <a:latin typeface="Calibri"/>
                <a:cs typeface="Calibri"/>
              </a:rPr>
              <a:t>be changed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receiving function!</a:t>
            </a: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9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25" dirty="0">
                <a:latin typeface="Calibri"/>
                <a:cs typeface="Calibri"/>
              </a:rPr>
              <a:t>Like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all </a:t>
            </a:r>
            <a:r>
              <a:rPr sz="2600" spc="-20" dirty="0">
                <a:latin typeface="Calibri"/>
                <a:cs typeface="Calibri"/>
              </a:rPr>
              <a:t>arrays,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typical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to</a:t>
            </a:r>
            <a:r>
              <a:rPr sz="2600" spc="-5" dirty="0">
                <a:latin typeface="Calibri"/>
                <a:cs typeface="Calibri"/>
              </a:rPr>
              <a:t> send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size </a:t>
            </a:r>
            <a:r>
              <a:rPr sz="2600" dirty="0">
                <a:latin typeface="Calibri"/>
                <a:cs typeface="Calibri"/>
              </a:rPr>
              <a:t>as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well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0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Function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could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also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use </a:t>
            </a:r>
            <a:r>
              <a:rPr sz="2400" dirty="0">
                <a:latin typeface="Calibri"/>
                <a:cs typeface="Calibri"/>
              </a:rPr>
              <a:t>‘\0’</a:t>
            </a:r>
            <a:r>
              <a:rPr sz="2400" spc="-15" dirty="0">
                <a:latin typeface="Calibri"/>
                <a:cs typeface="Calibri"/>
              </a:rPr>
              <a:t> to </a:t>
            </a:r>
            <a:r>
              <a:rPr sz="2400" spc="-5" dirty="0">
                <a:latin typeface="Calibri"/>
                <a:cs typeface="Calibri"/>
              </a:rPr>
              <a:t>find</a:t>
            </a:r>
            <a:r>
              <a:rPr sz="2400" dirty="0">
                <a:latin typeface="Calibri"/>
                <a:cs typeface="Calibri"/>
              </a:rPr>
              <a:t> end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62455" y="4562855"/>
            <a:ext cx="6390640" cy="1990725"/>
            <a:chOff x="1362455" y="4562855"/>
            <a:chExt cx="6390640" cy="19907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88765" y="5539569"/>
              <a:ext cx="1763888" cy="101363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4932" y="4655411"/>
              <a:ext cx="3416647" cy="767388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67027" y="4567427"/>
              <a:ext cx="3659504" cy="943610"/>
            </a:xfrm>
            <a:custGeom>
              <a:avLst/>
              <a:gdLst/>
              <a:ahLst/>
              <a:cxnLst/>
              <a:rect l="l" t="t" r="r" b="b"/>
              <a:pathLst>
                <a:path w="3659504" h="943610">
                  <a:moveTo>
                    <a:pt x="0" y="943356"/>
                  </a:moveTo>
                  <a:lnTo>
                    <a:pt x="3659124" y="943356"/>
                  </a:lnTo>
                  <a:lnTo>
                    <a:pt x="3659124" y="0"/>
                  </a:lnTo>
                  <a:lnTo>
                    <a:pt x="0" y="0"/>
                  </a:lnTo>
                  <a:lnTo>
                    <a:pt x="0" y="94335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14</a:t>
            </a:fld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918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-20" dirty="0"/>
              <a:t> </a:t>
            </a:r>
            <a:r>
              <a:rPr spc="-5" dirty="0"/>
              <a:t>Input</a:t>
            </a:r>
            <a:r>
              <a:rPr spc="-15" dirty="0"/>
              <a:t> </a:t>
            </a:r>
            <a:r>
              <a:rPr spc="-5" dirty="0"/>
              <a:t>and</a:t>
            </a:r>
            <a:r>
              <a:rPr spc="-15" dirty="0"/>
              <a:t> </a:t>
            </a:r>
            <a:r>
              <a:rPr spc="-10" dirty="0"/>
              <a:t>Output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131560" cy="202692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30" dirty="0">
                <a:latin typeface="Calibri"/>
                <a:cs typeface="Calibri"/>
              </a:rPr>
              <a:t>Watch </a:t>
            </a:r>
            <a:r>
              <a:rPr sz="2600" dirty="0">
                <a:latin typeface="Calibri"/>
                <a:cs typeface="Calibri"/>
              </a:rPr>
              <a:t>input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size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Must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be </a:t>
            </a:r>
            <a:r>
              <a:rPr sz="2400" spc="-15" dirty="0">
                <a:latin typeface="Calibri"/>
                <a:cs typeface="Calibri"/>
              </a:rPr>
              <a:t>large</a:t>
            </a:r>
            <a:r>
              <a:rPr sz="2400" spc="-5" dirty="0">
                <a:latin typeface="Calibri"/>
                <a:cs typeface="Calibri"/>
              </a:rPr>
              <a:t> enough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hold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entered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string!</a:t>
            </a:r>
            <a:endParaRPr sz="2400">
              <a:latin typeface="Calibri"/>
              <a:cs typeface="Calibri"/>
            </a:endParaRPr>
          </a:p>
          <a:p>
            <a:pPr marL="606425">
              <a:lnSpc>
                <a:spcPct val="100000"/>
              </a:lnSpc>
              <a:spcBef>
                <a:spcPts val="425"/>
              </a:spcBef>
            </a:pPr>
            <a:r>
              <a:rPr sz="1700" dirty="0">
                <a:solidFill>
                  <a:srgbClr val="F6CEAC"/>
                </a:solidFill>
                <a:latin typeface="Wingdings"/>
                <a:cs typeface="Wingdings"/>
              </a:rPr>
              <a:t></a:t>
            </a:r>
            <a:r>
              <a:rPr sz="1700" dirty="0">
                <a:solidFill>
                  <a:srgbClr val="F6CEA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‘\n’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perhaps</a:t>
            </a:r>
            <a:endParaRPr sz="2000">
              <a:latin typeface="Calibri"/>
              <a:cs typeface="Calibri"/>
            </a:endParaRPr>
          </a:p>
          <a:p>
            <a:pPr marL="606425">
              <a:lnSpc>
                <a:spcPct val="100000"/>
              </a:lnSpc>
              <a:spcBef>
                <a:spcPts val="395"/>
              </a:spcBef>
            </a:pPr>
            <a:r>
              <a:rPr sz="1700" dirty="0">
                <a:solidFill>
                  <a:srgbClr val="F6CEAC"/>
                </a:solidFill>
                <a:latin typeface="Wingdings"/>
                <a:cs typeface="Wingdings"/>
              </a:rPr>
              <a:t></a:t>
            </a:r>
            <a:r>
              <a:rPr sz="1700" spc="-5" dirty="0">
                <a:solidFill>
                  <a:srgbClr val="F6CEAC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latin typeface="Calibri"/>
                <a:cs typeface="Calibri"/>
              </a:rPr>
              <a:t>+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‘\0’</a:t>
            </a:r>
            <a:endParaRPr sz="20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8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gives</a:t>
            </a:r>
            <a:r>
              <a:rPr sz="2400" spc="-5" dirty="0">
                <a:latin typeface="Calibri"/>
                <a:cs typeface="Calibri"/>
              </a:rPr>
              <a:t> no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warnings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input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size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issues!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4391025"/>
            <a:ext cx="291655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Functions</a:t>
            </a:r>
            <a:r>
              <a:rPr sz="2600" spc="-6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in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stdio.h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362455" y="3115055"/>
            <a:ext cx="6832600" cy="1169035"/>
            <a:chOff x="1362455" y="3115055"/>
            <a:chExt cx="6832600" cy="11690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1613" y="3741008"/>
              <a:ext cx="5283812" cy="48376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67027" y="3653027"/>
              <a:ext cx="5576570" cy="626745"/>
            </a:xfrm>
            <a:custGeom>
              <a:avLst/>
              <a:gdLst/>
              <a:ahLst/>
              <a:cxnLst/>
              <a:rect l="l" t="t" r="r" b="b"/>
              <a:pathLst>
                <a:path w="5576570" h="626745">
                  <a:moveTo>
                    <a:pt x="0" y="626364"/>
                  </a:moveTo>
                  <a:lnTo>
                    <a:pt x="5576316" y="626364"/>
                  </a:lnTo>
                  <a:lnTo>
                    <a:pt x="5576316" y="0"/>
                  </a:lnTo>
                  <a:lnTo>
                    <a:pt x="0" y="0"/>
                  </a:lnTo>
                  <a:lnTo>
                    <a:pt x="0" y="626364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39000" y="3115055"/>
              <a:ext cx="955548" cy="850391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15</a:t>
            </a:fld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0406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Character</a:t>
            </a:r>
            <a:r>
              <a:rPr spc="-10" dirty="0"/>
              <a:t> </a:t>
            </a:r>
            <a:r>
              <a:rPr spc="-5" dirty="0"/>
              <a:t>Input:</a:t>
            </a:r>
            <a:r>
              <a:rPr spc="-15" dirty="0"/>
              <a:t> </a:t>
            </a:r>
            <a:r>
              <a:rPr spc="-20" dirty="0"/>
              <a:t>getchar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20301"/>
            <a:ext cx="7597775" cy="2437765"/>
          </a:xfrm>
          <a:prstGeom prst="rect">
            <a:avLst/>
          </a:prstGeom>
        </p:spPr>
        <p:txBody>
          <a:bodyPr vert="horz" wrap="square" lIns="0" tIns="52704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414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0" dirty="0">
                <a:latin typeface="Calibri"/>
                <a:cs typeface="Calibri"/>
              </a:rPr>
              <a:t>Reads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one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character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at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 </a:t>
            </a:r>
            <a:r>
              <a:rPr sz="2600" spc="-15" dirty="0">
                <a:latin typeface="Calibri"/>
                <a:cs typeface="Calibri"/>
              </a:rPr>
              <a:t>from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15" dirty="0">
                <a:latin typeface="Calibri"/>
                <a:cs typeface="Calibri"/>
              </a:rPr>
              <a:t>text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stream</a:t>
            </a:r>
            <a:endParaRPr sz="2600">
              <a:latin typeface="Calibri"/>
              <a:cs typeface="Calibri"/>
            </a:endParaRPr>
          </a:p>
          <a:p>
            <a:pPr marL="1063625">
              <a:lnSpc>
                <a:spcPct val="100000"/>
              </a:lnSpc>
              <a:spcBef>
                <a:spcPts val="285"/>
              </a:spcBef>
            </a:pP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int</a:t>
            </a:r>
            <a:r>
              <a:rPr sz="2400" b="1" spc="-5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getchar(</a:t>
            </a:r>
            <a:r>
              <a:rPr sz="2400" b="1" spc="-4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dirty="0">
                <a:solidFill>
                  <a:srgbClr val="006FC0"/>
                </a:solidFill>
                <a:latin typeface="Courier New"/>
                <a:cs typeface="Courier New"/>
              </a:rPr>
              <a:t>)</a:t>
            </a:r>
            <a:endParaRPr sz="2400">
              <a:latin typeface="Courier New"/>
              <a:cs typeface="Courier New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53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Reads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next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standard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input </a:t>
            </a:r>
            <a:r>
              <a:rPr sz="2400" spc="-10" dirty="0">
                <a:latin typeface="Calibri"/>
                <a:cs typeface="Calibri"/>
              </a:rPr>
              <a:t>stream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10" dirty="0">
                <a:latin typeface="Calibri"/>
                <a:cs typeface="Calibri"/>
              </a:rPr>
              <a:t> returns</a:t>
            </a:r>
            <a:r>
              <a:rPr sz="2400" dirty="0">
                <a:latin typeface="Calibri"/>
                <a:cs typeface="Calibri"/>
              </a:rPr>
              <a:t> its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Return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type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int!</a:t>
            </a:r>
            <a:endParaRPr sz="2400">
              <a:latin typeface="Calibri"/>
              <a:cs typeface="Calibri"/>
            </a:endParaRPr>
          </a:p>
          <a:p>
            <a:pPr marL="835025" lvl="2" indent="-229235">
              <a:lnSpc>
                <a:spcPct val="100000"/>
              </a:lnSpc>
              <a:spcBef>
                <a:spcPts val="42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35660" algn="l"/>
              </a:tabLst>
            </a:pPr>
            <a:r>
              <a:rPr sz="2000" dirty="0">
                <a:latin typeface="Calibri"/>
                <a:cs typeface="Calibri"/>
              </a:rPr>
              <a:t>Will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convert </a:t>
            </a:r>
            <a:r>
              <a:rPr sz="2000" spc="-5" dirty="0">
                <a:latin typeface="Calibri"/>
                <a:cs typeface="Calibri"/>
              </a:rPr>
              <a:t>if </a:t>
            </a:r>
            <a:r>
              <a:rPr sz="2000" dirty="0">
                <a:latin typeface="Calibri"/>
                <a:cs typeface="Calibri"/>
              </a:rPr>
              <a:t>assigned</a:t>
            </a:r>
            <a:r>
              <a:rPr sz="2000" spc="-10" dirty="0">
                <a:latin typeface="Calibri"/>
                <a:cs typeface="Calibri"/>
              </a:rPr>
              <a:t> to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char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19655" y="4197096"/>
            <a:ext cx="2601595" cy="685800"/>
            <a:chOff x="1819655" y="4197096"/>
            <a:chExt cx="2601595" cy="6858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8794" y="4323054"/>
              <a:ext cx="2366526" cy="48394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824227" y="4201668"/>
              <a:ext cx="2592705" cy="676910"/>
            </a:xfrm>
            <a:custGeom>
              <a:avLst/>
              <a:gdLst/>
              <a:ahLst/>
              <a:cxnLst/>
              <a:rect l="l" t="t" r="r" b="b"/>
              <a:pathLst>
                <a:path w="2592704" h="676910">
                  <a:moveTo>
                    <a:pt x="0" y="676655"/>
                  </a:moveTo>
                  <a:lnTo>
                    <a:pt x="2592324" y="676655"/>
                  </a:lnTo>
                  <a:lnTo>
                    <a:pt x="2592324" y="0"/>
                  </a:lnTo>
                  <a:lnTo>
                    <a:pt x="0" y="0"/>
                  </a:lnTo>
                  <a:lnTo>
                    <a:pt x="0" y="676655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16</a:t>
            </a:fld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70345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0" dirty="0"/>
              <a:t>Character</a:t>
            </a:r>
            <a:r>
              <a:rPr spc="-5" dirty="0"/>
              <a:t> </a:t>
            </a:r>
            <a:r>
              <a:rPr spc="-10" dirty="0"/>
              <a:t>Output: </a:t>
            </a:r>
            <a:r>
              <a:rPr spc="-5" dirty="0"/>
              <a:t>%s and</a:t>
            </a:r>
            <a:r>
              <a:rPr spc="-10" dirty="0"/>
              <a:t> putchar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83766"/>
            <a:ext cx="5796280" cy="2221865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5" dirty="0">
                <a:latin typeface="Calibri"/>
                <a:cs typeface="Calibri"/>
              </a:rPr>
              <a:t>Format</a:t>
            </a:r>
            <a:r>
              <a:rPr sz="2600" spc="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placeholder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string: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%s</a:t>
            </a:r>
            <a:endParaRPr sz="26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putchar:</a:t>
            </a:r>
            <a:r>
              <a:rPr sz="2600" spc="-15" dirty="0">
                <a:latin typeface="Calibri"/>
                <a:cs typeface="Calibri"/>
              </a:rPr>
              <a:t> Writes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one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character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at</a:t>
            </a:r>
            <a:r>
              <a:rPr sz="2600" dirty="0">
                <a:latin typeface="Calibri"/>
                <a:cs typeface="Calibri"/>
              </a:rPr>
              <a:t> a</a:t>
            </a:r>
            <a:r>
              <a:rPr sz="2600" spc="1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time</a:t>
            </a:r>
            <a:endParaRPr sz="2600">
              <a:latin typeface="Calibri"/>
              <a:cs typeface="Calibri"/>
            </a:endParaRPr>
          </a:p>
          <a:p>
            <a:pPr marL="1063625">
              <a:lnSpc>
                <a:spcPct val="100000"/>
              </a:lnSpc>
              <a:spcBef>
                <a:spcPts val="284"/>
              </a:spcBef>
            </a:pP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int</a:t>
            </a:r>
            <a:r>
              <a:rPr sz="2400" b="1" spc="-4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putchar</a:t>
            </a:r>
            <a:r>
              <a:rPr sz="2400" b="1" spc="-4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(int</a:t>
            </a:r>
            <a:r>
              <a:rPr sz="2400" b="1" spc="-2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outChar)</a:t>
            </a:r>
            <a:endParaRPr sz="2400">
              <a:latin typeface="Courier New"/>
              <a:cs typeface="Courier New"/>
            </a:endParaRPr>
          </a:p>
          <a:p>
            <a:pPr marL="560705" lvl="1" indent="-229235">
              <a:lnSpc>
                <a:spcPct val="100000"/>
              </a:lnSpc>
              <a:spcBef>
                <a:spcPts val="52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20" dirty="0">
                <a:latin typeface="Calibri"/>
                <a:cs typeface="Calibri"/>
              </a:rPr>
              <a:t>Writes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parameter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 standard </a:t>
            </a:r>
            <a:r>
              <a:rPr sz="2400" spc="-5" dirty="0"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successful,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returns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written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62455" y="3922776"/>
            <a:ext cx="6852284" cy="2334895"/>
            <a:chOff x="1362455" y="3922776"/>
            <a:chExt cx="6852284" cy="233489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8271" y="4015246"/>
              <a:ext cx="6616940" cy="2149826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67027" y="3927348"/>
              <a:ext cx="6842759" cy="2326005"/>
            </a:xfrm>
            <a:custGeom>
              <a:avLst/>
              <a:gdLst/>
              <a:ahLst/>
              <a:cxnLst/>
              <a:rect l="l" t="t" r="r" b="b"/>
              <a:pathLst>
                <a:path w="6842759" h="2326004">
                  <a:moveTo>
                    <a:pt x="0" y="2325624"/>
                  </a:moveTo>
                  <a:lnTo>
                    <a:pt x="6842759" y="2325624"/>
                  </a:lnTo>
                  <a:lnTo>
                    <a:pt x="6842759" y="0"/>
                  </a:lnTo>
                  <a:lnTo>
                    <a:pt x="0" y="0"/>
                  </a:lnTo>
                  <a:lnTo>
                    <a:pt x="0" y="2325624"/>
                  </a:lnTo>
                  <a:close/>
                </a:path>
              </a:pathLst>
            </a:custGeom>
            <a:ln w="9143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17</a:t>
            </a:fld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35464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10" dirty="0"/>
              <a:t> </a:t>
            </a:r>
            <a:r>
              <a:rPr spc="-5" dirty="0"/>
              <a:t>Input:</a:t>
            </a:r>
            <a:r>
              <a:rPr spc="-20" dirty="0"/>
              <a:t> gets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433" y="1375536"/>
            <a:ext cx="5229225" cy="323532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426720">
              <a:lnSpc>
                <a:spcPct val="100000"/>
              </a:lnSpc>
              <a:spcBef>
                <a:spcPts val="640"/>
              </a:spcBef>
            </a:pP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char</a:t>
            </a:r>
            <a:r>
              <a:rPr sz="2400" b="1" spc="-2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*gets</a:t>
            </a:r>
            <a:r>
              <a:rPr sz="2400" b="1" spc="-2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(char</a:t>
            </a:r>
            <a:r>
              <a:rPr sz="2400" b="1" spc="-1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*strPtr)</a:t>
            </a:r>
            <a:endParaRPr sz="2400">
              <a:latin typeface="Courier New"/>
              <a:cs typeface="Courier New"/>
            </a:endParaRPr>
          </a:p>
          <a:p>
            <a:pPr marL="241300" marR="200660" indent="-228600">
              <a:lnSpc>
                <a:spcPct val="100000"/>
              </a:lnSpc>
              <a:spcBef>
                <a:spcPts val="54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Inputs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line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(terminated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newline)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standard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241300" algn="l"/>
              </a:tabLst>
            </a:pPr>
            <a:r>
              <a:rPr sz="2400" spc="-10" dirty="0">
                <a:latin typeface="Calibri"/>
                <a:cs typeface="Calibri"/>
              </a:rPr>
              <a:t>Converts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newline</a:t>
            </a:r>
            <a:r>
              <a:rPr sz="2400" spc="-15" dirty="0">
                <a:latin typeface="Calibri"/>
                <a:cs typeface="Calibri"/>
              </a:rPr>
              <a:t> to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\0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241300" algn="l"/>
              </a:tabLst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successful,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returns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string</a:t>
            </a:r>
            <a:endParaRPr sz="24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</a:pPr>
            <a:r>
              <a:rPr sz="2400" dirty="0">
                <a:latin typeface="Calibri"/>
                <a:cs typeface="Calibri"/>
              </a:rPr>
              <a:t>and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also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places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argument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40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241300" algn="l"/>
              </a:tabLst>
            </a:pPr>
            <a:r>
              <a:rPr sz="2400" spc="-15" dirty="0">
                <a:latin typeface="Calibri"/>
                <a:cs typeface="Calibri"/>
              </a:rPr>
              <a:t>Warning: </a:t>
            </a:r>
            <a:r>
              <a:rPr sz="2400" spc="-5" dirty="0">
                <a:latin typeface="Calibri"/>
                <a:cs typeface="Calibri"/>
              </a:rPr>
              <a:t>Does </a:t>
            </a:r>
            <a:r>
              <a:rPr sz="2400" spc="-10" dirty="0">
                <a:latin typeface="Calibri"/>
                <a:cs typeface="Calibri"/>
              </a:rPr>
              <a:t>not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check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length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input</a:t>
            </a:r>
            <a:endParaRPr sz="2400">
              <a:latin typeface="Calibri"/>
              <a:cs typeface="Calibri"/>
            </a:endParaRPr>
          </a:p>
          <a:p>
            <a:pPr marL="515620" lvl="1" indent="-229235">
              <a:lnSpc>
                <a:spcPct val="100000"/>
              </a:lnSpc>
              <a:spcBef>
                <a:spcPts val="42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515620" algn="l"/>
              </a:tabLst>
            </a:pPr>
            <a:r>
              <a:rPr sz="2000" spc="-5" dirty="0">
                <a:latin typeface="Calibri"/>
                <a:cs typeface="Calibri"/>
              </a:rPr>
              <a:t>gcc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may</a:t>
            </a:r>
            <a:r>
              <a:rPr sz="2000" i="1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produce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warning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message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63267" y="631062"/>
            <a:ext cx="6926580" cy="4993005"/>
            <a:chOff x="1763267" y="631062"/>
            <a:chExt cx="6926580" cy="49930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72389" y="4800118"/>
              <a:ext cx="3032651" cy="483829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767839" y="4695443"/>
              <a:ext cx="3275329" cy="643255"/>
            </a:xfrm>
            <a:custGeom>
              <a:avLst/>
              <a:gdLst/>
              <a:ahLst/>
              <a:cxnLst/>
              <a:rect l="l" t="t" r="r" b="b"/>
              <a:pathLst>
                <a:path w="3275329" h="643254">
                  <a:moveTo>
                    <a:pt x="0" y="643127"/>
                  </a:moveTo>
                  <a:lnTo>
                    <a:pt x="3275076" y="643127"/>
                  </a:lnTo>
                  <a:lnTo>
                    <a:pt x="3275076" y="0"/>
                  </a:lnTo>
                  <a:lnTo>
                    <a:pt x="0" y="0"/>
                  </a:lnTo>
                  <a:lnTo>
                    <a:pt x="0" y="643127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70707" y="5415860"/>
              <a:ext cx="6778565" cy="19855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24227" y="5390387"/>
              <a:ext cx="6861175" cy="228600"/>
            </a:xfrm>
            <a:custGeom>
              <a:avLst/>
              <a:gdLst/>
              <a:ahLst/>
              <a:cxnLst/>
              <a:rect l="l" t="t" r="r" b="b"/>
              <a:pathLst>
                <a:path w="6861175" h="228600">
                  <a:moveTo>
                    <a:pt x="0" y="228600"/>
                  </a:moveTo>
                  <a:lnTo>
                    <a:pt x="6861048" y="228600"/>
                  </a:lnTo>
                  <a:lnTo>
                    <a:pt x="6861048" y="0"/>
                  </a:lnTo>
                  <a:lnTo>
                    <a:pt x="0" y="0"/>
                  </a:lnTo>
                  <a:lnTo>
                    <a:pt x="0" y="22860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74764" y="3938016"/>
              <a:ext cx="967740" cy="862584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973066" y="631062"/>
              <a:ext cx="749300" cy="848360"/>
            </a:xfrm>
            <a:custGeom>
              <a:avLst/>
              <a:gdLst/>
              <a:ahLst/>
              <a:cxnLst/>
              <a:rect l="l" t="t" r="r" b="b"/>
              <a:pathLst>
                <a:path w="749300" h="848360">
                  <a:moveTo>
                    <a:pt x="21717" y="766063"/>
                  </a:moveTo>
                  <a:lnTo>
                    <a:pt x="0" y="848360"/>
                  </a:lnTo>
                  <a:lnTo>
                    <a:pt x="78867" y="816483"/>
                  </a:lnTo>
                  <a:lnTo>
                    <a:pt x="65767" y="804926"/>
                  </a:lnTo>
                  <a:lnTo>
                    <a:pt x="46736" y="804926"/>
                  </a:lnTo>
                  <a:lnTo>
                    <a:pt x="37211" y="796544"/>
                  </a:lnTo>
                  <a:lnTo>
                    <a:pt x="45549" y="787089"/>
                  </a:lnTo>
                  <a:lnTo>
                    <a:pt x="21717" y="766063"/>
                  </a:lnTo>
                  <a:close/>
                </a:path>
                <a:path w="749300" h="848360">
                  <a:moveTo>
                    <a:pt x="45549" y="787089"/>
                  </a:moveTo>
                  <a:lnTo>
                    <a:pt x="37211" y="796544"/>
                  </a:lnTo>
                  <a:lnTo>
                    <a:pt x="46736" y="804926"/>
                  </a:lnTo>
                  <a:lnTo>
                    <a:pt x="55065" y="795484"/>
                  </a:lnTo>
                  <a:lnTo>
                    <a:pt x="45549" y="787089"/>
                  </a:lnTo>
                  <a:close/>
                </a:path>
                <a:path w="749300" h="848360">
                  <a:moveTo>
                    <a:pt x="55065" y="795484"/>
                  </a:moveTo>
                  <a:lnTo>
                    <a:pt x="46736" y="804926"/>
                  </a:lnTo>
                  <a:lnTo>
                    <a:pt x="65767" y="804926"/>
                  </a:lnTo>
                  <a:lnTo>
                    <a:pt x="55065" y="795484"/>
                  </a:lnTo>
                  <a:close/>
                </a:path>
                <a:path w="749300" h="848360">
                  <a:moveTo>
                    <a:pt x="739775" y="0"/>
                  </a:moveTo>
                  <a:lnTo>
                    <a:pt x="45549" y="787089"/>
                  </a:lnTo>
                  <a:lnTo>
                    <a:pt x="55065" y="795484"/>
                  </a:lnTo>
                  <a:lnTo>
                    <a:pt x="749300" y="8509"/>
                  </a:lnTo>
                  <a:lnTo>
                    <a:pt x="739775" y="0"/>
                  </a:lnTo>
                  <a:close/>
                </a:path>
              </a:pathLst>
            </a:custGeom>
            <a:solidFill>
              <a:srgbClr val="AF76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5410200" y="228600"/>
            <a:ext cx="1981200" cy="381000"/>
          </a:xfrm>
          <a:prstGeom prst="rect">
            <a:avLst/>
          </a:prstGeom>
          <a:solidFill>
            <a:srgbClr val="FFFF99"/>
          </a:solidFill>
          <a:ln w="12700">
            <a:solidFill>
              <a:srgbClr val="AF761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latin typeface="Calibri"/>
                <a:cs typeface="Calibri"/>
              </a:rPr>
              <a:t>String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variable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18</a:t>
            </a:fld>
            <a:endParaRPr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368554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10" dirty="0"/>
              <a:t> </a:t>
            </a:r>
            <a:r>
              <a:rPr spc="-5" dirty="0"/>
              <a:t>Input:</a:t>
            </a:r>
            <a:r>
              <a:rPr spc="-25" dirty="0"/>
              <a:t> </a:t>
            </a:r>
            <a:r>
              <a:rPr spc="-40" dirty="0"/>
              <a:t>fgets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6492" y="1399234"/>
            <a:ext cx="7190105" cy="242633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000" b="1" spc="-5" dirty="0">
                <a:solidFill>
                  <a:srgbClr val="006FC0"/>
                </a:solidFill>
                <a:latin typeface="Courier New"/>
                <a:cs typeface="Courier New"/>
              </a:rPr>
              <a:t>char *fgets</a:t>
            </a:r>
            <a:r>
              <a:rPr sz="2000" b="1" spc="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ourier New"/>
                <a:cs typeface="Courier New"/>
              </a:rPr>
              <a:t>(char </a:t>
            </a:r>
            <a:r>
              <a:rPr sz="2000" b="1" dirty="0">
                <a:solidFill>
                  <a:srgbClr val="006FC0"/>
                </a:solidFill>
                <a:latin typeface="Courier New"/>
                <a:cs typeface="Courier New"/>
              </a:rPr>
              <a:t>* </a:t>
            </a:r>
            <a:r>
              <a:rPr sz="2000" b="1" spc="-5" dirty="0">
                <a:solidFill>
                  <a:srgbClr val="006FC0"/>
                </a:solidFill>
                <a:latin typeface="Courier New"/>
                <a:cs typeface="Courier New"/>
              </a:rPr>
              <a:t>strPtr, int</a:t>
            </a:r>
            <a:r>
              <a:rPr sz="2000" b="1" spc="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ourier New"/>
                <a:cs typeface="Courier New"/>
              </a:rPr>
              <a:t>size,</a:t>
            </a:r>
            <a:r>
              <a:rPr sz="2000" b="1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000" b="1" spc="-5" dirty="0">
                <a:solidFill>
                  <a:srgbClr val="006FC0"/>
                </a:solidFill>
                <a:latin typeface="Courier New"/>
                <a:cs typeface="Courier New"/>
              </a:rPr>
              <a:t>FILE *fp)</a:t>
            </a:r>
            <a:endParaRPr sz="2000">
              <a:latin typeface="Courier New"/>
              <a:cs typeface="Courier New"/>
            </a:endParaRPr>
          </a:p>
          <a:p>
            <a:pPr marL="558165" indent="-229235">
              <a:lnSpc>
                <a:spcPct val="100000"/>
              </a:lnSpc>
              <a:spcBef>
                <a:spcPts val="49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58800" algn="l"/>
              </a:tabLst>
            </a:pPr>
            <a:r>
              <a:rPr sz="2400" spc="-5" dirty="0">
                <a:latin typeface="Calibri"/>
                <a:cs typeface="Calibri"/>
              </a:rPr>
              <a:t>Inputs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specified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file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pointer</a:t>
            </a:r>
            <a:endParaRPr sz="2400">
              <a:latin typeface="Calibri"/>
              <a:cs typeface="Calibri"/>
            </a:endParaRPr>
          </a:p>
          <a:p>
            <a:pPr marL="558165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through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\n or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until</a:t>
            </a:r>
            <a:r>
              <a:rPr sz="2400" spc="-15" dirty="0">
                <a:latin typeface="Calibri"/>
                <a:cs typeface="Calibri"/>
              </a:rPr>
              <a:t> specifed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size</a:t>
            </a:r>
            <a:r>
              <a:rPr sz="2400" dirty="0">
                <a:latin typeface="Calibri"/>
                <a:cs typeface="Calibri"/>
              </a:rPr>
              <a:t> is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reached</a:t>
            </a:r>
            <a:endParaRPr sz="2400">
              <a:latin typeface="Calibri"/>
              <a:cs typeface="Calibri"/>
            </a:endParaRPr>
          </a:p>
          <a:p>
            <a:pPr marL="558165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58800" algn="l"/>
              </a:tabLst>
            </a:pPr>
            <a:r>
              <a:rPr sz="2400" dirty="0">
                <a:latin typeface="Calibri"/>
                <a:cs typeface="Calibri"/>
              </a:rPr>
              <a:t>Puts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newline (\n)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string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if </a:t>
            </a:r>
            <a:r>
              <a:rPr sz="2400" spc="-20" dirty="0">
                <a:latin typeface="Calibri"/>
                <a:cs typeface="Calibri"/>
              </a:rPr>
              <a:t>size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reached!!!</a:t>
            </a:r>
            <a:endParaRPr sz="2400">
              <a:latin typeface="Calibri"/>
              <a:cs typeface="Calibri"/>
            </a:endParaRPr>
          </a:p>
          <a:p>
            <a:pPr marL="558165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58800" algn="l"/>
              </a:tabLst>
            </a:pPr>
            <a:r>
              <a:rPr sz="2400" spc="-5" dirty="0">
                <a:latin typeface="Calibri"/>
                <a:cs typeface="Calibri"/>
              </a:rPr>
              <a:t>Appends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\0</a:t>
            </a:r>
            <a:r>
              <a:rPr sz="2400" spc="-15" dirty="0">
                <a:latin typeface="Calibri"/>
                <a:cs typeface="Calibri"/>
              </a:rPr>
              <a:t> at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end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string</a:t>
            </a:r>
            <a:endParaRPr sz="2400">
              <a:latin typeface="Calibri"/>
              <a:cs typeface="Calibri"/>
            </a:endParaRPr>
          </a:p>
          <a:p>
            <a:pPr marL="558165" indent="-229235">
              <a:lnSpc>
                <a:spcPct val="100000"/>
              </a:lnSpc>
              <a:spcBef>
                <a:spcPts val="409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58800" algn="l"/>
              </a:tabLst>
            </a:pPr>
            <a:r>
              <a:rPr sz="2400" dirty="0">
                <a:latin typeface="Calibri"/>
                <a:cs typeface="Calibri"/>
              </a:rPr>
              <a:t>If</a:t>
            </a:r>
            <a:r>
              <a:rPr sz="2400" spc="-10" dirty="0">
                <a:latin typeface="Calibri"/>
                <a:cs typeface="Calibri"/>
              </a:rPr>
              <a:t> successful,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returns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&amp;</a:t>
            </a:r>
            <a:r>
              <a:rPr sz="2400" spc="-5" dirty="0">
                <a:latin typeface="Calibri"/>
                <a:cs typeface="Calibri"/>
              </a:rPr>
              <a:t> places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 </a:t>
            </a:r>
            <a:r>
              <a:rPr sz="2400" spc="-10" dirty="0">
                <a:latin typeface="Calibri"/>
                <a:cs typeface="Calibri"/>
              </a:rPr>
              <a:t>argument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07225" y="1013460"/>
            <a:ext cx="264795" cy="512445"/>
          </a:xfrm>
          <a:custGeom>
            <a:avLst/>
            <a:gdLst/>
            <a:ahLst/>
            <a:cxnLst/>
            <a:rect l="l" t="t" r="r" b="b"/>
            <a:pathLst>
              <a:path w="264795" h="512444">
                <a:moveTo>
                  <a:pt x="224617" y="447396"/>
                </a:moveTo>
                <a:lnTo>
                  <a:pt x="196342" y="461772"/>
                </a:lnTo>
                <a:lnTo>
                  <a:pt x="264795" y="512444"/>
                </a:lnTo>
                <a:lnTo>
                  <a:pt x="264474" y="458724"/>
                </a:lnTo>
                <a:lnTo>
                  <a:pt x="230377" y="458724"/>
                </a:lnTo>
                <a:lnTo>
                  <a:pt x="224617" y="447396"/>
                </a:lnTo>
                <a:close/>
              </a:path>
              <a:path w="264795" h="512444">
                <a:moveTo>
                  <a:pt x="235910" y="441655"/>
                </a:moveTo>
                <a:lnTo>
                  <a:pt x="224617" y="447396"/>
                </a:lnTo>
                <a:lnTo>
                  <a:pt x="230377" y="458724"/>
                </a:lnTo>
                <a:lnTo>
                  <a:pt x="241680" y="453009"/>
                </a:lnTo>
                <a:lnTo>
                  <a:pt x="235910" y="441655"/>
                </a:lnTo>
                <a:close/>
              </a:path>
              <a:path w="264795" h="512444">
                <a:moveTo>
                  <a:pt x="264286" y="427227"/>
                </a:moveTo>
                <a:lnTo>
                  <a:pt x="235910" y="441655"/>
                </a:lnTo>
                <a:lnTo>
                  <a:pt x="241680" y="453009"/>
                </a:lnTo>
                <a:lnTo>
                  <a:pt x="230377" y="458724"/>
                </a:lnTo>
                <a:lnTo>
                  <a:pt x="264474" y="458724"/>
                </a:lnTo>
                <a:lnTo>
                  <a:pt x="264286" y="427227"/>
                </a:lnTo>
                <a:close/>
              </a:path>
              <a:path w="264795" h="512444">
                <a:moveTo>
                  <a:pt x="11429" y="0"/>
                </a:moveTo>
                <a:lnTo>
                  <a:pt x="0" y="5714"/>
                </a:lnTo>
                <a:lnTo>
                  <a:pt x="224617" y="447396"/>
                </a:lnTo>
                <a:lnTo>
                  <a:pt x="235910" y="441655"/>
                </a:lnTo>
                <a:lnTo>
                  <a:pt x="11429" y="0"/>
                </a:lnTo>
                <a:close/>
              </a:path>
            </a:pathLst>
          </a:custGeom>
          <a:solidFill>
            <a:srgbClr val="AF7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05600" y="609600"/>
            <a:ext cx="1981200" cy="381000"/>
          </a:xfrm>
          <a:prstGeom prst="rect">
            <a:avLst/>
          </a:prstGeom>
          <a:solidFill>
            <a:srgbClr val="FFFF99"/>
          </a:solidFill>
          <a:ln w="12700">
            <a:solidFill>
              <a:srgbClr val="AF761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76530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alibri"/>
                <a:cs typeface="Calibri"/>
              </a:rPr>
              <a:t>Use</a:t>
            </a:r>
            <a:r>
              <a:rPr sz="1800" spc="-15" dirty="0">
                <a:latin typeface="Calibri"/>
                <a:cs typeface="Calibri"/>
              </a:rPr>
              <a:t> stdin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now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19655" y="631062"/>
            <a:ext cx="4468495" cy="5785485"/>
            <a:chOff x="1819655" y="631062"/>
            <a:chExt cx="4468495" cy="578548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28801" y="4140036"/>
              <a:ext cx="4233409" cy="218351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24227" y="4018787"/>
              <a:ext cx="4459605" cy="2392680"/>
            </a:xfrm>
            <a:custGeom>
              <a:avLst/>
              <a:gdLst/>
              <a:ahLst/>
              <a:cxnLst/>
              <a:rect l="l" t="t" r="r" b="b"/>
              <a:pathLst>
                <a:path w="4459605" h="2392679">
                  <a:moveTo>
                    <a:pt x="0" y="2392680"/>
                  </a:moveTo>
                  <a:lnTo>
                    <a:pt x="4459224" y="2392680"/>
                  </a:lnTo>
                  <a:lnTo>
                    <a:pt x="4459224" y="0"/>
                  </a:lnTo>
                  <a:lnTo>
                    <a:pt x="0" y="0"/>
                  </a:lnTo>
                  <a:lnTo>
                    <a:pt x="0" y="239268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851145" y="631062"/>
              <a:ext cx="749300" cy="848360"/>
            </a:xfrm>
            <a:custGeom>
              <a:avLst/>
              <a:gdLst/>
              <a:ahLst/>
              <a:cxnLst/>
              <a:rect l="l" t="t" r="r" b="b"/>
              <a:pathLst>
                <a:path w="749300" h="848360">
                  <a:moveTo>
                    <a:pt x="21716" y="766063"/>
                  </a:moveTo>
                  <a:lnTo>
                    <a:pt x="0" y="848360"/>
                  </a:lnTo>
                  <a:lnTo>
                    <a:pt x="78866" y="816483"/>
                  </a:lnTo>
                  <a:lnTo>
                    <a:pt x="65767" y="804926"/>
                  </a:lnTo>
                  <a:lnTo>
                    <a:pt x="46736" y="804926"/>
                  </a:lnTo>
                  <a:lnTo>
                    <a:pt x="37211" y="796544"/>
                  </a:lnTo>
                  <a:lnTo>
                    <a:pt x="45549" y="787089"/>
                  </a:lnTo>
                  <a:lnTo>
                    <a:pt x="21716" y="766063"/>
                  </a:lnTo>
                  <a:close/>
                </a:path>
                <a:path w="749300" h="848360">
                  <a:moveTo>
                    <a:pt x="45549" y="787089"/>
                  </a:moveTo>
                  <a:lnTo>
                    <a:pt x="37211" y="796544"/>
                  </a:lnTo>
                  <a:lnTo>
                    <a:pt x="46736" y="804926"/>
                  </a:lnTo>
                  <a:lnTo>
                    <a:pt x="55065" y="795484"/>
                  </a:lnTo>
                  <a:lnTo>
                    <a:pt x="45549" y="787089"/>
                  </a:lnTo>
                  <a:close/>
                </a:path>
                <a:path w="749300" h="848360">
                  <a:moveTo>
                    <a:pt x="55065" y="795484"/>
                  </a:moveTo>
                  <a:lnTo>
                    <a:pt x="46736" y="804926"/>
                  </a:lnTo>
                  <a:lnTo>
                    <a:pt x="65767" y="804926"/>
                  </a:lnTo>
                  <a:lnTo>
                    <a:pt x="55065" y="795484"/>
                  </a:lnTo>
                  <a:close/>
                </a:path>
                <a:path w="749300" h="848360">
                  <a:moveTo>
                    <a:pt x="739775" y="0"/>
                  </a:moveTo>
                  <a:lnTo>
                    <a:pt x="45549" y="787089"/>
                  </a:lnTo>
                  <a:lnTo>
                    <a:pt x="55065" y="795484"/>
                  </a:lnTo>
                  <a:lnTo>
                    <a:pt x="749300" y="8509"/>
                  </a:lnTo>
                  <a:lnTo>
                    <a:pt x="739775" y="0"/>
                  </a:lnTo>
                  <a:close/>
                </a:path>
              </a:pathLst>
            </a:custGeom>
            <a:solidFill>
              <a:srgbClr val="AF76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288279" y="228600"/>
            <a:ext cx="1981200" cy="381000"/>
          </a:xfrm>
          <a:prstGeom prst="rect">
            <a:avLst/>
          </a:prstGeom>
          <a:solidFill>
            <a:srgbClr val="FFFF99"/>
          </a:solidFill>
          <a:ln w="12700">
            <a:solidFill>
              <a:srgbClr val="AF761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latin typeface="Calibri"/>
                <a:cs typeface="Calibri"/>
              </a:rPr>
              <a:t>String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variable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19</a:t>
            </a:fld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14243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28067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35" dirty="0">
                <a:latin typeface="Calibri"/>
                <a:cs typeface="Calibri"/>
              </a:rPr>
              <a:t>We’ve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used</a:t>
            </a:r>
            <a:r>
              <a:rPr sz="2600" spc="-5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2256346"/>
            <a:ext cx="5086350" cy="243014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20" dirty="0">
                <a:latin typeface="Calibri"/>
                <a:cs typeface="Calibri"/>
              </a:rPr>
              <a:t>Array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with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base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type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char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One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element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0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  <a:tab pos="3225800" algn="l"/>
              </a:tabLst>
            </a:pPr>
            <a:r>
              <a:rPr sz="2400" spc="-5" dirty="0">
                <a:latin typeface="Calibri"/>
                <a:cs typeface="Calibri"/>
              </a:rPr>
              <a:t>One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extra</a:t>
            </a:r>
            <a:r>
              <a:rPr sz="2400" spc="-10" dirty="0">
                <a:latin typeface="Calibri"/>
                <a:cs typeface="Calibri"/>
              </a:rPr>
              <a:t> character:	</a:t>
            </a:r>
            <a:r>
              <a:rPr sz="2400" spc="-5" dirty="0">
                <a:latin typeface="Courier New"/>
                <a:cs typeface="Courier New"/>
              </a:rPr>
              <a:t>'\0'</a:t>
            </a:r>
            <a:endParaRPr sz="2400">
              <a:latin typeface="Courier New"/>
              <a:cs typeface="Courier New"/>
            </a:endParaRPr>
          </a:p>
          <a:p>
            <a:pPr marL="835025" lvl="2" indent="-229235">
              <a:lnSpc>
                <a:spcPct val="100000"/>
              </a:lnSpc>
              <a:spcBef>
                <a:spcPts val="520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35660" algn="l"/>
              </a:tabLst>
            </a:pPr>
            <a:r>
              <a:rPr sz="2000" spc="-5" dirty="0">
                <a:latin typeface="Calibri"/>
                <a:cs typeface="Calibri"/>
              </a:rPr>
              <a:t>Called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‘null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character’</a:t>
            </a:r>
            <a:endParaRPr sz="2000">
              <a:latin typeface="Calibri"/>
              <a:cs typeface="Calibri"/>
            </a:endParaRPr>
          </a:p>
          <a:p>
            <a:pPr marL="835025" lvl="2" indent="-229235">
              <a:lnSpc>
                <a:spcPct val="100000"/>
              </a:lnSpc>
              <a:spcBef>
                <a:spcPts val="39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835660" algn="l"/>
              </a:tabLst>
            </a:pPr>
            <a:r>
              <a:rPr sz="2000" dirty="0">
                <a:latin typeface="Calibri"/>
                <a:cs typeface="Calibri"/>
              </a:rPr>
              <a:t>End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marker</a:t>
            </a:r>
            <a:endParaRPr sz="2000">
              <a:latin typeface="Calibri"/>
              <a:cs typeface="Calibri"/>
            </a:endParaRPr>
          </a:p>
          <a:p>
            <a:pPr marL="1002665" indent="-534035">
              <a:lnSpc>
                <a:spcPct val="100000"/>
              </a:lnSpc>
              <a:spcBef>
                <a:spcPts val="285"/>
              </a:spcBef>
              <a:buClr>
                <a:srgbClr val="A4634E"/>
              </a:buClr>
              <a:buFont typeface="Wingdings"/>
              <a:buChar char=""/>
              <a:tabLst>
                <a:tab pos="1002665" algn="l"/>
                <a:tab pos="1003300" algn="l"/>
              </a:tabLst>
            </a:pPr>
            <a:r>
              <a:rPr sz="2400" spc="-5" dirty="0">
                <a:latin typeface="Calibri"/>
                <a:cs typeface="Calibri"/>
              </a:rPr>
              <a:t>Li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al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"Hello</a:t>
            </a:r>
            <a:r>
              <a:rPr sz="2400" dirty="0">
                <a:latin typeface="Courier New"/>
                <a:cs typeface="Courier New"/>
              </a:rPr>
              <a:t>"</a:t>
            </a:r>
            <a:r>
              <a:rPr sz="2400" spc="-925" dirty="0">
                <a:latin typeface="Courier New"/>
                <a:cs typeface="Courier New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spc="-25" dirty="0">
                <a:latin typeface="Calibri"/>
                <a:cs typeface="Calibri"/>
              </a:rPr>
              <a:t>t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ed as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tring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819655" y="1451483"/>
            <a:ext cx="3118485" cy="3776345"/>
            <a:chOff x="1819655" y="1451483"/>
            <a:chExt cx="3118485" cy="377634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65959" y="4876799"/>
              <a:ext cx="2971800" cy="35051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95492" y="2020388"/>
              <a:ext cx="2100799" cy="16691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24227" y="1915668"/>
              <a:ext cx="2243455" cy="360045"/>
            </a:xfrm>
            <a:custGeom>
              <a:avLst/>
              <a:gdLst/>
              <a:ahLst/>
              <a:cxnLst/>
              <a:rect l="l" t="t" r="r" b="b"/>
              <a:pathLst>
                <a:path w="2243454" h="360044">
                  <a:moveTo>
                    <a:pt x="0" y="359663"/>
                  </a:moveTo>
                  <a:lnTo>
                    <a:pt x="2243328" y="359663"/>
                  </a:lnTo>
                  <a:lnTo>
                    <a:pt x="2243328" y="0"/>
                  </a:lnTo>
                  <a:lnTo>
                    <a:pt x="0" y="0"/>
                  </a:lnTo>
                  <a:lnTo>
                    <a:pt x="0" y="359663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675379" y="1451483"/>
              <a:ext cx="1261745" cy="561975"/>
            </a:xfrm>
            <a:custGeom>
              <a:avLst/>
              <a:gdLst/>
              <a:ahLst/>
              <a:cxnLst/>
              <a:rect l="l" t="t" r="r" b="b"/>
              <a:pathLst>
                <a:path w="1261745" h="561975">
                  <a:moveTo>
                    <a:pt x="54483" y="491997"/>
                  </a:moveTo>
                  <a:lnTo>
                    <a:pt x="0" y="557529"/>
                  </a:lnTo>
                  <a:lnTo>
                    <a:pt x="85090" y="561847"/>
                  </a:lnTo>
                  <a:lnTo>
                    <a:pt x="74572" y="537844"/>
                  </a:lnTo>
                  <a:lnTo>
                    <a:pt x="60706" y="537844"/>
                  </a:lnTo>
                  <a:lnTo>
                    <a:pt x="55625" y="526161"/>
                  </a:lnTo>
                  <a:lnTo>
                    <a:pt x="67225" y="521077"/>
                  </a:lnTo>
                  <a:lnTo>
                    <a:pt x="54483" y="491997"/>
                  </a:lnTo>
                  <a:close/>
                </a:path>
                <a:path w="1261745" h="561975">
                  <a:moveTo>
                    <a:pt x="67225" y="521077"/>
                  </a:moveTo>
                  <a:lnTo>
                    <a:pt x="55625" y="526161"/>
                  </a:lnTo>
                  <a:lnTo>
                    <a:pt x="60706" y="537844"/>
                  </a:lnTo>
                  <a:lnTo>
                    <a:pt x="72338" y="532747"/>
                  </a:lnTo>
                  <a:lnTo>
                    <a:pt x="67225" y="521077"/>
                  </a:lnTo>
                  <a:close/>
                </a:path>
                <a:path w="1261745" h="561975">
                  <a:moveTo>
                    <a:pt x="72338" y="532747"/>
                  </a:moveTo>
                  <a:lnTo>
                    <a:pt x="60706" y="537844"/>
                  </a:lnTo>
                  <a:lnTo>
                    <a:pt x="74572" y="537844"/>
                  </a:lnTo>
                  <a:lnTo>
                    <a:pt x="72338" y="532747"/>
                  </a:lnTo>
                  <a:close/>
                </a:path>
                <a:path w="1261745" h="561975">
                  <a:moveTo>
                    <a:pt x="1256284" y="0"/>
                  </a:moveTo>
                  <a:lnTo>
                    <a:pt x="67225" y="521077"/>
                  </a:lnTo>
                  <a:lnTo>
                    <a:pt x="72338" y="532747"/>
                  </a:lnTo>
                  <a:lnTo>
                    <a:pt x="1261364" y="11683"/>
                  </a:lnTo>
                  <a:lnTo>
                    <a:pt x="1256284" y="0"/>
                  </a:lnTo>
                  <a:close/>
                </a:path>
              </a:pathLst>
            </a:custGeom>
            <a:solidFill>
              <a:srgbClr val="AF76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4937759" y="1306067"/>
            <a:ext cx="1981200" cy="570230"/>
          </a:xfrm>
          <a:prstGeom prst="rect">
            <a:avLst/>
          </a:prstGeom>
          <a:solidFill>
            <a:srgbClr val="FFFF99"/>
          </a:solidFill>
          <a:ln w="12700">
            <a:solidFill>
              <a:srgbClr val="AF761F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 marL="299720" marR="264160" indent="-30480">
              <a:lnSpc>
                <a:spcPts val="2160"/>
              </a:lnSpc>
              <a:spcBef>
                <a:spcPts val="35"/>
              </a:spcBef>
            </a:pPr>
            <a:r>
              <a:rPr sz="1800" spc="-10" dirty="0">
                <a:latin typeface="Calibri"/>
                <a:cs typeface="Calibri"/>
              </a:rPr>
              <a:t>“Hello” </a:t>
            </a:r>
            <a:r>
              <a:rPr sz="1800" spc="-5" dirty="0">
                <a:latin typeface="Calibri"/>
                <a:cs typeface="Calibri"/>
              </a:rPr>
              <a:t>is </a:t>
            </a:r>
            <a:r>
              <a:rPr sz="1800" spc="-10" dirty="0">
                <a:latin typeface="Calibri"/>
                <a:cs typeface="Calibri"/>
              </a:rPr>
              <a:t>string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literal constant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39751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dirty="0"/>
              <a:t> </a:t>
            </a:r>
            <a:r>
              <a:rPr spc="-5" dirty="0"/>
              <a:t>Output:</a:t>
            </a:r>
            <a:r>
              <a:rPr spc="-25" dirty="0"/>
              <a:t> </a:t>
            </a:r>
            <a:r>
              <a:rPr spc="-5" dirty="0"/>
              <a:t>puts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3433" y="1375536"/>
            <a:ext cx="7059295" cy="167703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423545">
              <a:lnSpc>
                <a:spcPct val="100000"/>
              </a:lnSpc>
              <a:spcBef>
                <a:spcPts val="640"/>
              </a:spcBef>
            </a:pP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int</a:t>
            </a:r>
            <a:r>
              <a:rPr sz="2400" b="1" spc="-3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puts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 (const char</a:t>
            </a:r>
            <a:r>
              <a:rPr sz="2400" b="1" spc="-2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*strPtr)</a:t>
            </a:r>
            <a:endParaRPr sz="2400">
              <a:latin typeface="Courier New"/>
              <a:cs typeface="Courier New"/>
            </a:endParaRPr>
          </a:p>
          <a:p>
            <a:pPr marL="241300" marR="5080" indent="-228600">
              <a:lnSpc>
                <a:spcPct val="100000"/>
              </a:lnSpc>
              <a:spcBef>
                <a:spcPts val="54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241300" algn="l"/>
              </a:tabLst>
            </a:pPr>
            <a:r>
              <a:rPr sz="2400" spc="-55" dirty="0">
                <a:latin typeface="Calibri"/>
                <a:cs typeface="Calibri"/>
              </a:rPr>
              <a:t>Takes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null-terminated </a:t>
            </a:r>
            <a:r>
              <a:rPr sz="2400" spc="-5" dirty="0">
                <a:latin typeface="Calibri"/>
                <a:cs typeface="Calibri"/>
              </a:rPr>
              <a:t>string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memory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writes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standard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output</a:t>
            </a:r>
            <a:endParaRPr sz="24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241300" algn="l"/>
              </a:tabLst>
            </a:pPr>
            <a:r>
              <a:rPr sz="2400" spc="-20" dirty="0">
                <a:latin typeface="Calibri"/>
                <a:cs typeface="Calibri"/>
              </a:rPr>
              <a:t>Writes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\n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place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of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\0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805939" y="632587"/>
            <a:ext cx="4451985" cy="5073650"/>
            <a:chOff x="1805939" y="632587"/>
            <a:chExt cx="4451985" cy="507365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81760" y="3495697"/>
              <a:ext cx="3033802" cy="213431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810511" y="3424428"/>
              <a:ext cx="3226435" cy="2277110"/>
            </a:xfrm>
            <a:custGeom>
              <a:avLst/>
              <a:gdLst/>
              <a:ahLst/>
              <a:cxnLst/>
              <a:rect l="l" t="t" r="r" b="b"/>
              <a:pathLst>
                <a:path w="3226435" h="2277110">
                  <a:moveTo>
                    <a:pt x="0" y="2276856"/>
                  </a:moveTo>
                  <a:lnTo>
                    <a:pt x="3226308" y="2276856"/>
                  </a:lnTo>
                  <a:lnTo>
                    <a:pt x="3226308" y="0"/>
                  </a:lnTo>
                  <a:lnTo>
                    <a:pt x="0" y="0"/>
                  </a:lnTo>
                  <a:lnTo>
                    <a:pt x="0" y="227685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47587" y="632587"/>
              <a:ext cx="410845" cy="847090"/>
            </a:xfrm>
            <a:custGeom>
              <a:avLst/>
              <a:gdLst/>
              <a:ahLst/>
              <a:cxnLst/>
              <a:rect l="l" t="t" r="r" b="b"/>
              <a:pathLst>
                <a:path w="410845" h="847090">
                  <a:moveTo>
                    <a:pt x="0" y="761618"/>
                  </a:moveTo>
                  <a:lnTo>
                    <a:pt x="1524" y="846836"/>
                  </a:lnTo>
                  <a:lnTo>
                    <a:pt x="68707" y="794512"/>
                  </a:lnTo>
                  <a:lnTo>
                    <a:pt x="64197" y="792352"/>
                  </a:lnTo>
                  <a:lnTo>
                    <a:pt x="34544" y="792352"/>
                  </a:lnTo>
                  <a:lnTo>
                    <a:pt x="23113" y="786764"/>
                  </a:lnTo>
                  <a:lnTo>
                    <a:pt x="28587" y="775305"/>
                  </a:lnTo>
                  <a:lnTo>
                    <a:pt x="0" y="761618"/>
                  </a:lnTo>
                  <a:close/>
                </a:path>
                <a:path w="410845" h="847090">
                  <a:moveTo>
                    <a:pt x="28587" y="775305"/>
                  </a:moveTo>
                  <a:lnTo>
                    <a:pt x="23113" y="786764"/>
                  </a:lnTo>
                  <a:lnTo>
                    <a:pt x="34544" y="792352"/>
                  </a:lnTo>
                  <a:lnTo>
                    <a:pt x="40062" y="780798"/>
                  </a:lnTo>
                  <a:lnTo>
                    <a:pt x="28587" y="775305"/>
                  </a:lnTo>
                  <a:close/>
                </a:path>
                <a:path w="410845" h="847090">
                  <a:moveTo>
                    <a:pt x="40062" y="780798"/>
                  </a:moveTo>
                  <a:lnTo>
                    <a:pt x="34544" y="792352"/>
                  </a:lnTo>
                  <a:lnTo>
                    <a:pt x="64197" y="792352"/>
                  </a:lnTo>
                  <a:lnTo>
                    <a:pt x="40062" y="780798"/>
                  </a:lnTo>
                  <a:close/>
                </a:path>
                <a:path w="410845" h="847090">
                  <a:moveTo>
                    <a:pt x="398907" y="0"/>
                  </a:moveTo>
                  <a:lnTo>
                    <a:pt x="28587" y="775305"/>
                  </a:lnTo>
                  <a:lnTo>
                    <a:pt x="40062" y="780798"/>
                  </a:lnTo>
                  <a:lnTo>
                    <a:pt x="410337" y="5461"/>
                  </a:lnTo>
                  <a:lnTo>
                    <a:pt x="398907" y="0"/>
                  </a:lnTo>
                  <a:close/>
                </a:path>
              </a:pathLst>
            </a:custGeom>
            <a:solidFill>
              <a:srgbClr val="AF76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5791200" y="228600"/>
            <a:ext cx="2971800" cy="381000"/>
          </a:xfrm>
          <a:prstGeom prst="rect">
            <a:avLst/>
          </a:prstGeom>
          <a:solidFill>
            <a:srgbClr val="FFFF99"/>
          </a:solidFill>
          <a:ln w="12700">
            <a:solidFill>
              <a:srgbClr val="AF761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267970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latin typeface="Calibri"/>
                <a:cs typeface="Calibri"/>
              </a:rPr>
              <a:t>String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variable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or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constant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20</a:t>
            </a:fld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41287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dirty="0"/>
              <a:t> </a:t>
            </a:r>
            <a:r>
              <a:rPr spc="-5" dirty="0"/>
              <a:t>Output:</a:t>
            </a:r>
            <a:r>
              <a:rPr spc="-30" dirty="0"/>
              <a:t> </a:t>
            </a:r>
            <a:r>
              <a:rPr spc="-5" dirty="0"/>
              <a:t>fputs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79372" y="1375536"/>
            <a:ext cx="7326630" cy="245872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40"/>
              </a:spcBef>
            </a:pP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int</a:t>
            </a:r>
            <a:r>
              <a:rPr sz="2400" b="1" spc="-1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fputs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(const</a:t>
            </a:r>
            <a:r>
              <a:rPr sz="2400" b="1" spc="-1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char</a:t>
            </a:r>
            <a:r>
              <a:rPr sz="2400" b="1" spc="-20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*strPtr,</a:t>
            </a:r>
            <a:r>
              <a:rPr sz="2400" b="1" spc="-35" dirty="0">
                <a:solidFill>
                  <a:srgbClr val="006FC0"/>
                </a:solidFill>
                <a:latin typeface="Courier New"/>
                <a:cs typeface="Courier New"/>
              </a:rPr>
              <a:t> </a:t>
            </a:r>
            <a:r>
              <a:rPr sz="2400" b="1" spc="-5" dirty="0">
                <a:solidFill>
                  <a:srgbClr val="006FC0"/>
                </a:solidFill>
                <a:latin typeface="Courier New"/>
                <a:cs typeface="Courier New"/>
              </a:rPr>
              <a:t>FILE</a:t>
            </a:r>
            <a:r>
              <a:rPr sz="2400" b="1" spc="-10" dirty="0">
                <a:solidFill>
                  <a:srgbClr val="006FC0"/>
                </a:solidFill>
                <a:latin typeface="Courier New"/>
                <a:cs typeface="Courier New"/>
              </a:rPr>
              <a:t> *fp)</a:t>
            </a:r>
            <a:endParaRPr sz="2400">
              <a:latin typeface="Courier New"/>
              <a:cs typeface="Courier New"/>
            </a:endParaRPr>
          </a:p>
          <a:p>
            <a:pPr marL="375285" marR="138430" indent="-228600">
              <a:lnSpc>
                <a:spcPct val="100000"/>
              </a:lnSpc>
              <a:spcBef>
                <a:spcPts val="54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375920" algn="l"/>
              </a:tabLst>
            </a:pPr>
            <a:r>
              <a:rPr sz="2400" spc="-55" dirty="0">
                <a:latin typeface="Calibri"/>
                <a:cs typeface="Calibri"/>
              </a:rPr>
              <a:t>Takes</a:t>
            </a:r>
            <a:r>
              <a:rPr sz="2400" dirty="0">
                <a:latin typeface="Calibri"/>
                <a:cs typeface="Calibri"/>
              </a:rPr>
              <a:t> a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null-terminated </a:t>
            </a:r>
            <a:r>
              <a:rPr sz="2400" spc="-5" dirty="0">
                <a:latin typeface="Calibri"/>
                <a:cs typeface="Calibri"/>
              </a:rPr>
              <a:t>string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from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memory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and</a:t>
            </a:r>
            <a:r>
              <a:rPr sz="2400" spc="-5" dirty="0">
                <a:latin typeface="Calibri"/>
                <a:cs typeface="Calibri"/>
              </a:rPr>
              <a:t> writes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it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 </a:t>
            </a:r>
            <a:r>
              <a:rPr sz="2400" spc="-5" dirty="0">
                <a:latin typeface="Calibri"/>
                <a:cs typeface="Calibri"/>
              </a:rPr>
              <a:t>specified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file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pointer</a:t>
            </a:r>
            <a:endParaRPr sz="2400">
              <a:latin typeface="Calibri"/>
              <a:cs typeface="Calibri"/>
            </a:endParaRPr>
          </a:p>
          <a:p>
            <a:pPr marL="375285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375920" algn="l"/>
              </a:tabLst>
            </a:pPr>
            <a:r>
              <a:rPr sz="2400" spc="-15" dirty="0">
                <a:latin typeface="Calibri"/>
                <a:cs typeface="Calibri"/>
              </a:rPr>
              <a:t>Drops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\0</a:t>
            </a:r>
            <a:endParaRPr sz="2400">
              <a:latin typeface="Calibri"/>
              <a:cs typeface="Calibri"/>
            </a:endParaRPr>
          </a:p>
          <a:p>
            <a:pPr marL="375285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375920" algn="l"/>
              </a:tabLst>
            </a:pPr>
            <a:r>
              <a:rPr sz="2400" spc="-10" dirty="0">
                <a:latin typeface="Calibri"/>
                <a:cs typeface="Calibri"/>
              </a:rPr>
              <a:t>Programmer's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responsibility: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Make</a:t>
            </a:r>
            <a:r>
              <a:rPr sz="2400" spc="-15" dirty="0">
                <a:latin typeface="Calibri"/>
                <a:cs typeface="Calibri"/>
              </a:rPr>
              <a:t> sure</a:t>
            </a:r>
            <a:r>
              <a:rPr sz="2400" dirty="0">
                <a:latin typeface="Calibri"/>
                <a:cs typeface="Calibri"/>
              </a:rPr>
              <a:t> the</a:t>
            </a:r>
            <a:r>
              <a:rPr sz="2400" spc="-5" dirty="0">
                <a:latin typeface="Calibri"/>
                <a:cs typeface="Calibri"/>
              </a:rPr>
              <a:t> newline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is</a:t>
            </a:r>
            <a:endParaRPr sz="2400">
              <a:latin typeface="Calibri"/>
              <a:cs typeface="Calibri"/>
            </a:endParaRPr>
          </a:p>
          <a:p>
            <a:pPr marL="375285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Calibri"/>
                <a:cs typeface="Calibri"/>
              </a:rPr>
              <a:t>present</a:t>
            </a:r>
            <a:r>
              <a:rPr sz="2400" spc="-15" dirty="0">
                <a:latin typeface="Calibri"/>
                <a:cs typeface="Calibri"/>
              </a:rPr>
              <a:t> at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appropriate</a:t>
            </a:r>
            <a:r>
              <a:rPr sz="240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place(s)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07225" y="1013460"/>
            <a:ext cx="264795" cy="512445"/>
          </a:xfrm>
          <a:custGeom>
            <a:avLst/>
            <a:gdLst/>
            <a:ahLst/>
            <a:cxnLst/>
            <a:rect l="l" t="t" r="r" b="b"/>
            <a:pathLst>
              <a:path w="264795" h="512444">
                <a:moveTo>
                  <a:pt x="224617" y="447396"/>
                </a:moveTo>
                <a:lnTo>
                  <a:pt x="196342" y="461772"/>
                </a:lnTo>
                <a:lnTo>
                  <a:pt x="264795" y="512444"/>
                </a:lnTo>
                <a:lnTo>
                  <a:pt x="264474" y="458724"/>
                </a:lnTo>
                <a:lnTo>
                  <a:pt x="230377" y="458724"/>
                </a:lnTo>
                <a:lnTo>
                  <a:pt x="224617" y="447396"/>
                </a:lnTo>
                <a:close/>
              </a:path>
              <a:path w="264795" h="512444">
                <a:moveTo>
                  <a:pt x="235910" y="441655"/>
                </a:moveTo>
                <a:lnTo>
                  <a:pt x="224617" y="447396"/>
                </a:lnTo>
                <a:lnTo>
                  <a:pt x="230377" y="458724"/>
                </a:lnTo>
                <a:lnTo>
                  <a:pt x="241680" y="453009"/>
                </a:lnTo>
                <a:lnTo>
                  <a:pt x="235910" y="441655"/>
                </a:lnTo>
                <a:close/>
              </a:path>
              <a:path w="264795" h="512444">
                <a:moveTo>
                  <a:pt x="264286" y="427227"/>
                </a:moveTo>
                <a:lnTo>
                  <a:pt x="235910" y="441655"/>
                </a:lnTo>
                <a:lnTo>
                  <a:pt x="241680" y="453009"/>
                </a:lnTo>
                <a:lnTo>
                  <a:pt x="230377" y="458724"/>
                </a:lnTo>
                <a:lnTo>
                  <a:pt x="264474" y="458724"/>
                </a:lnTo>
                <a:lnTo>
                  <a:pt x="264286" y="427227"/>
                </a:lnTo>
                <a:close/>
              </a:path>
              <a:path w="264795" h="512444">
                <a:moveTo>
                  <a:pt x="11429" y="0"/>
                </a:moveTo>
                <a:lnTo>
                  <a:pt x="0" y="5714"/>
                </a:lnTo>
                <a:lnTo>
                  <a:pt x="224617" y="447396"/>
                </a:lnTo>
                <a:lnTo>
                  <a:pt x="235910" y="441655"/>
                </a:lnTo>
                <a:lnTo>
                  <a:pt x="11429" y="0"/>
                </a:lnTo>
                <a:close/>
              </a:path>
            </a:pathLst>
          </a:custGeom>
          <a:solidFill>
            <a:srgbClr val="AF76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05600" y="609600"/>
            <a:ext cx="1981200" cy="381000"/>
          </a:xfrm>
          <a:prstGeom prst="rect">
            <a:avLst/>
          </a:prstGeom>
          <a:solidFill>
            <a:srgbClr val="FFFF99"/>
          </a:solidFill>
          <a:ln w="12700">
            <a:solidFill>
              <a:srgbClr val="AF761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104775">
              <a:lnSpc>
                <a:spcPct val="100000"/>
              </a:lnSpc>
              <a:spcBef>
                <a:spcPts val="300"/>
              </a:spcBef>
            </a:pPr>
            <a:r>
              <a:rPr sz="1800" dirty="0">
                <a:latin typeface="Calibri"/>
                <a:cs typeface="Calibri"/>
              </a:rPr>
              <a:t>Use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stdout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for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now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19655" y="631062"/>
            <a:ext cx="4468495" cy="4218305"/>
            <a:chOff x="1819655" y="631062"/>
            <a:chExt cx="4468495" cy="421830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945468" y="4289659"/>
              <a:ext cx="4216742" cy="500513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24227" y="4201667"/>
              <a:ext cx="4459605" cy="643255"/>
            </a:xfrm>
            <a:custGeom>
              <a:avLst/>
              <a:gdLst/>
              <a:ahLst/>
              <a:cxnLst/>
              <a:rect l="l" t="t" r="r" b="b"/>
              <a:pathLst>
                <a:path w="4459605" h="643254">
                  <a:moveTo>
                    <a:pt x="0" y="643128"/>
                  </a:moveTo>
                  <a:lnTo>
                    <a:pt x="4459224" y="643128"/>
                  </a:lnTo>
                  <a:lnTo>
                    <a:pt x="4459224" y="0"/>
                  </a:lnTo>
                  <a:lnTo>
                    <a:pt x="0" y="0"/>
                  </a:lnTo>
                  <a:lnTo>
                    <a:pt x="0" y="643128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277865" y="631062"/>
              <a:ext cx="749300" cy="848360"/>
            </a:xfrm>
            <a:custGeom>
              <a:avLst/>
              <a:gdLst/>
              <a:ahLst/>
              <a:cxnLst/>
              <a:rect l="l" t="t" r="r" b="b"/>
              <a:pathLst>
                <a:path w="749300" h="848360">
                  <a:moveTo>
                    <a:pt x="21717" y="766063"/>
                  </a:moveTo>
                  <a:lnTo>
                    <a:pt x="0" y="848360"/>
                  </a:lnTo>
                  <a:lnTo>
                    <a:pt x="78867" y="816483"/>
                  </a:lnTo>
                  <a:lnTo>
                    <a:pt x="65767" y="804926"/>
                  </a:lnTo>
                  <a:lnTo>
                    <a:pt x="46736" y="804926"/>
                  </a:lnTo>
                  <a:lnTo>
                    <a:pt x="37211" y="796544"/>
                  </a:lnTo>
                  <a:lnTo>
                    <a:pt x="45549" y="787089"/>
                  </a:lnTo>
                  <a:lnTo>
                    <a:pt x="21717" y="766063"/>
                  </a:lnTo>
                  <a:close/>
                </a:path>
                <a:path w="749300" h="848360">
                  <a:moveTo>
                    <a:pt x="45549" y="787089"/>
                  </a:moveTo>
                  <a:lnTo>
                    <a:pt x="37211" y="796544"/>
                  </a:lnTo>
                  <a:lnTo>
                    <a:pt x="46736" y="804926"/>
                  </a:lnTo>
                  <a:lnTo>
                    <a:pt x="55065" y="795484"/>
                  </a:lnTo>
                  <a:lnTo>
                    <a:pt x="45549" y="787089"/>
                  </a:lnTo>
                  <a:close/>
                </a:path>
                <a:path w="749300" h="848360">
                  <a:moveTo>
                    <a:pt x="55065" y="795484"/>
                  </a:moveTo>
                  <a:lnTo>
                    <a:pt x="46736" y="804926"/>
                  </a:lnTo>
                  <a:lnTo>
                    <a:pt x="65767" y="804926"/>
                  </a:lnTo>
                  <a:lnTo>
                    <a:pt x="55065" y="795484"/>
                  </a:lnTo>
                  <a:close/>
                </a:path>
                <a:path w="749300" h="848360">
                  <a:moveTo>
                    <a:pt x="739775" y="0"/>
                  </a:moveTo>
                  <a:lnTo>
                    <a:pt x="45549" y="787089"/>
                  </a:lnTo>
                  <a:lnTo>
                    <a:pt x="55065" y="795484"/>
                  </a:lnTo>
                  <a:lnTo>
                    <a:pt x="749300" y="8509"/>
                  </a:lnTo>
                  <a:lnTo>
                    <a:pt x="739775" y="0"/>
                  </a:lnTo>
                  <a:close/>
                </a:path>
              </a:pathLst>
            </a:custGeom>
            <a:solidFill>
              <a:srgbClr val="AF761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5715000" y="228600"/>
            <a:ext cx="1981200" cy="381000"/>
          </a:xfrm>
          <a:prstGeom prst="rect">
            <a:avLst/>
          </a:prstGeom>
          <a:solidFill>
            <a:srgbClr val="FFFF99"/>
          </a:solidFill>
          <a:ln w="12700">
            <a:solidFill>
              <a:srgbClr val="AF761F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324485">
              <a:lnSpc>
                <a:spcPct val="100000"/>
              </a:lnSpc>
              <a:spcBef>
                <a:spcPts val="300"/>
              </a:spcBef>
            </a:pPr>
            <a:r>
              <a:rPr sz="1800" spc="-5" dirty="0">
                <a:latin typeface="Calibri"/>
                <a:cs typeface="Calibri"/>
              </a:rPr>
              <a:t>String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variable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21</a:t>
            </a:fld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25673" y="351790"/>
            <a:ext cx="3692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20" dirty="0">
                <a:solidFill>
                  <a:srgbClr val="FF9900"/>
                </a:solidFill>
                <a:latin typeface="Calibri"/>
                <a:cs typeface="Calibri"/>
              </a:rPr>
              <a:t>Programming</a:t>
            </a:r>
            <a:r>
              <a:rPr sz="4000" spc="-10" dirty="0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9900"/>
                </a:solidFill>
                <a:latin typeface="Calibri"/>
                <a:cs typeface="Calibri"/>
              </a:rPr>
              <a:t>in</a:t>
            </a:r>
            <a:r>
              <a:rPr sz="4000" spc="-25" dirty="0">
                <a:solidFill>
                  <a:srgbClr val="FF990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FF9900"/>
                </a:solidFill>
                <a:latin typeface="Calibri"/>
                <a:cs typeface="Calibri"/>
              </a:rPr>
              <a:t>C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838199" y="1449324"/>
            <a:ext cx="8031480" cy="3808476"/>
            <a:chOff x="838199" y="1449324"/>
            <a:chExt cx="8031480" cy="3808476"/>
          </a:xfrm>
        </p:grpSpPr>
        <p:sp>
          <p:nvSpPr>
            <p:cNvPr id="4" name="object 4"/>
            <p:cNvSpPr/>
            <p:nvPr/>
          </p:nvSpPr>
          <p:spPr>
            <a:xfrm>
              <a:off x="1828799" y="1449324"/>
              <a:ext cx="7040880" cy="1447800"/>
            </a:xfrm>
            <a:custGeom>
              <a:avLst/>
              <a:gdLst/>
              <a:ahLst/>
              <a:cxnLst/>
              <a:rect l="l" t="t" r="r" b="b"/>
              <a:pathLst>
                <a:path w="7040880" h="1447800">
                  <a:moveTo>
                    <a:pt x="7040880" y="0"/>
                  </a:moveTo>
                  <a:lnTo>
                    <a:pt x="0" y="0"/>
                  </a:lnTo>
                  <a:lnTo>
                    <a:pt x="0" y="1447800"/>
                  </a:lnTo>
                  <a:lnTo>
                    <a:pt x="7040880" y="1447800"/>
                  </a:lnTo>
                  <a:lnTo>
                    <a:pt x="7040880" y="0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19681" y="2318258"/>
              <a:ext cx="1137031" cy="35153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38199" y="4038600"/>
              <a:ext cx="7598664" cy="1219200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838199" y="4038600"/>
              <a:ext cx="7599045" cy="1219200"/>
            </a:xfrm>
            <a:custGeom>
              <a:avLst/>
              <a:gdLst/>
              <a:ahLst/>
              <a:cxnLst/>
              <a:rect l="l" t="t" r="r" b="b"/>
              <a:pathLst>
                <a:path w="7599045" h="1219200">
                  <a:moveTo>
                    <a:pt x="0" y="1219200"/>
                  </a:moveTo>
                  <a:lnTo>
                    <a:pt x="7598664" y="1219200"/>
                  </a:lnTo>
                  <a:lnTo>
                    <a:pt x="7598664" y="0"/>
                  </a:lnTo>
                  <a:lnTo>
                    <a:pt x="0" y="0"/>
                  </a:lnTo>
                  <a:lnTo>
                    <a:pt x="0" y="1219200"/>
                  </a:lnTo>
                  <a:close/>
                </a:path>
              </a:pathLst>
            </a:custGeom>
            <a:ln w="64008">
              <a:solidFill>
                <a:srgbClr val="6F2F9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43510">
              <a:lnSpc>
                <a:spcPct val="100000"/>
              </a:lnSpc>
              <a:spcBef>
                <a:spcPts val="110"/>
              </a:spcBef>
              <a:tabLst>
                <a:tab pos="2812415" algn="l"/>
              </a:tabLst>
            </a:pPr>
            <a:r>
              <a:rPr spc="-305" dirty="0"/>
              <a:t>T</a:t>
            </a:r>
            <a:r>
              <a:rPr spc="409" dirty="0"/>
              <a:t> </a:t>
            </a:r>
            <a:r>
              <a:rPr spc="45" dirty="0"/>
              <a:t>H</a:t>
            </a:r>
            <a:r>
              <a:rPr spc="415" dirty="0"/>
              <a:t> </a:t>
            </a:r>
            <a:r>
              <a:rPr spc="120" dirty="0"/>
              <a:t>E	E</a:t>
            </a:r>
            <a:r>
              <a:rPr spc="365" dirty="0"/>
              <a:t> </a:t>
            </a:r>
            <a:r>
              <a:rPr spc="545" dirty="0"/>
              <a:t>N</a:t>
            </a:r>
            <a:r>
              <a:rPr spc="370" dirty="0"/>
              <a:t> </a:t>
            </a:r>
            <a:r>
              <a:rPr spc="-65" dirty="0"/>
              <a:t>D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22</a:t>
            </a:fld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54940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-40" dirty="0"/>
              <a:t> </a:t>
            </a:r>
            <a:r>
              <a:rPr spc="-30" dirty="0"/>
              <a:t>Variable</a:t>
            </a:r>
            <a:r>
              <a:rPr spc="-35" dirty="0"/>
              <a:t> </a:t>
            </a:r>
            <a:r>
              <a:rPr spc="-15" dirty="0"/>
              <a:t>Declaration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7125970" cy="20300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20" dirty="0">
                <a:latin typeface="Calibri"/>
                <a:cs typeface="Calibri"/>
              </a:rPr>
              <a:t>Array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characters: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FA12D"/>
              </a:buClr>
              <a:buFont typeface="Wingdings"/>
              <a:buChar char=""/>
            </a:pPr>
            <a:endParaRPr sz="2950">
              <a:latin typeface="Calibri"/>
              <a:cs typeface="Calibri"/>
            </a:endParaRPr>
          </a:p>
          <a:p>
            <a:pPr marL="560705" marR="5080" lvl="1" indent="-228600">
              <a:lnSpc>
                <a:spcPct val="100000"/>
              </a:lnSpc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Declares </a:t>
            </a:r>
            <a:r>
              <a:rPr sz="2400" dirty="0">
                <a:latin typeface="Calibri"/>
                <a:cs typeface="Calibri"/>
              </a:rPr>
              <a:t>a </a:t>
            </a:r>
            <a:r>
              <a:rPr sz="2400" spc="-5" dirty="0">
                <a:latin typeface="Calibri"/>
                <a:cs typeface="Calibri"/>
              </a:rPr>
              <a:t>c-string </a:t>
            </a:r>
            <a:r>
              <a:rPr sz="2400" spc="-10" dirty="0">
                <a:latin typeface="Calibri"/>
                <a:cs typeface="Calibri"/>
              </a:rPr>
              <a:t>variable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hold up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dirty="0">
                <a:latin typeface="Calibri"/>
                <a:cs typeface="Calibri"/>
              </a:rPr>
              <a:t>9 </a:t>
            </a:r>
            <a:r>
              <a:rPr sz="2400" spc="-10" dirty="0">
                <a:latin typeface="Calibri"/>
                <a:cs typeface="Calibri"/>
              </a:rPr>
              <a:t>characters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plus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one null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character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09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No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initial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value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636776" y="1911095"/>
            <a:ext cx="4932045" cy="2377440"/>
            <a:chOff x="1636776" y="1911095"/>
            <a:chExt cx="4932045" cy="237744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62614" y="2020366"/>
              <a:ext cx="1417008" cy="16687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41348" y="1915667"/>
              <a:ext cx="1643380" cy="342900"/>
            </a:xfrm>
            <a:custGeom>
              <a:avLst/>
              <a:gdLst/>
              <a:ahLst/>
              <a:cxnLst/>
              <a:rect l="l" t="t" r="r" b="b"/>
              <a:pathLst>
                <a:path w="1643379" h="342900">
                  <a:moveTo>
                    <a:pt x="0" y="342900"/>
                  </a:moveTo>
                  <a:lnTo>
                    <a:pt x="1642872" y="342900"/>
                  </a:lnTo>
                  <a:lnTo>
                    <a:pt x="1642872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5920" y="3633216"/>
              <a:ext cx="4922520" cy="655319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30149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-70" dirty="0"/>
              <a:t> </a:t>
            </a:r>
            <a:r>
              <a:rPr spc="-30" dirty="0"/>
              <a:t>Variable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7317740" cy="260350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15" dirty="0">
                <a:latin typeface="Calibri"/>
                <a:cs typeface="Calibri"/>
              </a:rPr>
              <a:t>Typically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5" dirty="0">
                <a:latin typeface="Calibri"/>
                <a:cs typeface="Calibri"/>
              </a:rPr>
              <a:t> partially filled</a:t>
            </a:r>
            <a:r>
              <a:rPr sz="2600" spc="-20" dirty="0">
                <a:latin typeface="Calibri"/>
                <a:cs typeface="Calibri"/>
              </a:rPr>
              <a:t> array</a:t>
            </a:r>
            <a:endParaRPr sz="2600">
              <a:latin typeface="Calibri"/>
              <a:cs typeface="Calibri"/>
            </a:endParaRPr>
          </a:p>
          <a:p>
            <a:pPr marL="560705" marR="5080" lvl="1" indent="-228600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Declare </a:t>
            </a:r>
            <a:r>
              <a:rPr sz="2400" spc="-15" dirty="0">
                <a:latin typeface="Calibri"/>
                <a:cs typeface="Calibri"/>
              </a:rPr>
              <a:t>large </a:t>
            </a:r>
            <a:r>
              <a:rPr sz="2400" spc="-5" dirty="0">
                <a:latin typeface="Calibri"/>
                <a:cs typeface="Calibri"/>
              </a:rPr>
              <a:t>enough </a:t>
            </a:r>
            <a:r>
              <a:rPr sz="2400" spc="-15" dirty="0">
                <a:latin typeface="Calibri"/>
                <a:cs typeface="Calibri"/>
              </a:rPr>
              <a:t>to </a:t>
            </a:r>
            <a:r>
              <a:rPr sz="2400" spc="-5" dirty="0">
                <a:latin typeface="Calibri"/>
                <a:cs typeface="Calibri"/>
              </a:rPr>
              <a:t>hold </a:t>
            </a:r>
            <a:r>
              <a:rPr sz="2400" spc="-10" dirty="0">
                <a:latin typeface="Calibri"/>
                <a:cs typeface="Calibri"/>
              </a:rPr>
              <a:t>max-size </a:t>
            </a:r>
            <a:r>
              <a:rPr sz="2400" spc="-5" dirty="0">
                <a:latin typeface="Calibri"/>
                <a:cs typeface="Calibri"/>
              </a:rPr>
              <a:t>string, </a:t>
            </a:r>
            <a:r>
              <a:rPr sz="2400" dirty="0">
                <a:latin typeface="Calibri"/>
                <a:cs typeface="Calibri"/>
              </a:rPr>
              <a:t>including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the</a:t>
            </a:r>
            <a:r>
              <a:rPr sz="2400" spc="-5" dirty="0">
                <a:latin typeface="Calibri"/>
                <a:cs typeface="Calibri"/>
              </a:rPr>
              <a:t> null </a:t>
            </a:r>
            <a:r>
              <a:rPr sz="2400" spc="-30" dirty="0">
                <a:latin typeface="Calibri"/>
                <a:cs typeface="Calibri"/>
              </a:rPr>
              <a:t>character.</a:t>
            </a: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Given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standard</a:t>
            </a:r>
            <a:r>
              <a:rPr sz="2600" spc="-5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array: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EFA12D"/>
              </a:buClr>
              <a:buFont typeface="Wingdings"/>
              <a:buChar char=""/>
            </a:pPr>
            <a:endParaRPr sz="305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If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s</a:t>
            </a:r>
            <a:r>
              <a:rPr sz="2600" spc="-15" dirty="0">
                <a:latin typeface="Calibri"/>
                <a:cs typeface="Calibri"/>
              </a:rPr>
              <a:t> contains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“Hi </a:t>
            </a:r>
            <a:r>
              <a:rPr sz="2600" spc="-40" dirty="0">
                <a:latin typeface="Calibri"/>
                <a:cs typeface="Calibri"/>
              </a:rPr>
              <a:t>Mom!”,</a:t>
            </a:r>
            <a:r>
              <a:rPr sz="2600" dirty="0">
                <a:latin typeface="Calibri"/>
                <a:cs typeface="Calibri"/>
              </a:rPr>
              <a:t> then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stored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as:</a:t>
            </a:r>
            <a:endParaRPr sz="26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62455" y="3162300"/>
            <a:ext cx="7550150" cy="3390900"/>
            <a:chOff x="1362455" y="3162300"/>
            <a:chExt cx="7550150" cy="33909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88294" y="3271570"/>
              <a:ext cx="1417008" cy="16687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67027" y="3166872"/>
              <a:ext cx="1643380" cy="342900"/>
            </a:xfrm>
            <a:custGeom>
              <a:avLst/>
              <a:gdLst/>
              <a:ahLst/>
              <a:cxnLst/>
              <a:rect l="l" t="t" r="r" b="b"/>
              <a:pathLst>
                <a:path w="1643380" h="342900">
                  <a:moveTo>
                    <a:pt x="0" y="342900"/>
                  </a:moveTo>
                  <a:lnTo>
                    <a:pt x="1642872" y="342900"/>
                  </a:lnTo>
                  <a:lnTo>
                    <a:pt x="1642872" y="0"/>
                  </a:lnTo>
                  <a:lnTo>
                    <a:pt x="0" y="0"/>
                  </a:lnTo>
                  <a:lnTo>
                    <a:pt x="0" y="34290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71599" y="4114800"/>
              <a:ext cx="4922520" cy="65531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56120" y="5186172"/>
              <a:ext cx="1856231" cy="1367027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5656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40" dirty="0"/>
              <a:t> </a:t>
            </a:r>
            <a:r>
              <a:rPr spc="-35" dirty="0"/>
              <a:t>Variable</a:t>
            </a:r>
            <a:r>
              <a:rPr spc="10" dirty="0"/>
              <a:t> </a:t>
            </a:r>
            <a:r>
              <a:rPr spc="-15" dirty="0"/>
              <a:t>Initialization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4261485" cy="1664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Can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initialize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FA12D"/>
              </a:buClr>
              <a:buFont typeface="Wingdings"/>
              <a:buChar char=""/>
            </a:pPr>
            <a:endParaRPr sz="295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Need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not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fill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entire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array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09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Initialization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places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'\0'</a:t>
            </a:r>
            <a:r>
              <a:rPr sz="2400" spc="-4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at </a:t>
            </a:r>
            <a:r>
              <a:rPr sz="2400" dirty="0">
                <a:latin typeface="Calibri"/>
                <a:cs typeface="Calibri"/>
              </a:rPr>
              <a:t>end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62455" y="213359"/>
            <a:ext cx="7424420" cy="3733800"/>
            <a:chOff x="1362455" y="213359"/>
            <a:chExt cx="7424420" cy="373380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038427" y="213359"/>
              <a:ext cx="1747894" cy="230124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04937" y="2082823"/>
              <a:ext cx="3950135" cy="16694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367027" y="1961387"/>
              <a:ext cx="4209415" cy="376555"/>
            </a:xfrm>
            <a:custGeom>
              <a:avLst/>
              <a:gdLst/>
              <a:ahLst/>
              <a:cxnLst/>
              <a:rect l="l" t="t" r="r" b="b"/>
              <a:pathLst>
                <a:path w="4209415" h="376555">
                  <a:moveTo>
                    <a:pt x="0" y="376427"/>
                  </a:moveTo>
                  <a:lnTo>
                    <a:pt x="4209288" y="376427"/>
                  </a:lnTo>
                  <a:lnTo>
                    <a:pt x="4209288" y="0"/>
                  </a:lnTo>
                  <a:lnTo>
                    <a:pt x="0" y="0"/>
                  </a:lnTo>
                  <a:lnTo>
                    <a:pt x="0" y="376427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71599" y="3291839"/>
              <a:ext cx="7360920" cy="655320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56565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40" dirty="0"/>
              <a:t> </a:t>
            </a:r>
            <a:r>
              <a:rPr spc="-35" dirty="0"/>
              <a:t>Variable</a:t>
            </a:r>
            <a:r>
              <a:rPr spc="10" dirty="0"/>
              <a:t> </a:t>
            </a:r>
            <a:r>
              <a:rPr spc="-15" dirty="0"/>
              <a:t>Initialization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6735445" cy="28530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Can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omit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array-size: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EFA12D"/>
              </a:buClr>
              <a:buFont typeface="Wingdings"/>
              <a:buChar char=""/>
            </a:pPr>
            <a:endParaRPr sz="2950">
              <a:latin typeface="Calibri"/>
              <a:cs typeface="Calibri"/>
            </a:endParaRPr>
          </a:p>
          <a:p>
            <a:pPr marL="560705" marR="5080" lvl="1" indent="-228600">
              <a:lnSpc>
                <a:spcPct val="100000"/>
              </a:lnSpc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Automatically </a:t>
            </a:r>
            <a:r>
              <a:rPr sz="2400" spc="-15" dirty="0">
                <a:latin typeface="Calibri"/>
                <a:cs typeface="Calibri"/>
              </a:rPr>
              <a:t>makes </a:t>
            </a:r>
            <a:r>
              <a:rPr sz="2400" spc="-20" dirty="0">
                <a:latin typeface="Calibri"/>
                <a:cs typeface="Calibri"/>
              </a:rPr>
              <a:t>size </a:t>
            </a:r>
            <a:r>
              <a:rPr sz="2400" spc="-5" dirty="0">
                <a:latin typeface="Calibri"/>
                <a:cs typeface="Calibri"/>
              </a:rPr>
              <a:t>one </a:t>
            </a:r>
            <a:r>
              <a:rPr sz="2400" spc="-10" dirty="0">
                <a:latin typeface="Calibri"/>
                <a:cs typeface="Calibri"/>
              </a:rPr>
              <a:t>more </a:t>
            </a:r>
            <a:r>
              <a:rPr sz="2400" dirty="0">
                <a:latin typeface="Calibri"/>
                <a:cs typeface="Calibri"/>
              </a:rPr>
              <a:t>than </a:t>
            </a:r>
            <a:r>
              <a:rPr sz="2400" spc="-10" dirty="0">
                <a:latin typeface="Calibri"/>
                <a:cs typeface="Calibri"/>
              </a:rPr>
              <a:t>length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spc="-53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quoted</a:t>
            </a:r>
            <a:r>
              <a:rPr sz="2400" spc="-5" dirty="0">
                <a:latin typeface="Calibri"/>
                <a:cs typeface="Calibri"/>
              </a:rPr>
              <a:t> string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09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25" dirty="0">
                <a:latin typeface="Calibri"/>
                <a:cs typeface="Calibri"/>
              </a:rPr>
              <a:t>NOT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same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as:</a:t>
            </a:r>
            <a:endParaRPr sz="2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A4634E"/>
              </a:buClr>
              <a:buFont typeface="Segoe UI Symbol"/>
              <a:buChar char="⚫"/>
            </a:pPr>
            <a:endParaRPr sz="295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IS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same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as: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362455" y="1630679"/>
            <a:ext cx="7339965" cy="3093720"/>
            <a:chOff x="1362455" y="1630679"/>
            <a:chExt cx="7339965" cy="309372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71612" y="2049378"/>
              <a:ext cx="2483643" cy="1668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367027" y="1961387"/>
              <a:ext cx="2676525" cy="326390"/>
            </a:xfrm>
            <a:custGeom>
              <a:avLst/>
              <a:gdLst/>
              <a:ahLst/>
              <a:cxnLst/>
              <a:rect l="l" t="t" r="r" b="b"/>
              <a:pathLst>
                <a:path w="2676525" h="326389">
                  <a:moveTo>
                    <a:pt x="0" y="326136"/>
                  </a:moveTo>
                  <a:lnTo>
                    <a:pt x="2676144" y="326136"/>
                  </a:lnTo>
                  <a:lnTo>
                    <a:pt x="2676144" y="0"/>
                  </a:lnTo>
                  <a:lnTo>
                    <a:pt x="0" y="0"/>
                  </a:lnTo>
                  <a:lnTo>
                    <a:pt x="0" y="32613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29261" y="3620542"/>
              <a:ext cx="3817052" cy="16683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641347" y="3515867"/>
              <a:ext cx="3992879" cy="326390"/>
            </a:xfrm>
            <a:custGeom>
              <a:avLst/>
              <a:gdLst/>
              <a:ahLst/>
              <a:cxnLst/>
              <a:rect l="l" t="t" r="r" b="b"/>
              <a:pathLst>
                <a:path w="3992879" h="326389">
                  <a:moveTo>
                    <a:pt x="0" y="326135"/>
                  </a:moveTo>
                  <a:lnTo>
                    <a:pt x="3992879" y="326135"/>
                  </a:lnTo>
                  <a:lnTo>
                    <a:pt x="3992879" y="0"/>
                  </a:lnTo>
                  <a:lnTo>
                    <a:pt x="0" y="0"/>
                  </a:lnTo>
                  <a:lnTo>
                    <a:pt x="0" y="326135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45936" y="4439171"/>
              <a:ext cx="4617425" cy="18352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641347" y="4384547"/>
              <a:ext cx="4843780" cy="326390"/>
            </a:xfrm>
            <a:custGeom>
              <a:avLst/>
              <a:gdLst/>
              <a:ahLst/>
              <a:cxnLst/>
              <a:rect l="l" t="t" r="r" b="b"/>
              <a:pathLst>
                <a:path w="4843780" h="326389">
                  <a:moveTo>
                    <a:pt x="0" y="326135"/>
                  </a:moveTo>
                  <a:lnTo>
                    <a:pt x="4843272" y="326135"/>
                  </a:lnTo>
                  <a:lnTo>
                    <a:pt x="4843272" y="0"/>
                  </a:lnTo>
                  <a:lnTo>
                    <a:pt x="0" y="0"/>
                  </a:lnTo>
                  <a:lnTo>
                    <a:pt x="0" y="326135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675120" y="4069079"/>
              <a:ext cx="1996439" cy="655319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705600" y="1630679"/>
              <a:ext cx="1996440" cy="65532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75120" y="3224783"/>
              <a:ext cx="1508759" cy="655319"/>
            </a:xfrm>
            <a:prstGeom prst="rect">
              <a:avLst/>
            </a:prstGeom>
          </p:spPr>
        </p:pic>
      </p:grp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29038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-55" dirty="0"/>
              <a:t> </a:t>
            </a:r>
            <a:r>
              <a:rPr spc="-30" dirty="0"/>
              <a:t>Indexes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83766"/>
            <a:ext cx="4575810" cy="315976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A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r>
              <a:rPr sz="2600" spc="-40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IS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an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array</a:t>
            </a:r>
            <a:endParaRPr sz="26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Can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access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15" dirty="0">
                <a:latin typeface="Calibri"/>
                <a:cs typeface="Calibri"/>
              </a:rPr>
              <a:t>indexed</a:t>
            </a:r>
            <a:r>
              <a:rPr sz="2600" spc="-4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variables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of: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FA12D"/>
              </a:buClr>
              <a:buFont typeface="Wingdings"/>
              <a:buChar char=""/>
            </a:pPr>
            <a:endParaRPr sz="2950">
              <a:latin typeface="Calibri"/>
              <a:cs typeface="Calibri"/>
            </a:endParaRPr>
          </a:p>
          <a:p>
            <a:pPr marL="903605" lvl="1" indent="-343535">
              <a:lnSpc>
                <a:spcPct val="100000"/>
              </a:lnSpc>
              <a:buClr>
                <a:srgbClr val="F6CEAC"/>
              </a:buClr>
              <a:buSzPct val="85000"/>
              <a:buFont typeface="Wingdings"/>
              <a:buChar char=""/>
              <a:tabLst>
                <a:tab pos="903605" algn="l"/>
                <a:tab pos="904240" algn="l"/>
              </a:tabLst>
            </a:pPr>
            <a:r>
              <a:rPr sz="2000" spc="-5" dirty="0">
                <a:latin typeface="Calibri"/>
                <a:cs typeface="Calibri"/>
              </a:rPr>
              <a:t>hi[0]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‘H’</a:t>
            </a:r>
            <a:endParaRPr sz="2000">
              <a:latin typeface="Calibri"/>
              <a:cs typeface="Calibri"/>
            </a:endParaRPr>
          </a:p>
          <a:p>
            <a:pPr marL="903605" lvl="1" indent="-343535">
              <a:lnSpc>
                <a:spcPct val="100000"/>
              </a:lnSpc>
              <a:spcBef>
                <a:spcPts val="39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903605" algn="l"/>
                <a:tab pos="904240" algn="l"/>
              </a:tabLst>
            </a:pPr>
            <a:r>
              <a:rPr sz="2000" spc="-5" dirty="0">
                <a:latin typeface="Calibri"/>
                <a:cs typeface="Calibri"/>
              </a:rPr>
              <a:t>hi[1]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‘i’</a:t>
            </a:r>
            <a:endParaRPr sz="2000">
              <a:latin typeface="Calibri"/>
              <a:cs typeface="Calibri"/>
            </a:endParaRPr>
          </a:p>
          <a:p>
            <a:pPr marL="903605" lvl="1" indent="-343535">
              <a:lnSpc>
                <a:spcPct val="100000"/>
              </a:lnSpc>
              <a:spcBef>
                <a:spcPts val="409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903605" algn="l"/>
                <a:tab pos="904240" algn="l"/>
              </a:tabLst>
            </a:pPr>
            <a:r>
              <a:rPr sz="2000" spc="-5" dirty="0">
                <a:latin typeface="Calibri"/>
                <a:cs typeface="Calibri"/>
              </a:rPr>
              <a:t>hi[2]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‘\0’</a:t>
            </a:r>
            <a:endParaRPr sz="2000">
              <a:latin typeface="Calibri"/>
              <a:cs typeface="Calibri"/>
            </a:endParaRPr>
          </a:p>
          <a:p>
            <a:pPr marL="903605" lvl="1" indent="-343535">
              <a:lnSpc>
                <a:spcPct val="100000"/>
              </a:lnSpc>
              <a:spcBef>
                <a:spcPts val="39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903605" algn="l"/>
                <a:tab pos="904240" algn="l"/>
              </a:tabLst>
            </a:pPr>
            <a:r>
              <a:rPr sz="2000" spc="-5" dirty="0">
                <a:latin typeface="Calibri"/>
                <a:cs typeface="Calibri"/>
              </a:rPr>
              <a:t>hi[3]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unknown</a:t>
            </a:r>
            <a:endParaRPr sz="2000">
              <a:latin typeface="Calibri"/>
              <a:cs typeface="Calibri"/>
            </a:endParaRPr>
          </a:p>
          <a:p>
            <a:pPr marL="903605" lvl="1" indent="-343535">
              <a:lnSpc>
                <a:spcPct val="100000"/>
              </a:lnSpc>
              <a:spcBef>
                <a:spcPts val="395"/>
              </a:spcBef>
              <a:buClr>
                <a:srgbClr val="F6CEAC"/>
              </a:buClr>
              <a:buSzPct val="85000"/>
              <a:buFont typeface="Wingdings"/>
              <a:buChar char=""/>
              <a:tabLst>
                <a:tab pos="903605" algn="l"/>
                <a:tab pos="904240" algn="l"/>
              </a:tabLst>
            </a:pPr>
            <a:r>
              <a:rPr sz="2000" spc="-5" dirty="0">
                <a:latin typeface="Calibri"/>
                <a:cs typeface="Calibri"/>
              </a:rPr>
              <a:t>hi[4]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is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unknown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53896" y="351055"/>
            <a:ext cx="7114540" cy="3529329"/>
            <a:chOff x="1453896" y="351055"/>
            <a:chExt cx="7114540" cy="3529329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6402" y="2521819"/>
              <a:ext cx="2350830" cy="166837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458468" y="2433828"/>
              <a:ext cx="2510155" cy="326390"/>
            </a:xfrm>
            <a:custGeom>
              <a:avLst/>
              <a:gdLst/>
              <a:ahLst/>
              <a:cxnLst/>
              <a:rect l="l" t="t" r="r" b="b"/>
              <a:pathLst>
                <a:path w="2510154" h="326389">
                  <a:moveTo>
                    <a:pt x="0" y="326136"/>
                  </a:moveTo>
                  <a:lnTo>
                    <a:pt x="2510028" y="326136"/>
                  </a:lnTo>
                  <a:lnTo>
                    <a:pt x="2510028" y="0"/>
                  </a:lnTo>
                  <a:lnTo>
                    <a:pt x="0" y="0"/>
                  </a:lnTo>
                  <a:lnTo>
                    <a:pt x="0" y="326136"/>
                  </a:lnTo>
                  <a:close/>
                </a:path>
              </a:pathLst>
            </a:custGeom>
            <a:ln w="9143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46319" y="3224784"/>
              <a:ext cx="2468879" cy="655319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41703" y="351055"/>
              <a:ext cx="1526484" cy="1347005"/>
            </a:xfrm>
            <a:prstGeom prst="rect">
              <a:avLst/>
            </a:prstGeom>
          </p:spPr>
        </p:pic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07744" y="672211"/>
            <a:ext cx="53505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 </a:t>
            </a:r>
            <a:r>
              <a:rPr spc="-15" dirty="0"/>
              <a:t>Index</a:t>
            </a:r>
            <a:r>
              <a:rPr spc="-10" dirty="0"/>
              <a:t> Manipulation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9738"/>
            <a:ext cx="44831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spc="-5" dirty="0">
                <a:latin typeface="Calibri"/>
                <a:cs typeface="Calibri"/>
              </a:rPr>
              <a:t>Can</a:t>
            </a:r>
            <a:r>
              <a:rPr sz="2600" spc="-2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manipulate</a:t>
            </a:r>
            <a:r>
              <a:rPr sz="2600" spc="-3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array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elements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444" y="3177117"/>
            <a:ext cx="7449820" cy="175006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560705" indent="-229235">
              <a:lnSpc>
                <a:spcPct val="100000"/>
              </a:lnSpc>
              <a:spcBef>
                <a:spcPts val="509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dirty="0">
                <a:latin typeface="Calibri"/>
                <a:cs typeface="Calibri"/>
              </a:rPr>
              <a:t>Be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careful!</a:t>
            </a:r>
            <a:endParaRPr sz="2400">
              <a:latin typeface="Calibri"/>
              <a:cs typeface="Calibri"/>
            </a:endParaRPr>
          </a:p>
          <a:p>
            <a:pPr marL="560705" indent="-229235">
              <a:lnSpc>
                <a:spcPct val="100000"/>
              </a:lnSpc>
              <a:spcBef>
                <a:spcPts val="409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Here, </a:t>
            </a:r>
            <a:r>
              <a:rPr sz="2400" dirty="0">
                <a:latin typeface="Calibri"/>
                <a:cs typeface="Calibri"/>
              </a:rPr>
              <a:t>‘\0’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(null)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was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overwritten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by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‘!’</a:t>
            </a:r>
            <a:endParaRPr sz="2400">
              <a:latin typeface="Calibri"/>
              <a:cs typeface="Calibri"/>
            </a:endParaRPr>
          </a:p>
          <a:p>
            <a:pPr marL="286385" indent="-274320">
              <a:lnSpc>
                <a:spcPct val="100000"/>
              </a:lnSpc>
              <a:spcBef>
                <a:spcPts val="580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If</a:t>
            </a:r>
            <a:r>
              <a:rPr sz="2600" spc="-1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null</a:t>
            </a:r>
            <a:r>
              <a:rPr sz="2600" spc="-10" dirty="0">
                <a:latin typeface="Calibri"/>
                <a:cs typeface="Calibri"/>
              </a:rPr>
              <a:t> overwritten,</a:t>
            </a:r>
            <a:r>
              <a:rPr sz="2600" spc="-2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string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no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longer</a:t>
            </a:r>
            <a:r>
              <a:rPr sz="2600" dirty="0">
                <a:latin typeface="Calibri"/>
                <a:cs typeface="Calibri"/>
              </a:rPr>
              <a:t> </a:t>
            </a:r>
            <a:r>
              <a:rPr sz="2600" spc="-10" dirty="0">
                <a:latin typeface="Calibri"/>
                <a:cs typeface="Calibri"/>
              </a:rPr>
              <a:t>‘acts’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20" dirty="0">
                <a:latin typeface="Calibri"/>
                <a:cs typeface="Calibri"/>
              </a:rPr>
              <a:t>like</a:t>
            </a:r>
            <a:r>
              <a:rPr sz="2600" spc="-5" dirty="0">
                <a:latin typeface="Calibri"/>
                <a:cs typeface="Calibri"/>
              </a:rPr>
              <a:t> </a:t>
            </a:r>
            <a:r>
              <a:rPr sz="2600" dirty="0">
                <a:latin typeface="Calibri"/>
                <a:cs typeface="Calibri"/>
              </a:rPr>
              <a:t>a </a:t>
            </a:r>
            <a:r>
              <a:rPr sz="2600" spc="-5" dirty="0">
                <a:latin typeface="Calibri"/>
                <a:cs typeface="Calibri"/>
              </a:rPr>
              <a:t>string!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1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Unpredictable</a:t>
            </a:r>
            <a:r>
              <a:rPr sz="2400" spc="-5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results!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271016" y="1905000"/>
            <a:ext cx="7644765" cy="4516120"/>
            <a:chOff x="1271016" y="1905000"/>
            <a:chExt cx="7644765" cy="451612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96835" y="2293180"/>
              <a:ext cx="3433585" cy="733747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275588" y="2205227"/>
              <a:ext cx="3709670" cy="876300"/>
            </a:xfrm>
            <a:custGeom>
              <a:avLst/>
              <a:gdLst/>
              <a:ahLst/>
              <a:cxnLst/>
              <a:rect l="l" t="t" r="r" b="b"/>
              <a:pathLst>
                <a:path w="3709670" h="876300">
                  <a:moveTo>
                    <a:pt x="0" y="876300"/>
                  </a:moveTo>
                  <a:lnTo>
                    <a:pt x="3709416" y="876300"/>
                  </a:lnTo>
                  <a:lnTo>
                    <a:pt x="3709416" y="0"/>
                  </a:lnTo>
                  <a:lnTo>
                    <a:pt x="0" y="0"/>
                  </a:lnTo>
                  <a:lnTo>
                    <a:pt x="0" y="876300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15127" y="1905000"/>
              <a:ext cx="3700272" cy="1171955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513831" y="4876800"/>
              <a:ext cx="2142743" cy="1543812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672211"/>
            <a:ext cx="27559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String</a:t>
            </a:r>
            <a:r>
              <a:rPr spc="-50" dirty="0"/>
              <a:t> </a:t>
            </a:r>
            <a:r>
              <a:rPr spc="-15" dirty="0"/>
              <a:t>Library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02112"/>
            <a:ext cx="6070600" cy="131508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555"/>
              </a:spcBef>
              <a:buClr>
                <a:srgbClr val="EFA12D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600" dirty="0">
                <a:latin typeface="Calibri"/>
                <a:cs typeface="Calibri"/>
              </a:rPr>
              <a:t>Used</a:t>
            </a:r>
            <a:r>
              <a:rPr sz="2600" spc="-30" dirty="0">
                <a:latin typeface="Calibri"/>
                <a:cs typeface="Calibri"/>
              </a:rPr>
              <a:t> </a:t>
            </a:r>
            <a:r>
              <a:rPr sz="2600" spc="-25" dirty="0">
                <a:latin typeface="Calibri"/>
                <a:cs typeface="Calibri"/>
              </a:rPr>
              <a:t>for</a:t>
            </a:r>
            <a:r>
              <a:rPr sz="2600" spc="-5" dirty="0">
                <a:latin typeface="Calibri"/>
                <a:cs typeface="Calibri"/>
              </a:rPr>
              <a:t> string</a:t>
            </a:r>
            <a:r>
              <a:rPr sz="2600" spc="-15" dirty="0">
                <a:latin typeface="Calibri"/>
                <a:cs typeface="Calibri"/>
              </a:rPr>
              <a:t> </a:t>
            </a:r>
            <a:r>
              <a:rPr sz="2600" spc="-5" dirty="0">
                <a:latin typeface="Calibri"/>
                <a:cs typeface="Calibri"/>
              </a:rPr>
              <a:t>manipulations</a:t>
            </a:r>
            <a:endParaRPr sz="26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420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5" dirty="0">
                <a:latin typeface="Calibri"/>
                <a:cs typeface="Calibri"/>
              </a:rPr>
              <a:t>Normally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want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to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do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‘fun’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things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with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strings</a:t>
            </a:r>
            <a:endParaRPr sz="2400">
              <a:latin typeface="Calibri"/>
              <a:cs typeface="Calibri"/>
            </a:endParaRPr>
          </a:p>
          <a:p>
            <a:pPr marL="560705" lvl="1" indent="-229235">
              <a:lnSpc>
                <a:spcPct val="100000"/>
              </a:lnSpc>
              <a:spcBef>
                <a:spcPts val="395"/>
              </a:spcBef>
              <a:buClr>
                <a:srgbClr val="A4634E"/>
              </a:buClr>
              <a:buSzPct val="85416"/>
              <a:buFont typeface="Segoe UI Symbol"/>
              <a:buChar char="⚫"/>
              <a:tabLst>
                <a:tab pos="561340" algn="l"/>
              </a:tabLst>
            </a:pPr>
            <a:r>
              <a:rPr sz="2400" spc="-10" dirty="0">
                <a:latin typeface="Calibri"/>
                <a:cs typeface="Calibri"/>
              </a:rPr>
              <a:t>Requires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library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string.h: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45336" y="2916935"/>
            <a:ext cx="5846445" cy="2493645"/>
            <a:chOff x="1545336" y="2916935"/>
            <a:chExt cx="5846445" cy="249364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37823" y="3009498"/>
              <a:ext cx="2516981" cy="183521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549908" y="2921507"/>
              <a:ext cx="2676525" cy="326390"/>
            </a:xfrm>
            <a:custGeom>
              <a:avLst/>
              <a:gdLst/>
              <a:ahLst/>
              <a:cxnLst/>
              <a:rect l="l" t="t" r="r" b="b"/>
              <a:pathLst>
                <a:path w="2676525" h="326389">
                  <a:moveTo>
                    <a:pt x="0" y="326136"/>
                  </a:moveTo>
                  <a:lnTo>
                    <a:pt x="2676143" y="326136"/>
                  </a:lnTo>
                  <a:lnTo>
                    <a:pt x="2676143" y="0"/>
                  </a:lnTo>
                  <a:lnTo>
                    <a:pt x="0" y="0"/>
                  </a:lnTo>
                  <a:lnTo>
                    <a:pt x="0" y="326136"/>
                  </a:lnTo>
                  <a:close/>
                </a:path>
              </a:pathLst>
            </a:custGeom>
            <a:ln w="9144">
              <a:solidFill>
                <a:srgbClr val="FF99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8200" y="3352799"/>
              <a:ext cx="2743200" cy="2057400"/>
            </a:xfrm>
            <a:prstGeom prst="rect">
              <a:avLst/>
            </a:prstGeom>
          </p:spPr>
        </p:pic>
      </p:grpSp>
      <p:sp>
        <p:nvSpPr>
          <p:cNvPr id="8" name="object 8"/>
          <p:cNvSpPr txBox="1"/>
          <p:nvPr/>
        </p:nvSpPr>
        <p:spPr>
          <a:xfrm>
            <a:off x="1905000" y="5791200"/>
            <a:ext cx="3655060" cy="368935"/>
          </a:xfrm>
          <a:prstGeom prst="rect">
            <a:avLst/>
          </a:prstGeom>
          <a:ln w="9144">
            <a:solidFill>
              <a:srgbClr val="6F2F9F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50"/>
              </a:spcBef>
            </a:pPr>
            <a:r>
              <a:rPr sz="1800" u="heavy" spc="-10" dirty="0">
                <a:solidFill>
                  <a:srgbClr val="AC1F1F"/>
                </a:solidFill>
                <a:uFill>
                  <a:solidFill>
                    <a:srgbClr val="AC1F1F"/>
                  </a:solidFill>
                </a:uFill>
                <a:latin typeface="Calibri"/>
                <a:cs typeface="Calibri"/>
                <a:hlinkClick r:id="rId4"/>
              </a:rPr>
              <a:t>http://en.wikipedia.org/wiki/String.h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81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C1F1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5680</TotalTime>
  <Words>889</Words>
  <Application>Microsoft Office PowerPoint</Application>
  <PresentationFormat>Affichage à l'écran (4:3)</PresentationFormat>
  <Paragraphs>163</Paragraphs>
  <Slides>22</Slides>
  <Notes>0</Notes>
  <HiddenSlides>3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8" baseType="lpstr">
      <vt:lpstr>Calibri</vt:lpstr>
      <vt:lpstr>Courier New</vt:lpstr>
      <vt:lpstr>Segoe UI Symbol</vt:lpstr>
      <vt:lpstr>Times New Roman</vt:lpstr>
      <vt:lpstr>Wingdings</vt:lpstr>
      <vt:lpstr>Office Theme</vt:lpstr>
      <vt:lpstr>Programming in C</vt:lpstr>
      <vt:lpstr>Strings</vt:lpstr>
      <vt:lpstr>String Variable Declaration</vt:lpstr>
      <vt:lpstr>String Variable</vt:lpstr>
      <vt:lpstr>String Variable Initialization</vt:lpstr>
      <vt:lpstr>String Variable Initialization</vt:lpstr>
      <vt:lpstr>String Indexes</vt:lpstr>
      <vt:lpstr>String Index Manipulation</vt:lpstr>
      <vt:lpstr>String Library</vt:lpstr>
      <vt:lpstr>String Length: strlen</vt:lpstr>
      <vt:lpstr>= with strings</vt:lpstr>
      <vt:lpstr>== with strings</vt:lpstr>
      <vt:lpstr>String Concatenate: strcat</vt:lpstr>
      <vt:lpstr>String Parameters to Functions</vt:lpstr>
      <vt:lpstr>String Input and Output</vt:lpstr>
      <vt:lpstr>Character Input: getchar</vt:lpstr>
      <vt:lpstr>Character Output: %s and putchar</vt:lpstr>
      <vt:lpstr>String Input: gets</vt:lpstr>
      <vt:lpstr>String Input: fgets</vt:lpstr>
      <vt:lpstr>String Output: puts</vt:lpstr>
      <vt:lpstr>String Output: fputs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Visual Basic 2008: Reloaded 3e</dc:title>
  <dc:creator>Pat Sterling</dc:creator>
  <cp:lastModifiedBy>TLEMSANI</cp:lastModifiedBy>
  <cp:revision>3</cp:revision>
  <dcterms:created xsi:type="dcterms:W3CDTF">2023-05-20T09:31:34Z</dcterms:created>
  <dcterms:modified xsi:type="dcterms:W3CDTF">2023-11-21T07:04:11Z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2015-01-03T00:00:00Z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2023-05-20T00:00:00Z</vt:filetime>
  </property>
</Properties>
</file>