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1"/>
                </a:lnTo>
                <a:lnTo>
                  <a:pt x="8959784" y="6543130"/>
                </a:lnTo>
                <a:lnTo>
                  <a:pt x="8932012" y="6579937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2"/>
                </a:lnTo>
                <a:lnTo>
                  <a:pt x="8778290" y="6679438"/>
                </a:lnTo>
                <a:lnTo>
                  <a:pt x="8731751" y="6689829"/>
                </a:lnTo>
                <a:lnTo>
                  <a:pt x="8682990" y="6693406"/>
                </a:lnTo>
                <a:lnTo>
                  <a:pt x="329920" y="6693406"/>
                </a:lnTo>
                <a:lnTo>
                  <a:pt x="281168" y="6689829"/>
                </a:lnTo>
                <a:lnTo>
                  <a:pt x="234636" y="6679438"/>
                </a:lnTo>
                <a:lnTo>
                  <a:pt x="190835" y="6662742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7"/>
                </a:lnTo>
                <a:lnTo>
                  <a:pt x="53153" y="6543130"/>
                </a:lnTo>
                <a:lnTo>
                  <a:pt x="30664" y="6502571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767" y="6359651"/>
            <a:ext cx="713740" cy="457200"/>
          </a:xfrm>
          <a:custGeom>
            <a:avLst/>
            <a:gdLst/>
            <a:ahLst/>
            <a:cxnLst/>
            <a:rect l="l" t="t" r="r" b="b"/>
            <a:pathLst>
              <a:path w="713740" h="457200">
                <a:moveTo>
                  <a:pt x="356616" y="0"/>
                </a:moveTo>
                <a:lnTo>
                  <a:pt x="298771" y="2992"/>
                </a:lnTo>
                <a:lnTo>
                  <a:pt x="243898" y="11654"/>
                </a:lnTo>
                <a:lnTo>
                  <a:pt x="192731" y="25516"/>
                </a:lnTo>
                <a:lnTo>
                  <a:pt x="146004" y="44106"/>
                </a:lnTo>
                <a:lnTo>
                  <a:pt x="104451" y="66955"/>
                </a:lnTo>
                <a:lnTo>
                  <a:pt x="68806" y="93592"/>
                </a:lnTo>
                <a:lnTo>
                  <a:pt x="39805" y="123545"/>
                </a:lnTo>
                <a:lnTo>
                  <a:pt x="18180" y="156345"/>
                </a:lnTo>
                <a:lnTo>
                  <a:pt x="0" y="228600"/>
                </a:lnTo>
                <a:lnTo>
                  <a:pt x="4667" y="265679"/>
                </a:lnTo>
                <a:lnTo>
                  <a:pt x="39805" y="333653"/>
                </a:lnTo>
                <a:lnTo>
                  <a:pt x="68806" y="363607"/>
                </a:lnTo>
                <a:lnTo>
                  <a:pt x="104451" y="390243"/>
                </a:lnTo>
                <a:lnTo>
                  <a:pt x="146004" y="413092"/>
                </a:lnTo>
                <a:lnTo>
                  <a:pt x="192731" y="431682"/>
                </a:lnTo>
                <a:lnTo>
                  <a:pt x="243898" y="445544"/>
                </a:lnTo>
                <a:lnTo>
                  <a:pt x="298771" y="454206"/>
                </a:lnTo>
                <a:lnTo>
                  <a:pt x="356616" y="457198"/>
                </a:lnTo>
                <a:lnTo>
                  <a:pt x="414460" y="454206"/>
                </a:lnTo>
                <a:lnTo>
                  <a:pt x="469333" y="445544"/>
                </a:lnTo>
                <a:lnTo>
                  <a:pt x="520500" y="431682"/>
                </a:lnTo>
                <a:lnTo>
                  <a:pt x="567227" y="413092"/>
                </a:lnTo>
                <a:lnTo>
                  <a:pt x="608780" y="390243"/>
                </a:lnTo>
                <a:lnTo>
                  <a:pt x="644425" y="363607"/>
                </a:lnTo>
                <a:lnTo>
                  <a:pt x="673426" y="333653"/>
                </a:lnTo>
                <a:lnTo>
                  <a:pt x="695051" y="300854"/>
                </a:lnTo>
                <a:lnTo>
                  <a:pt x="713232" y="228600"/>
                </a:lnTo>
                <a:lnTo>
                  <a:pt x="708564" y="191520"/>
                </a:lnTo>
                <a:lnTo>
                  <a:pt x="673426" y="123545"/>
                </a:lnTo>
                <a:lnTo>
                  <a:pt x="644425" y="93592"/>
                </a:lnTo>
                <a:lnTo>
                  <a:pt x="608780" y="66955"/>
                </a:lnTo>
                <a:lnTo>
                  <a:pt x="567227" y="44106"/>
                </a:lnTo>
                <a:lnTo>
                  <a:pt x="520500" y="25516"/>
                </a:lnTo>
                <a:lnTo>
                  <a:pt x="469333" y="11654"/>
                </a:lnTo>
                <a:lnTo>
                  <a:pt x="414460" y="2992"/>
                </a:lnTo>
                <a:lnTo>
                  <a:pt x="3566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767" y="6359651"/>
            <a:ext cx="713740" cy="457200"/>
          </a:xfrm>
          <a:custGeom>
            <a:avLst/>
            <a:gdLst/>
            <a:ahLst/>
            <a:cxnLst/>
            <a:rect l="l" t="t" r="r" b="b"/>
            <a:pathLst>
              <a:path w="713740" h="457200">
                <a:moveTo>
                  <a:pt x="0" y="228600"/>
                </a:moveTo>
                <a:lnTo>
                  <a:pt x="18180" y="156345"/>
                </a:lnTo>
                <a:lnTo>
                  <a:pt x="39805" y="123545"/>
                </a:lnTo>
                <a:lnTo>
                  <a:pt x="68806" y="93592"/>
                </a:lnTo>
                <a:lnTo>
                  <a:pt x="104451" y="66955"/>
                </a:lnTo>
                <a:lnTo>
                  <a:pt x="146004" y="44106"/>
                </a:lnTo>
                <a:lnTo>
                  <a:pt x="192731" y="25516"/>
                </a:lnTo>
                <a:lnTo>
                  <a:pt x="243898" y="11654"/>
                </a:lnTo>
                <a:lnTo>
                  <a:pt x="298771" y="2992"/>
                </a:lnTo>
                <a:lnTo>
                  <a:pt x="356616" y="0"/>
                </a:lnTo>
                <a:lnTo>
                  <a:pt x="414460" y="2992"/>
                </a:lnTo>
                <a:lnTo>
                  <a:pt x="469333" y="11654"/>
                </a:lnTo>
                <a:lnTo>
                  <a:pt x="520500" y="25516"/>
                </a:lnTo>
                <a:lnTo>
                  <a:pt x="567227" y="44106"/>
                </a:lnTo>
                <a:lnTo>
                  <a:pt x="608780" y="66955"/>
                </a:lnTo>
                <a:lnTo>
                  <a:pt x="644425" y="93592"/>
                </a:lnTo>
                <a:lnTo>
                  <a:pt x="673426" y="123545"/>
                </a:lnTo>
                <a:lnTo>
                  <a:pt x="695051" y="156345"/>
                </a:lnTo>
                <a:lnTo>
                  <a:pt x="713232" y="228600"/>
                </a:lnTo>
                <a:lnTo>
                  <a:pt x="708564" y="265679"/>
                </a:lnTo>
                <a:lnTo>
                  <a:pt x="673426" y="333653"/>
                </a:lnTo>
                <a:lnTo>
                  <a:pt x="644425" y="363607"/>
                </a:lnTo>
                <a:lnTo>
                  <a:pt x="608780" y="390243"/>
                </a:lnTo>
                <a:lnTo>
                  <a:pt x="567227" y="413092"/>
                </a:lnTo>
                <a:lnTo>
                  <a:pt x="520500" y="431682"/>
                </a:lnTo>
                <a:lnTo>
                  <a:pt x="469333" y="445544"/>
                </a:lnTo>
                <a:lnTo>
                  <a:pt x="414460" y="454206"/>
                </a:lnTo>
                <a:lnTo>
                  <a:pt x="356616" y="457198"/>
                </a:lnTo>
                <a:lnTo>
                  <a:pt x="298771" y="454206"/>
                </a:lnTo>
                <a:lnTo>
                  <a:pt x="243898" y="445544"/>
                </a:lnTo>
                <a:lnTo>
                  <a:pt x="192731" y="431682"/>
                </a:lnTo>
                <a:lnTo>
                  <a:pt x="146004" y="413092"/>
                </a:lnTo>
                <a:lnTo>
                  <a:pt x="104451" y="390243"/>
                </a:lnTo>
                <a:lnTo>
                  <a:pt x="68806" y="363607"/>
                </a:lnTo>
                <a:lnTo>
                  <a:pt x="39805" y="333653"/>
                </a:lnTo>
                <a:lnTo>
                  <a:pt x="18180" y="300854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5673" y="351790"/>
            <a:ext cx="369265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9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9180" y="1402112"/>
            <a:ext cx="7225639" cy="1786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1155" y="6481216"/>
            <a:ext cx="3079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8F8F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17" y="66928"/>
            <a:ext cx="9039225" cy="6756400"/>
            <a:chOff x="42417" y="66928"/>
            <a:chExt cx="9039225" cy="675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70103"/>
              <a:ext cx="9012936" cy="66918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531" y="70103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26"/>
                  </a:lnTo>
                  <a:lnTo>
                    <a:pt x="9009359" y="6410769"/>
                  </a:lnTo>
                  <a:lnTo>
                    <a:pt x="8998968" y="6457290"/>
                  </a:lnTo>
                  <a:lnTo>
                    <a:pt x="8982275" y="6501081"/>
                  </a:lnTo>
                  <a:lnTo>
                    <a:pt x="8959791" y="6541631"/>
                  </a:lnTo>
                  <a:lnTo>
                    <a:pt x="8932024" y="6578429"/>
                  </a:lnTo>
                  <a:lnTo>
                    <a:pt x="8899487" y="6610967"/>
                  </a:lnTo>
                  <a:lnTo>
                    <a:pt x="8862690" y="6638732"/>
                  </a:lnTo>
                  <a:lnTo>
                    <a:pt x="8822144" y="6661215"/>
                  </a:lnTo>
                  <a:lnTo>
                    <a:pt x="8778359" y="6677907"/>
                  </a:lnTo>
                  <a:lnTo>
                    <a:pt x="8731847" y="6688296"/>
                  </a:lnTo>
                  <a:lnTo>
                    <a:pt x="8683117" y="6691872"/>
                  </a:lnTo>
                  <a:lnTo>
                    <a:pt x="329844" y="6691872"/>
                  </a:lnTo>
                  <a:lnTo>
                    <a:pt x="281102" y="6688296"/>
                  </a:lnTo>
                  <a:lnTo>
                    <a:pt x="234580" y="6677907"/>
                  </a:lnTo>
                  <a:lnTo>
                    <a:pt x="190789" y="6661215"/>
                  </a:lnTo>
                  <a:lnTo>
                    <a:pt x="150240" y="6638732"/>
                  </a:lnTo>
                  <a:lnTo>
                    <a:pt x="113441" y="6610967"/>
                  </a:lnTo>
                  <a:lnTo>
                    <a:pt x="80905" y="6578429"/>
                  </a:lnTo>
                  <a:lnTo>
                    <a:pt x="53139" y="6541631"/>
                  </a:lnTo>
                  <a:lnTo>
                    <a:pt x="30656" y="6501081"/>
                  </a:lnTo>
                  <a:lnTo>
                    <a:pt x="13965" y="6457290"/>
                  </a:lnTo>
                  <a:lnTo>
                    <a:pt x="3576" y="6410769"/>
                  </a:lnTo>
                  <a:lnTo>
                    <a:pt x="0" y="6362026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7" y="6359651"/>
              <a:ext cx="713740" cy="457200"/>
            </a:xfrm>
            <a:custGeom>
              <a:avLst/>
              <a:gdLst/>
              <a:ahLst/>
              <a:cxnLst/>
              <a:rect l="l" t="t" r="r" b="b"/>
              <a:pathLst>
                <a:path w="713740" h="457200">
                  <a:moveTo>
                    <a:pt x="356616" y="0"/>
                  </a:moveTo>
                  <a:lnTo>
                    <a:pt x="298771" y="2992"/>
                  </a:lnTo>
                  <a:lnTo>
                    <a:pt x="243898" y="11654"/>
                  </a:lnTo>
                  <a:lnTo>
                    <a:pt x="192731" y="25516"/>
                  </a:lnTo>
                  <a:lnTo>
                    <a:pt x="146004" y="44106"/>
                  </a:lnTo>
                  <a:lnTo>
                    <a:pt x="104451" y="66955"/>
                  </a:lnTo>
                  <a:lnTo>
                    <a:pt x="68806" y="93592"/>
                  </a:lnTo>
                  <a:lnTo>
                    <a:pt x="39805" y="123545"/>
                  </a:lnTo>
                  <a:lnTo>
                    <a:pt x="18180" y="156345"/>
                  </a:lnTo>
                  <a:lnTo>
                    <a:pt x="0" y="228600"/>
                  </a:lnTo>
                  <a:lnTo>
                    <a:pt x="4667" y="265679"/>
                  </a:lnTo>
                  <a:lnTo>
                    <a:pt x="39805" y="333653"/>
                  </a:lnTo>
                  <a:lnTo>
                    <a:pt x="68806" y="363607"/>
                  </a:lnTo>
                  <a:lnTo>
                    <a:pt x="104451" y="390243"/>
                  </a:lnTo>
                  <a:lnTo>
                    <a:pt x="146004" y="413092"/>
                  </a:lnTo>
                  <a:lnTo>
                    <a:pt x="192731" y="431682"/>
                  </a:lnTo>
                  <a:lnTo>
                    <a:pt x="243898" y="445544"/>
                  </a:lnTo>
                  <a:lnTo>
                    <a:pt x="298771" y="454206"/>
                  </a:lnTo>
                  <a:lnTo>
                    <a:pt x="356616" y="457198"/>
                  </a:lnTo>
                  <a:lnTo>
                    <a:pt x="414460" y="454206"/>
                  </a:lnTo>
                  <a:lnTo>
                    <a:pt x="469333" y="445544"/>
                  </a:lnTo>
                  <a:lnTo>
                    <a:pt x="520500" y="431682"/>
                  </a:lnTo>
                  <a:lnTo>
                    <a:pt x="567227" y="413092"/>
                  </a:lnTo>
                  <a:lnTo>
                    <a:pt x="608780" y="390243"/>
                  </a:lnTo>
                  <a:lnTo>
                    <a:pt x="644425" y="363607"/>
                  </a:lnTo>
                  <a:lnTo>
                    <a:pt x="673426" y="333653"/>
                  </a:lnTo>
                  <a:lnTo>
                    <a:pt x="695051" y="300854"/>
                  </a:lnTo>
                  <a:lnTo>
                    <a:pt x="713232" y="228600"/>
                  </a:lnTo>
                  <a:lnTo>
                    <a:pt x="708564" y="191520"/>
                  </a:lnTo>
                  <a:lnTo>
                    <a:pt x="673426" y="123545"/>
                  </a:lnTo>
                  <a:lnTo>
                    <a:pt x="644425" y="93592"/>
                  </a:lnTo>
                  <a:lnTo>
                    <a:pt x="608780" y="66955"/>
                  </a:lnTo>
                  <a:lnTo>
                    <a:pt x="567227" y="44106"/>
                  </a:lnTo>
                  <a:lnTo>
                    <a:pt x="520500" y="25516"/>
                  </a:lnTo>
                  <a:lnTo>
                    <a:pt x="469333" y="11654"/>
                  </a:lnTo>
                  <a:lnTo>
                    <a:pt x="414460" y="2992"/>
                  </a:lnTo>
                  <a:lnTo>
                    <a:pt x="356616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7" y="6359651"/>
              <a:ext cx="713740" cy="457200"/>
            </a:xfrm>
            <a:custGeom>
              <a:avLst/>
              <a:gdLst/>
              <a:ahLst/>
              <a:cxnLst/>
              <a:rect l="l" t="t" r="r" b="b"/>
              <a:pathLst>
                <a:path w="713740" h="457200">
                  <a:moveTo>
                    <a:pt x="0" y="228600"/>
                  </a:moveTo>
                  <a:lnTo>
                    <a:pt x="18180" y="156345"/>
                  </a:lnTo>
                  <a:lnTo>
                    <a:pt x="39805" y="123545"/>
                  </a:lnTo>
                  <a:lnTo>
                    <a:pt x="68806" y="93592"/>
                  </a:lnTo>
                  <a:lnTo>
                    <a:pt x="104451" y="66955"/>
                  </a:lnTo>
                  <a:lnTo>
                    <a:pt x="146004" y="44106"/>
                  </a:lnTo>
                  <a:lnTo>
                    <a:pt x="192731" y="25516"/>
                  </a:lnTo>
                  <a:lnTo>
                    <a:pt x="243898" y="11654"/>
                  </a:lnTo>
                  <a:lnTo>
                    <a:pt x="298771" y="2992"/>
                  </a:lnTo>
                  <a:lnTo>
                    <a:pt x="356616" y="0"/>
                  </a:lnTo>
                  <a:lnTo>
                    <a:pt x="414460" y="2992"/>
                  </a:lnTo>
                  <a:lnTo>
                    <a:pt x="469333" y="11654"/>
                  </a:lnTo>
                  <a:lnTo>
                    <a:pt x="520500" y="25516"/>
                  </a:lnTo>
                  <a:lnTo>
                    <a:pt x="567227" y="44106"/>
                  </a:lnTo>
                  <a:lnTo>
                    <a:pt x="608780" y="66955"/>
                  </a:lnTo>
                  <a:lnTo>
                    <a:pt x="644425" y="93592"/>
                  </a:lnTo>
                  <a:lnTo>
                    <a:pt x="673426" y="123545"/>
                  </a:lnTo>
                  <a:lnTo>
                    <a:pt x="695051" y="156345"/>
                  </a:lnTo>
                  <a:lnTo>
                    <a:pt x="713232" y="228600"/>
                  </a:lnTo>
                  <a:lnTo>
                    <a:pt x="708564" y="265679"/>
                  </a:lnTo>
                  <a:lnTo>
                    <a:pt x="673426" y="333653"/>
                  </a:lnTo>
                  <a:lnTo>
                    <a:pt x="644425" y="363607"/>
                  </a:lnTo>
                  <a:lnTo>
                    <a:pt x="608780" y="390243"/>
                  </a:lnTo>
                  <a:lnTo>
                    <a:pt x="567227" y="413092"/>
                  </a:lnTo>
                  <a:lnTo>
                    <a:pt x="520500" y="431682"/>
                  </a:lnTo>
                  <a:lnTo>
                    <a:pt x="469333" y="445544"/>
                  </a:lnTo>
                  <a:lnTo>
                    <a:pt x="414460" y="454206"/>
                  </a:lnTo>
                  <a:lnTo>
                    <a:pt x="356616" y="457198"/>
                  </a:lnTo>
                  <a:lnTo>
                    <a:pt x="298771" y="454206"/>
                  </a:lnTo>
                  <a:lnTo>
                    <a:pt x="243898" y="445544"/>
                  </a:lnTo>
                  <a:lnTo>
                    <a:pt x="192731" y="431682"/>
                  </a:lnTo>
                  <a:lnTo>
                    <a:pt x="146004" y="413092"/>
                  </a:lnTo>
                  <a:lnTo>
                    <a:pt x="104451" y="390243"/>
                  </a:lnTo>
                  <a:lnTo>
                    <a:pt x="68806" y="363607"/>
                  </a:lnTo>
                  <a:lnTo>
                    <a:pt x="39805" y="333653"/>
                  </a:lnTo>
                  <a:lnTo>
                    <a:pt x="18180" y="300854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03" y="1295400"/>
              <a:ext cx="8915400" cy="1755775"/>
            </a:xfrm>
            <a:custGeom>
              <a:avLst/>
              <a:gdLst/>
              <a:ahLst/>
              <a:cxnLst/>
              <a:rect l="l" t="t" r="r" b="b"/>
              <a:pathLst>
                <a:path w="8915400" h="1755775">
                  <a:moveTo>
                    <a:pt x="8915400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8915400" y="1755648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5" y="1373123"/>
              <a:ext cx="1600200" cy="1575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5540" y="225551"/>
              <a:ext cx="4346448" cy="113690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25673" y="351790"/>
            <a:ext cx="3692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Programming</a:t>
            </a:r>
            <a:r>
              <a:rPr spc="-10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5" dirty="0"/>
              <a:t>C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828800" y="1449324"/>
            <a:ext cx="7040880" cy="2475230"/>
            <a:chOff x="1828800" y="1449324"/>
            <a:chExt cx="7040880" cy="2475230"/>
          </a:xfrm>
        </p:grpSpPr>
        <p:sp>
          <p:nvSpPr>
            <p:cNvPr id="12" name="object 12"/>
            <p:cNvSpPr/>
            <p:nvPr/>
          </p:nvSpPr>
          <p:spPr>
            <a:xfrm>
              <a:off x="1828800" y="1449324"/>
              <a:ext cx="7040880" cy="1447800"/>
            </a:xfrm>
            <a:custGeom>
              <a:avLst/>
              <a:gdLst/>
              <a:ahLst/>
              <a:cxnLst/>
              <a:rect l="l" t="t" r="r" b="b"/>
              <a:pathLst>
                <a:path w="7040880" h="1447800">
                  <a:moveTo>
                    <a:pt x="704088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7040880" y="1447800"/>
                  </a:lnTo>
                  <a:lnTo>
                    <a:pt x="704088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5175" y="2309876"/>
              <a:ext cx="5257673" cy="3599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31848" y="3201924"/>
              <a:ext cx="5556885" cy="722630"/>
            </a:xfrm>
            <a:custGeom>
              <a:avLst/>
              <a:gdLst/>
              <a:ahLst/>
              <a:cxnLst/>
              <a:rect l="l" t="t" r="r" b="b"/>
              <a:pathLst>
                <a:path w="5556884" h="722629">
                  <a:moveTo>
                    <a:pt x="5484241" y="0"/>
                  </a:moveTo>
                  <a:lnTo>
                    <a:pt x="72262" y="0"/>
                  </a:lnTo>
                  <a:lnTo>
                    <a:pt x="44148" y="5683"/>
                  </a:lnTo>
                  <a:lnTo>
                    <a:pt x="21177" y="21177"/>
                  </a:lnTo>
                  <a:lnTo>
                    <a:pt x="5683" y="44148"/>
                  </a:lnTo>
                  <a:lnTo>
                    <a:pt x="0" y="72262"/>
                  </a:lnTo>
                  <a:lnTo>
                    <a:pt x="0" y="650113"/>
                  </a:lnTo>
                  <a:lnTo>
                    <a:pt x="5683" y="678227"/>
                  </a:lnTo>
                  <a:lnTo>
                    <a:pt x="21177" y="701198"/>
                  </a:lnTo>
                  <a:lnTo>
                    <a:pt x="44148" y="716692"/>
                  </a:lnTo>
                  <a:lnTo>
                    <a:pt x="72262" y="722376"/>
                  </a:lnTo>
                  <a:lnTo>
                    <a:pt x="5484241" y="722376"/>
                  </a:lnTo>
                  <a:lnTo>
                    <a:pt x="5512355" y="716692"/>
                  </a:lnTo>
                  <a:lnTo>
                    <a:pt x="5535326" y="701198"/>
                  </a:lnTo>
                  <a:lnTo>
                    <a:pt x="5550820" y="678227"/>
                  </a:lnTo>
                  <a:lnTo>
                    <a:pt x="5556504" y="650113"/>
                  </a:lnTo>
                  <a:lnTo>
                    <a:pt x="5556504" y="72262"/>
                  </a:lnTo>
                  <a:lnTo>
                    <a:pt x="5550820" y="44148"/>
                  </a:lnTo>
                  <a:lnTo>
                    <a:pt x="5535326" y="21177"/>
                  </a:lnTo>
                  <a:lnTo>
                    <a:pt x="5512355" y="5683"/>
                  </a:lnTo>
                  <a:lnTo>
                    <a:pt x="5484241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1848" y="3201924"/>
              <a:ext cx="5556885" cy="722630"/>
            </a:xfrm>
            <a:custGeom>
              <a:avLst/>
              <a:gdLst/>
              <a:ahLst/>
              <a:cxnLst/>
              <a:rect l="l" t="t" r="r" b="b"/>
              <a:pathLst>
                <a:path w="5556884" h="722629">
                  <a:moveTo>
                    <a:pt x="0" y="72262"/>
                  </a:moveTo>
                  <a:lnTo>
                    <a:pt x="5683" y="44148"/>
                  </a:lnTo>
                  <a:lnTo>
                    <a:pt x="21177" y="21177"/>
                  </a:lnTo>
                  <a:lnTo>
                    <a:pt x="44148" y="5683"/>
                  </a:lnTo>
                  <a:lnTo>
                    <a:pt x="72262" y="0"/>
                  </a:lnTo>
                  <a:lnTo>
                    <a:pt x="5484241" y="0"/>
                  </a:lnTo>
                  <a:lnTo>
                    <a:pt x="5512355" y="5683"/>
                  </a:lnTo>
                  <a:lnTo>
                    <a:pt x="5535326" y="21177"/>
                  </a:lnTo>
                  <a:lnTo>
                    <a:pt x="5550820" y="44148"/>
                  </a:lnTo>
                  <a:lnTo>
                    <a:pt x="5556504" y="72262"/>
                  </a:lnTo>
                  <a:lnTo>
                    <a:pt x="5556504" y="650113"/>
                  </a:lnTo>
                  <a:lnTo>
                    <a:pt x="5550820" y="678227"/>
                  </a:lnTo>
                  <a:lnTo>
                    <a:pt x="5535326" y="701198"/>
                  </a:lnTo>
                  <a:lnTo>
                    <a:pt x="5512355" y="716692"/>
                  </a:lnTo>
                  <a:lnTo>
                    <a:pt x="5484241" y="722376"/>
                  </a:lnTo>
                  <a:lnTo>
                    <a:pt x="72262" y="722376"/>
                  </a:lnTo>
                  <a:lnTo>
                    <a:pt x="44148" y="716692"/>
                  </a:lnTo>
                  <a:lnTo>
                    <a:pt x="21177" y="701198"/>
                  </a:lnTo>
                  <a:lnTo>
                    <a:pt x="5683" y="678227"/>
                  </a:lnTo>
                  <a:lnTo>
                    <a:pt x="0" y="650113"/>
                  </a:lnTo>
                  <a:lnTo>
                    <a:pt x="0" y="722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97477" y="3267278"/>
            <a:ext cx="8261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25498" y="4013961"/>
            <a:ext cx="1332865" cy="735330"/>
            <a:chOff x="1825498" y="4013961"/>
            <a:chExt cx="1332865" cy="735330"/>
          </a:xfrm>
        </p:grpSpPr>
        <p:sp>
          <p:nvSpPr>
            <p:cNvPr id="19" name="object 19"/>
            <p:cNvSpPr/>
            <p:nvPr/>
          </p:nvSpPr>
          <p:spPr>
            <a:xfrm>
              <a:off x="1831848" y="4020311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4" h="722629">
                  <a:moveTo>
                    <a:pt x="1247520" y="0"/>
                  </a:moveTo>
                  <a:lnTo>
                    <a:pt x="72262" y="0"/>
                  </a:lnTo>
                  <a:lnTo>
                    <a:pt x="44148" y="5683"/>
                  </a:lnTo>
                  <a:lnTo>
                    <a:pt x="21177" y="21177"/>
                  </a:lnTo>
                  <a:lnTo>
                    <a:pt x="5683" y="44148"/>
                  </a:lnTo>
                  <a:lnTo>
                    <a:pt x="0" y="72262"/>
                  </a:lnTo>
                  <a:lnTo>
                    <a:pt x="0" y="650113"/>
                  </a:lnTo>
                  <a:lnTo>
                    <a:pt x="5683" y="678227"/>
                  </a:lnTo>
                  <a:lnTo>
                    <a:pt x="21177" y="701198"/>
                  </a:lnTo>
                  <a:lnTo>
                    <a:pt x="44148" y="716692"/>
                  </a:lnTo>
                  <a:lnTo>
                    <a:pt x="72262" y="722376"/>
                  </a:lnTo>
                  <a:lnTo>
                    <a:pt x="1247520" y="722376"/>
                  </a:lnTo>
                  <a:lnTo>
                    <a:pt x="1275635" y="716692"/>
                  </a:lnTo>
                  <a:lnTo>
                    <a:pt x="1298606" y="701198"/>
                  </a:lnTo>
                  <a:lnTo>
                    <a:pt x="1314100" y="678227"/>
                  </a:lnTo>
                  <a:lnTo>
                    <a:pt x="1319783" y="650113"/>
                  </a:lnTo>
                  <a:lnTo>
                    <a:pt x="1319783" y="72262"/>
                  </a:lnTo>
                  <a:lnTo>
                    <a:pt x="1314100" y="44148"/>
                  </a:lnTo>
                  <a:lnTo>
                    <a:pt x="1298606" y="21177"/>
                  </a:lnTo>
                  <a:lnTo>
                    <a:pt x="1275635" y="5683"/>
                  </a:lnTo>
                  <a:lnTo>
                    <a:pt x="1247520" y="0"/>
                  </a:lnTo>
                  <a:close/>
                </a:path>
              </a:pathLst>
            </a:custGeom>
            <a:solidFill>
              <a:srgbClr val="A4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1848" y="4020311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4" h="722629">
                  <a:moveTo>
                    <a:pt x="0" y="72262"/>
                  </a:moveTo>
                  <a:lnTo>
                    <a:pt x="5683" y="44148"/>
                  </a:lnTo>
                  <a:lnTo>
                    <a:pt x="21177" y="21177"/>
                  </a:lnTo>
                  <a:lnTo>
                    <a:pt x="44148" y="5683"/>
                  </a:lnTo>
                  <a:lnTo>
                    <a:pt x="72262" y="0"/>
                  </a:lnTo>
                  <a:lnTo>
                    <a:pt x="1247520" y="0"/>
                  </a:lnTo>
                  <a:lnTo>
                    <a:pt x="1275635" y="5683"/>
                  </a:lnTo>
                  <a:lnTo>
                    <a:pt x="1298606" y="21177"/>
                  </a:lnTo>
                  <a:lnTo>
                    <a:pt x="1314100" y="44148"/>
                  </a:lnTo>
                  <a:lnTo>
                    <a:pt x="1319783" y="72262"/>
                  </a:lnTo>
                  <a:lnTo>
                    <a:pt x="1319783" y="650113"/>
                  </a:lnTo>
                  <a:lnTo>
                    <a:pt x="1314100" y="678227"/>
                  </a:lnTo>
                  <a:lnTo>
                    <a:pt x="1298606" y="701198"/>
                  </a:lnTo>
                  <a:lnTo>
                    <a:pt x="1275635" y="716692"/>
                  </a:lnTo>
                  <a:lnTo>
                    <a:pt x="1247520" y="722376"/>
                  </a:lnTo>
                  <a:lnTo>
                    <a:pt x="72262" y="722376"/>
                  </a:lnTo>
                  <a:lnTo>
                    <a:pt x="44148" y="716692"/>
                  </a:lnTo>
                  <a:lnTo>
                    <a:pt x="21177" y="701198"/>
                  </a:lnTo>
                  <a:lnTo>
                    <a:pt x="5683" y="678227"/>
                  </a:lnTo>
                  <a:lnTo>
                    <a:pt x="0" y="650113"/>
                  </a:lnTo>
                  <a:lnTo>
                    <a:pt x="0" y="722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59991" y="4104894"/>
            <a:ext cx="10629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56534" y="4013961"/>
            <a:ext cx="2707640" cy="1553845"/>
            <a:chOff x="3256534" y="4013961"/>
            <a:chExt cx="2707640" cy="1553845"/>
          </a:xfrm>
        </p:grpSpPr>
        <p:sp>
          <p:nvSpPr>
            <p:cNvPr id="23" name="object 23"/>
            <p:cNvSpPr/>
            <p:nvPr/>
          </p:nvSpPr>
          <p:spPr>
            <a:xfrm>
              <a:off x="3262884" y="4020311"/>
              <a:ext cx="2694940" cy="722630"/>
            </a:xfrm>
            <a:custGeom>
              <a:avLst/>
              <a:gdLst/>
              <a:ahLst/>
              <a:cxnLst/>
              <a:rect l="l" t="t" r="r" b="b"/>
              <a:pathLst>
                <a:path w="2694940" h="722629">
                  <a:moveTo>
                    <a:pt x="2622168" y="0"/>
                  </a:moveTo>
                  <a:lnTo>
                    <a:pt x="72262" y="0"/>
                  </a:lnTo>
                  <a:lnTo>
                    <a:pt x="44148" y="5683"/>
                  </a:lnTo>
                  <a:lnTo>
                    <a:pt x="21177" y="21177"/>
                  </a:lnTo>
                  <a:lnTo>
                    <a:pt x="5683" y="44148"/>
                  </a:lnTo>
                  <a:lnTo>
                    <a:pt x="0" y="72262"/>
                  </a:lnTo>
                  <a:lnTo>
                    <a:pt x="0" y="650113"/>
                  </a:lnTo>
                  <a:lnTo>
                    <a:pt x="5683" y="678227"/>
                  </a:lnTo>
                  <a:lnTo>
                    <a:pt x="21177" y="701198"/>
                  </a:lnTo>
                  <a:lnTo>
                    <a:pt x="44148" y="716692"/>
                  </a:lnTo>
                  <a:lnTo>
                    <a:pt x="72262" y="722376"/>
                  </a:lnTo>
                  <a:lnTo>
                    <a:pt x="2622168" y="722376"/>
                  </a:lnTo>
                  <a:lnTo>
                    <a:pt x="2650283" y="716692"/>
                  </a:lnTo>
                  <a:lnTo>
                    <a:pt x="2673254" y="701198"/>
                  </a:lnTo>
                  <a:lnTo>
                    <a:pt x="2688748" y="678227"/>
                  </a:lnTo>
                  <a:lnTo>
                    <a:pt x="2694431" y="650113"/>
                  </a:lnTo>
                  <a:lnTo>
                    <a:pt x="2694431" y="72262"/>
                  </a:lnTo>
                  <a:lnTo>
                    <a:pt x="2688748" y="44148"/>
                  </a:lnTo>
                  <a:lnTo>
                    <a:pt x="2673254" y="21177"/>
                  </a:lnTo>
                  <a:lnTo>
                    <a:pt x="2650283" y="5683"/>
                  </a:lnTo>
                  <a:lnTo>
                    <a:pt x="2622168" y="0"/>
                  </a:lnTo>
                  <a:close/>
                </a:path>
              </a:pathLst>
            </a:custGeom>
            <a:solidFill>
              <a:srgbClr val="A4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2884" y="4020311"/>
              <a:ext cx="2694940" cy="722630"/>
            </a:xfrm>
            <a:custGeom>
              <a:avLst/>
              <a:gdLst/>
              <a:ahLst/>
              <a:cxnLst/>
              <a:rect l="l" t="t" r="r" b="b"/>
              <a:pathLst>
                <a:path w="2694940" h="722629">
                  <a:moveTo>
                    <a:pt x="0" y="72262"/>
                  </a:moveTo>
                  <a:lnTo>
                    <a:pt x="5683" y="44148"/>
                  </a:lnTo>
                  <a:lnTo>
                    <a:pt x="21177" y="21177"/>
                  </a:lnTo>
                  <a:lnTo>
                    <a:pt x="44148" y="5683"/>
                  </a:lnTo>
                  <a:lnTo>
                    <a:pt x="72262" y="0"/>
                  </a:lnTo>
                  <a:lnTo>
                    <a:pt x="2622168" y="0"/>
                  </a:lnTo>
                  <a:lnTo>
                    <a:pt x="2650283" y="5683"/>
                  </a:lnTo>
                  <a:lnTo>
                    <a:pt x="2673254" y="21177"/>
                  </a:lnTo>
                  <a:lnTo>
                    <a:pt x="2688748" y="44148"/>
                  </a:lnTo>
                  <a:lnTo>
                    <a:pt x="2694431" y="72262"/>
                  </a:lnTo>
                  <a:lnTo>
                    <a:pt x="2694431" y="650113"/>
                  </a:lnTo>
                  <a:lnTo>
                    <a:pt x="2688748" y="678227"/>
                  </a:lnTo>
                  <a:lnTo>
                    <a:pt x="2673254" y="701198"/>
                  </a:lnTo>
                  <a:lnTo>
                    <a:pt x="2650283" y="716692"/>
                  </a:lnTo>
                  <a:lnTo>
                    <a:pt x="2622168" y="722376"/>
                  </a:lnTo>
                  <a:lnTo>
                    <a:pt x="72262" y="722376"/>
                  </a:lnTo>
                  <a:lnTo>
                    <a:pt x="44148" y="716692"/>
                  </a:lnTo>
                  <a:lnTo>
                    <a:pt x="21177" y="701198"/>
                  </a:lnTo>
                  <a:lnTo>
                    <a:pt x="5683" y="678227"/>
                  </a:lnTo>
                  <a:lnTo>
                    <a:pt x="0" y="650113"/>
                  </a:lnTo>
                  <a:lnTo>
                    <a:pt x="0" y="722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2884" y="4838700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4" h="722629">
                  <a:moveTo>
                    <a:pt x="1247520" y="0"/>
                  </a:moveTo>
                  <a:lnTo>
                    <a:pt x="72262" y="0"/>
                  </a:lnTo>
                  <a:lnTo>
                    <a:pt x="44148" y="5683"/>
                  </a:lnTo>
                  <a:lnTo>
                    <a:pt x="21177" y="21177"/>
                  </a:lnTo>
                  <a:lnTo>
                    <a:pt x="5683" y="44148"/>
                  </a:lnTo>
                  <a:lnTo>
                    <a:pt x="0" y="72262"/>
                  </a:lnTo>
                  <a:lnTo>
                    <a:pt x="0" y="650113"/>
                  </a:lnTo>
                  <a:lnTo>
                    <a:pt x="5683" y="678227"/>
                  </a:lnTo>
                  <a:lnTo>
                    <a:pt x="21177" y="701198"/>
                  </a:lnTo>
                  <a:lnTo>
                    <a:pt x="44148" y="716692"/>
                  </a:lnTo>
                  <a:lnTo>
                    <a:pt x="72262" y="722376"/>
                  </a:lnTo>
                  <a:lnTo>
                    <a:pt x="1247520" y="722376"/>
                  </a:lnTo>
                  <a:lnTo>
                    <a:pt x="1275635" y="716692"/>
                  </a:lnTo>
                  <a:lnTo>
                    <a:pt x="1298606" y="701198"/>
                  </a:lnTo>
                  <a:lnTo>
                    <a:pt x="1314100" y="678227"/>
                  </a:lnTo>
                  <a:lnTo>
                    <a:pt x="1319783" y="650113"/>
                  </a:lnTo>
                  <a:lnTo>
                    <a:pt x="1319783" y="72262"/>
                  </a:lnTo>
                  <a:lnTo>
                    <a:pt x="1314100" y="44148"/>
                  </a:lnTo>
                  <a:lnTo>
                    <a:pt x="1298606" y="21177"/>
                  </a:lnTo>
                  <a:lnTo>
                    <a:pt x="1275635" y="5683"/>
                  </a:lnTo>
                  <a:lnTo>
                    <a:pt x="1247520" y="0"/>
                  </a:lnTo>
                  <a:close/>
                </a:path>
              </a:pathLst>
            </a:custGeom>
            <a:solidFill>
              <a:srgbClr val="B58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62884" y="4838700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4" h="722629">
                  <a:moveTo>
                    <a:pt x="0" y="72262"/>
                  </a:moveTo>
                  <a:lnTo>
                    <a:pt x="5683" y="44148"/>
                  </a:lnTo>
                  <a:lnTo>
                    <a:pt x="21177" y="21177"/>
                  </a:lnTo>
                  <a:lnTo>
                    <a:pt x="44148" y="5683"/>
                  </a:lnTo>
                  <a:lnTo>
                    <a:pt x="72262" y="0"/>
                  </a:lnTo>
                  <a:lnTo>
                    <a:pt x="1247520" y="0"/>
                  </a:lnTo>
                  <a:lnTo>
                    <a:pt x="1275635" y="5683"/>
                  </a:lnTo>
                  <a:lnTo>
                    <a:pt x="1298606" y="21177"/>
                  </a:lnTo>
                  <a:lnTo>
                    <a:pt x="1314100" y="44148"/>
                  </a:lnTo>
                  <a:lnTo>
                    <a:pt x="1319783" y="72262"/>
                  </a:lnTo>
                  <a:lnTo>
                    <a:pt x="1319783" y="650113"/>
                  </a:lnTo>
                  <a:lnTo>
                    <a:pt x="1314100" y="678227"/>
                  </a:lnTo>
                  <a:lnTo>
                    <a:pt x="1298606" y="701198"/>
                  </a:lnTo>
                  <a:lnTo>
                    <a:pt x="1275635" y="716692"/>
                  </a:lnTo>
                  <a:lnTo>
                    <a:pt x="1247520" y="722376"/>
                  </a:lnTo>
                  <a:lnTo>
                    <a:pt x="72262" y="722376"/>
                  </a:lnTo>
                  <a:lnTo>
                    <a:pt x="44148" y="716692"/>
                  </a:lnTo>
                  <a:lnTo>
                    <a:pt x="21177" y="701198"/>
                  </a:lnTo>
                  <a:lnTo>
                    <a:pt x="5683" y="678227"/>
                  </a:lnTo>
                  <a:lnTo>
                    <a:pt x="0" y="650113"/>
                  </a:lnTo>
                  <a:lnTo>
                    <a:pt x="0" y="722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37532" y="4838700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4" h="722629">
                  <a:moveTo>
                    <a:pt x="1247520" y="0"/>
                  </a:moveTo>
                  <a:lnTo>
                    <a:pt x="72262" y="0"/>
                  </a:lnTo>
                  <a:lnTo>
                    <a:pt x="44148" y="5683"/>
                  </a:lnTo>
                  <a:lnTo>
                    <a:pt x="21177" y="21177"/>
                  </a:lnTo>
                  <a:lnTo>
                    <a:pt x="5683" y="44148"/>
                  </a:lnTo>
                  <a:lnTo>
                    <a:pt x="0" y="72262"/>
                  </a:lnTo>
                  <a:lnTo>
                    <a:pt x="0" y="650113"/>
                  </a:lnTo>
                  <a:lnTo>
                    <a:pt x="5683" y="678227"/>
                  </a:lnTo>
                  <a:lnTo>
                    <a:pt x="21177" y="701198"/>
                  </a:lnTo>
                  <a:lnTo>
                    <a:pt x="44148" y="716692"/>
                  </a:lnTo>
                  <a:lnTo>
                    <a:pt x="72262" y="722376"/>
                  </a:lnTo>
                  <a:lnTo>
                    <a:pt x="1247520" y="722376"/>
                  </a:lnTo>
                  <a:lnTo>
                    <a:pt x="1275635" y="716692"/>
                  </a:lnTo>
                  <a:lnTo>
                    <a:pt x="1298606" y="701198"/>
                  </a:lnTo>
                  <a:lnTo>
                    <a:pt x="1314100" y="678227"/>
                  </a:lnTo>
                  <a:lnTo>
                    <a:pt x="1319783" y="650113"/>
                  </a:lnTo>
                  <a:lnTo>
                    <a:pt x="1319783" y="72262"/>
                  </a:lnTo>
                  <a:lnTo>
                    <a:pt x="1314100" y="44148"/>
                  </a:lnTo>
                  <a:lnTo>
                    <a:pt x="1298606" y="21177"/>
                  </a:lnTo>
                  <a:lnTo>
                    <a:pt x="1275635" y="5683"/>
                  </a:lnTo>
                  <a:lnTo>
                    <a:pt x="1247520" y="0"/>
                  </a:lnTo>
                  <a:close/>
                </a:path>
              </a:pathLst>
            </a:custGeom>
            <a:solidFill>
              <a:srgbClr val="B58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37532" y="4838700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4" h="722629">
                  <a:moveTo>
                    <a:pt x="0" y="72262"/>
                  </a:moveTo>
                  <a:lnTo>
                    <a:pt x="5683" y="44148"/>
                  </a:lnTo>
                  <a:lnTo>
                    <a:pt x="21177" y="21177"/>
                  </a:lnTo>
                  <a:lnTo>
                    <a:pt x="44148" y="5683"/>
                  </a:lnTo>
                  <a:lnTo>
                    <a:pt x="72262" y="0"/>
                  </a:lnTo>
                  <a:lnTo>
                    <a:pt x="1247520" y="0"/>
                  </a:lnTo>
                  <a:lnTo>
                    <a:pt x="1275635" y="5683"/>
                  </a:lnTo>
                  <a:lnTo>
                    <a:pt x="1298606" y="21177"/>
                  </a:lnTo>
                  <a:lnTo>
                    <a:pt x="1314100" y="44148"/>
                  </a:lnTo>
                  <a:lnTo>
                    <a:pt x="1319783" y="72262"/>
                  </a:lnTo>
                  <a:lnTo>
                    <a:pt x="1319783" y="650113"/>
                  </a:lnTo>
                  <a:lnTo>
                    <a:pt x="1314100" y="678227"/>
                  </a:lnTo>
                  <a:lnTo>
                    <a:pt x="1298606" y="701198"/>
                  </a:lnTo>
                  <a:lnTo>
                    <a:pt x="1275635" y="716692"/>
                  </a:lnTo>
                  <a:lnTo>
                    <a:pt x="1247520" y="722376"/>
                  </a:lnTo>
                  <a:lnTo>
                    <a:pt x="72262" y="722376"/>
                  </a:lnTo>
                  <a:lnTo>
                    <a:pt x="44148" y="716692"/>
                  </a:lnTo>
                  <a:lnTo>
                    <a:pt x="21177" y="701198"/>
                  </a:lnTo>
                  <a:lnTo>
                    <a:pt x="5683" y="678227"/>
                  </a:lnTo>
                  <a:lnTo>
                    <a:pt x="0" y="650113"/>
                  </a:lnTo>
                  <a:lnTo>
                    <a:pt x="0" y="722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91027" y="4104894"/>
            <a:ext cx="2439035" cy="128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375410" algn="l"/>
              </a:tabLst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Level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3	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062217" y="4013961"/>
            <a:ext cx="1332865" cy="735330"/>
            <a:chOff x="6062217" y="4013961"/>
            <a:chExt cx="1332865" cy="735330"/>
          </a:xfrm>
        </p:grpSpPr>
        <p:sp>
          <p:nvSpPr>
            <p:cNvPr id="31" name="object 31"/>
            <p:cNvSpPr/>
            <p:nvPr/>
          </p:nvSpPr>
          <p:spPr>
            <a:xfrm>
              <a:off x="6068567" y="4020311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5" h="722629">
                  <a:moveTo>
                    <a:pt x="1247521" y="0"/>
                  </a:moveTo>
                  <a:lnTo>
                    <a:pt x="72262" y="0"/>
                  </a:lnTo>
                  <a:lnTo>
                    <a:pt x="44148" y="5683"/>
                  </a:lnTo>
                  <a:lnTo>
                    <a:pt x="21177" y="21177"/>
                  </a:lnTo>
                  <a:lnTo>
                    <a:pt x="5683" y="44148"/>
                  </a:lnTo>
                  <a:lnTo>
                    <a:pt x="0" y="72262"/>
                  </a:lnTo>
                  <a:lnTo>
                    <a:pt x="0" y="650113"/>
                  </a:lnTo>
                  <a:lnTo>
                    <a:pt x="5683" y="678227"/>
                  </a:lnTo>
                  <a:lnTo>
                    <a:pt x="21177" y="701198"/>
                  </a:lnTo>
                  <a:lnTo>
                    <a:pt x="44148" y="716692"/>
                  </a:lnTo>
                  <a:lnTo>
                    <a:pt x="72262" y="722376"/>
                  </a:lnTo>
                  <a:lnTo>
                    <a:pt x="1247521" y="722376"/>
                  </a:lnTo>
                  <a:lnTo>
                    <a:pt x="1275635" y="716692"/>
                  </a:lnTo>
                  <a:lnTo>
                    <a:pt x="1298606" y="701198"/>
                  </a:lnTo>
                  <a:lnTo>
                    <a:pt x="1314100" y="678227"/>
                  </a:lnTo>
                  <a:lnTo>
                    <a:pt x="1319784" y="650113"/>
                  </a:lnTo>
                  <a:lnTo>
                    <a:pt x="1319784" y="72262"/>
                  </a:lnTo>
                  <a:lnTo>
                    <a:pt x="1314100" y="44148"/>
                  </a:lnTo>
                  <a:lnTo>
                    <a:pt x="1298606" y="21177"/>
                  </a:lnTo>
                  <a:lnTo>
                    <a:pt x="1275635" y="5683"/>
                  </a:lnTo>
                  <a:lnTo>
                    <a:pt x="1247521" y="0"/>
                  </a:lnTo>
                  <a:close/>
                </a:path>
              </a:pathLst>
            </a:custGeom>
            <a:solidFill>
              <a:srgbClr val="A4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68567" y="4020311"/>
              <a:ext cx="1320165" cy="722630"/>
            </a:xfrm>
            <a:custGeom>
              <a:avLst/>
              <a:gdLst/>
              <a:ahLst/>
              <a:cxnLst/>
              <a:rect l="l" t="t" r="r" b="b"/>
              <a:pathLst>
                <a:path w="1320165" h="722629">
                  <a:moveTo>
                    <a:pt x="0" y="72262"/>
                  </a:moveTo>
                  <a:lnTo>
                    <a:pt x="5683" y="44148"/>
                  </a:lnTo>
                  <a:lnTo>
                    <a:pt x="21177" y="21177"/>
                  </a:lnTo>
                  <a:lnTo>
                    <a:pt x="44148" y="5683"/>
                  </a:lnTo>
                  <a:lnTo>
                    <a:pt x="72262" y="0"/>
                  </a:lnTo>
                  <a:lnTo>
                    <a:pt x="1247521" y="0"/>
                  </a:lnTo>
                  <a:lnTo>
                    <a:pt x="1275635" y="5683"/>
                  </a:lnTo>
                  <a:lnTo>
                    <a:pt x="1298606" y="21177"/>
                  </a:lnTo>
                  <a:lnTo>
                    <a:pt x="1314100" y="44148"/>
                  </a:lnTo>
                  <a:lnTo>
                    <a:pt x="1319784" y="72262"/>
                  </a:lnTo>
                  <a:lnTo>
                    <a:pt x="1319784" y="650113"/>
                  </a:lnTo>
                  <a:lnTo>
                    <a:pt x="1314100" y="678227"/>
                  </a:lnTo>
                  <a:lnTo>
                    <a:pt x="1298606" y="701198"/>
                  </a:lnTo>
                  <a:lnTo>
                    <a:pt x="1275635" y="716692"/>
                  </a:lnTo>
                  <a:lnTo>
                    <a:pt x="1247521" y="722376"/>
                  </a:lnTo>
                  <a:lnTo>
                    <a:pt x="72262" y="722376"/>
                  </a:lnTo>
                  <a:lnTo>
                    <a:pt x="44148" y="716692"/>
                  </a:lnTo>
                  <a:lnTo>
                    <a:pt x="21177" y="701198"/>
                  </a:lnTo>
                  <a:lnTo>
                    <a:pt x="5683" y="678227"/>
                  </a:lnTo>
                  <a:lnTo>
                    <a:pt x="0" y="650113"/>
                  </a:lnTo>
                  <a:lnTo>
                    <a:pt x="0" y="722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97853" y="4104894"/>
            <a:ext cx="10629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96795" y="3168395"/>
            <a:ext cx="6283960" cy="2915920"/>
            <a:chOff x="1796795" y="3168395"/>
            <a:chExt cx="6283960" cy="2915920"/>
          </a:xfrm>
        </p:grpSpPr>
        <p:sp>
          <p:nvSpPr>
            <p:cNvPr id="35" name="object 35"/>
            <p:cNvSpPr/>
            <p:nvPr/>
          </p:nvSpPr>
          <p:spPr>
            <a:xfrm>
              <a:off x="1828799" y="3200399"/>
              <a:ext cx="5562600" cy="2362200"/>
            </a:xfrm>
            <a:custGeom>
              <a:avLst/>
              <a:gdLst/>
              <a:ahLst/>
              <a:cxnLst/>
              <a:rect l="l" t="t" r="r" b="b"/>
              <a:pathLst>
                <a:path w="5562600" h="2362200">
                  <a:moveTo>
                    <a:pt x="0" y="2362200"/>
                  </a:moveTo>
                  <a:lnTo>
                    <a:pt x="5562600" y="2362200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640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6999" y="4953000"/>
              <a:ext cx="1539240" cy="10668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444995" y="4920995"/>
              <a:ext cx="1603375" cy="1130935"/>
            </a:xfrm>
            <a:custGeom>
              <a:avLst/>
              <a:gdLst/>
              <a:ahLst/>
              <a:cxnLst/>
              <a:rect l="l" t="t" r="r" b="b"/>
              <a:pathLst>
                <a:path w="1603375" h="1130935">
                  <a:moveTo>
                    <a:pt x="0" y="1130808"/>
                  </a:moveTo>
                  <a:lnTo>
                    <a:pt x="1603248" y="1130808"/>
                  </a:lnTo>
                  <a:lnTo>
                    <a:pt x="1603248" y="0"/>
                  </a:lnTo>
                  <a:lnTo>
                    <a:pt x="0" y="0"/>
                  </a:lnTo>
                  <a:lnTo>
                    <a:pt x="0" y="1130808"/>
                  </a:lnTo>
                  <a:close/>
                </a:path>
              </a:pathLst>
            </a:custGeom>
            <a:ln w="640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139" y="228599"/>
            <a:ext cx="1318259" cy="1299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3190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3.</a:t>
            </a:r>
            <a:r>
              <a:rPr spc="-35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Function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Call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1402112"/>
            <a:ext cx="6903084" cy="42678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Using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20" dirty="0">
                <a:latin typeface="Calibri"/>
                <a:cs typeface="Calibri"/>
              </a:rPr>
              <a:t> transfers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control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function</a:t>
            </a:r>
            <a:endParaRPr sz="2600">
              <a:latin typeface="Calibri"/>
              <a:cs typeface="Calibri"/>
            </a:endParaRPr>
          </a:p>
          <a:p>
            <a:pPr marL="789305" lvl="1" indent="-457834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AutoNum type="arabicPeriod"/>
              <a:tabLst>
                <a:tab pos="789305" algn="l"/>
                <a:tab pos="789940" algn="l"/>
              </a:tabLst>
            </a:pPr>
            <a:r>
              <a:rPr sz="2400" spc="-25" dirty="0">
                <a:latin typeface="Calibri"/>
                <a:cs typeface="Calibri"/>
              </a:rPr>
              <a:t>Values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passed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spc="-15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789305" lvl="1" indent="-457834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AutoNum type="arabicPeriod"/>
              <a:tabLst>
                <a:tab pos="789305" algn="l"/>
                <a:tab pos="789940" algn="l"/>
              </a:tabLst>
            </a:pPr>
            <a:r>
              <a:rPr sz="2400" spc="-10" dirty="0">
                <a:latin typeface="Calibri"/>
                <a:cs typeface="Calibri"/>
              </a:rPr>
              <a:t>Statements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executed</a:t>
            </a:r>
            <a:endParaRPr sz="2400">
              <a:latin typeface="Calibri"/>
              <a:cs typeface="Calibri"/>
            </a:endParaRPr>
          </a:p>
          <a:p>
            <a:pPr marL="789305" lvl="1" indent="-457834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AutoNum type="arabicPeriod"/>
              <a:tabLst>
                <a:tab pos="789305" algn="l"/>
                <a:tab pos="789940" algn="l"/>
              </a:tabLst>
            </a:pPr>
            <a:r>
              <a:rPr sz="2400" spc="-15" dirty="0">
                <a:latin typeface="Calibri"/>
                <a:cs typeface="Calibri"/>
              </a:rPr>
              <a:t>Control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call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9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5" dirty="0">
                <a:latin typeface="Calibri"/>
                <a:cs typeface="Calibri"/>
              </a:rPr>
              <a:t>For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value-returning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functions,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either</a:t>
            </a:r>
            <a:endParaRPr sz="2600">
              <a:latin typeface="Calibri"/>
              <a:cs typeface="Calibri"/>
            </a:endParaRPr>
          </a:p>
          <a:p>
            <a:pPr marL="560705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5" dirty="0">
                <a:latin typeface="Calibri"/>
                <a:cs typeface="Calibri"/>
              </a:rPr>
              <a:t>Store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later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4634E"/>
              </a:buClr>
              <a:buFont typeface="Segoe UI Symbol"/>
              <a:buChar char="⚫"/>
            </a:pPr>
            <a:endParaRPr sz="2950">
              <a:latin typeface="Calibri"/>
              <a:cs typeface="Calibri"/>
            </a:endParaRPr>
          </a:p>
          <a:p>
            <a:pPr marL="560705" indent="-229235">
              <a:lnSpc>
                <a:spcPct val="100000"/>
              </a:lnSpc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value</a:t>
            </a:r>
            <a:r>
              <a:rPr sz="2400" spc="-5" dirty="0">
                <a:latin typeface="Calibri"/>
                <a:cs typeface="Calibri"/>
              </a:rPr>
              <a:t> returned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storing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4634E"/>
              </a:buClr>
              <a:buFont typeface="Segoe UI Symbol"/>
              <a:buChar char="⚫"/>
            </a:pPr>
            <a:endParaRPr sz="2950">
              <a:latin typeface="Calibri"/>
              <a:cs typeface="Calibri"/>
            </a:endParaRPr>
          </a:p>
          <a:p>
            <a:pPr marL="560705" indent="-229235">
              <a:lnSpc>
                <a:spcPct val="100000"/>
              </a:lnSpc>
              <a:spcBef>
                <a:spcPts val="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5" dirty="0">
                <a:latin typeface="Calibri"/>
                <a:cs typeface="Calibri"/>
              </a:rPr>
              <a:t>Throw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away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6776" y="4059935"/>
            <a:ext cx="6885940" cy="2045335"/>
            <a:chOff x="1636776" y="4059935"/>
            <a:chExt cx="6885940" cy="2045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594" y="4169282"/>
              <a:ext cx="4366970" cy="2004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41348" y="4064507"/>
              <a:ext cx="6876415" cy="410209"/>
            </a:xfrm>
            <a:custGeom>
              <a:avLst/>
              <a:gdLst/>
              <a:ahLst/>
              <a:cxnLst/>
              <a:rect l="l" t="t" r="r" b="b"/>
              <a:pathLst>
                <a:path w="6876415" h="410210">
                  <a:moveTo>
                    <a:pt x="0" y="409956"/>
                  </a:moveTo>
                  <a:lnTo>
                    <a:pt x="6876288" y="409956"/>
                  </a:lnTo>
                  <a:lnTo>
                    <a:pt x="6876288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2594" y="5037962"/>
              <a:ext cx="6633794" cy="217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41348" y="4933187"/>
              <a:ext cx="6876415" cy="410209"/>
            </a:xfrm>
            <a:custGeom>
              <a:avLst/>
              <a:gdLst/>
              <a:ahLst/>
              <a:cxnLst/>
              <a:rect l="l" t="t" r="r" b="b"/>
              <a:pathLst>
                <a:path w="6876415" h="410210">
                  <a:moveTo>
                    <a:pt x="0" y="409956"/>
                  </a:moveTo>
                  <a:lnTo>
                    <a:pt x="6876288" y="409956"/>
                  </a:lnTo>
                  <a:lnTo>
                    <a:pt x="6876288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9248" y="5845628"/>
              <a:ext cx="3433129" cy="20029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1348" y="5740907"/>
              <a:ext cx="3625850" cy="360045"/>
            </a:xfrm>
            <a:custGeom>
              <a:avLst/>
              <a:gdLst/>
              <a:ahLst/>
              <a:cxnLst/>
              <a:rect l="l" t="t" r="r" b="b"/>
              <a:pathLst>
                <a:path w="3625850" h="360045">
                  <a:moveTo>
                    <a:pt x="0" y="359664"/>
                  </a:moveTo>
                  <a:lnTo>
                    <a:pt x="3625596" y="359664"/>
                  </a:lnTo>
                  <a:lnTo>
                    <a:pt x="3625596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049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solidFill>
                  <a:srgbClr val="4E3A2F"/>
                </a:solidFill>
              </a:rPr>
              <a:t>Parameters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spc="-15" dirty="0">
                <a:solidFill>
                  <a:srgbClr val="4E3A2F"/>
                </a:solidFill>
              </a:rPr>
              <a:t>(Arguments)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6962140" cy="34029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Formal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parameters/arguments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declaration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definition's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header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'Placeholders'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data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sent </a:t>
            </a:r>
            <a:r>
              <a:rPr sz="2400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9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20" dirty="0">
                <a:latin typeface="Calibri"/>
                <a:cs typeface="Calibri"/>
              </a:rPr>
              <a:t>'Variable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name'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refer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definition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Actual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parameters/arguments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6040" y="3962400"/>
            <a:ext cx="1737360" cy="17556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024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solidFill>
                  <a:srgbClr val="4E3A2F"/>
                </a:solidFill>
              </a:rPr>
              <a:t>Parameter </a:t>
            </a:r>
            <a:r>
              <a:rPr spc="-10" dirty="0">
                <a:solidFill>
                  <a:srgbClr val="4E3A2F"/>
                </a:solidFill>
              </a:rPr>
              <a:t>vs.</a:t>
            </a:r>
            <a:r>
              <a:rPr spc="-35" dirty="0">
                <a:solidFill>
                  <a:srgbClr val="4E3A2F"/>
                </a:solidFill>
              </a:rPr>
              <a:t> </a:t>
            </a:r>
            <a:r>
              <a:rPr spc="-15" dirty="0">
                <a:solidFill>
                  <a:srgbClr val="4E3A2F"/>
                </a:solidFill>
              </a:rPr>
              <a:t>Argument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766"/>
            <a:ext cx="5413375" cy="13677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Names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interchangeably</a:t>
            </a:r>
            <a:endParaRPr sz="2600">
              <a:latin typeface="Calibri"/>
              <a:cs typeface="Calibri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25" dirty="0">
                <a:latin typeface="Calibri"/>
                <a:cs typeface="Calibri"/>
              </a:rPr>
              <a:t>Technically </a:t>
            </a:r>
            <a:r>
              <a:rPr sz="2600" spc="-10" dirty="0">
                <a:latin typeface="Calibri"/>
                <a:cs typeface="Calibri"/>
              </a:rPr>
              <a:t>parameter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'formal' </a:t>
            </a:r>
            <a:r>
              <a:rPr sz="2600" spc="-5" dirty="0">
                <a:latin typeface="Calibri"/>
                <a:cs typeface="Calibri"/>
              </a:rPr>
              <a:t>piece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while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argument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'actual'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piece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76955" y="2980944"/>
            <a:ext cx="5616575" cy="3039110"/>
            <a:chOff x="3076955" y="2980944"/>
            <a:chExt cx="5616575" cy="30391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6955" y="2980944"/>
              <a:ext cx="3352800" cy="30388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10351" y="3779520"/>
              <a:ext cx="3076575" cy="579120"/>
            </a:xfrm>
            <a:custGeom>
              <a:avLst/>
              <a:gdLst/>
              <a:ahLst/>
              <a:cxnLst/>
              <a:rect l="l" t="t" r="r" b="b"/>
              <a:pathLst>
                <a:path w="3076575" h="579120">
                  <a:moveTo>
                    <a:pt x="2987548" y="0"/>
                  </a:moveTo>
                  <a:lnTo>
                    <a:pt x="1412748" y="0"/>
                  </a:lnTo>
                  <a:lnTo>
                    <a:pt x="1378122" y="6979"/>
                  </a:lnTo>
                  <a:lnTo>
                    <a:pt x="1349867" y="26019"/>
                  </a:lnTo>
                  <a:lnTo>
                    <a:pt x="1330827" y="54274"/>
                  </a:lnTo>
                  <a:lnTo>
                    <a:pt x="1323848" y="88899"/>
                  </a:lnTo>
                  <a:lnTo>
                    <a:pt x="1323848" y="311149"/>
                  </a:lnTo>
                  <a:lnTo>
                    <a:pt x="0" y="578865"/>
                  </a:lnTo>
                  <a:lnTo>
                    <a:pt x="1323848" y="444499"/>
                  </a:lnTo>
                  <a:lnTo>
                    <a:pt x="3076448" y="444499"/>
                  </a:lnTo>
                  <a:lnTo>
                    <a:pt x="3076448" y="88899"/>
                  </a:lnTo>
                  <a:lnTo>
                    <a:pt x="3069468" y="54274"/>
                  </a:lnTo>
                  <a:lnTo>
                    <a:pt x="3050428" y="26019"/>
                  </a:lnTo>
                  <a:lnTo>
                    <a:pt x="3022173" y="6979"/>
                  </a:lnTo>
                  <a:lnTo>
                    <a:pt x="2987548" y="0"/>
                  </a:lnTo>
                  <a:close/>
                </a:path>
                <a:path w="3076575" h="579120">
                  <a:moveTo>
                    <a:pt x="3076448" y="444499"/>
                  </a:moveTo>
                  <a:lnTo>
                    <a:pt x="1323848" y="444499"/>
                  </a:lnTo>
                  <a:lnTo>
                    <a:pt x="1330827" y="479125"/>
                  </a:lnTo>
                  <a:lnTo>
                    <a:pt x="1349867" y="507380"/>
                  </a:lnTo>
                  <a:lnTo>
                    <a:pt x="1378122" y="526420"/>
                  </a:lnTo>
                  <a:lnTo>
                    <a:pt x="1412748" y="533399"/>
                  </a:lnTo>
                  <a:lnTo>
                    <a:pt x="2987548" y="533399"/>
                  </a:lnTo>
                  <a:lnTo>
                    <a:pt x="3022173" y="526420"/>
                  </a:lnTo>
                  <a:lnTo>
                    <a:pt x="3050428" y="507380"/>
                  </a:lnTo>
                  <a:lnTo>
                    <a:pt x="3069468" y="479125"/>
                  </a:lnTo>
                  <a:lnTo>
                    <a:pt x="3076448" y="444499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0351" y="3779520"/>
              <a:ext cx="3076575" cy="579120"/>
            </a:xfrm>
            <a:custGeom>
              <a:avLst/>
              <a:gdLst/>
              <a:ahLst/>
              <a:cxnLst/>
              <a:rect l="l" t="t" r="r" b="b"/>
              <a:pathLst>
                <a:path w="3076575" h="579120">
                  <a:moveTo>
                    <a:pt x="1323848" y="88899"/>
                  </a:moveTo>
                  <a:lnTo>
                    <a:pt x="1330827" y="54274"/>
                  </a:lnTo>
                  <a:lnTo>
                    <a:pt x="1349867" y="26019"/>
                  </a:lnTo>
                  <a:lnTo>
                    <a:pt x="1378122" y="6979"/>
                  </a:lnTo>
                  <a:lnTo>
                    <a:pt x="1412748" y="0"/>
                  </a:lnTo>
                  <a:lnTo>
                    <a:pt x="1615948" y="0"/>
                  </a:lnTo>
                  <a:lnTo>
                    <a:pt x="2054098" y="0"/>
                  </a:lnTo>
                  <a:lnTo>
                    <a:pt x="2987548" y="0"/>
                  </a:lnTo>
                  <a:lnTo>
                    <a:pt x="3022173" y="6979"/>
                  </a:lnTo>
                  <a:lnTo>
                    <a:pt x="3050428" y="26019"/>
                  </a:lnTo>
                  <a:lnTo>
                    <a:pt x="3069468" y="54274"/>
                  </a:lnTo>
                  <a:lnTo>
                    <a:pt x="3076448" y="88899"/>
                  </a:lnTo>
                  <a:lnTo>
                    <a:pt x="3076448" y="311149"/>
                  </a:lnTo>
                  <a:lnTo>
                    <a:pt x="3076448" y="444499"/>
                  </a:lnTo>
                  <a:lnTo>
                    <a:pt x="3069468" y="479125"/>
                  </a:lnTo>
                  <a:lnTo>
                    <a:pt x="3050428" y="507380"/>
                  </a:lnTo>
                  <a:lnTo>
                    <a:pt x="3022173" y="526420"/>
                  </a:lnTo>
                  <a:lnTo>
                    <a:pt x="2987548" y="533399"/>
                  </a:lnTo>
                  <a:lnTo>
                    <a:pt x="2054098" y="533399"/>
                  </a:lnTo>
                  <a:lnTo>
                    <a:pt x="1615948" y="533399"/>
                  </a:lnTo>
                  <a:lnTo>
                    <a:pt x="1412748" y="533399"/>
                  </a:lnTo>
                  <a:lnTo>
                    <a:pt x="1378122" y="526420"/>
                  </a:lnTo>
                  <a:lnTo>
                    <a:pt x="1349867" y="507380"/>
                  </a:lnTo>
                  <a:lnTo>
                    <a:pt x="1330827" y="479125"/>
                  </a:lnTo>
                  <a:lnTo>
                    <a:pt x="1323848" y="444499"/>
                  </a:lnTo>
                  <a:lnTo>
                    <a:pt x="0" y="578865"/>
                  </a:lnTo>
                  <a:lnTo>
                    <a:pt x="1323848" y="311149"/>
                  </a:lnTo>
                  <a:lnTo>
                    <a:pt x="1323848" y="88899"/>
                  </a:lnTo>
                  <a:close/>
                </a:path>
              </a:pathLst>
            </a:custGeom>
            <a:ln w="12191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97039" y="3882008"/>
            <a:ext cx="1031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um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49680" y="3773423"/>
            <a:ext cx="2651125" cy="743585"/>
            <a:chOff x="1249680" y="3773423"/>
            <a:chExt cx="2651125" cy="743585"/>
          </a:xfrm>
        </p:grpSpPr>
        <p:sp>
          <p:nvSpPr>
            <p:cNvPr id="10" name="object 10"/>
            <p:cNvSpPr/>
            <p:nvPr/>
          </p:nvSpPr>
          <p:spPr>
            <a:xfrm>
              <a:off x="1255776" y="3779519"/>
              <a:ext cx="2639060" cy="731520"/>
            </a:xfrm>
            <a:custGeom>
              <a:avLst/>
              <a:gdLst/>
              <a:ahLst/>
              <a:cxnLst/>
              <a:rect l="l" t="t" r="r" b="b"/>
              <a:pathLst>
                <a:path w="2639060" h="731520">
                  <a:moveTo>
                    <a:pt x="2033812" y="444499"/>
                  </a:moveTo>
                  <a:lnTo>
                    <a:pt x="1752600" y="444499"/>
                  </a:lnTo>
                  <a:lnTo>
                    <a:pt x="2638552" y="731265"/>
                  </a:lnTo>
                  <a:lnTo>
                    <a:pt x="2033812" y="444499"/>
                  </a:lnTo>
                  <a:close/>
                </a:path>
                <a:path w="2639060" h="731520">
                  <a:moveTo>
                    <a:pt x="166370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899"/>
                  </a:lnTo>
                  <a:lnTo>
                    <a:pt x="0" y="444499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399"/>
                  </a:lnTo>
                  <a:lnTo>
                    <a:pt x="1663700" y="533399"/>
                  </a:lnTo>
                  <a:lnTo>
                    <a:pt x="1698325" y="526420"/>
                  </a:lnTo>
                  <a:lnTo>
                    <a:pt x="1726580" y="507380"/>
                  </a:lnTo>
                  <a:lnTo>
                    <a:pt x="1745620" y="479125"/>
                  </a:lnTo>
                  <a:lnTo>
                    <a:pt x="1752600" y="444499"/>
                  </a:lnTo>
                  <a:lnTo>
                    <a:pt x="2033812" y="444499"/>
                  </a:lnTo>
                  <a:lnTo>
                    <a:pt x="1752600" y="311149"/>
                  </a:lnTo>
                  <a:lnTo>
                    <a:pt x="1752600" y="88899"/>
                  </a:lnTo>
                  <a:lnTo>
                    <a:pt x="1745620" y="54274"/>
                  </a:lnTo>
                  <a:lnTo>
                    <a:pt x="1726580" y="26019"/>
                  </a:lnTo>
                  <a:lnTo>
                    <a:pt x="1698325" y="6979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5776" y="3779519"/>
              <a:ext cx="2639060" cy="731520"/>
            </a:xfrm>
            <a:custGeom>
              <a:avLst/>
              <a:gdLst/>
              <a:ahLst/>
              <a:cxnLst/>
              <a:rect l="l" t="t" r="r" b="b"/>
              <a:pathLst>
                <a:path w="2639060" h="731520">
                  <a:moveTo>
                    <a:pt x="0" y="88899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022350" y="0"/>
                  </a:lnTo>
                  <a:lnTo>
                    <a:pt x="1460500" y="0"/>
                  </a:lnTo>
                  <a:lnTo>
                    <a:pt x="1663700" y="0"/>
                  </a:lnTo>
                  <a:lnTo>
                    <a:pt x="1698325" y="6979"/>
                  </a:lnTo>
                  <a:lnTo>
                    <a:pt x="1726580" y="26019"/>
                  </a:lnTo>
                  <a:lnTo>
                    <a:pt x="1745620" y="54274"/>
                  </a:lnTo>
                  <a:lnTo>
                    <a:pt x="1752600" y="88899"/>
                  </a:lnTo>
                  <a:lnTo>
                    <a:pt x="1752600" y="311149"/>
                  </a:lnTo>
                  <a:lnTo>
                    <a:pt x="2638552" y="731265"/>
                  </a:lnTo>
                  <a:lnTo>
                    <a:pt x="1752600" y="444499"/>
                  </a:lnTo>
                  <a:lnTo>
                    <a:pt x="1745620" y="479125"/>
                  </a:lnTo>
                  <a:lnTo>
                    <a:pt x="1726580" y="507380"/>
                  </a:lnTo>
                  <a:lnTo>
                    <a:pt x="1698325" y="526420"/>
                  </a:lnTo>
                  <a:lnTo>
                    <a:pt x="1663700" y="533399"/>
                  </a:lnTo>
                  <a:lnTo>
                    <a:pt x="1460500" y="533399"/>
                  </a:lnTo>
                  <a:lnTo>
                    <a:pt x="1022350" y="533399"/>
                  </a:lnTo>
                  <a:lnTo>
                    <a:pt x="88900" y="533399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499"/>
                  </a:lnTo>
                  <a:lnTo>
                    <a:pt x="0" y="311149"/>
                  </a:lnTo>
                  <a:lnTo>
                    <a:pt x="0" y="88899"/>
                  </a:lnTo>
                  <a:close/>
                </a:path>
              </a:pathLst>
            </a:custGeom>
            <a:ln w="12192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98422" y="3882008"/>
            <a:ext cx="1069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Parameter!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621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Functions</a:t>
            </a:r>
            <a:r>
              <a:rPr spc="-2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Calling</a:t>
            </a:r>
            <a:r>
              <a:rPr spc="-2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7139940" cy="26765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25" dirty="0">
                <a:latin typeface="Calibri"/>
                <a:cs typeface="Calibri"/>
              </a:rPr>
              <a:t>We're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already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this!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main()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calling</a:t>
            </a:r>
            <a:r>
              <a:rPr sz="2400" spc="-10" dirty="0">
                <a:latin typeface="Calibri"/>
                <a:cs typeface="Calibri"/>
              </a:rPr>
              <a:t> printf!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Only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requirement:</a:t>
            </a:r>
            <a:endParaRPr sz="2600">
              <a:latin typeface="Calibri"/>
              <a:cs typeface="Calibri"/>
            </a:endParaRPr>
          </a:p>
          <a:p>
            <a:pPr marL="228600" marR="66675" lvl="1" indent="-228600" algn="r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Function's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declaration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definition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first</a:t>
            </a:r>
            <a:endParaRPr sz="2400">
              <a:latin typeface="Calibri"/>
              <a:cs typeface="Calibri"/>
            </a:endParaRPr>
          </a:p>
          <a:p>
            <a:pPr marL="273685" marR="5080" indent="-273685" algn="r">
              <a:lnSpc>
                <a:spcPct val="100000"/>
              </a:lnSpc>
              <a:spcBef>
                <a:spcPts val="59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736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Common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functions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call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many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other functions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itself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Recursion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040" y="4419600"/>
            <a:ext cx="1938527" cy="1752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106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E3A2F"/>
                </a:solidFill>
              </a:rPr>
              <a:t>Declaring</a:t>
            </a:r>
            <a:r>
              <a:rPr spc="-15" dirty="0">
                <a:solidFill>
                  <a:srgbClr val="4E3A2F"/>
                </a:solidFill>
              </a:rPr>
              <a:t> </a:t>
            </a:r>
            <a:r>
              <a:rPr spc="-50" dirty="0">
                <a:solidFill>
                  <a:srgbClr val="4E3A2F"/>
                </a:solidFill>
              </a:rPr>
              <a:t>Void</a:t>
            </a:r>
            <a:r>
              <a:rPr spc="-10" dirty="0">
                <a:solidFill>
                  <a:srgbClr val="4E3A2F"/>
                </a:solidFill>
              </a:rPr>
              <a:t> 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5248275" cy="21945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Similar</a:t>
            </a:r>
            <a:r>
              <a:rPr sz="2600" spc="-10" dirty="0">
                <a:latin typeface="Calibri"/>
                <a:cs typeface="Calibri"/>
              </a:rPr>
              <a:t> to </a:t>
            </a:r>
            <a:r>
              <a:rPr sz="2600" spc="-5" dirty="0">
                <a:latin typeface="Calibri"/>
                <a:cs typeface="Calibri"/>
              </a:rPr>
              <a:t>functions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returning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value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5" dirty="0">
                <a:latin typeface="Calibri"/>
                <a:cs typeface="Calibri"/>
              </a:rPr>
              <a:t> specified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'void'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Example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prototype: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FA12D"/>
              </a:buClr>
              <a:buFont typeface="Wingdings"/>
              <a:buChar char=""/>
            </a:pPr>
            <a:endParaRPr sz="295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Return-type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'void'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2455" y="2825495"/>
            <a:ext cx="6936105" cy="335280"/>
            <a:chOff x="1362455" y="2825495"/>
            <a:chExt cx="6936105" cy="335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274" y="2918058"/>
              <a:ext cx="6767419" cy="1668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67027" y="2830067"/>
              <a:ext cx="6926580" cy="326390"/>
            </a:xfrm>
            <a:custGeom>
              <a:avLst/>
              <a:gdLst/>
              <a:ahLst/>
              <a:cxnLst/>
              <a:rect l="l" t="t" r="r" b="b"/>
              <a:pathLst>
                <a:path w="6926580" h="326389">
                  <a:moveTo>
                    <a:pt x="0" y="326136"/>
                  </a:moveTo>
                  <a:lnTo>
                    <a:pt x="6926580" y="326136"/>
                  </a:lnTo>
                  <a:lnTo>
                    <a:pt x="6926580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914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2940" y="3513476"/>
            <a:ext cx="4352429" cy="330743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106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E3A2F"/>
                </a:solidFill>
              </a:rPr>
              <a:t>Declaring</a:t>
            </a:r>
            <a:r>
              <a:rPr spc="-15" dirty="0">
                <a:solidFill>
                  <a:srgbClr val="4E3A2F"/>
                </a:solidFill>
              </a:rPr>
              <a:t> </a:t>
            </a:r>
            <a:r>
              <a:rPr spc="-50" dirty="0">
                <a:solidFill>
                  <a:srgbClr val="4E3A2F"/>
                </a:solidFill>
              </a:rPr>
              <a:t>Void</a:t>
            </a:r>
            <a:r>
              <a:rPr spc="-10" dirty="0">
                <a:solidFill>
                  <a:srgbClr val="4E3A2F"/>
                </a:solidFill>
              </a:rPr>
              <a:t> 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7453630" cy="287337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Nothing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returned</a:t>
            </a:r>
            <a:endParaRPr sz="2600">
              <a:latin typeface="Calibri"/>
              <a:cs typeface="Calibri"/>
            </a:endParaRPr>
          </a:p>
          <a:p>
            <a:pPr marL="560705" marR="356870" lvl="1" indent="-228600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30" dirty="0">
                <a:latin typeface="Calibri"/>
                <a:cs typeface="Calibri"/>
              </a:rPr>
              <a:t>Void </a:t>
            </a:r>
            <a:r>
              <a:rPr sz="2400" spc="-5" dirty="0">
                <a:latin typeface="Calibri"/>
                <a:cs typeface="Calibri"/>
              </a:rPr>
              <a:t>functions cannot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0" dirty="0">
                <a:latin typeface="Calibri"/>
                <a:cs typeface="Calibri"/>
              </a:rPr>
              <a:t>return </a:t>
            </a:r>
            <a:r>
              <a:rPr sz="2400" spc="-15" dirty="0">
                <a:latin typeface="Calibri"/>
                <a:cs typeface="Calibri"/>
              </a:rPr>
              <a:t>statement </a:t>
            </a:r>
            <a:r>
              <a:rPr sz="2400" dirty="0">
                <a:latin typeface="Calibri"/>
                <a:cs typeface="Calibri"/>
              </a:rPr>
              <a:t>with 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expression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42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return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36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Non-void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functions</a:t>
            </a:r>
            <a:r>
              <a:rPr sz="2400" spc="-10" dirty="0">
                <a:latin typeface="Calibri"/>
                <a:cs typeface="Calibri"/>
              </a:rPr>
              <a:t> must</a:t>
            </a:r>
            <a:r>
              <a:rPr sz="2400" spc="-20" dirty="0">
                <a:latin typeface="Calibri"/>
                <a:cs typeface="Calibri"/>
              </a:rPr>
              <a:t> have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 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expression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9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Example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definition: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3855" y="4479035"/>
            <a:ext cx="7469505" cy="1169035"/>
            <a:chOff x="1133855" y="4479035"/>
            <a:chExt cx="7469505" cy="1169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999" y="4571558"/>
              <a:ext cx="7367493" cy="10005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8427" y="4483607"/>
              <a:ext cx="7459980" cy="1160145"/>
            </a:xfrm>
            <a:custGeom>
              <a:avLst/>
              <a:gdLst/>
              <a:ahLst/>
              <a:cxnLst/>
              <a:rect l="l" t="t" r="r" b="b"/>
              <a:pathLst>
                <a:path w="7459980" h="1160145">
                  <a:moveTo>
                    <a:pt x="0" y="1159763"/>
                  </a:moveTo>
                  <a:lnTo>
                    <a:pt x="7459980" y="1159763"/>
                  </a:lnTo>
                  <a:lnTo>
                    <a:pt x="7459980" y="0"/>
                  </a:lnTo>
                  <a:lnTo>
                    <a:pt x="0" y="0"/>
                  </a:lnTo>
                  <a:lnTo>
                    <a:pt x="0" y="1159763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4539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Calling</a:t>
            </a:r>
            <a:r>
              <a:rPr spc="-25" dirty="0">
                <a:solidFill>
                  <a:srgbClr val="4E3A2F"/>
                </a:solidFill>
              </a:rPr>
              <a:t> </a:t>
            </a:r>
            <a:r>
              <a:rPr spc="-50" dirty="0">
                <a:solidFill>
                  <a:srgbClr val="4E3A2F"/>
                </a:solidFill>
              </a:rPr>
              <a:t>Void</a:t>
            </a:r>
            <a:r>
              <a:rPr spc="-25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59738"/>
            <a:ext cx="54610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From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some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function,</a:t>
            </a:r>
            <a:r>
              <a:rPr sz="2600" spc="-20" dirty="0">
                <a:latin typeface="Calibri"/>
                <a:cs typeface="Calibri"/>
              </a:rPr>
              <a:t> like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main():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820613"/>
            <a:ext cx="5839460" cy="12636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Cannot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where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value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required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Cannot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assigned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variable,</a:t>
            </a:r>
            <a:endParaRPr sz="2400">
              <a:latin typeface="Calibri"/>
              <a:cs typeface="Calibri"/>
            </a:endParaRPr>
          </a:p>
          <a:p>
            <a:pPr marL="5607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since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returned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71016" y="2093976"/>
            <a:ext cx="4468495" cy="652780"/>
            <a:chOff x="1271016" y="2093976"/>
            <a:chExt cx="4468495" cy="6527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0161" y="2203222"/>
              <a:ext cx="4216742" cy="4504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75588" y="2098548"/>
              <a:ext cx="4459605" cy="643255"/>
            </a:xfrm>
            <a:custGeom>
              <a:avLst/>
              <a:gdLst/>
              <a:ahLst/>
              <a:cxnLst/>
              <a:rect l="l" t="t" r="r" b="b"/>
              <a:pathLst>
                <a:path w="4459605" h="643255">
                  <a:moveTo>
                    <a:pt x="0" y="643127"/>
                  </a:moveTo>
                  <a:lnTo>
                    <a:pt x="4459224" y="643127"/>
                  </a:lnTo>
                  <a:lnTo>
                    <a:pt x="4459224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102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Function</a:t>
            </a:r>
            <a:r>
              <a:rPr spc="-50" dirty="0">
                <a:solidFill>
                  <a:srgbClr val="4E3A2F"/>
                </a:solidFill>
              </a:rPr>
              <a:t> </a:t>
            </a:r>
            <a:r>
              <a:rPr spc="-15" dirty="0">
                <a:solidFill>
                  <a:srgbClr val="4E3A2F"/>
                </a:solidFill>
              </a:rPr>
              <a:t>documentation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766"/>
            <a:ext cx="5852795" cy="26396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Used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aid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5" dirty="0">
                <a:latin typeface="Calibri"/>
                <a:cs typeface="Calibri"/>
              </a:rPr>
              <a:t> program</a:t>
            </a:r>
            <a:r>
              <a:rPr sz="2600" spc="-5" dirty="0">
                <a:latin typeface="Calibri"/>
                <a:cs typeface="Calibri"/>
              </a:rPr>
              <a:t> maintenance</a:t>
            </a:r>
            <a:endParaRPr sz="26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Comments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non-main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header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Purpose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20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Return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9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Class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example: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1016" y="1066800"/>
            <a:ext cx="7568565" cy="4581525"/>
            <a:chOff x="1271016" y="1066800"/>
            <a:chExt cx="7568565" cy="4581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1066800"/>
              <a:ext cx="1219200" cy="1676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026" y="4287832"/>
              <a:ext cx="6915334" cy="12252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75588" y="4204716"/>
              <a:ext cx="7145020" cy="1438910"/>
            </a:xfrm>
            <a:custGeom>
              <a:avLst/>
              <a:gdLst/>
              <a:ahLst/>
              <a:cxnLst/>
              <a:rect l="l" t="t" r="r" b="b"/>
              <a:pathLst>
                <a:path w="7145020" h="1438910">
                  <a:moveTo>
                    <a:pt x="0" y="1438656"/>
                  </a:moveTo>
                  <a:lnTo>
                    <a:pt x="7144511" y="1438656"/>
                  </a:lnTo>
                  <a:lnTo>
                    <a:pt x="7144511" y="0"/>
                  </a:lnTo>
                  <a:lnTo>
                    <a:pt x="0" y="0"/>
                  </a:lnTo>
                  <a:lnTo>
                    <a:pt x="0" y="1438656"/>
                  </a:lnTo>
                  <a:close/>
                </a:path>
              </a:pathLst>
            </a:custGeom>
            <a:ln w="914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3429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18310" algn="l"/>
              </a:tabLst>
            </a:pPr>
            <a:r>
              <a:rPr spc="-5" dirty="0">
                <a:solidFill>
                  <a:srgbClr val="4E3A2F"/>
                </a:solidFill>
              </a:rPr>
              <a:t>main():	‘Special’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766"/>
            <a:ext cx="6304280" cy="34671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  <a:tab pos="1308735" algn="l"/>
              </a:tabLst>
            </a:pPr>
            <a:r>
              <a:rPr sz="2600" spc="-10" dirty="0">
                <a:latin typeface="Calibri"/>
                <a:cs typeface="Calibri"/>
              </a:rPr>
              <a:t>Recall:	</a:t>
            </a:r>
            <a:r>
              <a:rPr sz="2600" dirty="0">
                <a:latin typeface="Calibri"/>
                <a:cs typeface="Calibri"/>
              </a:rPr>
              <a:t>main()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function</a:t>
            </a:r>
            <a:endParaRPr sz="26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'Special'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first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15" dirty="0">
                <a:latin typeface="Calibri"/>
                <a:cs typeface="Calibri"/>
              </a:rPr>
              <a:t> executed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Called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run-time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Can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operating</a:t>
            </a:r>
            <a:r>
              <a:rPr sz="2400" spc="-25" dirty="0">
                <a:latin typeface="Calibri"/>
                <a:cs typeface="Calibri"/>
              </a:rPr>
              <a:t> system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430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20" dirty="0">
                <a:latin typeface="Calibri"/>
                <a:cs typeface="Calibri"/>
              </a:rPr>
              <a:t>Value</a:t>
            </a:r>
            <a:r>
              <a:rPr sz="2000" spc="-5" dirty="0">
                <a:latin typeface="Calibri"/>
                <a:cs typeface="Calibri"/>
              </a:rPr>
              <a:t> can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tested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scripts</a:t>
            </a:r>
            <a:endParaRPr sz="20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6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25" dirty="0">
                <a:latin typeface="Calibri"/>
                <a:cs typeface="Calibri"/>
              </a:rPr>
              <a:t>Tradition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holds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should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return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10" dirty="0">
                <a:latin typeface="Calibri"/>
                <a:cs typeface="Calibri"/>
              </a:rPr>
              <a:t> int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20" dirty="0">
                <a:latin typeface="Calibri"/>
                <a:cs typeface="Calibri"/>
              </a:rPr>
              <a:t>Zero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indicates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program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457200"/>
            <a:ext cx="2247900" cy="6187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5350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4E3A2F"/>
                </a:solidFill>
              </a:rPr>
              <a:t>Scope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of</a:t>
            </a:r>
            <a:r>
              <a:rPr spc="-5" dirty="0">
                <a:solidFill>
                  <a:srgbClr val="4E3A2F"/>
                </a:solidFill>
              </a:rPr>
              <a:t> Identifier</a:t>
            </a:r>
            <a:r>
              <a:rPr spc="-25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Names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7232015" cy="34029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Region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program </a:t>
            </a:r>
            <a:r>
              <a:rPr sz="2600" spc="-5" dirty="0">
                <a:latin typeface="Calibri"/>
                <a:cs typeface="Calibri"/>
              </a:rPr>
              <a:t>where identifier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visible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Begins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definition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block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Ends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block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9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Local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variables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Name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variables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defined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block</a:t>
            </a:r>
            <a:endParaRPr sz="2400">
              <a:latin typeface="Calibri"/>
              <a:cs typeface="Calibri"/>
            </a:endParaRPr>
          </a:p>
          <a:p>
            <a:pPr marL="560705" marR="466725" lvl="1" indent="-228600">
              <a:lnSpc>
                <a:spcPct val="100000"/>
              </a:lnSpc>
              <a:spcBef>
                <a:spcPts val="409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Can</a:t>
            </a:r>
            <a:r>
              <a:rPr sz="2400" spc="-20" dirty="0">
                <a:latin typeface="Calibri"/>
                <a:cs typeface="Calibri"/>
              </a:rPr>
              <a:t> have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local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variables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declared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functions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Cannot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duplicate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local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5995" y="304800"/>
            <a:ext cx="1265124" cy="1600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6505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4E3A2F"/>
                </a:solidFill>
              </a:rPr>
              <a:t>Programmer-Defined</a:t>
            </a:r>
            <a:r>
              <a:rPr spc="-35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6670040" cy="26797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Modularize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building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blocks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15" dirty="0">
                <a:latin typeface="Calibri"/>
                <a:cs typeface="Calibri"/>
              </a:rPr>
              <a:t>programs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Divide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Conquer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42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5" dirty="0">
                <a:latin typeface="Calibri"/>
                <a:cs typeface="Calibri"/>
              </a:rPr>
              <a:t>Construct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program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smaller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pieces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components</a:t>
            </a:r>
            <a:endParaRPr sz="2000">
              <a:latin typeface="Calibri"/>
              <a:cs typeface="Calibri"/>
            </a:endParaRPr>
          </a:p>
          <a:p>
            <a:pPr marL="1109345" lvl="3" indent="-229235">
              <a:lnSpc>
                <a:spcPct val="100000"/>
              </a:lnSpc>
              <a:spcBef>
                <a:spcPts val="395"/>
              </a:spcBef>
              <a:buClr>
                <a:srgbClr val="B58A80"/>
              </a:buClr>
              <a:buSzPct val="80000"/>
              <a:buFont typeface="Segoe UI Symbol"/>
              <a:buChar char="⚫"/>
              <a:tabLst>
                <a:tab pos="1109980" algn="l"/>
              </a:tabLst>
            </a:pPr>
            <a:r>
              <a:rPr sz="2000" spc="-5" dirty="0">
                <a:latin typeface="Calibri"/>
                <a:cs typeface="Calibri"/>
              </a:rPr>
              <a:t>Place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smaller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pieces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functions</a:t>
            </a:r>
            <a:endParaRPr sz="20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39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dirty="0">
                <a:latin typeface="Calibri"/>
                <a:cs typeface="Calibri"/>
              </a:rPr>
              <a:t>Pieces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manageable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1109345" lvl="3" indent="-229235">
              <a:lnSpc>
                <a:spcPct val="100000"/>
              </a:lnSpc>
              <a:spcBef>
                <a:spcPts val="409"/>
              </a:spcBef>
              <a:buClr>
                <a:srgbClr val="B58A80"/>
              </a:buClr>
              <a:buSzPct val="80000"/>
              <a:buFont typeface="Segoe UI Symbol"/>
              <a:buChar char="⚫"/>
              <a:tabLst>
                <a:tab pos="1109980" algn="l"/>
              </a:tabLst>
            </a:pPr>
            <a:r>
              <a:rPr sz="2000" spc="-10" dirty="0">
                <a:latin typeface="Calibri"/>
                <a:cs typeface="Calibri"/>
              </a:rPr>
              <a:t>Makes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functions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smaller</a:t>
            </a:r>
            <a:endParaRPr sz="2000">
              <a:latin typeface="Calibri"/>
              <a:cs typeface="Calibri"/>
            </a:endParaRPr>
          </a:p>
          <a:p>
            <a:pPr marL="1109345" lvl="3" indent="-229235">
              <a:lnSpc>
                <a:spcPct val="100000"/>
              </a:lnSpc>
              <a:spcBef>
                <a:spcPts val="395"/>
              </a:spcBef>
              <a:buClr>
                <a:srgbClr val="B58A80"/>
              </a:buClr>
              <a:buSzPct val="80000"/>
              <a:buFont typeface="Segoe UI Symbol"/>
              <a:buChar char="⚫"/>
              <a:tabLst>
                <a:tab pos="1109980" algn="l"/>
              </a:tabLst>
            </a:pPr>
            <a:r>
              <a:rPr sz="2000" dirty="0">
                <a:latin typeface="Calibri"/>
                <a:cs typeface="Calibri"/>
              </a:rPr>
              <a:t>Pieces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independently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implemented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tested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4352544"/>
            <a:ext cx="2382012" cy="21244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2479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4E3A2F"/>
                </a:solidFill>
              </a:rPr>
              <a:t>Scope</a:t>
            </a:r>
            <a:r>
              <a:rPr spc="-70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6141085" cy="20967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Local </a:t>
            </a:r>
            <a:r>
              <a:rPr sz="2600" spc="-5" dirty="0">
                <a:latin typeface="Calibri"/>
                <a:cs typeface="Calibri"/>
              </a:rPr>
              <a:t>variables</a:t>
            </a:r>
            <a:r>
              <a:rPr sz="2600" spc="-20" dirty="0">
                <a:latin typeface="Calibri"/>
                <a:cs typeface="Calibri"/>
              </a:rPr>
              <a:t> preferred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Maintain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individual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control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over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dirty="0">
                <a:latin typeface="Calibri"/>
                <a:cs typeface="Calibri"/>
              </a:rPr>
              <a:t>Need</a:t>
            </a:r>
            <a:r>
              <a:rPr sz="2400" spc="-15" dirty="0">
                <a:latin typeface="Calibri"/>
                <a:cs typeface="Calibri"/>
              </a:rPr>
              <a:t> 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know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(Hidden)</a:t>
            </a:r>
            <a:endParaRPr sz="2400">
              <a:latin typeface="Calibri"/>
              <a:cs typeface="Calibri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Functions should declare </a:t>
            </a:r>
            <a:r>
              <a:rPr sz="2400" spc="-15" dirty="0">
                <a:latin typeface="Calibri"/>
                <a:cs typeface="Calibri"/>
              </a:rPr>
              <a:t>whatever </a:t>
            </a:r>
            <a:r>
              <a:rPr sz="2400" spc="-10" dirty="0">
                <a:latin typeface="Calibri"/>
                <a:cs typeface="Calibri"/>
              </a:rPr>
              <a:t>local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needed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'do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job'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6283" y="4116981"/>
            <a:ext cx="1891546" cy="21287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2700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Global</a:t>
            </a:r>
            <a:r>
              <a:rPr spc="-75" dirty="0">
                <a:solidFill>
                  <a:srgbClr val="4E3A2F"/>
                </a:solidFill>
              </a:rPr>
              <a:t> </a:t>
            </a:r>
            <a:r>
              <a:rPr spc="-15" dirty="0">
                <a:solidFill>
                  <a:srgbClr val="4E3A2F"/>
                </a:solidFill>
              </a:rPr>
              <a:t>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6981825" cy="17875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Names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declared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'outside'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bodies</a:t>
            </a:r>
            <a:endParaRPr sz="2600" dirty="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Global</a:t>
            </a:r>
            <a:r>
              <a:rPr sz="2400" spc="-15" dirty="0">
                <a:latin typeface="Calibri"/>
                <a:cs typeface="Calibri"/>
              </a:rPr>
              <a:t> 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</a:t>
            </a:r>
            <a:endParaRPr sz="2400" dirty="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Global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declarations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typical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constants:</a:t>
            </a:r>
            <a:endParaRPr sz="2600" dirty="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Declare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globally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scope, can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2455" y="181355"/>
            <a:ext cx="5271135" cy="4845050"/>
            <a:chOff x="1362455" y="181355"/>
            <a:chExt cx="5271135" cy="4845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181355"/>
              <a:ext cx="1146657" cy="1152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269" y="3632865"/>
              <a:ext cx="4216834" cy="13174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67027" y="3561588"/>
              <a:ext cx="4476115" cy="1460500"/>
            </a:xfrm>
            <a:custGeom>
              <a:avLst/>
              <a:gdLst/>
              <a:ahLst/>
              <a:cxnLst/>
              <a:rect l="l" t="t" r="r" b="b"/>
              <a:pathLst>
                <a:path w="4476115" h="1460500">
                  <a:moveTo>
                    <a:pt x="0" y="1459992"/>
                  </a:moveTo>
                  <a:lnTo>
                    <a:pt x="4475988" y="1459992"/>
                  </a:lnTo>
                  <a:lnTo>
                    <a:pt x="4475988" y="0"/>
                  </a:lnTo>
                  <a:lnTo>
                    <a:pt x="0" y="0"/>
                  </a:lnTo>
                  <a:lnTo>
                    <a:pt x="0" y="1459992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36219"/>
            <a:ext cx="7056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E3A2F"/>
                </a:solidFill>
              </a:rPr>
              <a:t>Global</a:t>
            </a:r>
            <a:r>
              <a:rPr sz="3600" spc="-5" dirty="0">
                <a:solidFill>
                  <a:srgbClr val="4E3A2F"/>
                </a:solidFill>
              </a:rPr>
              <a:t> </a:t>
            </a:r>
            <a:r>
              <a:rPr sz="3600" spc="-20" dirty="0">
                <a:solidFill>
                  <a:srgbClr val="4E3A2F"/>
                </a:solidFill>
              </a:rPr>
              <a:t>Constants</a:t>
            </a:r>
            <a:r>
              <a:rPr sz="3600" spc="-5" dirty="0">
                <a:solidFill>
                  <a:srgbClr val="4E3A2F"/>
                </a:solidFill>
              </a:rPr>
              <a:t> </a:t>
            </a:r>
            <a:r>
              <a:rPr sz="3600" dirty="0">
                <a:solidFill>
                  <a:srgbClr val="4E3A2F"/>
                </a:solidFill>
              </a:rPr>
              <a:t>and</a:t>
            </a:r>
            <a:r>
              <a:rPr sz="3600" spc="-25" dirty="0">
                <a:solidFill>
                  <a:srgbClr val="4E3A2F"/>
                </a:solidFill>
              </a:rPr>
              <a:t> </a:t>
            </a:r>
            <a:r>
              <a:rPr sz="3600" dirty="0">
                <a:solidFill>
                  <a:srgbClr val="4E3A2F"/>
                </a:solidFill>
              </a:rPr>
              <a:t>Global </a:t>
            </a:r>
            <a:r>
              <a:rPr sz="3600" spc="-30" dirty="0">
                <a:solidFill>
                  <a:srgbClr val="4E3A2F"/>
                </a:solidFill>
              </a:rPr>
              <a:t>Variables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6052820" cy="21488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Global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variables?</a:t>
            </a:r>
            <a:endParaRPr sz="2600" dirty="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5" dirty="0">
                <a:latin typeface="Calibri"/>
                <a:cs typeface="Calibri"/>
              </a:rPr>
              <a:t>Possible, </a:t>
            </a:r>
            <a:r>
              <a:rPr sz="2400" spc="-5" dirty="0">
                <a:latin typeface="Calibri"/>
                <a:cs typeface="Calibri"/>
              </a:rPr>
              <a:t>but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SELDOM-USED</a:t>
            </a:r>
            <a:endParaRPr sz="2400" dirty="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5" dirty="0">
                <a:latin typeface="Calibri"/>
                <a:cs typeface="Calibri"/>
              </a:rPr>
              <a:t>Better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alternative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spc="-15" dirty="0">
                <a:latin typeface="Calibri"/>
                <a:cs typeface="Calibri"/>
              </a:rPr>
              <a:t>parameters</a:t>
            </a:r>
            <a:endParaRPr sz="2400" dirty="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  <a:tab pos="2106295" algn="l"/>
              </a:tabLst>
            </a:pPr>
            <a:r>
              <a:rPr sz="2400" spc="-10" dirty="0">
                <a:latin typeface="Calibri"/>
                <a:cs typeface="Calibri"/>
              </a:rPr>
              <a:t>Dangerous:	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control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over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usage!</a:t>
            </a:r>
            <a:endParaRPr sz="2400" dirty="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9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global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variables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class!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10400" y="3276600"/>
            <a:ext cx="1706880" cy="1706880"/>
            <a:chOff x="7010400" y="3276600"/>
            <a:chExt cx="1706880" cy="1706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00" y="3602736"/>
              <a:ext cx="1146657" cy="1152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276600"/>
              <a:ext cx="1706879" cy="170688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2473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Block</a:t>
            </a:r>
            <a:r>
              <a:rPr spc="-65" dirty="0">
                <a:solidFill>
                  <a:srgbClr val="4E3A2F"/>
                </a:solidFill>
              </a:rPr>
              <a:t> </a:t>
            </a:r>
            <a:r>
              <a:rPr spc="-20" dirty="0">
                <a:solidFill>
                  <a:srgbClr val="4E3A2F"/>
                </a:solidFill>
              </a:rPr>
              <a:t>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5055870" cy="12579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Declare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inside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nested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blocks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'block-scope'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42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5" dirty="0">
                <a:latin typeface="Calibri"/>
                <a:cs typeface="Calibri"/>
              </a:rPr>
              <a:t>Note: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definitions</a:t>
            </a:r>
            <a:r>
              <a:rPr sz="2000" spc="-10" dirty="0">
                <a:latin typeface="Calibri"/>
                <a:cs typeface="Calibri"/>
              </a:rPr>
              <a:t> 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blocks!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36776" y="2962655"/>
            <a:ext cx="4319270" cy="1469390"/>
            <a:chOff x="1636776" y="2962655"/>
            <a:chExt cx="4319270" cy="1469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5936" y="3071858"/>
              <a:ext cx="4084024" cy="12840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41348" y="2967227"/>
              <a:ext cx="4310380" cy="1460500"/>
            </a:xfrm>
            <a:custGeom>
              <a:avLst/>
              <a:gdLst/>
              <a:ahLst/>
              <a:cxnLst/>
              <a:rect l="l" t="t" r="r" b="b"/>
              <a:pathLst>
                <a:path w="4310380" h="1460500">
                  <a:moveTo>
                    <a:pt x="0" y="1459992"/>
                  </a:moveTo>
                  <a:lnTo>
                    <a:pt x="4309872" y="1459992"/>
                  </a:lnTo>
                  <a:lnTo>
                    <a:pt x="4309872" y="0"/>
                  </a:lnTo>
                  <a:lnTo>
                    <a:pt x="0" y="0"/>
                  </a:lnTo>
                  <a:lnTo>
                    <a:pt x="0" y="1459992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16916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E3A2F"/>
                </a:solidFill>
              </a:rPr>
              <a:t>Li</a:t>
            </a:r>
            <a:r>
              <a:rPr spc="-105" dirty="0">
                <a:solidFill>
                  <a:srgbClr val="4E3A2F"/>
                </a:solidFill>
              </a:rPr>
              <a:t>f</a:t>
            </a:r>
            <a:r>
              <a:rPr spc="-30" dirty="0">
                <a:solidFill>
                  <a:srgbClr val="4E3A2F"/>
                </a:solidFill>
              </a:rPr>
              <a:t>e</a:t>
            </a:r>
            <a:r>
              <a:rPr spc="-5" dirty="0">
                <a:solidFill>
                  <a:srgbClr val="4E3A2F"/>
                </a:solidFill>
              </a:rPr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0458"/>
            <a:ext cx="7526020" cy="184340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7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How </a:t>
            </a:r>
            <a:r>
              <a:rPr sz="2600" dirty="0">
                <a:latin typeface="Calibri"/>
                <a:cs typeface="Calibri"/>
              </a:rPr>
              <a:t>long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last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3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Allocation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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Deallocation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7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Normally</a:t>
            </a:r>
            <a:r>
              <a:rPr sz="2600" spc="-5" dirty="0">
                <a:latin typeface="Calibri"/>
                <a:cs typeface="Calibri"/>
              </a:rPr>
              <a:t> variables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allocated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defined</a:t>
            </a:r>
            <a:endParaRPr sz="26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Normally</a:t>
            </a:r>
            <a:r>
              <a:rPr sz="2600" spc="-5" dirty="0">
                <a:latin typeface="Calibri"/>
                <a:cs typeface="Calibri"/>
              </a:rPr>
              <a:t> variables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deallocated</a:t>
            </a:r>
            <a:r>
              <a:rPr sz="2600" spc="-15" dirty="0">
                <a:latin typeface="Calibri"/>
                <a:cs typeface="Calibri"/>
              </a:rPr>
              <a:t> at</a:t>
            </a:r>
            <a:r>
              <a:rPr sz="2600" dirty="0">
                <a:latin typeface="Calibri"/>
                <a:cs typeface="Calibri"/>
              </a:rPr>
              <a:t> 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block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9575" y="381000"/>
            <a:ext cx="7519670" cy="4970145"/>
            <a:chOff x="1179575" y="381000"/>
            <a:chExt cx="7519670" cy="4970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2972" y="381000"/>
              <a:ext cx="2117550" cy="16988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396" y="3707620"/>
              <a:ext cx="7334436" cy="16173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84147" y="3653028"/>
              <a:ext cx="7510780" cy="1693545"/>
            </a:xfrm>
            <a:custGeom>
              <a:avLst/>
              <a:gdLst/>
              <a:ahLst/>
              <a:cxnLst/>
              <a:rect l="l" t="t" r="r" b="b"/>
              <a:pathLst>
                <a:path w="7510780" h="1693545">
                  <a:moveTo>
                    <a:pt x="0" y="1693164"/>
                  </a:moveTo>
                  <a:lnTo>
                    <a:pt x="7510272" y="1693164"/>
                  </a:lnTo>
                  <a:lnTo>
                    <a:pt x="7510272" y="0"/>
                  </a:lnTo>
                  <a:lnTo>
                    <a:pt x="0" y="0"/>
                  </a:lnTo>
                  <a:lnTo>
                    <a:pt x="0" y="1693164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2895599"/>
            <a:ext cx="8229600" cy="3352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3401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4E3A2F"/>
                </a:solidFill>
              </a:rPr>
              <a:t>Static</a:t>
            </a:r>
            <a:r>
              <a:rPr spc="-60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&amp;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spc="-20" dirty="0">
                <a:solidFill>
                  <a:srgbClr val="4E3A2F"/>
                </a:solidFill>
              </a:rPr>
              <a:t>Lifetime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1383766"/>
            <a:ext cx="7604759" cy="14439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20" dirty="0">
                <a:latin typeface="Calibri"/>
                <a:cs typeface="Calibri"/>
              </a:rPr>
              <a:t>Variable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modifier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keyword: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static</a:t>
            </a:r>
            <a:endParaRPr sz="26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Static</a:t>
            </a:r>
            <a:r>
              <a:rPr sz="2600" spc="-5" dirty="0">
                <a:latin typeface="Calibri"/>
                <a:cs typeface="Calibri"/>
              </a:rPr>
              <a:t> variables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5" dirty="0">
                <a:latin typeface="Calibri"/>
                <a:cs typeface="Calibri"/>
              </a:rPr>
              <a:t> only</a:t>
            </a:r>
            <a:r>
              <a:rPr sz="2600" spc="-10" dirty="0">
                <a:latin typeface="Calibri"/>
                <a:cs typeface="Calibri"/>
              </a:rPr>
              <a:t> allocated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once</a:t>
            </a:r>
            <a:endParaRPr sz="26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Static</a:t>
            </a:r>
            <a:r>
              <a:rPr sz="2600" spc="-5" dirty="0">
                <a:latin typeface="Calibri"/>
                <a:cs typeface="Calibri"/>
              </a:rPr>
              <a:t> variables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5" dirty="0">
                <a:latin typeface="Calibri"/>
                <a:cs typeface="Calibri"/>
              </a:rPr>
              <a:t> not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deallocated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until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program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ends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7844" y="3624071"/>
            <a:ext cx="7068820" cy="1719580"/>
            <a:chOff x="1037844" y="3624071"/>
            <a:chExt cx="7068820" cy="17195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988" y="3633215"/>
              <a:ext cx="7050023" cy="17007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2416" y="3628643"/>
              <a:ext cx="7059295" cy="1710055"/>
            </a:xfrm>
            <a:custGeom>
              <a:avLst/>
              <a:gdLst/>
              <a:ahLst/>
              <a:cxnLst/>
              <a:rect l="l" t="t" r="r" b="b"/>
              <a:pathLst>
                <a:path w="7059295" h="1710054">
                  <a:moveTo>
                    <a:pt x="0" y="1709927"/>
                  </a:moveTo>
                  <a:lnTo>
                    <a:pt x="7059168" y="1709927"/>
                  </a:lnTo>
                  <a:lnTo>
                    <a:pt x="7059168" y="0"/>
                  </a:lnTo>
                  <a:lnTo>
                    <a:pt x="0" y="0"/>
                  </a:lnTo>
                  <a:lnTo>
                    <a:pt x="0" y="1709927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17" y="66928"/>
            <a:ext cx="9039225" cy="6756400"/>
            <a:chOff x="42417" y="66928"/>
            <a:chExt cx="9039225" cy="675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70103"/>
              <a:ext cx="9012936" cy="66918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531" y="70103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26"/>
                  </a:lnTo>
                  <a:lnTo>
                    <a:pt x="9009359" y="6410769"/>
                  </a:lnTo>
                  <a:lnTo>
                    <a:pt x="8998968" y="6457290"/>
                  </a:lnTo>
                  <a:lnTo>
                    <a:pt x="8982275" y="6501081"/>
                  </a:lnTo>
                  <a:lnTo>
                    <a:pt x="8959791" y="6541631"/>
                  </a:lnTo>
                  <a:lnTo>
                    <a:pt x="8932024" y="6578429"/>
                  </a:lnTo>
                  <a:lnTo>
                    <a:pt x="8899487" y="6610967"/>
                  </a:lnTo>
                  <a:lnTo>
                    <a:pt x="8862690" y="6638732"/>
                  </a:lnTo>
                  <a:lnTo>
                    <a:pt x="8822144" y="6661215"/>
                  </a:lnTo>
                  <a:lnTo>
                    <a:pt x="8778359" y="6677907"/>
                  </a:lnTo>
                  <a:lnTo>
                    <a:pt x="8731847" y="6688296"/>
                  </a:lnTo>
                  <a:lnTo>
                    <a:pt x="8683117" y="6691872"/>
                  </a:lnTo>
                  <a:lnTo>
                    <a:pt x="329844" y="6691872"/>
                  </a:lnTo>
                  <a:lnTo>
                    <a:pt x="281102" y="6688296"/>
                  </a:lnTo>
                  <a:lnTo>
                    <a:pt x="234580" y="6677907"/>
                  </a:lnTo>
                  <a:lnTo>
                    <a:pt x="190789" y="6661215"/>
                  </a:lnTo>
                  <a:lnTo>
                    <a:pt x="150240" y="6638732"/>
                  </a:lnTo>
                  <a:lnTo>
                    <a:pt x="113441" y="6610967"/>
                  </a:lnTo>
                  <a:lnTo>
                    <a:pt x="80905" y="6578429"/>
                  </a:lnTo>
                  <a:lnTo>
                    <a:pt x="53139" y="6541631"/>
                  </a:lnTo>
                  <a:lnTo>
                    <a:pt x="30656" y="6501081"/>
                  </a:lnTo>
                  <a:lnTo>
                    <a:pt x="13965" y="6457290"/>
                  </a:lnTo>
                  <a:lnTo>
                    <a:pt x="3576" y="6410769"/>
                  </a:lnTo>
                  <a:lnTo>
                    <a:pt x="0" y="6362026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7" y="6359651"/>
              <a:ext cx="713740" cy="457200"/>
            </a:xfrm>
            <a:custGeom>
              <a:avLst/>
              <a:gdLst/>
              <a:ahLst/>
              <a:cxnLst/>
              <a:rect l="l" t="t" r="r" b="b"/>
              <a:pathLst>
                <a:path w="713740" h="457200">
                  <a:moveTo>
                    <a:pt x="356616" y="0"/>
                  </a:moveTo>
                  <a:lnTo>
                    <a:pt x="298771" y="2992"/>
                  </a:lnTo>
                  <a:lnTo>
                    <a:pt x="243898" y="11654"/>
                  </a:lnTo>
                  <a:lnTo>
                    <a:pt x="192731" y="25516"/>
                  </a:lnTo>
                  <a:lnTo>
                    <a:pt x="146004" y="44106"/>
                  </a:lnTo>
                  <a:lnTo>
                    <a:pt x="104451" y="66955"/>
                  </a:lnTo>
                  <a:lnTo>
                    <a:pt x="68806" y="93592"/>
                  </a:lnTo>
                  <a:lnTo>
                    <a:pt x="39805" y="123545"/>
                  </a:lnTo>
                  <a:lnTo>
                    <a:pt x="18180" y="156345"/>
                  </a:lnTo>
                  <a:lnTo>
                    <a:pt x="0" y="228600"/>
                  </a:lnTo>
                  <a:lnTo>
                    <a:pt x="4667" y="265679"/>
                  </a:lnTo>
                  <a:lnTo>
                    <a:pt x="39805" y="333653"/>
                  </a:lnTo>
                  <a:lnTo>
                    <a:pt x="68806" y="363607"/>
                  </a:lnTo>
                  <a:lnTo>
                    <a:pt x="104451" y="390243"/>
                  </a:lnTo>
                  <a:lnTo>
                    <a:pt x="146004" y="413092"/>
                  </a:lnTo>
                  <a:lnTo>
                    <a:pt x="192731" y="431682"/>
                  </a:lnTo>
                  <a:lnTo>
                    <a:pt x="243898" y="445544"/>
                  </a:lnTo>
                  <a:lnTo>
                    <a:pt x="298771" y="454206"/>
                  </a:lnTo>
                  <a:lnTo>
                    <a:pt x="356616" y="457198"/>
                  </a:lnTo>
                  <a:lnTo>
                    <a:pt x="414460" y="454206"/>
                  </a:lnTo>
                  <a:lnTo>
                    <a:pt x="469333" y="445544"/>
                  </a:lnTo>
                  <a:lnTo>
                    <a:pt x="520500" y="431682"/>
                  </a:lnTo>
                  <a:lnTo>
                    <a:pt x="567227" y="413092"/>
                  </a:lnTo>
                  <a:lnTo>
                    <a:pt x="608780" y="390243"/>
                  </a:lnTo>
                  <a:lnTo>
                    <a:pt x="644425" y="363607"/>
                  </a:lnTo>
                  <a:lnTo>
                    <a:pt x="673426" y="333653"/>
                  </a:lnTo>
                  <a:lnTo>
                    <a:pt x="695051" y="300854"/>
                  </a:lnTo>
                  <a:lnTo>
                    <a:pt x="713232" y="228600"/>
                  </a:lnTo>
                  <a:lnTo>
                    <a:pt x="708564" y="191520"/>
                  </a:lnTo>
                  <a:lnTo>
                    <a:pt x="673426" y="123545"/>
                  </a:lnTo>
                  <a:lnTo>
                    <a:pt x="644425" y="93592"/>
                  </a:lnTo>
                  <a:lnTo>
                    <a:pt x="608780" y="66955"/>
                  </a:lnTo>
                  <a:lnTo>
                    <a:pt x="567227" y="44106"/>
                  </a:lnTo>
                  <a:lnTo>
                    <a:pt x="520500" y="25516"/>
                  </a:lnTo>
                  <a:lnTo>
                    <a:pt x="469333" y="11654"/>
                  </a:lnTo>
                  <a:lnTo>
                    <a:pt x="414460" y="2992"/>
                  </a:lnTo>
                  <a:lnTo>
                    <a:pt x="356616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7" y="6359651"/>
              <a:ext cx="713740" cy="457200"/>
            </a:xfrm>
            <a:custGeom>
              <a:avLst/>
              <a:gdLst/>
              <a:ahLst/>
              <a:cxnLst/>
              <a:rect l="l" t="t" r="r" b="b"/>
              <a:pathLst>
                <a:path w="713740" h="457200">
                  <a:moveTo>
                    <a:pt x="0" y="228600"/>
                  </a:moveTo>
                  <a:lnTo>
                    <a:pt x="18180" y="156345"/>
                  </a:lnTo>
                  <a:lnTo>
                    <a:pt x="39805" y="123545"/>
                  </a:lnTo>
                  <a:lnTo>
                    <a:pt x="68806" y="93592"/>
                  </a:lnTo>
                  <a:lnTo>
                    <a:pt x="104451" y="66955"/>
                  </a:lnTo>
                  <a:lnTo>
                    <a:pt x="146004" y="44106"/>
                  </a:lnTo>
                  <a:lnTo>
                    <a:pt x="192731" y="25516"/>
                  </a:lnTo>
                  <a:lnTo>
                    <a:pt x="243898" y="11654"/>
                  </a:lnTo>
                  <a:lnTo>
                    <a:pt x="298771" y="2992"/>
                  </a:lnTo>
                  <a:lnTo>
                    <a:pt x="356616" y="0"/>
                  </a:lnTo>
                  <a:lnTo>
                    <a:pt x="414460" y="2992"/>
                  </a:lnTo>
                  <a:lnTo>
                    <a:pt x="469333" y="11654"/>
                  </a:lnTo>
                  <a:lnTo>
                    <a:pt x="520500" y="25516"/>
                  </a:lnTo>
                  <a:lnTo>
                    <a:pt x="567227" y="44106"/>
                  </a:lnTo>
                  <a:lnTo>
                    <a:pt x="608780" y="66955"/>
                  </a:lnTo>
                  <a:lnTo>
                    <a:pt x="644425" y="93592"/>
                  </a:lnTo>
                  <a:lnTo>
                    <a:pt x="673426" y="123545"/>
                  </a:lnTo>
                  <a:lnTo>
                    <a:pt x="695051" y="156345"/>
                  </a:lnTo>
                  <a:lnTo>
                    <a:pt x="713232" y="228600"/>
                  </a:lnTo>
                  <a:lnTo>
                    <a:pt x="708564" y="265679"/>
                  </a:lnTo>
                  <a:lnTo>
                    <a:pt x="673426" y="333653"/>
                  </a:lnTo>
                  <a:lnTo>
                    <a:pt x="644425" y="363607"/>
                  </a:lnTo>
                  <a:lnTo>
                    <a:pt x="608780" y="390243"/>
                  </a:lnTo>
                  <a:lnTo>
                    <a:pt x="567227" y="413092"/>
                  </a:lnTo>
                  <a:lnTo>
                    <a:pt x="520500" y="431682"/>
                  </a:lnTo>
                  <a:lnTo>
                    <a:pt x="469333" y="445544"/>
                  </a:lnTo>
                  <a:lnTo>
                    <a:pt x="414460" y="454206"/>
                  </a:lnTo>
                  <a:lnTo>
                    <a:pt x="356616" y="457198"/>
                  </a:lnTo>
                  <a:lnTo>
                    <a:pt x="298771" y="454206"/>
                  </a:lnTo>
                  <a:lnTo>
                    <a:pt x="243898" y="445544"/>
                  </a:lnTo>
                  <a:lnTo>
                    <a:pt x="192731" y="431682"/>
                  </a:lnTo>
                  <a:lnTo>
                    <a:pt x="146004" y="413092"/>
                  </a:lnTo>
                  <a:lnTo>
                    <a:pt x="104451" y="390243"/>
                  </a:lnTo>
                  <a:lnTo>
                    <a:pt x="68806" y="363607"/>
                  </a:lnTo>
                  <a:lnTo>
                    <a:pt x="39805" y="333653"/>
                  </a:lnTo>
                  <a:lnTo>
                    <a:pt x="18180" y="300854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03" y="1295400"/>
              <a:ext cx="8915400" cy="1755775"/>
            </a:xfrm>
            <a:custGeom>
              <a:avLst/>
              <a:gdLst/>
              <a:ahLst/>
              <a:cxnLst/>
              <a:rect l="l" t="t" r="r" b="b"/>
              <a:pathLst>
                <a:path w="8915400" h="1755775">
                  <a:moveTo>
                    <a:pt x="8915400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8915400" y="1755648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5" y="1373123"/>
              <a:ext cx="1600200" cy="1575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5540" y="225551"/>
              <a:ext cx="4346448" cy="113690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25673" y="351790"/>
            <a:ext cx="3692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Programming</a:t>
            </a:r>
            <a:r>
              <a:rPr spc="-10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5" dirty="0"/>
              <a:t>C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38199" y="1449324"/>
            <a:ext cx="8031480" cy="3808476"/>
            <a:chOff x="838199" y="1449324"/>
            <a:chExt cx="8031480" cy="3808476"/>
          </a:xfrm>
        </p:grpSpPr>
        <p:sp>
          <p:nvSpPr>
            <p:cNvPr id="12" name="object 12"/>
            <p:cNvSpPr/>
            <p:nvPr/>
          </p:nvSpPr>
          <p:spPr>
            <a:xfrm>
              <a:off x="1828799" y="1449324"/>
              <a:ext cx="7040880" cy="1447800"/>
            </a:xfrm>
            <a:custGeom>
              <a:avLst/>
              <a:gdLst/>
              <a:ahLst/>
              <a:cxnLst/>
              <a:rect l="l" t="t" r="r" b="b"/>
              <a:pathLst>
                <a:path w="7040880" h="1447800">
                  <a:moveTo>
                    <a:pt x="704088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7040880" y="1447800"/>
                  </a:lnTo>
                  <a:lnTo>
                    <a:pt x="704088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5174" y="2309876"/>
              <a:ext cx="5257673" cy="3599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199" y="4038600"/>
              <a:ext cx="7598664" cy="12192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8199" y="4038600"/>
              <a:ext cx="7599045" cy="1219200"/>
            </a:xfrm>
            <a:custGeom>
              <a:avLst/>
              <a:gdLst/>
              <a:ahLst/>
              <a:cxnLst/>
              <a:rect l="l" t="t" r="r" b="b"/>
              <a:pathLst>
                <a:path w="7599045" h="1219200">
                  <a:moveTo>
                    <a:pt x="0" y="1219200"/>
                  </a:moveTo>
                  <a:lnTo>
                    <a:pt x="7598664" y="1219200"/>
                  </a:lnTo>
                  <a:lnTo>
                    <a:pt x="7598664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6400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16276" y="3979612"/>
            <a:ext cx="4842510" cy="1086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1605" algn="l"/>
              </a:tabLst>
            </a:pPr>
            <a:r>
              <a:rPr sz="6950" b="1" i="1" spc="-30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6950" b="1" i="1" spc="40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950" b="1" i="1" spc="4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6950" b="1" i="1" spc="4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950" b="1" i="1" spc="120" dirty="0">
                <a:solidFill>
                  <a:srgbClr val="FF0000"/>
                </a:solidFill>
                <a:latin typeface="Calibri"/>
                <a:cs typeface="Calibri"/>
              </a:rPr>
              <a:t>E	E</a:t>
            </a:r>
            <a:r>
              <a:rPr sz="6950" b="1" i="1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950" b="1" i="1" spc="5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6950" b="1" i="1" spc="3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950" b="1" i="1" spc="-6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695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6505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4E3A2F"/>
                </a:solidFill>
              </a:rPr>
              <a:t>Programmer-Defined</a:t>
            </a:r>
            <a:r>
              <a:rPr spc="-35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7402830" cy="22034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Readability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spc="-10" dirty="0">
                <a:latin typeface="Calibri"/>
                <a:cs typeface="Calibri"/>
              </a:rPr>
              <a:t>indicate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performed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Reuse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Functions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dirty="0">
                <a:latin typeface="Calibri"/>
                <a:cs typeface="Calibri"/>
              </a:rPr>
              <a:t> multiple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same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Functions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other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0" y="4288535"/>
            <a:ext cx="4507230" cy="2034539"/>
            <a:chOff x="1905000" y="4288535"/>
            <a:chExt cx="4507230" cy="20345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4288535"/>
              <a:ext cx="2296944" cy="20345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4344923"/>
              <a:ext cx="1865376" cy="12938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6002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Components</a:t>
            </a:r>
            <a:r>
              <a:rPr spc="-25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of</a:t>
            </a:r>
            <a:r>
              <a:rPr spc="-25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Function</a:t>
            </a:r>
            <a:r>
              <a:rPr spc="-20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19435"/>
            <a:ext cx="6272530" cy="497268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2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Three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steps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implementing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functions</a:t>
            </a:r>
            <a:endParaRPr sz="2600">
              <a:latin typeface="Calibri"/>
              <a:cs typeface="Calibri"/>
            </a:endParaRPr>
          </a:p>
          <a:p>
            <a:pPr marL="789305" lvl="1" indent="-457834">
              <a:lnSpc>
                <a:spcPct val="100000"/>
              </a:lnSpc>
              <a:spcBef>
                <a:spcPts val="1019"/>
              </a:spcBef>
              <a:buClr>
                <a:srgbClr val="A4634E"/>
              </a:buClr>
              <a:buSzPct val="85416"/>
              <a:buAutoNum type="arabicPeriod"/>
              <a:tabLst>
                <a:tab pos="789305" algn="l"/>
                <a:tab pos="789940" algn="l"/>
              </a:tabLst>
            </a:pP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declaration/prototype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869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defined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before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</a:t>
            </a:r>
            <a:endParaRPr sz="2000">
              <a:latin typeface="Calibri"/>
              <a:cs typeface="Calibri"/>
            </a:endParaRPr>
          </a:p>
          <a:p>
            <a:pPr marL="789305" lvl="1" indent="-457834">
              <a:lnSpc>
                <a:spcPct val="100000"/>
              </a:lnSpc>
              <a:spcBef>
                <a:spcPts val="980"/>
              </a:spcBef>
              <a:buClr>
                <a:srgbClr val="A4634E"/>
              </a:buClr>
              <a:buSzPct val="85416"/>
              <a:buAutoNum type="arabicPeriod"/>
              <a:tabLst>
                <a:tab pos="789305" algn="l"/>
                <a:tab pos="789940" algn="l"/>
              </a:tabLst>
            </a:pP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definition</a:t>
            </a:r>
            <a:endParaRPr sz="2400">
              <a:latin typeface="Calibri"/>
              <a:cs typeface="Calibri"/>
            </a:endParaRPr>
          </a:p>
          <a:p>
            <a:pPr marL="789305" lvl="1" indent="-457834">
              <a:lnSpc>
                <a:spcPct val="100000"/>
              </a:lnSpc>
              <a:spcBef>
                <a:spcPts val="1010"/>
              </a:spcBef>
              <a:buClr>
                <a:srgbClr val="A4634E"/>
              </a:buClr>
              <a:buSzPct val="85416"/>
              <a:buAutoNum type="arabicPeriod"/>
              <a:tabLst>
                <a:tab pos="789305" algn="l"/>
                <a:tab pos="789940" algn="l"/>
              </a:tabLst>
            </a:pP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86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dirty="0">
                <a:latin typeface="Calibri"/>
                <a:cs typeface="Calibri"/>
              </a:rPr>
              <a:t>Either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prototype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definition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first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F6CEAC"/>
              </a:buClr>
              <a:buFont typeface="Wingdings"/>
              <a:buChar char=""/>
            </a:pPr>
            <a:endParaRPr sz="19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Prototype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and/or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definitions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 go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either</a:t>
            </a:r>
            <a:endParaRPr sz="2600">
              <a:latin typeface="Calibri"/>
              <a:cs typeface="Calibri"/>
            </a:endParaRPr>
          </a:p>
          <a:p>
            <a:pPr marL="560705" indent="-229235">
              <a:lnSpc>
                <a:spcPct val="100000"/>
              </a:lnSpc>
              <a:spcBef>
                <a:spcPts val="1019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main()</a:t>
            </a:r>
            <a:endParaRPr sz="2400">
              <a:latin typeface="Calibri"/>
              <a:cs typeface="Calibri"/>
            </a:endParaRPr>
          </a:p>
          <a:p>
            <a:pPr marL="560705" indent="-229235">
              <a:lnSpc>
                <a:spcPct val="100000"/>
              </a:lnSpc>
              <a:spcBef>
                <a:spcPts val="101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5" dirty="0">
                <a:latin typeface="Calibri"/>
                <a:cs typeface="Calibri"/>
              </a:rPr>
              <a:t>Separate </a:t>
            </a:r>
            <a:r>
              <a:rPr sz="2400" spc="-5" dirty="0">
                <a:latin typeface="Calibri"/>
                <a:cs typeface="Calibri"/>
              </a:rPr>
              <a:t>file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other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835025" lvl="1" indent="-229235">
              <a:lnSpc>
                <a:spcPct val="100000"/>
              </a:lnSpc>
              <a:spcBef>
                <a:spcPts val="86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5" dirty="0">
                <a:latin typeface="Calibri"/>
                <a:cs typeface="Calibri"/>
              </a:rPr>
              <a:t>#include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8238" y="2039111"/>
            <a:ext cx="2404489" cy="9326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7056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1.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Function</a:t>
            </a:r>
            <a:r>
              <a:rPr spc="-35" dirty="0">
                <a:solidFill>
                  <a:srgbClr val="4E3A2F"/>
                </a:solidFill>
              </a:rPr>
              <a:t> </a:t>
            </a:r>
            <a:r>
              <a:rPr spc="-15" dirty="0">
                <a:solidFill>
                  <a:srgbClr val="4E3A2F"/>
                </a:solidFill>
              </a:rPr>
              <a:t>Declaration/Prototype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766"/>
            <a:ext cx="7463790" cy="35471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An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‘informational’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declaration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compiler</a:t>
            </a:r>
            <a:endParaRPr sz="26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45" dirty="0">
                <a:latin typeface="Calibri"/>
                <a:cs typeface="Calibri"/>
              </a:rPr>
              <a:t>Tells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compiler how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interpret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calls</a:t>
            </a:r>
            <a:endParaRPr sz="26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20" dirty="0">
                <a:latin typeface="Calibri"/>
                <a:cs typeface="Calibri"/>
              </a:rPr>
              <a:t>Syntax:</a:t>
            </a:r>
            <a:endParaRPr sz="2600">
              <a:latin typeface="Calibri"/>
              <a:cs typeface="Calibri"/>
            </a:endParaRPr>
          </a:p>
          <a:p>
            <a:pPr marL="438784">
              <a:lnSpc>
                <a:spcPct val="100000"/>
              </a:lnSpc>
              <a:spcBef>
                <a:spcPts val="1125"/>
              </a:spcBef>
            </a:pP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&lt;return_type&gt;</a:t>
            </a:r>
            <a:r>
              <a:rPr sz="2000" b="1" spc="10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FnName(&lt;formal-parameter-list&gt;);</a:t>
            </a:r>
            <a:endParaRPr sz="2000">
              <a:latin typeface="Courier New"/>
              <a:cs typeface="Courier New"/>
            </a:endParaRPr>
          </a:p>
          <a:p>
            <a:pPr marL="286385" indent="-274320">
              <a:lnSpc>
                <a:spcPct val="100000"/>
              </a:lnSpc>
              <a:spcBef>
                <a:spcPts val="127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Formal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parameter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syntax:</a:t>
            </a:r>
            <a:endParaRPr sz="2600">
              <a:latin typeface="Calibri"/>
              <a:cs typeface="Calibri"/>
            </a:endParaRPr>
          </a:p>
          <a:p>
            <a:pPr marL="606425">
              <a:lnSpc>
                <a:spcPct val="100000"/>
              </a:lnSpc>
              <a:spcBef>
                <a:spcPts val="1655"/>
              </a:spcBef>
            </a:pP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&lt;data_type&gt;</a:t>
            </a:r>
            <a:r>
              <a:rPr sz="2000" b="1" spc="-25" dirty="0">
                <a:solidFill>
                  <a:srgbClr val="006FC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urier New"/>
                <a:cs typeface="Courier New"/>
              </a:rPr>
              <a:t>Parameter-Name</a:t>
            </a:r>
            <a:endParaRPr sz="2000">
              <a:latin typeface="Courier New"/>
              <a:cs typeface="Courier New"/>
            </a:endParaRPr>
          </a:p>
          <a:p>
            <a:pPr marL="286385" indent="-274320">
              <a:lnSpc>
                <a:spcPct val="100000"/>
              </a:lnSpc>
              <a:spcBef>
                <a:spcPts val="146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Example: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3896" y="5111496"/>
            <a:ext cx="3053080" cy="318770"/>
            <a:chOff x="1453896" y="5111496"/>
            <a:chExt cx="3053080" cy="3187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6399" y="5187357"/>
              <a:ext cx="2884236" cy="1667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58468" y="5116068"/>
              <a:ext cx="3043555" cy="309880"/>
            </a:xfrm>
            <a:custGeom>
              <a:avLst/>
              <a:gdLst/>
              <a:ahLst/>
              <a:cxnLst/>
              <a:rect l="l" t="t" r="r" b="b"/>
              <a:pathLst>
                <a:path w="3043554" h="309879">
                  <a:moveTo>
                    <a:pt x="0" y="309371"/>
                  </a:moveTo>
                  <a:lnTo>
                    <a:pt x="3043428" y="309371"/>
                  </a:lnTo>
                  <a:lnTo>
                    <a:pt x="3043428" y="0"/>
                  </a:lnTo>
                  <a:lnTo>
                    <a:pt x="0" y="0"/>
                  </a:lnTo>
                  <a:lnTo>
                    <a:pt x="0" y="309371"/>
                  </a:lnTo>
                  <a:close/>
                </a:path>
              </a:pathLst>
            </a:custGeom>
            <a:ln w="9144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6555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Function</a:t>
            </a:r>
            <a:r>
              <a:rPr spc="-70" dirty="0">
                <a:solidFill>
                  <a:srgbClr val="4E3A2F"/>
                </a:solidFill>
              </a:rPr>
              <a:t> </a:t>
            </a:r>
            <a:r>
              <a:rPr spc="-15" dirty="0">
                <a:solidFill>
                  <a:srgbClr val="4E3A2F"/>
                </a:solidFill>
              </a:rPr>
              <a:t>Declaration/Prototype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20040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320675" algn="l"/>
                <a:tab pos="321310" algn="l"/>
              </a:tabLst>
            </a:pPr>
            <a:r>
              <a:rPr dirty="0"/>
              <a:t>Placed</a:t>
            </a:r>
            <a:r>
              <a:rPr spc="-45" dirty="0"/>
              <a:t> </a:t>
            </a:r>
            <a:r>
              <a:rPr spc="-25" dirty="0"/>
              <a:t>before </a:t>
            </a:r>
            <a:r>
              <a:rPr spc="-15" dirty="0"/>
              <a:t>any </a:t>
            </a:r>
            <a:r>
              <a:rPr spc="-5" dirty="0"/>
              <a:t>calls</a:t>
            </a:r>
          </a:p>
          <a:p>
            <a:pPr marL="594360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95630" algn="l"/>
              </a:tabLst>
            </a:pPr>
            <a:r>
              <a:rPr sz="2400" spc="-5" dirty="0">
                <a:latin typeface="Calibri"/>
                <a:cs typeface="Calibri"/>
              </a:rPr>
              <a:t>Generally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above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global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</a:t>
            </a:r>
            <a:endParaRPr sz="2400">
              <a:latin typeface="Calibri"/>
              <a:cs typeface="Calibri"/>
            </a:endParaRPr>
          </a:p>
          <a:p>
            <a:pPr marL="594360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95630" algn="l"/>
              </a:tabLst>
            </a:pPr>
            <a:r>
              <a:rPr sz="2400" spc="-20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placed</a:t>
            </a:r>
            <a:r>
              <a:rPr sz="2400" dirty="0">
                <a:latin typeface="Calibri"/>
                <a:cs typeface="Calibri"/>
              </a:rPr>
              <a:t> in</a:t>
            </a:r>
            <a:r>
              <a:rPr sz="2400" spc="-10" dirty="0">
                <a:latin typeface="Calibri"/>
                <a:cs typeface="Calibri"/>
              </a:rPr>
              <a:t> declaration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calling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320040" indent="-274320">
              <a:lnSpc>
                <a:spcPct val="100000"/>
              </a:lnSpc>
              <a:spcBef>
                <a:spcPts val="59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320675" algn="l"/>
                <a:tab pos="321310" algn="l"/>
              </a:tabLst>
            </a:pPr>
            <a:r>
              <a:rPr spc="-10" dirty="0"/>
              <a:t>Example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86255" y="3343655"/>
            <a:ext cx="7202805" cy="1719580"/>
            <a:chOff x="1286255" y="3343655"/>
            <a:chExt cx="7202805" cy="1719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074" y="3419497"/>
              <a:ext cx="7017450" cy="16007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0827" y="3348227"/>
              <a:ext cx="7193280" cy="1710055"/>
            </a:xfrm>
            <a:custGeom>
              <a:avLst/>
              <a:gdLst/>
              <a:ahLst/>
              <a:cxnLst/>
              <a:rect l="l" t="t" r="r" b="b"/>
              <a:pathLst>
                <a:path w="7193280" h="1710054">
                  <a:moveTo>
                    <a:pt x="0" y="1709928"/>
                  </a:moveTo>
                  <a:lnTo>
                    <a:pt x="7193280" y="1709928"/>
                  </a:lnTo>
                  <a:lnTo>
                    <a:pt x="7193280" y="0"/>
                  </a:lnTo>
                  <a:lnTo>
                    <a:pt x="0" y="0"/>
                  </a:lnTo>
                  <a:lnTo>
                    <a:pt x="0" y="1709928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6694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4E3A2F"/>
                </a:solidFill>
              </a:rPr>
              <a:t>Alternative</a:t>
            </a:r>
            <a:r>
              <a:rPr spc="-45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Function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spc="-15" dirty="0">
                <a:solidFill>
                  <a:srgbClr val="4E3A2F"/>
                </a:solidFill>
              </a:rPr>
              <a:t>Declaration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7290434" cy="27927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Function </a:t>
            </a:r>
            <a:r>
              <a:rPr sz="2600" spc="-10" dirty="0">
                <a:latin typeface="Calibri"/>
                <a:cs typeface="Calibri"/>
              </a:rPr>
              <a:t>declaration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'information'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compiler,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Compiler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needs</a:t>
            </a:r>
            <a:r>
              <a:rPr sz="2400" spc="-15" dirty="0">
                <a:latin typeface="Calibri"/>
                <a:cs typeface="Calibri"/>
              </a:rPr>
              <a:t> 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know:</a:t>
            </a:r>
            <a:endParaRPr sz="24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42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10" dirty="0">
                <a:latin typeface="Calibri"/>
                <a:cs typeface="Calibri"/>
              </a:rPr>
              <a:t>Return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endParaRPr sz="20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39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dirty="0">
                <a:latin typeface="Calibri"/>
                <a:cs typeface="Calibri"/>
              </a:rPr>
              <a:t>Function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name</a:t>
            </a:r>
            <a:endParaRPr sz="2000">
              <a:latin typeface="Calibri"/>
              <a:cs typeface="Calibri"/>
            </a:endParaRPr>
          </a:p>
          <a:p>
            <a:pPr marL="835025" lvl="2" indent="-229235">
              <a:lnSpc>
                <a:spcPct val="100000"/>
              </a:lnSpc>
              <a:spcBef>
                <a:spcPts val="395"/>
              </a:spcBef>
              <a:buClr>
                <a:srgbClr val="F6CEAC"/>
              </a:buClr>
              <a:buSzPct val="85000"/>
              <a:buFont typeface="Wingdings"/>
              <a:buChar char=""/>
              <a:tabLst>
                <a:tab pos="835660" algn="l"/>
              </a:tabLst>
            </a:pPr>
            <a:r>
              <a:rPr sz="2000" spc="-15" dirty="0">
                <a:latin typeface="Calibri"/>
                <a:cs typeface="Calibri"/>
              </a:rPr>
              <a:t>Parameter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list</a:t>
            </a:r>
            <a:endParaRPr sz="2000">
              <a:latin typeface="Calibri"/>
              <a:cs typeface="Calibri"/>
            </a:endParaRPr>
          </a:p>
          <a:p>
            <a:pPr marL="1109345" lvl="3" indent="-229235">
              <a:lnSpc>
                <a:spcPct val="100000"/>
              </a:lnSpc>
              <a:spcBef>
                <a:spcPts val="409"/>
              </a:spcBef>
              <a:buClr>
                <a:srgbClr val="B58A80"/>
              </a:buClr>
              <a:buSzPct val="80000"/>
              <a:buFont typeface="Segoe UI Symbol"/>
              <a:buChar char="⚫"/>
              <a:tabLst>
                <a:tab pos="1109980" algn="l"/>
              </a:tabLst>
            </a:pPr>
            <a:r>
              <a:rPr sz="2000" spc="-10" dirty="0">
                <a:latin typeface="Calibri"/>
                <a:cs typeface="Calibri"/>
              </a:rPr>
              <a:t>Formal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parameter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names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 needed but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readability</a:t>
            </a:r>
            <a:endParaRPr sz="20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6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10" dirty="0">
                <a:latin typeface="Calibri"/>
                <a:cs typeface="Calibri"/>
              </a:rPr>
              <a:t>Example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1016" y="4288535"/>
            <a:ext cx="4701540" cy="1719580"/>
            <a:chOff x="1271016" y="4288535"/>
            <a:chExt cx="4701540" cy="1719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0159" y="4364377"/>
              <a:ext cx="4483255" cy="16007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75588" y="4293107"/>
              <a:ext cx="4692650" cy="1710055"/>
            </a:xfrm>
            <a:custGeom>
              <a:avLst/>
              <a:gdLst/>
              <a:ahLst/>
              <a:cxnLst/>
              <a:rect l="l" t="t" r="r" b="b"/>
              <a:pathLst>
                <a:path w="4692650" h="1710054">
                  <a:moveTo>
                    <a:pt x="0" y="1709927"/>
                  </a:moveTo>
                  <a:lnTo>
                    <a:pt x="4692396" y="1709927"/>
                  </a:lnTo>
                  <a:lnTo>
                    <a:pt x="4692396" y="0"/>
                  </a:lnTo>
                  <a:lnTo>
                    <a:pt x="0" y="0"/>
                  </a:lnTo>
                  <a:lnTo>
                    <a:pt x="0" y="1709927"/>
                  </a:lnTo>
                  <a:close/>
                </a:path>
              </a:pathLst>
            </a:custGeom>
            <a:ln w="9143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4477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E3A2F"/>
                </a:solidFill>
              </a:rPr>
              <a:t>2.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spc="-5" dirty="0">
                <a:solidFill>
                  <a:srgbClr val="4E3A2F"/>
                </a:solidFill>
              </a:rPr>
              <a:t>Function</a:t>
            </a:r>
            <a:r>
              <a:rPr spc="-45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2112"/>
            <a:ext cx="7259955" cy="13150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5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Actual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implementation/code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what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does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20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Just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like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implementing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main()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General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header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block: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690343"/>
            <a:ext cx="5436870" cy="1330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9494" marR="5080" indent="-478790">
              <a:lnSpc>
                <a:spcPct val="114199"/>
              </a:lnSpc>
              <a:spcBef>
                <a:spcPts val="95"/>
              </a:spcBef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&lt;return-type&gt; fn-name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(parameter-list) </a:t>
            </a:r>
            <a:r>
              <a:rPr sz="2400" spc="-5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basic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block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8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Example: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66686" y="2976245"/>
            <a:ext cx="548640" cy="78105"/>
          </a:xfrm>
          <a:custGeom>
            <a:avLst/>
            <a:gdLst/>
            <a:ahLst/>
            <a:cxnLst/>
            <a:rect l="l" t="t" r="r" b="b"/>
            <a:pathLst>
              <a:path w="548640" h="78105">
                <a:moveTo>
                  <a:pt x="77597" y="0"/>
                </a:moveTo>
                <a:lnTo>
                  <a:pt x="0" y="39242"/>
                </a:lnTo>
                <a:lnTo>
                  <a:pt x="77851" y="77724"/>
                </a:lnTo>
                <a:lnTo>
                  <a:pt x="77766" y="51942"/>
                </a:lnTo>
                <a:lnTo>
                  <a:pt x="64770" y="51942"/>
                </a:lnTo>
                <a:lnTo>
                  <a:pt x="64643" y="26034"/>
                </a:lnTo>
                <a:lnTo>
                  <a:pt x="77681" y="25987"/>
                </a:lnTo>
                <a:lnTo>
                  <a:pt x="77597" y="0"/>
                </a:lnTo>
                <a:close/>
              </a:path>
              <a:path w="548640" h="78105">
                <a:moveTo>
                  <a:pt x="77681" y="25987"/>
                </a:moveTo>
                <a:lnTo>
                  <a:pt x="64643" y="26034"/>
                </a:lnTo>
                <a:lnTo>
                  <a:pt x="64770" y="51942"/>
                </a:lnTo>
                <a:lnTo>
                  <a:pt x="77766" y="51895"/>
                </a:lnTo>
                <a:lnTo>
                  <a:pt x="77681" y="25987"/>
                </a:lnTo>
                <a:close/>
              </a:path>
              <a:path w="548640" h="78105">
                <a:moveTo>
                  <a:pt x="77766" y="51895"/>
                </a:moveTo>
                <a:lnTo>
                  <a:pt x="64770" y="51942"/>
                </a:lnTo>
                <a:lnTo>
                  <a:pt x="77766" y="51942"/>
                </a:lnTo>
                <a:close/>
              </a:path>
              <a:path w="548640" h="78105">
                <a:moveTo>
                  <a:pt x="548005" y="24256"/>
                </a:moveTo>
                <a:lnTo>
                  <a:pt x="77681" y="25987"/>
                </a:lnTo>
                <a:lnTo>
                  <a:pt x="77766" y="51895"/>
                </a:lnTo>
                <a:lnTo>
                  <a:pt x="548132" y="50164"/>
                </a:lnTo>
                <a:lnTo>
                  <a:pt x="548005" y="24256"/>
                </a:lnTo>
                <a:close/>
              </a:path>
            </a:pathLst>
          </a:custGeom>
          <a:solidFill>
            <a:srgbClr val="AF7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15961" y="2820161"/>
            <a:ext cx="914400" cy="384175"/>
          </a:xfrm>
          <a:prstGeom prst="rect">
            <a:avLst/>
          </a:prstGeom>
          <a:ln w="25907">
            <a:solidFill>
              <a:srgbClr val="AF761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10"/>
              </a:spcBef>
            </a:pP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header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2455" y="4105655"/>
            <a:ext cx="6936105" cy="1752600"/>
            <a:chOff x="1362455" y="4105655"/>
            <a:chExt cx="6936105" cy="17526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605" y="4198180"/>
              <a:ext cx="6767419" cy="15675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67027" y="4110227"/>
              <a:ext cx="6926580" cy="1743710"/>
            </a:xfrm>
            <a:custGeom>
              <a:avLst/>
              <a:gdLst/>
              <a:ahLst/>
              <a:cxnLst/>
              <a:rect l="l" t="t" r="r" b="b"/>
              <a:pathLst>
                <a:path w="6926580" h="1743710">
                  <a:moveTo>
                    <a:pt x="0" y="1743456"/>
                  </a:moveTo>
                  <a:lnTo>
                    <a:pt x="6926580" y="1743456"/>
                  </a:lnTo>
                  <a:lnTo>
                    <a:pt x="6926580" y="0"/>
                  </a:lnTo>
                  <a:lnTo>
                    <a:pt x="0" y="0"/>
                  </a:lnTo>
                  <a:lnTo>
                    <a:pt x="0" y="1743456"/>
                  </a:lnTo>
                  <a:close/>
                </a:path>
              </a:pathLst>
            </a:custGeom>
            <a:ln w="914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3881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4E3A2F"/>
                </a:solidFill>
              </a:rPr>
              <a:t>Return</a:t>
            </a:r>
            <a:r>
              <a:rPr spc="-65" dirty="0">
                <a:solidFill>
                  <a:srgbClr val="4E3A2F"/>
                </a:solidFill>
              </a:rPr>
              <a:t> </a:t>
            </a:r>
            <a:r>
              <a:rPr spc="-20" dirty="0">
                <a:solidFill>
                  <a:srgbClr val="4E3A2F"/>
                </a:solidFill>
              </a:rPr>
              <a:t>Statements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766"/>
            <a:ext cx="6143625" cy="31121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  <a:tab pos="1397635" algn="l"/>
              </a:tabLst>
            </a:pPr>
            <a:r>
              <a:rPr sz="2600" spc="-20" dirty="0">
                <a:latin typeface="Calibri"/>
                <a:cs typeface="Calibri"/>
              </a:rPr>
              <a:t>Syntax:	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return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return-value-expression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spc="-45" dirty="0">
                <a:latin typeface="Calibri"/>
                <a:cs typeface="Calibri"/>
              </a:rPr>
              <a:t>Two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actions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1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Sets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39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35" dirty="0">
                <a:latin typeface="Calibri"/>
                <a:cs typeface="Calibri"/>
              </a:rPr>
              <a:t>Transfers</a:t>
            </a:r>
            <a:r>
              <a:rPr sz="2400" spc="-15" dirty="0">
                <a:latin typeface="Calibri"/>
                <a:cs typeface="Calibri"/>
              </a:rPr>
              <a:t> control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back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'calling'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286385" indent="-274320">
              <a:lnSpc>
                <a:spcPct val="100000"/>
              </a:lnSpc>
              <a:spcBef>
                <a:spcPts val="595"/>
              </a:spcBef>
              <a:buClr>
                <a:srgbClr val="EFA12D"/>
              </a:buClr>
              <a:buSzPct val="8461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Good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programming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course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requirement:</a:t>
            </a:r>
            <a:endParaRPr sz="26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560705" lvl="1" indent="-229235">
              <a:lnSpc>
                <a:spcPct val="100000"/>
              </a:lnSpc>
              <a:spcBef>
                <a:spcPts val="405"/>
              </a:spcBef>
              <a:buClr>
                <a:srgbClr val="A4634E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statement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1747" y="4715255"/>
            <a:ext cx="7534909" cy="1752600"/>
            <a:chOff x="1031747" y="4715255"/>
            <a:chExt cx="7534909" cy="1752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897" y="4807780"/>
              <a:ext cx="6767419" cy="15675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19" y="4719827"/>
              <a:ext cx="6926580" cy="1743710"/>
            </a:xfrm>
            <a:custGeom>
              <a:avLst/>
              <a:gdLst/>
              <a:ahLst/>
              <a:cxnLst/>
              <a:rect l="l" t="t" r="r" b="b"/>
              <a:pathLst>
                <a:path w="6926580" h="1743710">
                  <a:moveTo>
                    <a:pt x="0" y="1743456"/>
                  </a:moveTo>
                  <a:lnTo>
                    <a:pt x="6926580" y="1743456"/>
                  </a:lnTo>
                  <a:lnTo>
                    <a:pt x="6926580" y="0"/>
                  </a:lnTo>
                  <a:lnTo>
                    <a:pt x="0" y="0"/>
                  </a:lnTo>
                  <a:lnTo>
                    <a:pt x="0" y="1743456"/>
                  </a:lnTo>
                  <a:close/>
                </a:path>
              </a:pathLst>
            </a:custGeom>
            <a:ln w="914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41107" y="5638800"/>
              <a:ext cx="1219200" cy="504825"/>
            </a:xfrm>
            <a:custGeom>
              <a:avLst/>
              <a:gdLst/>
              <a:ahLst/>
              <a:cxnLst/>
              <a:rect l="l" t="t" r="r" b="b"/>
              <a:pathLst>
                <a:path w="1219200" h="504825">
                  <a:moveTo>
                    <a:pt x="1093089" y="0"/>
                  </a:moveTo>
                  <a:lnTo>
                    <a:pt x="966977" y="126111"/>
                  </a:lnTo>
                  <a:lnTo>
                    <a:pt x="1029970" y="126111"/>
                  </a:lnTo>
                  <a:lnTo>
                    <a:pt x="1029970" y="378333"/>
                  </a:lnTo>
                  <a:lnTo>
                    <a:pt x="0" y="378333"/>
                  </a:lnTo>
                  <a:lnTo>
                    <a:pt x="0" y="504444"/>
                  </a:lnTo>
                  <a:lnTo>
                    <a:pt x="1156081" y="504444"/>
                  </a:lnTo>
                  <a:lnTo>
                    <a:pt x="1156081" y="126111"/>
                  </a:lnTo>
                  <a:lnTo>
                    <a:pt x="1219200" y="126111"/>
                  </a:lnTo>
                  <a:lnTo>
                    <a:pt x="1093089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41107" y="5638800"/>
              <a:ext cx="1219200" cy="504825"/>
            </a:xfrm>
            <a:custGeom>
              <a:avLst/>
              <a:gdLst/>
              <a:ahLst/>
              <a:cxnLst/>
              <a:rect l="l" t="t" r="r" b="b"/>
              <a:pathLst>
                <a:path w="1219200" h="504825">
                  <a:moveTo>
                    <a:pt x="0" y="378333"/>
                  </a:moveTo>
                  <a:lnTo>
                    <a:pt x="1029970" y="378333"/>
                  </a:lnTo>
                  <a:lnTo>
                    <a:pt x="1029970" y="126111"/>
                  </a:lnTo>
                  <a:lnTo>
                    <a:pt x="966977" y="126111"/>
                  </a:lnTo>
                  <a:lnTo>
                    <a:pt x="1093089" y="0"/>
                  </a:lnTo>
                  <a:lnTo>
                    <a:pt x="1219200" y="126111"/>
                  </a:lnTo>
                  <a:lnTo>
                    <a:pt x="1156081" y="126111"/>
                  </a:lnTo>
                  <a:lnTo>
                    <a:pt x="1156081" y="504444"/>
                  </a:lnTo>
                  <a:lnTo>
                    <a:pt x="0" y="504444"/>
                  </a:lnTo>
                  <a:lnTo>
                    <a:pt x="0" y="378333"/>
                  </a:lnTo>
                  <a:close/>
                </a:path>
              </a:pathLst>
            </a:custGeom>
            <a:ln w="12191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870</Words>
  <Application>Microsoft Office PowerPoint</Application>
  <PresentationFormat>Affichage à l'écran (4:3)</PresentationFormat>
  <Paragraphs>199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Calibri</vt:lpstr>
      <vt:lpstr>Courier New</vt:lpstr>
      <vt:lpstr>Segoe UI Symbol</vt:lpstr>
      <vt:lpstr>Times New Roman</vt:lpstr>
      <vt:lpstr>Wingdings</vt:lpstr>
      <vt:lpstr>Office Theme</vt:lpstr>
      <vt:lpstr>Programming in C</vt:lpstr>
      <vt:lpstr>Programmer-Defined Functions</vt:lpstr>
      <vt:lpstr>Programmer-Defined Functions</vt:lpstr>
      <vt:lpstr>Components of Function Use</vt:lpstr>
      <vt:lpstr>1. Function Declaration/Prototype</vt:lpstr>
      <vt:lpstr>Function Declaration/Prototype</vt:lpstr>
      <vt:lpstr>Alternative Function Declaration</vt:lpstr>
      <vt:lpstr>2. Function Definition</vt:lpstr>
      <vt:lpstr>Return Statements</vt:lpstr>
      <vt:lpstr>3. Function Call</vt:lpstr>
      <vt:lpstr>Parameters (Arguments)</vt:lpstr>
      <vt:lpstr>Parameter vs. Argument</vt:lpstr>
      <vt:lpstr>Functions Calling Functions</vt:lpstr>
      <vt:lpstr>Declaring Void Functions</vt:lpstr>
      <vt:lpstr>Declaring Void Functions</vt:lpstr>
      <vt:lpstr>Calling Void Functions</vt:lpstr>
      <vt:lpstr>Function documentation</vt:lpstr>
      <vt:lpstr>main(): ‘Special’</vt:lpstr>
      <vt:lpstr>Scope of Identifier Names</vt:lpstr>
      <vt:lpstr>Scope Rules</vt:lpstr>
      <vt:lpstr>Global Scope</vt:lpstr>
      <vt:lpstr>Global Constants and Global Variables</vt:lpstr>
      <vt:lpstr>Block Scope</vt:lpstr>
      <vt:lpstr>Lifetime</vt:lpstr>
      <vt:lpstr>Static &amp; Lifetime</vt:lpstr>
      <vt:lpstr>Programming in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Visual Basic 2008: Reloaded 3e</dc:title>
  <dc:creator>Pat Sterling</dc:creator>
  <cp:lastModifiedBy>TLEMSANI</cp:lastModifiedBy>
  <cp:revision>1</cp:revision>
  <dcterms:created xsi:type="dcterms:W3CDTF">2023-05-20T09:31:00Z</dcterms:created>
  <dcterms:modified xsi:type="dcterms:W3CDTF">2023-11-27T10:41:53Z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2023-05-20T00:00:00Z</vt:filetime>
  </property>
</Properties>
</file>