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Afeesh" charset="1" panose="00000500000000000000"/>
      <p:regular r:id="rId14"/>
    </p:embeddedFont>
    <p:embeddedFont>
      <p:font typeface="Cairo Bold" charset="1" panose="00000800000000000000"/>
      <p:regular r:id="rId15"/>
    </p:embeddedFont>
    <p:embeddedFont>
      <p:font typeface="XM Vahid Bold" charset="1" panose="02000803090000020004"/>
      <p:regular r:id="rId16"/>
    </p:embeddedFont>
    <p:embeddedFont>
      <p:font typeface="Cairo" charset="1" panose="000005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372719" y="3706075"/>
            <a:ext cx="10137267" cy="443722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01</a:t>
            </a: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8265170" y="7843655"/>
            <a:ext cx="771920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1249" y="-254389"/>
            <a:ext cx="4895939" cy="10862232"/>
            <a:chOff x="0" y="0"/>
            <a:chExt cx="758509" cy="1682844"/>
          </a:xfrm>
        </p:grpSpPr>
        <p:sp>
          <p:nvSpPr>
            <p:cNvPr name="Freeform 3" id="3"/>
            <p:cNvSpPr/>
            <p:nvPr/>
          </p:nvSpPr>
          <p:spPr>
            <a:xfrm flipH="false" flipV="false" rot="0">
              <a:off x="0" y="0"/>
              <a:ext cx="758509" cy="1682844"/>
            </a:xfrm>
            <a:custGeom>
              <a:avLst/>
              <a:gdLst/>
              <a:ahLst/>
              <a:cxnLst/>
              <a:rect r="r" b="b" t="t" l="l"/>
              <a:pathLst>
                <a:path h="1682844" w="758509">
                  <a:moveTo>
                    <a:pt x="67996" y="0"/>
                  </a:moveTo>
                  <a:lnTo>
                    <a:pt x="690513" y="0"/>
                  </a:lnTo>
                  <a:cubicBezTo>
                    <a:pt x="728066" y="0"/>
                    <a:pt x="758509" y="30443"/>
                    <a:pt x="758509" y="67996"/>
                  </a:cubicBezTo>
                  <a:lnTo>
                    <a:pt x="758509" y="1614848"/>
                  </a:lnTo>
                  <a:cubicBezTo>
                    <a:pt x="758509" y="1652401"/>
                    <a:pt x="728066" y="1682844"/>
                    <a:pt x="690513" y="1682844"/>
                  </a:cubicBezTo>
                  <a:lnTo>
                    <a:pt x="67996" y="1682844"/>
                  </a:lnTo>
                  <a:cubicBezTo>
                    <a:pt x="49962" y="1682844"/>
                    <a:pt x="32667" y="1675680"/>
                    <a:pt x="19915" y="1662929"/>
                  </a:cubicBezTo>
                  <a:cubicBezTo>
                    <a:pt x="7164" y="1650177"/>
                    <a:pt x="0" y="1632882"/>
                    <a:pt x="0" y="1614848"/>
                  </a:cubicBezTo>
                  <a:lnTo>
                    <a:pt x="0" y="67996"/>
                  </a:lnTo>
                  <a:cubicBezTo>
                    <a:pt x="0" y="30443"/>
                    <a:pt x="30443" y="0"/>
                    <a:pt x="67996" y="0"/>
                  </a:cubicBezTo>
                  <a:close/>
                </a:path>
              </a:pathLst>
            </a:custGeom>
            <a:blipFill>
              <a:blip r:embed="rId2"/>
              <a:stretch>
                <a:fillRect l="-37468" t="-2385" r="-202838" b="0"/>
              </a:stretch>
            </a:blipFill>
            <a:ln cap="rnd">
              <a:noFill/>
              <a:prstDash val="solid"/>
              <a:round/>
            </a:ln>
          </p:spPr>
        </p:sp>
      </p:grpSp>
      <p:sp>
        <p:nvSpPr>
          <p:cNvPr name="TextBox 4" id="4"/>
          <p:cNvSpPr txBox="true"/>
          <p:nvPr/>
        </p:nvSpPr>
        <p:spPr>
          <a:xfrm rot="0">
            <a:off x="4534690" y="268064"/>
            <a:ext cx="12937945" cy="7594025"/>
          </a:xfrm>
          <a:prstGeom prst="rect">
            <a:avLst/>
          </a:prstGeom>
        </p:spPr>
        <p:txBody>
          <a:bodyPr anchor="t" rtlCol="false" tIns="0" lIns="0" bIns="0" rIns="0">
            <a:spAutoFit/>
          </a:bodyPr>
          <a:lstStyle/>
          <a:p>
            <a:pPr algn="ctr" rtl="true">
              <a:lnSpc>
                <a:spcPts val="3531"/>
              </a:lnSpc>
            </a:pPr>
            <a:r>
              <a:rPr lang="ar-EG" sz="2522">
                <a:solidFill>
                  <a:srgbClr val="4ADEDD"/>
                </a:solidFill>
                <a:latin typeface="Cairo"/>
                <a:ea typeface="Cairo"/>
                <a:cs typeface="Cairo"/>
                <a:sym typeface="Cairo"/>
                <a:rtl val="true"/>
              </a:rPr>
              <a:t>- تاريخ الكرة السلة:</a:t>
            </a:r>
          </a:p>
          <a:p>
            <a:pPr algn="r" rtl="true">
              <a:lnSpc>
                <a:spcPts val="3531"/>
              </a:lnSpc>
            </a:pPr>
          </a:p>
          <a:p>
            <a:pPr algn="l">
              <a:lnSpc>
                <a:spcPts val="3531"/>
              </a:lnSpc>
            </a:pPr>
          </a:p>
          <a:p>
            <a:pPr algn="r" rtl="true">
              <a:lnSpc>
                <a:spcPts val="3531"/>
              </a:lnSpc>
            </a:pPr>
            <a:r>
              <a:rPr lang="ar-EG" sz="2522">
                <a:solidFill>
                  <a:srgbClr val="000000"/>
                </a:solidFill>
                <a:latin typeface="Cairo"/>
                <a:ea typeface="Cairo"/>
                <a:cs typeface="Cairo"/>
                <a:sym typeface="Cairo"/>
                <a:rtl val="true"/>
              </a:rPr>
              <a:t>إن كرة السلة هي تلك الرياضة الفذة، التي ابتكرت إلى حد كبير من لا شيء مع قواعد شبيهة بالقواعد الحالية. وقد ابتكرها رجل يدعى الدكتور جيمس نيسميث (</a:t>
            </a:r>
            <a:r>
              <a:rPr lang="en-US" sz="2522">
                <a:solidFill>
                  <a:srgbClr val="000000"/>
                </a:solidFill>
                <a:latin typeface="Cairo"/>
                <a:ea typeface="Cairo"/>
                <a:cs typeface="Cairo"/>
                <a:sym typeface="Cairo"/>
              </a:rPr>
              <a:t>Dr.James Naismith</a:t>
            </a:r>
            <a:r>
              <a:rPr lang="ar-EG" sz="2522">
                <a:solidFill>
                  <a:srgbClr val="000000"/>
                </a:solidFill>
                <a:latin typeface="Cairo"/>
                <a:ea typeface="Cairo"/>
                <a:cs typeface="Cairo"/>
                <a:sym typeface="Cairo"/>
                <a:rtl val="true"/>
              </a:rPr>
              <a:t>). وُلد الدكتور جيمس نيسميث عام </a:t>
            </a:r>
            <a:r>
              <a:rPr lang="en-US" sz="2522">
                <a:solidFill>
                  <a:srgbClr val="000000"/>
                </a:solidFill>
                <a:latin typeface="Cairo"/>
                <a:ea typeface="Cairo"/>
                <a:cs typeface="Cairo"/>
                <a:sym typeface="Cairo"/>
              </a:rPr>
              <a:t>1861</a:t>
            </a:r>
            <a:r>
              <a:rPr lang="ar-EG" sz="2522">
                <a:solidFill>
                  <a:srgbClr val="000000"/>
                </a:solidFill>
                <a:latin typeface="Cairo"/>
                <a:ea typeface="Cairo"/>
                <a:cs typeface="Cairo"/>
                <a:sym typeface="Cairo"/>
                <a:rtl val="true"/>
              </a:rPr>
              <a:t>في مدينة رامسي (</a:t>
            </a:r>
            <a:r>
              <a:rPr lang="en-US" sz="2522">
                <a:solidFill>
                  <a:srgbClr val="000000"/>
                </a:solidFill>
                <a:latin typeface="Cairo"/>
                <a:ea typeface="Cairo"/>
                <a:cs typeface="Cairo"/>
                <a:sym typeface="Cairo"/>
              </a:rPr>
              <a:t>Ramsay</a:t>
            </a:r>
            <a:r>
              <a:rPr lang="ar-EG" sz="2522">
                <a:solidFill>
                  <a:srgbClr val="000000"/>
                </a:solidFill>
                <a:latin typeface="Cairo"/>
                <a:ea typeface="Cairo"/>
                <a:cs typeface="Cairo"/>
                <a:sym typeface="Cairo"/>
                <a:rtl val="true"/>
              </a:rPr>
              <a:t>) قرب المونتي في أونتاريو في كندا. خُلقت فكرة كرة السلة من أيام دراسة نيسميث في تلك البقعة حيث كان يتعب لعبة للأطفال تسمى "البطة على الصخرة"، خارج مدرسته ذات الحجرة الواحدة.</a:t>
            </a:r>
          </a:p>
          <a:p>
            <a:pPr algn="r" rtl="true">
              <a:lnSpc>
                <a:spcPts val="3531"/>
              </a:lnSpc>
            </a:pPr>
          </a:p>
          <a:p>
            <a:pPr algn="r" rtl="true">
              <a:lnSpc>
                <a:spcPts val="3531"/>
              </a:lnSpc>
            </a:pPr>
            <a:r>
              <a:rPr lang="ar-EG" sz="2522">
                <a:solidFill>
                  <a:srgbClr val="000000"/>
                </a:solidFill>
                <a:latin typeface="Cairo"/>
                <a:ea typeface="Cairo"/>
                <a:cs typeface="Cairo"/>
                <a:sym typeface="Cairo"/>
                <a:rtl val="true"/>
              </a:rPr>
              <a:t>الدكتور جيمس نيسميث المعروف " بأبي كرة السلة </a:t>
            </a:r>
          </a:p>
          <a:p>
            <a:pPr algn="r" rtl="true">
              <a:lnSpc>
                <a:spcPts val="3531"/>
              </a:lnSpc>
            </a:pPr>
            <a:r>
              <a:rPr lang="ar-EG" sz="2522">
                <a:solidFill>
                  <a:srgbClr val="000000"/>
                </a:solidFill>
                <a:latin typeface="Cairo"/>
                <a:ea typeface="Cairo"/>
                <a:cs typeface="Cairo"/>
                <a:sym typeface="Cairo"/>
                <a:rtl val="true"/>
              </a:rPr>
              <a:t>تركز اللعبة حول محاولة إيقاع "بطة" من على أعلى صخرة كبيرة يقذفها بصخرة أخرى. وفد داوم نيسميث في جامعة ماك غيل ( </a:t>
            </a:r>
            <a:r>
              <a:rPr lang="en-US" sz="2522">
                <a:solidFill>
                  <a:srgbClr val="000000"/>
                </a:solidFill>
                <a:latin typeface="Cairo"/>
                <a:ea typeface="Cairo"/>
                <a:cs typeface="Cairo"/>
                <a:sym typeface="Cairo"/>
              </a:rPr>
              <a:t>McGill</a:t>
            </a:r>
            <a:r>
              <a:rPr lang="ar-EG" sz="2522">
                <a:solidFill>
                  <a:srgbClr val="000000"/>
                </a:solidFill>
                <a:latin typeface="Cairo"/>
                <a:ea typeface="Cairo"/>
                <a:cs typeface="Cairo"/>
                <a:sym typeface="Cairo"/>
                <a:rtl val="true"/>
              </a:rPr>
              <a:t>) بمدينة مونتريال في كيبيك في كندا.</a:t>
            </a:r>
          </a:p>
          <a:p>
            <a:pPr algn="r" rtl="true">
              <a:lnSpc>
                <a:spcPts val="3531"/>
              </a:lnSpc>
            </a:pPr>
            <a:r>
              <a:rPr lang="ar-EG" sz="2522">
                <a:solidFill>
                  <a:srgbClr val="000000"/>
                </a:solidFill>
                <a:latin typeface="Cairo"/>
                <a:ea typeface="Cairo"/>
                <a:cs typeface="Cairo"/>
                <a:sym typeface="Cairo"/>
                <a:rtl val="true"/>
              </a:rPr>
              <a:t>بعد أن عمل جيمس نيسميث كمدير للرياضة في ماك غيل، انتقل إلى مدرسة التدريب في جمعية الشبان المسيحيين (</a:t>
            </a:r>
            <a:r>
              <a:rPr lang="en-US" sz="2522">
                <a:solidFill>
                  <a:srgbClr val="000000"/>
                </a:solidFill>
                <a:latin typeface="Cairo"/>
                <a:ea typeface="Cairo"/>
                <a:cs typeface="Cairo"/>
                <a:sym typeface="Cairo"/>
              </a:rPr>
              <a:t>Y.M.C.A</a:t>
            </a:r>
            <a:r>
              <a:rPr lang="ar-EG" sz="2522">
                <a:solidFill>
                  <a:srgbClr val="000000"/>
                </a:solidFill>
                <a:latin typeface="Cairo"/>
                <a:ea typeface="Cairo"/>
                <a:cs typeface="Cairo"/>
                <a:sym typeface="Cairo"/>
                <a:rtl val="true"/>
              </a:rPr>
              <a:t>) في سبرينغفيلد في ماساتشوستس في الولايات المتحدة عام </a:t>
            </a:r>
            <a:r>
              <a:rPr lang="en-US" sz="2522">
                <a:solidFill>
                  <a:srgbClr val="000000"/>
                </a:solidFill>
                <a:latin typeface="Cairo"/>
                <a:ea typeface="Cairo"/>
                <a:cs typeface="Cairo"/>
                <a:sym typeface="Cairo"/>
              </a:rPr>
              <a:t>1891</a:t>
            </a:r>
            <a:r>
              <a:rPr lang="ar-EG" sz="2522">
                <a:solidFill>
                  <a:srgbClr val="000000"/>
                </a:solidFill>
                <a:latin typeface="Cairo"/>
                <a:ea typeface="Cairo"/>
                <a:cs typeface="Cairo"/>
                <a:sym typeface="Cairo"/>
                <a:rtl val="true"/>
              </a:rPr>
              <a:t>، حيث وُلدت رياضة كرة السلة في سبرسنغفليد، علم لوثر غوليك (</a:t>
            </a:r>
            <a:r>
              <a:rPr lang="en-US" sz="2522">
                <a:solidFill>
                  <a:srgbClr val="000000"/>
                </a:solidFill>
                <a:latin typeface="Cairo"/>
                <a:ea typeface="Cairo"/>
                <a:cs typeface="Cairo"/>
                <a:sym typeface="Cairo"/>
              </a:rPr>
              <a:t>Luther Gulick</a:t>
            </a:r>
            <a:r>
              <a:rPr lang="ar-EG" sz="2522">
                <a:solidFill>
                  <a:srgbClr val="000000"/>
                </a:solidFill>
                <a:latin typeface="Cairo"/>
                <a:ea typeface="Cairo"/>
                <a:cs typeface="Cairo"/>
                <a:sym typeface="Cairo"/>
                <a:rtl val="true"/>
              </a:rPr>
              <a:t>) رئيس دائرة التربية البدنية نيسميث ابتكار لعبة جديدة لتسلية لاعبي الرياضة في المدرسة خلال فصل الشتاء.</a:t>
            </a:r>
          </a:p>
          <a:p>
            <a:pPr algn="r" rtl="true">
              <a:lnSpc>
                <a:spcPts val="3531"/>
              </a:lnSpc>
            </a:pP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90600"/>
            <a:ext cx="18288000" cy="8299931"/>
          </a:xfrm>
          <a:prstGeom prst="rect">
            <a:avLst/>
          </a:prstGeom>
        </p:spPr>
        <p:txBody>
          <a:bodyPr anchor="t" rtlCol="false" tIns="0" lIns="0" bIns="0" rIns="0">
            <a:spAutoFit/>
          </a:bodyPr>
          <a:lstStyle/>
          <a:p>
            <a:pPr algn="ctr" rtl="true">
              <a:lnSpc>
                <a:spcPts val="3473"/>
              </a:lnSpc>
              <a:spcBef>
                <a:spcPct val="0"/>
              </a:spcBef>
            </a:pPr>
            <a:r>
              <a:rPr lang="ar-EG" b="true" sz="2481">
                <a:solidFill>
                  <a:srgbClr val="000000"/>
                </a:solidFill>
                <a:latin typeface="Cairo Bold"/>
                <a:ea typeface="Cairo Bold"/>
                <a:cs typeface="Cairo Bold"/>
                <a:sym typeface="Cairo Bold"/>
                <a:rtl val="true"/>
              </a:rPr>
              <a:t>واجه نيسميث مشكلة إيجاد لعبة ملائمة للعب التلامذة في الداخل خلال شتاء مساتشوستيس. لكنه صمم على خلق لعبة للتلامذة تتطلب مهارة بدلاً من لعبة تستند إلى القوة فحسب، وكان في حاجة إلى لعبة تُمارس في الداخل ضمن مساحة ضيقة نسبياً بالكرة العادية المستعملة في لعبة كرة القدم، جمع نيسميث الصف الذي يعد </a:t>
            </a:r>
            <a:r>
              <a:rPr lang="en-US" b="true" sz="2481">
                <a:solidFill>
                  <a:srgbClr val="000000"/>
                </a:solidFill>
                <a:latin typeface="Cairo Bold"/>
                <a:ea typeface="Cairo Bold"/>
                <a:cs typeface="Cairo Bold"/>
                <a:sym typeface="Cairo Bold"/>
              </a:rPr>
              <a:t>18</a:t>
            </a:r>
            <a:r>
              <a:rPr lang="ar-EG" b="true" sz="2481">
                <a:solidFill>
                  <a:srgbClr val="000000"/>
                </a:solidFill>
                <a:latin typeface="Cairo Bold"/>
                <a:ea typeface="Cairo Bold"/>
                <a:cs typeface="Cairo Bold"/>
                <a:sym typeface="Cairo Bold"/>
                <a:rtl val="true"/>
              </a:rPr>
              <a:t> شاباً ثم عين قائدين لفريقين يتضمن كل منهما تسعة من اللاعبين، وعرفهم إلى لعبة كرة السلة، (كانت مكونة من كلمتين في ذلك الوقت). أوجز </a:t>
            </a:r>
            <a:r>
              <a:rPr lang="en-US" b="true" sz="2481">
                <a:solidFill>
                  <a:srgbClr val="000000"/>
                </a:solidFill>
                <a:latin typeface="Cairo Bold"/>
                <a:ea typeface="Cairo Bold"/>
                <a:cs typeface="Cairo Bold"/>
                <a:sym typeface="Cairo Bold"/>
              </a:rPr>
              <a:t>13</a:t>
            </a:r>
            <a:r>
              <a:rPr lang="ar-EG" b="true" sz="2481">
                <a:solidFill>
                  <a:srgbClr val="000000"/>
                </a:solidFill>
                <a:latin typeface="Cairo Bold"/>
                <a:ea typeface="Cairo Bold"/>
                <a:cs typeface="Cairo Bold"/>
                <a:sym typeface="Cairo Bold"/>
                <a:rtl val="true"/>
              </a:rPr>
              <a:t> قاعدة كن القواعد الأساسية ، ثم أرسل بواب المدرسة لإيجاد صندوقين لتركيزهما إلى درابزون الشرفة في جوانب متقابلة من مبنى الرياضة، حيث يُستخدم كل منهما كمرمى للهدف، لكن بواب المدرسة لم يجد غلا سلتين لكيل الخوخ فمورست اللعبة بهما.</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التاريخ كرة السلة لم يُراقب عن كثب جزء من اللعبة كما روقبت الأعمال المتعلقة بارتكاب المخالفات على الخصم. ففي الأيام الأولى لكرة السلة، كان اللاعب إذا ما قام بالمخالفة الثانية يُزاح من اللعب إلى حين تحقيق ضربة الهدف التالية، وإذا ما قام الفريق بارتكاب ثلاث مخالفات متتالية، بكافأ خصمه بتسجيل هدف.</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وابتداء من عام </a:t>
            </a:r>
            <a:r>
              <a:rPr lang="en-US" b="true" sz="2481">
                <a:solidFill>
                  <a:srgbClr val="000000"/>
                </a:solidFill>
                <a:latin typeface="Cairo Bold"/>
                <a:ea typeface="Cairo Bold"/>
                <a:cs typeface="Cairo Bold"/>
                <a:sym typeface="Cairo Bold"/>
              </a:rPr>
              <a:t>1894</a:t>
            </a:r>
            <a:r>
              <a:rPr lang="ar-EG" b="true" sz="2481">
                <a:solidFill>
                  <a:srgbClr val="000000"/>
                </a:solidFill>
                <a:latin typeface="Cairo Bold"/>
                <a:ea typeface="Cairo Bold"/>
                <a:cs typeface="Cairo Bold"/>
                <a:sym typeface="Cairo Bold"/>
                <a:rtl val="true"/>
              </a:rPr>
              <a:t>، أعطي الحق بضربة حرة للاعبين لدى تعرضهم لمخالفة، ثم إنه اعتباراً من مطلع </a:t>
            </a:r>
            <a:r>
              <a:rPr lang="en-US" b="true" sz="2481">
                <a:solidFill>
                  <a:srgbClr val="000000"/>
                </a:solidFill>
                <a:latin typeface="Cairo Bold"/>
                <a:ea typeface="Cairo Bold"/>
                <a:cs typeface="Cairo Bold"/>
                <a:sym typeface="Cairo Bold"/>
              </a:rPr>
              <a:t>1908</a:t>
            </a:r>
            <a:r>
              <a:rPr lang="ar-EG" b="true" sz="2481">
                <a:solidFill>
                  <a:srgbClr val="000000"/>
                </a:solidFill>
                <a:latin typeface="Cairo Bold"/>
                <a:ea typeface="Cairo Bold"/>
                <a:cs typeface="Cairo Bold"/>
                <a:sym typeface="Cairo Bold"/>
                <a:rtl val="true"/>
              </a:rPr>
              <a:t>، كان اللاعبون الذين يرتكبون خمس مخالفات. يُجردون من أهليتهم في متابعة اللعبة وبالاستناد إلى فداحة المخالفة. عُدلت القواعد (الشروط) بحيث يُمنح اللاعبون رميتين أو واحدة مع ضربة إضافية، وهذا الأمر لا يسرى إلا إدا تمت الضربة الأولى. وقد قضت القواعد أيضاُ بأن اللاعب المهاجم قد يرتكب مخالفة إذا لعب بطريقة سديدة العدوانية.</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تخرج نيسميث طبيباً، لكنه كان أساساً مهتما بفيزلوجيا الرياضة وربما نسميه هذه الأيام بعلم الرياضة وكقس مشيخي بروتستانتي له اهتمامه القوي بالفلسفة والعيش الطاهر (الشريف). راقب لعبته كرة السلة التي أدخلتها جمعية الشبان المسيحيين (</a:t>
            </a:r>
            <a:r>
              <a:rPr lang="en-US" b="true" sz="2481">
                <a:solidFill>
                  <a:srgbClr val="000000"/>
                </a:solidFill>
                <a:latin typeface="Cairo Bold"/>
                <a:ea typeface="Cairo Bold"/>
                <a:cs typeface="Cairo Bold"/>
                <a:sym typeface="Cairo Bold"/>
              </a:rPr>
              <a:t>Y.M.C.A</a:t>
            </a:r>
            <a:r>
              <a:rPr lang="ar-EG" b="true" sz="2481">
                <a:solidFill>
                  <a:srgbClr val="000000"/>
                </a:solidFill>
                <a:latin typeface="Cairo Bold"/>
                <a:ea typeface="Cairo Bold"/>
                <a:cs typeface="Cairo Bold"/>
                <a:sym typeface="Cairo Bold"/>
                <a:rtl val="true"/>
              </a:rPr>
              <a:t>) إلى العديد من البلدان في وقت مبكر أي بحلول عام </a:t>
            </a:r>
            <a:r>
              <a:rPr lang="en-US" b="true" sz="2481">
                <a:solidFill>
                  <a:srgbClr val="000000"/>
                </a:solidFill>
                <a:latin typeface="Cairo Bold"/>
                <a:ea typeface="Cairo Bold"/>
                <a:cs typeface="Cairo Bold"/>
                <a:sym typeface="Cairo Bold"/>
              </a:rPr>
              <a:t>1893</a:t>
            </a:r>
            <a:r>
              <a:rPr lang="ar-EG" b="true" sz="2481">
                <a:solidFill>
                  <a:srgbClr val="000000"/>
                </a:solidFill>
                <a:latin typeface="Cairo Bold"/>
                <a:ea typeface="Cairo Bold"/>
                <a:cs typeface="Cairo Bold"/>
                <a:sym typeface="Cairo Bold"/>
                <a:rtl val="true"/>
              </a:rPr>
              <a:t>.</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 </a:t>
            </a:r>
          </a:p>
          <a:p>
            <a:pPr algn="ctr" rtl="true">
              <a:lnSpc>
                <a:spcPts val="3473"/>
              </a:lnSpc>
              <a:spcBef>
                <a:spcPct val="0"/>
              </a:spcBef>
            </a:pPr>
            <a:r>
              <a:rPr lang="ar-EG" b="true" sz="2481">
                <a:solidFill>
                  <a:srgbClr val="000000"/>
                </a:solidFill>
                <a:latin typeface="Cairo Bold"/>
                <a:ea typeface="Cairo Bold"/>
                <a:cs typeface="Cairo Bold"/>
                <a:sym typeface="Cairo Bold"/>
                <a:rtl val="true"/>
              </a:rPr>
              <a:t>وفي عام </a:t>
            </a:r>
            <a:r>
              <a:rPr lang="en-US" b="true" sz="2481">
                <a:solidFill>
                  <a:srgbClr val="000000"/>
                </a:solidFill>
                <a:latin typeface="Cairo Bold"/>
                <a:ea typeface="Cairo Bold"/>
                <a:cs typeface="Cairo Bold"/>
                <a:sym typeface="Cairo Bold"/>
              </a:rPr>
              <a:t>1936</a:t>
            </a:r>
            <a:r>
              <a:rPr lang="ar-EG" b="true" sz="2481">
                <a:solidFill>
                  <a:srgbClr val="000000"/>
                </a:solidFill>
                <a:latin typeface="Cairo Bold"/>
                <a:ea typeface="Cairo Bold"/>
                <a:cs typeface="Cairo Bold"/>
                <a:sym typeface="Cairo Bold"/>
                <a:rtl val="true"/>
              </a:rPr>
              <a:t> أخذت كرة السلة مكانها في الألعاب الأولمبية في برلين، وهكذا تطورت كرة السلة لتصبح إحدى الرياضة الأكثر شعبية في العالم في الوقت الحاضر.</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81075"/>
            <a:ext cx="18288000" cy="9119716"/>
          </a:xfrm>
          <a:prstGeom prst="rect">
            <a:avLst/>
          </a:prstGeom>
        </p:spPr>
        <p:txBody>
          <a:bodyPr anchor="t" rtlCol="false" tIns="0" lIns="0" bIns="0" rIns="0">
            <a:spAutoFit/>
          </a:bodyPr>
          <a:lstStyle/>
          <a:p>
            <a:pPr algn="ctr">
              <a:lnSpc>
                <a:spcPts val="2913"/>
              </a:lnSpc>
              <a:spcBef>
                <a:spcPct val="0"/>
              </a:spcBef>
            </a:pPr>
            <a:r>
              <a:rPr lang="en-US" b="true" sz="2081">
                <a:solidFill>
                  <a:srgbClr val="000000"/>
                </a:solidFill>
                <a:latin typeface="Cairo Bold"/>
                <a:ea typeface="Cairo Bold"/>
                <a:cs typeface="Cairo Bold"/>
                <a:sym typeface="Cairo Bold"/>
              </a:rPr>
              <a:t>- </a:t>
            </a:r>
            <a:r>
              <a:rPr lang="ar-EG" b="true" sz="2081">
                <a:solidFill>
                  <a:srgbClr val="000000"/>
                </a:solidFill>
                <a:latin typeface="Cairo Bold"/>
                <a:ea typeface="Cairo Bold"/>
                <a:cs typeface="Cairo Bold"/>
                <a:sym typeface="Cairo Bold"/>
                <a:rtl val="true"/>
              </a:rPr>
              <a:t>نـمـــو اللـعـبـــة</a:t>
            </a:r>
            <a:r>
              <a:rPr lang="en-US" b="true" sz="2081">
                <a:solidFill>
                  <a:srgbClr val="000000"/>
                </a:solidFill>
                <a:latin typeface="Cairo Bold"/>
                <a:ea typeface="Cairo Bold"/>
                <a:cs typeface="Cairo Bold"/>
                <a:sym typeface="Cairo Bold"/>
              </a:rPr>
              <a:t>:</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ولكن سرعان ما أفسحت كرة القدم وسلة الخوخ في المجال بتجهيزات أكثر تخصصاً. فعلى سبل المثال في الأيام الأولى كانت سلال الخوخ مُغلقة من الأسفل ما يعني أن على أحد ما أن يتسلَق سلماً لاستعادة الكرة بعد إصابة الهدف. بعدئذٍ، استبدلت سلة الخوخ بإطار معدني مع شبكة متدلية فيه، وفي عام </a:t>
            </a:r>
            <a:r>
              <a:rPr lang="en-US" b="true" sz="2081">
                <a:solidFill>
                  <a:srgbClr val="000000"/>
                </a:solidFill>
                <a:latin typeface="Cairo Bold"/>
                <a:ea typeface="Cairo Bold"/>
                <a:cs typeface="Cairo Bold"/>
                <a:sym typeface="Cairo Bold"/>
              </a:rPr>
              <a:t>1906</a:t>
            </a:r>
            <a:r>
              <a:rPr lang="ar-EG" b="true" sz="2081">
                <a:solidFill>
                  <a:srgbClr val="000000"/>
                </a:solidFill>
                <a:latin typeface="Cairo Bold"/>
                <a:ea typeface="Cairo Bold"/>
                <a:cs typeface="Cairo Bold"/>
                <a:sym typeface="Cairo Bold"/>
                <a:rtl val="true"/>
              </a:rPr>
              <a:t>، أخذ الناس بفتح الشبكة لجعل الكرة تسقط منها. </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أول ما صُنعت كرات السلة كانت كن أجزاء جلدية مدروزة بعضها ببعض وفي داخلها كيس مطاطي. وقد بطانة قماشية إلى الجلد لدعمها واتساقها. شكلت الكرة المقبولة التي وُضعت قيد الاستعمال حوالي عام </a:t>
            </a:r>
            <a:r>
              <a:rPr lang="en-US" b="true" sz="2081">
                <a:solidFill>
                  <a:srgbClr val="000000"/>
                </a:solidFill>
                <a:latin typeface="Cairo Bold"/>
                <a:ea typeface="Cairo Bold"/>
                <a:cs typeface="Cairo Bold"/>
                <a:sym typeface="Cairo Bold"/>
              </a:rPr>
              <a:t>1942</a:t>
            </a:r>
            <a:r>
              <a:rPr lang="ar-EG" b="true" sz="2081">
                <a:solidFill>
                  <a:srgbClr val="000000"/>
                </a:solidFill>
                <a:latin typeface="Cairo Bold"/>
                <a:ea typeface="Cairo Bold"/>
                <a:cs typeface="Cairo Bold"/>
                <a:sym typeface="Cairo Bold"/>
                <a:rtl val="true"/>
              </a:rPr>
              <a:t>، تقدماً بارزاً في هذه الرياضة، وهذه الكرة التي هي نتاج المصانع هي كرة ثابتة الحجم والشكل، وقد وفرت استجابة أفضل، ما جعل اللعب أكثر تماسكاً، وتنمية المهارات الفردية أكثر سهولة. في القواعد الأصلية لـ </a:t>
            </a:r>
            <a:r>
              <a:rPr lang="en-US" b="true" sz="2081">
                <a:solidFill>
                  <a:srgbClr val="000000"/>
                </a:solidFill>
                <a:latin typeface="Cairo Bold"/>
                <a:ea typeface="Cairo Bold"/>
                <a:cs typeface="Cairo Bold"/>
                <a:sym typeface="Cairo Bold"/>
              </a:rPr>
              <a:t>13</a:t>
            </a:r>
            <a:r>
              <a:rPr lang="ar-EG" b="true" sz="2081">
                <a:solidFill>
                  <a:srgbClr val="000000"/>
                </a:solidFill>
                <a:latin typeface="Cairo Bold"/>
                <a:ea typeface="Cairo Bold"/>
                <a:cs typeface="Cairo Bold"/>
                <a:sym typeface="Cairo Bold"/>
                <a:rtl val="true"/>
              </a:rPr>
              <a:t> لنيسميث، يمكن أن تضرب الكرة في أي اتجاه كان بيد واحدة أو بالاثنين، ولكن ليس بالإمكان توجيهها نحو الهدف بتربيتات قصيرة وسريعة لأن على اللاعبين ألا يتحركوا مع الكرة وابتداءً من عام </a:t>
            </a:r>
            <a:r>
              <a:rPr lang="en-US" b="true" sz="2081">
                <a:solidFill>
                  <a:srgbClr val="000000"/>
                </a:solidFill>
                <a:latin typeface="Cairo Bold"/>
                <a:ea typeface="Cairo Bold"/>
                <a:cs typeface="Cairo Bold"/>
                <a:sym typeface="Cairo Bold"/>
              </a:rPr>
              <a:t>1910</a:t>
            </a:r>
            <a:r>
              <a:rPr lang="ar-EG" b="true" sz="2081">
                <a:solidFill>
                  <a:srgbClr val="000000"/>
                </a:solidFill>
                <a:latin typeface="Cairo Bold"/>
                <a:ea typeface="Cairo Bold"/>
                <a:cs typeface="Cairo Bold"/>
                <a:sym typeface="Cairo Bold"/>
                <a:rtl val="true"/>
              </a:rPr>
              <a:t>، أصبح بمقدور اللاعب أن يقوم بتربيت الكرة لكنه لا ينبغي له أن يرميها بعد ذلك. ولم يبطل العمل بهذه القاعدة إلا في عام </a:t>
            </a:r>
            <a:r>
              <a:rPr lang="en-US" b="true" sz="2081">
                <a:solidFill>
                  <a:srgbClr val="000000"/>
                </a:solidFill>
                <a:latin typeface="Cairo Bold"/>
                <a:ea typeface="Cairo Bold"/>
                <a:cs typeface="Cairo Bold"/>
                <a:sym typeface="Cairo Bold"/>
              </a:rPr>
              <a:t>1916</a:t>
            </a:r>
            <a:r>
              <a:rPr lang="ar-EG" b="true" sz="2081">
                <a:solidFill>
                  <a:srgbClr val="000000"/>
                </a:solidFill>
                <a:latin typeface="Cairo Bold"/>
                <a:ea typeface="Cairo Bold"/>
                <a:cs typeface="Cairo Bold"/>
                <a:sym typeface="Cairo Bold"/>
                <a:rtl val="true"/>
              </a:rPr>
              <a:t> وبعد نقاش حامٍ، بحيث سُمح للاعبين بالرمي بعد تربيت الكرة.</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بسب السهولة بمتطلبات تجهيزاتها ولأنها تُمارس في الداخل، ولتنافسينها </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وقواعدها السهلة الفهم فقد تنامت شعبية كرة السلة بسرعة ملحوظة.</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a:t>
            </a:r>
          </a:p>
          <a:p>
            <a:pPr algn="ctr" rtl="true">
              <a:lnSpc>
                <a:spcPts val="3193"/>
              </a:lnSpc>
              <a:spcBef>
                <a:spcPct val="0"/>
              </a:spcBef>
            </a:pPr>
            <a:r>
              <a:rPr lang="ar-EG" b="true" sz="2281">
                <a:solidFill>
                  <a:srgbClr val="000000"/>
                </a:solidFill>
                <a:latin typeface="Cairo Bold"/>
                <a:ea typeface="Cairo Bold"/>
                <a:cs typeface="Cairo Bold"/>
                <a:sym typeface="Cairo Bold"/>
                <a:rtl val="true"/>
              </a:rPr>
              <a:t>تنامت كرة السلة بين رابطات الشبان المسحيين (</a:t>
            </a:r>
            <a:r>
              <a:rPr lang="en-US" b="true" sz="2281">
                <a:solidFill>
                  <a:srgbClr val="000000"/>
                </a:solidFill>
                <a:latin typeface="Cairo Bold"/>
                <a:ea typeface="Cairo Bold"/>
                <a:cs typeface="Cairo Bold"/>
                <a:sym typeface="Cairo Bold"/>
              </a:rPr>
              <a:t>YMCAs</a:t>
            </a:r>
            <a:r>
              <a:rPr lang="ar-EG" b="true" sz="2281">
                <a:solidFill>
                  <a:srgbClr val="000000"/>
                </a:solidFill>
                <a:latin typeface="Cairo Bold"/>
                <a:ea typeface="Cairo Bold"/>
                <a:cs typeface="Cairo Bold"/>
                <a:sym typeface="Cairo Bold"/>
                <a:rtl val="true"/>
              </a:rPr>
              <a:t>) والقوات المسلحة والكليات. ولكونها لعبة تمارس في الداخل، ولتنافسها، وقواعدها السهلة الفهم، فقد حصدت كرة السلة شعبية سريعة. (د.عادل و مريم، </a:t>
            </a:r>
            <a:r>
              <a:rPr lang="en-US" b="true" sz="2281">
                <a:solidFill>
                  <a:srgbClr val="000000"/>
                </a:solidFill>
                <a:latin typeface="Cairo Bold"/>
                <a:ea typeface="Cairo Bold"/>
                <a:cs typeface="Cairo Bold"/>
                <a:sym typeface="Cairo Bold"/>
              </a:rPr>
              <a:t>2006</a:t>
            </a:r>
            <a:r>
              <a:rPr lang="ar-EG" b="true" sz="2281">
                <a:solidFill>
                  <a:srgbClr val="000000"/>
                </a:solidFill>
                <a:latin typeface="Cairo Bold"/>
                <a:ea typeface="Cairo Bold"/>
                <a:cs typeface="Cairo Bold"/>
                <a:sym typeface="Cairo Bold"/>
                <a:rtl val="true"/>
              </a:rPr>
              <a:t>، الصفحات </a:t>
            </a:r>
            <a:r>
              <a:rPr lang="en-US" b="true" sz="2281">
                <a:solidFill>
                  <a:srgbClr val="000000"/>
                </a:solidFill>
                <a:latin typeface="Cairo Bold"/>
                <a:ea typeface="Cairo Bold"/>
                <a:cs typeface="Cairo Bold"/>
                <a:sym typeface="Cairo Bold"/>
              </a:rPr>
              <a:t>6</a:t>
            </a:r>
            <a:r>
              <a:rPr lang="ar-EG" b="true" sz="2281">
                <a:solidFill>
                  <a:srgbClr val="000000"/>
                </a:solidFill>
                <a:latin typeface="Cairo Bold"/>
                <a:ea typeface="Cairo Bold"/>
                <a:cs typeface="Cairo Bold"/>
                <a:sym typeface="Cairo Bold"/>
                <a:rtl val="true"/>
              </a:rPr>
              <a:t>-</a:t>
            </a:r>
            <a:r>
              <a:rPr lang="en-US" b="true" sz="2281">
                <a:solidFill>
                  <a:srgbClr val="000000"/>
                </a:solidFill>
                <a:latin typeface="Cairo Bold"/>
                <a:ea typeface="Cairo Bold"/>
                <a:cs typeface="Cairo Bold"/>
                <a:sym typeface="Cairo Bold"/>
              </a:rPr>
              <a:t>8</a:t>
            </a:r>
            <a:r>
              <a:rPr lang="ar-EG" b="true" sz="2281">
                <a:solidFill>
                  <a:srgbClr val="000000"/>
                </a:solidFill>
                <a:latin typeface="Cairo Bold"/>
                <a:ea typeface="Cairo Bold"/>
                <a:cs typeface="Cairo Bold"/>
                <a:sym typeface="Cairo Bold"/>
                <a:rtl val="true"/>
              </a:rPr>
              <a:t>)</a:t>
            </a:r>
          </a:p>
          <a:p>
            <a:pPr algn="ctr" rtl="true">
              <a:lnSpc>
                <a:spcPts val="2913"/>
              </a:lnSpc>
              <a:spcBef>
                <a:spcPct val="0"/>
              </a:spcBef>
            </a:pPr>
            <a:r>
              <a:rPr lang="en-US" b="true" sz="2081">
                <a:solidFill>
                  <a:srgbClr val="000000"/>
                </a:solidFill>
                <a:latin typeface="Cairo Bold"/>
                <a:ea typeface="Cairo Bold"/>
                <a:cs typeface="Cairo Bold"/>
                <a:sym typeface="Cairo Bold"/>
              </a:rPr>
              <a:t>3</a:t>
            </a:r>
            <a:r>
              <a:rPr lang="ar-EG" b="true" sz="2081">
                <a:solidFill>
                  <a:srgbClr val="000000"/>
                </a:solidFill>
                <a:latin typeface="Cairo Bold"/>
                <a:ea typeface="Cairo Bold"/>
                <a:cs typeface="Cairo Bold"/>
                <a:sym typeface="Cairo Bold"/>
                <a:rtl val="true"/>
              </a:rPr>
              <a:t>- تــاريـــخ كـــرة السـلـــة فـــي سـطـــــور:</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يعتبر أصل كرة السلة أمركا ومبتكرها (د.جيمس ناي سميث عام </a:t>
            </a:r>
            <a:r>
              <a:rPr lang="en-US" b="true" sz="2081">
                <a:solidFill>
                  <a:srgbClr val="000000"/>
                </a:solidFill>
                <a:latin typeface="Cairo Bold"/>
                <a:ea typeface="Cairo Bold"/>
                <a:cs typeface="Cairo Bold"/>
                <a:sym typeface="Cairo Bold"/>
              </a:rPr>
              <a:t>1891</a:t>
            </a:r>
            <a:r>
              <a:rPr lang="ar-EG" b="true" sz="2081">
                <a:solidFill>
                  <a:srgbClr val="000000"/>
                </a:solidFill>
                <a:latin typeface="Cairo Bold"/>
                <a:ea typeface="Cairo Bold"/>
                <a:cs typeface="Cairo Bold"/>
                <a:sym typeface="Cairo Bold"/>
                <a:rtl val="true"/>
              </a:rPr>
              <a:t>م).</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عام </a:t>
            </a:r>
            <a:r>
              <a:rPr lang="en-US" b="true" sz="2081">
                <a:solidFill>
                  <a:srgbClr val="000000"/>
                </a:solidFill>
                <a:latin typeface="Cairo Bold"/>
                <a:ea typeface="Cairo Bold"/>
                <a:cs typeface="Cairo Bold"/>
                <a:sym typeface="Cairo Bold"/>
              </a:rPr>
              <a:t>1900</a:t>
            </a:r>
            <a:r>
              <a:rPr lang="ar-EG" b="true" sz="2081">
                <a:solidFill>
                  <a:srgbClr val="000000"/>
                </a:solidFill>
                <a:latin typeface="Cairo Bold"/>
                <a:ea typeface="Cairo Bold"/>
                <a:cs typeface="Cairo Bold"/>
                <a:sym typeface="Cairo Bold"/>
                <a:rtl val="true"/>
              </a:rPr>
              <a:t>م قدمت (مز.ساند آبوت) كرة السلة إلى الإنسان في كلية سميث.</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عام </a:t>
            </a:r>
            <a:r>
              <a:rPr lang="en-US" b="true" sz="2081">
                <a:solidFill>
                  <a:srgbClr val="000000"/>
                </a:solidFill>
                <a:latin typeface="Cairo Bold"/>
                <a:ea typeface="Cairo Bold"/>
                <a:cs typeface="Cairo Bold"/>
                <a:sym typeface="Cairo Bold"/>
              </a:rPr>
              <a:t>1902</a:t>
            </a:r>
            <a:r>
              <a:rPr lang="ar-EG" b="true" sz="2081">
                <a:solidFill>
                  <a:srgbClr val="000000"/>
                </a:solidFill>
                <a:latin typeface="Cairo Bold"/>
                <a:ea typeface="Cairo Bold"/>
                <a:cs typeface="Cairo Bold"/>
                <a:sym typeface="Cairo Bold"/>
                <a:rtl val="true"/>
              </a:rPr>
              <a:t>م تكون دوري الجامعات الأمريكية.</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عام </a:t>
            </a:r>
            <a:r>
              <a:rPr lang="en-US" b="true" sz="2081">
                <a:solidFill>
                  <a:srgbClr val="000000"/>
                </a:solidFill>
                <a:latin typeface="Cairo Bold"/>
                <a:ea typeface="Cairo Bold"/>
                <a:cs typeface="Cairo Bold"/>
                <a:sym typeface="Cairo Bold"/>
              </a:rPr>
              <a:t>1906</a:t>
            </a:r>
            <a:r>
              <a:rPr lang="ar-EG" b="true" sz="2081">
                <a:solidFill>
                  <a:srgbClr val="000000"/>
                </a:solidFill>
                <a:latin typeface="Cairo Bold"/>
                <a:ea typeface="Cairo Bold"/>
                <a:cs typeface="Cairo Bold"/>
                <a:sym typeface="Cairo Bold"/>
                <a:rtl val="true"/>
              </a:rPr>
              <a:t> تكونت لجنة لدراسة القوانين وتعديلها فجعلتها (</a:t>
            </a:r>
            <a:r>
              <a:rPr lang="en-US" b="true" sz="2081">
                <a:solidFill>
                  <a:srgbClr val="000000"/>
                </a:solidFill>
                <a:latin typeface="Cairo Bold"/>
                <a:ea typeface="Cairo Bold"/>
                <a:cs typeface="Cairo Bold"/>
                <a:sym typeface="Cairo Bold"/>
              </a:rPr>
              <a:t>22</a:t>
            </a:r>
            <a:r>
              <a:rPr lang="ar-EG" b="true" sz="2081">
                <a:solidFill>
                  <a:srgbClr val="000000"/>
                </a:solidFill>
                <a:latin typeface="Cairo Bold"/>
                <a:ea typeface="Cairo Bold"/>
                <a:cs typeface="Cairo Bold"/>
                <a:sym typeface="Cairo Bold"/>
                <a:rtl val="true"/>
              </a:rPr>
              <a:t> مادة) بدلا من (</a:t>
            </a:r>
            <a:r>
              <a:rPr lang="en-US" b="true" sz="2081">
                <a:solidFill>
                  <a:srgbClr val="000000"/>
                </a:solidFill>
                <a:latin typeface="Cairo Bold"/>
                <a:ea typeface="Cairo Bold"/>
                <a:cs typeface="Cairo Bold"/>
                <a:sym typeface="Cairo Bold"/>
              </a:rPr>
              <a:t>12</a:t>
            </a:r>
            <a:r>
              <a:rPr lang="ar-EG" b="true" sz="2081">
                <a:solidFill>
                  <a:srgbClr val="000000"/>
                </a:solidFill>
                <a:latin typeface="Cairo Bold"/>
                <a:ea typeface="Cairo Bold"/>
                <a:cs typeface="Cairo Bold"/>
                <a:sym typeface="Cairo Bold"/>
                <a:rtl val="true"/>
              </a:rPr>
              <a:t> مادة).</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عام </a:t>
            </a:r>
            <a:r>
              <a:rPr lang="en-US" b="true" sz="2081">
                <a:solidFill>
                  <a:srgbClr val="000000"/>
                </a:solidFill>
                <a:latin typeface="Cairo Bold"/>
                <a:ea typeface="Cairo Bold"/>
                <a:cs typeface="Cairo Bold"/>
                <a:sym typeface="Cairo Bold"/>
              </a:rPr>
              <a:t>1909</a:t>
            </a:r>
            <a:r>
              <a:rPr lang="ar-EG" b="true" sz="2081">
                <a:solidFill>
                  <a:srgbClr val="000000"/>
                </a:solidFill>
                <a:latin typeface="Cairo Bold"/>
                <a:ea typeface="Cairo Bold"/>
                <a:cs typeface="Cairo Bold"/>
                <a:sym typeface="Cairo Bold"/>
                <a:rtl val="true"/>
              </a:rPr>
              <a:t>م استعملت اللوحة لأول مرة.</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عام </a:t>
            </a:r>
            <a:r>
              <a:rPr lang="en-US" b="true" sz="2081">
                <a:solidFill>
                  <a:srgbClr val="000000"/>
                </a:solidFill>
                <a:latin typeface="Cairo Bold"/>
                <a:ea typeface="Cairo Bold"/>
                <a:cs typeface="Cairo Bold"/>
                <a:sym typeface="Cairo Bold"/>
              </a:rPr>
              <a:t>1915</a:t>
            </a:r>
            <a:r>
              <a:rPr lang="ar-EG" b="true" sz="2081">
                <a:solidFill>
                  <a:srgbClr val="000000"/>
                </a:solidFill>
                <a:latin typeface="Cairo Bold"/>
                <a:ea typeface="Cairo Bold"/>
                <a:cs typeface="Cairo Bold"/>
                <a:sym typeface="Cairo Bold"/>
                <a:rtl val="true"/>
              </a:rPr>
              <a:t>م أقيم أول مؤتمر لكرة السلة في الولايات المتحدة صم مندوبين من المدارس والجامعات وجمعيات الشبان المسيحيين.</a:t>
            </a:r>
          </a:p>
          <a:p>
            <a:pPr algn="ctr" rtl="true">
              <a:lnSpc>
                <a:spcPts val="2913"/>
              </a:lnSpc>
              <a:spcBef>
                <a:spcPct val="0"/>
              </a:spcBef>
            </a:pPr>
            <a:r>
              <a:rPr lang="ar-EG" b="true" sz="2081">
                <a:solidFill>
                  <a:srgbClr val="000000"/>
                </a:solidFill>
                <a:latin typeface="Cairo Bold"/>
                <a:ea typeface="Cairo Bold"/>
                <a:cs typeface="Cairo Bold"/>
                <a:sym typeface="Cairo Bold"/>
                <a:rtl val="true"/>
              </a:rPr>
              <a:t>- أثناء الحرب العالمية الأولى (</a:t>
            </a:r>
            <a:r>
              <a:rPr lang="en-US" b="true" sz="2081">
                <a:solidFill>
                  <a:srgbClr val="000000"/>
                </a:solidFill>
                <a:latin typeface="Cairo Bold"/>
                <a:ea typeface="Cairo Bold"/>
                <a:cs typeface="Cairo Bold"/>
                <a:sym typeface="Cairo Bold"/>
              </a:rPr>
              <a:t>1914</a:t>
            </a:r>
            <a:r>
              <a:rPr lang="ar-EG" b="true" sz="2081">
                <a:solidFill>
                  <a:srgbClr val="000000"/>
                </a:solidFill>
                <a:latin typeface="Cairo Bold"/>
                <a:ea typeface="Cairo Bold"/>
                <a:cs typeface="Cairo Bold"/>
                <a:sym typeface="Cairo Bold"/>
                <a:rtl val="true"/>
              </a:rPr>
              <a:t>- </a:t>
            </a:r>
            <a:r>
              <a:rPr lang="en-US" b="true" sz="2081">
                <a:solidFill>
                  <a:srgbClr val="000000"/>
                </a:solidFill>
                <a:latin typeface="Cairo Bold"/>
                <a:ea typeface="Cairo Bold"/>
                <a:cs typeface="Cairo Bold"/>
                <a:sym typeface="Cairo Bold"/>
              </a:rPr>
              <a:t>1918</a:t>
            </a:r>
            <a:r>
              <a:rPr lang="ar-EG" b="true" sz="2081">
                <a:solidFill>
                  <a:srgbClr val="000000"/>
                </a:solidFill>
                <a:latin typeface="Cairo Bold"/>
                <a:ea typeface="Cairo Bold"/>
                <a:cs typeface="Cairo Bold"/>
                <a:sym typeface="Cairo Bold"/>
                <a:rtl val="true"/>
              </a:rPr>
              <a:t>) انتشرت اللعبة عن الطريق الجنود الأمريكيين في أنحاء العالم.</a:t>
            </a: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1009650"/>
            <a:ext cx="18288000" cy="10346536"/>
          </a:xfrm>
          <a:prstGeom prst="rect">
            <a:avLst/>
          </a:prstGeom>
        </p:spPr>
        <p:txBody>
          <a:bodyPr anchor="t" rtlCol="false" tIns="0" lIns="0" bIns="0" rIns="0">
            <a:spAutoFit/>
          </a:bodyPr>
          <a:lstStyle/>
          <a:p>
            <a:pPr algn="ctr">
              <a:lnSpc>
                <a:spcPts val="2493"/>
              </a:lnSpc>
              <a:spcBef>
                <a:spcPct val="0"/>
              </a:spcBef>
            </a:pPr>
            <a:r>
              <a:rPr lang="en-US" b="true" sz="1781">
                <a:solidFill>
                  <a:srgbClr val="000000"/>
                </a:solidFill>
                <a:latin typeface="Cairo Bold"/>
                <a:ea typeface="Cairo Bold"/>
                <a:cs typeface="Cairo Bold"/>
                <a:sym typeface="Cairo Bold"/>
              </a:rPr>
              <a:t>- </a:t>
            </a:r>
            <a:r>
              <a:rPr lang="ar-EG" b="true" sz="1781">
                <a:solidFill>
                  <a:srgbClr val="000000"/>
                </a:solidFill>
                <a:latin typeface="Cairo Bold"/>
                <a:ea typeface="Cairo Bold"/>
                <a:cs typeface="Cairo Bold"/>
                <a:sym typeface="Cairo Bold"/>
                <a:rtl val="true"/>
              </a:rPr>
              <a:t>عام </a:t>
            </a:r>
            <a:r>
              <a:rPr lang="en-US" b="true" sz="1781">
                <a:solidFill>
                  <a:srgbClr val="000000"/>
                </a:solidFill>
                <a:latin typeface="Cairo Bold"/>
                <a:ea typeface="Cairo Bold"/>
                <a:cs typeface="Cairo Bold"/>
                <a:sym typeface="Cairo Bold"/>
              </a:rPr>
              <a:t>1920</a:t>
            </a:r>
            <a:r>
              <a:rPr lang="ar-EG" b="true" sz="1781">
                <a:solidFill>
                  <a:srgbClr val="000000"/>
                </a:solidFill>
                <a:latin typeface="Cairo Bold"/>
                <a:ea typeface="Cairo Bold"/>
                <a:cs typeface="Cairo Bold"/>
                <a:sym typeface="Cairo Bold"/>
                <a:rtl val="true"/>
              </a:rPr>
              <a:t>م تم عمل إحصاء في الولايات المتحدة أوضح أن (</a:t>
            </a:r>
            <a:r>
              <a:rPr lang="en-US" b="true" sz="1781">
                <a:solidFill>
                  <a:srgbClr val="000000"/>
                </a:solidFill>
                <a:latin typeface="Cairo Bold"/>
                <a:ea typeface="Cairo Bold"/>
                <a:cs typeface="Cairo Bold"/>
                <a:sym typeface="Cairo Bold"/>
              </a:rPr>
              <a:t>42</a:t>
            </a:r>
            <a:r>
              <a:rPr lang="ar-EG" b="true" sz="1781">
                <a:solidFill>
                  <a:srgbClr val="000000"/>
                </a:solidFill>
                <a:latin typeface="Cairo Bold"/>
                <a:ea typeface="Cairo Bold"/>
                <a:cs typeface="Cairo Bold"/>
                <a:sym typeface="Cairo Bold"/>
                <a:rtl val="true"/>
              </a:rPr>
              <a:t> دولة) تمارس كرة السلة في العالم</a:t>
            </a:r>
            <a:r>
              <a:rPr lang="en-US" b="true" sz="1781">
                <a:solidFill>
                  <a:srgbClr val="000000"/>
                </a:solidFill>
                <a:latin typeface="Cairo Bold"/>
                <a:ea typeface="Cairo Bold"/>
                <a:cs typeface="Cairo Bold"/>
                <a:sym typeface="Cairo Bold"/>
              </a:rPr>
              <a:t>.</a:t>
            </a:r>
          </a:p>
          <a:p>
            <a:pPr algn="ctr">
              <a:lnSpc>
                <a:spcPts val="2493"/>
              </a:lnSpc>
              <a:spcBef>
                <a:spcPct val="0"/>
              </a:spcBef>
            </a:pPr>
            <a:r>
              <a:rPr lang="en-US" b="true" sz="1781">
                <a:solidFill>
                  <a:srgbClr val="000000"/>
                </a:solidFill>
                <a:latin typeface="Cairo Bold"/>
                <a:ea typeface="Cairo Bold"/>
                <a:cs typeface="Cairo Bold"/>
                <a:sym typeface="Cairo Bold"/>
              </a:rPr>
              <a:t>- </a:t>
            </a:r>
            <a:r>
              <a:rPr lang="ar-EG" b="true" sz="1781">
                <a:solidFill>
                  <a:srgbClr val="000000"/>
                </a:solidFill>
                <a:latin typeface="Cairo Bold"/>
                <a:ea typeface="Cairo Bold"/>
                <a:cs typeface="Cairo Bold"/>
                <a:sym typeface="Cairo Bold"/>
                <a:rtl val="true"/>
              </a:rPr>
              <a:t>عام </a:t>
            </a:r>
            <a:r>
              <a:rPr lang="en-US" b="true" sz="1781">
                <a:solidFill>
                  <a:srgbClr val="000000"/>
                </a:solidFill>
                <a:latin typeface="Cairo Bold"/>
                <a:ea typeface="Cairo Bold"/>
                <a:cs typeface="Cairo Bold"/>
                <a:sym typeface="Cairo Bold"/>
              </a:rPr>
              <a:t>1936</a:t>
            </a:r>
            <a:r>
              <a:rPr lang="ar-EG" b="true" sz="1781">
                <a:solidFill>
                  <a:srgbClr val="000000"/>
                </a:solidFill>
                <a:latin typeface="Cairo Bold"/>
                <a:ea typeface="Cairo Bold"/>
                <a:cs typeface="Cairo Bold"/>
                <a:sym typeface="Cairo Bold"/>
                <a:rtl val="true"/>
              </a:rPr>
              <a:t>م دخلت كرة السلة للمرة الأولى المجال الأولمبي رسميا بدورة (روبلين) وذهب (جيمس ناي سميث) وخطب باللاعبين وذكر لهم قصة اللعبة</a:t>
            </a:r>
            <a:r>
              <a:rPr lang="en-US" b="true" sz="1781">
                <a:solidFill>
                  <a:srgbClr val="000000"/>
                </a:solidFill>
                <a:latin typeface="Cairo Bold"/>
                <a:ea typeface="Cairo Bold"/>
                <a:cs typeface="Cairo Bold"/>
                <a:sym typeface="Cairo Bold"/>
              </a:rPr>
              <a:t>.</a:t>
            </a:r>
          </a:p>
          <a:p>
            <a:pPr algn="ctr">
              <a:lnSpc>
                <a:spcPts val="2493"/>
              </a:lnSpc>
              <a:spcBef>
                <a:spcPct val="0"/>
              </a:spcBef>
            </a:pPr>
            <a:r>
              <a:rPr lang="en-US" b="true" sz="1781">
                <a:solidFill>
                  <a:srgbClr val="000000"/>
                </a:solidFill>
                <a:latin typeface="Cairo Bold"/>
                <a:ea typeface="Cairo Bold"/>
                <a:cs typeface="Cairo Bold"/>
                <a:sym typeface="Cairo Bold"/>
              </a:rPr>
              <a:t>- </a:t>
            </a:r>
            <a:r>
              <a:rPr lang="ar-EG" b="true" sz="1781">
                <a:solidFill>
                  <a:srgbClr val="000000"/>
                </a:solidFill>
                <a:latin typeface="Cairo Bold"/>
                <a:ea typeface="Cairo Bold"/>
                <a:cs typeface="Cairo Bold"/>
                <a:sym typeface="Cairo Bold"/>
                <a:rtl val="true"/>
              </a:rPr>
              <a:t>بلغ عدد الدول المشتركة في هذه الدورة (</a:t>
            </a:r>
            <a:r>
              <a:rPr lang="en-US" b="true" sz="1781">
                <a:solidFill>
                  <a:srgbClr val="000000"/>
                </a:solidFill>
                <a:latin typeface="Cairo Bold"/>
                <a:ea typeface="Cairo Bold"/>
                <a:cs typeface="Cairo Bold"/>
                <a:sym typeface="Cairo Bold"/>
              </a:rPr>
              <a:t>21</a:t>
            </a:r>
            <a:r>
              <a:rPr lang="ar-EG" b="true" sz="1781">
                <a:solidFill>
                  <a:srgbClr val="000000"/>
                </a:solidFill>
                <a:latin typeface="Cairo Bold"/>
                <a:ea typeface="Cairo Bold"/>
                <a:cs typeface="Cairo Bold"/>
                <a:sym typeface="Cairo Bold"/>
                <a:rtl val="true"/>
              </a:rPr>
              <a:t> دولة) من بينها (مصر) وقد فازت ببطولة الدورة (أمريكا) عام (</a:t>
            </a:r>
            <a:r>
              <a:rPr lang="en-US" b="true" sz="1781">
                <a:solidFill>
                  <a:srgbClr val="000000"/>
                </a:solidFill>
                <a:latin typeface="Cairo Bold"/>
                <a:ea typeface="Cairo Bold"/>
                <a:cs typeface="Cairo Bold"/>
                <a:sym typeface="Cairo Bold"/>
              </a:rPr>
              <a:t>1937</a:t>
            </a:r>
            <a:r>
              <a:rPr lang="ar-EG" b="true" sz="1781">
                <a:solidFill>
                  <a:srgbClr val="000000"/>
                </a:solidFill>
                <a:latin typeface="Cairo Bold"/>
                <a:ea typeface="Cairo Bold"/>
                <a:cs typeface="Cairo Bold"/>
                <a:sym typeface="Cairo Bold"/>
                <a:rtl val="true"/>
              </a:rPr>
              <a:t>) وقد نشر (د.ناي سميث) كتابه عن تاريخ اللعبة وتطورها</a:t>
            </a:r>
            <a:r>
              <a:rPr lang="en-US" b="true" sz="1781">
                <a:solidFill>
                  <a:srgbClr val="000000"/>
                </a:solidFill>
                <a:latin typeface="Cairo Bold"/>
                <a:ea typeface="Cairo Bold"/>
                <a:cs typeface="Cairo Bold"/>
                <a:sym typeface="Cairo Bold"/>
              </a:rPr>
              <a:t>.</a:t>
            </a:r>
          </a:p>
          <a:p>
            <a:pPr algn="ctr">
              <a:lnSpc>
                <a:spcPts val="2493"/>
              </a:lnSpc>
              <a:spcBef>
                <a:spcPct val="0"/>
              </a:spcBef>
            </a:pPr>
            <a:r>
              <a:rPr lang="en-US" b="true" sz="1781">
                <a:solidFill>
                  <a:srgbClr val="000000"/>
                </a:solidFill>
                <a:latin typeface="Cairo Bold"/>
                <a:ea typeface="Cairo Bold"/>
                <a:cs typeface="Cairo Bold"/>
                <a:sym typeface="Cairo Bold"/>
              </a:rPr>
              <a:t>- </a:t>
            </a:r>
            <a:r>
              <a:rPr lang="ar-EG" b="true" sz="1781">
                <a:solidFill>
                  <a:srgbClr val="000000"/>
                </a:solidFill>
                <a:latin typeface="Cairo Bold"/>
                <a:ea typeface="Cairo Bold"/>
                <a:cs typeface="Cairo Bold"/>
                <a:sym typeface="Cairo Bold"/>
                <a:rtl val="true"/>
              </a:rPr>
              <a:t>عام (</a:t>
            </a:r>
            <a:r>
              <a:rPr lang="en-US" b="true" sz="1781">
                <a:solidFill>
                  <a:srgbClr val="000000"/>
                </a:solidFill>
                <a:latin typeface="Cairo Bold"/>
                <a:ea typeface="Cairo Bold"/>
                <a:cs typeface="Cairo Bold"/>
                <a:sym typeface="Cairo Bold"/>
              </a:rPr>
              <a:t>1939</a:t>
            </a:r>
            <a:r>
              <a:rPr lang="ar-EG" b="true" sz="1781">
                <a:solidFill>
                  <a:srgbClr val="000000"/>
                </a:solidFill>
                <a:latin typeface="Cairo Bold"/>
                <a:ea typeface="Cairo Bold"/>
                <a:cs typeface="Cairo Bold"/>
                <a:sym typeface="Cairo Bold"/>
                <a:rtl val="true"/>
              </a:rPr>
              <a:t>م) في شهر نوفمبر أصيب (ناي سميث) بنزيف في المخ وتوفي (عام </a:t>
            </a:r>
            <a:r>
              <a:rPr lang="en-US" b="true" sz="1781">
                <a:solidFill>
                  <a:srgbClr val="000000"/>
                </a:solidFill>
                <a:latin typeface="Cairo Bold"/>
                <a:ea typeface="Cairo Bold"/>
                <a:cs typeface="Cairo Bold"/>
                <a:sym typeface="Cairo Bold"/>
              </a:rPr>
              <a:t>1978</a:t>
            </a:r>
            <a:r>
              <a:rPr lang="ar-EG" b="true" sz="1781">
                <a:solidFill>
                  <a:srgbClr val="000000"/>
                </a:solidFill>
                <a:latin typeface="Cairo Bold"/>
                <a:ea typeface="Cairo Bold"/>
                <a:cs typeface="Cairo Bold"/>
                <a:sym typeface="Cairo Bold"/>
                <a:rtl val="true"/>
              </a:rPr>
              <a:t>) عن </a:t>
            </a:r>
            <a:r>
              <a:rPr lang="en-US" b="true" sz="1781">
                <a:solidFill>
                  <a:srgbClr val="000000"/>
                </a:solidFill>
                <a:latin typeface="Cairo Bold"/>
                <a:ea typeface="Cairo Bold"/>
                <a:cs typeface="Cairo Bold"/>
                <a:sym typeface="Cairo Bold"/>
              </a:rPr>
              <a:t>78</a:t>
            </a:r>
            <a:r>
              <a:rPr lang="ar-EG" b="true" sz="1781">
                <a:solidFill>
                  <a:srgbClr val="000000"/>
                </a:solidFill>
                <a:latin typeface="Cairo Bold"/>
                <a:ea typeface="Cairo Bold"/>
                <a:cs typeface="Cairo Bold"/>
                <a:sym typeface="Cairo Bold"/>
                <a:rtl val="true"/>
              </a:rPr>
              <a:t> عاماً</a:t>
            </a:r>
            <a:r>
              <a:rPr lang="en-US" b="true" sz="1781">
                <a:solidFill>
                  <a:srgbClr val="000000"/>
                </a:solidFill>
                <a:latin typeface="Cairo Bold"/>
                <a:ea typeface="Cairo Bold"/>
                <a:cs typeface="Cairo Bold"/>
                <a:sym typeface="Cairo Bold"/>
              </a:rPr>
              <a:t>.</a:t>
            </a:r>
          </a:p>
          <a:p>
            <a:pPr algn="ctr">
              <a:lnSpc>
                <a:spcPts val="2493"/>
              </a:lnSpc>
              <a:spcBef>
                <a:spcPct val="0"/>
              </a:spcBef>
            </a:pPr>
            <a:r>
              <a:rPr lang="en-US" b="true" sz="1781">
                <a:solidFill>
                  <a:srgbClr val="000000"/>
                </a:solidFill>
                <a:latin typeface="Cairo Bold"/>
                <a:ea typeface="Cairo Bold"/>
                <a:cs typeface="Cairo Bold"/>
                <a:sym typeface="Cairo Bold"/>
              </a:rPr>
              <a:t>- </a:t>
            </a:r>
            <a:r>
              <a:rPr lang="ar-EG" b="true" sz="1781">
                <a:solidFill>
                  <a:srgbClr val="000000"/>
                </a:solidFill>
                <a:latin typeface="Cairo Bold"/>
                <a:ea typeface="Cairo Bold"/>
                <a:cs typeface="Cairo Bold"/>
                <a:sym typeface="Cairo Bold"/>
                <a:rtl val="true"/>
              </a:rPr>
              <a:t>عام (</a:t>
            </a:r>
            <a:r>
              <a:rPr lang="en-US" b="true" sz="1781">
                <a:solidFill>
                  <a:srgbClr val="000000"/>
                </a:solidFill>
                <a:latin typeface="Cairo Bold"/>
                <a:ea typeface="Cairo Bold"/>
                <a:cs typeface="Cairo Bold"/>
                <a:sym typeface="Cairo Bold"/>
              </a:rPr>
              <a:t>1941</a:t>
            </a:r>
            <a:r>
              <a:rPr lang="ar-EG" b="true" sz="1781">
                <a:solidFill>
                  <a:srgbClr val="000000"/>
                </a:solidFill>
                <a:latin typeface="Cairo Bold"/>
                <a:ea typeface="Cairo Bold"/>
                <a:cs typeface="Cairo Bold"/>
                <a:sym typeface="Cairo Bold"/>
                <a:rtl val="true"/>
              </a:rPr>
              <a:t>م) احتفل بمرور (</a:t>
            </a:r>
            <a:r>
              <a:rPr lang="en-US" b="true" sz="1781">
                <a:solidFill>
                  <a:srgbClr val="000000"/>
                </a:solidFill>
                <a:latin typeface="Cairo Bold"/>
                <a:ea typeface="Cairo Bold"/>
                <a:cs typeface="Cairo Bold"/>
                <a:sym typeface="Cairo Bold"/>
              </a:rPr>
              <a:t>50</a:t>
            </a:r>
            <a:r>
              <a:rPr lang="ar-EG" b="true" sz="1781">
                <a:solidFill>
                  <a:srgbClr val="000000"/>
                </a:solidFill>
                <a:latin typeface="Cairo Bold"/>
                <a:ea typeface="Cairo Bold"/>
                <a:cs typeface="Cairo Bold"/>
                <a:sym typeface="Cairo Bold"/>
                <a:rtl val="true"/>
              </a:rPr>
              <a:t> عاما) على اختراع كرة السلة ومن ضمن الإحصاءات في ذلك الوقت وجد أن (</a:t>
            </a:r>
            <a:r>
              <a:rPr lang="en-US" b="true" sz="1781">
                <a:solidFill>
                  <a:srgbClr val="000000"/>
                </a:solidFill>
                <a:latin typeface="Cairo Bold"/>
                <a:ea typeface="Cairo Bold"/>
                <a:cs typeface="Cairo Bold"/>
                <a:sym typeface="Cairo Bold"/>
              </a:rPr>
              <a:t>90</a:t>
            </a:r>
            <a:r>
              <a:rPr lang="ar-EG" b="true" sz="1781">
                <a:solidFill>
                  <a:srgbClr val="000000"/>
                </a:solidFill>
                <a:latin typeface="Cairo Bold"/>
                <a:ea typeface="Cairo Bold"/>
                <a:cs typeface="Cairo Bold"/>
                <a:sym typeface="Cairo Bold"/>
                <a:rtl val="true"/>
              </a:rPr>
              <a:t> مليون) شاهدوا مباريات كرة السلة في ذلك العام في أمريكا فقط</a:t>
            </a:r>
            <a:r>
              <a:rPr lang="en-US" b="true" sz="1781">
                <a:solidFill>
                  <a:srgbClr val="000000"/>
                </a:solidFill>
                <a:latin typeface="Cairo Bold"/>
                <a:ea typeface="Cairo Bold"/>
                <a:cs typeface="Cairo Bold"/>
                <a:sym typeface="Cairo Bold"/>
              </a:rPr>
              <a:t>.</a:t>
            </a:r>
          </a:p>
          <a:p>
            <a:pPr algn="ctr">
              <a:lnSpc>
                <a:spcPts val="2493"/>
              </a:lnSpc>
              <a:spcBef>
                <a:spcPct val="0"/>
              </a:spcBef>
            </a:pPr>
            <a:r>
              <a:rPr lang="en-US" b="true" sz="1781">
                <a:solidFill>
                  <a:srgbClr val="000000"/>
                </a:solidFill>
                <a:latin typeface="Cairo Bold"/>
                <a:ea typeface="Cairo Bold"/>
                <a:cs typeface="Cairo Bold"/>
                <a:sym typeface="Cairo Bold"/>
              </a:rPr>
              <a:t>- </a:t>
            </a:r>
            <a:r>
              <a:rPr lang="ar-EG" b="true" sz="1781">
                <a:solidFill>
                  <a:srgbClr val="000000"/>
                </a:solidFill>
                <a:latin typeface="Cairo Bold"/>
                <a:ea typeface="Cairo Bold"/>
                <a:cs typeface="Cairo Bold"/>
                <a:sym typeface="Cairo Bold"/>
                <a:rtl val="true"/>
              </a:rPr>
              <a:t>يوجد في أمريكا الآن أكثر من (</a:t>
            </a:r>
            <a:r>
              <a:rPr lang="en-US" b="true" sz="1781">
                <a:solidFill>
                  <a:srgbClr val="000000"/>
                </a:solidFill>
                <a:latin typeface="Cairo Bold"/>
                <a:ea typeface="Cairo Bold"/>
                <a:cs typeface="Cairo Bold"/>
                <a:sym typeface="Cairo Bold"/>
              </a:rPr>
              <a:t>20</a:t>
            </a:r>
            <a:r>
              <a:rPr lang="ar-EG" b="true" sz="1781">
                <a:solidFill>
                  <a:srgbClr val="000000"/>
                </a:solidFill>
                <a:latin typeface="Cairo Bold"/>
                <a:ea typeface="Cairo Bold"/>
                <a:cs typeface="Cairo Bold"/>
                <a:sym typeface="Cairo Bold"/>
                <a:rtl val="true"/>
              </a:rPr>
              <a:t>مليون) لاعب كرة سلة تقريبا. (العتوم، ،حسن محمود، و تمام نهار، </a:t>
            </a:r>
            <a:r>
              <a:rPr lang="en-US" b="true" sz="1781">
                <a:solidFill>
                  <a:srgbClr val="000000"/>
                </a:solidFill>
                <a:latin typeface="Cairo Bold"/>
                <a:ea typeface="Cairo Bold"/>
                <a:cs typeface="Cairo Bold"/>
                <a:sym typeface="Cairo Bold"/>
              </a:rPr>
              <a:t>2012</a:t>
            </a:r>
            <a:r>
              <a:rPr lang="ar-EG" b="true" sz="1781">
                <a:solidFill>
                  <a:srgbClr val="000000"/>
                </a:solidFill>
                <a:latin typeface="Cairo Bold"/>
                <a:ea typeface="Cairo Bold"/>
                <a:cs typeface="Cairo Bold"/>
                <a:sym typeface="Cairo Bold"/>
                <a:rtl val="true"/>
              </a:rPr>
              <a:t>، صفحة </a:t>
            </a:r>
            <a:r>
              <a:rPr lang="en-US" b="true" sz="1781">
                <a:solidFill>
                  <a:srgbClr val="000000"/>
                </a:solidFill>
                <a:latin typeface="Cairo Bold"/>
                <a:ea typeface="Cairo Bold"/>
                <a:cs typeface="Cairo Bold"/>
                <a:sym typeface="Cairo Bold"/>
              </a:rPr>
              <a:t>16</a:t>
            </a:r>
            <a:r>
              <a:rPr lang="ar-EG" b="true" sz="1781">
                <a:solidFill>
                  <a:srgbClr val="000000"/>
                </a:solidFill>
                <a:latin typeface="Cairo Bold"/>
                <a:ea typeface="Cairo Bold"/>
                <a:cs typeface="Cairo Bold"/>
                <a:sym typeface="Cairo Bold"/>
                <a:rtl val="true"/>
              </a:rPr>
              <a:t>)</a:t>
            </a:r>
          </a:p>
          <a:p>
            <a:pPr algn="ctr">
              <a:lnSpc>
                <a:spcPts val="2493"/>
              </a:lnSpc>
              <a:spcBef>
                <a:spcPct val="0"/>
              </a:spcBef>
            </a:pPr>
            <a:r>
              <a:rPr lang="en-US" b="true" sz="1781">
                <a:solidFill>
                  <a:srgbClr val="000000"/>
                </a:solidFill>
                <a:latin typeface="Cairo Bold"/>
                <a:ea typeface="Cairo Bold"/>
                <a:cs typeface="Cairo Bold"/>
                <a:sym typeface="Cairo Bold"/>
              </a:rPr>
              <a:t>1-1</a:t>
            </a:r>
            <a:r>
              <a:rPr lang="ar-EG" b="true" sz="1781">
                <a:solidFill>
                  <a:srgbClr val="000000"/>
                </a:solidFill>
                <a:latin typeface="Cairo Bold"/>
                <a:ea typeface="Cairo Bold"/>
                <a:cs typeface="Cairo Bold"/>
                <a:sym typeface="Cairo Bold"/>
                <a:rtl val="true"/>
              </a:rPr>
              <a:t>تاريخ و نشأة كرة السلة</a:t>
            </a:r>
            <a:r>
              <a:rPr lang="en-US" b="true" sz="1781">
                <a:solidFill>
                  <a:srgbClr val="000000"/>
                </a:solidFill>
                <a:latin typeface="Cairo Bold"/>
                <a:ea typeface="Cairo Bold"/>
                <a:cs typeface="Cairo Bold"/>
                <a:sym typeface="Cairo Bold"/>
              </a:rPr>
              <a:t>.</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و بالإضافة إلى الإثارة وتنوع المهارات والخطط التي تتميز بها هذه اللعبة ، فهي من أكثر الألعاب الجماعية التي تكسب لاعبيها قدرات بدنية وعقلية و الفعالية واجتماعية تؤهلهم للتكيف مع المجتمع و مع البيئة بكل متغيراتها و صراعاتها.</a:t>
            </a:r>
          </a:p>
          <a:p>
            <a:pPr algn="ctr" rtl="true">
              <a:lnSpc>
                <a:spcPts val="2493"/>
              </a:lnSpc>
              <a:spcBef>
                <a:spcPct val="0"/>
              </a:spcBef>
            </a:pPr>
            <a:r>
              <a:rPr lang="en-US" b="true" sz="1781">
                <a:solidFill>
                  <a:srgbClr val="000000"/>
                </a:solidFill>
                <a:latin typeface="Cairo Bold"/>
                <a:ea typeface="Cairo Bold"/>
                <a:cs typeface="Cairo Bold"/>
                <a:sym typeface="Cairo Bold"/>
              </a:rPr>
              <a:t>2-1</a:t>
            </a:r>
            <a:r>
              <a:rPr lang="ar-EG" b="true" sz="1781">
                <a:solidFill>
                  <a:srgbClr val="000000"/>
                </a:solidFill>
                <a:latin typeface="Cairo Bold"/>
                <a:ea typeface="Cairo Bold"/>
                <a:cs typeface="Cairo Bold"/>
                <a:sym typeface="Cairo Bold"/>
                <a:rtl val="true"/>
              </a:rPr>
              <a:t> نشأة كرة السلة :</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خلال شتاء </a:t>
            </a:r>
            <a:r>
              <a:rPr lang="en-US" b="true" sz="1781">
                <a:solidFill>
                  <a:srgbClr val="000000"/>
                </a:solidFill>
                <a:latin typeface="Cairo Bold"/>
                <a:ea typeface="Cairo Bold"/>
                <a:cs typeface="Cairo Bold"/>
                <a:sym typeface="Cairo Bold"/>
              </a:rPr>
              <a:t>1891</a:t>
            </a:r>
            <a:r>
              <a:rPr lang="ar-EG" b="true" sz="1781">
                <a:solidFill>
                  <a:srgbClr val="000000"/>
                </a:solidFill>
                <a:latin typeface="Cairo Bold"/>
                <a:ea typeface="Cairo Bold"/>
                <a:cs typeface="Cairo Bold"/>
                <a:sym typeface="Cairo Bold"/>
                <a:rtl val="true"/>
              </a:rPr>
              <a:t> و في جامعة </a:t>
            </a:r>
            <a:r>
              <a:rPr lang="en-US" b="true" sz="1781">
                <a:solidFill>
                  <a:srgbClr val="000000"/>
                </a:solidFill>
                <a:latin typeface="Cairo Bold"/>
                <a:ea typeface="Cairo Bold"/>
                <a:cs typeface="Cairo Bold"/>
                <a:sym typeface="Cairo Bold"/>
              </a:rPr>
              <a:t>YMCA</a:t>
            </a:r>
            <a:r>
              <a:rPr lang="ar-EG" b="true" sz="1781">
                <a:solidFill>
                  <a:srgbClr val="000000"/>
                </a:solidFill>
                <a:latin typeface="Cairo Bold"/>
                <a:ea typeface="Cairo Bold"/>
                <a:cs typeface="Cairo Bold"/>
                <a:sym typeface="Cairo Bold"/>
                <a:rtl val="true"/>
              </a:rPr>
              <a:t> الجمعية المسيحية للرجال الشباب لسبرينغفيلد </a:t>
            </a:r>
            <a:r>
              <a:rPr lang="en-US" b="true" sz="1781">
                <a:solidFill>
                  <a:srgbClr val="000000"/>
                </a:solidFill>
                <a:latin typeface="Cairo Bold"/>
                <a:ea typeface="Cairo Bold"/>
                <a:cs typeface="Cairo Bold"/>
                <a:sym typeface="Cairo Bold"/>
              </a:rPr>
              <a:t>Springfield</a:t>
            </a:r>
            <a:r>
              <a:rPr lang="ar-EG" b="true" sz="1781">
                <a:solidFill>
                  <a:srgbClr val="000000"/>
                </a:solidFill>
                <a:latin typeface="Cairo Bold"/>
                <a:ea typeface="Cairo Bold"/>
                <a:cs typeface="Cairo Bold"/>
                <a:sym typeface="Cairo Bold"/>
                <a:rtl val="true"/>
              </a:rPr>
              <a:t> في ولاية </a:t>
            </a:r>
            <a:r>
              <a:rPr lang="en-US" b="true" sz="1781">
                <a:solidFill>
                  <a:srgbClr val="000000"/>
                </a:solidFill>
                <a:latin typeface="Cairo Bold"/>
                <a:ea typeface="Cairo Bold"/>
                <a:cs typeface="Cairo Bold"/>
                <a:sym typeface="Cairo Bold"/>
              </a:rPr>
              <a:t>Massachusetts</a:t>
            </a:r>
            <a:r>
              <a:rPr lang="ar-EG" b="true" sz="1781">
                <a:solidFill>
                  <a:srgbClr val="000000"/>
                </a:solidFill>
                <a:latin typeface="Cairo Bold"/>
                <a:ea typeface="Cairo Bold"/>
                <a:cs typeface="Cairo Bold"/>
                <a:sym typeface="Cairo Bold"/>
                <a:rtl val="true"/>
              </a:rPr>
              <a:t> بالولايات المتحدة الأمريكية اخترع، معلم، رياضة جديدة هي كرة السلة على عكس الرياضات الأخرى فان رياضة كرة السلة لا يرجع اختراعها إلى تقاليد قديمة و لكن اخترعت اللعبة لهدف معين ألا و هو حل المشاكل البيداغوجية المتفاقمة فخلال تلك الحقبة كان هنالك عزوف للطلبة عن المساهمة في حصص التربية البدنية والرياضية المستوحاة من المناهج الألمانية والسويدية، فقد كان الطلبة يفرون القاعة الخاصة بالجمباز و الحركات الرياضية ويفضلون البقاء في غرفهم حتى يمر الشتاء القاسي و يستأنفون نشاطاتهم الرياضية في الهواء الطلق.</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إذن لحل تلك المعضلات استوجب إيجاد حلين و هما : إعادة إعطاء الدافعية للنشاط البدني و الرياضي الحي و ايجاد لعبة تستطيع ممارستها في الشتاء و داخل قاعة تتخلل هذه المرحلة بين فصل كرة القدم الأمريكية وفصل العاب القوى.</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رغم أن بعض المؤرخون ارجعوا أصل كرة السلة إلى لعبة جد قديمة ذات طابع ديني عقائدي مكان يمارسها الانكا </a:t>
            </a:r>
            <a:r>
              <a:rPr lang="en-US" b="true" sz="1781">
                <a:solidFill>
                  <a:srgbClr val="000000"/>
                </a:solidFill>
                <a:latin typeface="Cairo Bold"/>
                <a:ea typeface="Cairo Bold"/>
                <a:cs typeface="Cairo Bold"/>
                <a:sym typeface="Cairo Bold"/>
              </a:rPr>
              <a:t>Incas</a:t>
            </a:r>
            <a:r>
              <a:rPr lang="ar-EG" b="true" sz="1781">
                <a:solidFill>
                  <a:srgbClr val="000000"/>
                </a:solidFill>
                <a:latin typeface="Cairo Bold"/>
                <a:ea typeface="Cairo Bold"/>
                <a:cs typeface="Cairo Bold"/>
                <a:sym typeface="Cairo Bold"/>
                <a:rtl val="true"/>
              </a:rPr>
              <a:t> خلال القرن السابع قبل المسبح اسمها </a:t>
            </a:r>
            <a:r>
              <a:rPr lang="en-US" b="true" sz="1781">
                <a:solidFill>
                  <a:srgbClr val="000000"/>
                </a:solidFill>
                <a:latin typeface="Cairo Bold"/>
                <a:ea typeface="Cairo Bold"/>
                <a:cs typeface="Cairo Bold"/>
                <a:sym typeface="Cairo Bold"/>
              </a:rPr>
              <a:t>poke ta poked</a:t>
            </a:r>
            <a:r>
              <a:rPr lang="ar-EG" b="true" sz="1781">
                <a:solidFill>
                  <a:srgbClr val="000000"/>
                </a:solidFill>
                <a:latin typeface="Cairo Bold"/>
                <a:ea typeface="Cairo Bold"/>
                <a:cs typeface="Cairo Bold"/>
                <a:sym typeface="Cairo Bold"/>
                <a:rtl val="true"/>
              </a:rPr>
              <a:t> إلا أن الفضل الكبير في ظهور كرة السلة و دون أى خلاف يعود إلى البروفيسور جيمس لايسميث </a:t>
            </a:r>
            <a:r>
              <a:rPr lang="en-US" b="true" sz="1781">
                <a:solidFill>
                  <a:srgbClr val="000000"/>
                </a:solidFill>
                <a:latin typeface="Cairo Bold"/>
                <a:ea typeface="Cairo Bold"/>
                <a:cs typeface="Cairo Bold"/>
                <a:sym typeface="Cairo Bold"/>
              </a:rPr>
              <a:t>naismith James</a:t>
            </a:r>
            <a:r>
              <a:rPr lang="ar-EG" b="true" sz="1781">
                <a:solidFill>
                  <a:srgbClr val="000000"/>
                </a:solidFill>
                <a:latin typeface="Cairo Bold"/>
                <a:ea typeface="Cairo Bold"/>
                <a:cs typeface="Cairo Bold"/>
                <a:sym typeface="Cairo Bold"/>
                <a:rtl val="true"/>
              </a:rPr>
              <a:t> الكندي الأصل هو الذي بعد شهور من البحث أقترح هذا النشاط الجديد خلال شتاء </a:t>
            </a:r>
            <a:r>
              <a:rPr lang="en-US" b="true" sz="1781">
                <a:solidFill>
                  <a:srgbClr val="000000"/>
                </a:solidFill>
                <a:latin typeface="Cairo Bold"/>
                <a:ea typeface="Cairo Bold"/>
                <a:cs typeface="Cairo Bold"/>
                <a:sym typeface="Cairo Bold"/>
              </a:rPr>
              <a:t>1891</a:t>
            </a:r>
            <a:r>
              <a:rPr lang="ar-EG" b="true" sz="1781">
                <a:solidFill>
                  <a:srgbClr val="000000"/>
                </a:solidFill>
                <a:latin typeface="Cairo Bold"/>
                <a:ea typeface="Cairo Bold"/>
                <a:cs typeface="Cairo Bold"/>
                <a:sym typeface="Cairo Bold"/>
                <a:rtl val="true"/>
              </a:rPr>
              <a:t> حيث كلف من طرف مدير مدرسة التدريب الدولي ( و المكلفة بتكوين أساتذة التربية البدنية والرياضية المستقبليين ) الدكتور </a:t>
            </a:r>
            <a:r>
              <a:rPr lang="en-US" b="true" sz="1781">
                <a:solidFill>
                  <a:srgbClr val="000000"/>
                </a:solidFill>
                <a:latin typeface="Cairo Bold"/>
                <a:ea typeface="Cairo Bold"/>
                <a:cs typeface="Cairo Bold"/>
                <a:sym typeface="Cairo Bold"/>
              </a:rPr>
              <a:t>Luther Gulik</a:t>
            </a:r>
            <a:r>
              <a:rPr lang="ar-EG" b="true" sz="1781">
                <a:solidFill>
                  <a:srgbClr val="000000"/>
                </a:solidFill>
                <a:latin typeface="Cairo Bold"/>
                <a:ea typeface="Cairo Bold"/>
                <a:cs typeface="Cairo Bold"/>
                <a:sym typeface="Cairo Bold"/>
                <a:rtl val="true"/>
              </a:rPr>
              <a:t> بايجاد وسيلة بيداغوجية محفزة وقادرة على جلب انتباه و تشويق الطلبة خلال الشتاء و المساهمة في تربية الصفات الأساسية للأفراد فكرة السلة هي إحدى الأنشطة الرياضية الجماعية الأكثر تشويقا في العالم و لعل أكثر شيء يميزها هي</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المهارات التي يستعرضها اللاعبين خلال المنافسات العالمية وخاصة في بطولات المحترفين و المنافسات العلمية والقارية مما جعلها لعبة استعراضية بالدرجة الأولى، وفى السنوات الأخيرة رئينا تطورا</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كبيرا من حيث مردود الجانب الفني بحيث ارتفعت مؤشرات النجاح إلى مستويات جد عالية، مع ظهور مهارات حركية جديدة فرضها التدريب الحديث و تغييرات القوانين في لعبة كرة السلة، ولصعوبة الأداء في كرة السلة نظرا لما يتطلبه من مؤهلات و استعدادات استلزم الأمر تكوينا فنيا قاعديا مبكرا مع ضرورة توسيع رقعة الممارسة لاكتشاف الموهوبين و خاصة على مستوى المدارس والمؤسسات التربوية و التي من الواجب عليها و عن طريق برنامج كرة السلة في المدرسة تكوين التلاميذ بتعليمهم أساسيات المهارات الحركية في الدفاع والهجوم في كرة السلة من اجل غايات تربوية و تكوينية ارتأينا في هذا المحور الأول و كبداية للبرنامج التكلم على نشأة و تاريخ كرة السلة كقاعدة أساسية لبناء المعارف النظرية للمقياس وللفهم الجيد للفلسفة الداخلية للعبة و مخترعها وكيفية انتشارها في العالم و كذلك اكبر الدول من حيث التتويج و الممارسة .</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و لعل أحسن تعريف للعبة من صلاحيات الفدرالية الدولية لكرة السلة حيث يعرفها القانون الرسمي الأخير </a:t>
            </a:r>
            <a:r>
              <a:rPr lang="en-US" b="true" sz="1781">
                <a:solidFill>
                  <a:srgbClr val="000000"/>
                </a:solidFill>
                <a:latin typeface="Cairo Bold"/>
                <a:ea typeface="Cairo Bold"/>
                <a:cs typeface="Cairo Bold"/>
                <a:sym typeface="Cairo Bold"/>
              </a:rPr>
              <a:t>2017</a:t>
            </a:r>
            <a:r>
              <a:rPr lang="ar-EG" b="true" sz="1781">
                <a:solidFill>
                  <a:srgbClr val="000000"/>
                </a:solidFill>
                <a:latin typeface="Cairo Bold"/>
                <a:ea typeface="Cairo Bold"/>
                <a:cs typeface="Cairo Bold"/>
                <a:sym typeface="Cairo Bold"/>
                <a:rtl val="true"/>
              </a:rPr>
              <a:t>الخاص باللعب كما يلي : لعبة كرة السلة (</a:t>
            </a:r>
            <a:r>
              <a:rPr lang="en-US" b="true" sz="1781">
                <a:solidFill>
                  <a:srgbClr val="000000"/>
                </a:solidFill>
                <a:latin typeface="Cairo Bold"/>
                <a:ea typeface="Cairo Bold"/>
                <a:cs typeface="Cairo Bold"/>
                <a:sym typeface="Cairo Bold"/>
              </a:rPr>
              <a:t>FIBA</a:t>
            </a:r>
            <a:r>
              <a:rPr lang="ar-EG" b="true" sz="1781">
                <a:solidFill>
                  <a:srgbClr val="000000"/>
                </a:solidFill>
                <a:latin typeface="Cairo Bold"/>
                <a:ea typeface="Cairo Bold"/>
                <a:cs typeface="Cairo Bold"/>
                <a:sym typeface="Cairo Bold"/>
                <a:rtl val="true"/>
              </a:rPr>
              <a:t>) للهواة هي مواجهة يتنافس فيها فريقين من </a:t>
            </a:r>
            <a:r>
              <a:rPr lang="en-US" b="true" sz="1781">
                <a:solidFill>
                  <a:srgbClr val="000000"/>
                </a:solidFill>
                <a:latin typeface="Cairo Bold"/>
                <a:ea typeface="Cairo Bold"/>
                <a:cs typeface="Cairo Bold"/>
                <a:sym typeface="Cairo Bold"/>
              </a:rPr>
              <a:t>5</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لاعبين لكل فريق هدف كل منهما هو التسجيل في سلة الخصم و منع هذا الأخير من التسجيل .</a:t>
            </a:r>
          </a:p>
          <a:p>
            <a:pPr algn="ctr" rtl="true">
              <a:lnSpc>
                <a:spcPts val="2493"/>
              </a:lnSpc>
              <a:spcBef>
                <a:spcPct val="0"/>
              </a:spcBef>
            </a:pPr>
            <a:r>
              <a:rPr lang="ar-EG" b="true" sz="1781">
                <a:solidFill>
                  <a:srgbClr val="000000"/>
                </a:solidFill>
                <a:latin typeface="Cairo Bold"/>
                <a:ea typeface="Cairo Bold"/>
                <a:cs typeface="Cairo Bold"/>
                <a:sym typeface="Cairo Bold"/>
                <a:rtl val="true"/>
              </a:rPr>
              <a:t>ويرى مدحت صالح أن لعبة كرة السلة تعد لعبة ذات إيقاع سريع و التي يتحول فيها اللاعب من الهجوم إلى الدفاع ومن الدفاع إلى الهجوم بسرعة شديدة, و هي لعبة الرشاقة سواء بالكرة أو بدونها كما يتميز الأداء في هذه اللعبة </a:t>
            </a: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