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Lst>
  <p:sldSz cx="18288000" cy="10287000"/>
  <p:notesSz cx="6858000" cy="9144000"/>
  <p:embeddedFontLst>
    <p:embeddedFont>
      <p:font typeface="Afeesh" charset="1" panose="00000500000000000000"/>
      <p:regular r:id="rId15"/>
    </p:embeddedFont>
    <p:embeddedFont>
      <p:font typeface="Cairo Bold" charset="1" panose="00000800000000000000"/>
      <p:regular r:id="rId16"/>
    </p:embeddedFont>
    <p:embeddedFont>
      <p:font typeface="XM Vahid Bold" charset="1" panose="02000803090000020004"/>
      <p:regular r:id="rId17"/>
    </p:embeddedFont>
    <p:embeddedFont>
      <p:font typeface="Cairo" charset="1" panose="0000050000000000000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gif"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slide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30B1A">
                <a:alpha val="100000"/>
              </a:srgbClr>
            </a:gs>
            <a:gs pos="100000">
              <a:srgbClr val="081C42">
                <a:alpha val="100000"/>
              </a:srgbClr>
            </a:gs>
          </a:gsLst>
          <a:lin ang="2700000"/>
        </a:gradFill>
      </p:bgPr>
    </p:bg>
    <p:spTree>
      <p:nvGrpSpPr>
        <p:cNvPr id="1" name=""/>
        <p:cNvGrpSpPr/>
        <p:nvPr/>
      </p:nvGrpSpPr>
      <p:grpSpPr>
        <a:xfrm>
          <a:off x="0" y="0"/>
          <a:ext cx="0" cy="0"/>
          <a:chOff x="0" y="0"/>
          <a:chExt cx="0" cy="0"/>
        </a:xfrm>
      </p:grpSpPr>
      <p:sp>
        <p:nvSpPr>
          <p:cNvPr name="Freeform 2" id="2"/>
          <p:cNvSpPr/>
          <p:nvPr/>
        </p:nvSpPr>
        <p:spPr>
          <a:xfrm flipH="false" flipV="false" rot="-10800000">
            <a:off x="-880786" y="-588494"/>
            <a:ext cx="5037552" cy="4094156"/>
          </a:xfrm>
          <a:custGeom>
            <a:avLst/>
            <a:gdLst/>
            <a:ahLst/>
            <a:cxnLst/>
            <a:rect r="r" b="b" t="t" l="l"/>
            <a:pathLst>
              <a:path h="4094156" w="5037552">
                <a:moveTo>
                  <a:pt x="0" y="0"/>
                </a:moveTo>
                <a:lnTo>
                  <a:pt x="5037552" y="0"/>
                </a:lnTo>
                <a:lnTo>
                  <a:pt x="5037552" y="4094156"/>
                </a:lnTo>
                <a:lnTo>
                  <a:pt x="0" y="40941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pic>
        <p:nvPicPr>
          <p:cNvPr name="Picture 3" id="3"/>
          <p:cNvPicPr>
            <a:picLocks noChangeAspect="true"/>
          </p:cNvPicPr>
          <p:nvPr/>
        </p:nvPicPr>
        <p:blipFill>
          <a:blip r:embed="rId4"/>
          <a:srcRect l="0" t="0" r="0" b="0"/>
          <a:stretch>
            <a:fillRect/>
          </a:stretch>
        </p:blipFill>
        <p:spPr>
          <a:xfrm flipH="false" flipV="false" rot="0">
            <a:off x="1212138" y="3725627"/>
            <a:ext cx="3741035" cy="3722330"/>
          </a:xfrm>
          <a:prstGeom prst="rect">
            <a:avLst/>
          </a:prstGeom>
        </p:spPr>
      </p:pic>
      <p:sp>
        <p:nvSpPr>
          <p:cNvPr name="TextBox 4" id="4"/>
          <p:cNvSpPr txBox="true"/>
          <p:nvPr/>
        </p:nvSpPr>
        <p:spPr>
          <a:xfrm rot="0">
            <a:off x="3082655" y="562377"/>
            <a:ext cx="12627095" cy="2198450"/>
          </a:xfrm>
          <a:prstGeom prst="rect">
            <a:avLst/>
          </a:prstGeom>
        </p:spPr>
        <p:txBody>
          <a:bodyPr anchor="t" rtlCol="false" tIns="0" lIns="0" bIns="0" rIns="0">
            <a:spAutoFit/>
          </a:bodyPr>
          <a:lstStyle/>
          <a:p>
            <a:pPr algn="ctr" rtl="true">
              <a:lnSpc>
                <a:spcPts val="8798"/>
              </a:lnSpc>
              <a:spcBef>
                <a:spcPct val="0"/>
              </a:spcBef>
            </a:pPr>
            <a:r>
              <a:rPr lang="ar-EG" sz="6284">
                <a:solidFill>
                  <a:srgbClr val="02C0CF"/>
                </a:solidFill>
                <a:latin typeface="Afeesh"/>
                <a:ea typeface="Afeesh"/>
                <a:cs typeface="Afeesh"/>
                <a:sym typeface="Afeesh"/>
                <a:rtl val="true"/>
              </a:rPr>
              <a:t>جامعة العلوم والتكنولوجيا  محمد بوضياف  </a:t>
            </a:r>
            <a:r>
              <a:rPr lang="en-US" sz="6284">
                <a:solidFill>
                  <a:srgbClr val="4ADEDD"/>
                </a:solidFill>
                <a:latin typeface="Afeesh"/>
                <a:ea typeface="Afeesh"/>
                <a:cs typeface="Afeesh"/>
                <a:sym typeface="Afeesh"/>
              </a:rPr>
              <a:t>usto</a:t>
            </a:r>
          </a:p>
        </p:txBody>
      </p:sp>
      <p:sp>
        <p:nvSpPr>
          <p:cNvPr name="Freeform 5" id="5"/>
          <p:cNvSpPr/>
          <p:nvPr/>
        </p:nvSpPr>
        <p:spPr>
          <a:xfrm flipH="false" flipV="false" rot="786486">
            <a:off x="9144000" y="7405154"/>
            <a:ext cx="11106033" cy="9026176"/>
          </a:xfrm>
          <a:custGeom>
            <a:avLst/>
            <a:gdLst/>
            <a:ahLst/>
            <a:cxnLst/>
            <a:rect r="r" b="b" t="t" l="l"/>
            <a:pathLst>
              <a:path h="9026176" w="11106033">
                <a:moveTo>
                  <a:pt x="0" y="0"/>
                </a:moveTo>
                <a:lnTo>
                  <a:pt x="11106033" y="0"/>
                </a:lnTo>
                <a:lnTo>
                  <a:pt x="11106033" y="9026176"/>
                </a:lnTo>
                <a:lnTo>
                  <a:pt x="0" y="902617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6372719" y="3706075"/>
            <a:ext cx="10137267" cy="7151852"/>
          </a:xfrm>
          <a:prstGeom prst="rect">
            <a:avLst/>
          </a:prstGeom>
        </p:spPr>
        <p:txBody>
          <a:bodyPr anchor="t" rtlCol="false" tIns="0" lIns="0" bIns="0" rIns="0">
            <a:spAutoFit/>
          </a:bodyPr>
          <a:lstStyle/>
          <a:p>
            <a:pPr algn="ctr" rtl="true">
              <a:lnSpc>
                <a:spcPts val="5853"/>
              </a:lnSpc>
            </a:pPr>
          </a:p>
          <a:p>
            <a:pPr algn="ctr" rtl="true">
              <a:lnSpc>
                <a:spcPts val="5853"/>
              </a:lnSpc>
            </a:pPr>
            <a:r>
              <a:rPr lang="ar-EG" b="true" sz="4181">
                <a:solidFill>
                  <a:srgbClr val="00BF63"/>
                </a:solidFill>
                <a:latin typeface="Cairo Bold"/>
                <a:ea typeface="Cairo Bold"/>
                <a:cs typeface="Cairo Bold"/>
                <a:sym typeface="Cairo Bold"/>
                <a:rtl val="true"/>
              </a:rPr>
              <a:t>محاضرات كرة السلة </a:t>
            </a:r>
          </a:p>
          <a:p>
            <a:pPr algn="ctr" rtl="true">
              <a:lnSpc>
                <a:spcPts val="5853"/>
              </a:lnSpc>
            </a:pPr>
            <a:r>
              <a:rPr lang="ar-EG" b="true" sz="4181">
                <a:solidFill>
                  <a:srgbClr val="00BF63"/>
                </a:solidFill>
                <a:latin typeface="Cairo Bold"/>
                <a:ea typeface="Cairo Bold"/>
                <a:cs typeface="Cairo Bold"/>
                <a:sym typeface="Cairo Bold"/>
                <a:rtl val="true"/>
              </a:rPr>
              <a:t>السنة الثالثة ليسانس –تربية بدنية ورياضية-</a:t>
            </a:r>
          </a:p>
          <a:p>
            <a:pPr algn="ctr" rtl="true">
              <a:lnSpc>
                <a:spcPts val="5853"/>
              </a:lnSpc>
            </a:pPr>
            <a:r>
              <a:rPr lang="ar-EG" b="true" sz="4181">
                <a:solidFill>
                  <a:srgbClr val="00BF63"/>
                </a:solidFill>
                <a:latin typeface="Cairo Bold"/>
                <a:ea typeface="Cairo Bold"/>
                <a:cs typeface="Cairo Bold"/>
                <a:sym typeface="Cairo Bold"/>
                <a:rtl val="true"/>
              </a:rPr>
              <a:t>المحاضرة رقم </a:t>
            </a:r>
            <a:r>
              <a:rPr lang="en-US" b="true" sz="4181">
                <a:solidFill>
                  <a:srgbClr val="00BF63"/>
                </a:solidFill>
                <a:latin typeface="Cairo Bold"/>
                <a:ea typeface="Cairo Bold"/>
                <a:cs typeface="Cairo Bold"/>
                <a:sym typeface="Cairo Bold"/>
              </a:rPr>
              <a:t>02</a:t>
            </a:r>
          </a:p>
          <a:p>
            <a:pPr algn="ctr" rtl="true">
              <a:lnSpc>
                <a:spcPts val="6133"/>
              </a:lnSpc>
            </a:pPr>
            <a:r>
              <a:rPr lang="ar-EG" b="true" sz="4381">
                <a:solidFill>
                  <a:srgbClr val="00BF63"/>
                </a:solidFill>
                <a:latin typeface="Cairo Bold"/>
                <a:ea typeface="Cairo Bold"/>
                <a:cs typeface="Cairo Bold"/>
                <a:sym typeface="Cairo Bold"/>
                <a:rtl val="true"/>
              </a:rPr>
              <a:t>تأسيس هيئات كرة السلة </a:t>
            </a:r>
          </a:p>
          <a:p>
            <a:pPr algn="ctr" rtl="true">
              <a:lnSpc>
                <a:spcPts val="4733"/>
              </a:lnSpc>
            </a:pPr>
            <a:r>
              <a:rPr lang="ar-EG" b="true" sz="3381">
                <a:solidFill>
                  <a:srgbClr val="A4BF00"/>
                </a:solidFill>
                <a:latin typeface="Cairo Bold"/>
                <a:ea typeface="Cairo Bold"/>
                <a:cs typeface="Cairo Bold"/>
                <a:sym typeface="Cairo Bold"/>
                <a:rtl val="true"/>
              </a:rPr>
              <a:t>الدكتور قراش لعجال </a:t>
            </a:r>
          </a:p>
          <a:p>
            <a:pPr algn="ctr" rtl="true">
              <a:lnSpc>
                <a:spcPts val="4733"/>
              </a:lnSpc>
            </a:pPr>
          </a:p>
          <a:p>
            <a:pPr algn="ctr" rtl="true">
              <a:lnSpc>
                <a:spcPts val="5853"/>
              </a:lnSpc>
            </a:pPr>
          </a:p>
          <a:p>
            <a:pPr algn="ctr" rtl="true">
              <a:lnSpc>
                <a:spcPts val="5853"/>
              </a:lnSpc>
            </a:pPr>
          </a:p>
        </p:txBody>
      </p:sp>
      <p:sp>
        <p:nvSpPr>
          <p:cNvPr name="TextBox 7" id="7"/>
          <p:cNvSpPr txBox="true"/>
          <p:nvPr/>
        </p:nvSpPr>
        <p:spPr>
          <a:xfrm rot="0">
            <a:off x="3461830" y="2891770"/>
            <a:ext cx="10932096" cy="613892"/>
          </a:xfrm>
          <a:prstGeom prst="rect">
            <a:avLst/>
          </a:prstGeom>
        </p:spPr>
        <p:txBody>
          <a:bodyPr anchor="t" rtlCol="false" tIns="0" lIns="0" bIns="0" rIns="0">
            <a:spAutoFit/>
          </a:bodyPr>
          <a:lstStyle/>
          <a:p>
            <a:pPr algn="r" rtl="true" marL="773145" indent="-386572" lvl="1">
              <a:lnSpc>
                <a:spcPts val="5013"/>
              </a:lnSpc>
              <a:spcBef>
                <a:spcPct val="0"/>
              </a:spcBef>
              <a:buFont typeface="Arial"/>
              <a:buChar char="•"/>
            </a:pPr>
            <a:r>
              <a:rPr lang="ar-EG" b="true" sz="3581">
                <a:solidFill>
                  <a:srgbClr val="02C0CF"/>
                </a:solidFill>
                <a:latin typeface="Cairo Bold"/>
                <a:ea typeface="Cairo Bold"/>
                <a:cs typeface="Cairo Bold"/>
                <a:sym typeface="Cairo Bold"/>
                <a:rtl val="true"/>
              </a:rPr>
              <a:t>معهد التربية البدنية والرياضية </a:t>
            </a:r>
          </a:p>
        </p:txBody>
      </p:sp>
      <p:sp>
        <p:nvSpPr>
          <p:cNvPr name="TextBox 8" id="8"/>
          <p:cNvSpPr txBox="true"/>
          <p:nvPr/>
        </p:nvSpPr>
        <p:spPr>
          <a:xfrm rot="0">
            <a:off x="3722144" y="9182100"/>
            <a:ext cx="7719209" cy="693906"/>
          </a:xfrm>
          <a:prstGeom prst="rect">
            <a:avLst/>
          </a:prstGeom>
        </p:spPr>
        <p:txBody>
          <a:bodyPr anchor="t" rtlCol="false" tIns="0" lIns="0" bIns="0" rIns="0">
            <a:spAutoFit/>
          </a:bodyPr>
          <a:lstStyle/>
          <a:p>
            <a:pPr algn="ctr">
              <a:lnSpc>
                <a:spcPts val="5679"/>
              </a:lnSpc>
            </a:pPr>
            <a:r>
              <a:rPr lang="en-US" b="true" sz="4056">
                <a:solidFill>
                  <a:srgbClr val="FFFFFF"/>
                </a:solidFill>
                <a:latin typeface="XM Vahid Bold"/>
                <a:ea typeface="XM Vahid Bold"/>
                <a:cs typeface="XM Vahid Bold"/>
                <a:sym typeface="XM Vahid Bold"/>
              </a:rPr>
              <a:t>2025-2024</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61249" y="-254389"/>
            <a:ext cx="4895939" cy="10862232"/>
            <a:chOff x="0" y="0"/>
            <a:chExt cx="758509" cy="1682844"/>
          </a:xfrm>
        </p:grpSpPr>
        <p:sp>
          <p:nvSpPr>
            <p:cNvPr name="Freeform 3" id="3"/>
            <p:cNvSpPr/>
            <p:nvPr/>
          </p:nvSpPr>
          <p:spPr>
            <a:xfrm flipH="false" flipV="false" rot="0">
              <a:off x="0" y="0"/>
              <a:ext cx="758509" cy="1682844"/>
            </a:xfrm>
            <a:custGeom>
              <a:avLst/>
              <a:gdLst/>
              <a:ahLst/>
              <a:cxnLst/>
              <a:rect r="r" b="b" t="t" l="l"/>
              <a:pathLst>
                <a:path h="1682844" w="758509">
                  <a:moveTo>
                    <a:pt x="67996" y="0"/>
                  </a:moveTo>
                  <a:lnTo>
                    <a:pt x="690513" y="0"/>
                  </a:lnTo>
                  <a:cubicBezTo>
                    <a:pt x="728066" y="0"/>
                    <a:pt x="758509" y="30443"/>
                    <a:pt x="758509" y="67996"/>
                  </a:cubicBezTo>
                  <a:lnTo>
                    <a:pt x="758509" y="1614848"/>
                  </a:lnTo>
                  <a:cubicBezTo>
                    <a:pt x="758509" y="1652401"/>
                    <a:pt x="728066" y="1682844"/>
                    <a:pt x="690513" y="1682844"/>
                  </a:cubicBezTo>
                  <a:lnTo>
                    <a:pt x="67996" y="1682844"/>
                  </a:lnTo>
                  <a:cubicBezTo>
                    <a:pt x="49962" y="1682844"/>
                    <a:pt x="32667" y="1675680"/>
                    <a:pt x="19915" y="1662929"/>
                  </a:cubicBezTo>
                  <a:cubicBezTo>
                    <a:pt x="7164" y="1650177"/>
                    <a:pt x="0" y="1632882"/>
                    <a:pt x="0" y="1614848"/>
                  </a:cubicBezTo>
                  <a:lnTo>
                    <a:pt x="0" y="67996"/>
                  </a:lnTo>
                  <a:cubicBezTo>
                    <a:pt x="0" y="30443"/>
                    <a:pt x="30443" y="0"/>
                    <a:pt x="67996" y="0"/>
                  </a:cubicBezTo>
                  <a:close/>
                </a:path>
              </a:pathLst>
            </a:custGeom>
            <a:blipFill>
              <a:blip r:embed="rId2"/>
              <a:stretch>
                <a:fillRect l="-37468" t="-2385" r="-202838" b="0"/>
              </a:stretch>
            </a:blipFill>
            <a:ln cap="rnd">
              <a:noFill/>
              <a:prstDash val="solid"/>
              <a:round/>
            </a:ln>
          </p:spPr>
        </p:sp>
      </p:grpSp>
      <p:sp>
        <p:nvSpPr>
          <p:cNvPr name="TextBox 4" id="4"/>
          <p:cNvSpPr txBox="true"/>
          <p:nvPr/>
        </p:nvSpPr>
        <p:spPr>
          <a:xfrm rot="0">
            <a:off x="4534690" y="268064"/>
            <a:ext cx="12937945" cy="10727750"/>
          </a:xfrm>
          <a:prstGeom prst="rect">
            <a:avLst/>
          </a:prstGeom>
        </p:spPr>
        <p:txBody>
          <a:bodyPr anchor="t" rtlCol="false" tIns="0" lIns="0" bIns="0" rIns="0">
            <a:spAutoFit/>
          </a:bodyPr>
          <a:lstStyle/>
          <a:p>
            <a:pPr algn="ctr" rtl="true">
              <a:lnSpc>
                <a:spcPts val="3531"/>
              </a:lnSpc>
            </a:pPr>
            <a:r>
              <a:rPr lang="ar-EG" sz="2522">
                <a:solidFill>
                  <a:srgbClr val="4ADEDD"/>
                </a:solidFill>
                <a:latin typeface="Cairo"/>
                <a:ea typeface="Cairo"/>
                <a:cs typeface="Cairo"/>
                <a:sym typeface="Cairo"/>
                <a:rtl val="true"/>
              </a:rPr>
              <a:t>- تاريخ الكرة السلة:</a:t>
            </a:r>
          </a:p>
          <a:p>
            <a:pPr algn="r" rtl="true">
              <a:lnSpc>
                <a:spcPts val="3531"/>
              </a:lnSpc>
            </a:pPr>
          </a:p>
          <a:p>
            <a:pPr algn="l">
              <a:lnSpc>
                <a:spcPts val="3531"/>
              </a:lnSpc>
            </a:pPr>
          </a:p>
          <a:p>
            <a:pPr algn="r" rtl="true">
              <a:lnSpc>
                <a:spcPts val="3531"/>
              </a:lnSpc>
            </a:pPr>
            <a:r>
              <a:rPr lang="ar-EG" sz="2522">
                <a:solidFill>
                  <a:srgbClr val="000000"/>
                </a:solidFill>
                <a:latin typeface="Cairo"/>
                <a:ea typeface="Cairo"/>
                <a:cs typeface="Cairo"/>
                <a:sym typeface="Cairo"/>
                <a:rtl val="true"/>
              </a:rPr>
              <a:t>إ-كرة السلة للهواة الفدرالية الدولية لكرة السلة للهواة </a:t>
            </a:r>
            <a:r>
              <a:rPr lang="en-US" sz="2522">
                <a:solidFill>
                  <a:srgbClr val="000000"/>
                </a:solidFill>
                <a:latin typeface="Cairo"/>
                <a:ea typeface="Cairo"/>
                <a:cs typeface="Cairo"/>
                <a:sym typeface="Cairo"/>
              </a:rPr>
              <a:t>FIBA</a:t>
            </a:r>
            <a:r>
              <a:rPr lang="ar-EG" sz="2522">
                <a:solidFill>
                  <a:srgbClr val="000000"/>
                </a:solidFill>
                <a:latin typeface="Cairo"/>
                <a:ea typeface="Cairo"/>
                <a:cs typeface="Cairo"/>
                <a:sym typeface="Cairo"/>
                <a:rtl val="true"/>
              </a:rPr>
              <a:t> :</a:t>
            </a:r>
          </a:p>
          <a:p>
            <a:pPr algn="r" rtl="true">
              <a:lnSpc>
                <a:spcPts val="3531"/>
              </a:lnSpc>
            </a:pPr>
            <a:r>
              <a:rPr lang="ar-EG" sz="2522">
                <a:solidFill>
                  <a:srgbClr val="000000"/>
                </a:solidFill>
                <a:latin typeface="Cairo"/>
                <a:ea typeface="Cairo"/>
                <a:cs typeface="Cairo"/>
                <a:sym typeface="Cairo"/>
                <a:rtl val="true"/>
              </a:rPr>
              <a:t>تم تأسيس الاتحاد الدولي لكرة السلة في عام </a:t>
            </a:r>
            <a:r>
              <a:rPr lang="en-US" sz="2522">
                <a:solidFill>
                  <a:srgbClr val="000000"/>
                </a:solidFill>
                <a:latin typeface="Cairo"/>
                <a:ea typeface="Cairo"/>
                <a:cs typeface="Cairo"/>
                <a:sym typeface="Cairo"/>
              </a:rPr>
              <a:t>1932</a:t>
            </a:r>
            <a:r>
              <a:rPr lang="ar-EG" sz="2522">
                <a:solidFill>
                  <a:srgbClr val="000000"/>
                </a:solidFill>
                <a:latin typeface="Cairo"/>
                <a:ea typeface="Cairo"/>
                <a:cs typeface="Cairo"/>
                <a:sym typeface="Cairo"/>
                <a:rtl val="true"/>
              </a:rPr>
              <a:t> بواسطة ثماني دول مؤسسة ، وهي : الأرجنتين وتشيكوسلوفاكيا واليونان وإيطاليا ولاتفيا والبرتغال ورومانيا وسويسرا. وفي هذا التوقيت، كان هذا</a:t>
            </a:r>
          </a:p>
          <a:p>
            <a:pPr algn="r" rtl="true">
              <a:lnSpc>
                <a:spcPts val="3531"/>
              </a:lnSpc>
            </a:pPr>
            <a:r>
              <a:rPr lang="ar-EG" sz="2522">
                <a:solidFill>
                  <a:srgbClr val="000000"/>
                </a:solidFill>
                <a:latin typeface="Cairo"/>
                <a:ea typeface="Cairo"/>
                <a:cs typeface="Cairo"/>
                <a:sym typeface="Cairo"/>
                <a:rtl val="true"/>
              </a:rPr>
              <a:t>الاتحاد يشرف فقط على تنظيم شئون اللاعبين الهواة. هذا وقد اشتق الاختصار الذي يشير إلى هذا </a:t>
            </a:r>
            <a:r>
              <a:rPr lang="en-US" sz="2522">
                <a:solidFill>
                  <a:srgbClr val="000000"/>
                </a:solidFill>
                <a:latin typeface="Cairo"/>
                <a:ea typeface="Cairo"/>
                <a:cs typeface="Cairo"/>
                <a:sym typeface="Cairo"/>
              </a:rPr>
              <a:t>de Basketball Fédération Internationale</a:t>
            </a:r>
            <a:r>
              <a:rPr lang="ar-EG" sz="2522">
                <a:solidFill>
                  <a:srgbClr val="000000"/>
                </a:solidFill>
                <a:latin typeface="Cairo"/>
                <a:ea typeface="Cairo"/>
                <a:cs typeface="Cairo"/>
                <a:sym typeface="Cairo"/>
                <a:rtl val="true"/>
              </a:rPr>
              <a:t> من الاسم الفرنسي له وهو )</a:t>
            </a:r>
            <a:r>
              <a:rPr lang="en-US" sz="2522">
                <a:solidFill>
                  <a:srgbClr val="000000"/>
                </a:solidFill>
                <a:latin typeface="Cairo"/>
                <a:ea typeface="Cairo"/>
                <a:cs typeface="Cairo"/>
                <a:sym typeface="Cairo"/>
              </a:rPr>
              <a:t>FIBA</a:t>
            </a:r>
            <a:r>
              <a:rPr lang="ar-EG" sz="2522">
                <a:solidFill>
                  <a:srgbClr val="000000"/>
                </a:solidFill>
                <a:latin typeface="Cairo"/>
                <a:ea typeface="Cairo"/>
                <a:cs typeface="Cairo"/>
                <a:sym typeface="Cairo"/>
                <a:rtl val="true"/>
              </a:rPr>
              <a:t>( الاتحاد </a:t>
            </a:r>
            <a:r>
              <a:rPr lang="en-US" sz="2522">
                <a:solidFill>
                  <a:srgbClr val="000000"/>
                </a:solidFill>
                <a:latin typeface="Cairo"/>
                <a:ea typeface="Cairo"/>
                <a:cs typeface="Cairo"/>
                <a:sym typeface="Cairo"/>
              </a:rPr>
              <a:t>Amateur</a:t>
            </a:r>
            <a:r>
              <a:rPr lang="ar-EG" sz="2522">
                <a:solidFill>
                  <a:srgbClr val="000000"/>
                </a:solidFill>
                <a:latin typeface="Cairo"/>
                <a:ea typeface="Cairo"/>
                <a:cs typeface="Cairo"/>
                <a:sym typeface="Cairo"/>
                <a:rtl val="true"/>
              </a:rPr>
              <a:t> ، والذي يعني الاتحاد الدولي لكرة السلة للهواة.</a:t>
            </a:r>
          </a:p>
          <a:p>
            <a:pPr algn="r" rtl="true">
              <a:lnSpc>
                <a:spcPts val="3531"/>
              </a:lnSpc>
            </a:pPr>
            <a:r>
              <a:rPr lang="ar-EG" sz="2522">
                <a:solidFill>
                  <a:srgbClr val="000000"/>
                </a:solidFill>
                <a:latin typeface="Cairo"/>
                <a:ea typeface="Cairo"/>
                <a:cs typeface="Cairo"/>
                <a:sym typeface="Cairo"/>
                <a:rtl val="true"/>
              </a:rPr>
              <a:t>تم إدراج كرة السلة في الألعاب الأولمبية الصيفية فعاليات مسابقة كرة السلة للرجال للمرة الأولى في دورة الألعاب الأوليمبية في برلين عام </a:t>
            </a:r>
            <a:r>
              <a:rPr lang="en-US" sz="2522">
                <a:solidFill>
                  <a:srgbClr val="000000"/>
                </a:solidFill>
                <a:latin typeface="Cairo"/>
                <a:ea typeface="Cairo"/>
                <a:cs typeface="Cairo"/>
                <a:sym typeface="Cairo"/>
              </a:rPr>
              <a:t>1936</a:t>
            </a:r>
            <a:r>
              <a:rPr lang="ar-EG" sz="2522">
                <a:solidFill>
                  <a:srgbClr val="000000"/>
                </a:solidFill>
                <a:latin typeface="Cairo"/>
                <a:ea typeface="Cairo"/>
                <a:cs typeface="Cairo"/>
                <a:sym typeface="Cairo"/>
                <a:rtl val="true"/>
              </a:rPr>
              <a:t> ، على الرغم من إقامة مبارة توضيحية للعبة كرة السلة في عام </a:t>
            </a:r>
            <a:r>
              <a:rPr lang="en-US" sz="2522">
                <a:solidFill>
                  <a:srgbClr val="000000"/>
                </a:solidFill>
                <a:latin typeface="Cairo"/>
                <a:ea typeface="Cairo"/>
                <a:cs typeface="Cairo"/>
                <a:sym typeface="Cairo"/>
              </a:rPr>
              <a:t>1914</a:t>
            </a:r>
            <a:r>
              <a:rPr lang="ar-EG" sz="2522">
                <a:solidFill>
                  <a:srgbClr val="000000"/>
                </a:solidFill>
                <a:latin typeface="Cairo"/>
                <a:ea typeface="Cairo"/>
                <a:cs typeface="Cairo"/>
                <a:sym typeface="Cairo"/>
                <a:rtl val="true"/>
              </a:rPr>
              <a:t>. وقد هزم فريق الولايات المتحدة الأمريكية فريق كندا في أول نهائي تمت إقامته خارج</a:t>
            </a:r>
          </a:p>
          <a:p>
            <a:pPr algn="r" rtl="true">
              <a:lnSpc>
                <a:spcPts val="3531"/>
              </a:lnSpc>
            </a:pPr>
            <a:r>
              <a:rPr lang="ar-EG" sz="2522">
                <a:solidFill>
                  <a:srgbClr val="000000"/>
                </a:solidFill>
                <a:latin typeface="Cairo"/>
                <a:ea typeface="Cairo"/>
                <a:cs typeface="Cairo"/>
                <a:sym typeface="Cairo"/>
                <a:rtl val="true"/>
              </a:rPr>
              <a:t>الصالا</a:t>
            </a:r>
            <a:r>
              <a:rPr lang="ar-EG" sz="2522">
                <a:solidFill>
                  <a:srgbClr val="000000"/>
                </a:solidFill>
                <a:latin typeface="Cairo"/>
                <a:ea typeface="Cairo"/>
                <a:cs typeface="Cairo"/>
                <a:sym typeface="Cairo"/>
                <a:rtl val="true"/>
              </a:rPr>
              <a:t>ت الجدير بالذكر أنه عادة ما تهيمن الولايات المتحدة على الفوز بهذه المسابقة، حيث فاز فريقها بكل الألقاب فيما عدا ثلاثة ألقاب فقط؛ فكانت الهزيمة الأولى لها في نهائي مثير للجدل حيث أقيم بينها وبين الاتحاد السوفيتي في ميونيخ في ألمانيا عام </a:t>
            </a:r>
            <a:r>
              <a:rPr lang="en-US" sz="2522">
                <a:solidFill>
                  <a:srgbClr val="000000"/>
                </a:solidFill>
                <a:latin typeface="Cairo"/>
                <a:ea typeface="Cairo"/>
                <a:cs typeface="Cairo"/>
                <a:sym typeface="Cairo"/>
              </a:rPr>
              <a:t>1972</a:t>
            </a:r>
            <a:r>
              <a:rPr lang="ar-EG" sz="2522">
                <a:solidFill>
                  <a:srgbClr val="000000"/>
                </a:solidFill>
                <a:latin typeface="Cairo"/>
                <a:ea typeface="Cairo"/>
                <a:cs typeface="Cairo"/>
                <a:sym typeface="Cairo"/>
                <a:rtl val="true"/>
              </a:rPr>
              <a:t> وفي عام </a:t>
            </a:r>
            <a:r>
              <a:rPr lang="en-US" sz="2522">
                <a:solidFill>
                  <a:srgbClr val="000000"/>
                </a:solidFill>
                <a:latin typeface="Cairo"/>
                <a:ea typeface="Cairo"/>
                <a:cs typeface="Cairo"/>
                <a:sym typeface="Cairo"/>
              </a:rPr>
              <a:t>1951</a:t>
            </a:r>
            <a:r>
              <a:rPr lang="ar-EG" sz="2522">
                <a:solidFill>
                  <a:srgbClr val="000000"/>
                </a:solidFill>
                <a:latin typeface="Cairo"/>
                <a:ea typeface="Cairo"/>
                <a:cs typeface="Cairo"/>
                <a:sym typeface="Cairo"/>
                <a:rtl val="true"/>
              </a:rPr>
              <a:t> ، أقيمت بطولة العالم الأولى</a:t>
            </a:r>
          </a:p>
          <a:p>
            <a:pPr algn="r" rtl="true">
              <a:lnSpc>
                <a:spcPts val="3531"/>
              </a:lnSpc>
            </a:pPr>
            <a:r>
              <a:rPr lang="ar-EG" sz="2522">
                <a:solidFill>
                  <a:srgbClr val="000000"/>
                </a:solidFill>
                <a:latin typeface="Cairo"/>
                <a:ea typeface="Cairo"/>
                <a:cs typeface="Cairo"/>
                <a:sym typeface="Cairo"/>
                <a:rtl val="true"/>
              </a:rPr>
              <a:t>لكرة السلة للرجال من قبل الاتحاد الدولي لكرة السلة (</a:t>
            </a:r>
            <a:r>
              <a:rPr lang="en-US" sz="2522">
                <a:solidFill>
                  <a:srgbClr val="000000"/>
                </a:solidFill>
                <a:latin typeface="Cairo"/>
                <a:ea typeface="Cairo"/>
                <a:cs typeface="Cairo"/>
                <a:sym typeface="Cairo"/>
              </a:rPr>
              <a:t>FIBA</a:t>
            </a:r>
            <a:r>
              <a:rPr lang="ar-EG" sz="2522">
                <a:solidFill>
                  <a:srgbClr val="000000"/>
                </a:solidFill>
                <a:latin typeface="Cairo"/>
                <a:ea typeface="Cairo"/>
                <a:cs typeface="Cairo"/>
                <a:sym typeface="Cairo"/>
                <a:rtl val="true"/>
              </a:rPr>
              <a:t>) ( كأس العالم لكرة السلة في الأرجنتين وبعد مرور ثلاث سنوات، أقيمت بطولة العالم لكرة السلة للسيدات من قبل الاتحاد الدولي لكرة السلة كأس العالم لكرة السلة للنساء في شيلي . من ناحية أخرى، تم إدراج فعاليات مسابقة كرة  الألعاب الأوليمبية التي أقيمت في مدينة مونتريال بكندا في عام </a:t>
            </a:r>
            <a:r>
              <a:rPr lang="en-US" sz="2522">
                <a:solidFill>
                  <a:srgbClr val="000000"/>
                </a:solidFill>
                <a:latin typeface="Cairo"/>
                <a:ea typeface="Cairo"/>
                <a:cs typeface="Cairo"/>
                <a:sym typeface="Cairo"/>
              </a:rPr>
              <a:t>1976</a:t>
            </a:r>
            <a:r>
              <a:rPr lang="ar-EG" sz="2522">
                <a:solidFill>
                  <a:srgbClr val="000000"/>
                </a:solidFill>
                <a:latin typeface="Cairo"/>
                <a:ea typeface="Cairo"/>
                <a:cs typeface="Cairo"/>
                <a:sym typeface="Cairo"/>
                <a:rtl val="true"/>
              </a:rPr>
              <a:t> ، وذلك بمشاركة فرق : الاتحاد السوفيتي والبرازيل وأستراليا في منافسة مع فرق أمريكية.</a:t>
            </a:r>
          </a:p>
          <a:p>
            <a:pPr algn="r" rtl="true">
              <a:lnSpc>
                <a:spcPts val="3531"/>
              </a:lnSpc>
            </a:pPr>
          </a:p>
          <a:p>
            <a:pPr algn="r" rtl="true">
              <a:lnSpc>
                <a:spcPts val="3531"/>
              </a:lnSpc>
            </a:pPr>
          </a:p>
        </p:txBody>
      </p:sp>
    </p:spTree>
  </p:cSld>
  <p:clrMapOvr>
    <a:masterClrMapping/>
  </p:clrMapOvr>
</p:sld>
</file>

<file path=ppt/slides/slide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0" y="990600"/>
            <a:ext cx="18288000" cy="9176231"/>
          </a:xfrm>
          <a:prstGeom prst="rect">
            <a:avLst/>
          </a:prstGeom>
        </p:spPr>
        <p:txBody>
          <a:bodyPr anchor="t" rtlCol="false" tIns="0" lIns="0" bIns="0" rIns="0">
            <a:spAutoFit/>
          </a:bodyPr>
          <a:lstStyle/>
          <a:p>
            <a:pPr algn="ctr" rtl="true">
              <a:lnSpc>
                <a:spcPts val="3473"/>
              </a:lnSpc>
              <a:spcBef>
                <a:spcPct val="0"/>
              </a:spcBef>
            </a:pPr>
            <a:r>
              <a:rPr lang="ar-EG" b="true" sz="2481">
                <a:solidFill>
                  <a:srgbClr val="000000"/>
                </a:solidFill>
                <a:latin typeface="Cairo Bold"/>
                <a:ea typeface="Cairo Bold"/>
                <a:cs typeface="Cairo Bold"/>
                <a:sym typeface="Cairo Bold"/>
                <a:rtl val="true"/>
              </a:rPr>
              <a:t>في ع</a:t>
            </a:r>
            <a:r>
              <a:rPr lang="ar-EG" b="true" sz="2481">
                <a:solidFill>
                  <a:srgbClr val="000000"/>
                </a:solidFill>
                <a:latin typeface="Cairo Bold"/>
                <a:ea typeface="Cairo Bold"/>
                <a:cs typeface="Cairo Bold"/>
                <a:sym typeface="Cairo Bold"/>
                <a:rtl val="true"/>
              </a:rPr>
              <a:t>ام </a:t>
            </a:r>
            <a:r>
              <a:rPr lang="en-US" b="true" sz="2481">
                <a:solidFill>
                  <a:srgbClr val="000000"/>
                </a:solidFill>
                <a:latin typeface="Cairo Bold"/>
                <a:ea typeface="Cairo Bold"/>
                <a:cs typeface="Cairo Bold"/>
                <a:sym typeface="Cairo Bold"/>
              </a:rPr>
              <a:t>1989</a:t>
            </a:r>
            <a:r>
              <a:rPr lang="ar-EG" b="true" sz="2481">
                <a:solidFill>
                  <a:srgbClr val="000000"/>
                </a:solidFill>
                <a:latin typeface="Cairo Bold"/>
                <a:ea typeface="Cairo Bold"/>
                <a:cs typeface="Cairo Bold"/>
                <a:sym typeface="Cairo Bold"/>
                <a:rtl val="true"/>
              </a:rPr>
              <a:t> ، أسقط الاتحاد الدولي لكرة السلة عامل التمييز الذي كان يفرق بين اللاعبين الهواة والمحترفين. ومن ثم، فإنه في عام </a:t>
            </a:r>
            <a:r>
              <a:rPr lang="en-US" b="true" sz="2481">
                <a:solidFill>
                  <a:srgbClr val="000000"/>
                </a:solidFill>
                <a:latin typeface="Cairo Bold"/>
                <a:ea typeface="Cairo Bold"/>
                <a:cs typeface="Cairo Bold"/>
                <a:sym typeface="Cairo Bold"/>
              </a:rPr>
              <a:t>1992</a:t>
            </a:r>
            <a:r>
              <a:rPr lang="ar-EG" b="true" sz="2481">
                <a:solidFill>
                  <a:srgbClr val="000000"/>
                </a:solidFill>
                <a:latin typeface="Cairo Bold"/>
                <a:ea typeface="Cairo Bold"/>
                <a:cs typeface="Cairo Bold"/>
                <a:sym typeface="Cairo Bold"/>
                <a:rtl val="true"/>
              </a:rPr>
              <a:t>، شارك اللاعبون المحترفون للمرة الأولى في دورة الألعاب الأوليمبية. وقد استمرت هيمنة فريق الولايات المتحدة الأمريكية على عرش كرة السلة مع ظهور منتخب</a:t>
            </a:r>
          </a:p>
          <a:p>
            <a:pPr algn="ctr" rtl="true">
              <a:lnSpc>
                <a:spcPts val="3473"/>
              </a:lnSpc>
              <a:spcBef>
                <a:spcPct val="0"/>
              </a:spcBef>
            </a:pPr>
            <a:r>
              <a:rPr lang="ar-EG" b="true" sz="2481">
                <a:solidFill>
                  <a:srgbClr val="000000"/>
                </a:solidFill>
                <a:latin typeface="Cairo Bold"/>
                <a:ea typeface="Cairo Bold"/>
                <a:cs typeface="Cairo Bold"/>
                <a:sym typeface="Cairo Bold"/>
                <a:rtl val="true"/>
              </a:rPr>
              <a:t>الولايات المتحدة لكرة السلة </a:t>
            </a:r>
            <a:r>
              <a:rPr lang="en-US" b="true" sz="2481">
                <a:solidFill>
                  <a:srgbClr val="000000"/>
                </a:solidFill>
                <a:latin typeface="Cairo Bold"/>
                <a:ea typeface="Cairo Bold"/>
                <a:cs typeface="Cairo Bold"/>
                <a:sym typeface="Cairo Bold"/>
              </a:rPr>
              <a:t>Dream Team</a:t>
            </a:r>
            <a:r>
              <a:rPr lang="ar-EG" b="true" sz="2481">
                <a:solidFill>
                  <a:srgbClr val="000000"/>
                </a:solidFill>
                <a:latin typeface="Cairo Bold"/>
                <a:ea typeface="Cairo Bold"/>
                <a:cs typeface="Cairo Bold"/>
                <a:sym typeface="Cairo Bold"/>
                <a:rtl val="true"/>
              </a:rPr>
              <a:t> الأمريكي. بيد أنه ومع تطوير برامج ممارسة كرة السلة والتدريب عليها في دول أخرى، بدأت بعض المنتخبات الوطنية الأخرى تحقق الفوز على الولايات المتحدة الأمريكية. والدليل على ذلك أن فريقاً ينتمي لاعبوه جميعهم إلى الرابطة الوطنية لكرة السلة</a:t>
            </a:r>
          </a:p>
          <a:p>
            <a:pPr algn="ctr" rtl="true">
              <a:lnSpc>
                <a:spcPts val="3473"/>
              </a:lnSpc>
              <a:spcBef>
                <a:spcPct val="0"/>
              </a:spcBef>
            </a:pPr>
            <a:r>
              <a:rPr lang="ar-EG" b="true" sz="2481">
                <a:solidFill>
                  <a:srgbClr val="000000"/>
                </a:solidFill>
                <a:latin typeface="Cairo Bold"/>
                <a:ea typeface="Cairo Bold"/>
                <a:cs typeface="Cairo Bold"/>
                <a:sym typeface="Cairo Bold"/>
                <a:rtl val="true"/>
              </a:rPr>
              <a:t>الأمريكية (</a:t>
            </a:r>
            <a:r>
              <a:rPr lang="en-US" b="true" sz="2481">
                <a:solidFill>
                  <a:srgbClr val="000000"/>
                </a:solidFill>
                <a:latin typeface="Cairo Bold"/>
                <a:ea typeface="Cairo Bold"/>
                <a:cs typeface="Cairo Bold"/>
                <a:sym typeface="Cairo Bold"/>
              </a:rPr>
              <a:t>NBA</a:t>
            </a:r>
            <a:r>
              <a:rPr lang="ar-EG" b="true" sz="2481">
                <a:solidFill>
                  <a:srgbClr val="000000"/>
                </a:solidFill>
                <a:latin typeface="Cairo Bold"/>
                <a:ea typeface="Cairo Bold"/>
                <a:cs typeface="Cairo Bold"/>
                <a:sym typeface="Cairo Bold"/>
                <a:rtl val="true"/>
              </a:rPr>
              <a:t>) قد وصل إلى المركز السادس في بطولة العالم لكرة السلة التي أقيمت في عام </a:t>
            </a:r>
            <a:r>
              <a:rPr lang="en-US" b="true" sz="2481">
                <a:solidFill>
                  <a:srgbClr val="000000"/>
                </a:solidFill>
                <a:latin typeface="Cairo Bold"/>
                <a:ea typeface="Cairo Bold"/>
                <a:cs typeface="Cairo Bold"/>
                <a:sym typeface="Cairo Bold"/>
              </a:rPr>
              <a:t>2112</a:t>
            </a:r>
            <a:r>
              <a:rPr lang="ar-EG" b="true" sz="2481">
                <a:solidFill>
                  <a:srgbClr val="000000"/>
                </a:solidFill>
                <a:latin typeface="Cairo Bold"/>
                <a:ea typeface="Cairo Bold"/>
                <a:cs typeface="Cairo Bold"/>
                <a:sym typeface="Cairo Bold"/>
                <a:rtl val="true"/>
              </a:rPr>
              <a:t> في ) إنديانابوليس (بعد يوغوسلافيا) منتخب يوغوسلافيا الوطني لكرة السلة (والأرجنتين) منتخب الأرجنتين لكرة السلة ( وألمانيا ) منتخب ألمانيا لكرة السلة ( ونيوزيلندا ) منتخب نيوزيلندا لكرة السلة وإسبانيا) منتخب إسبانيا لكرة السلة . وفي دورة أثينا الأوليمبية لعام (</a:t>
            </a:r>
            <a:r>
              <a:rPr lang="en-US" b="true" sz="2481">
                <a:solidFill>
                  <a:srgbClr val="000000"/>
                </a:solidFill>
                <a:latin typeface="Cairo Bold"/>
                <a:ea typeface="Cairo Bold"/>
                <a:cs typeface="Cairo Bold"/>
                <a:sym typeface="Cairo Bold"/>
              </a:rPr>
              <a:t>2114</a:t>
            </a:r>
            <a:r>
              <a:rPr lang="ar-EG" b="true" sz="2481">
                <a:solidFill>
                  <a:srgbClr val="000000"/>
                </a:solidFill>
                <a:latin typeface="Cairo Bold"/>
                <a:ea typeface="Cairo Bold"/>
                <a:cs typeface="Cairo Bold"/>
                <a:sym typeface="Cairo Bold"/>
                <a:rtl val="true"/>
              </a:rPr>
              <a:t> الألعاب الأولمبية الصيفية، تجرعت الولايات المتحدة أول خسارة أوليمبية لها في تاريخها برغم لاعبيها المحترفين، حيث منیت بهزيمتين من فريق بورتوريكو منتخب بورتوريكو لكرة السلة للرجال) (حيث خسرت </a:t>
            </a:r>
            <a:r>
              <a:rPr lang="en-US" b="true" sz="2481">
                <a:solidFill>
                  <a:srgbClr val="000000"/>
                </a:solidFill>
                <a:latin typeface="Cairo Bold"/>
                <a:ea typeface="Cairo Bold"/>
                <a:cs typeface="Cairo Bold"/>
                <a:sym typeface="Cairo Bold"/>
              </a:rPr>
              <a:t>19</a:t>
            </a:r>
            <a:r>
              <a:rPr lang="ar-EG" b="true" sz="2481">
                <a:solidFill>
                  <a:srgbClr val="000000"/>
                </a:solidFill>
                <a:latin typeface="Cairo Bold"/>
                <a:ea typeface="Cairo Bold"/>
                <a:cs typeface="Cairo Bold"/>
                <a:sym typeface="Cairo Bold"/>
                <a:rtl val="true"/>
              </a:rPr>
              <a:t> نقطة)</a:t>
            </a:r>
          </a:p>
          <a:p>
            <a:pPr algn="ctr" rtl="true">
              <a:lnSpc>
                <a:spcPts val="3473"/>
              </a:lnSpc>
              <a:spcBef>
                <a:spcPct val="0"/>
              </a:spcBef>
            </a:pPr>
            <a:r>
              <a:rPr lang="ar-EG" b="true" sz="2481">
                <a:solidFill>
                  <a:srgbClr val="000000"/>
                </a:solidFill>
                <a:latin typeface="Cairo Bold"/>
                <a:ea typeface="Cairo Bold"/>
                <a:cs typeface="Cairo Bold"/>
                <a:sym typeface="Cairo Bold"/>
                <a:rtl val="true"/>
              </a:rPr>
              <a:t>ومن فريق ليتوانيا) منتخب ليتوانيا لكرة السلة ( في مباريات المجموعات، ثم ما لبثت أن خرجت من البطولة على يد منتخب الأرجنتين منتخب الأرجنتين لكرة السلة ( في مباراة ما قبل النهائي. بيد أنها استطاعت أن</a:t>
            </a:r>
          </a:p>
          <a:p>
            <a:pPr algn="ctr" rtl="true">
              <a:lnSpc>
                <a:spcPts val="3473"/>
              </a:lnSpc>
              <a:spcBef>
                <a:spcPct val="0"/>
              </a:spcBef>
            </a:pPr>
            <a:r>
              <a:rPr lang="ar-EG" b="true" sz="2481">
                <a:solidFill>
                  <a:srgbClr val="000000"/>
                </a:solidFill>
                <a:latin typeface="Cairo Bold"/>
                <a:ea typeface="Cairo Bold"/>
                <a:cs typeface="Cairo Bold"/>
                <a:sym typeface="Cairo Bold"/>
                <a:rtl val="true"/>
              </a:rPr>
              <a:t>تفوز في نهاية الأمر بالميدالية البرونزية بعد هزيمتها لليتوانيا لتصل إلى المركز الثالث بعد كل من الأرجنتين وإيطاليا) منتخب إيطاليا لكرة السلة تنظم في جميع أنحاء العالم بطولات كرة سلة للفتيان والفتيات من جميع الأعمار.</a:t>
            </a:r>
          </a:p>
          <a:p>
            <a:pPr algn="ctr" rtl="true">
              <a:lnSpc>
                <a:spcPts val="3473"/>
              </a:lnSpc>
              <a:spcBef>
                <a:spcPct val="0"/>
              </a:spcBef>
            </a:pPr>
            <a:r>
              <a:rPr lang="en-US" b="true" sz="2481">
                <a:solidFill>
                  <a:srgbClr val="000000"/>
                </a:solidFill>
                <a:latin typeface="Cairo Bold"/>
                <a:ea typeface="Cairo Bold"/>
                <a:cs typeface="Cairo Bold"/>
                <a:sym typeface="Cairo Bold"/>
              </a:rPr>
              <a:t>2</a:t>
            </a:r>
            <a:r>
              <a:rPr lang="ar-EG" b="true" sz="2481">
                <a:solidFill>
                  <a:srgbClr val="000000"/>
                </a:solidFill>
                <a:latin typeface="Cairo Bold"/>
                <a:ea typeface="Cairo Bold"/>
                <a:cs typeface="Cairo Bold"/>
                <a:sym typeface="Cairo Bold"/>
                <a:rtl val="true"/>
              </a:rPr>
              <a:t> - كرة السلة للمحترفين الرابطة الوطنية لكرة السلة الأمريكية </a:t>
            </a:r>
            <a:r>
              <a:rPr lang="en-US" b="true" sz="2481">
                <a:solidFill>
                  <a:srgbClr val="000000"/>
                </a:solidFill>
                <a:latin typeface="Cairo Bold"/>
                <a:ea typeface="Cairo Bold"/>
                <a:cs typeface="Cairo Bold"/>
                <a:sym typeface="Cairo Bold"/>
              </a:rPr>
              <a:t>NBA</a:t>
            </a:r>
            <a:r>
              <a:rPr lang="ar-EG" b="true" sz="2481">
                <a:solidFill>
                  <a:srgbClr val="000000"/>
                </a:solidFill>
                <a:latin typeface="Cairo Bold"/>
                <a:ea typeface="Cairo Bold"/>
                <a:cs typeface="Cairo Bold"/>
                <a:sym typeface="Cairo Bold"/>
                <a:rtl val="true"/>
              </a:rPr>
              <a:t> :</a:t>
            </a:r>
          </a:p>
          <a:p>
            <a:pPr algn="ctr" rtl="true">
              <a:lnSpc>
                <a:spcPts val="3473"/>
              </a:lnSpc>
              <a:spcBef>
                <a:spcPct val="0"/>
              </a:spcBef>
            </a:pPr>
            <a:r>
              <a:rPr lang="ar-EG" b="true" sz="2481">
                <a:solidFill>
                  <a:srgbClr val="000000"/>
                </a:solidFill>
                <a:latin typeface="Cairo Bold"/>
                <a:ea typeface="Cairo Bold"/>
                <a:cs typeface="Cairo Bold"/>
                <a:sym typeface="Cairo Bold"/>
                <a:rtl val="true"/>
              </a:rPr>
              <a:t>في عام </a:t>
            </a:r>
            <a:r>
              <a:rPr lang="en-US" b="true" sz="2481">
                <a:solidFill>
                  <a:srgbClr val="000000"/>
                </a:solidFill>
                <a:latin typeface="Cairo Bold"/>
                <a:ea typeface="Cairo Bold"/>
                <a:cs typeface="Cairo Bold"/>
                <a:sym typeface="Cairo Bold"/>
              </a:rPr>
              <a:t>1946</a:t>
            </a:r>
            <a:r>
              <a:rPr lang="ar-EG" b="true" sz="2481">
                <a:solidFill>
                  <a:srgbClr val="000000"/>
                </a:solidFill>
                <a:latin typeface="Cairo Bold"/>
                <a:ea typeface="Cairo Bold"/>
                <a:cs typeface="Cairo Bold"/>
                <a:sym typeface="Cairo Bold"/>
                <a:rtl val="true"/>
              </a:rPr>
              <a:t> ، تم إنشاء الرابطة الأمريكية لكرة السلة </a:t>
            </a:r>
            <a:r>
              <a:rPr lang="en-US" b="true" sz="2481">
                <a:solidFill>
                  <a:srgbClr val="000000"/>
                </a:solidFill>
                <a:latin typeface="Cairo Bold"/>
                <a:ea typeface="Cairo Bold"/>
                <a:cs typeface="Cairo Bold"/>
                <a:sym typeface="Cairo Bold"/>
              </a:rPr>
              <a:t>America</a:t>
            </a:r>
            <a:r>
              <a:rPr lang="ar-EG" b="true" sz="2481">
                <a:solidFill>
                  <a:srgbClr val="000000"/>
                </a:solidFill>
                <a:latin typeface="Cairo Bold"/>
                <a:ea typeface="Cairo Bold"/>
                <a:cs typeface="Cairo Bold"/>
                <a:sym typeface="Cairo Bold"/>
                <a:rtl val="true"/>
              </a:rPr>
              <a:t> (</a:t>
            </a:r>
            <a:r>
              <a:rPr lang="en-US" b="true" sz="2481">
                <a:solidFill>
                  <a:srgbClr val="000000"/>
                </a:solidFill>
                <a:latin typeface="Cairo Bold"/>
                <a:ea typeface="Cairo Bold"/>
                <a:cs typeface="Cairo Bold"/>
                <a:sym typeface="Cairo Bold"/>
              </a:rPr>
              <a:t>Basketball (BA)</a:t>
            </a:r>
            <a:r>
              <a:rPr lang="ar-EG" b="true" sz="2481">
                <a:solidFill>
                  <a:srgbClr val="000000"/>
                </a:solidFill>
                <a:latin typeface="Cairo Bold"/>
                <a:ea typeface="Cairo Bold"/>
                <a:cs typeface="Cairo Bold"/>
                <a:sym typeface="Cairo Bold"/>
                <a:rtl val="true"/>
              </a:rPr>
              <a:t> ، وهي التي تكفلت بتنظيم فرق كرة السلة لكبار المحترفين وترتب على إنشائها نيل لعبة كرة السلة للمحترفين شعبية أكبر . وقد أقيمت أول مباراة في كرة السلة في مدينة تورونتو بمقاطعة أونتاريوا في ونيويورك </a:t>
            </a:r>
            <a:r>
              <a:rPr lang="en-US" b="true" sz="2481">
                <a:solidFill>
                  <a:srgbClr val="000000"/>
                </a:solidFill>
                <a:latin typeface="Cairo Bold"/>
                <a:ea typeface="Cairo Bold"/>
                <a:cs typeface="Cairo Bold"/>
                <a:sym typeface="Cairo Bold"/>
              </a:rPr>
              <a:t>Huskies</a:t>
            </a:r>
            <a:r>
              <a:rPr lang="ar-EG" b="true" sz="2481">
                <a:solidFill>
                  <a:srgbClr val="000000"/>
                </a:solidFill>
                <a:latin typeface="Cairo Bold"/>
                <a:ea typeface="Cairo Bold"/>
                <a:cs typeface="Cairo Bold"/>
                <a:sym typeface="Cairo Bold"/>
                <a:rtl val="true"/>
              </a:rPr>
              <a:t>) (</a:t>
            </a:r>
            <a:r>
              <a:rPr lang="en-US" b="true" sz="2481">
                <a:solidFill>
                  <a:srgbClr val="000000"/>
                </a:solidFill>
                <a:latin typeface="Cairo Bold"/>
                <a:ea typeface="Cairo Bold"/>
                <a:cs typeface="Cairo Bold"/>
                <a:sym typeface="Cairo Bold"/>
              </a:rPr>
              <a:t>Toronto Huskies</a:t>
            </a:r>
            <a:r>
              <a:rPr lang="ar-EG" b="true" sz="2481">
                <a:solidFill>
                  <a:srgbClr val="000000"/>
                </a:solidFill>
                <a:latin typeface="Cairo Bold"/>
                <a:ea typeface="Cairo Bold"/>
                <a:cs typeface="Cairo Bold"/>
                <a:sym typeface="Cairo Bold"/>
                <a:rtl val="true"/>
              </a:rPr>
              <a:t>) (</a:t>
            </a:r>
            <a:r>
              <a:rPr lang="en-US" b="true" sz="2481">
                <a:solidFill>
                  <a:srgbClr val="000000"/>
                </a:solidFill>
                <a:latin typeface="Cairo Bold"/>
                <a:ea typeface="Cairo Bold"/>
                <a:cs typeface="Cairo Bold"/>
                <a:sym typeface="Cairo Bold"/>
              </a:rPr>
              <a:t>Toronto</a:t>
            </a:r>
            <a:r>
              <a:rPr lang="ar-EG" b="true" sz="2481">
                <a:solidFill>
                  <a:srgbClr val="000000"/>
                </a:solidFill>
                <a:latin typeface="Cairo Bold"/>
                <a:ea typeface="Cairo Bold"/>
                <a:cs typeface="Cairo Bold"/>
                <a:sym typeface="Cairo Bold"/>
                <a:rtl val="true"/>
              </a:rPr>
              <a:t> كندا بين كل من فريقي تورونتو هاسكيز</a:t>
            </a:r>
          </a:p>
          <a:p>
            <a:pPr algn="ctr" rtl="true">
              <a:lnSpc>
                <a:spcPts val="3473"/>
              </a:lnSpc>
              <a:spcBef>
                <a:spcPct val="0"/>
              </a:spcBef>
            </a:pPr>
            <a:r>
              <a:rPr lang="ar-EG" b="true" sz="2481">
                <a:solidFill>
                  <a:srgbClr val="000000"/>
                </a:solidFill>
                <a:latin typeface="Cairo Bold"/>
                <a:ea typeface="Cairo Bold"/>
                <a:cs typeface="Cairo Bold"/>
                <a:sym typeface="Cairo Bold"/>
                <a:rtl val="true"/>
              </a:rPr>
              <a:t>نيكربوكيرز "نيكس") نيويورك نيكس (</a:t>
            </a:r>
            <a:r>
              <a:rPr lang="en-US" b="true" sz="2481">
                <a:solidFill>
                  <a:srgbClr val="000000"/>
                </a:solidFill>
                <a:latin typeface="Cairo Bold"/>
                <a:ea typeface="Cairo Bold"/>
                <a:cs typeface="Cairo Bold"/>
                <a:sym typeface="Cairo Bold"/>
              </a:rPr>
              <a:t>New York Knickerbockers</a:t>
            </a:r>
            <a:r>
              <a:rPr lang="ar-EG" b="true" sz="2481">
                <a:solidFill>
                  <a:srgbClr val="000000"/>
                </a:solidFill>
                <a:latin typeface="Cairo Bold"/>
                <a:ea typeface="Cairo Bold"/>
                <a:cs typeface="Cairo Bold"/>
                <a:sym typeface="Cairo Bold"/>
                <a:rtl val="true"/>
              </a:rPr>
              <a:t>) في </a:t>
            </a:r>
            <a:r>
              <a:rPr lang="en-US" b="true" sz="2481">
                <a:solidFill>
                  <a:srgbClr val="000000"/>
                </a:solidFill>
                <a:latin typeface="Cairo Bold"/>
                <a:ea typeface="Cairo Bold"/>
                <a:cs typeface="Cairo Bold"/>
                <a:sym typeface="Cairo Bold"/>
              </a:rPr>
              <a:t>1</a:t>
            </a:r>
            <a:r>
              <a:rPr lang="ar-EG" b="true" sz="2481">
                <a:solidFill>
                  <a:srgbClr val="000000"/>
                </a:solidFill>
                <a:latin typeface="Cairo Bold"/>
                <a:ea typeface="Cairo Bold"/>
                <a:cs typeface="Cairo Bold"/>
                <a:sym typeface="Cairo Bold"/>
                <a:rtl val="true"/>
              </a:rPr>
              <a:t> نوفمبر عام</a:t>
            </a:r>
            <a:r>
              <a:rPr lang="en-US" b="true" sz="2481">
                <a:solidFill>
                  <a:srgbClr val="000000"/>
                </a:solidFill>
                <a:latin typeface="Cairo Bold"/>
                <a:ea typeface="Cairo Bold"/>
                <a:cs typeface="Cairo Bold"/>
                <a:sym typeface="Cairo Bold"/>
              </a:rPr>
              <a:t>1949</a:t>
            </a:r>
            <a:r>
              <a:rPr lang="ar-EG" b="true" sz="2481">
                <a:solidFill>
                  <a:srgbClr val="000000"/>
                </a:solidFill>
                <a:latin typeface="Cairo Bold"/>
                <a:ea typeface="Cairo Bold"/>
                <a:cs typeface="Cairo Bold"/>
                <a:sym typeface="Cairo Bold"/>
                <a:rtl val="true"/>
              </a:rPr>
              <a:t> بعد مرور ثلاثة مواسم، أي في عام </a:t>
            </a:r>
            <a:r>
              <a:rPr lang="en-US" b="true" sz="2481">
                <a:solidFill>
                  <a:srgbClr val="000000"/>
                </a:solidFill>
                <a:latin typeface="Cairo Bold"/>
                <a:ea typeface="Cairo Bold"/>
                <a:cs typeface="Cairo Bold"/>
                <a:sym typeface="Cairo Bold"/>
              </a:rPr>
              <a:t>1949</a:t>
            </a:r>
            <a:r>
              <a:rPr lang="ar-EG" b="true" sz="2481">
                <a:solidFill>
                  <a:srgbClr val="000000"/>
                </a:solidFill>
                <a:latin typeface="Cairo Bold"/>
                <a:ea typeface="Cairo Bold"/>
                <a:cs typeface="Cairo Bold"/>
                <a:sym typeface="Cairo Bold"/>
                <a:rtl val="true"/>
              </a:rPr>
              <a:t> ، تغيرت رابطة أمريكا لكرة السلة (</a:t>
            </a:r>
            <a:r>
              <a:rPr lang="en-US" b="true" sz="2481">
                <a:solidFill>
                  <a:srgbClr val="000000"/>
                </a:solidFill>
                <a:latin typeface="Cairo Bold"/>
                <a:ea typeface="Cairo Bold"/>
                <a:cs typeface="Cairo Bold"/>
                <a:sym typeface="Cairo Bold"/>
              </a:rPr>
              <a:t>BAA</a:t>
            </a:r>
            <a:r>
              <a:rPr lang="ar-EG" b="true" sz="2481">
                <a:solidFill>
                  <a:srgbClr val="000000"/>
                </a:solidFill>
                <a:latin typeface="Cairo Bold"/>
                <a:ea typeface="Cairo Bold"/>
                <a:cs typeface="Cairo Bold"/>
                <a:sym typeface="Cairo Bold"/>
                <a:rtl val="true"/>
              </a:rPr>
              <a:t>)</a:t>
            </a:r>
          </a:p>
        </p:txBody>
      </p:sp>
    </p:spTree>
  </p:cSld>
  <p:clrMapOvr>
    <a:masterClrMapping/>
  </p:clrMapOvr>
</p:sld>
</file>

<file path=ppt/slides/slide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0" y="981075"/>
            <a:ext cx="18288000" cy="6509866"/>
          </a:xfrm>
          <a:prstGeom prst="rect">
            <a:avLst/>
          </a:prstGeom>
        </p:spPr>
        <p:txBody>
          <a:bodyPr anchor="t" rtlCol="false" tIns="0" lIns="0" bIns="0" rIns="0">
            <a:spAutoFit/>
          </a:bodyPr>
          <a:lstStyle/>
          <a:p>
            <a:pPr algn="ctr">
              <a:lnSpc>
                <a:spcPts val="2913"/>
              </a:lnSpc>
              <a:spcBef>
                <a:spcPct val="0"/>
              </a:spcBef>
            </a:pPr>
            <a:r>
              <a:rPr lang="ar-EG" b="true" sz="2081">
                <a:solidFill>
                  <a:srgbClr val="000000"/>
                </a:solidFill>
                <a:latin typeface="Cairo Bold"/>
                <a:ea typeface="Cairo Bold"/>
                <a:cs typeface="Cairo Bold"/>
                <a:sym typeface="Cairo Bold"/>
                <a:rtl val="true"/>
              </a:rPr>
              <a:t>لتصبح</a:t>
            </a:r>
          </a:p>
          <a:p>
            <a:pPr algn="ctr">
              <a:lnSpc>
                <a:spcPts val="2913"/>
              </a:lnSpc>
              <a:spcBef>
                <a:spcPct val="0"/>
              </a:spcBef>
            </a:pPr>
            <a:r>
              <a:rPr lang="ar-EG" b="true" sz="2081">
                <a:solidFill>
                  <a:srgbClr val="000000"/>
                </a:solidFill>
                <a:latin typeface="Cairo Bold"/>
                <a:ea typeface="Cairo Bold"/>
                <a:cs typeface="Cairo Bold"/>
                <a:sym typeface="Cairo Bold"/>
                <a:rtl val="true"/>
              </a:rPr>
              <a:t>ا</a:t>
            </a:r>
            <a:r>
              <a:rPr lang="ar-EG" b="true" sz="2081">
                <a:solidFill>
                  <a:srgbClr val="000000"/>
                </a:solidFill>
                <a:latin typeface="Cairo Bold"/>
                <a:ea typeface="Cairo Bold"/>
                <a:cs typeface="Cairo Bold"/>
                <a:sym typeface="Cairo Bold"/>
                <a:rtl val="true"/>
              </a:rPr>
              <a:t>لرابطة الوطنية لكرة السلة الأمريكية الرابطة الوطنية لكرة السلة</a:t>
            </a:r>
            <a:r>
              <a:rPr lang="en-US" b="true" sz="2081">
                <a:solidFill>
                  <a:srgbClr val="000000"/>
                </a:solidFill>
                <a:latin typeface="Cairo Bold"/>
                <a:ea typeface="Cairo Bold"/>
                <a:cs typeface="Cairo Bold"/>
                <a:sym typeface="Cairo Bold"/>
              </a:rPr>
              <a:t> . (NBA) (</a:t>
            </a:r>
            <a:r>
              <a:rPr lang="ar-EG" b="true" sz="2081">
                <a:solidFill>
                  <a:srgbClr val="000000"/>
                </a:solidFill>
                <a:latin typeface="Cairo Bold"/>
                <a:ea typeface="Cairo Bold"/>
                <a:cs typeface="Cairo Bold"/>
                <a:sym typeface="Cairo Bold"/>
                <a:rtl val="true"/>
              </a:rPr>
              <a:t>وقد ظهرت الرابطة الأمريكية لكرة السلة الرابطة الأمريكية لكرة السلة</a:t>
            </a:r>
            <a:r>
              <a:rPr lang="en-US" b="true" sz="2081">
                <a:solidFill>
                  <a:srgbClr val="000000"/>
                </a:solidFill>
                <a:latin typeface="Cairo Bold"/>
                <a:ea typeface="Cairo Bold"/>
                <a:cs typeface="Cairo Bold"/>
                <a:sym typeface="Cairo Bold"/>
              </a:rPr>
              <a:t> American Basketball Association </a:t>
            </a:r>
          </a:p>
          <a:p>
            <a:pPr algn="ctr">
              <a:lnSpc>
                <a:spcPts val="2913"/>
              </a:lnSpc>
              <a:spcBef>
                <a:spcPct val="0"/>
              </a:spcBef>
            </a:pPr>
            <a:r>
              <a:rPr lang="en-US" b="true" sz="2081">
                <a:solidFill>
                  <a:srgbClr val="000000"/>
                </a:solidFill>
                <a:latin typeface="Cairo Bold"/>
                <a:ea typeface="Cairo Bold"/>
                <a:cs typeface="Cairo Bold"/>
                <a:sym typeface="Cairo Bold"/>
              </a:rPr>
              <a:t>(ABA) </a:t>
            </a:r>
            <a:r>
              <a:rPr lang="ar-EG" b="true" sz="2081">
                <a:solidFill>
                  <a:srgbClr val="000000"/>
                </a:solidFill>
                <a:latin typeface="Cairo Bold"/>
                <a:ea typeface="Cairo Bold"/>
                <a:cs typeface="Cairo Bold"/>
                <a:sym typeface="Cairo Bold"/>
                <a:rtl val="true"/>
              </a:rPr>
              <a:t>في عام </a:t>
            </a:r>
            <a:r>
              <a:rPr lang="en-US" b="true" sz="2081">
                <a:solidFill>
                  <a:srgbClr val="000000"/>
                </a:solidFill>
                <a:latin typeface="Cairo Bold"/>
                <a:ea typeface="Cairo Bold"/>
                <a:cs typeface="Cairo Bold"/>
                <a:sym typeface="Cairo Bold"/>
              </a:rPr>
              <a:t>1967</a:t>
            </a:r>
            <a:r>
              <a:rPr lang="ar-EG" b="true" sz="2081">
                <a:solidFill>
                  <a:srgbClr val="000000"/>
                </a:solidFill>
                <a:latin typeface="Cairo Bold"/>
                <a:ea typeface="Cairo Bold"/>
                <a:cs typeface="Cairo Bold"/>
                <a:sym typeface="Cairo Bold"/>
                <a:rtl val="true"/>
              </a:rPr>
              <a:t> ، وسرعان ما أصبحت مصدر تهديد لسيطرة الرابطة الوطنية لكرة السلة الأمريكية</a:t>
            </a:r>
            <a:r>
              <a:rPr lang="en-US" b="true" sz="2081">
                <a:solidFill>
                  <a:srgbClr val="000000"/>
                </a:solidFill>
                <a:latin typeface="Cairo Bold"/>
                <a:ea typeface="Cairo Bold"/>
                <a:cs typeface="Cairo Bold"/>
                <a:sym typeface="Cairo Bold"/>
              </a:rPr>
              <a:t> (National Basketball Association (NBA </a:t>
            </a:r>
            <a:r>
              <a:rPr lang="ar-EG" b="true" sz="2081">
                <a:solidFill>
                  <a:srgbClr val="000000"/>
                </a:solidFill>
                <a:latin typeface="Cairo Bold"/>
                <a:ea typeface="Cairo Bold"/>
                <a:cs typeface="Cairo Bold"/>
                <a:sym typeface="Cairo Bold"/>
                <a:rtl val="true"/>
              </a:rPr>
              <a:t>على مجريات هذه اللعبة إلى أن تمت</a:t>
            </a:r>
          </a:p>
          <a:p>
            <a:pPr algn="ctr">
              <a:lnSpc>
                <a:spcPts val="2913"/>
              </a:lnSpc>
              <a:spcBef>
                <a:spcPct val="0"/>
              </a:spcBef>
            </a:pPr>
            <a:r>
              <a:rPr lang="ar-EG" b="true" sz="2081">
                <a:solidFill>
                  <a:srgbClr val="000000"/>
                </a:solidFill>
                <a:latin typeface="Cairo Bold"/>
                <a:ea typeface="Cairo Bold"/>
                <a:cs typeface="Cairo Bold"/>
                <a:sym typeface="Cairo Bold"/>
                <a:rtl val="true"/>
              </a:rPr>
              <a:t>عملية اندماج رابطة</a:t>
            </a:r>
            <a:r>
              <a:rPr lang="en-US" b="true" sz="2081">
                <a:solidFill>
                  <a:srgbClr val="000000"/>
                </a:solidFill>
                <a:latin typeface="Cairo Bold"/>
                <a:ea typeface="Cairo Bold"/>
                <a:cs typeface="Cairo Bold"/>
                <a:sym typeface="Cairo Bold"/>
              </a:rPr>
              <a:t> ABA </a:t>
            </a:r>
            <a:r>
              <a:rPr lang="ar-EG" b="true" sz="2081">
                <a:solidFill>
                  <a:srgbClr val="000000"/>
                </a:solidFill>
                <a:latin typeface="Cairo Bold"/>
                <a:ea typeface="Cairo Bold"/>
                <a:cs typeface="Cairo Bold"/>
                <a:sym typeface="Cairo Bold"/>
                <a:rtl val="true"/>
              </a:rPr>
              <a:t>مع</a:t>
            </a:r>
            <a:r>
              <a:rPr lang="en-US" b="true" sz="2081">
                <a:solidFill>
                  <a:srgbClr val="000000"/>
                </a:solidFill>
                <a:latin typeface="Cairo Bold"/>
                <a:ea typeface="Cairo Bold"/>
                <a:cs typeface="Cairo Bold"/>
                <a:sym typeface="Cairo Bold"/>
              </a:rPr>
              <a:t> ABA-NBA merger) NBA) </a:t>
            </a:r>
            <a:r>
              <a:rPr lang="ar-EG" b="true" sz="2081">
                <a:solidFill>
                  <a:srgbClr val="000000"/>
                </a:solidFill>
                <a:latin typeface="Cairo Bold"/>
                <a:ea typeface="Cairo Bold"/>
                <a:cs typeface="Cairo Bold"/>
                <a:sym typeface="Cairo Bold"/>
                <a:rtl val="true"/>
              </a:rPr>
              <a:t>في عام </a:t>
            </a:r>
            <a:r>
              <a:rPr lang="en-US" b="true" sz="2081">
                <a:solidFill>
                  <a:srgbClr val="000000"/>
                </a:solidFill>
                <a:latin typeface="Cairo Bold"/>
                <a:ea typeface="Cairo Bold"/>
                <a:cs typeface="Cairo Bold"/>
                <a:sym typeface="Cairo Bold"/>
              </a:rPr>
              <a:t>1976</a:t>
            </a:r>
            <a:r>
              <a:rPr lang="ar-EG" b="true" sz="2081">
                <a:solidFill>
                  <a:srgbClr val="000000"/>
                </a:solidFill>
                <a:latin typeface="Cairo Bold"/>
                <a:ea typeface="Cairo Bold"/>
                <a:cs typeface="Cairo Bold"/>
                <a:sym typeface="Cairo Bold"/>
                <a:rtl val="true"/>
              </a:rPr>
              <a:t>. هذا ويعد دوري الرابطة الوطنية لكرة السلة الأمريكية</a:t>
            </a:r>
            <a:r>
              <a:rPr lang="en-US" b="true" sz="2081">
                <a:solidFill>
                  <a:srgbClr val="000000"/>
                </a:solidFill>
                <a:latin typeface="Cairo Bold"/>
                <a:ea typeface="Cairo Bold"/>
                <a:cs typeface="Cairo Bold"/>
                <a:sym typeface="Cairo Bold"/>
              </a:rPr>
              <a:t> (NBA) </a:t>
            </a:r>
            <a:r>
              <a:rPr lang="ar-EG" b="true" sz="2081">
                <a:solidFill>
                  <a:srgbClr val="000000"/>
                </a:solidFill>
                <a:latin typeface="Cairo Bold"/>
                <a:ea typeface="Cairo Bold"/>
                <a:cs typeface="Cairo Bold"/>
                <a:sym typeface="Cairo Bold"/>
                <a:rtl val="true"/>
              </a:rPr>
              <a:t>بمثابة أكبر دوري كرة سلة للمحترفين في العالم من حيث الشعبية والأجور المدفوعة والموهبة فضلاً عن مستوى المنافسة.وقدمت الرابطة الوطنية لكرة السلة الأمريكية العديد من لاعبي كرة السلة المشهورين. ومن بين هؤلاء اللاعبين : جورج ميكان، أول لاعب خط وسط يحظى بشهرة واسعة، وبوب كوزي بوب كوزي، صاحب</a:t>
            </a:r>
          </a:p>
          <a:p>
            <a:pPr algn="ctr">
              <a:lnSpc>
                <a:spcPts val="2913"/>
              </a:lnSpc>
              <a:spcBef>
                <a:spcPct val="0"/>
              </a:spcBef>
            </a:pPr>
            <a:r>
              <a:rPr lang="ar-EG" b="true" sz="2081">
                <a:solidFill>
                  <a:srgbClr val="000000"/>
                </a:solidFill>
                <a:latin typeface="Cairo Bold"/>
                <a:ea typeface="Cairo Bold"/>
                <a:cs typeface="Cairo Bold"/>
                <a:sym typeface="Cairo Bold"/>
                <a:rtl val="true"/>
              </a:rPr>
              <a:t>الموهبة الفذة في مهارات التحكم بالكرة، وبيل (راسيل بيل راسيل أسطورة الدفاع، والثلاثة كانوا ينتمون لفريق بوسطن كلتيكس بوسطن سيلتكس</a:t>
            </a:r>
            <a:r>
              <a:rPr lang="en-US" b="true" sz="2081">
                <a:solidFill>
                  <a:srgbClr val="000000"/>
                </a:solidFill>
                <a:latin typeface="Cairo Bold"/>
                <a:ea typeface="Cairo Bold"/>
                <a:cs typeface="Cairo Bold"/>
                <a:sym typeface="Cairo Bold"/>
              </a:rPr>
              <a:t> (Boston Celtics) ( </a:t>
            </a:r>
            <a:r>
              <a:rPr lang="ar-EG" b="true" sz="2081">
                <a:solidFill>
                  <a:srgbClr val="000000"/>
                </a:solidFill>
                <a:latin typeface="Cairo Bold"/>
                <a:ea typeface="Cairo Bold"/>
                <a:cs typeface="Cairo Bold"/>
                <a:sym typeface="Cairo Bold"/>
                <a:rtl val="true"/>
              </a:rPr>
              <a:t>هذا بالإضافة إلى ويلت تشامبرلين ويلت تشامبرلين ، والذي لعب في بادئ الأمر لفريق هارليم جلوبتروترز</a:t>
            </a:r>
            <a:r>
              <a:rPr lang="en-US" b="true" sz="2081">
                <a:solidFill>
                  <a:srgbClr val="000000"/>
                </a:solidFill>
                <a:latin typeface="Cairo Bold"/>
                <a:ea typeface="Cairo Bold"/>
                <a:cs typeface="Cairo Bold"/>
                <a:sym typeface="Cairo Bold"/>
              </a:rPr>
              <a:t>) </a:t>
            </a:r>
            <a:r>
              <a:rPr lang="ar-EG" b="true" sz="2081">
                <a:solidFill>
                  <a:srgbClr val="000000"/>
                </a:solidFill>
                <a:latin typeface="Cairo Bold"/>
                <a:ea typeface="Cairo Bold"/>
                <a:cs typeface="Cairo Bold"/>
                <a:sym typeface="Cairo Bold"/>
                <a:rtl val="true"/>
              </a:rPr>
              <a:t>هارلم غلوبتروترز (الشهير</a:t>
            </a:r>
            <a:r>
              <a:rPr lang="en-US" b="true" sz="2081">
                <a:solidFill>
                  <a:srgbClr val="000000"/>
                </a:solidFill>
                <a:latin typeface="Cairo Bold"/>
                <a:ea typeface="Cairo Bold"/>
                <a:cs typeface="Cairo Bold"/>
                <a:sym typeface="Cairo Bold"/>
              </a:rPr>
              <a:t>،</a:t>
            </a:r>
          </a:p>
          <a:p>
            <a:pPr algn="ctr">
              <a:lnSpc>
                <a:spcPts val="2913"/>
              </a:lnSpc>
              <a:spcBef>
                <a:spcPct val="0"/>
              </a:spcBef>
            </a:pPr>
            <a:r>
              <a:rPr lang="ar-EG" b="true" sz="2081">
                <a:solidFill>
                  <a:srgbClr val="000000"/>
                </a:solidFill>
                <a:latin typeface="Cairo Bold"/>
                <a:ea typeface="Cairo Bold"/>
                <a:cs typeface="Cairo Bold"/>
                <a:sym typeface="Cairo Bold"/>
                <a:rtl val="true"/>
              </a:rPr>
              <a:t>فضلاً عن نجوم ذات مهارات متعددة أمثال ( أوسكار روبرتسون وجيري (ويست جيري ويست، علاوة على لاعبي خط الوسط المتميزين الذين ظهروا في الآونة </a:t>
            </a:r>
            <a:r>
              <a:rPr lang="ar-EG" b="true" sz="2081">
                <a:solidFill>
                  <a:srgbClr val="000000"/>
                </a:solidFill>
                <a:latin typeface="Cairo Bold"/>
                <a:ea typeface="Cairo Bold"/>
                <a:cs typeface="Cairo Bold"/>
                <a:sym typeface="Cairo Bold"/>
                <a:rtl val="true"/>
              </a:rPr>
              <a:t>الأخيرة أمثال كريم عبد الجبار) كريم عبد الجبار وكارل مالون كارل مالوني . كما تميزت هذه الرابطة أيضًا بلاعب الهجوم الخلفي جون ستوكتون جون</a:t>
            </a:r>
          </a:p>
          <a:p>
            <a:pPr algn="ctr">
              <a:lnSpc>
                <a:spcPts val="2913"/>
              </a:lnSpc>
              <a:spcBef>
                <a:spcPct val="0"/>
              </a:spcBef>
            </a:pPr>
            <a:r>
              <a:rPr lang="ar-EG" b="true" sz="2081">
                <a:solidFill>
                  <a:srgbClr val="000000"/>
                </a:solidFill>
                <a:latin typeface="Cairo Bold"/>
                <a:ea typeface="Cairo Bold"/>
                <a:cs typeface="Cairo Bold"/>
                <a:sym typeface="Cairo Bold"/>
                <a:rtl val="true"/>
              </a:rPr>
              <a:t>ستوكتون الذي يقود الهجوم في فريقه ولاعب خط الهجوم الفذ الذي طالما</a:t>
            </a:r>
            <a:r>
              <a:rPr lang="ar-EG" b="true" sz="2081">
                <a:solidFill>
                  <a:srgbClr val="000000"/>
                </a:solidFill>
                <a:latin typeface="Cairo Bold"/>
                <a:ea typeface="Cairo Bold"/>
                <a:cs typeface="Cairo Bold"/>
                <a:sym typeface="Cairo Bold"/>
                <a:rtl val="true"/>
              </a:rPr>
              <a:t> أسعد الجماهير جوليوس إرفينج)يوليوس إرفينغ</a:t>
            </a:r>
            <a:r>
              <a:rPr lang="en-US" b="true" sz="2081">
                <a:solidFill>
                  <a:srgbClr val="000000"/>
                </a:solidFill>
                <a:latin typeface="Cairo Bold"/>
                <a:ea typeface="Cairo Bold"/>
                <a:cs typeface="Cairo Bold"/>
                <a:sym typeface="Cairo Bold"/>
              </a:rPr>
              <a:t> (Julius Erving) )، </a:t>
            </a:r>
            <a:r>
              <a:rPr lang="ar-EG" b="true" sz="2081">
                <a:solidFill>
                  <a:srgbClr val="000000"/>
                </a:solidFill>
                <a:latin typeface="Cairo Bold"/>
                <a:ea typeface="Cairo Bold"/>
                <a:cs typeface="Cairo Bold"/>
                <a:sym typeface="Cairo Bold"/>
                <a:rtl val="true"/>
              </a:rPr>
              <a:t>فضلاً عن النجوم الأوروبيين أمثال ديرك نوفيتسكي ديرك</a:t>
            </a:r>
          </a:p>
          <a:p>
            <a:pPr algn="ctr">
              <a:lnSpc>
                <a:spcPts val="2913"/>
              </a:lnSpc>
              <a:spcBef>
                <a:spcPct val="0"/>
              </a:spcBef>
            </a:pPr>
            <a:r>
              <a:rPr lang="ar-EG" b="true" sz="2081">
                <a:solidFill>
                  <a:srgbClr val="000000"/>
                </a:solidFill>
                <a:latin typeface="Cairo Bold"/>
                <a:ea typeface="Cairo Bold"/>
                <a:cs typeface="Cairo Bold"/>
                <a:sym typeface="Cairo Bold"/>
                <a:rtl val="true"/>
              </a:rPr>
              <a:t>نوفيتسكي</a:t>
            </a:r>
            <a:r>
              <a:rPr lang="en-US" b="true" sz="2081">
                <a:solidFill>
                  <a:srgbClr val="000000"/>
                </a:solidFill>
                <a:latin typeface="Cairo Bold"/>
                <a:ea typeface="Cairo Bold"/>
                <a:cs typeface="Cairo Bold"/>
                <a:sym typeface="Cairo Bold"/>
              </a:rPr>
              <a:t> (Dirk Nowitzki) </a:t>
            </a:r>
            <a:r>
              <a:rPr lang="ar-EG" b="true" sz="2081">
                <a:solidFill>
                  <a:srgbClr val="000000"/>
                </a:solidFill>
                <a:latin typeface="Cairo Bold"/>
                <a:ea typeface="Cairo Bold"/>
                <a:cs typeface="Cairo Bold"/>
                <a:sym typeface="Cairo Bold"/>
                <a:rtl val="true"/>
              </a:rPr>
              <a:t>و درازين بيتروفيتش درازن بيتروفيتش</a:t>
            </a:r>
            <a:r>
              <a:rPr lang="en-US" b="true" sz="2081">
                <a:solidFill>
                  <a:srgbClr val="000000"/>
                </a:solidFill>
                <a:latin typeface="Cairo Bold"/>
                <a:ea typeface="Cairo Bold"/>
                <a:cs typeface="Cairo Bold"/>
                <a:sym typeface="Cairo Bold"/>
              </a:rPr>
              <a:t> Drazen Petrovic) ،</a:t>
            </a:r>
            <a:r>
              <a:rPr lang="ar-EG" b="true" sz="2081">
                <a:solidFill>
                  <a:srgbClr val="000000"/>
                </a:solidFill>
                <a:latin typeface="Cairo Bold"/>
                <a:ea typeface="Cairo Bold"/>
                <a:cs typeface="Cairo Bold"/>
                <a:sym typeface="Cairo Bold"/>
                <a:rtl val="true"/>
              </a:rPr>
              <a:t>بالإضافة إلى ثلاثة لاعبين أقر الكثيرون بأن الفضل يرجع إليهم في الانتقال بلعبة كرة السلة للمحترفين إلى أعلى مستوى لها من الشعبية ، وهم : لاري بيرد لاري بيرد وإرفين "ماجيك" جونسون ماجيك</a:t>
            </a:r>
          </a:p>
          <a:p>
            <a:pPr algn="ctr">
              <a:lnSpc>
                <a:spcPts val="2913"/>
              </a:lnSpc>
              <a:spcBef>
                <a:spcPct val="0"/>
              </a:spcBef>
            </a:pPr>
            <a:r>
              <a:rPr lang="ar-EG" b="true" sz="2081">
                <a:solidFill>
                  <a:srgbClr val="000000"/>
                </a:solidFill>
                <a:latin typeface="Cairo Bold"/>
                <a:ea typeface="Cairo Bold"/>
                <a:cs typeface="Cairo Bold"/>
                <a:sym typeface="Cairo Bold"/>
                <a:rtl val="true"/>
              </a:rPr>
              <a:t>جونسون ومايكل جوردان في عام </a:t>
            </a:r>
            <a:r>
              <a:rPr lang="en-US" b="true" sz="2081">
                <a:solidFill>
                  <a:srgbClr val="000000"/>
                </a:solidFill>
                <a:latin typeface="Cairo Bold"/>
                <a:ea typeface="Cairo Bold"/>
                <a:cs typeface="Cairo Bold"/>
                <a:sym typeface="Cairo Bold"/>
              </a:rPr>
              <a:t>2011</a:t>
            </a:r>
            <a:r>
              <a:rPr lang="ar-EG" b="true" sz="2081">
                <a:solidFill>
                  <a:srgbClr val="000000"/>
                </a:solidFill>
                <a:latin typeface="Cairo Bold"/>
                <a:ea typeface="Cairo Bold"/>
                <a:cs typeface="Cairo Bold"/>
                <a:sym typeface="Cairo Bold"/>
                <a:rtl val="true"/>
              </a:rPr>
              <a:t> ، أسست الرابطة الوطنية لكرة السلة الأمريكية دوري تطويري أطلقت عليه دوري تطوير</a:t>
            </a:r>
          </a:p>
          <a:p>
            <a:pPr algn="ctr" rtl="true">
              <a:lnSpc>
                <a:spcPts val="2913"/>
              </a:lnSpc>
              <a:spcBef>
                <a:spcPct val="0"/>
              </a:spcBef>
            </a:pPr>
            <a:r>
              <a:rPr lang="ar-EG" b="true" sz="2081">
                <a:solidFill>
                  <a:srgbClr val="000000"/>
                </a:solidFill>
                <a:latin typeface="Cairo Bold"/>
                <a:ea typeface="Cairo Bold"/>
                <a:cs typeface="Cairo Bold"/>
                <a:sym typeface="Cairo Bold"/>
                <a:rtl val="true"/>
              </a:rPr>
              <a:t>الرابطة الوطنية لكرة السلة الأمريكية </a:t>
            </a:r>
            <a:r>
              <a:rPr lang="en-US" b="true" sz="2081">
                <a:solidFill>
                  <a:srgbClr val="000000"/>
                </a:solidFill>
                <a:latin typeface="Cairo Bold"/>
                <a:ea typeface="Cairo Bold"/>
                <a:cs typeface="Cairo Bold"/>
                <a:sym typeface="Cairo Bold"/>
              </a:rPr>
              <a:t>NBDL</a:t>
            </a:r>
            <a:r>
              <a:rPr lang="ar-EG" b="true" sz="2081">
                <a:solidFill>
                  <a:srgbClr val="000000"/>
                </a:solidFill>
                <a:latin typeface="Cairo Bold"/>
                <a:ea typeface="Cairo Bold"/>
                <a:cs typeface="Cairo Bold"/>
                <a:sym typeface="Cairo Bold"/>
                <a:rtl val="true"/>
              </a:rPr>
              <a:t>) ( دوري الرابطة الوطنية لفئة التطوير </a:t>
            </a:r>
          </a:p>
        </p:txBody>
      </p:sp>
    </p:spTree>
  </p:cSld>
  <p:clrMapOvr>
    <a:masterClrMapping/>
  </p:clrMapOvr>
</p:sld>
</file>

<file path=ppt/slides/slide5.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0" y="1009650"/>
            <a:ext cx="18288000" cy="11289511"/>
          </a:xfrm>
          <a:prstGeom prst="rect">
            <a:avLst/>
          </a:prstGeom>
        </p:spPr>
        <p:txBody>
          <a:bodyPr anchor="t" rtlCol="false" tIns="0" lIns="0" bIns="0" rIns="0">
            <a:spAutoFit/>
          </a:bodyPr>
          <a:lstStyle/>
          <a:p>
            <a:pPr algn="ctr">
              <a:lnSpc>
                <a:spcPts val="2493"/>
              </a:lnSpc>
              <a:spcBef>
                <a:spcPct val="0"/>
              </a:spcBef>
            </a:pPr>
            <a:r>
              <a:rPr lang="ar-EG" b="true" sz="1781">
                <a:solidFill>
                  <a:srgbClr val="A4BF00"/>
                </a:solidFill>
                <a:latin typeface="Cairo Bold"/>
                <a:ea typeface="Cairo Bold"/>
                <a:cs typeface="Cairo Bold"/>
                <a:sym typeface="Cairo Bold"/>
                <a:rtl val="true"/>
              </a:rPr>
              <a:t>تشكل فرق كرة</a:t>
            </a:r>
            <a:r>
              <a:rPr lang="ar-EG" b="true" sz="1781">
                <a:solidFill>
                  <a:srgbClr val="A4BF00"/>
                </a:solidFill>
                <a:latin typeface="Cairo Bold"/>
                <a:ea typeface="Cairo Bold"/>
                <a:cs typeface="Cairo Bold"/>
                <a:sym typeface="Cairo Bold"/>
                <a:rtl val="true"/>
              </a:rPr>
              <a:t> السلة نحو </a:t>
            </a:r>
            <a:r>
              <a:rPr lang="en-US" b="true" sz="1781">
                <a:solidFill>
                  <a:srgbClr val="A4BF00"/>
                </a:solidFill>
                <a:latin typeface="Cairo Bold"/>
                <a:ea typeface="Cairo Bold"/>
                <a:cs typeface="Cairo Bold"/>
                <a:sym typeface="Cairo Bold"/>
              </a:rPr>
              <a:t>13</a:t>
            </a:r>
            <a:r>
              <a:rPr lang="ar-EG" b="true" sz="1781">
                <a:solidFill>
                  <a:srgbClr val="A4BF00"/>
                </a:solidFill>
                <a:latin typeface="Cairo Bold"/>
                <a:ea typeface="Cairo Bold"/>
                <a:cs typeface="Cairo Bold"/>
                <a:sym typeface="Cairo Bold"/>
                <a:rtl val="true"/>
              </a:rPr>
              <a:t> في المائة من الرياضات الاحترافية في الولايات المتحدة الأمريكية ، ويصل متوسط عدد الجماهير التي تحرص على الحضور بانتظام لمباريات دوري الرابطة الوطنية لكرة السلة</a:t>
            </a:r>
          </a:p>
          <a:p>
            <a:pPr algn="ctr">
              <a:lnSpc>
                <a:spcPts val="2493"/>
              </a:lnSpc>
              <a:spcBef>
                <a:spcPct val="0"/>
              </a:spcBef>
            </a:pPr>
            <a:r>
              <a:rPr lang="ar-EG" b="true" sz="1781">
                <a:solidFill>
                  <a:srgbClr val="A4BF00"/>
                </a:solidFill>
                <a:latin typeface="Cairo Bold"/>
                <a:ea typeface="Cairo Bold"/>
                <a:cs typeface="Cairo Bold"/>
                <a:sym typeface="Cairo Bold"/>
                <a:rtl val="true"/>
              </a:rPr>
              <a:t>نحو </a:t>
            </a:r>
            <a:r>
              <a:rPr lang="en-US" b="true" sz="1781">
                <a:solidFill>
                  <a:srgbClr val="A4BF00"/>
                </a:solidFill>
                <a:latin typeface="Cairo Bold"/>
                <a:ea typeface="Cairo Bold"/>
                <a:cs typeface="Cairo Bold"/>
                <a:sym typeface="Cairo Bold"/>
              </a:rPr>
              <a:t>17558</a:t>
            </a:r>
            <a:r>
              <a:rPr lang="ar-EG" b="true" sz="1781">
                <a:solidFill>
                  <a:srgbClr val="A4BF00"/>
                </a:solidFill>
                <a:latin typeface="Cairo Bold"/>
                <a:ea typeface="Cairo Bold"/>
                <a:cs typeface="Cairo Bold"/>
                <a:sym typeface="Cairo Bold"/>
                <a:rtl val="true"/>
              </a:rPr>
              <a:t> متفرجًا، مع ملاحظة تفاوت هذا الرقم مع الفرق صاحبة الشعبية الأعلى أمثال شيكاغو بولزحيث يصل عدد جمهوره إلى </a:t>
            </a:r>
            <a:r>
              <a:rPr lang="en-US" b="true" sz="1781">
                <a:solidFill>
                  <a:srgbClr val="A4BF00"/>
                </a:solidFill>
                <a:latin typeface="Cairo Bold"/>
                <a:ea typeface="Cairo Bold"/>
                <a:cs typeface="Cairo Bold"/>
                <a:sym typeface="Cairo Bold"/>
              </a:rPr>
              <a:t>22113</a:t>
            </a:r>
            <a:r>
              <a:rPr lang="ar-EG" b="true" sz="1781">
                <a:solidFill>
                  <a:srgbClr val="A4BF00"/>
                </a:solidFill>
                <a:latin typeface="Cairo Bold"/>
                <a:ea typeface="Cairo Bold"/>
                <a:cs typeface="Cairo Bold"/>
                <a:sym typeface="Cairo Bold"/>
                <a:rtl val="true"/>
              </a:rPr>
              <a:t> ) ، أما ديترويت بيستونز فيصل عدد جمهوره إلى (</a:t>
            </a:r>
            <a:r>
              <a:rPr lang="en-US" b="true" sz="1781">
                <a:solidFill>
                  <a:srgbClr val="A4BF00"/>
                </a:solidFill>
                <a:latin typeface="Cairo Bold"/>
                <a:ea typeface="Cairo Bold"/>
                <a:cs typeface="Cairo Bold"/>
                <a:sym typeface="Cairo Bold"/>
              </a:rPr>
              <a:t>22176</a:t>
            </a:r>
            <a:r>
              <a:rPr lang="ar-EG" b="true" sz="1781">
                <a:solidFill>
                  <a:srgbClr val="A4BF00"/>
                </a:solidFill>
                <a:latin typeface="Cairo Bold"/>
                <a:ea typeface="Cairo Bold"/>
                <a:cs typeface="Cairo Bold"/>
                <a:sym typeface="Cairo Bold"/>
                <a:rtl val="true"/>
              </a:rPr>
              <a:t>)بينما يصل عدد جمهور كليفلاند كافالييرز إلى </a:t>
            </a:r>
            <a:r>
              <a:rPr lang="en-US" b="true" sz="1781">
                <a:solidFill>
                  <a:srgbClr val="A4BF00"/>
                </a:solidFill>
                <a:latin typeface="Cairo Bold"/>
                <a:ea typeface="Cairo Bold"/>
                <a:cs typeface="Cairo Bold"/>
                <a:sym typeface="Cairo Bold"/>
              </a:rPr>
              <a:t>21499</a:t>
            </a:r>
            <a:r>
              <a:rPr lang="ar-EG" b="true" sz="1781">
                <a:solidFill>
                  <a:srgbClr val="A4BF00"/>
                </a:solidFill>
                <a:latin typeface="Cairo Bold"/>
                <a:ea typeface="Cairo Bold"/>
                <a:cs typeface="Cairo Bold"/>
                <a:sym typeface="Cairo Bold"/>
                <a:rtl val="true"/>
              </a:rPr>
              <a:t> ) . هذا ويصل مجموع عائدات فرق الرابطة الوطنية لكرة السلة الأمريكية الثلاثين إلى نحو </a:t>
            </a:r>
            <a:r>
              <a:rPr lang="en-US" b="true" sz="1781">
                <a:solidFill>
                  <a:srgbClr val="A4BF00"/>
                </a:solidFill>
                <a:latin typeface="Cairo Bold"/>
                <a:ea typeface="Cairo Bold"/>
                <a:cs typeface="Cairo Bold"/>
                <a:sym typeface="Cairo Bold"/>
              </a:rPr>
              <a:t>37.3</a:t>
            </a:r>
            <a:r>
              <a:rPr lang="ar-EG" b="true" sz="1781">
                <a:solidFill>
                  <a:srgbClr val="A4BF00"/>
                </a:solidFill>
                <a:latin typeface="Cairo Bold"/>
                <a:ea typeface="Cairo Bold"/>
                <a:cs typeface="Cairo Bold"/>
                <a:sym typeface="Cairo Bold"/>
                <a:rtl val="true"/>
              </a:rPr>
              <a:t> مليار دولار أمريكي، وهو رقم لا يزال في تصاعد</a:t>
            </a:r>
            <a:r>
              <a:rPr lang="en-US" b="true" sz="1781">
                <a:solidFill>
                  <a:srgbClr val="A4BF00"/>
                </a:solidFill>
                <a:latin typeface="Cairo Bold"/>
                <a:ea typeface="Cairo Bold"/>
                <a:cs typeface="Cairo Bold"/>
                <a:sym typeface="Cairo Bold"/>
              </a:rPr>
              <a:t>.</a:t>
            </a:r>
          </a:p>
          <a:p>
            <a:pPr algn="ctr">
              <a:lnSpc>
                <a:spcPts val="2493"/>
              </a:lnSpc>
              <a:spcBef>
                <a:spcPct val="0"/>
              </a:spcBef>
            </a:pPr>
            <a:r>
              <a:rPr lang="ar-EG" b="true" sz="1781">
                <a:solidFill>
                  <a:srgbClr val="A4BF00"/>
                </a:solidFill>
                <a:latin typeface="Cairo Bold"/>
                <a:ea typeface="Cairo Bold"/>
                <a:cs typeface="Cairo Bold"/>
                <a:sym typeface="Cairo Bold"/>
                <a:rtl val="true"/>
              </a:rPr>
              <a:t>بعد البطولة النهائية والتقاعد لمايكل جوردان الثاني في عام </a:t>
            </a:r>
            <a:r>
              <a:rPr lang="en-US" b="true" sz="1781">
                <a:solidFill>
                  <a:srgbClr val="A4BF00"/>
                </a:solidFill>
                <a:latin typeface="Cairo Bold"/>
                <a:ea typeface="Cairo Bold"/>
                <a:cs typeface="Cairo Bold"/>
                <a:sym typeface="Cairo Bold"/>
              </a:rPr>
              <a:t>1998</a:t>
            </a:r>
            <a:r>
              <a:rPr lang="ar-EG" b="true" sz="1781">
                <a:solidFill>
                  <a:srgbClr val="A4BF00"/>
                </a:solidFill>
                <a:latin typeface="Cairo Bold"/>
                <a:ea typeface="Cairo Bold"/>
                <a:cs typeface="Cairo Bold"/>
                <a:sym typeface="Cairo Bold"/>
                <a:rtl val="true"/>
              </a:rPr>
              <a:t> ، كان هناك فراغ كما في من سيكون وجه كرة السلة.</a:t>
            </a:r>
            <a:r>
              <a:rPr lang="ar-EG" b="true" sz="1781">
                <a:solidFill>
                  <a:srgbClr val="A4BF00"/>
                </a:solidFill>
                <a:latin typeface="Cairo Bold"/>
                <a:ea typeface="Cairo Bold"/>
                <a:cs typeface="Cairo Bold"/>
                <a:sym typeface="Cairo Bold"/>
                <a:rtl val="true"/>
              </a:rPr>
              <a:t> بعد فترة وجيزة من مساعدة شاكيل أونيل، استطاع كوبي براينت الفوز بثلاثة بطولات متتالية من </a:t>
            </a:r>
            <a:r>
              <a:rPr lang="en-US" b="true" sz="1781">
                <a:solidFill>
                  <a:srgbClr val="A4BF00"/>
                </a:solidFill>
                <a:latin typeface="Cairo Bold"/>
                <a:ea typeface="Cairo Bold"/>
                <a:cs typeface="Cairo Bold"/>
                <a:sym typeface="Cairo Bold"/>
              </a:rPr>
              <a:t>2111</a:t>
            </a:r>
            <a:r>
              <a:rPr lang="ar-EG" b="true" sz="1781">
                <a:solidFill>
                  <a:srgbClr val="A4BF00"/>
                </a:solidFill>
                <a:latin typeface="Cairo Bold"/>
                <a:ea typeface="Cairo Bold"/>
                <a:cs typeface="Cairo Bold"/>
                <a:sym typeface="Cairo Bold"/>
                <a:rtl val="true"/>
              </a:rPr>
              <a:t>-</a:t>
            </a:r>
            <a:r>
              <a:rPr lang="en-US" b="true" sz="1781">
                <a:solidFill>
                  <a:srgbClr val="A4BF00"/>
                </a:solidFill>
                <a:latin typeface="Cairo Bold"/>
                <a:ea typeface="Cairo Bold"/>
                <a:cs typeface="Cairo Bold"/>
                <a:sym typeface="Cairo Bold"/>
              </a:rPr>
              <a:t>2112</a:t>
            </a:r>
            <a:r>
              <a:rPr lang="ar-EG" b="true" sz="1781">
                <a:solidFill>
                  <a:srgbClr val="A4BF00"/>
                </a:solidFill>
                <a:latin typeface="Cairo Bold"/>
                <a:ea typeface="Cairo Bold"/>
                <a:cs typeface="Cairo Bold"/>
                <a:sym typeface="Cairo Bold"/>
                <a:rtl val="true"/>
              </a:rPr>
              <a:t> مع لوس انجليس ليكرز، مما ساعد على جعل كرة السلة أكثر شعبية في العديد من الأماكن في جميع أنحاء العالم. وساعدت البطولات الأخرى في عامي </a:t>
            </a:r>
            <a:r>
              <a:rPr lang="en-US" b="true" sz="1781">
                <a:solidFill>
                  <a:srgbClr val="A4BF00"/>
                </a:solidFill>
                <a:latin typeface="Cairo Bold"/>
                <a:ea typeface="Cairo Bold"/>
                <a:cs typeface="Cairo Bold"/>
                <a:sym typeface="Cairo Bold"/>
              </a:rPr>
              <a:t>2119</a:t>
            </a:r>
            <a:r>
              <a:rPr lang="ar-EG" b="true" sz="1781">
                <a:solidFill>
                  <a:srgbClr val="A4BF00"/>
                </a:solidFill>
                <a:latin typeface="Cairo Bold"/>
                <a:ea typeface="Cairo Bold"/>
                <a:cs typeface="Cairo Bold"/>
                <a:sym typeface="Cairo Bold"/>
                <a:rtl val="true"/>
              </a:rPr>
              <a:t> و </a:t>
            </a:r>
            <a:r>
              <a:rPr lang="en-US" b="true" sz="1781">
                <a:solidFill>
                  <a:srgbClr val="A4BF00"/>
                </a:solidFill>
                <a:latin typeface="Cairo Bold"/>
                <a:ea typeface="Cairo Bold"/>
                <a:cs typeface="Cairo Bold"/>
                <a:sym typeface="Cairo Bold"/>
              </a:rPr>
              <a:t>2111</a:t>
            </a:r>
            <a:r>
              <a:rPr lang="ar-EG" b="true" sz="1781">
                <a:solidFill>
                  <a:srgbClr val="A4BF00"/>
                </a:solidFill>
                <a:latin typeface="Cairo Bold"/>
                <a:ea typeface="Cairo Bold"/>
                <a:cs typeface="Cairo Bold"/>
                <a:sym typeface="Cairo Bold"/>
                <a:rtl val="true"/>
              </a:rPr>
              <a:t> على رفع شعبيته</a:t>
            </a:r>
            <a:r>
              <a:rPr lang="en-US" b="true" sz="1781">
                <a:solidFill>
                  <a:srgbClr val="A4BF00"/>
                </a:solidFill>
                <a:latin typeface="Cairo Bold"/>
                <a:ea typeface="Cairo Bold"/>
                <a:cs typeface="Cairo Bold"/>
                <a:sym typeface="Cairo Bold"/>
              </a:rPr>
              <a:t>.</a:t>
            </a:r>
          </a:p>
          <a:p>
            <a:pPr algn="ctr">
              <a:lnSpc>
                <a:spcPts val="2493"/>
              </a:lnSpc>
              <a:spcBef>
                <a:spcPct val="0"/>
              </a:spcBef>
            </a:pPr>
            <a:r>
              <a:rPr lang="en-US" b="true" sz="1781">
                <a:solidFill>
                  <a:srgbClr val="A4BF00"/>
                </a:solidFill>
                <a:latin typeface="Cairo Bold"/>
                <a:ea typeface="Cairo Bold"/>
                <a:cs typeface="Cairo Bold"/>
                <a:sym typeface="Cairo Bold"/>
              </a:rPr>
              <a:t>-</a:t>
            </a:r>
            <a:r>
              <a:rPr lang="ar-EG" b="true" sz="1781">
                <a:solidFill>
                  <a:srgbClr val="A4BF00"/>
                </a:solidFill>
                <a:latin typeface="Cairo Bold"/>
                <a:ea typeface="Cairo Bold"/>
                <a:cs typeface="Cairo Bold"/>
                <a:sym typeface="Cairo Bold"/>
                <a:rtl val="true"/>
              </a:rPr>
              <a:t>اللاعب الآخر الذي أحدث ثورة في لعبة كرة السلة كان ليبرون جيمس . تم اختياره كأول اختيار عام في مشروع الدوري الأميركي للمحترفين </a:t>
            </a:r>
            <a:r>
              <a:rPr lang="en-US" b="true" sz="1781">
                <a:solidFill>
                  <a:srgbClr val="A4BF00"/>
                </a:solidFill>
                <a:latin typeface="Cairo Bold"/>
                <a:ea typeface="Cairo Bold"/>
                <a:cs typeface="Cairo Bold"/>
                <a:sym typeface="Cairo Bold"/>
              </a:rPr>
              <a:t>2113</a:t>
            </a:r>
            <a:r>
              <a:rPr lang="ar-EG" b="true" sz="1781">
                <a:solidFill>
                  <a:srgbClr val="A4BF00"/>
                </a:solidFill>
                <a:latin typeface="Cairo Bold"/>
                <a:ea typeface="Cairo Bold"/>
                <a:cs typeface="Cairo Bold"/>
                <a:sym typeface="Cairo Bold"/>
                <a:rtl val="true"/>
              </a:rPr>
              <a:t> من قبل كليفلاند كافالييرز، وعمل في طريقه ليصبح وجه الدوري الأميركي للمحترفين وكرة السلة في جميع أنحاء العالم. غادر كافالييرز في عام </a:t>
            </a:r>
            <a:r>
              <a:rPr lang="en-US" b="true" sz="1781">
                <a:solidFill>
                  <a:srgbClr val="A4BF00"/>
                </a:solidFill>
                <a:latin typeface="Cairo Bold"/>
                <a:ea typeface="Cairo Bold"/>
                <a:cs typeface="Cairo Bold"/>
                <a:sym typeface="Cairo Bold"/>
              </a:rPr>
              <a:t>2111</a:t>
            </a:r>
            <a:r>
              <a:rPr lang="ar-EG" b="true" sz="1781">
                <a:solidFill>
                  <a:srgbClr val="A4BF00"/>
                </a:solidFill>
                <a:latin typeface="Cairo Bold"/>
                <a:ea typeface="Cairo Bold"/>
                <a:cs typeface="Cairo Bold"/>
                <a:sym typeface="Cairo Bold"/>
                <a:rtl val="true"/>
              </a:rPr>
              <a:t> للانضمام إلى ميامي هيت جنبا إلى جنب مع زملائه النجوم دواين وايد و كريس بوش في ما أصبح يعرف باسم القرار المثير للجدل، وفاز بالبطولة معه في عامي </a:t>
            </a:r>
            <a:r>
              <a:rPr lang="en-US" b="true" sz="1781">
                <a:solidFill>
                  <a:srgbClr val="A4BF00"/>
                </a:solidFill>
                <a:latin typeface="Cairo Bold"/>
                <a:ea typeface="Cairo Bold"/>
                <a:cs typeface="Cairo Bold"/>
                <a:sym typeface="Cairo Bold"/>
              </a:rPr>
              <a:t>2112</a:t>
            </a:r>
            <a:r>
              <a:rPr lang="ar-EG" b="true" sz="1781">
                <a:solidFill>
                  <a:srgbClr val="A4BF00"/>
                </a:solidFill>
                <a:latin typeface="Cairo Bold"/>
                <a:ea typeface="Cairo Bold"/>
                <a:cs typeface="Cairo Bold"/>
                <a:sym typeface="Cairo Bold"/>
                <a:rtl val="true"/>
              </a:rPr>
              <a:t> و </a:t>
            </a:r>
            <a:r>
              <a:rPr lang="en-US" b="true" sz="1781">
                <a:solidFill>
                  <a:srgbClr val="A4BF00"/>
                </a:solidFill>
                <a:latin typeface="Cairo Bold"/>
                <a:ea typeface="Cairo Bold"/>
                <a:cs typeface="Cairo Bold"/>
                <a:sym typeface="Cairo Bold"/>
              </a:rPr>
              <a:t>2113</a:t>
            </a:r>
            <a:r>
              <a:rPr lang="ar-EG" b="true" sz="1781">
                <a:solidFill>
                  <a:srgbClr val="A4BF00"/>
                </a:solidFill>
                <a:latin typeface="Cairo Bold"/>
                <a:ea typeface="Cairo Bold"/>
                <a:cs typeface="Cairo Bold"/>
                <a:sym typeface="Cairo Bold"/>
                <a:rtl val="true"/>
              </a:rPr>
              <a:t> قبل أن يعود إلى كافالييرز في </a:t>
            </a:r>
            <a:r>
              <a:rPr lang="en-US" b="true" sz="1781">
                <a:solidFill>
                  <a:srgbClr val="A4BF00"/>
                </a:solidFill>
                <a:latin typeface="Cairo Bold"/>
                <a:ea typeface="Cairo Bold"/>
                <a:cs typeface="Cairo Bold"/>
                <a:sym typeface="Cairo Bold"/>
              </a:rPr>
              <a:t>2114</a:t>
            </a:r>
            <a:r>
              <a:rPr lang="ar-EG" b="true" sz="1781">
                <a:solidFill>
                  <a:srgbClr val="A4BF00"/>
                </a:solidFill>
                <a:latin typeface="Cairo Bold"/>
                <a:ea typeface="Cairo Bold"/>
                <a:cs typeface="Cairo Bold"/>
                <a:sym typeface="Cairo Bold"/>
                <a:rtl val="true"/>
              </a:rPr>
              <a:t> حيث فاز ببطولة ثالثة في عام </a:t>
            </a:r>
            <a:r>
              <a:rPr lang="en-US" b="true" sz="1781">
                <a:solidFill>
                  <a:srgbClr val="A4BF00"/>
                </a:solidFill>
                <a:latin typeface="Cairo Bold"/>
                <a:ea typeface="Cairo Bold"/>
                <a:cs typeface="Cairo Bold"/>
                <a:sym typeface="Cairo Bold"/>
              </a:rPr>
              <a:t>2116.</a:t>
            </a:r>
          </a:p>
          <a:p>
            <a:pPr algn="ctr">
              <a:lnSpc>
                <a:spcPts val="2493"/>
              </a:lnSpc>
              <a:spcBef>
                <a:spcPct val="0"/>
              </a:spcBef>
            </a:pPr>
            <a:r>
              <a:rPr lang="en-US" b="true" sz="1781">
                <a:solidFill>
                  <a:srgbClr val="A4BF00"/>
                </a:solidFill>
                <a:latin typeface="Cairo Bold"/>
                <a:ea typeface="Cairo Bold"/>
                <a:cs typeface="Cairo Bold"/>
                <a:sym typeface="Cairo Bold"/>
              </a:rPr>
              <a:t>-3- </a:t>
            </a:r>
            <a:r>
              <a:rPr lang="ar-EG" b="true" sz="1781">
                <a:solidFill>
                  <a:srgbClr val="A4BF00"/>
                </a:solidFill>
                <a:latin typeface="Cairo Bold"/>
                <a:ea typeface="Cairo Bold"/>
                <a:cs typeface="Cairo Bold"/>
                <a:sym typeface="Cairo Bold"/>
                <a:rtl val="true"/>
              </a:rPr>
              <a:t>كرة السلة في منهاج التربية البدنية والرياضية في الجزائر</a:t>
            </a:r>
            <a:r>
              <a:rPr lang="en-US" b="true" sz="1781">
                <a:solidFill>
                  <a:srgbClr val="A4BF00"/>
                </a:solidFill>
                <a:latin typeface="Cairo Bold"/>
                <a:ea typeface="Cairo Bold"/>
                <a:cs typeface="Cairo Bold"/>
                <a:sym typeface="Cairo Bold"/>
              </a:rPr>
              <a:t> :</a:t>
            </a:r>
          </a:p>
          <a:p>
            <a:pPr algn="ctr">
              <a:lnSpc>
                <a:spcPts val="2493"/>
              </a:lnSpc>
              <a:spcBef>
                <a:spcPct val="0"/>
              </a:spcBef>
            </a:pPr>
            <a:r>
              <a:rPr lang="ar-EG" b="true" sz="1781">
                <a:solidFill>
                  <a:srgbClr val="A4BF00"/>
                </a:solidFill>
                <a:latin typeface="Cairo Bold"/>
                <a:ea typeface="Cairo Bold"/>
                <a:cs typeface="Cairo Bold"/>
                <a:sym typeface="Cairo Bold"/>
                <a:rtl val="true"/>
              </a:rPr>
              <a:t>ليست التربية البدنية والرياضة غاية في حد ذاتها، المراد بها تحسن في اللياقة البدنية بواسطة التدريب الرياضية، الذي يعتمد على تقوية العضلية من جهة والمهارات الفنية وخطط وانضمت الألعاب التي تكسب النتيجة الرياضية من جهة أخرى . بل هي وسيلة تربوية ، غايتها إعداد الفرد لمواجهة ما يحول به من متغيرات وتقلبات في الحياة إن اختيار النشاطات البدنية والرياضية كمحتويات تعليمية دعامة أساسية للمادة، يتم بنائها انطلاقا من خصائص هذه النشاطات نفسها، والتي تساعد في تنمية الكفاءات المنتظرة من خلال الإشكاليات التعليم المطروحة ، ونوعية علاقات التلميذ مع محيط عمله والوسائل المستعملة</a:t>
            </a:r>
            <a:r>
              <a:rPr lang="en-US" b="true" sz="1781">
                <a:solidFill>
                  <a:srgbClr val="A4BF00"/>
                </a:solidFill>
                <a:latin typeface="Cairo Bold"/>
                <a:ea typeface="Cairo Bold"/>
                <a:cs typeface="Cairo Bold"/>
                <a:sym typeface="Cairo Bold"/>
              </a:rPr>
              <a:t>.</a:t>
            </a:r>
          </a:p>
          <a:p>
            <a:pPr algn="ctr">
              <a:lnSpc>
                <a:spcPts val="2493"/>
              </a:lnSpc>
              <a:spcBef>
                <a:spcPct val="0"/>
              </a:spcBef>
            </a:pPr>
            <a:r>
              <a:rPr lang="ar-EG" b="true" sz="1781">
                <a:solidFill>
                  <a:srgbClr val="A4BF00"/>
                </a:solidFill>
                <a:latin typeface="Cairo Bold"/>
                <a:ea typeface="Cairo Bold"/>
                <a:cs typeface="Cairo Bold"/>
                <a:sym typeface="Cairo Bold"/>
                <a:rtl val="true"/>
              </a:rPr>
              <a:t>تبرمج النشاطات وفقا للإمكانيات المتوفرة في الميدان، وتكون محتوياتها متجانسة مع مؤشرات الكفاءات المستهدفة ويتم توزيعها في الزمان عبر وحدات تعليمية، وتنقسم النشاطات في التربية البدنية والرياضية في الجزائر إلى صنفين: النشاطات الفردية, والنشاطات الجماعية</a:t>
            </a:r>
          </a:p>
          <a:p>
            <a:pPr algn="ctr">
              <a:lnSpc>
                <a:spcPts val="2493"/>
              </a:lnSpc>
              <a:spcBef>
                <a:spcPct val="0"/>
              </a:spcBef>
            </a:pPr>
            <a:r>
              <a:rPr lang="en-US" b="true" sz="1781">
                <a:solidFill>
                  <a:srgbClr val="A4BF00"/>
                </a:solidFill>
                <a:latin typeface="Cairo Bold"/>
                <a:ea typeface="Cairo Bold"/>
                <a:cs typeface="Cairo Bold"/>
                <a:sym typeface="Cairo Bold"/>
              </a:rPr>
              <a:t>. </a:t>
            </a:r>
            <a:r>
              <a:rPr lang="ar-EG" b="true" sz="1781">
                <a:solidFill>
                  <a:srgbClr val="A4BF00"/>
                </a:solidFill>
                <a:latin typeface="Cairo Bold"/>
                <a:ea typeface="Cairo Bold"/>
                <a:cs typeface="Cairo Bold"/>
                <a:sym typeface="Cairo Bold"/>
                <a:rtl val="true"/>
              </a:rPr>
              <a:t>كرة السلة في الجزائر واحدة من النشاطات الجماعية الأساسية والتي تحضي بأهمية بالغة في المجال</a:t>
            </a:r>
          </a:p>
          <a:p>
            <a:pPr algn="ctr">
              <a:lnSpc>
                <a:spcPts val="2493"/>
              </a:lnSpc>
              <a:spcBef>
                <a:spcPct val="0"/>
              </a:spcBef>
            </a:pPr>
            <a:r>
              <a:rPr lang="ar-EG" b="true" sz="1781">
                <a:solidFill>
                  <a:srgbClr val="A4BF00"/>
                </a:solidFill>
                <a:latin typeface="Cairo Bold"/>
                <a:ea typeface="Cairo Bold"/>
                <a:cs typeface="Cairo Bold"/>
                <a:sym typeface="Cairo Bold"/>
                <a:rtl val="true"/>
              </a:rPr>
              <a:t>التربوي حيث تستعمل المهارات الحركية المميزة لهذه اللعبة لتنمية الكفاءات والقدرات عند التلاميذ</a:t>
            </a:r>
            <a:r>
              <a:rPr lang="en-US" b="true" sz="1781">
                <a:solidFill>
                  <a:srgbClr val="A4BF00"/>
                </a:solidFill>
                <a:latin typeface="Cairo Bold"/>
                <a:ea typeface="Cairo Bold"/>
                <a:cs typeface="Cairo Bold"/>
                <a:sym typeface="Cairo Bold"/>
              </a:rPr>
              <a:t>.</a:t>
            </a:r>
          </a:p>
          <a:p>
            <a:pPr algn="ctr">
              <a:lnSpc>
                <a:spcPts val="2493"/>
              </a:lnSpc>
              <a:spcBef>
                <a:spcPct val="0"/>
              </a:spcBef>
            </a:pPr>
            <a:r>
              <a:rPr lang="ar-EG" b="true" sz="1781">
                <a:solidFill>
                  <a:srgbClr val="A4BF00"/>
                </a:solidFill>
                <a:latin typeface="Cairo Bold"/>
                <a:ea typeface="Cairo Bold"/>
                <a:cs typeface="Cairo Bold"/>
                <a:sym typeface="Cairo Bold"/>
                <a:rtl val="true"/>
              </a:rPr>
              <a:t>من جهة أخرى يؤكد جون بيير ديفنسنزي</a:t>
            </a:r>
            <a:r>
              <a:rPr lang="en-US" b="true" sz="1781">
                <a:solidFill>
                  <a:srgbClr val="A4BF00"/>
                </a:solidFill>
                <a:latin typeface="Cairo Bold"/>
                <a:ea typeface="Cairo Bold"/>
                <a:cs typeface="Cairo Bold"/>
                <a:sym typeface="Cairo Bold"/>
              </a:rPr>
              <a:t> Jean-Pierre de Vincenzi </a:t>
            </a:r>
            <a:r>
              <a:rPr lang="ar-EG" b="true" sz="1781">
                <a:solidFill>
                  <a:srgbClr val="A4BF00"/>
                </a:solidFill>
                <a:latin typeface="Cairo Bold"/>
                <a:ea typeface="Cairo Bold"/>
                <a:cs typeface="Cairo Bold"/>
                <a:sym typeface="Cairo Bold"/>
                <a:rtl val="true"/>
              </a:rPr>
              <a:t>أن الألعاب الجماعية على خلاف الجمباز والعاب القوى تظهر كنشاطات ذات طابع اجتماعي فكرة السلة تساعد التلاميذ على تنمية القدرات الحركية وتطوير القيم الفردية والاجتماعية وحس المسؤولية وروح الفريق والتي تعتبر من المخرجات التربوية للمدرسة، إذن إدماج كرة السلة في برامج التربية البدنية والرياضية هو إثبات قدرة كل تلميذ على ممارسة ثقافة بدنية ترتكز على نشاط رياضي أساسه المواجهة والتعاون، لذلك فإن ممارسة نشاط كرة السلة في الإطار المدرسي من طرف المدرسين يجب أن لا يكتفي بإعادة المهارات</a:t>
            </a:r>
          </a:p>
          <a:p>
            <a:pPr algn="ctr">
              <a:lnSpc>
                <a:spcPts val="2493"/>
              </a:lnSpc>
              <a:spcBef>
                <a:spcPct val="0"/>
              </a:spcBef>
            </a:pPr>
            <a:r>
              <a:rPr lang="ar-EG" b="true" sz="1781">
                <a:solidFill>
                  <a:srgbClr val="A4BF00"/>
                </a:solidFill>
                <a:latin typeface="Cairo Bold"/>
                <a:ea typeface="Cairo Bold"/>
                <a:cs typeface="Cairo Bold"/>
                <a:sym typeface="Cairo Bold"/>
                <a:rtl val="true"/>
              </a:rPr>
              <a:t>التقنية المتقنة لكبار اللاعبين ولكن يجب العليم كرة السلة ومن خلال وضعيات مختلفة نجعل فيه التلميذ قادر على الإبداع والإنتاج من خلال وضعيات مختلفة ولا يتسنى ذلك إلا في إطار المجموعة أو الفريق الذي سيتكون عن طريق الخبرة في اللعب أو المنافسة، مع إعطاء إمكانية للتلميذ لتنمية قيمه الإنسانية في</a:t>
            </a:r>
          </a:p>
          <a:p>
            <a:pPr algn="ctr">
              <a:lnSpc>
                <a:spcPts val="2493"/>
              </a:lnSpc>
              <a:spcBef>
                <a:spcPct val="0"/>
              </a:spcBef>
            </a:pPr>
            <a:r>
              <a:rPr lang="ar-EG" b="true" sz="1781">
                <a:solidFill>
                  <a:srgbClr val="A4BF00"/>
                </a:solidFill>
                <a:latin typeface="Cairo Bold"/>
                <a:ea typeface="Cairo Bold"/>
                <a:cs typeface="Cairo Bold"/>
                <a:sym typeface="Cairo Bold"/>
                <a:rtl val="true"/>
              </a:rPr>
              <a:t>إطار أخلاقيات الرياضة والمواطنة وفي زرع ثقافة تنافي التمييز العنصري والعرقي</a:t>
            </a:r>
            <a:r>
              <a:rPr lang="en-US" b="true" sz="1781">
                <a:solidFill>
                  <a:srgbClr val="A4BF00"/>
                </a:solidFill>
                <a:latin typeface="Cairo Bold"/>
                <a:ea typeface="Cairo Bold"/>
                <a:cs typeface="Cairo Bold"/>
                <a:sym typeface="Cairo Bold"/>
              </a:rPr>
              <a:t>.</a:t>
            </a:r>
          </a:p>
          <a:p>
            <a:pPr algn="ctr">
              <a:lnSpc>
                <a:spcPts val="2493"/>
              </a:lnSpc>
              <a:spcBef>
                <a:spcPct val="0"/>
              </a:spcBef>
            </a:pPr>
            <a:r>
              <a:rPr lang="ar-EG" b="true" sz="1781">
                <a:solidFill>
                  <a:srgbClr val="A4BF00"/>
                </a:solidFill>
                <a:latin typeface="Cairo Bold"/>
                <a:ea typeface="Cairo Bold"/>
                <a:cs typeface="Cairo Bold"/>
                <a:sym typeface="Cairo Bold"/>
                <a:rtl val="true"/>
              </a:rPr>
              <a:t>إن برامج التربية البدنية والرياضية في المتوسطات والثانويات يجب أن تكون لها أهداف خاصة عن</a:t>
            </a:r>
          </a:p>
          <a:p>
            <a:pPr algn="ctr">
              <a:lnSpc>
                <a:spcPts val="2493"/>
              </a:lnSpc>
              <a:spcBef>
                <a:spcPct val="0"/>
              </a:spcBef>
            </a:pPr>
            <a:r>
              <a:rPr lang="ar-EG" b="true" sz="1781">
                <a:solidFill>
                  <a:srgbClr val="A4BF00"/>
                </a:solidFill>
                <a:latin typeface="Cairo Bold"/>
                <a:ea typeface="Cairo Bold"/>
                <a:cs typeface="Cairo Bold"/>
                <a:sym typeface="Cairo Bold"/>
                <a:rtl val="true"/>
              </a:rPr>
              <a:t>طريق ممارسة كرة السلة هدفها مساعدة المعلمين أو المدرسين خلال العلمية البيداغوجية من خلال الأسس التالية</a:t>
            </a:r>
            <a:r>
              <a:rPr lang="en-US" b="true" sz="1781">
                <a:solidFill>
                  <a:srgbClr val="A4BF00"/>
                </a:solidFill>
                <a:latin typeface="Cairo Bold"/>
                <a:ea typeface="Cairo Bold"/>
                <a:cs typeface="Cairo Bold"/>
                <a:sym typeface="Cairo Bold"/>
              </a:rPr>
              <a:t> :</a:t>
            </a:r>
          </a:p>
          <a:p>
            <a:pPr algn="ctr">
              <a:lnSpc>
                <a:spcPts val="2493"/>
              </a:lnSpc>
              <a:spcBef>
                <a:spcPct val="0"/>
              </a:spcBef>
            </a:pPr>
            <a:r>
              <a:rPr lang="en-US" b="true" sz="1781">
                <a:solidFill>
                  <a:srgbClr val="A4BF00"/>
                </a:solidFill>
                <a:latin typeface="Cairo Bold"/>
                <a:ea typeface="Cairo Bold"/>
                <a:cs typeface="Cairo Bold"/>
                <a:sym typeface="Cairo Bold"/>
              </a:rPr>
              <a:t>-</a:t>
            </a:r>
            <a:r>
              <a:rPr lang="ar-EG" b="true" sz="1781">
                <a:solidFill>
                  <a:srgbClr val="A4BF00"/>
                </a:solidFill>
                <a:latin typeface="Cairo Bold"/>
                <a:ea typeface="Cairo Bold"/>
                <a:cs typeface="Cairo Bold"/>
                <a:sym typeface="Cairo Bold"/>
                <a:rtl val="true"/>
              </a:rPr>
              <a:t>يجب أن تكون الكفاءات المستهدفة ملائمة لمستوى التلاميذ وفروقهم الفردية</a:t>
            </a:r>
            <a:r>
              <a:rPr lang="en-US" b="true" sz="1781">
                <a:solidFill>
                  <a:srgbClr val="A4BF00"/>
                </a:solidFill>
                <a:latin typeface="Cairo Bold"/>
                <a:ea typeface="Cairo Bold"/>
                <a:cs typeface="Cairo Bold"/>
                <a:sym typeface="Cairo Bold"/>
              </a:rPr>
              <a:t>.</a:t>
            </a:r>
          </a:p>
          <a:p>
            <a:pPr algn="ctr">
              <a:lnSpc>
                <a:spcPts val="2493"/>
              </a:lnSpc>
              <a:spcBef>
                <a:spcPct val="0"/>
              </a:spcBef>
            </a:pPr>
            <a:r>
              <a:rPr lang="en-US" b="true" sz="1781">
                <a:solidFill>
                  <a:srgbClr val="A4BF00"/>
                </a:solidFill>
                <a:latin typeface="Cairo Bold"/>
                <a:ea typeface="Cairo Bold"/>
                <a:cs typeface="Cairo Bold"/>
                <a:sym typeface="Cairo Bold"/>
              </a:rPr>
              <a:t>-</a:t>
            </a:r>
            <a:r>
              <a:rPr lang="ar-EG" b="true" sz="1781">
                <a:solidFill>
                  <a:srgbClr val="A4BF00"/>
                </a:solidFill>
                <a:latin typeface="Cairo Bold"/>
                <a:ea typeface="Cairo Bold"/>
                <a:cs typeface="Cairo Bold"/>
                <a:sym typeface="Cairo Bold"/>
                <a:rtl val="true"/>
              </a:rPr>
              <a:t>وضع مؤشرات ومعايير للكفاءات المستهدفة قصد تطويرها</a:t>
            </a:r>
            <a:r>
              <a:rPr lang="en-US" b="true" sz="1781">
                <a:solidFill>
                  <a:srgbClr val="A4BF00"/>
                </a:solidFill>
                <a:latin typeface="Cairo Bold"/>
                <a:ea typeface="Cairo Bold"/>
                <a:cs typeface="Cairo Bold"/>
                <a:sym typeface="Cairo Bold"/>
              </a:rPr>
              <a:t>.</a:t>
            </a:r>
          </a:p>
          <a:p>
            <a:pPr algn="ctr">
              <a:lnSpc>
                <a:spcPts val="2493"/>
              </a:lnSpc>
              <a:spcBef>
                <a:spcPct val="0"/>
              </a:spcBef>
            </a:pPr>
            <a:r>
              <a:rPr lang="en-US" b="true" sz="1781">
                <a:solidFill>
                  <a:srgbClr val="A4BF00"/>
                </a:solidFill>
                <a:latin typeface="Cairo Bold"/>
                <a:ea typeface="Cairo Bold"/>
                <a:cs typeface="Cairo Bold"/>
                <a:sym typeface="Cairo Bold"/>
              </a:rPr>
              <a:t>-</a:t>
            </a:r>
            <a:r>
              <a:rPr lang="ar-EG" b="true" sz="1781">
                <a:solidFill>
                  <a:srgbClr val="A4BF00"/>
                </a:solidFill>
                <a:latin typeface="Cairo Bold"/>
                <a:ea typeface="Cairo Bold"/>
                <a:cs typeface="Cairo Bold"/>
                <a:sym typeface="Cairo Bold"/>
                <a:rtl val="true"/>
              </a:rPr>
              <a:t>تحديد مراحل تقييميه للمؤشرات الفردية والجماعية خلال نهاية كل مرحلة تعليمية</a:t>
            </a:r>
            <a:r>
              <a:rPr lang="en-US" b="true" sz="1781">
                <a:solidFill>
                  <a:srgbClr val="A4BF00"/>
                </a:solidFill>
                <a:latin typeface="Cairo Bold"/>
                <a:ea typeface="Cairo Bold"/>
                <a:cs typeface="Cairo Bold"/>
                <a:sym typeface="Cairo Bold"/>
              </a:rPr>
              <a:t>.</a:t>
            </a:r>
          </a:p>
          <a:p>
            <a:pPr algn="ctr">
              <a:lnSpc>
                <a:spcPts val="2493"/>
              </a:lnSpc>
              <a:spcBef>
                <a:spcPct val="0"/>
              </a:spcBef>
            </a:pPr>
          </a:p>
          <a:p>
            <a:pPr algn="ctr">
              <a:lnSpc>
                <a:spcPts val="2493"/>
              </a:lnSpc>
              <a:spcBef>
                <a:spcPct val="0"/>
              </a:spcBef>
            </a:pPr>
          </a:p>
          <a:p>
            <a:pPr algn="ctr">
              <a:lnSpc>
                <a:spcPts val="2493"/>
              </a:lnSpc>
              <a:spcBef>
                <a:spcPct val="0"/>
              </a:spcBef>
            </a:pPr>
          </a:p>
          <a:p>
            <a:pPr algn="ctr" rtl="true">
              <a:lnSpc>
                <a:spcPts val="2493"/>
              </a:lnSpc>
              <a:spcBef>
                <a:spcPct val="0"/>
              </a:spcBef>
            </a:pPr>
          </a:p>
        </p:txBody>
      </p:sp>
    </p:spTree>
  </p:cSld>
  <p:clrMapOvr>
    <a:masterClrMapping/>
  </p:clrMapOvr>
</p:sld>
</file>

<file path=ppt/slides/slide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Tree>
  </p:cSld>
  <p:clrMapOvr>
    <a:masterClrMapping/>
  </p:clrMapOvr>
</p:sld>
</file>

<file path=ppt/slides/slide7.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Tree>
  </p:cSld>
  <p:clrMapOvr>
    <a:masterClrMapping/>
  </p:clrMapOvr>
</p:sld>
</file>

<file path=ppt/slides/slide8.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Tree>
  </p:cSld>
  <p:clrMapOvr>
    <a:masterClrMapping/>
  </p:clrMapOvr>
</p:sld>
</file>

<file path=ppt/slides/slide9.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DAGmqcuC4BU</dc:identifier>
  <dcterms:modified xsi:type="dcterms:W3CDTF">2011-08-01T06:04:30Z</dcterms:modified>
  <cp:revision>1</cp:revision>
  <dc:title>جامعة العلوم والتكنولوجيا محمد بوضياف</dc:title>
</cp:coreProperties>
</file>