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Afeesh" charset="1" panose="00000500000000000000"/>
      <p:regular r:id="rId16"/>
    </p:embeddedFont>
    <p:embeddedFont>
      <p:font typeface="Cairo Bold" charset="1" panose="00000800000000000000"/>
      <p:regular r:id="rId17"/>
    </p:embeddedFont>
    <p:embeddedFont>
      <p:font typeface="XM Vahid Bold" charset="1" panose="02000803090000020004"/>
      <p:regular r:id="rId18"/>
    </p:embeddedFont>
    <p:embeddedFont>
      <p:font typeface="Cairo" charset="1" panose="000005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6372719" y="3706075"/>
            <a:ext cx="10137267" cy="727567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03</a:t>
            </a:r>
          </a:p>
          <a:p>
            <a:pPr algn="ctr" rtl="true">
              <a:lnSpc>
                <a:spcPts val="7113"/>
              </a:lnSpc>
            </a:pPr>
            <a:r>
              <a:rPr lang="ar-EG" b="true" sz="5080">
                <a:solidFill>
                  <a:srgbClr val="00BF63"/>
                </a:solidFill>
                <a:latin typeface="Cairo Bold"/>
                <a:ea typeface="Cairo Bold"/>
                <a:cs typeface="Cairo Bold"/>
                <a:sym typeface="Cairo Bold"/>
                <a:rtl val="true"/>
              </a:rPr>
              <a:t>القـــوانـيــــن والتــحـكـيــــــم</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771920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71550"/>
            <a:ext cx="18288000" cy="14164707"/>
          </a:xfrm>
          <a:prstGeom prst="rect">
            <a:avLst/>
          </a:prstGeom>
        </p:spPr>
        <p:txBody>
          <a:bodyPr anchor="t" rtlCol="false" tIns="0" lIns="0" bIns="0" rIns="0">
            <a:spAutoFit/>
          </a:bodyPr>
          <a:lstStyle/>
          <a:p>
            <a:pPr algn="ctr">
              <a:lnSpc>
                <a:spcPts val="3618"/>
              </a:lnSpc>
              <a:spcBef>
                <a:spcPct val="0"/>
              </a:spcBef>
            </a:pPr>
            <a:r>
              <a:rPr lang="en-US" sz="2584">
                <a:solidFill>
                  <a:srgbClr val="000000"/>
                </a:solidFill>
                <a:latin typeface="Afeesh"/>
                <a:ea typeface="Afeesh"/>
                <a:cs typeface="Afeesh"/>
                <a:sym typeface="Afeesh"/>
              </a:rPr>
              <a:t>9- </a:t>
            </a:r>
            <a:r>
              <a:rPr lang="ar-EG" sz="2584">
                <a:solidFill>
                  <a:srgbClr val="000000"/>
                </a:solidFill>
                <a:latin typeface="Afeesh"/>
                <a:ea typeface="Afeesh"/>
                <a:cs typeface="Afeesh"/>
                <a:sym typeface="Afeesh"/>
                <a:rtl val="true"/>
              </a:rPr>
              <a:t>ثـمــانــي (</a:t>
            </a:r>
            <a:r>
              <a:rPr lang="en-US" sz="2584">
                <a:solidFill>
                  <a:srgbClr val="000000"/>
                </a:solidFill>
                <a:latin typeface="Afeesh"/>
                <a:ea typeface="Afeesh"/>
                <a:cs typeface="Afeesh"/>
                <a:sym typeface="Afeesh"/>
              </a:rPr>
              <a:t>8</a:t>
            </a:r>
            <a:r>
              <a:rPr lang="ar-EG" sz="2584">
                <a:solidFill>
                  <a:srgbClr val="000000"/>
                </a:solidFill>
                <a:latin typeface="Afeesh"/>
                <a:ea typeface="Afeesh"/>
                <a:cs typeface="Afeesh"/>
                <a:sym typeface="Afeesh"/>
                <a:rtl val="true"/>
              </a:rPr>
              <a:t>) ثـوانـــي</a:t>
            </a:r>
            <a:r>
              <a:rPr lang="en-US" sz="2584">
                <a:solidFill>
                  <a:srgbClr val="000000"/>
                </a:solidFill>
                <a:latin typeface="Afeesh"/>
                <a:ea typeface="Afeesh"/>
                <a:cs typeface="Afeesh"/>
                <a:sym typeface="Afeesh"/>
              </a:rPr>
              <a:t>:</a:t>
            </a:r>
          </a:p>
          <a:p>
            <a:pPr algn="ctr" rtl="true">
              <a:lnSpc>
                <a:spcPts val="3618"/>
              </a:lnSpc>
              <a:spcBef>
                <a:spcPct val="0"/>
              </a:spcBef>
            </a:pPr>
            <a:r>
              <a:rPr lang="ar-EG" sz="2584">
                <a:solidFill>
                  <a:srgbClr val="000000"/>
                </a:solidFill>
                <a:latin typeface="Afeesh"/>
                <a:ea typeface="Afeesh"/>
                <a:cs typeface="Afeesh"/>
                <a:sym typeface="Afeesh"/>
                <a:rtl val="true"/>
              </a:rPr>
              <a:t>القـاعــــدة: كل مرة :</a:t>
            </a:r>
          </a:p>
          <a:p>
            <a:pPr algn="ctr" rtl="true">
              <a:lnSpc>
                <a:spcPts val="3618"/>
              </a:lnSpc>
              <a:spcBef>
                <a:spcPct val="0"/>
              </a:spcBef>
            </a:pPr>
            <a:r>
              <a:rPr lang="ar-EG" sz="2584">
                <a:solidFill>
                  <a:srgbClr val="000000"/>
                </a:solidFill>
                <a:latin typeface="Afeesh"/>
                <a:ea typeface="Afeesh"/>
                <a:cs typeface="Afeesh"/>
                <a:sym typeface="Afeesh"/>
                <a:rtl val="true"/>
              </a:rPr>
              <a:t>- أي لاعب يوجد في المنطقة الخلفية لديه كرة حية،</a:t>
            </a:r>
          </a:p>
          <a:p>
            <a:pPr algn="ctr" rtl="true">
              <a:lnSpc>
                <a:spcPts val="3618"/>
              </a:lnSpc>
              <a:spcBef>
                <a:spcPct val="0"/>
              </a:spcBef>
            </a:pPr>
            <a:r>
              <a:rPr lang="ar-EG" sz="2584">
                <a:solidFill>
                  <a:srgbClr val="000000"/>
                </a:solidFill>
                <a:latin typeface="Afeesh"/>
                <a:ea typeface="Afeesh"/>
                <a:cs typeface="Afeesh"/>
                <a:sym typeface="Afeesh"/>
                <a:rtl val="true"/>
              </a:rPr>
              <a:t>- أثناء لعب الكرة بحيث تلامس أحد اللاعبين بشكل قانوني في المنطقة الخلفية وفريقه الذي يلعب الكرة ويحتفظ بالكرة في المنطقة الخلفية، هذا الأخير يجب عليه نقل الكرة إلى المنطقة الأمامية خلال ثمان ثواني .</a:t>
            </a:r>
          </a:p>
          <a:p>
            <a:pPr algn="ctr" rtl="true">
              <a:lnSpc>
                <a:spcPts val="3618"/>
              </a:lnSpc>
              <a:spcBef>
                <a:spcPct val="0"/>
              </a:spcBef>
            </a:pPr>
            <a:r>
              <a:rPr lang="ar-EG" sz="2584">
                <a:solidFill>
                  <a:srgbClr val="000000"/>
                </a:solidFill>
                <a:latin typeface="Afeesh"/>
                <a:ea typeface="Afeesh"/>
                <a:cs typeface="Afeesh"/>
                <a:sym typeface="Afeesh"/>
                <a:rtl val="true"/>
              </a:rPr>
              <a:t>الفريق نقل الكرة إلى المنطقه الأمامية عندما:</a:t>
            </a:r>
          </a:p>
          <a:p>
            <a:pPr algn="ctr" rtl="true">
              <a:lnSpc>
                <a:spcPts val="3618"/>
              </a:lnSpc>
              <a:spcBef>
                <a:spcPct val="0"/>
              </a:spcBef>
            </a:pPr>
            <a:r>
              <a:rPr lang="ar-EG" sz="2584">
                <a:solidFill>
                  <a:srgbClr val="000000"/>
                </a:solidFill>
                <a:latin typeface="Afeesh"/>
                <a:ea typeface="Afeesh"/>
                <a:cs typeface="Afeesh"/>
                <a:sym typeface="Afeesh"/>
                <a:rtl val="true"/>
              </a:rPr>
              <a:t>- الكرة، التي لا يسيطر عليها أي لاعب، تمس المنطقة الأمامية،</a:t>
            </a:r>
          </a:p>
          <a:p>
            <a:pPr algn="ctr" rtl="true">
              <a:lnSpc>
                <a:spcPts val="3618"/>
              </a:lnSpc>
              <a:spcBef>
                <a:spcPct val="0"/>
              </a:spcBef>
            </a:pPr>
            <a:r>
              <a:rPr lang="ar-EG" sz="2584">
                <a:solidFill>
                  <a:srgbClr val="000000"/>
                </a:solidFill>
                <a:latin typeface="Afeesh"/>
                <a:ea typeface="Afeesh"/>
                <a:cs typeface="Afeesh"/>
                <a:sym typeface="Afeesh"/>
                <a:rtl val="true"/>
              </a:rPr>
              <a:t>- تلامس الكرة أو تلامس بشكل قانوني مع مهاجم لديه قدمين تماما في اتصال مع الأرض في منطقته الأمامية،</a:t>
            </a:r>
          </a:p>
          <a:p>
            <a:pPr algn="ctr" rtl="true">
              <a:lnSpc>
                <a:spcPts val="3618"/>
              </a:lnSpc>
              <a:spcBef>
                <a:spcPct val="0"/>
              </a:spcBef>
            </a:pPr>
            <a:r>
              <a:rPr lang="ar-EG" sz="2584">
                <a:solidFill>
                  <a:srgbClr val="000000"/>
                </a:solidFill>
                <a:latin typeface="Afeesh"/>
                <a:ea typeface="Afeesh"/>
                <a:cs typeface="Afeesh"/>
                <a:sym typeface="Afeesh"/>
                <a:rtl val="true"/>
              </a:rPr>
              <a:t>- تلمس الكرة أو تلامس بشكل قانوني من قبل مدافع لديه جزء من جسده على اتصال مع منطقته الخلفية،</a:t>
            </a:r>
          </a:p>
          <a:p>
            <a:pPr algn="ctr" rtl="true">
              <a:lnSpc>
                <a:spcPts val="3618"/>
              </a:lnSpc>
              <a:spcBef>
                <a:spcPct val="0"/>
              </a:spcBef>
            </a:pPr>
            <a:r>
              <a:rPr lang="ar-EG" sz="2584">
                <a:solidFill>
                  <a:srgbClr val="000000"/>
                </a:solidFill>
                <a:latin typeface="Afeesh"/>
                <a:ea typeface="Afeesh"/>
                <a:cs typeface="Afeesh"/>
                <a:sym typeface="Afeesh"/>
                <a:rtl val="true"/>
              </a:rPr>
              <a:t>- تلامس الكرة الحكمً يمتلك جزءًا من جسمه على اتصال بالمنطقة الأمامية للفريق الذي يمتلك الكرة، </a:t>
            </a:r>
          </a:p>
          <a:p>
            <a:pPr algn="ctr">
              <a:lnSpc>
                <a:spcPts val="3618"/>
              </a:lnSpc>
              <a:spcBef>
                <a:spcPct val="0"/>
              </a:spcBef>
            </a:pPr>
            <a:r>
              <a:rPr lang="en-US" sz="2584">
                <a:solidFill>
                  <a:srgbClr val="000000"/>
                </a:solidFill>
                <a:latin typeface="Afeesh"/>
                <a:ea typeface="Afeesh"/>
                <a:cs typeface="Afeesh"/>
                <a:sym typeface="Afeesh"/>
              </a:rPr>
              <a:t>- </a:t>
            </a:r>
            <a:r>
              <a:rPr lang="ar-EG" sz="2584">
                <a:solidFill>
                  <a:srgbClr val="000000"/>
                </a:solidFill>
                <a:latin typeface="Afeesh"/>
                <a:ea typeface="Afeesh"/>
                <a:cs typeface="Afeesh"/>
                <a:sym typeface="Afeesh"/>
                <a:rtl val="true"/>
              </a:rPr>
              <a:t>أثناء التنطيط من المنطقة الخلفية إلى المنطقة الأمامية، كلا قدمي المنطط والكرة على اتصال تام بالمنطقة الأمامية</a:t>
            </a:r>
            <a:r>
              <a:rPr lang="en-US" sz="2584">
                <a:solidFill>
                  <a:srgbClr val="000000"/>
                </a:solidFill>
                <a:latin typeface="Afeesh"/>
                <a:ea typeface="Afeesh"/>
                <a:cs typeface="Afeesh"/>
                <a:sym typeface="Afeesh"/>
              </a:rPr>
              <a:t>.</a:t>
            </a:r>
          </a:p>
          <a:p>
            <a:pPr algn="ctr" rtl="true">
              <a:lnSpc>
                <a:spcPts val="3618"/>
              </a:lnSpc>
              <a:spcBef>
                <a:spcPct val="0"/>
              </a:spcBef>
            </a:pPr>
            <a:r>
              <a:rPr lang="ar-EG" sz="2584">
                <a:solidFill>
                  <a:srgbClr val="000000"/>
                </a:solidFill>
                <a:latin typeface="Afeesh"/>
                <a:ea typeface="Afeesh"/>
                <a:cs typeface="Afeesh"/>
                <a:sym typeface="Afeesh"/>
                <a:rtl val="true"/>
              </a:rPr>
              <a:t>ستستمر نفس الفترة الزمنية لثمن ثواني من الوقت المتبقي عند نفس الفريق الذي كان يسيطر على الكرة من قبل يجب أن يعيدها للعب في منطقته الخلفية بسبب:</a:t>
            </a:r>
          </a:p>
          <a:p>
            <a:pPr algn="ctr" rtl="true">
              <a:lnSpc>
                <a:spcPts val="3618"/>
              </a:lnSpc>
              <a:spcBef>
                <a:spcPct val="0"/>
              </a:spcBef>
            </a:pPr>
            <a:r>
              <a:rPr lang="ar-EG" sz="2584">
                <a:solidFill>
                  <a:srgbClr val="000000"/>
                </a:solidFill>
                <a:latin typeface="Afeesh"/>
                <a:ea typeface="Afeesh"/>
                <a:cs typeface="Afeesh"/>
                <a:sym typeface="Afeesh"/>
                <a:rtl val="true"/>
              </a:rPr>
              <a:t>· ـ خروج الكرة من الملعب،</a:t>
            </a:r>
          </a:p>
          <a:p>
            <a:pPr algn="ctr" rtl="true">
              <a:lnSpc>
                <a:spcPts val="3618"/>
              </a:lnSpc>
              <a:spcBef>
                <a:spcPct val="0"/>
              </a:spcBef>
            </a:pPr>
            <a:r>
              <a:rPr lang="ar-EG" sz="2584">
                <a:solidFill>
                  <a:srgbClr val="000000"/>
                </a:solidFill>
                <a:latin typeface="Afeesh"/>
                <a:ea typeface="Afeesh"/>
                <a:cs typeface="Afeesh"/>
                <a:sym typeface="Afeesh"/>
                <a:rtl val="true"/>
              </a:rPr>
              <a:t>· لاعب مصاب من نفس الفريق،</a:t>
            </a:r>
          </a:p>
          <a:p>
            <a:pPr algn="ctr" rtl="true">
              <a:lnSpc>
                <a:spcPts val="3618"/>
              </a:lnSpc>
              <a:spcBef>
                <a:spcPct val="0"/>
              </a:spcBef>
            </a:pPr>
            <a:r>
              <a:rPr lang="ar-EG" sz="2584">
                <a:solidFill>
                  <a:srgbClr val="000000"/>
                </a:solidFill>
                <a:latin typeface="Afeesh"/>
                <a:ea typeface="Afeesh"/>
                <a:cs typeface="Afeesh"/>
                <a:sym typeface="Afeesh"/>
                <a:rtl val="true"/>
              </a:rPr>
              <a:t>· حالة كرة بين اثنين،</a:t>
            </a:r>
          </a:p>
          <a:p>
            <a:pPr algn="ctr" rtl="true">
              <a:lnSpc>
                <a:spcPts val="3618"/>
              </a:lnSpc>
              <a:spcBef>
                <a:spcPct val="0"/>
              </a:spcBef>
            </a:pPr>
            <a:r>
              <a:rPr lang="ar-EG" sz="2584">
                <a:solidFill>
                  <a:srgbClr val="000000"/>
                </a:solidFill>
                <a:latin typeface="Afeesh"/>
                <a:ea typeface="Afeesh"/>
                <a:cs typeface="Afeesh"/>
                <a:sym typeface="Afeesh"/>
                <a:rtl val="true"/>
              </a:rPr>
              <a:t>· خطأ مزدوج،</a:t>
            </a:r>
          </a:p>
          <a:p>
            <a:pPr algn="ctr" rtl="true">
              <a:lnSpc>
                <a:spcPts val="3618"/>
              </a:lnSpc>
              <a:spcBef>
                <a:spcPct val="0"/>
              </a:spcBef>
            </a:pPr>
            <a:r>
              <a:rPr lang="ar-EG" sz="2584">
                <a:solidFill>
                  <a:srgbClr val="000000"/>
                </a:solidFill>
                <a:latin typeface="Afeesh"/>
                <a:ea typeface="Afeesh"/>
                <a:cs typeface="Afeesh"/>
                <a:sym typeface="Afeesh"/>
                <a:rtl val="true"/>
              </a:rPr>
              <a:t>· إلغاء عقوبات متطابقة ضد كلا الفريقين.</a:t>
            </a:r>
          </a:p>
          <a:p>
            <a:pPr algn="ctr" rtl="true">
              <a:lnSpc>
                <a:spcPts val="3618"/>
              </a:lnSpc>
              <a:spcBef>
                <a:spcPct val="0"/>
              </a:spcBef>
            </a:pPr>
            <a:r>
              <a:rPr lang="en-US" sz="2584">
                <a:solidFill>
                  <a:srgbClr val="000000"/>
                </a:solidFill>
                <a:latin typeface="Afeesh"/>
                <a:ea typeface="Afeesh"/>
                <a:cs typeface="Afeesh"/>
                <a:sym typeface="Afeesh"/>
              </a:rPr>
              <a:t>10</a:t>
            </a:r>
            <a:r>
              <a:rPr lang="ar-EG" sz="2584">
                <a:solidFill>
                  <a:srgbClr val="000000"/>
                </a:solidFill>
                <a:latin typeface="Afeesh"/>
                <a:ea typeface="Afeesh"/>
                <a:cs typeface="Afeesh"/>
                <a:sym typeface="Afeesh"/>
                <a:rtl val="true"/>
              </a:rPr>
              <a:t>- أربـعـــة وعـشــــــرون (</a:t>
            </a:r>
            <a:r>
              <a:rPr lang="en-US" sz="2584">
                <a:solidFill>
                  <a:srgbClr val="000000"/>
                </a:solidFill>
                <a:latin typeface="Afeesh"/>
                <a:ea typeface="Afeesh"/>
                <a:cs typeface="Afeesh"/>
                <a:sym typeface="Afeesh"/>
              </a:rPr>
              <a:t>24</a:t>
            </a:r>
            <a:r>
              <a:rPr lang="ar-EG" sz="2584">
                <a:solidFill>
                  <a:srgbClr val="000000"/>
                </a:solidFill>
                <a:latin typeface="Afeesh"/>
                <a:ea typeface="Afeesh"/>
                <a:cs typeface="Afeesh"/>
                <a:sym typeface="Afeesh"/>
                <a:rtl val="true"/>
              </a:rPr>
              <a:t>) ثــانـيــــة:</a:t>
            </a:r>
          </a:p>
          <a:p>
            <a:pPr algn="ctr" rtl="true">
              <a:lnSpc>
                <a:spcPts val="3618"/>
              </a:lnSpc>
              <a:spcBef>
                <a:spcPct val="0"/>
              </a:spcBef>
            </a:pPr>
            <a:r>
              <a:rPr lang="ar-EG" sz="2584">
                <a:solidFill>
                  <a:srgbClr val="000000"/>
                </a:solidFill>
                <a:latin typeface="Afeesh"/>
                <a:ea typeface="Afeesh"/>
                <a:cs typeface="Afeesh"/>
                <a:sym typeface="Afeesh"/>
                <a:rtl val="true"/>
              </a:rPr>
              <a:t>الـقـــاعــــدة : كل مرة :</a:t>
            </a:r>
          </a:p>
          <a:p>
            <a:pPr algn="ctr" rtl="true">
              <a:lnSpc>
                <a:spcPts val="3618"/>
              </a:lnSpc>
              <a:spcBef>
                <a:spcPct val="0"/>
              </a:spcBef>
            </a:pPr>
            <a:r>
              <a:rPr lang="ar-EG" sz="2584">
                <a:solidFill>
                  <a:srgbClr val="000000"/>
                </a:solidFill>
                <a:latin typeface="Afeesh"/>
                <a:ea typeface="Afeesh"/>
                <a:cs typeface="Afeesh"/>
                <a:sym typeface="Afeesh"/>
                <a:rtl val="true"/>
              </a:rPr>
              <a:t>- لاعب يتحكم في كرة حية في الملعب،</a:t>
            </a:r>
          </a:p>
          <a:p>
            <a:pPr algn="ctr" rtl="true">
              <a:lnSpc>
                <a:spcPts val="3618"/>
              </a:lnSpc>
              <a:spcBef>
                <a:spcPct val="0"/>
              </a:spcBef>
            </a:pPr>
            <a:r>
              <a:rPr lang="ar-EG" sz="2584">
                <a:solidFill>
                  <a:srgbClr val="000000"/>
                </a:solidFill>
                <a:latin typeface="Afeesh"/>
                <a:ea typeface="Afeesh"/>
                <a:cs typeface="Afeesh"/>
                <a:sym typeface="Afeesh"/>
                <a:rtl val="true"/>
              </a:rPr>
              <a:t>- عند لعب الكرة، وهذه الأخيرة تلامس أو يلامسها أي لاعب قانونيا في الملعب وفريق اللاعب الذي يلعب الكرة يحتفظ بها،</a:t>
            </a:r>
          </a:p>
          <a:p>
            <a:pPr algn="ctr" rtl="true">
              <a:lnSpc>
                <a:spcPts val="3618"/>
              </a:lnSpc>
              <a:spcBef>
                <a:spcPct val="0"/>
              </a:spcBef>
            </a:pPr>
            <a:r>
              <a:rPr lang="ar-EG" sz="2584">
                <a:solidFill>
                  <a:srgbClr val="000000"/>
                </a:solidFill>
                <a:latin typeface="Afeesh"/>
                <a:ea typeface="Afeesh"/>
                <a:cs typeface="Afeesh"/>
                <a:sym typeface="Afeesh"/>
                <a:rtl val="true"/>
              </a:rPr>
              <a:t>يجب أن يحاول هذا الفريق التصويب نحو السلة في غضون </a:t>
            </a:r>
            <a:r>
              <a:rPr lang="en-US" sz="2584">
                <a:solidFill>
                  <a:srgbClr val="000000"/>
                </a:solidFill>
                <a:latin typeface="Afeesh"/>
                <a:ea typeface="Afeesh"/>
                <a:cs typeface="Afeesh"/>
                <a:sym typeface="Afeesh"/>
              </a:rPr>
              <a:t>24</a:t>
            </a:r>
            <a:r>
              <a:rPr lang="ar-EG" sz="2584">
                <a:solidFill>
                  <a:srgbClr val="000000"/>
                </a:solidFill>
                <a:latin typeface="Afeesh"/>
                <a:ea typeface="Afeesh"/>
                <a:cs typeface="Afeesh"/>
                <a:sym typeface="Afeesh"/>
                <a:rtl val="true"/>
              </a:rPr>
              <a:t> ثانية.</a:t>
            </a:r>
          </a:p>
          <a:p>
            <a:pPr algn="ctr" rtl="true">
              <a:lnSpc>
                <a:spcPts val="3618"/>
              </a:lnSpc>
              <a:spcBef>
                <a:spcPct val="0"/>
              </a:spcBef>
            </a:pPr>
            <a:r>
              <a:rPr lang="ar-EG" sz="2584">
                <a:solidFill>
                  <a:srgbClr val="000000"/>
                </a:solidFill>
                <a:latin typeface="Afeesh"/>
                <a:ea typeface="Afeesh"/>
                <a:cs typeface="Afeesh"/>
                <a:sym typeface="Afeesh"/>
                <a:rtl val="true"/>
              </a:rPr>
              <a:t>من أجل اعتباره تسديد نحو السلة :</a:t>
            </a:r>
          </a:p>
          <a:p>
            <a:pPr algn="ctr" rtl="true">
              <a:lnSpc>
                <a:spcPts val="3618"/>
              </a:lnSpc>
              <a:spcBef>
                <a:spcPct val="0"/>
              </a:spcBef>
            </a:pPr>
            <a:r>
              <a:rPr lang="ar-EG" sz="2584">
                <a:solidFill>
                  <a:srgbClr val="000000"/>
                </a:solidFill>
                <a:latin typeface="Afeesh"/>
                <a:ea typeface="Afeesh"/>
                <a:cs typeface="Afeesh"/>
                <a:sym typeface="Afeesh"/>
                <a:rtl val="true"/>
              </a:rPr>
              <a:t>- يجب أن تترك الكرة يد اللاعب قبل رنين الميقاتي،</a:t>
            </a:r>
          </a:p>
          <a:p>
            <a:pPr algn="ctr" rtl="true">
              <a:lnSpc>
                <a:spcPts val="3618"/>
              </a:lnSpc>
              <a:spcBef>
                <a:spcPct val="0"/>
              </a:spcBef>
            </a:pPr>
            <a:r>
              <a:rPr lang="ar-EG" sz="2584">
                <a:solidFill>
                  <a:srgbClr val="000000"/>
                </a:solidFill>
                <a:latin typeface="Afeesh"/>
                <a:ea typeface="Afeesh"/>
                <a:cs typeface="Afeesh"/>
                <a:sym typeface="Afeesh"/>
                <a:rtl val="true"/>
              </a:rPr>
              <a:t>- وبعد أن تترك الكرة يد اللاعب، يجب أن تلمس الحلقة أو تدخل السلة.</a:t>
            </a:r>
          </a:p>
          <a:p>
            <a:pPr algn="ctr" rtl="true">
              <a:lnSpc>
                <a:spcPts val="3618"/>
              </a:lnSpc>
              <a:spcBef>
                <a:spcPct val="0"/>
              </a:spcBef>
            </a:pPr>
            <a:r>
              <a:rPr lang="ar-EG" sz="2584">
                <a:solidFill>
                  <a:srgbClr val="000000"/>
                </a:solidFill>
                <a:latin typeface="Afeesh"/>
                <a:ea typeface="Afeesh"/>
                <a:cs typeface="Afeesh"/>
                <a:sym typeface="Afeesh"/>
                <a:rtl val="true"/>
              </a:rPr>
              <a:t>عندما يكون هناك تسديد نحو السلة بالقرب من نهاية فترة </a:t>
            </a:r>
            <a:r>
              <a:rPr lang="en-US" sz="2584">
                <a:solidFill>
                  <a:srgbClr val="000000"/>
                </a:solidFill>
                <a:latin typeface="Afeesh"/>
                <a:ea typeface="Afeesh"/>
                <a:cs typeface="Afeesh"/>
                <a:sym typeface="Afeesh"/>
              </a:rPr>
              <a:t>24</a:t>
            </a:r>
            <a:r>
              <a:rPr lang="ar-EG" sz="2584">
                <a:solidFill>
                  <a:srgbClr val="000000"/>
                </a:solidFill>
                <a:latin typeface="Afeesh"/>
                <a:ea typeface="Afeesh"/>
                <a:cs typeface="Afeesh"/>
                <a:sym typeface="Afeesh"/>
                <a:rtl val="true"/>
              </a:rPr>
              <a:t> ثانية</a:t>
            </a:r>
          </a:p>
          <a:p>
            <a:pPr algn="ctr" rtl="true">
              <a:lnSpc>
                <a:spcPts val="3618"/>
              </a:lnSpc>
              <a:spcBef>
                <a:spcPct val="0"/>
              </a:spcBef>
            </a:pPr>
            <a:r>
              <a:rPr lang="ar-EG" sz="2584">
                <a:solidFill>
                  <a:srgbClr val="000000"/>
                </a:solidFill>
                <a:latin typeface="Afeesh"/>
                <a:ea typeface="Afeesh"/>
                <a:cs typeface="Afeesh"/>
                <a:sym typeface="Afeesh"/>
                <a:rtl val="true"/>
              </a:rPr>
              <a:t> ورنت إشارة ساعة التوقف بينما تكون الكرة في الهواء:</a:t>
            </a:r>
          </a:p>
          <a:p>
            <a:pPr algn="ctr" rtl="true">
              <a:lnSpc>
                <a:spcPts val="3618"/>
              </a:lnSpc>
              <a:spcBef>
                <a:spcPct val="0"/>
              </a:spcBef>
            </a:pPr>
            <a:r>
              <a:rPr lang="ar-EG" sz="2584">
                <a:solidFill>
                  <a:srgbClr val="000000"/>
                </a:solidFill>
                <a:latin typeface="Afeesh"/>
                <a:ea typeface="Afeesh"/>
                <a:cs typeface="Afeesh"/>
                <a:sym typeface="Afeesh"/>
                <a:rtl val="true"/>
              </a:rPr>
              <a:t>- إذا دخلت الكرة السلة ، لا يوجد أي انتهاك ، يجب تجاهل الإشارة والسلة يجب أن تحسب،</a:t>
            </a:r>
          </a:p>
          <a:p>
            <a:pPr algn="ctr" rtl="true">
              <a:lnSpc>
                <a:spcPts val="3618"/>
              </a:lnSpc>
              <a:spcBef>
                <a:spcPct val="0"/>
              </a:spcBef>
            </a:pPr>
            <a:r>
              <a:rPr lang="ar-EG" sz="2584">
                <a:solidFill>
                  <a:srgbClr val="000000"/>
                </a:solidFill>
                <a:latin typeface="Afeesh"/>
                <a:ea typeface="Afeesh"/>
                <a:cs typeface="Afeesh"/>
                <a:sym typeface="Afeesh"/>
                <a:rtl val="true"/>
              </a:rPr>
              <a:t>- إذا لمست الكرة الحلقة ولكن لم تدخل السلة ، فليس هناك انتهاك، يجب تجاهل الإشارة ويجب أن تستمر اللعبة.</a:t>
            </a:r>
          </a:p>
          <a:p>
            <a:pPr algn="ctr" rtl="true">
              <a:lnSpc>
                <a:spcPts val="3618"/>
              </a:lnSpc>
              <a:spcBef>
                <a:spcPct val="0"/>
              </a:spcBef>
            </a:pPr>
            <a:r>
              <a:rPr lang="ar-EG" sz="2584">
                <a:solidFill>
                  <a:srgbClr val="000000"/>
                </a:solidFill>
                <a:latin typeface="Afeesh"/>
                <a:ea typeface="Afeesh"/>
                <a:cs typeface="Afeesh"/>
                <a:sym typeface="Afeesh"/>
                <a:rtl val="true"/>
              </a:rPr>
              <a:t>- إذا لم تلمس الكرة الحلقة ، فهناك انتهاك. ومع ذلك ، إذا تمكن الفريق الخصم على الفور وبشكل واضح السيطرة على الكرة ، يجب أن تكون الإشارة مهملة ويجب أن تستمر اللعبة. (</a:t>
            </a:r>
            <a:r>
              <a:rPr lang="en-US" sz="2584">
                <a:solidFill>
                  <a:srgbClr val="000000"/>
                </a:solidFill>
                <a:latin typeface="Afeesh"/>
                <a:ea typeface="Afeesh"/>
                <a:cs typeface="Afeesh"/>
                <a:sym typeface="Afeesh"/>
              </a:rPr>
              <a:t>FIBA, 2014, pp. 31-32</a:t>
            </a:r>
            <a:r>
              <a:rPr lang="ar-EG" sz="2584">
                <a:solidFill>
                  <a:srgbClr val="000000"/>
                </a:solidFill>
                <a:latin typeface="Afeesh"/>
                <a:ea typeface="Afeesh"/>
                <a:cs typeface="Afeesh"/>
                <a:sym typeface="Afeesh"/>
                <a:rtl val="true"/>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61249" y="-254389"/>
            <a:ext cx="4895939" cy="10862232"/>
            <a:chOff x="0" y="0"/>
            <a:chExt cx="758509" cy="1682844"/>
          </a:xfrm>
        </p:grpSpPr>
        <p:sp>
          <p:nvSpPr>
            <p:cNvPr name="Freeform 3" id="3"/>
            <p:cNvSpPr/>
            <p:nvPr/>
          </p:nvSpPr>
          <p:spPr>
            <a:xfrm flipH="false" flipV="false" rot="0">
              <a:off x="0" y="0"/>
              <a:ext cx="758509" cy="1682844"/>
            </a:xfrm>
            <a:custGeom>
              <a:avLst/>
              <a:gdLst/>
              <a:ahLst/>
              <a:cxnLst/>
              <a:rect r="r" b="b" t="t" l="l"/>
              <a:pathLst>
                <a:path h="1682844" w="758509">
                  <a:moveTo>
                    <a:pt x="67996" y="0"/>
                  </a:moveTo>
                  <a:lnTo>
                    <a:pt x="690513" y="0"/>
                  </a:lnTo>
                  <a:cubicBezTo>
                    <a:pt x="728066" y="0"/>
                    <a:pt x="758509" y="30443"/>
                    <a:pt x="758509" y="67996"/>
                  </a:cubicBezTo>
                  <a:lnTo>
                    <a:pt x="758509" y="1614848"/>
                  </a:lnTo>
                  <a:cubicBezTo>
                    <a:pt x="758509" y="1652401"/>
                    <a:pt x="728066" y="1682844"/>
                    <a:pt x="690513" y="1682844"/>
                  </a:cubicBezTo>
                  <a:lnTo>
                    <a:pt x="67996" y="1682844"/>
                  </a:lnTo>
                  <a:cubicBezTo>
                    <a:pt x="49962" y="1682844"/>
                    <a:pt x="32667" y="1675680"/>
                    <a:pt x="19915" y="1662929"/>
                  </a:cubicBezTo>
                  <a:cubicBezTo>
                    <a:pt x="7164" y="1650177"/>
                    <a:pt x="0" y="1632882"/>
                    <a:pt x="0" y="1614848"/>
                  </a:cubicBezTo>
                  <a:lnTo>
                    <a:pt x="0" y="67996"/>
                  </a:lnTo>
                  <a:cubicBezTo>
                    <a:pt x="0" y="30443"/>
                    <a:pt x="30443" y="0"/>
                    <a:pt x="67996" y="0"/>
                  </a:cubicBezTo>
                  <a:close/>
                </a:path>
              </a:pathLst>
            </a:custGeom>
            <a:blipFill>
              <a:blip r:embed="rId2"/>
              <a:stretch>
                <a:fillRect l="-37468" t="-2385" r="-202838" b="0"/>
              </a:stretch>
            </a:blipFill>
            <a:ln cap="rnd">
              <a:noFill/>
              <a:prstDash val="solid"/>
              <a:round/>
            </a:ln>
          </p:spPr>
        </p:sp>
      </p:grpSp>
      <p:sp>
        <p:nvSpPr>
          <p:cNvPr name="TextBox 4" id="4"/>
          <p:cNvSpPr txBox="true"/>
          <p:nvPr/>
        </p:nvSpPr>
        <p:spPr>
          <a:xfrm rot="0">
            <a:off x="4534690" y="249014"/>
            <a:ext cx="12937945" cy="8826560"/>
          </a:xfrm>
          <a:prstGeom prst="rect">
            <a:avLst/>
          </a:prstGeom>
        </p:spPr>
        <p:txBody>
          <a:bodyPr anchor="t" rtlCol="false" tIns="0" lIns="0" bIns="0" rIns="0">
            <a:spAutoFit/>
          </a:bodyPr>
          <a:lstStyle/>
          <a:p>
            <a:pPr algn="ctr" rtl="true">
              <a:lnSpc>
                <a:spcPts val="4371"/>
              </a:lnSpc>
            </a:pPr>
            <a:r>
              <a:rPr lang="en-US" sz="3122">
                <a:solidFill>
                  <a:srgbClr val="000000"/>
                </a:solidFill>
                <a:latin typeface="Cairo"/>
                <a:ea typeface="Cairo"/>
                <a:cs typeface="Cairo"/>
                <a:sym typeface="Cairo"/>
              </a:rPr>
              <a:t>Rules of basketball1</a:t>
            </a:r>
            <a:r>
              <a:rPr lang="ar-EG" sz="3122">
                <a:solidFill>
                  <a:srgbClr val="000000"/>
                </a:solidFill>
                <a:latin typeface="Cairo"/>
                <a:ea typeface="Cairo"/>
                <a:cs typeface="Cairo"/>
                <a:sym typeface="Cairo"/>
                <a:rtl val="true"/>
              </a:rPr>
              <a:t>- الـقــواعـــد والقــوانــيـــن </a:t>
            </a:r>
          </a:p>
          <a:p>
            <a:pPr algn="ctr" rtl="true">
              <a:lnSpc>
                <a:spcPts val="4371"/>
              </a:lnSpc>
            </a:pPr>
            <a:r>
              <a:rPr lang="ar-EG" sz="3122">
                <a:solidFill>
                  <a:srgbClr val="000000"/>
                </a:solidFill>
                <a:latin typeface="Cairo"/>
                <a:ea typeface="Cairo"/>
                <a:cs typeface="Cairo"/>
                <a:sym typeface="Cairo"/>
                <a:rtl val="true"/>
              </a:rPr>
              <a:t> غالبا ما تتباين المقاييس والحدود الزمنية المتعلقة بقواعد كرة السلة التي سيتم تناولها في هذا الجزء بين المسابقات والاتحادات المختلفة، غير أنه سيتم الاعتماد على القواعد الدولية وقواعد دوري الرابطة الوطنية لكرة السلة الأمريكية (</a:t>
            </a:r>
            <a:r>
              <a:rPr lang="en-US" sz="3122">
                <a:solidFill>
                  <a:srgbClr val="000000"/>
                </a:solidFill>
                <a:latin typeface="Cairo"/>
                <a:ea typeface="Cairo"/>
                <a:cs typeface="Cairo"/>
                <a:sym typeface="Cairo"/>
              </a:rPr>
              <a:t>NBA</a:t>
            </a:r>
            <a:r>
              <a:rPr lang="ar-EG" sz="3122">
                <a:solidFill>
                  <a:srgbClr val="000000"/>
                </a:solidFill>
                <a:latin typeface="Cairo"/>
                <a:ea typeface="Cairo"/>
                <a:cs typeface="Cairo"/>
                <a:sym typeface="Cairo"/>
                <a:rtl val="true"/>
              </a:rPr>
              <a:t>) في هذا الجزء.</a:t>
            </a:r>
          </a:p>
          <a:p>
            <a:pPr algn="ctr" rtl="true">
              <a:lnSpc>
                <a:spcPts val="4371"/>
              </a:lnSpc>
            </a:pPr>
            <a:r>
              <a:rPr lang="ar-EG" sz="3122">
                <a:solidFill>
                  <a:srgbClr val="000000"/>
                </a:solidFill>
                <a:latin typeface="Cairo"/>
                <a:ea typeface="Cairo"/>
                <a:cs typeface="Cairo"/>
                <a:sym typeface="Cairo"/>
                <a:rtl val="true"/>
              </a:rPr>
              <a:t> </a:t>
            </a:r>
          </a:p>
          <a:p>
            <a:pPr algn="ctr" rtl="true">
              <a:lnSpc>
                <a:spcPts val="4371"/>
              </a:lnSpc>
            </a:pPr>
            <a:r>
              <a:rPr lang="ar-EG" sz="3122">
                <a:solidFill>
                  <a:srgbClr val="000000"/>
                </a:solidFill>
                <a:latin typeface="Cairo"/>
                <a:ea typeface="Cairo"/>
                <a:cs typeface="Cairo"/>
                <a:sym typeface="Cairo"/>
                <a:rtl val="true"/>
              </a:rPr>
              <a:t> يتمثل هدف مباراة كرة السلة النهائي في أن يتفوق أحد الفريقين المتنافسين على الفريق الآخر من حيث عدد النقاط </a:t>
            </a:r>
            <a:r>
              <a:rPr lang="ar-EG" sz="3122">
                <a:solidFill>
                  <a:srgbClr val="000000"/>
                </a:solidFill>
                <a:latin typeface="Cairo"/>
                <a:ea typeface="Cairo"/>
                <a:cs typeface="Cairo"/>
                <a:sym typeface="Cairo"/>
                <a:rtl val="true"/>
              </a:rPr>
              <a:t>ال</a:t>
            </a:r>
            <a:r>
              <a:rPr lang="ar-EG" sz="3122">
                <a:solidFill>
                  <a:srgbClr val="000000"/>
                </a:solidFill>
                <a:latin typeface="Cairo"/>
                <a:ea typeface="Cairo"/>
                <a:cs typeface="Cairo"/>
                <a:sym typeface="Cairo"/>
                <a:rtl val="true"/>
              </a:rPr>
              <a:t>تي يحرزها وذلك من خلال رمي الكرة داخل سلة هذا المنافس من أعلى مع العمل على منع هذا المنافس من أن يقوم هو الآخر بذلك. </a:t>
            </a:r>
          </a:p>
          <a:p>
            <a:pPr algn="ctr" rtl="true">
              <a:lnSpc>
                <a:spcPts val="4371"/>
              </a:lnSpc>
            </a:pPr>
            <a:r>
              <a:rPr lang="ar-EG" sz="3122">
                <a:solidFill>
                  <a:srgbClr val="000000"/>
                </a:solidFill>
                <a:latin typeface="Cairo"/>
                <a:ea typeface="Cairo"/>
                <a:cs typeface="Cairo"/>
                <a:sym typeface="Cairo"/>
                <a:rtl val="true"/>
              </a:rPr>
              <a:t> ويطلق على محاولة إحراز النقاط بهذه الطريقة اسم التسديدة (</a:t>
            </a:r>
            <a:r>
              <a:rPr lang="en-US" sz="3122">
                <a:solidFill>
                  <a:srgbClr val="000000"/>
                </a:solidFill>
                <a:latin typeface="Cairo"/>
                <a:ea typeface="Cairo"/>
                <a:cs typeface="Cairo"/>
                <a:sym typeface="Cairo"/>
              </a:rPr>
              <a:t>shot</a:t>
            </a:r>
            <a:r>
              <a:rPr lang="ar-EG" sz="3122">
                <a:solidFill>
                  <a:srgbClr val="000000"/>
                </a:solidFill>
                <a:latin typeface="Cairo"/>
                <a:ea typeface="Cairo"/>
                <a:cs typeface="Cairo"/>
                <a:sym typeface="Cairo"/>
                <a:rtl val="true"/>
              </a:rPr>
              <a:t>) هذا وتُحتسب التسديدة الناجحة بنقطتين أو ثلاث نقاط (</a:t>
            </a:r>
            <a:r>
              <a:rPr lang="en-US" sz="3122">
                <a:solidFill>
                  <a:srgbClr val="000000"/>
                </a:solidFill>
                <a:latin typeface="Cairo"/>
                <a:ea typeface="Cairo"/>
                <a:cs typeface="Cairo"/>
                <a:sym typeface="Cairo"/>
              </a:rPr>
              <a:t>three points</a:t>
            </a:r>
            <a:r>
              <a:rPr lang="ar-EG" sz="3122">
                <a:solidFill>
                  <a:srgbClr val="000000"/>
                </a:solidFill>
                <a:latin typeface="Cairo"/>
                <a:ea typeface="Cairo"/>
                <a:cs typeface="Cairo"/>
                <a:sym typeface="Cairo"/>
                <a:rtl val="true"/>
              </a:rPr>
              <a:t>) إذا تم تنفيذها من خارج قوس الثلاث نقاط والذي يبعد عن السلة بمقدار </a:t>
            </a:r>
            <a:r>
              <a:rPr lang="en-US" sz="3122">
                <a:solidFill>
                  <a:srgbClr val="000000"/>
                </a:solidFill>
                <a:latin typeface="Cairo"/>
                <a:ea typeface="Cairo"/>
                <a:cs typeface="Cairo"/>
                <a:sym typeface="Cairo"/>
              </a:rPr>
              <a:t>6.25</a:t>
            </a:r>
            <a:r>
              <a:rPr lang="ar-EG" sz="3122">
                <a:solidFill>
                  <a:srgbClr val="000000"/>
                </a:solidFill>
                <a:latin typeface="Cairo"/>
                <a:ea typeface="Cairo"/>
                <a:cs typeface="Cairo"/>
                <a:sym typeface="Cairo"/>
                <a:rtl val="true"/>
              </a:rPr>
              <a:t> متراً (</a:t>
            </a:r>
            <a:r>
              <a:rPr lang="en-US" sz="3122">
                <a:solidFill>
                  <a:srgbClr val="000000"/>
                </a:solidFill>
                <a:latin typeface="Cairo"/>
                <a:ea typeface="Cairo"/>
                <a:cs typeface="Cairo"/>
                <a:sym typeface="Cairo"/>
              </a:rPr>
              <a:t>20</a:t>
            </a:r>
            <a:r>
              <a:rPr lang="ar-EG" sz="3122">
                <a:solidFill>
                  <a:srgbClr val="000000"/>
                </a:solidFill>
                <a:latin typeface="Cairo"/>
                <a:ea typeface="Cairo"/>
                <a:cs typeface="Cairo"/>
                <a:sym typeface="Cairo"/>
                <a:rtl val="true"/>
              </a:rPr>
              <a:t> قدما وبوصات) في المباريات الدولية و</a:t>
            </a:r>
            <a:r>
              <a:rPr lang="en-US" sz="3122">
                <a:solidFill>
                  <a:srgbClr val="000000"/>
                </a:solidFill>
                <a:latin typeface="Cairo"/>
                <a:ea typeface="Cairo"/>
                <a:cs typeface="Cairo"/>
                <a:sym typeface="Cairo"/>
              </a:rPr>
              <a:t>23</a:t>
            </a:r>
            <a:r>
              <a:rPr lang="ar-EG" sz="3122">
                <a:solidFill>
                  <a:srgbClr val="000000"/>
                </a:solidFill>
                <a:latin typeface="Cairo"/>
                <a:ea typeface="Cairo"/>
                <a:cs typeface="Cairo"/>
                <a:sym typeface="Cairo"/>
                <a:rtl val="true"/>
              </a:rPr>
              <a:t> قدماْ و</a:t>
            </a:r>
            <a:r>
              <a:rPr lang="en-US" sz="3122">
                <a:solidFill>
                  <a:srgbClr val="000000"/>
                </a:solidFill>
                <a:latin typeface="Cairo"/>
                <a:ea typeface="Cairo"/>
                <a:cs typeface="Cairo"/>
                <a:sym typeface="Cairo"/>
              </a:rPr>
              <a:t>9</a:t>
            </a:r>
            <a:r>
              <a:rPr lang="ar-EG" sz="3122">
                <a:solidFill>
                  <a:srgbClr val="000000"/>
                </a:solidFill>
                <a:latin typeface="Cairo"/>
                <a:ea typeface="Cairo"/>
                <a:cs typeface="Cairo"/>
                <a:sym typeface="Cairo"/>
                <a:rtl val="true"/>
              </a:rPr>
              <a:t> بوصات (</a:t>
            </a:r>
            <a:r>
              <a:rPr lang="en-US" sz="3122">
                <a:solidFill>
                  <a:srgbClr val="000000"/>
                </a:solidFill>
                <a:latin typeface="Cairo"/>
                <a:ea typeface="Cairo"/>
                <a:cs typeface="Cairo"/>
                <a:sym typeface="Cairo"/>
              </a:rPr>
              <a:t>7.24</a:t>
            </a:r>
            <a:r>
              <a:rPr lang="ar-EG" sz="3122">
                <a:solidFill>
                  <a:srgbClr val="000000"/>
                </a:solidFill>
                <a:latin typeface="Cairo"/>
                <a:ea typeface="Cairo"/>
                <a:cs typeface="Cairo"/>
                <a:sym typeface="Cairo"/>
                <a:rtl val="true"/>
              </a:rPr>
              <a:t> متراً) في مباريات دوري الرابطة الوطنية لكرة السلة الأمريكية (</a:t>
            </a:r>
            <a:r>
              <a:rPr lang="en-US" sz="3122">
                <a:solidFill>
                  <a:srgbClr val="000000"/>
                </a:solidFill>
                <a:latin typeface="Cairo"/>
                <a:ea typeface="Cairo"/>
                <a:cs typeface="Cairo"/>
                <a:sym typeface="Cairo"/>
              </a:rPr>
              <a:t>NBA</a:t>
            </a:r>
            <a:r>
              <a:rPr lang="ar-EG" sz="3122">
                <a:solidFill>
                  <a:srgbClr val="000000"/>
                </a:solidFill>
                <a:latin typeface="Cairo"/>
                <a:ea typeface="Cairo"/>
                <a:cs typeface="Cairo"/>
                <a:sym typeface="Cairo"/>
                <a:rtl val="true"/>
              </a:rPr>
              <a:t>).</a:t>
            </a:r>
          </a:p>
          <a:p>
            <a:pPr algn="r" rtl="true">
              <a:lnSpc>
                <a:spcPts val="4371"/>
              </a:lnSpc>
            </a:pP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90600"/>
            <a:ext cx="18288000" cy="8738081"/>
          </a:xfrm>
          <a:prstGeom prst="rect">
            <a:avLst/>
          </a:prstGeom>
        </p:spPr>
        <p:txBody>
          <a:bodyPr anchor="t" rtlCol="false" tIns="0" lIns="0" bIns="0" rIns="0">
            <a:spAutoFit/>
          </a:bodyPr>
          <a:lstStyle/>
          <a:p>
            <a:pPr algn="ctr" rtl="true">
              <a:lnSpc>
                <a:spcPts val="3473"/>
              </a:lnSpc>
              <a:spcBef>
                <a:spcPct val="0"/>
              </a:spcBef>
            </a:pPr>
            <a:r>
              <a:rPr lang="en-US" b="true" sz="2481">
                <a:solidFill>
                  <a:srgbClr val="000000"/>
                </a:solidFill>
                <a:latin typeface="Cairo Bold"/>
                <a:ea typeface="Cairo Bold"/>
                <a:cs typeface="Cairo Bold"/>
                <a:sym typeface="Cairo Bold"/>
              </a:rPr>
              <a:t>2</a:t>
            </a:r>
            <a:r>
              <a:rPr lang="ar-EG" b="true" sz="2481">
                <a:solidFill>
                  <a:srgbClr val="000000"/>
                </a:solidFill>
                <a:latin typeface="Cairo Bold"/>
                <a:ea typeface="Cairo Bold"/>
                <a:cs typeface="Cairo Bold"/>
                <a:sym typeface="Cairo Bold"/>
                <a:rtl val="true"/>
              </a:rPr>
              <a:t>- قـواعــــد </a:t>
            </a:r>
            <a:r>
              <a:rPr lang="ar-EG" b="true" sz="2481">
                <a:solidFill>
                  <a:srgbClr val="000000"/>
                </a:solidFill>
                <a:latin typeface="Cairo Bold"/>
                <a:ea typeface="Cairo Bold"/>
                <a:cs typeface="Cairo Bold"/>
                <a:sym typeface="Cairo Bold"/>
                <a:rtl val="true"/>
              </a:rPr>
              <a:t>اللــعــــب: </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تُقسم مباراة كرة السلة إلى أربعة أرباع (أشواط) مدة كل ربع </a:t>
            </a:r>
            <a:r>
              <a:rPr lang="en-US" b="true" sz="2481">
                <a:solidFill>
                  <a:srgbClr val="000000"/>
                </a:solidFill>
                <a:latin typeface="Cairo Bold"/>
                <a:ea typeface="Cairo Bold"/>
                <a:cs typeface="Cairo Bold"/>
                <a:sym typeface="Cairo Bold"/>
              </a:rPr>
              <a:t>10</a:t>
            </a:r>
            <a:r>
              <a:rPr lang="ar-EG" b="true" sz="2481">
                <a:solidFill>
                  <a:srgbClr val="000000"/>
                </a:solidFill>
                <a:latin typeface="Cairo Bold"/>
                <a:ea typeface="Cairo Bold"/>
                <a:cs typeface="Cairo Bold"/>
                <a:sym typeface="Cairo Bold"/>
                <a:rtl val="true"/>
              </a:rPr>
              <a:t> دقائق (على صعيد المباريات الدولية) أو </a:t>
            </a:r>
            <a:r>
              <a:rPr lang="en-US" b="true" sz="2481">
                <a:solidFill>
                  <a:srgbClr val="000000"/>
                </a:solidFill>
                <a:latin typeface="Cairo Bold"/>
                <a:ea typeface="Cairo Bold"/>
                <a:cs typeface="Cairo Bold"/>
                <a:sym typeface="Cairo Bold"/>
              </a:rPr>
              <a:t>12</a:t>
            </a:r>
            <a:r>
              <a:rPr lang="ar-EG" b="true" sz="2481">
                <a:solidFill>
                  <a:srgbClr val="000000"/>
                </a:solidFill>
                <a:latin typeface="Cairo Bold"/>
                <a:ea typeface="Cairo Bold"/>
                <a:cs typeface="Cairo Bold"/>
                <a:sym typeface="Cairo Bold"/>
                <a:rtl val="true"/>
              </a:rPr>
              <a:t> دقيقة (على صعيد مباريات دوري الرابطة الوطنية لكرة السلة الأمريكية (</a:t>
            </a:r>
            <a:r>
              <a:rPr lang="en-US" b="true" sz="2481">
                <a:solidFill>
                  <a:srgbClr val="000000"/>
                </a:solidFill>
                <a:latin typeface="Cairo Bold"/>
                <a:ea typeface="Cairo Bold"/>
                <a:cs typeface="Cairo Bold"/>
                <a:sym typeface="Cairo Bold"/>
              </a:rPr>
              <a:t>NBA</a:t>
            </a:r>
            <a:r>
              <a:rPr lang="ar-EG" b="true" sz="2481">
                <a:solidFill>
                  <a:srgbClr val="000000"/>
                </a:solidFill>
                <a:latin typeface="Cairo Bold"/>
                <a:ea typeface="Cairo Bold"/>
                <a:cs typeface="Cairo Bold"/>
                <a:sym typeface="Cairo Bold"/>
                <a:rtl val="true"/>
              </a:rPr>
              <a:t>)) مدة كل نصف </a:t>
            </a:r>
            <a:r>
              <a:rPr lang="en-US" b="true" sz="2481">
                <a:solidFill>
                  <a:srgbClr val="000000"/>
                </a:solidFill>
                <a:latin typeface="Cairo Bold"/>
                <a:ea typeface="Cairo Bold"/>
                <a:cs typeface="Cairo Bold"/>
                <a:sym typeface="Cairo Bold"/>
              </a:rPr>
              <a:t>20</a:t>
            </a:r>
            <a:r>
              <a:rPr lang="ar-EG" b="true" sz="2481">
                <a:solidFill>
                  <a:srgbClr val="000000"/>
                </a:solidFill>
                <a:latin typeface="Cairo Bold"/>
                <a:ea typeface="Cairo Bold"/>
                <a:cs typeface="Cairo Bold"/>
                <a:sym typeface="Cairo Bold"/>
                <a:rtl val="true"/>
              </a:rPr>
              <a:t> دقيقة في حين يتم تقسيم معظم مباريات المدارس الثانوية إلى أربعة أرباع مدة كل ربع ثماني دقائق ويتم السماح بخمس عشرة دقيقة للاستراحة في منتصف المباراة، في حين يتم السماح بدقيقتين راحة بعد انتهاء كل ربع "شوط" من الأرباع الأخرى.</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وتستمر مدة كل فترة من فترات الوقت الإضافي (</a:t>
            </a:r>
            <a:r>
              <a:rPr lang="en-US" b="true" sz="2481">
                <a:solidFill>
                  <a:srgbClr val="000000"/>
                </a:solidFill>
                <a:latin typeface="Cairo Bold"/>
                <a:ea typeface="Cairo Bold"/>
                <a:cs typeface="Cairo Bold"/>
                <a:sym typeface="Cairo Bold"/>
              </a:rPr>
              <a:t>Overtime</a:t>
            </a:r>
            <a:r>
              <a:rPr lang="ar-EG" b="true" sz="2481">
                <a:solidFill>
                  <a:srgbClr val="000000"/>
                </a:solidFill>
                <a:latin typeface="Cairo Bold"/>
                <a:ea typeface="Cairo Bold"/>
                <a:cs typeface="Cairo Bold"/>
                <a:sym typeface="Cairo Bold"/>
                <a:rtl val="true"/>
              </a:rPr>
              <a:t>)، الذي يُحتسب بعد انتهاء الوقت الأصلي للمباراة بالتعادل، لخمس دقائق ويتبادل الفريقان سلتيهما مع بدء النصف الثاني للمباراة، إن الوقت المحتسب في اللعب هو وقت اللعب الفعلي، حيث يتم إيقاف ساعة عامة وقتاً أطول بكثير من الوقت المحدد لها، وعادة ما تستمر لنحو ساعتين.</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يتألف كل فريق على أرض الملعب من خمسة لاعبين في وقت واحد (من أصل اثني عشر لاعباً مسجلين في قائمة كل منهما). هذا ولا تكون عمليات تبديل (</a:t>
            </a:r>
            <a:r>
              <a:rPr lang="en-US" b="true" sz="2481">
                <a:solidFill>
                  <a:srgbClr val="000000"/>
                </a:solidFill>
                <a:latin typeface="Cairo Bold"/>
                <a:ea typeface="Cairo Bold"/>
                <a:cs typeface="Cairo Bold"/>
                <a:sym typeface="Cairo Bold"/>
              </a:rPr>
              <a:t>Substitution</a:t>
            </a:r>
            <a:r>
              <a:rPr lang="ar-EG" b="true" sz="2481">
                <a:solidFill>
                  <a:srgbClr val="000000"/>
                </a:solidFill>
                <a:latin typeface="Cairo Bold"/>
                <a:ea typeface="Cairo Bold"/>
                <a:cs typeface="Cairo Bold"/>
                <a:sym typeface="Cairo Bold"/>
                <a:rtl val="true"/>
              </a:rPr>
              <a:t>) اللاعبين مقتصرة على عدد معين من اللاعبين، ولكن يمكن على تطوير أداء اللاعبين ووضع الاستراتيجيات والخطط التي يلعب بها الفريق، غلى جانب عدد آخر من العاملين في الفريق مثل المدرب المساعد ومدير الفريق والإحصائي والطبيب ومدرب اللياقة البدنية.</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ترتدي كل من فريق رجال وسيدات كرة السلة زياً موحداً يتألف من شورت وجيرسي (</a:t>
            </a:r>
            <a:r>
              <a:rPr lang="en-US" b="true" sz="2481">
                <a:solidFill>
                  <a:srgbClr val="000000"/>
                </a:solidFill>
                <a:latin typeface="Cairo Bold"/>
                <a:ea typeface="Cairo Bold"/>
                <a:cs typeface="Cairo Bold"/>
                <a:sym typeface="Cairo Bold"/>
              </a:rPr>
              <a:t>jersey</a:t>
            </a:r>
            <a:r>
              <a:rPr lang="ar-EG" b="true" sz="2481">
                <a:solidFill>
                  <a:srgbClr val="000000"/>
                </a:solidFill>
                <a:latin typeface="Cairo Bold"/>
                <a:ea typeface="Cairo Bold"/>
                <a:cs typeface="Cairo Bold"/>
                <a:sym typeface="Cairo Bold"/>
                <a:rtl val="true"/>
              </a:rPr>
              <a:t>) مطبوع عليه من الأمام والخلف على حد سواء رقم واضح للعيان وليس له مثيل لكل لاعب أو لاعبة داخل الفريق الواحد. ويرتدي اللاعبون أحذية رياضية خفيفة (</a:t>
            </a:r>
            <a:r>
              <a:rPr lang="en-US" b="true" sz="2481">
                <a:solidFill>
                  <a:srgbClr val="000000"/>
                </a:solidFill>
                <a:latin typeface="Cairo Bold"/>
                <a:ea typeface="Cairo Bold"/>
                <a:cs typeface="Cairo Bold"/>
                <a:sym typeface="Cairo Bold"/>
              </a:rPr>
              <a:t>high-top</a:t>
            </a:r>
            <a:r>
              <a:rPr lang="ar-EG" b="true" sz="2481">
                <a:solidFill>
                  <a:srgbClr val="000000"/>
                </a:solidFill>
                <a:latin typeface="Cairo Bold"/>
                <a:ea typeface="Cairo Bold"/>
                <a:cs typeface="Cairo Bold"/>
                <a:sym typeface="Cairo Bold"/>
                <a:rtl val="true"/>
              </a:rPr>
              <a:t>) توفر مزيداً من الدعم وقوة التحمل للكاحل وعادة ما يتم طباعة أسماء الفرق وأسماء اللاعبين بل وأسماء الرعاة ، في البطولات التي تُنظم خارج أمريكا الشمالية، على ملابس اللاعبين.</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يُسمع بعدد محدود من الأوقات المستقطعة، وهي عبارة عن طلب المدربين إيقاف الساعة ومن ثم إيقاف اللعب للاجتماع لفترة قصيرة بلاعبيهم لمنافسة خطط اللعب ويصف عامة، لا تزيد مدة الوقت المستقطع عن دقيقة واحدة فقط، ما لم يستلزم الأمر فاصلاً إعلانياً بالنسبة للمباريات المذاعة تليفزيونياً.</a:t>
            </a:r>
          </a:p>
          <a:p>
            <a:pPr algn="ctr" rtl="true">
              <a:lnSpc>
                <a:spcPts val="3473"/>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81075"/>
            <a:ext cx="18288000" cy="7957666"/>
          </a:xfrm>
          <a:prstGeom prst="rect">
            <a:avLst/>
          </a:prstGeom>
        </p:spPr>
        <p:txBody>
          <a:bodyPr anchor="t" rtlCol="false" tIns="0" lIns="0" bIns="0" rIns="0">
            <a:spAutoFit/>
          </a:bodyPr>
          <a:lstStyle/>
          <a:p>
            <a:pPr algn="ctr">
              <a:lnSpc>
                <a:spcPts val="2913"/>
              </a:lnSpc>
              <a:spcBef>
                <a:spcPct val="0"/>
              </a:spcBef>
            </a:pPr>
            <a:r>
              <a:rPr lang="ar-EG" b="true" sz="2081">
                <a:solidFill>
                  <a:srgbClr val="120052"/>
                </a:solidFill>
                <a:latin typeface="Cairo Bold"/>
                <a:ea typeface="Cairo Bold"/>
                <a:cs typeface="Cairo Bold"/>
                <a:sym typeface="Cairo Bold"/>
                <a:rtl val="true"/>
              </a:rPr>
              <a:t>ي</a:t>
            </a:r>
            <a:r>
              <a:rPr lang="ar-EG" b="true" sz="2081">
                <a:solidFill>
                  <a:srgbClr val="120052"/>
                </a:solidFill>
                <a:latin typeface="Cairo Bold"/>
                <a:ea typeface="Cairo Bold"/>
                <a:cs typeface="Cairo Bold"/>
                <a:sym typeface="Cairo Bold"/>
                <a:rtl val="true"/>
              </a:rPr>
              <a:t>تحكم في سير ا</a:t>
            </a:r>
            <a:r>
              <a:rPr lang="ar-EG" b="true" sz="2081">
                <a:solidFill>
                  <a:srgbClr val="120052"/>
                </a:solidFill>
                <a:latin typeface="Cairo Bold"/>
                <a:ea typeface="Cairo Bold"/>
                <a:cs typeface="Cairo Bold"/>
                <a:sym typeface="Cairo Bold"/>
                <a:rtl val="true"/>
              </a:rPr>
              <a:t>لمباراة إداريون مسئولون عن تنظيمها ويتألفون من حكم المباراة</a:t>
            </a:r>
            <a:r>
              <a:rPr lang="en-US" b="true" sz="2081">
                <a:solidFill>
                  <a:srgbClr val="120052"/>
                </a:solidFill>
                <a:latin typeface="Cairo Bold"/>
                <a:ea typeface="Cairo Bold"/>
                <a:cs typeface="Cairo Bold"/>
                <a:sym typeface="Cairo Bold"/>
              </a:rPr>
              <a:t> (</a:t>
            </a:r>
            <a:r>
              <a:rPr lang="ar-EG" b="true" sz="2081">
                <a:solidFill>
                  <a:srgbClr val="120052"/>
                </a:solidFill>
                <a:latin typeface="Cairo Bold"/>
                <a:ea typeface="Cairo Bold"/>
                <a:cs typeface="Cairo Bold"/>
                <a:sym typeface="Cairo Bold"/>
                <a:rtl val="true"/>
              </a:rPr>
              <a:t>طلق عليه اسم "رئيس الطاقم" في مباريات كرة السلة الأمريكية</a:t>
            </a:r>
            <a:r>
              <a:rPr lang="en-US" b="true" sz="2081">
                <a:solidFill>
                  <a:srgbClr val="120052"/>
                </a:solidFill>
                <a:latin typeface="Cairo Bold"/>
                <a:ea typeface="Cairo Bold"/>
                <a:cs typeface="Cairo Bold"/>
                <a:sym typeface="Cairo Bold"/>
              </a:rPr>
              <a:t> "NBA") </a:t>
            </a:r>
            <a:r>
              <a:rPr lang="ar-EG" b="true" sz="2081">
                <a:solidFill>
                  <a:srgbClr val="120052"/>
                </a:solidFill>
                <a:latin typeface="Cairo Bold"/>
                <a:ea typeface="Cairo Bold"/>
                <a:cs typeface="Cairo Bold"/>
                <a:sym typeface="Cairo Bold"/>
                <a:rtl val="true"/>
              </a:rPr>
              <a:t>وحكم واحد أو حكمين (يُطلق عليهم "حكام" في مباريات كرة السلة للرجال في دوري الكليات الأمريكية ودوري الرابطة الوطنية لكرة السلة الأمريكية) فضلاً عن حكام الطاولة</a:t>
            </a:r>
            <a:r>
              <a:rPr lang="en-US" b="true" sz="2081">
                <a:solidFill>
                  <a:srgbClr val="120052"/>
                </a:solidFill>
                <a:latin typeface="Cairo Bold"/>
                <a:ea typeface="Cairo Bold"/>
                <a:cs typeface="Cairo Bold"/>
                <a:sym typeface="Cairo Bold"/>
              </a:rPr>
              <a:t>.</a:t>
            </a:r>
          </a:p>
          <a:p>
            <a:pPr algn="ctr">
              <a:lnSpc>
                <a:spcPts val="2913"/>
              </a:lnSpc>
              <a:spcBef>
                <a:spcPct val="0"/>
              </a:spcBef>
            </a:pPr>
            <a:r>
              <a:rPr lang="ar-EG" b="true" sz="2081">
                <a:solidFill>
                  <a:srgbClr val="120052"/>
                </a:solidFill>
                <a:latin typeface="Cairo Bold"/>
                <a:ea typeface="Cairo Bold"/>
                <a:cs typeface="Cairo Bold"/>
                <a:sym typeface="Cairo Bold"/>
                <a:rtl val="true"/>
              </a:rPr>
              <a:t>وب</a:t>
            </a:r>
            <a:r>
              <a:rPr lang="ar-EG" b="true" sz="2081">
                <a:solidFill>
                  <a:srgbClr val="120052"/>
                </a:solidFill>
                <a:latin typeface="Cairo Bold"/>
                <a:ea typeface="Cairo Bold"/>
                <a:cs typeface="Cairo Bold"/>
                <a:sym typeface="Cairo Bold"/>
                <a:rtl val="true"/>
              </a:rPr>
              <a:t>النسبة لدوري الكليات ودوري الرابطة الوطنية لكرة السلة الأمريكية والعديد من دوريات المدارس الثانوية الأمريكية، يصل إجمالي عدد الحكام داخل الملعب إلى ثلاثة حكام</a:t>
            </a:r>
            <a:r>
              <a:rPr lang="en-US" b="true" sz="2081">
                <a:solidFill>
                  <a:srgbClr val="120052"/>
                </a:solidFill>
                <a:latin typeface="Cairo Bold"/>
                <a:ea typeface="Cairo Bold"/>
                <a:cs typeface="Cairo Bold"/>
                <a:sym typeface="Cairo Bold"/>
              </a:rPr>
              <a:t>.</a:t>
            </a:r>
          </a:p>
          <a:p>
            <a:pPr algn="ctr">
              <a:lnSpc>
                <a:spcPts val="2913"/>
              </a:lnSpc>
              <a:spcBef>
                <a:spcPct val="0"/>
              </a:spcBef>
            </a:pPr>
            <a:r>
              <a:rPr lang="ar-EG" b="true" sz="2081">
                <a:solidFill>
                  <a:srgbClr val="120052"/>
                </a:solidFill>
                <a:latin typeface="Cairo Bold"/>
                <a:ea typeface="Cairo Bold"/>
                <a:cs typeface="Cairo Bold"/>
                <a:sym typeface="Cairo Bold"/>
                <a:rtl val="true"/>
              </a:rPr>
              <a:t>أما حكام الطاولة فهم مسئولون عن تتبع النقاط التي يحرزها كل فريق وضبط وقت المباراة وتسجيل الأخطاء</a:t>
            </a:r>
            <a:r>
              <a:rPr lang="en-US" b="true" sz="2081">
                <a:solidFill>
                  <a:srgbClr val="120052"/>
                </a:solidFill>
                <a:latin typeface="Cairo Bold"/>
                <a:ea typeface="Cairo Bold"/>
                <a:cs typeface="Cairo Bold"/>
                <a:sym typeface="Cairo Bold"/>
              </a:rPr>
              <a:t> (fouls) </a:t>
            </a:r>
            <a:r>
              <a:rPr lang="ar-EG" b="true" sz="2081">
                <a:solidFill>
                  <a:srgbClr val="120052"/>
                </a:solidFill>
                <a:latin typeface="Cairo Bold"/>
                <a:ea typeface="Cairo Bold"/>
                <a:cs typeface="Cairo Bold"/>
                <a:sym typeface="Cairo Bold"/>
                <a:rtl val="true"/>
              </a:rPr>
              <a:t>الفردية للاعبين والأخطاء الجماعية للفريق والإشراف على تبديل اللاعبين إلى جانب تحديد دور كل فريق في سهم الاستحواذ</a:t>
            </a:r>
            <a:r>
              <a:rPr lang="en-US" b="true" sz="2081">
                <a:solidFill>
                  <a:srgbClr val="120052"/>
                </a:solidFill>
                <a:latin typeface="Cairo Bold"/>
                <a:ea typeface="Cairo Bold"/>
                <a:cs typeface="Cairo Bold"/>
                <a:sym typeface="Cairo Bold"/>
              </a:rPr>
              <a:t> (possession arrow) </a:t>
            </a:r>
            <a:r>
              <a:rPr lang="ar-EG" b="true" sz="2081">
                <a:solidFill>
                  <a:srgbClr val="120052"/>
                </a:solidFill>
                <a:latin typeface="Cairo Bold"/>
                <a:ea typeface="Cairo Bold"/>
                <a:cs typeface="Cairo Bold"/>
                <a:sym typeface="Cairo Bold"/>
                <a:rtl val="true"/>
              </a:rPr>
              <a:t>على الكرة والأشراف أيضاً على ساعة التوقيت</a:t>
            </a:r>
            <a:r>
              <a:rPr lang="en-US" b="true" sz="2081">
                <a:solidFill>
                  <a:srgbClr val="120052"/>
                </a:solidFill>
                <a:latin typeface="Cairo Bold"/>
                <a:ea typeface="Cairo Bold"/>
                <a:cs typeface="Cairo Bold"/>
                <a:sym typeface="Cairo Bold"/>
              </a:rPr>
              <a:t> (shot clock) </a:t>
            </a:r>
            <a:r>
              <a:rPr lang="ar-EG" b="true" sz="2081">
                <a:solidFill>
                  <a:srgbClr val="120052"/>
                </a:solidFill>
                <a:latin typeface="Cairo Bold"/>
                <a:ea typeface="Cairo Bold"/>
                <a:cs typeface="Cairo Bold"/>
                <a:sym typeface="Cairo Bold"/>
                <a:rtl val="true"/>
              </a:rPr>
              <a:t>الساعة التي تحدد الوقت الذي يتعين على الفريق التسديد خلاله</a:t>
            </a:r>
            <a:r>
              <a:rPr lang="en-US" b="true" sz="2081">
                <a:solidFill>
                  <a:srgbClr val="120052"/>
                </a:solidFill>
                <a:latin typeface="Cairo Bold"/>
                <a:ea typeface="Cairo Bold"/>
                <a:cs typeface="Cairo Bold"/>
                <a:sym typeface="Cairo Bold"/>
              </a:rPr>
              <a:t>.</a:t>
            </a:r>
          </a:p>
          <a:p>
            <a:pPr algn="ctr">
              <a:lnSpc>
                <a:spcPts val="2913"/>
              </a:lnSpc>
              <a:spcBef>
                <a:spcPct val="0"/>
              </a:spcBef>
            </a:pPr>
          </a:p>
          <a:p>
            <a:pPr algn="ctr">
              <a:lnSpc>
                <a:spcPts val="2913"/>
              </a:lnSpc>
              <a:spcBef>
                <a:spcPct val="0"/>
              </a:spcBef>
            </a:pPr>
            <a:r>
              <a:rPr lang="en-US" b="true" sz="2081">
                <a:solidFill>
                  <a:srgbClr val="120052"/>
                </a:solidFill>
                <a:latin typeface="Cairo Bold"/>
                <a:ea typeface="Cairo Bold"/>
                <a:cs typeface="Cairo Bold"/>
                <a:sym typeface="Cairo Bold"/>
              </a:rPr>
              <a:t>2-1- </a:t>
            </a:r>
            <a:r>
              <a:rPr lang="ar-EG" b="true" sz="2081">
                <a:solidFill>
                  <a:srgbClr val="120052"/>
                </a:solidFill>
                <a:latin typeface="Cairo Bold"/>
                <a:ea typeface="Cairo Bold"/>
                <a:cs typeface="Cairo Bold"/>
                <a:sym typeface="Cairo Bold"/>
                <a:rtl val="true"/>
              </a:rPr>
              <a:t>أدوات</a:t>
            </a:r>
            <a:r>
              <a:rPr lang="en-US" b="true" sz="2081">
                <a:solidFill>
                  <a:srgbClr val="120052"/>
                </a:solidFill>
                <a:latin typeface="Cairo Bold"/>
                <a:ea typeface="Cairo Bold"/>
                <a:cs typeface="Cairo Bold"/>
                <a:sym typeface="Cairo Bold"/>
              </a:rPr>
              <a:t>:</a:t>
            </a:r>
          </a:p>
          <a:p>
            <a:pPr algn="ctr">
              <a:lnSpc>
                <a:spcPts val="2913"/>
              </a:lnSpc>
              <a:spcBef>
                <a:spcPct val="0"/>
              </a:spcBef>
            </a:pPr>
            <a:r>
              <a:rPr lang="ar-EG" b="true" sz="2081">
                <a:solidFill>
                  <a:srgbClr val="120052"/>
                </a:solidFill>
                <a:latin typeface="Cairo Bold"/>
                <a:ea typeface="Cairo Bold"/>
                <a:cs typeface="Cairo Bold"/>
                <a:sym typeface="Cairo Bold"/>
                <a:rtl val="true"/>
              </a:rPr>
              <a:t>تنطوي أدوات لعبة كرة السلة الأساسية على سلة وملعب فقط، والملعب عبارة عن مسطح من الأرض مستو ومستطيل الشكل توجد عند كل من طرفيه المتقابلين سلة معلقة، بيد أنه عند ممارسة هذه اللعبة على مستوى المنافسات والمسابقات، فإن الأمر يتطلب استخدام مزيد من الأدوات مثل الساعات وبطاقات التسجيل (التي تُسجل عليها أهداف المباراة) ولوحة (لوحات) تقييد الإصابات المحرزة في أسهم تناوب الدور في الاستحواذ على </a:t>
            </a:r>
            <a:r>
              <a:rPr lang="ar-EG" b="true" sz="2081">
                <a:solidFill>
                  <a:srgbClr val="120052"/>
                </a:solidFill>
                <a:latin typeface="Cairo Bold"/>
                <a:ea typeface="Cairo Bold"/>
                <a:cs typeface="Cairo Bold"/>
                <a:sym typeface="Cairo Bold"/>
                <a:rtl val="true"/>
              </a:rPr>
              <a:t>الكرة وأجهزة إيقاف الساعة التي تعمل بالصافرة</a:t>
            </a:r>
            <a:r>
              <a:rPr lang="en-US" b="true" sz="2081">
                <a:solidFill>
                  <a:srgbClr val="120052"/>
                </a:solidFill>
                <a:latin typeface="Cairo Bold"/>
                <a:ea typeface="Cairo Bold"/>
                <a:cs typeface="Cairo Bold"/>
                <a:sym typeface="Cairo Bold"/>
              </a:rPr>
              <a:t>.</a:t>
            </a:r>
          </a:p>
          <a:p>
            <a:pPr algn="ctr">
              <a:lnSpc>
                <a:spcPts val="2913"/>
              </a:lnSpc>
              <a:spcBef>
                <a:spcPct val="0"/>
              </a:spcBef>
            </a:pPr>
          </a:p>
          <a:p>
            <a:pPr algn="ctr">
              <a:lnSpc>
                <a:spcPts val="2913"/>
              </a:lnSpc>
              <a:spcBef>
                <a:spcPct val="0"/>
              </a:spcBef>
            </a:pPr>
            <a:r>
              <a:rPr lang="ar-EG" b="true" sz="2081">
                <a:solidFill>
                  <a:srgbClr val="120052"/>
                </a:solidFill>
                <a:latin typeface="Cairo Bold"/>
                <a:ea typeface="Cairo Bold"/>
                <a:cs typeface="Cairo Bold"/>
                <a:sym typeface="Cairo Bold"/>
                <a:rtl val="true"/>
              </a:rPr>
              <a:t>تكون مساحة ملعب كرة السلة</a:t>
            </a:r>
            <a:r>
              <a:rPr lang="en-US" b="true" sz="2081">
                <a:solidFill>
                  <a:srgbClr val="120052"/>
                </a:solidFill>
                <a:latin typeface="Cairo Bold"/>
                <a:ea typeface="Cairo Bold"/>
                <a:cs typeface="Cairo Bold"/>
                <a:sym typeface="Cairo Bold"/>
              </a:rPr>
              <a:t> (Basketball court) </a:t>
            </a:r>
            <a:r>
              <a:rPr lang="ar-EG" b="true" sz="2081">
                <a:solidFill>
                  <a:srgbClr val="120052"/>
                </a:solidFill>
                <a:latin typeface="Cairo Bold"/>
                <a:ea typeface="Cairo Bold"/>
                <a:cs typeface="Cairo Bold"/>
                <a:sym typeface="Cairo Bold"/>
                <a:rtl val="true"/>
              </a:rPr>
              <a:t>المطابق للوائح والموصفات في المباريات الدولية </a:t>
            </a:r>
            <a:r>
              <a:rPr lang="en-US" b="true" sz="2081">
                <a:solidFill>
                  <a:srgbClr val="120052"/>
                </a:solidFill>
                <a:latin typeface="Cairo Bold"/>
                <a:ea typeface="Cairo Bold"/>
                <a:cs typeface="Cairo Bold"/>
                <a:sym typeface="Cairo Bold"/>
              </a:rPr>
              <a:t>2815</a:t>
            </a:r>
            <a:r>
              <a:rPr lang="ar-EG" b="true" sz="2081">
                <a:solidFill>
                  <a:srgbClr val="120052"/>
                </a:solidFill>
                <a:latin typeface="Cairo Bold"/>
                <a:ea typeface="Cairo Bold"/>
                <a:cs typeface="Cairo Bold"/>
                <a:sym typeface="Cairo Bold"/>
                <a:rtl val="true"/>
              </a:rPr>
              <a:t>×متراً (أي حوالي </a:t>
            </a:r>
            <a:r>
              <a:rPr lang="en-US" b="true" sz="2081">
                <a:solidFill>
                  <a:srgbClr val="120052"/>
                </a:solidFill>
                <a:latin typeface="Cairo Bold"/>
                <a:ea typeface="Cairo Bold"/>
                <a:cs typeface="Cairo Bold"/>
                <a:sym typeface="Cairo Bold"/>
              </a:rPr>
              <a:t>49</a:t>
            </a:r>
            <a:r>
              <a:rPr lang="ar-EG" b="true" sz="2081">
                <a:solidFill>
                  <a:srgbClr val="120052"/>
                </a:solidFill>
                <a:latin typeface="Cairo Bold"/>
                <a:ea typeface="Cairo Bold"/>
                <a:cs typeface="Cairo Bold"/>
                <a:sym typeface="Cairo Bold"/>
                <a:rtl val="true"/>
              </a:rPr>
              <a:t>×</a:t>
            </a:r>
            <a:r>
              <a:rPr lang="en-US" b="true" sz="2081">
                <a:solidFill>
                  <a:srgbClr val="120052"/>
                </a:solidFill>
                <a:latin typeface="Cairo Bold"/>
                <a:ea typeface="Cairo Bold"/>
                <a:cs typeface="Cairo Bold"/>
                <a:sym typeface="Cairo Bold"/>
              </a:rPr>
              <a:t>92</a:t>
            </a:r>
            <a:r>
              <a:rPr lang="ar-EG" b="true" sz="2081">
                <a:solidFill>
                  <a:srgbClr val="120052"/>
                </a:solidFill>
                <a:latin typeface="Cairo Bold"/>
                <a:ea typeface="Cairo Bold"/>
                <a:cs typeface="Cairo Bold"/>
                <a:sym typeface="Cairo Bold"/>
                <a:rtl val="true"/>
              </a:rPr>
              <a:t> قدماً) و</a:t>
            </a:r>
            <a:r>
              <a:rPr lang="en-US" b="true" sz="2081">
                <a:solidFill>
                  <a:srgbClr val="120052"/>
                </a:solidFill>
                <a:latin typeface="Cairo Bold"/>
                <a:ea typeface="Cairo Bold"/>
                <a:cs typeface="Cairo Bold"/>
                <a:sym typeface="Cairo Bold"/>
              </a:rPr>
              <a:t>94</a:t>
            </a:r>
            <a:r>
              <a:rPr lang="ar-EG" b="true" sz="2081">
                <a:solidFill>
                  <a:srgbClr val="120052"/>
                </a:solidFill>
                <a:latin typeface="Cairo Bold"/>
                <a:ea typeface="Cairo Bold"/>
                <a:cs typeface="Cairo Bold"/>
                <a:sym typeface="Cairo Bold"/>
                <a:rtl val="true"/>
              </a:rPr>
              <a:t>×</a:t>
            </a:r>
            <a:r>
              <a:rPr lang="en-US" b="true" sz="2081">
                <a:solidFill>
                  <a:srgbClr val="120052"/>
                </a:solidFill>
                <a:latin typeface="Cairo Bold"/>
                <a:ea typeface="Cairo Bold"/>
                <a:cs typeface="Cairo Bold"/>
                <a:sym typeface="Cairo Bold"/>
              </a:rPr>
              <a:t>50</a:t>
            </a:r>
            <a:r>
              <a:rPr lang="ar-EG" b="true" sz="2081">
                <a:solidFill>
                  <a:srgbClr val="120052"/>
                </a:solidFill>
                <a:latin typeface="Cairo Bold"/>
                <a:ea typeface="Cairo Bold"/>
                <a:cs typeface="Cairo Bold"/>
                <a:sym typeface="Cairo Bold"/>
                <a:rtl val="true"/>
              </a:rPr>
              <a:t> قدماً (أي حوالي </a:t>
            </a:r>
            <a:r>
              <a:rPr lang="en-US" b="true" sz="2081">
                <a:solidFill>
                  <a:srgbClr val="120052"/>
                </a:solidFill>
                <a:latin typeface="Cairo Bold"/>
                <a:ea typeface="Cairo Bold"/>
                <a:cs typeface="Cairo Bold"/>
                <a:sym typeface="Cairo Bold"/>
              </a:rPr>
              <a:t>29</a:t>
            </a:r>
            <a:r>
              <a:rPr lang="ar-EG" b="true" sz="2081">
                <a:solidFill>
                  <a:srgbClr val="120052"/>
                </a:solidFill>
                <a:latin typeface="Cairo Bold"/>
                <a:ea typeface="Cairo Bold"/>
                <a:cs typeface="Cairo Bold"/>
                <a:sym typeface="Cairo Bold"/>
                <a:rtl val="true"/>
              </a:rPr>
              <a:t>×</a:t>
            </a:r>
            <a:r>
              <a:rPr lang="en-US" b="true" sz="2081">
                <a:solidFill>
                  <a:srgbClr val="120052"/>
                </a:solidFill>
                <a:latin typeface="Cairo Bold"/>
                <a:ea typeface="Cairo Bold"/>
                <a:cs typeface="Cairo Bold"/>
                <a:sym typeface="Cairo Bold"/>
              </a:rPr>
              <a:t>15</a:t>
            </a:r>
            <a:r>
              <a:rPr lang="ar-EG" b="true" sz="2081">
                <a:solidFill>
                  <a:srgbClr val="120052"/>
                </a:solidFill>
                <a:latin typeface="Cairo Bold"/>
                <a:ea typeface="Cairo Bold"/>
                <a:cs typeface="Cairo Bold"/>
                <a:sym typeface="Cairo Bold"/>
                <a:rtl val="true"/>
              </a:rPr>
              <a:t>متراً) في دوري الرابطة الوطنية لكرة السلة ال</a:t>
            </a:r>
            <a:r>
              <a:rPr lang="ar-EG" b="true" sz="2081">
                <a:solidFill>
                  <a:srgbClr val="120052"/>
                </a:solidFill>
                <a:latin typeface="Cairo Bold"/>
                <a:ea typeface="Cairo Bold"/>
                <a:cs typeface="Cairo Bold"/>
                <a:sym typeface="Cairo Bold"/>
                <a:rtl val="true"/>
              </a:rPr>
              <a:t>أمريكية</a:t>
            </a:r>
            <a:r>
              <a:rPr lang="en-US" b="true" sz="2081">
                <a:solidFill>
                  <a:srgbClr val="120052"/>
                </a:solidFill>
                <a:latin typeface="Cairo Bold"/>
                <a:ea typeface="Cairo Bold"/>
                <a:cs typeface="Cairo Bold"/>
                <a:sym typeface="Cairo Bold"/>
              </a:rPr>
              <a:t> (NBA) </a:t>
            </a:r>
            <a:r>
              <a:rPr lang="ar-EG" b="true" sz="2081">
                <a:solidFill>
                  <a:srgbClr val="120052"/>
                </a:solidFill>
                <a:latin typeface="Cairo Bold"/>
                <a:ea typeface="Cairo Bold"/>
                <a:cs typeface="Cairo Bold"/>
                <a:sym typeface="Cairo Bold"/>
                <a:rtl val="true"/>
              </a:rPr>
              <a:t>وتكون معظم ملاعب كرة السلة مصنوعة من الخشب كما تكون هناك سلة مصنوعة من الطب تتدلى منها شبكة وهذه السلة مثبتة في لوحة الهدف الخلفية ومعلقة عند جانبي الملعب، وعلى جميع مستويات المسابقات تقريباً. يكون ارتفاع الحافة العلوية (الإطار المعدني للحلقة التي منها تتعلق الشبكة) عن السطح الملعب </a:t>
            </a:r>
            <a:r>
              <a:rPr lang="en-US" b="true" sz="2081">
                <a:solidFill>
                  <a:srgbClr val="120052"/>
                </a:solidFill>
                <a:latin typeface="Cairo Bold"/>
                <a:ea typeface="Cairo Bold"/>
                <a:cs typeface="Cairo Bold"/>
                <a:sym typeface="Cairo Bold"/>
              </a:rPr>
              <a:t>10</a:t>
            </a:r>
            <a:r>
              <a:rPr lang="ar-EG" b="true" sz="2081">
                <a:solidFill>
                  <a:srgbClr val="120052"/>
                </a:solidFill>
                <a:latin typeface="Cairo Bold"/>
                <a:ea typeface="Cairo Bold"/>
                <a:cs typeface="Cairo Bold"/>
                <a:sym typeface="Cairo Bold"/>
                <a:rtl val="true"/>
              </a:rPr>
              <a:t> أقدام (</a:t>
            </a:r>
            <a:r>
              <a:rPr lang="en-US" b="true" sz="2081">
                <a:solidFill>
                  <a:srgbClr val="120052"/>
                </a:solidFill>
                <a:latin typeface="Cairo Bold"/>
                <a:ea typeface="Cairo Bold"/>
                <a:cs typeface="Cairo Bold"/>
                <a:sym typeface="Cairo Bold"/>
              </a:rPr>
              <a:t>3.05</a:t>
            </a:r>
            <a:r>
              <a:rPr lang="ar-EG" b="true" sz="2081">
                <a:solidFill>
                  <a:srgbClr val="120052"/>
                </a:solidFill>
                <a:latin typeface="Cairo Bold"/>
                <a:ea typeface="Cairo Bold"/>
                <a:cs typeface="Cairo Bold"/>
                <a:sym typeface="Cairo Bold"/>
                <a:rtl val="true"/>
              </a:rPr>
              <a:t>متراً) بالضبط و</a:t>
            </a:r>
            <a:r>
              <a:rPr lang="en-US" b="true" sz="2081">
                <a:solidFill>
                  <a:srgbClr val="120052"/>
                </a:solidFill>
                <a:latin typeface="Cairo Bold"/>
                <a:ea typeface="Cairo Bold"/>
                <a:cs typeface="Cairo Bold"/>
                <a:sym typeface="Cairo Bold"/>
              </a:rPr>
              <a:t>4</a:t>
            </a:r>
            <a:r>
              <a:rPr lang="ar-EG" b="true" sz="2081">
                <a:solidFill>
                  <a:srgbClr val="120052"/>
                </a:solidFill>
                <a:latin typeface="Cairo Bold"/>
                <a:ea typeface="Cairo Bold"/>
                <a:cs typeface="Cairo Bold"/>
                <a:sym typeface="Cairo Bold"/>
                <a:rtl val="true"/>
              </a:rPr>
              <a:t>أقدام (</a:t>
            </a:r>
            <a:r>
              <a:rPr lang="en-US" b="true" sz="2081">
                <a:solidFill>
                  <a:srgbClr val="120052"/>
                </a:solidFill>
                <a:latin typeface="Cairo Bold"/>
                <a:ea typeface="Cairo Bold"/>
                <a:cs typeface="Cairo Bold"/>
                <a:sym typeface="Cairo Bold"/>
              </a:rPr>
              <a:t>1.2</a:t>
            </a:r>
            <a:r>
              <a:rPr lang="ar-EG" b="true" sz="2081">
                <a:solidFill>
                  <a:srgbClr val="120052"/>
                </a:solidFill>
                <a:latin typeface="Cairo Bold"/>
                <a:ea typeface="Cairo Bold"/>
                <a:cs typeface="Cairo Bold"/>
                <a:sym typeface="Cairo Bold"/>
                <a:rtl val="true"/>
              </a:rPr>
              <a:t>متراً) من داخل الخط القاعدي وعلى الرغم من إن الاختلاف يكون ممكناً في أبعاد الملعب ولوحة الهدف الخلفية، فإنه  من الأهمية بمكان أن يكون ارتفاع السلة صحيحاً ومطابقاً للوائح لأن ارتفاع حافة السلة بقليل من البوصات عن الارتفاع القانوني المحدد لها يمكن أن يؤثر سلباً على عملية التسديد</a:t>
            </a:r>
            <a:r>
              <a:rPr lang="en-US" b="true" sz="2081">
                <a:solidFill>
                  <a:srgbClr val="120052"/>
                </a:solidFill>
                <a:latin typeface="Cairo Bold"/>
                <a:ea typeface="Cairo Bold"/>
                <a:cs typeface="Cairo Bold"/>
                <a:sym typeface="Cairo Bold"/>
              </a:rPr>
              <a:t>.</a:t>
            </a:r>
          </a:p>
          <a:p>
            <a:pPr algn="ctr" rtl="true">
              <a:lnSpc>
                <a:spcPts val="2913"/>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90600"/>
            <a:ext cx="18288000" cy="8781261"/>
          </a:xfrm>
          <a:prstGeom prst="rect">
            <a:avLst/>
          </a:prstGeom>
        </p:spPr>
        <p:txBody>
          <a:bodyPr anchor="t" rtlCol="false" tIns="0" lIns="0" bIns="0" rIns="0">
            <a:spAutoFit/>
          </a:bodyPr>
          <a:lstStyle/>
          <a:p>
            <a:pPr algn="ctr">
              <a:lnSpc>
                <a:spcPts val="3193"/>
              </a:lnSpc>
              <a:spcBef>
                <a:spcPct val="0"/>
              </a:spcBef>
            </a:pPr>
            <a:r>
              <a:rPr lang="ar-EG" b="true" sz="2281">
                <a:solidFill>
                  <a:srgbClr val="000000"/>
                </a:solidFill>
                <a:latin typeface="Cairo Bold"/>
                <a:ea typeface="Cairo Bold"/>
                <a:cs typeface="Cairo Bold"/>
                <a:sym typeface="Cairo Bold"/>
                <a:rtl val="true"/>
              </a:rPr>
              <a:t>هناك أيض</a:t>
            </a:r>
            <a:r>
              <a:rPr lang="ar-EG" b="true" sz="2281">
                <a:solidFill>
                  <a:srgbClr val="000000"/>
                </a:solidFill>
                <a:latin typeface="Cairo Bold"/>
                <a:ea typeface="Cairo Bold"/>
                <a:cs typeface="Cairo Bold"/>
                <a:sym typeface="Cairo Bold"/>
                <a:rtl val="true"/>
              </a:rPr>
              <a:t>اً قواعد بشأن الحجم الذي ينبغي أن تكون عليه كرة السلة فإذا كانت المباراة المقامة للسيدات فحينئذ يكون محيط حجم كرة السلة المرخص بها </a:t>
            </a:r>
            <a:r>
              <a:rPr lang="en-US" b="true" sz="2281">
                <a:solidFill>
                  <a:srgbClr val="000000"/>
                </a:solidFill>
                <a:latin typeface="Cairo Bold"/>
                <a:ea typeface="Cairo Bold"/>
                <a:cs typeface="Cairo Bold"/>
                <a:sym typeface="Cairo Bold"/>
              </a:rPr>
              <a:t>28.5</a:t>
            </a:r>
            <a:r>
              <a:rPr lang="ar-EG" b="true" sz="2281">
                <a:solidFill>
                  <a:srgbClr val="000000"/>
                </a:solidFill>
                <a:latin typeface="Cairo Bold"/>
                <a:ea typeface="Cairo Bold"/>
                <a:cs typeface="Cairo Bold"/>
                <a:sym typeface="Cairo Bold"/>
                <a:rtl val="true"/>
              </a:rPr>
              <a:t> بوصة (الكرة فئة حجم </a:t>
            </a:r>
            <a:r>
              <a:rPr lang="en-US" b="true" sz="2281">
                <a:solidFill>
                  <a:srgbClr val="000000"/>
                </a:solidFill>
                <a:latin typeface="Cairo Bold"/>
                <a:ea typeface="Cairo Bold"/>
                <a:cs typeface="Cairo Bold"/>
                <a:sym typeface="Cairo Bold"/>
              </a:rPr>
              <a:t>6</a:t>
            </a:r>
            <a:r>
              <a:rPr lang="ar-EG" b="true" sz="2281">
                <a:solidFill>
                  <a:srgbClr val="000000"/>
                </a:solidFill>
                <a:latin typeface="Cairo Bold"/>
                <a:ea typeface="Cairo Bold"/>
                <a:cs typeface="Cairo Bold"/>
                <a:sym typeface="Cairo Bold"/>
                <a:rtl val="true"/>
              </a:rPr>
              <a:t>) ووزنها </a:t>
            </a:r>
            <a:r>
              <a:rPr lang="en-US" b="true" sz="2281">
                <a:solidFill>
                  <a:srgbClr val="000000"/>
                </a:solidFill>
                <a:latin typeface="Cairo Bold"/>
                <a:ea typeface="Cairo Bold"/>
                <a:cs typeface="Cairo Bold"/>
                <a:sym typeface="Cairo Bold"/>
              </a:rPr>
              <a:t>20</a:t>
            </a:r>
            <a:r>
              <a:rPr lang="ar-EG" b="true" sz="2281">
                <a:solidFill>
                  <a:srgbClr val="000000"/>
                </a:solidFill>
                <a:latin typeface="Cairo Bold"/>
                <a:ea typeface="Cairo Bold"/>
                <a:cs typeface="Cairo Bold"/>
                <a:sym typeface="Cairo Bold"/>
                <a:rtl val="true"/>
              </a:rPr>
              <a:t> أونسا والنسبة للرجال، يكون محيط حجم كرة السلة المرخص بها </a:t>
            </a:r>
            <a:r>
              <a:rPr lang="en-US" b="true" sz="2281">
                <a:solidFill>
                  <a:srgbClr val="000000"/>
                </a:solidFill>
                <a:latin typeface="Cairo Bold"/>
                <a:ea typeface="Cairo Bold"/>
                <a:cs typeface="Cairo Bold"/>
                <a:sym typeface="Cairo Bold"/>
              </a:rPr>
              <a:t>29.5</a:t>
            </a:r>
            <a:r>
              <a:rPr lang="ar-EG" b="true" sz="2281">
                <a:solidFill>
                  <a:srgbClr val="000000"/>
                </a:solidFill>
                <a:latin typeface="Cairo Bold"/>
                <a:ea typeface="Cairo Bold"/>
                <a:cs typeface="Cairo Bold"/>
                <a:sym typeface="Cairo Bold"/>
                <a:rtl val="true"/>
              </a:rPr>
              <a:t> بوصة (الكرة فئة حجم </a:t>
            </a:r>
            <a:r>
              <a:rPr lang="en-US" b="true" sz="2281">
                <a:solidFill>
                  <a:srgbClr val="000000"/>
                </a:solidFill>
                <a:latin typeface="Cairo Bold"/>
                <a:ea typeface="Cairo Bold"/>
                <a:cs typeface="Cairo Bold"/>
                <a:sym typeface="Cairo Bold"/>
              </a:rPr>
              <a:t>7</a:t>
            </a:r>
            <a:r>
              <a:rPr lang="ar-EG" b="true" sz="2281">
                <a:solidFill>
                  <a:srgbClr val="000000"/>
                </a:solidFill>
                <a:latin typeface="Cairo Bold"/>
                <a:ea typeface="Cairo Bold"/>
                <a:cs typeface="Cairo Bold"/>
                <a:sym typeface="Cairo Bold"/>
                <a:rtl val="true"/>
              </a:rPr>
              <a:t>) ووزنها </a:t>
            </a:r>
            <a:r>
              <a:rPr lang="en-US" b="true" sz="2281">
                <a:solidFill>
                  <a:srgbClr val="000000"/>
                </a:solidFill>
                <a:latin typeface="Cairo Bold"/>
                <a:ea typeface="Cairo Bold"/>
                <a:cs typeface="Cairo Bold"/>
                <a:sym typeface="Cairo Bold"/>
              </a:rPr>
              <a:t>22</a:t>
            </a:r>
            <a:r>
              <a:rPr lang="ar-EG" b="true" sz="2281">
                <a:solidFill>
                  <a:srgbClr val="000000"/>
                </a:solidFill>
                <a:latin typeface="Cairo Bold"/>
                <a:ea typeface="Cairo Bold"/>
                <a:cs typeface="Cairo Bold"/>
                <a:sym typeface="Cairo Bold"/>
                <a:rtl val="true"/>
              </a:rPr>
              <a:t> أونسا. (أحمد، </a:t>
            </a:r>
            <a:r>
              <a:rPr lang="en-US" b="true" sz="2281">
                <a:solidFill>
                  <a:srgbClr val="000000"/>
                </a:solidFill>
                <a:latin typeface="Cairo Bold"/>
                <a:ea typeface="Cairo Bold"/>
                <a:cs typeface="Cairo Bold"/>
                <a:sym typeface="Cairo Bold"/>
              </a:rPr>
              <a:t>2015</a:t>
            </a:r>
            <a:r>
              <a:rPr lang="ar-EG" b="true" sz="2281">
                <a:solidFill>
                  <a:srgbClr val="000000"/>
                </a:solidFill>
                <a:latin typeface="Cairo Bold"/>
                <a:ea typeface="Cairo Bold"/>
                <a:cs typeface="Cairo Bold"/>
                <a:sym typeface="Cairo Bold"/>
                <a:rtl val="true"/>
              </a:rPr>
              <a:t>، الصفحات </a:t>
            </a:r>
            <a:r>
              <a:rPr lang="en-US" b="true" sz="2281">
                <a:solidFill>
                  <a:srgbClr val="000000"/>
                </a:solidFill>
                <a:latin typeface="Cairo Bold"/>
                <a:ea typeface="Cairo Bold"/>
                <a:cs typeface="Cairo Bold"/>
                <a:sym typeface="Cairo Bold"/>
              </a:rPr>
              <a:t>36</a:t>
            </a:r>
            <a:r>
              <a:rPr lang="ar-EG" b="true" sz="2281">
                <a:solidFill>
                  <a:srgbClr val="000000"/>
                </a:solidFill>
                <a:latin typeface="Cairo Bold"/>
                <a:ea typeface="Cairo Bold"/>
                <a:cs typeface="Cairo Bold"/>
                <a:sym typeface="Cairo Bold"/>
                <a:rtl val="true"/>
              </a:rPr>
              <a:t>-</a:t>
            </a:r>
            <a:r>
              <a:rPr lang="en-US" b="true" sz="2281">
                <a:solidFill>
                  <a:srgbClr val="000000"/>
                </a:solidFill>
                <a:latin typeface="Cairo Bold"/>
                <a:ea typeface="Cairo Bold"/>
                <a:cs typeface="Cairo Bold"/>
                <a:sym typeface="Cairo Bold"/>
              </a:rPr>
              <a:t>40</a:t>
            </a:r>
            <a:r>
              <a:rPr lang="ar-EG" b="true" sz="2281">
                <a:solidFill>
                  <a:srgbClr val="000000"/>
                </a:solidFill>
                <a:latin typeface="Cairo Bold"/>
                <a:ea typeface="Cairo Bold"/>
                <a:cs typeface="Cairo Bold"/>
                <a:sym typeface="Cairo Bold"/>
                <a:rtl val="true"/>
              </a:rPr>
              <a:t>)</a:t>
            </a:r>
          </a:p>
          <a:p>
            <a:pPr algn="ctr">
              <a:lnSpc>
                <a:spcPts val="3193"/>
              </a:lnSpc>
              <a:spcBef>
                <a:spcPct val="0"/>
              </a:spcBef>
            </a:pPr>
            <a:r>
              <a:rPr lang="en-US" b="true" sz="2281">
                <a:solidFill>
                  <a:srgbClr val="000000"/>
                </a:solidFill>
                <a:latin typeface="Cairo Bold"/>
                <a:ea typeface="Cairo Bold"/>
                <a:cs typeface="Cairo Bold"/>
                <a:sym typeface="Cairo Bold"/>
              </a:rPr>
              <a:t>3- </a:t>
            </a:r>
            <a:r>
              <a:rPr lang="ar-EG" b="true" sz="2281">
                <a:solidFill>
                  <a:srgbClr val="000000"/>
                </a:solidFill>
                <a:latin typeface="Cairo Bold"/>
                <a:ea typeface="Cairo Bold"/>
                <a:cs typeface="Cairo Bold"/>
                <a:sym typeface="Cairo Bold"/>
                <a:rtl val="true"/>
              </a:rPr>
              <a:t>مخــالـفـــات</a:t>
            </a:r>
            <a:r>
              <a:rPr lang="en-US" b="true" sz="2281">
                <a:solidFill>
                  <a:srgbClr val="000000"/>
                </a:solidFill>
                <a:latin typeface="Cairo Bold"/>
                <a:ea typeface="Cairo Bold"/>
                <a:cs typeface="Cairo Bold"/>
                <a:sym typeface="Cairo Bold"/>
              </a:rPr>
              <a:t>:</a:t>
            </a:r>
          </a:p>
          <a:p>
            <a:pPr algn="ctr">
              <a:lnSpc>
                <a:spcPts val="3193"/>
              </a:lnSpc>
              <a:spcBef>
                <a:spcPct val="0"/>
              </a:spcBef>
            </a:pPr>
            <a:r>
              <a:rPr lang="ar-EG" b="true" sz="2281">
                <a:solidFill>
                  <a:srgbClr val="000000"/>
                </a:solidFill>
                <a:latin typeface="Cairo Bold"/>
                <a:ea typeface="Cairo Bold"/>
                <a:cs typeface="Cairo Bold"/>
                <a:sym typeface="Cairo Bold"/>
                <a:rtl val="true"/>
              </a:rPr>
              <a:t>يمكن التقدم بالكرة تجاه سلة المنافس عن طريق تسديدها</a:t>
            </a:r>
            <a:r>
              <a:rPr lang="ar-EG" b="true" sz="2281">
                <a:solidFill>
                  <a:srgbClr val="000000"/>
                </a:solidFill>
                <a:latin typeface="Cairo Bold"/>
                <a:ea typeface="Cairo Bold"/>
                <a:cs typeface="Cairo Bold"/>
                <a:sym typeface="Cairo Bold"/>
                <a:rtl val="true"/>
              </a:rPr>
              <a:t> أو تمريرها بين اللاعبين الزملاء أو رميها أو ضربها أو دحرجتها أو المراوغة بها (مع ضرورة تنطيطها أثناء الجري بها)</a:t>
            </a:r>
            <a:r>
              <a:rPr lang="en-US" b="true" sz="2281">
                <a:solidFill>
                  <a:srgbClr val="000000"/>
                </a:solidFill>
                <a:latin typeface="Cairo Bold"/>
                <a:ea typeface="Cairo Bold"/>
                <a:cs typeface="Cairo Bold"/>
                <a:sym typeface="Cairo Bold"/>
              </a:rPr>
              <a:t>.</a:t>
            </a:r>
          </a:p>
          <a:p>
            <a:pPr algn="ctr">
              <a:lnSpc>
                <a:spcPts val="3193"/>
              </a:lnSpc>
              <a:spcBef>
                <a:spcPct val="0"/>
              </a:spcBef>
            </a:pPr>
            <a:r>
              <a:rPr lang="ar-EG" b="true" sz="2281">
                <a:solidFill>
                  <a:srgbClr val="000000"/>
                </a:solidFill>
                <a:latin typeface="Cairo Bold"/>
                <a:ea typeface="Cairo Bold"/>
                <a:cs typeface="Cairo Bold"/>
                <a:sym typeface="Cairo Bold"/>
                <a:rtl val="true"/>
              </a:rPr>
              <a:t>يجب أن تظل الكرة داخل الملعب، حيث يخسر آخر فريق لمس الكرة قبل خروجها خارج حدود الملعب استحواذه على الكرة لصالح الفريق الآخر. لا يجوز لممسك الكرة أن يتحرك خطوتين اثنتين دون تنطيط الكرة، وتعرف هذه المخالفة بالمشي بالكرة</a:t>
            </a:r>
            <a:r>
              <a:rPr lang="en-US" b="true" sz="2281">
                <a:solidFill>
                  <a:srgbClr val="000000"/>
                </a:solidFill>
                <a:latin typeface="Cairo Bold"/>
                <a:ea typeface="Cairo Bold"/>
                <a:cs typeface="Cairo Bold"/>
                <a:sym typeface="Cairo Bold"/>
              </a:rPr>
              <a:t> (traveling)، </a:t>
            </a:r>
            <a:r>
              <a:rPr lang="ar-EG" b="true" sz="2281">
                <a:solidFill>
                  <a:srgbClr val="000000"/>
                </a:solidFill>
                <a:latin typeface="Cairo Bold"/>
                <a:ea typeface="Cairo Bold"/>
                <a:cs typeface="Cairo Bold"/>
                <a:sym typeface="Cairo Bold"/>
                <a:rtl val="true"/>
              </a:rPr>
              <a:t>كما لا يجوز له تنطيط الكرة على أرضية الملعب باستخدام كلتا يديه أو الإمساك بالكرة أثناء تنطيطها، فبذلك يرتكب مخالفة تُعرف بالتنطيط المزدوج</a:t>
            </a:r>
            <a:r>
              <a:rPr lang="en-US" b="true" sz="2281">
                <a:solidFill>
                  <a:srgbClr val="000000"/>
                </a:solidFill>
                <a:latin typeface="Cairo Bold"/>
                <a:ea typeface="Cairo Bold"/>
                <a:cs typeface="Cairo Bold"/>
                <a:sym typeface="Cairo Bold"/>
              </a:rPr>
              <a:t> (double dribbling) </a:t>
            </a:r>
            <a:r>
              <a:rPr lang="ar-EG" b="true" sz="2281">
                <a:solidFill>
                  <a:srgbClr val="000000"/>
                </a:solidFill>
                <a:latin typeface="Cairo Bold"/>
                <a:ea typeface="Cairo Bold"/>
                <a:cs typeface="Cairo Bold"/>
                <a:sym typeface="Cairo Bold"/>
                <a:rtl val="true"/>
              </a:rPr>
              <a:t>للكرة. لا يتعين أن تكون يد اللاعب تحت الكرة أثناء تنطيطها، فقيامه بذلك يجعله يرتكب مخالفة حمل الكرة</a:t>
            </a:r>
            <a:r>
              <a:rPr lang="en-US" b="true" sz="2281">
                <a:solidFill>
                  <a:srgbClr val="000000"/>
                </a:solidFill>
                <a:latin typeface="Cairo Bold"/>
                <a:ea typeface="Cairo Bold"/>
                <a:cs typeface="Cairo Bold"/>
                <a:sym typeface="Cairo Bold"/>
              </a:rPr>
              <a:t> (carrying the ball) </a:t>
            </a:r>
            <a:r>
              <a:rPr lang="ar-EG" b="true" sz="2281">
                <a:solidFill>
                  <a:srgbClr val="000000"/>
                </a:solidFill>
                <a:latin typeface="Cairo Bold"/>
                <a:ea typeface="Cairo Bold"/>
                <a:cs typeface="Cairo Bold"/>
                <a:sym typeface="Cairo Bold"/>
                <a:rtl val="true"/>
              </a:rPr>
              <a:t>وما إن يستحوذا أحد الفريقين على الكرة في النصف الأمامي من الملعب، فلا يجوز له إرجاعها إلى المنطقة الخلفية الخاصة به (نصف ملعبه)</a:t>
            </a:r>
            <a:r>
              <a:rPr lang="en-US" b="true" sz="2281">
                <a:solidFill>
                  <a:srgbClr val="000000"/>
                </a:solidFill>
                <a:latin typeface="Cairo Bold"/>
                <a:ea typeface="Cairo Bold"/>
                <a:cs typeface="Cairo Bold"/>
                <a:sym typeface="Cairo Bold"/>
              </a:rPr>
              <a:t>.</a:t>
            </a:r>
          </a:p>
          <a:p>
            <a:pPr algn="ctr">
              <a:lnSpc>
                <a:spcPts val="3193"/>
              </a:lnSpc>
              <a:spcBef>
                <a:spcPct val="0"/>
              </a:spcBef>
            </a:pPr>
            <a:r>
              <a:rPr lang="ar-EG" b="true" sz="2281">
                <a:solidFill>
                  <a:srgbClr val="000000"/>
                </a:solidFill>
                <a:latin typeface="Cairo Bold"/>
                <a:ea typeface="Cairo Bold"/>
                <a:cs typeface="Cairo Bold"/>
                <a:sym typeface="Cairo Bold"/>
                <a:rtl val="true"/>
              </a:rPr>
              <a:t>كما لا يجوز ركل الكرة أو ضربها بقصبة اليد، إن مخالفة هذه القواعد كلها تؤدي إلى خسارة الاستحواذ على الكرة أو إعادة تشغيل ساعة التوقيت</a:t>
            </a:r>
            <a:r>
              <a:rPr lang="en-US" b="true" sz="2281">
                <a:solidFill>
                  <a:srgbClr val="000000"/>
                </a:solidFill>
                <a:latin typeface="Cairo Bold"/>
                <a:ea typeface="Cairo Bold"/>
                <a:cs typeface="Cairo Bold"/>
                <a:sym typeface="Cairo Bold"/>
              </a:rPr>
              <a:t> (shot clock) </a:t>
            </a:r>
            <a:r>
              <a:rPr lang="ar-EG" b="true" sz="2281">
                <a:solidFill>
                  <a:srgbClr val="000000"/>
                </a:solidFill>
                <a:latin typeface="Cairo Bold"/>
                <a:ea typeface="Cairo Bold"/>
                <a:cs typeface="Cairo Bold"/>
                <a:sym typeface="Cairo Bold"/>
                <a:rtl val="true"/>
              </a:rPr>
              <a:t>من جديد إذا تم ارتكابها من قبل لاعب الدفاع</a:t>
            </a:r>
            <a:r>
              <a:rPr lang="en-US" b="true" sz="2281">
                <a:solidFill>
                  <a:srgbClr val="000000"/>
                </a:solidFill>
                <a:latin typeface="Cairo Bold"/>
                <a:ea typeface="Cairo Bold"/>
                <a:cs typeface="Cairo Bold"/>
                <a:sym typeface="Cairo Bold"/>
              </a:rPr>
              <a:t>.</a:t>
            </a:r>
          </a:p>
          <a:p>
            <a:pPr algn="ctr">
              <a:lnSpc>
                <a:spcPts val="3193"/>
              </a:lnSpc>
              <a:spcBef>
                <a:spcPct val="0"/>
              </a:spcBef>
            </a:pPr>
            <a:r>
              <a:rPr lang="ar-EG" b="true" sz="2281">
                <a:solidFill>
                  <a:srgbClr val="000000"/>
                </a:solidFill>
                <a:latin typeface="Cairo Bold"/>
                <a:ea typeface="Cairo Bold"/>
                <a:cs typeface="Cairo Bold"/>
                <a:sym typeface="Cairo Bold"/>
                <a:rtl val="true"/>
              </a:rPr>
              <a:t>هناك حدود مفروضة على الوقت المستغرق قبل تحريك الفريق للكرة من نصف ملعبه إلى نصف ملعب الفريق الآخر بعد نجاحه في الحصول عليها (إذا يتعين القيام بذلك في غضون </a:t>
            </a:r>
            <a:r>
              <a:rPr lang="en-US" b="true" sz="2281">
                <a:solidFill>
                  <a:srgbClr val="000000"/>
                </a:solidFill>
                <a:latin typeface="Cairo Bold"/>
                <a:ea typeface="Cairo Bold"/>
                <a:cs typeface="Cairo Bold"/>
                <a:sym typeface="Cairo Bold"/>
              </a:rPr>
              <a:t>8</a:t>
            </a:r>
            <a:r>
              <a:rPr lang="ar-EG" b="true" sz="2281">
                <a:solidFill>
                  <a:srgbClr val="000000"/>
                </a:solidFill>
                <a:latin typeface="Cairo Bold"/>
                <a:ea typeface="Cairo Bold"/>
                <a:cs typeface="Cairo Bold"/>
                <a:sym typeface="Cairo Bold"/>
                <a:rtl val="true"/>
              </a:rPr>
              <a:t> ثوان المباريات الدولية ومباريات دوري الرابطة الوطنية لكرة السلة الأمريكية</a:t>
            </a:r>
            <a:r>
              <a:rPr lang="en-US" b="true" sz="2281">
                <a:solidFill>
                  <a:srgbClr val="000000"/>
                </a:solidFill>
                <a:latin typeface="Cairo Bold"/>
                <a:ea typeface="Cairo Bold"/>
                <a:cs typeface="Cairo Bold"/>
                <a:sym typeface="Cairo Bold"/>
              </a:rPr>
              <a:t> "NBA"، </a:t>
            </a:r>
            <a:r>
              <a:rPr lang="ar-EG" b="true" sz="2281">
                <a:solidFill>
                  <a:srgbClr val="000000"/>
                </a:solidFill>
                <a:latin typeface="Cairo Bold"/>
                <a:ea typeface="Cairo Bold"/>
                <a:cs typeface="Cairo Bold"/>
                <a:sym typeface="Cairo Bold"/>
                <a:rtl val="true"/>
              </a:rPr>
              <a:t>وفي غضون </a:t>
            </a:r>
            <a:r>
              <a:rPr lang="en-US" b="true" sz="2281">
                <a:solidFill>
                  <a:srgbClr val="000000"/>
                </a:solidFill>
                <a:latin typeface="Cairo Bold"/>
                <a:ea typeface="Cairo Bold"/>
                <a:cs typeface="Cairo Bold"/>
                <a:sym typeface="Cairo Bold"/>
              </a:rPr>
              <a:t>10</a:t>
            </a:r>
            <a:r>
              <a:rPr lang="ar-EG" b="true" sz="2281">
                <a:solidFill>
                  <a:srgbClr val="000000"/>
                </a:solidFill>
                <a:latin typeface="Cairo Bold"/>
                <a:ea typeface="Cairo Bold"/>
                <a:cs typeface="Cairo Bold"/>
                <a:sym typeface="Cairo Bold"/>
                <a:rtl val="true"/>
              </a:rPr>
              <a:t> ثوان في دوري الرابطة الوطنية للألعاب الرياضية لطلاب الكليات ودوري المدارس الثانوية الأمريكية</a:t>
            </a:r>
            <a:r>
              <a:rPr lang="en-US" b="true" sz="2281">
                <a:solidFill>
                  <a:srgbClr val="000000"/>
                </a:solidFill>
                <a:latin typeface="Cairo Bold"/>
                <a:ea typeface="Cairo Bold"/>
                <a:cs typeface="Cairo Bold"/>
                <a:sym typeface="Cairo Bold"/>
              </a:rPr>
              <a:t>.</a:t>
            </a:r>
          </a:p>
          <a:p>
            <a:pPr algn="ctr">
              <a:lnSpc>
                <a:spcPts val="3193"/>
              </a:lnSpc>
              <a:spcBef>
                <a:spcPct val="0"/>
              </a:spcBef>
            </a:pPr>
            <a:r>
              <a:rPr lang="ar-EG" b="true" sz="2281">
                <a:solidFill>
                  <a:srgbClr val="000000"/>
                </a:solidFill>
                <a:latin typeface="Cairo Bold"/>
                <a:ea typeface="Cairo Bold"/>
                <a:cs typeface="Cairo Bold"/>
                <a:sym typeface="Cairo Bold"/>
                <a:rtl val="true"/>
              </a:rPr>
              <a:t>كما يتعين على اللاعب تسديد الكرة في سلة الخصم في غضون فترة زمنية محددة </a:t>
            </a:r>
            <a:r>
              <a:rPr lang="en-US" b="true" sz="2281">
                <a:solidFill>
                  <a:srgbClr val="000000"/>
                </a:solidFill>
                <a:latin typeface="Cairo Bold"/>
                <a:ea typeface="Cairo Bold"/>
                <a:cs typeface="Cairo Bold"/>
                <a:sym typeface="Cairo Bold"/>
              </a:rPr>
              <a:t>24</a:t>
            </a:r>
            <a:r>
              <a:rPr lang="ar-EG" b="true" sz="2281">
                <a:solidFill>
                  <a:srgbClr val="000000"/>
                </a:solidFill>
                <a:latin typeface="Cairo Bold"/>
                <a:ea typeface="Cairo Bold"/>
                <a:cs typeface="Cairo Bold"/>
                <a:sym typeface="Cairo Bold"/>
                <a:rtl val="true"/>
              </a:rPr>
              <a:t> ثانية في دوري الرابطة الوطنية لكرة السلة الأمريكية و </a:t>
            </a:r>
            <a:r>
              <a:rPr lang="en-US" b="true" sz="2281">
                <a:solidFill>
                  <a:srgbClr val="000000"/>
                </a:solidFill>
                <a:latin typeface="Cairo Bold"/>
                <a:ea typeface="Cairo Bold"/>
                <a:cs typeface="Cairo Bold"/>
                <a:sym typeface="Cairo Bold"/>
              </a:rPr>
              <a:t>30</a:t>
            </a:r>
            <a:r>
              <a:rPr lang="ar-EG" b="true" sz="2281">
                <a:solidFill>
                  <a:srgbClr val="000000"/>
                </a:solidFill>
                <a:latin typeface="Cairo Bold"/>
                <a:ea typeface="Cairo Bold"/>
                <a:cs typeface="Cairo Bold"/>
                <a:sym typeface="Cairo Bold"/>
                <a:rtl val="true"/>
              </a:rPr>
              <a:t> ثانية في دوري كرة السلة للسيدات الخاص بالرابطة المحلية للألعاب الرياضية لطلاب الكليات الأمريكية ودوري كرة السلة الخاص بالإتحاد الرياضي للجامعات الكندية</a:t>
            </a:r>
            <a:r>
              <a:rPr lang="en-US" b="true" sz="2281">
                <a:solidFill>
                  <a:srgbClr val="000000"/>
                </a:solidFill>
                <a:latin typeface="Cairo Bold"/>
                <a:ea typeface="Cairo Bold"/>
                <a:cs typeface="Cairo Bold"/>
                <a:sym typeface="Cairo Bold"/>
              </a:rPr>
              <a:t> (Canadian Interuniversity Sport) </a:t>
            </a:r>
            <a:r>
              <a:rPr lang="ar-EG" b="true" sz="2281">
                <a:solidFill>
                  <a:srgbClr val="000000"/>
                </a:solidFill>
                <a:latin typeface="Cairo Bold"/>
                <a:ea typeface="Cairo Bold"/>
                <a:cs typeface="Cairo Bold"/>
                <a:sym typeface="Cairo Bold"/>
                <a:rtl val="true"/>
              </a:rPr>
              <a:t>لكلا الجنسين، و</a:t>
            </a:r>
            <a:r>
              <a:rPr lang="en-US" b="true" sz="2281">
                <a:solidFill>
                  <a:srgbClr val="000000"/>
                </a:solidFill>
                <a:latin typeface="Cairo Bold"/>
                <a:ea typeface="Cairo Bold"/>
                <a:cs typeface="Cairo Bold"/>
                <a:sym typeface="Cairo Bold"/>
              </a:rPr>
              <a:t>35</a:t>
            </a:r>
            <a:r>
              <a:rPr lang="ar-EG" b="true" sz="2281">
                <a:solidFill>
                  <a:srgbClr val="000000"/>
                </a:solidFill>
                <a:latin typeface="Cairo Bold"/>
                <a:ea typeface="Cairo Bold"/>
                <a:cs typeface="Cairo Bold"/>
                <a:sym typeface="Cairo Bold"/>
                <a:rtl val="true"/>
              </a:rPr>
              <a:t> ثانية في مباريات دوري كرة السلة للرجال الخاص بالرابطة للطلبة الرياضيين في الكليات</a:t>
            </a:r>
            <a:r>
              <a:rPr lang="en-US" b="true" sz="2281">
                <a:solidFill>
                  <a:srgbClr val="000000"/>
                </a:solidFill>
                <a:latin typeface="Cairo Bold"/>
                <a:ea typeface="Cairo Bold"/>
                <a:cs typeface="Cairo Bold"/>
                <a:sym typeface="Cairo Bold"/>
              </a:rPr>
              <a:t>.</a:t>
            </a:r>
          </a:p>
          <a:p>
            <a:pPr algn="ctr">
              <a:lnSpc>
                <a:spcPts val="3193"/>
              </a:lnSpc>
              <a:spcBef>
                <a:spcPct val="0"/>
              </a:spcBef>
            </a:pPr>
            <a:r>
              <a:rPr lang="ar-EG" b="true" sz="2281">
                <a:solidFill>
                  <a:srgbClr val="000000"/>
                </a:solidFill>
                <a:latin typeface="Cairo Bold"/>
                <a:ea typeface="Cairo Bold"/>
                <a:cs typeface="Cairo Bold"/>
                <a:sym typeface="Cairo Bold"/>
                <a:rtl val="true"/>
              </a:rPr>
              <a:t>ولا يجوز للاعب الاحتفاظ بالكرة في نصف الملعب الأمامي الذي يقع فيه الهدف لمدة (</a:t>
            </a:r>
            <a:r>
              <a:rPr lang="en-US" b="true" sz="2281">
                <a:solidFill>
                  <a:srgbClr val="000000"/>
                </a:solidFill>
                <a:latin typeface="Cairo Bold"/>
                <a:ea typeface="Cairo Bold"/>
                <a:cs typeface="Cairo Bold"/>
                <a:sym typeface="Cairo Bold"/>
              </a:rPr>
              <a:t>5</a:t>
            </a:r>
            <a:r>
              <a:rPr lang="ar-EG" b="true" sz="2281">
                <a:solidFill>
                  <a:srgbClr val="000000"/>
                </a:solidFill>
                <a:latin typeface="Cairo Bold"/>
                <a:ea typeface="Cairo Bold"/>
                <a:cs typeface="Cairo Bold"/>
                <a:sym typeface="Cairo Bold"/>
                <a:rtl val="true"/>
              </a:rPr>
              <a:t> ثواني) أثناء مقاومة لاعب دفاع الفريق الآخر له بشدة</a:t>
            </a:r>
            <a:r>
              <a:rPr lang="en-US" b="true" sz="2281">
                <a:solidFill>
                  <a:srgbClr val="000000"/>
                </a:solidFill>
                <a:latin typeface="Cairo Bold"/>
                <a:ea typeface="Cairo Bold"/>
                <a:cs typeface="Cairo Bold"/>
                <a:sym typeface="Cairo Bold"/>
              </a:rPr>
              <a:t>.</a:t>
            </a:r>
          </a:p>
          <a:p>
            <a:pPr algn="ctr" rtl="true">
              <a:lnSpc>
                <a:spcPts val="3193"/>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62025"/>
            <a:ext cx="18288000" cy="9884172"/>
          </a:xfrm>
          <a:prstGeom prst="rect">
            <a:avLst/>
          </a:prstGeom>
        </p:spPr>
        <p:txBody>
          <a:bodyPr anchor="t" rtlCol="false" tIns="0" lIns="0" bIns="0" rIns="0">
            <a:spAutoFit/>
          </a:bodyPr>
          <a:lstStyle/>
          <a:p>
            <a:pPr algn="ctr">
              <a:lnSpc>
                <a:spcPts val="4878"/>
              </a:lnSpc>
              <a:spcBef>
                <a:spcPct val="0"/>
              </a:spcBef>
            </a:pPr>
            <a:r>
              <a:rPr lang="en-US" sz="3484">
                <a:solidFill>
                  <a:srgbClr val="00BF63"/>
                </a:solidFill>
                <a:latin typeface="Afeesh"/>
                <a:ea typeface="Afeesh"/>
                <a:cs typeface="Afeesh"/>
                <a:sym typeface="Afeesh"/>
              </a:rPr>
              <a:t>- </a:t>
            </a:r>
            <a:r>
              <a:rPr lang="ar-EG" sz="3484">
                <a:solidFill>
                  <a:srgbClr val="00BF63"/>
                </a:solidFill>
                <a:latin typeface="Afeesh"/>
                <a:ea typeface="Afeesh"/>
                <a:cs typeface="Afeesh"/>
                <a:sym typeface="Afeesh"/>
                <a:rtl val="true"/>
              </a:rPr>
              <a:t>أخـطـــاء</a:t>
            </a:r>
            <a:r>
              <a:rPr lang="en-US" sz="3484">
                <a:solidFill>
                  <a:srgbClr val="00BF63"/>
                </a:solidFill>
                <a:latin typeface="Afeesh"/>
                <a:ea typeface="Afeesh"/>
                <a:cs typeface="Afeesh"/>
                <a:sym typeface="Afeesh"/>
              </a:rPr>
              <a:t> Personal foul: </a:t>
            </a:r>
          </a:p>
          <a:p>
            <a:pPr algn="ctr" rtl="true">
              <a:lnSpc>
                <a:spcPts val="4878"/>
              </a:lnSpc>
              <a:spcBef>
                <a:spcPct val="0"/>
              </a:spcBef>
            </a:pPr>
            <a:r>
              <a:rPr lang="ar-EG" sz="3484">
                <a:solidFill>
                  <a:srgbClr val="00BF63"/>
                </a:solidFill>
                <a:latin typeface="Afeesh"/>
                <a:ea typeface="Afeesh"/>
                <a:cs typeface="Afeesh"/>
                <a:sym typeface="Afeesh"/>
                <a:rtl val="true"/>
              </a:rPr>
              <a:t>إن القيام بأية محاولة من شأنها إعاقة المنافس بشكل مخالف عن طريق الاحتكاك البدني به يعد أمراً غير قانوني ويُطلق عليه خطأ وفي أغلب الأحيان، يرتكب المدافعون هذه الأخطاء، بيد أن هذا لا يمنع ارتكابها من قبل لاعبين مهاجمين أيضا ويحصل اللاعب الذي يتم ارتكاب خطأ ضده على الكرة ليقوم بتمريرها مرة أخرى داخل الملعب أو يحصل على رمية حرة (</a:t>
            </a:r>
            <a:r>
              <a:rPr lang="en-US" sz="3484">
                <a:solidFill>
                  <a:srgbClr val="00BF63"/>
                </a:solidFill>
                <a:latin typeface="Afeesh"/>
                <a:ea typeface="Afeesh"/>
                <a:cs typeface="Afeesh"/>
                <a:sym typeface="Afeesh"/>
              </a:rPr>
              <a:t>free throw</a:t>
            </a:r>
            <a:r>
              <a:rPr lang="ar-EG" sz="3484">
                <a:solidFill>
                  <a:srgbClr val="00BF63"/>
                </a:solidFill>
                <a:latin typeface="Afeesh"/>
                <a:ea typeface="Afeesh"/>
                <a:cs typeface="Afeesh"/>
                <a:sym typeface="Afeesh"/>
                <a:rtl val="true"/>
              </a:rPr>
              <a:t>) واحدة أو أكثر إذا تم ارتكاب الخطأ ضده وهو في حالة تسديد، اعتماداً على ما إذا كانت التسديدة ناجحة من عدمه. وتُمنح نقطة واحدة فقط في حال إحراز الرمية الحرة،والتي يتم تسديدها من على خط يبعد </a:t>
            </a:r>
            <a:r>
              <a:rPr lang="en-US" sz="3484">
                <a:solidFill>
                  <a:srgbClr val="00BF63"/>
                </a:solidFill>
                <a:latin typeface="Afeesh"/>
                <a:ea typeface="Afeesh"/>
                <a:cs typeface="Afeesh"/>
                <a:sym typeface="Afeesh"/>
              </a:rPr>
              <a:t>15</a:t>
            </a:r>
            <a:r>
              <a:rPr lang="ar-EG" sz="3484">
                <a:solidFill>
                  <a:srgbClr val="00BF63"/>
                </a:solidFill>
                <a:latin typeface="Afeesh"/>
                <a:ea typeface="Afeesh"/>
                <a:cs typeface="Afeesh"/>
                <a:sym typeface="Afeesh"/>
                <a:rtl val="true"/>
              </a:rPr>
              <a:t> قدماً (</a:t>
            </a:r>
            <a:r>
              <a:rPr lang="en-US" sz="3484">
                <a:solidFill>
                  <a:srgbClr val="00BF63"/>
                </a:solidFill>
                <a:latin typeface="Afeesh"/>
                <a:ea typeface="Afeesh"/>
                <a:cs typeface="Afeesh"/>
                <a:sym typeface="Afeesh"/>
              </a:rPr>
              <a:t>4.5</a:t>
            </a:r>
            <a:r>
              <a:rPr lang="ar-EG" sz="3484">
                <a:solidFill>
                  <a:srgbClr val="00BF63"/>
                </a:solidFill>
                <a:latin typeface="Afeesh"/>
                <a:ea typeface="Afeesh"/>
                <a:cs typeface="Afeesh"/>
                <a:sym typeface="Afeesh"/>
                <a:rtl val="true"/>
              </a:rPr>
              <a:t> متراً) عن السلة. </a:t>
            </a:r>
          </a:p>
          <a:p>
            <a:pPr algn="ctr" rtl="true">
              <a:lnSpc>
                <a:spcPts val="4878"/>
              </a:lnSpc>
              <a:spcBef>
                <a:spcPct val="0"/>
              </a:spcBef>
            </a:pPr>
            <a:r>
              <a:rPr lang="ar-EG" sz="3484">
                <a:solidFill>
                  <a:srgbClr val="00BF63"/>
                </a:solidFill>
                <a:latin typeface="Afeesh"/>
                <a:ea typeface="Afeesh"/>
                <a:cs typeface="Afeesh"/>
                <a:sym typeface="Afeesh"/>
                <a:rtl val="true"/>
              </a:rPr>
              <a:t>وقد يعتمد الحكم على الناحية التقديرية في احتساب الأخطاء (على سبيل المثال من خلال الحكم على ما إذا كانت هناك مخالفة للقواعد أم لا)، وفي بعض الأحيان تكون الأخطاء مادة للجدل يشار إلى أن آلية الحكم على الأخطاء ويحاسبها عليها وتتفاوت ما بين مباراة وأخرى، وبين مسابقات الدوري، بل وبين الحكام أنفسهم.</a:t>
            </a:r>
          </a:p>
          <a:p>
            <a:pPr algn="ctr" rtl="true">
              <a:lnSpc>
                <a:spcPts val="4878"/>
              </a:lnSpc>
              <a:spcBef>
                <a:spcPct val="0"/>
              </a:spcBef>
            </a:pPr>
            <a:r>
              <a:rPr lang="ar-EG" sz="3484">
                <a:solidFill>
                  <a:srgbClr val="00BF63"/>
                </a:solidFill>
                <a:latin typeface="Afeesh"/>
                <a:ea typeface="Afeesh"/>
                <a:cs typeface="Afeesh"/>
                <a:sym typeface="Afeesh"/>
                <a:rtl val="true"/>
              </a:rPr>
              <a:t>من الممكن أن يحتسب ضد اللاعب أو المدرب، الذي يُظهر سوءاً في الروح الرياضية، من خلال قيامه، مثلاً بالاعتراض على الحكم أو التشاجر مع لاعب آخر خطأ أكثر خطورة يعرف باسم الخطأ الفني (</a:t>
            </a:r>
            <a:r>
              <a:rPr lang="en-US" sz="3484">
                <a:solidFill>
                  <a:srgbClr val="00BF63"/>
                </a:solidFill>
                <a:latin typeface="Afeesh"/>
                <a:ea typeface="Afeesh"/>
                <a:cs typeface="Afeesh"/>
                <a:sym typeface="Afeesh"/>
              </a:rPr>
              <a:t>technique fote</a:t>
            </a:r>
            <a:r>
              <a:rPr lang="ar-EG" sz="3484">
                <a:solidFill>
                  <a:srgbClr val="00BF63"/>
                </a:solidFill>
                <a:latin typeface="Afeesh"/>
                <a:ea typeface="Afeesh"/>
                <a:cs typeface="Afeesh"/>
                <a:sym typeface="Afeesh"/>
                <a:rtl val="true"/>
              </a:rPr>
              <a:t>) وتشمل عقوبة هذا الخطأ تنفيذ رميات حرة ( تـخـتلف عن رميات الخطأ الشخصي، حيث يمكن للفريق الآخر اختيار أي من لاعبيه لتسديد هذه الرميات)، و تختلف عقوبة هذا الخطأ من دوري إلى آخر. ومن الممكن أن يؤدي تكرار الأخطاء إلى التعرض لعقوبة الاستبعاد (</a:t>
            </a:r>
            <a:r>
              <a:rPr lang="en-US" sz="3484">
                <a:solidFill>
                  <a:srgbClr val="00BF63"/>
                </a:solidFill>
                <a:latin typeface="Afeesh"/>
                <a:ea typeface="Afeesh"/>
                <a:cs typeface="Afeesh"/>
                <a:sym typeface="Afeesh"/>
              </a:rPr>
              <a:t>dsiqualification</a:t>
            </a:r>
            <a:r>
              <a:rPr lang="ar-EG" sz="3484">
                <a:solidFill>
                  <a:srgbClr val="00BF63"/>
                </a:solidFill>
                <a:latin typeface="Afeesh"/>
                <a:ea typeface="Afeesh"/>
                <a:cs typeface="Afeesh"/>
                <a:sym typeface="Afeesh"/>
                <a:rtl val="true"/>
              </a:rPr>
              <a:t>) من المباراة يطلق على الأخطاء الصارخة التي يكون فيها الاحتكاك البدني مفرطاً أو التي لا يقصد فيها اللاعب اللعب بالكرة أخطاء لا تمت للروح الرياضية بصلة ( أو الأخطاء المعتمدة كما يطلق عليها في دوري الرابطة الوطنية لكرة الأمريكية "</a:t>
            </a:r>
            <a:r>
              <a:rPr lang="en-US" sz="3484">
                <a:solidFill>
                  <a:srgbClr val="00BF63"/>
                </a:solidFill>
                <a:latin typeface="Afeesh"/>
                <a:ea typeface="Afeesh"/>
                <a:cs typeface="Afeesh"/>
                <a:sym typeface="Afeesh"/>
              </a:rPr>
              <a:t>NBA</a:t>
            </a:r>
            <a:r>
              <a:rPr lang="ar-EG" sz="3484">
                <a:solidFill>
                  <a:srgbClr val="00BF63"/>
                </a:solidFill>
                <a:latin typeface="Afeesh"/>
                <a:ea typeface="Afeesh"/>
                <a:cs typeface="Afeesh"/>
                <a:sym typeface="Afeesh"/>
                <a:rtl val="true"/>
              </a:rPr>
              <a:t>") وعادة ما يتعرض مرتكب مثل هذه الأخطاء لعقوبة الطرد. (أحمد، </a:t>
            </a:r>
            <a:r>
              <a:rPr lang="en-US" sz="3484">
                <a:solidFill>
                  <a:srgbClr val="00BF63"/>
                </a:solidFill>
                <a:latin typeface="Afeesh"/>
                <a:ea typeface="Afeesh"/>
                <a:cs typeface="Afeesh"/>
                <a:sym typeface="Afeesh"/>
              </a:rPr>
              <a:t>2015</a:t>
            </a:r>
            <a:r>
              <a:rPr lang="ar-EG" sz="3484">
                <a:solidFill>
                  <a:srgbClr val="00BF63"/>
                </a:solidFill>
                <a:latin typeface="Afeesh"/>
                <a:ea typeface="Afeesh"/>
                <a:cs typeface="Afeesh"/>
                <a:sym typeface="Afeesh"/>
                <a:rtl val="true"/>
              </a:rPr>
              <a:t>، الصفحات </a:t>
            </a:r>
            <a:r>
              <a:rPr lang="en-US" sz="3484">
                <a:solidFill>
                  <a:srgbClr val="00BF63"/>
                </a:solidFill>
                <a:latin typeface="Afeesh"/>
                <a:ea typeface="Afeesh"/>
                <a:cs typeface="Afeesh"/>
                <a:sym typeface="Afeesh"/>
              </a:rPr>
              <a:t>41</a:t>
            </a:r>
            <a:r>
              <a:rPr lang="ar-EG" sz="3484">
                <a:solidFill>
                  <a:srgbClr val="00BF63"/>
                </a:solidFill>
                <a:latin typeface="Afeesh"/>
                <a:ea typeface="Afeesh"/>
                <a:cs typeface="Afeesh"/>
                <a:sym typeface="Afeesh"/>
                <a:rtl val="true"/>
              </a:rPr>
              <a:t>-</a:t>
            </a:r>
            <a:r>
              <a:rPr lang="en-US" sz="3484">
                <a:solidFill>
                  <a:srgbClr val="00BF63"/>
                </a:solidFill>
                <a:latin typeface="Afeesh"/>
                <a:ea typeface="Afeesh"/>
                <a:cs typeface="Afeesh"/>
                <a:sym typeface="Afeesh"/>
              </a:rPr>
              <a:t>44</a:t>
            </a:r>
            <a:r>
              <a:rPr lang="ar-EG" sz="3484">
                <a:solidFill>
                  <a:srgbClr val="00BF63"/>
                </a:solidFill>
                <a:latin typeface="Afeesh"/>
                <a:ea typeface="Afeesh"/>
                <a:cs typeface="Afeesh"/>
                <a:sym typeface="Afeesh"/>
                <a:rtl val="true"/>
              </a:rPr>
              <a:t>)</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71550"/>
            <a:ext cx="18288000" cy="15536307"/>
          </a:xfrm>
          <a:prstGeom prst="rect">
            <a:avLst/>
          </a:prstGeom>
        </p:spPr>
        <p:txBody>
          <a:bodyPr anchor="t" rtlCol="false" tIns="0" lIns="0" bIns="0" rIns="0">
            <a:spAutoFit/>
          </a:bodyPr>
          <a:lstStyle/>
          <a:p>
            <a:pPr algn="ctr">
              <a:lnSpc>
                <a:spcPts val="3618"/>
              </a:lnSpc>
              <a:spcBef>
                <a:spcPct val="0"/>
              </a:spcBef>
            </a:pPr>
            <a:r>
              <a:rPr lang="en-US" sz="2584">
                <a:solidFill>
                  <a:srgbClr val="000000"/>
                </a:solidFill>
                <a:latin typeface="Afeesh"/>
                <a:ea typeface="Afeesh"/>
                <a:cs typeface="Afeesh"/>
                <a:sym typeface="Afeesh"/>
              </a:rPr>
              <a:t>5- </a:t>
            </a:r>
            <a:r>
              <a:rPr lang="ar-EG" sz="2584">
                <a:solidFill>
                  <a:srgbClr val="000000"/>
                </a:solidFill>
                <a:latin typeface="Afeesh"/>
                <a:ea typeface="Afeesh"/>
                <a:cs typeface="Afeesh"/>
                <a:sym typeface="Afeesh"/>
                <a:rtl val="true"/>
              </a:rPr>
              <a:t>وقـــت اللـعــــب</a:t>
            </a:r>
            <a:r>
              <a:rPr lang="en-US" sz="2584">
                <a:solidFill>
                  <a:srgbClr val="000000"/>
                </a:solidFill>
                <a:latin typeface="Afeesh"/>
                <a:ea typeface="Afeesh"/>
                <a:cs typeface="Afeesh"/>
                <a:sym typeface="Afeesh"/>
              </a:rPr>
              <a:t>:</a:t>
            </a:r>
          </a:p>
          <a:p>
            <a:pPr algn="ctr" rtl="true">
              <a:lnSpc>
                <a:spcPts val="3618"/>
              </a:lnSpc>
              <a:spcBef>
                <a:spcPct val="0"/>
              </a:spcBef>
            </a:pPr>
            <a:r>
              <a:rPr lang="ar-EG" sz="2584">
                <a:solidFill>
                  <a:srgbClr val="000000"/>
                </a:solidFill>
                <a:latin typeface="Afeesh"/>
                <a:ea typeface="Afeesh"/>
                <a:cs typeface="Afeesh"/>
                <a:sym typeface="Afeesh"/>
                <a:rtl val="true"/>
              </a:rPr>
              <a:t>ينقسم إلى (</a:t>
            </a:r>
            <a:r>
              <a:rPr lang="en-US" sz="2584">
                <a:solidFill>
                  <a:srgbClr val="000000"/>
                </a:solidFill>
                <a:latin typeface="Afeesh"/>
                <a:ea typeface="Afeesh"/>
                <a:cs typeface="Afeesh"/>
                <a:sym typeface="Afeesh"/>
              </a:rPr>
              <a:t>4</a:t>
            </a:r>
            <a:r>
              <a:rPr lang="ar-EG" sz="2584">
                <a:solidFill>
                  <a:srgbClr val="000000"/>
                </a:solidFill>
                <a:latin typeface="Afeesh"/>
                <a:ea typeface="Afeesh"/>
                <a:cs typeface="Afeesh"/>
                <a:sym typeface="Afeesh"/>
                <a:rtl val="true"/>
              </a:rPr>
              <a:t>) فترات مدة مل منها (</a:t>
            </a:r>
            <a:r>
              <a:rPr lang="en-US" sz="2584">
                <a:solidFill>
                  <a:srgbClr val="000000"/>
                </a:solidFill>
                <a:latin typeface="Afeesh"/>
                <a:ea typeface="Afeesh"/>
                <a:cs typeface="Afeesh"/>
                <a:sym typeface="Afeesh"/>
              </a:rPr>
              <a:t>10</a:t>
            </a:r>
            <a:r>
              <a:rPr lang="ar-EG" sz="2584">
                <a:solidFill>
                  <a:srgbClr val="000000"/>
                </a:solidFill>
                <a:latin typeface="Afeesh"/>
                <a:ea typeface="Afeesh"/>
                <a:cs typeface="Afeesh"/>
                <a:sym typeface="Afeesh"/>
                <a:rtl val="true"/>
              </a:rPr>
              <a:t> ق) يتخللها استراحة لمدة (</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 ق) بين الفترة (الأولى والثانية) والفترة (الثالثة والرابعة) إذا انتهت المباراة بالتعادل تستمر المباراة [أوقات إضافية مدته (</a:t>
            </a:r>
            <a:r>
              <a:rPr lang="en-US" sz="2584">
                <a:solidFill>
                  <a:srgbClr val="000000"/>
                </a:solidFill>
                <a:latin typeface="Afeesh"/>
                <a:ea typeface="Afeesh"/>
                <a:cs typeface="Afeesh"/>
                <a:sym typeface="Afeesh"/>
              </a:rPr>
              <a:t>5</a:t>
            </a:r>
            <a:r>
              <a:rPr lang="ar-EG" sz="2584">
                <a:solidFill>
                  <a:srgbClr val="000000"/>
                </a:solidFill>
                <a:latin typeface="Afeesh"/>
                <a:ea typeface="Afeesh"/>
                <a:cs typeface="Afeesh"/>
                <a:sym typeface="Afeesh"/>
                <a:rtl val="true"/>
              </a:rPr>
              <a:t> ق) وأي أوقات إضافية عديدة (</a:t>
            </a:r>
            <a:r>
              <a:rPr lang="en-US" sz="2584">
                <a:solidFill>
                  <a:srgbClr val="000000"/>
                </a:solidFill>
                <a:latin typeface="Afeesh"/>
                <a:ea typeface="Afeesh"/>
                <a:cs typeface="Afeesh"/>
                <a:sym typeface="Afeesh"/>
              </a:rPr>
              <a:t>5</a:t>
            </a:r>
            <a:r>
              <a:rPr lang="ar-EG" sz="2584">
                <a:solidFill>
                  <a:srgbClr val="000000"/>
                </a:solidFill>
                <a:latin typeface="Afeesh"/>
                <a:ea typeface="Afeesh"/>
                <a:cs typeface="Afeesh"/>
                <a:sym typeface="Afeesh"/>
                <a:rtl val="true"/>
              </a:rPr>
              <a:t> ق) لكسر التعادل، وبين الشوطين (</a:t>
            </a:r>
            <a:r>
              <a:rPr lang="en-US" sz="2584">
                <a:solidFill>
                  <a:srgbClr val="000000"/>
                </a:solidFill>
                <a:latin typeface="Afeesh"/>
                <a:ea typeface="Afeesh"/>
                <a:cs typeface="Afeesh"/>
                <a:sym typeface="Afeesh"/>
              </a:rPr>
              <a:t>10</a:t>
            </a:r>
            <a:r>
              <a:rPr lang="ar-EG" sz="2584">
                <a:solidFill>
                  <a:srgbClr val="000000"/>
                </a:solidFill>
                <a:latin typeface="Afeesh"/>
                <a:ea typeface="Afeesh"/>
                <a:cs typeface="Afeesh"/>
                <a:sym typeface="Afeesh"/>
                <a:rtl val="true"/>
              </a:rPr>
              <a:t> ق).</a:t>
            </a:r>
          </a:p>
          <a:p>
            <a:pPr algn="ctr" rtl="true">
              <a:lnSpc>
                <a:spcPts val="3618"/>
              </a:lnSpc>
              <a:spcBef>
                <a:spcPct val="0"/>
              </a:spcBef>
            </a:pPr>
            <a:r>
              <a:rPr lang="ar-EG" sz="2584">
                <a:solidFill>
                  <a:srgbClr val="000000"/>
                </a:solidFill>
                <a:latin typeface="Afeesh"/>
                <a:ea typeface="Afeesh"/>
                <a:cs typeface="Afeesh"/>
                <a:sym typeface="Afeesh"/>
                <a:rtl val="true"/>
              </a:rPr>
              <a:t>- قــاعـــدة </a:t>
            </a:r>
            <a:r>
              <a:rPr lang="en-US" sz="2584">
                <a:solidFill>
                  <a:srgbClr val="000000"/>
                </a:solidFill>
                <a:latin typeface="Afeesh"/>
                <a:ea typeface="Afeesh"/>
                <a:cs typeface="Afeesh"/>
                <a:sym typeface="Afeesh"/>
              </a:rPr>
              <a:t>3</a:t>
            </a:r>
            <a:r>
              <a:rPr lang="ar-EG" sz="2584">
                <a:solidFill>
                  <a:srgbClr val="000000"/>
                </a:solidFill>
                <a:latin typeface="Afeesh"/>
                <a:ea typeface="Afeesh"/>
                <a:cs typeface="Afeesh"/>
                <a:sym typeface="Afeesh"/>
                <a:rtl val="true"/>
              </a:rPr>
              <a:t> ثـــــوانــي:</a:t>
            </a:r>
          </a:p>
          <a:p>
            <a:pPr algn="ctr" rtl="true">
              <a:lnSpc>
                <a:spcPts val="3618"/>
              </a:lnSpc>
              <a:spcBef>
                <a:spcPct val="0"/>
              </a:spcBef>
            </a:pPr>
            <a:r>
              <a:rPr lang="ar-EG" sz="2584">
                <a:solidFill>
                  <a:srgbClr val="000000"/>
                </a:solidFill>
                <a:latin typeface="Afeesh"/>
                <a:ea typeface="Afeesh"/>
                <a:cs typeface="Afeesh"/>
                <a:sym typeface="Afeesh"/>
                <a:rtl val="true"/>
              </a:rPr>
              <a:t>لا يجوز للاعب أن يبقى أكثر من ثلاث صواني في المنطقة المحرمة الخاصة بالفريق المنافس إذا كانت الكرة باستحواذ فريقه.</a:t>
            </a:r>
          </a:p>
          <a:p>
            <a:pPr algn="ctr" rtl="true">
              <a:lnSpc>
                <a:spcPts val="3618"/>
              </a:lnSpc>
              <a:spcBef>
                <a:spcPct val="0"/>
              </a:spcBef>
            </a:pPr>
            <a:r>
              <a:rPr lang="ar-EG" sz="2584">
                <a:solidFill>
                  <a:srgbClr val="000000"/>
                </a:solidFill>
                <a:latin typeface="Afeesh"/>
                <a:ea typeface="Afeesh"/>
                <a:cs typeface="Afeesh"/>
                <a:sym typeface="Afeesh"/>
                <a:rtl val="true"/>
              </a:rPr>
              <a:t>- قـاعــــدة </a:t>
            </a:r>
            <a:r>
              <a:rPr lang="en-US" sz="2584">
                <a:solidFill>
                  <a:srgbClr val="000000"/>
                </a:solidFill>
                <a:latin typeface="Afeesh"/>
                <a:ea typeface="Afeesh"/>
                <a:cs typeface="Afeesh"/>
                <a:sym typeface="Afeesh"/>
              </a:rPr>
              <a:t>5</a:t>
            </a:r>
            <a:r>
              <a:rPr lang="ar-EG" sz="2584">
                <a:solidFill>
                  <a:srgbClr val="000000"/>
                </a:solidFill>
                <a:latin typeface="Afeesh"/>
                <a:ea typeface="Afeesh"/>
                <a:cs typeface="Afeesh"/>
                <a:sym typeface="Afeesh"/>
                <a:rtl val="true"/>
              </a:rPr>
              <a:t> ثــــــوانــي:</a:t>
            </a:r>
          </a:p>
          <a:p>
            <a:pPr algn="ctr" rtl="true">
              <a:lnSpc>
                <a:spcPts val="3618"/>
              </a:lnSpc>
              <a:spcBef>
                <a:spcPct val="0"/>
              </a:spcBef>
            </a:pPr>
            <a:r>
              <a:rPr lang="ar-EG" sz="2584">
                <a:solidFill>
                  <a:srgbClr val="000000"/>
                </a:solidFill>
                <a:latin typeface="Afeesh"/>
                <a:ea typeface="Afeesh"/>
                <a:cs typeface="Afeesh"/>
                <a:sym typeface="Afeesh"/>
                <a:rtl val="true"/>
              </a:rPr>
              <a:t>لا يجوز اللاعب الاحتفاظ بالكرة لمدة خمس ثواني دون القيام بتمريرها – تصويبها على الهدف – ضربها – دحرجتها. (أحمد، </a:t>
            </a:r>
            <a:r>
              <a:rPr lang="en-US" sz="2584">
                <a:solidFill>
                  <a:srgbClr val="000000"/>
                </a:solidFill>
                <a:latin typeface="Afeesh"/>
                <a:ea typeface="Afeesh"/>
                <a:cs typeface="Afeesh"/>
                <a:sym typeface="Afeesh"/>
              </a:rPr>
              <a:t>2015</a:t>
            </a:r>
            <a:r>
              <a:rPr lang="ar-EG" sz="2584">
                <a:solidFill>
                  <a:srgbClr val="000000"/>
                </a:solidFill>
                <a:latin typeface="Afeesh"/>
                <a:ea typeface="Afeesh"/>
                <a:cs typeface="Afeesh"/>
                <a:sym typeface="Afeesh"/>
                <a:rtl val="true"/>
              </a:rPr>
              <a:t>، الصفحات </a:t>
            </a:r>
            <a:r>
              <a:rPr lang="en-US" sz="2584">
                <a:solidFill>
                  <a:srgbClr val="000000"/>
                </a:solidFill>
                <a:latin typeface="Afeesh"/>
                <a:ea typeface="Afeesh"/>
                <a:cs typeface="Afeesh"/>
                <a:sym typeface="Afeesh"/>
              </a:rPr>
              <a:t>62</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64</a:t>
            </a:r>
            <a:r>
              <a:rPr lang="ar-EG" sz="2584">
                <a:solidFill>
                  <a:srgbClr val="000000"/>
                </a:solidFill>
                <a:latin typeface="Afeesh"/>
                <a:ea typeface="Afeesh"/>
                <a:cs typeface="Afeesh"/>
                <a:sym typeface="Afeesh"/>
                <a:rtl val="true"/>
              </a:rPr>
              <a:t>)</a:t>
            </a:r>
          </a:p>
          <a:p>
            <a:pPr algn="ctr" rtl="true">
              <a:lnSpc>
                <a:spcPts val="3618"/>
              </a:lnSpc>
              <a:spcBef>
                <a:spcPct val="0"/>
              </a:spcBef>
            </a:pPr>
            <a:r>
              <a:rPr lang="en-US" sz="2584">
                <a:solidFill>
                  <a:srgbClr val="000000"/>
                </a:solidFill>
                <a:latin typeface="Afeesh"/>
                <a:ea typeface="Afeesh"/>
                <a:cs typeface="Afeesh"/>
                <a:sym typeface="Afeesh"/>
              </a:rPr>
              <a:t>6</a:t>
            </a:r>
            <a:r>
              <a:rPr lang="ar-EG" sz="2584">
                <a:solidFill>
                  <a:srgbClr val="000000"/>
                </a:solidFill>
                <a:latin typeface="Afeesh"/>
                <a:ea typeface="Afeesh"/>
                <a:cs typeface="Afeesh"/>
                <a:sym typeface="Afeesh"/>
                <a:rtl val="true"/>
              </a:rPr>
              <a:t>-وضـعـيــــة الكـــــرة:</a:t>
            </a:r>
          </a:p>
          <a:p>
            <a:pPr algn="ctr" rtl="true">
              <a:lnSpc>
                <a:spcPts val="3618"/>
              </a:lnSpc>
              <a:spcBef>
                <a:spcPct val="0"/>
              </a:spcBef>
            </a:pPr>
            <a:r>
              <a:rPr lang="ar-EG" sz="2584">
                <a:solidFill>
                  <a:srgbClr val="000000"/>
                </a:solidFill>
                <a:latin typeface="Afeesh"/>
                <a:ea typeface="Afeesh"/>
                <a:cs typeface="Afeesh"/>
                <a:sym typeface="Afeesh"/>
                <a:rtl val="true"/>
              </a:rPr>
              <a:t>· يمكن أن تكون الكرة حيةً أو ميتةً. </a:t>
            </a:r>
          </a:p>
          <a:p>
            <a:pPr algn="ctr" rtl="true">
              <a:lnSpc>
                <a:spcPts val="3618"/>
              </a:lnSpc>
              <a:spcBef>
                <a:spcPct val="0"/>
              </a:spcBef>
            </a:pPr>
            <a:r>
              <a:rPr lang="ar-EG" sz="2584">
                <a:solidFill>
                  <a:srgbClr val="000000"/>
                </a:solidFill>
                <a:latin typeface="Afeesh"/>
                <a:ea typeface="Afeesh"/>
                <a:cs typeface="Afeesh"/>
                <a:sym typeface="Afeesh"/>
                <a:rtl val="true"/>
              </a:rPr>
              <a:t>- تصـبـــح الكـــــرة حـيــــة عنــدمـــــا:</a:t>
            </a:r>
          </a:p>
          <a:p>
            <a:pPr algn="ctr" rtl="true">
              <a:lnSpc>
                <a:spcPts val="3618"/>
              </a:lnSpc>
              <a:spcBef>
                <a:spcPct val="0"/>
              </a:spcBef>
            </a:pPr>
            <a:r>
              <a:rPr lang="ar-EG" sz="2584">
                <a:solidFill>
                  <a:srgbClr val="000000"/>
                </a:solidFill>
                <a:latin typeface="Afeesh"/>
                <a:ea typeface="Afeesh"/>
                <a:cs typeface="Afeesh"/>
                <a:sym typeface="Afeesh"/>
                <a:rtl val="true"/>
              </a:rPr>
              <a:t>· أثناء الكرة بين اثنين، عندما تترك الكرة يد (أو يدين) الحكم.</a:t>
            </a:r>
          </a:p>
          <a:p>
            <a:pPr algn="ctr" rtl="true">
              <a:lnSpc>
                <a:spcPts val="3618"/>
              </a:lnSpc>
              <a:spcBef>
                <a:spcPct val="0"/>
              </a:spcBef>
            </a:pPr>
            <a:r>
              <a:rPr lang="ar-EG" sz="2584">
                <a:solidFill>
                  <a:srgbClr val="000000"/>
                </a:solidFill>
                <a:latin typeface="Afeesh"/>
                <a:ea typeface="Afeesh"/>
                <a:cs typeface="Afeesh"/>
                <a:sym typeface="Afeesh"/>
                <a:rtl val="true"/>
              </a:rPr>
              <a:t>· أثناء الرمية الحرة.</a:t>
            </a:r>
          </a:p>
          <a:p>
            <a:pPr algn="ctr" rtl="true">
              <a:lnSpc>
                <a:spcPts val="3618"/>
              </a:lnSpc>
              <a:spcBef>
                <a:spcPct val="0"/>
              </a:spcBef>
            </a:pPr>
            <a:r>
              <a:rPr lang="ar-EG" sz="2584">
                <a:solidFill>
                  <a:srgbClr val="000000"/>
                </a:solidFill>
                <a:latin typeface="Afeesh"/>
                <a:ea typeface="Afeesh"/>
                <a:cs typeface="Afeesh"/>
                <a:sym typeface="Afeesh"/>
                <a:rtl val="true"/>
              </a:rPr>
              <a:t>· أثناء وضع الكرة في حالة لعب.</a:t>
            </a:r>
          </a:p>
          <a:p>
            <a:pPr algn="ctr" rtl="true">
              <a:lnSpc>
                <a:spcPts val="3618"/>
              </a:lnSpc>
              <a:spcBef>
                <a:spcPct val="0"/>
              </a:spcBef>
            </a:pPr>
            <a:r>
              <a:rPr lang="ar-EG" sz="2584">
                <a:solidFill>
                  <a:srgbClr val="000000"/>
                </a:solidFill>
                <a:latin typeface="Afeesh"/>
                <a:ea typeface="Afeesh"/>
                <a:cs typeface="Afeesh"/>
                <a:sym typeface="Afeesh"/>
                <a:rtl val="true"/>
              </a:rPr>
              <a:t>- تصـبــــح الكـــــرة ميتـــــة عنـدمــــا:</a:t>
            </a:r>
          </a:p>
          <a:p>
            <a:pPr algn="ctr" rtl="true">
              <a:lnSpc>
                <a:spcPts val="3618"/>
              </a:lnSpc>
              <a:spcBef>
                <a:spcPct val="0"/>
              </a:spcBef>
            </a:pPr>
            <a:r>
              <a:rPr lang="ar-EG" sz="2584">
                <a:solidFill>
                  <a:srgbClr val="000000"/>
                </a:solidFill>
                <a:latin typeface="Afeesh"/>
                <a:ea typeface="Afeesh"/>
                <a:cs typeface="Afeesh"/>
                <a:sym typeface="Afeesh"/>
                <a:rtl val="true"/>
              </a:rPr>
              <a:t>· في حالة التسجيل.</a:t>
            </a:r>
          </a:p>
          <a:p>
            <a:pPr algn="ctr" rtl="true">
              <a:lnSpc>
                <a:spcPts val="3618"/>
              </a:lnSpc>
              <a:spcBef>
                <a:spcPct val="0"/>
              </a:spcBef>
            </a:pPr>
            <a:r>
              <a:rPr lang="ar-EG" sz="2584">
                <a:solidFill>
                  <a:srgbClr val="000000"/>
                </a:solidFill>
                <a:latin typeface="Afeesh"/>
                <a:ea typeface="Afeesh"/>
                <a:cs typeface="Afeesh"/>
                <a:sym typeface="Afeesh"/>
                <a:rtl val="true"/>
              </a:rPr>
              <a:t>· عند صفارة الحكم والكرة حية.</a:t>
            </a:r>
          </a:p>
          <a:p>
            <a:pPr algn="ctr" rtl="true">
              <a:lnSpc>
                <a:spcPts val="3618"/>
              </a:lnSpc>
              <a:spcBef>
                <a:spcPct val="0"/>
              </a:spcBef>
            </a:pPr>
            <a:r>
              <a:rPr lang="ar-EG" sz="2584">
                <a:solidFill>
                  <a:srgbClr val="000000"/>
                </a:solidFill>
                <a:latin typeface="Afeesh"/>
                <a:ea typeface="Afeesh"/>
                <a:cs typeface="Afeesh"/>
                <a:sym typeface="Afeesh"/>
                <a:rtl val="true"/>
              </a:rPr>
              <a:t>· في الرمية الحرة الأولى.</a:t>
            </a:r>
          </a:p>
          <a:p>
            <a:pPr algn="ctr" rtl="true">
              <a:lnSpc>
                <a:spcPts val="3618"/>
              </a:lnSpc>
              <a:spcBef>
                <a:spcPct val="0"/>
              </a:spcBef>
            </a:pPr>
            <a:r>
              <a:rPr lang="ar-EG" sz="2584">
                <a:solidFill>
                  <a:srgbClr val="000000"/>
                </a:solidFill>
                <a:latin typeface="Afeesh"/>
                <a:ea typeface="Afeesh"/>
                <a:cs typeface="Afeesh"/>
                <a:sym typeface="Afeesh"/>
                <a:rtl val="true"/>
              </a:rPr>
              <a:t>· امتلاك الجرة بعد التسديد.</a:t>
            </a:r>
          </a:p>
          <a:p>
            <a:pPr algn="ctr" rtl="true">
              <a:lnSpc>
                <a:spcPts val="3618"/>
              </a:lnSpc>
              <a:spcBef>
                <a:spcPct val="0"/>
              </a:spcBef>
            </a:pPr>
            <a:r>
              <a:rPr lang="ar-EG" sz="2584">
                <a:solidFill>
                  <a:srgbClr val="000000"/>
                </a:solidFill>
                <a:latin typeface="Afeesh"/>
                <a:ea typeface="Afeesh"/>
                <a:cs typeface="Afeesh"/>
                <a:sym typeface="Afeesh"/>
                <a:rtl val="true"/>
              </a:rPr>
              <a:t>· إشارة الميقاتي.</a:t>
            </a:r>
          </a:p>
          <a:p>
            <a:pPr algn="ctr" rtl="true">
              <a:lnSpc>
                <a:spcPts val="3618"/>
              </a:lnSpc>
              <a:spcBef>
                <a:spcPct val="0"/>
              </a:spcBef>
            </a:pPr>
            <a:r>
              <a:rPr lang="ar-EG" sz="2584">
                <a:solidFill>
                  <a:srgbClr val="000000"/>
                </a:solidFill>
                <a:latin typeface="Afeesh"/>
                <a:ea typeface="Afeesh"/>
                <a:cs typeface="Afeesh"/>
                <a:sym typeface="Afeesh"/>
                <a:rtl val="true"/>
              </a:rPr>
              <a:t>- الكــــــرة لا تصـيــــــر ميتــــــة عنـــدمـــــا:</a:t>
            </a:r>
          </a:p>
          <a:p>
            <a:pPr algn="ctr" rtl="true">
              <a:lnSpc>
                <a:spcPts val="3618"/>
              </a:lnSpc>
              <a:spcBef>
                <a:spcPct val="0"/>
              </a:spcBef>
            </a:pPr>
            <a:r>
              <a:rPr lang="ar-EG" sz="2584">
                <a:solidFill>
                  <a:srgbClr val="000000"/>
                </a:solidFill>
                <a:latin typeface="Afeesh"/>
                <a:ea typeface="Afeesh"/>
                <a:cs typeface="Afeesh"/>
                <a:sym typeface="Afeesh"/>
                <a:rtl val="true"/>
              </a:rPr>
              <a:t>· تكون الكرة في الهواء بعد التسديد. </a:t>
            </a:r>
          </a:p>
          <a:p>
            <a:pPr algn="ctr" rtl="true">
              <a:lnSpc>
                <a:spcPts val="3618"/>
              </a:lnSpc>
              <a:spcBef>
                <a:spcPct val="0"/>
              </a:spcBef>
            </a:pPr>
            <a:r>
              <a:rPr lang="ar-EG" sz="2584">
                <a:solidFill>
                  <a:srgbClr val="000000"/>
                </a:solidFill>
                <a:latin typeface="Afeesh"/>
                <a:ea typeface="Afeesh"/>
                <a:cs typeface="Afeesh"/>
                <a:sym typeface="Afeesh"/>
                <a:rtl val="true"/>
              </a:rPr>
              <a:t>· والحكم صفر.</a:t>
            </a:r>
          </a:p>
          <a:p>
            <a:pPr algn="ctr" rtl="true">
              <a:lnSpc>
                <a:spcPts val="3618"/>
              </a:lnSpc>
              <a:spcBef>
                <a:spcPct val="0"/>
              </a:spcBef>
            </a:pPr>
            <a:r>
              <a:rPr lang="ar-EG" sz="2584">
                <a:solidFill>
                  <a:srgbClr val="000000"/>
                </a:solidFill>
                <a:latin typeface="Afeesh"/>
                <a:ea typeface="Afeesh"/>
                <a:cs typeface="Afeesh"/>
                <a:sym typeface="Afeesh"/>
                <a:rtl val="true"/>
              </a:rPr>
              <a:t>· إشارة الميقاتي نهاية الربع ,الشوط أو المباراة. </a:t>
            </a:r>
          </a:p>
          <a:p>
            <a:pPr algn="ctr" rtl="true">
              <a:lnSpc>
                <a:spcPts val="3618"/>
              </a:lnSpc>
              <a:spcBef>
                <a:spcPct val="0"/>
              </a:spcBef>
            </a:pPr>
            <a:r>
              <a:rPr lang="ar-EG" sz="2584">
                <a:solidFill>
                  <a:srgbClr val="000000"/>
                </a:solidFill>
                <a:latin typeface="Afeesh"/>
                <a:ea typeface="Afeesh"/>
                <a:cs typeface="Afeesh"/>
                <a:sym typeface="Afeesh"/>
                <a:rtl val="true"/>
              </a:rPr>
              <a:t>· الكرة في الهواء بعد رمية حرة وصفر الحكم لأي اختراق لقانون اللعبة من طرف لاعب آخر ما عدا اللاعب المسدد.</a:t>
            </a:r>
          </a:p>
          <a:p>
            <a:pPr algn="ctr" rtl="true">
              <a:lnSpc>
                <a:spcPts val="3618"/>
              </a:lnSpc>
              <a:spcBef>
                <a:spcPct val="0"/>
              </a:spcBef>
            </a:pPr>
            <a:r>
              <a:rPr lang="ar-EG" sz="2584">
                <a:solidFill>
                  <a:srgbClr val="000000"/>
                </a:solidFill>
                <a:latin typeface="Afeesh"/>
                <a:ea typeface="Afeesh"/>
                <a:cs typeface="Afeesh"/>
                <a:sym typeface="Afeesh"/>
                <a:rtl val="true"/>
              </a:rPr>
              <a:t>· عندما يرتكب لاعب خطأ على الخصم الذي يريد تسديد رمية حرة ويستمر بعد ذلك امتلاك الكرة قبل الخطأ.</a:t>
            </a:r>
          </a:p>
          <a:p>
            <a:pPr algn="ctr" rtl="true">
              <a:lnSpc>
                <a:spcPts val="3618"/>
              </a:lnSpc>
              <a:spcBef>
                <a:spcPct val="0"/>
              </a:spcBef>
            </a:pPr>
            <a:r>
              <a:rPr lang="ar-EG" sz="2584">
                <a:solidFill>
                  <a:srgbClr val="000000"/>
                </a:solidFill>
                <a:latin typeface="Afeesh"/>
                <a:ea typeface="Afeesh"/>
                <a:cs typeface="Afeesh"/>
                <a:sym typeface="Afeesh"/>
                <a:rtl val="true"/>
              </a:rPr>
              <a:t>- هــــذه الحـالـــــة لا تـطبــــق والسـلــــــة لا تـحـتســــب عنــدمــــــا:</a:t>
            </a:r>
          </a:p>
          <a:p>
            <a:pPr algn="ctr" rtl="true">
              <a:lnSpc>
                <a:spcPts val="3618"/>
              </a:lnSpc>
              <a:spcBef>
                <a:spcPct val="0"/>
              </a:spcBef>
            </a:pPr>
            <a:r>
              <a:rPr lang="ar-EG" sz="2584">
                <a:solidFill>
                  <a:srgbClr val="000000"/>
                </a:solidFill>
                <a:latin typeface="Afeesh"/>
                <a:ea typeface="Afeesh"/>
                <a:cs typeface="Afeesh"/>
                <a:sym typeface="Afeesh"/>
                <a:rtl val="true"/>
              </a:rPr>
              <a:t>· بعد صفارة الحكم تلي القيام بحركة تسديد جديدة.</a:t>
            </a:r>
          </a:p>
          <a:p>
            <a:pPr algn="ctr" rtl="true">
              <a:lnSpc>
                <a:spcPts val="3618"/>
              </a:lnSpc>
              <a:spcBef>
                <a:spcPct val="0"/>
              </a:spcBef>
            </a:pPr>
            <a:r>
              <a:rPr lang="ar-EG" sz="2584">
                <a:solidFill>
                  <a:srgbClr val="000000"/>
                </a:solidFill>
                <a:latin typeface="Afeesh"/>
                <a:ea typeface="Afeesh"/>
                <a:cs typeface="Afeesh"/>
                <a:sym typeface="Afeesh"/>
                <a:rtl val="true"/>
              </a:rPr>
              <a:t>· أثناء استمرار حركة التسديد ,وإشارة الميقاتي لنهاية المرحلة. (</a:t>
            </a:r>
            <a:r>
              <a:rPr lang="en-US" sz="2584">
                <a:solidFill>
                  <a:srgbClr val="000000"/>
                </a:solidFill>
                <a:latin typeface="Afeesh"/>
                <a:ea typeface="Afeesh"/>
                <a:cs typeface="Afeesh"/>
                <a:sym typeface="Afeesh"/>
              </a:rPr>
              <a:t>FIBA, 2014, pp. 17-18</a:t>
            </a:r>
            <a:r>
              <a:rPr lang="ar-EG" sz="2584">
                <a:solidFill>
                  <a:srgbClr val="000000"/>
                </a:solidFill>
                <a:latin typeface="Afeesh"/>
                <a:ea typeface="Afeesh"/>
                <a:cs typeface="Afeesh"/>
                <a:sym typeface="Afeesh"/>
                <a:rtl val="true"/>
              </a:rPr>
              <a:t>)</a:t>
            </a:r>
          </a:p>
          <a:p>
            <a:pPr algn="ctr" rtl="true">
              <a:lnSpc>
                <a:spcPts val="3618"/>
              </a:lnSpc>
              <a:spcBef>
                <a:spcPct val="0"/>
              </a:spcBef>
            </a:pPr>
            <a:r>
              <a:rPr lang="ar-EG" sz="2584">
                <a:solidFill>
                  <a:srgbClr val="000000"/>
                </a:solidFill>
                <a:latin typeface="Afeesh"/>
                <a:ea typeface="Afeesh"/>
                <a:cs typeface="Afeesh"/>
                <a:sym typeface="Afeesh"/>
                <a:rtl val="true"/>
              </a:rPr>
              <a:t>- حــــالات للكــــرة بـيــــن اثـنـيــــن: </a:t>
            </a:r>
          </a:p>
          <a:p>
            <a:pPr algn="ctr" rtl="true">
              <a:lnSpc>
                <a:spcPts val="3618"/>
              </a:lnSpc>
              <a:spcBef>
                <a:spcPct val="0"/>
              </a:spcBef>
            </a:pPr>
            <a:r>
              <a:rPr lang="ar-EG" sz="2584">
                <a:solidFill>
                  <a:srgbClr val="000000"/>
                </a:solidFill>
                <a:latin typeface="Afeesh"/>
                <a:ea typeface="Afeesh"/>
                <a:cs typeface="Afeesh"/>
                <a:sym typeface="Afeesh"/>
                <a:rtl val="true"/>
              </a:rPr>
              <a:t>· تخرج الكرة من الحدود والحكام في شك أو لا يتوافقون.</a:t>
            </a:r>
          </a:p>
          <a:p>
            <a:pPr algn="ctr" rtl="true">
              <a:lnSpc>
                <a:spcPts val="3618"/>
              </a:lnSpc>
              <a:spcBef>
                <a:spcPct val="0"/>
              </a:spcBef>
            </a:pPr>
            <a:r>
              <a:rPr lang="ar-EG" sz="2584">
                <a:solidFill>
                  <a:srgbClr val="000000"/>
                </a:solidFill>
                <a:latin typeface="Afeesh"/>
                <a:ea typeface="Afeesh"/>
                <a:cs typeface="Afeesh"/>
                <a:sym typeface="Afeesh"/>
                <a:rtl val="true"/>
              </a:rPr>
              <a:t>· على أخر لاعب الذي لمس الكرة.</a:t>
            </a:r>
          </a:p>
          <a:p>
            <a:pPr algn="ctr" rtl="true">
              <a:lnSpc>
                <a:spcPts val="3618"/>
              </a:lnSpc>
              <a:spcBef>
                <a:spcPct val="0"/>
              </a:spcBef>
            </a:pPr>
            <a:r>
              <a:rPr lang="ar-EG" sz="2584">
                <a:solidFill>
                  <a:srgbClr val="000000"/>
                </a:solidFill>
                <a:latin typeface="Afeesh"/>
                <a:ea typeface="Afeesh"/>
                <a:cs typeface="Afeesh"/>
                <a:sym typeface="Afeesh"/>
                <a:rtl val="true"/>
              </a:rPr>
              <a:t>· اختراق مزدوج للقانون أثناء آخر تسديد ضائع.</a:t>
            </a:r>
          </a:p>
          <a:p>
            <a:pPr algn="ctr" rtl="true">
              <a:lnSpc>
                <a:spcPts val="3618"/>
              </a:lnSpc>
              <a:spcBef>
                <a:spcPct val="0"/>
              </a:spcBef>
            </a:pPr>
            <a:r>
              <a:rPr lang="ar-EG" sz="2584">
                <a:solidFill>
                  <a:srgbClr val="000000"/>
                </a:solidFill>
                <a:latin typeface="Afeesh"/>
                <a:ea typeface="Afeesh"/>
                <a:cs typeface="Afeesh"/>
                <a:sym typeface="Afeesh"/>
                <a:rtl val="true"/>
              </a:rPr>
              <a:t>· كرة حية تلتصق بين السلة واللوح، ما عدا بين الرميات الحرة أو بعد أخر رمية حرة متبوع بوضع الكرة في حالة لعب من خط الوسط مقابل طاولة التسجيل. (</a:t>
            </a:r>
            <a:r>
              <a:rPr lang="en-US" sz="2584">
                <a:solidFill>
                  <a:srgbClr val="000000"/>
                </a:solidFill>
                <a:latin typeface="Afeesh"/>
                <a:ea typeface="Afeesh"/>
                <a:cs typeface="Afeesh"/>
                <a:sym typeface="Afeesh"/>
              </a:rPr>
              <a:t>FIBA, 2014, p. 19</a:t>
            </a:r>
            <a:r>
              <a:rPr lang="ar-EG" sz="2584">
                <a:solidFill>
                  <a:srgbClr val="000000"/>
                </a:solidFill>
                <a:latin typeface="Afeesh"/>
                <a:ea typeface="Afeesh"/>
                <a:cs typeface="Afeesh"/>
                <a:sym typeface="Afeesh"/>
                <a:rtl val="true"/>
              </a:rPr>
              <a:t>)</a:t>
            </a:r>
          </a:p>
        </p:txBody>
      </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71550"/>
            <a:ext cx="18288000" cy="9411097"/>
          </a:xfrm>
          <a:prstGeom prst="rect">
            <a:avLst/>
          </a:prstGeom>
        </p:spPr>
        <p:txBody>
          <a:bodyPr anchor="t" rtlCol="false" tIns="0" lIns="0" bIns="0" rIns="0">
            <a:spAutoFit/>
          </a:bodyPr>
          <a:lstStyle/>
          <a:p>
            <a:pPr algn="ctr" rtl="true">
              <a:lnSpc>
                <a:spcPts val="4178"/>
              </a:lnSpc>
              <a:spcBef>
                <a:spcPct val="0"/>
              </a:spcBef>
            </a:pPr>
            <a:r>
              <a:rPr lang="ar-EG" sz="2984">
                <a:solidFill>
                  <a:srgbClr val="02C0CF"/>
                </a:solidFill>
                <a:latin typeface="Afeesh"/>
                <a:ea typeface="Afeesh"/>
                <a:cs typeface="Afeesh"/>
                <a:sym typeface="Afeesh"/>
                <a:rtl val="true"/>
              </a:rPr>
              <a:t>المشـــي بالكـــرة: </a:t>
            </a:r>
          </a:p>
          <a:p>
            <a:pPr algn="ctr" rtl="true">
              <a:lnSpc>
                <a:spcPts val="4178"/>
              </a:lnSpc>
              <a:spcBef>
                <a:spcPct val="0"/>
              </a:spcBef>
            </a:pPr>
            <a:r>
              <a:rPr lang="ar-EG" sz="2984">
                <a:solidFill>
                  <a:srgbClr val="02C0CF"/>
                </a:solidFill>
                <a:latin typeface="Afeesh"/>
                <a:ea typeface="Afeesh"/>
                <a:cs typeface="Afeesh"/>
                <a:sym typeface="Afeesh"/>
                <a:rtl val="true"/>
              </a:rPr>
              <a:t>تـعــــريــــف:</a:t>
            </a:r>
          </a:p>
          <a:p>
            <a:pPr algn="ctr" rtl="true">
              <a:lnSpc>
                <a:spcPts val="4178"/>
              </a:lnSpc>
              <a:spcBef>
                <a:spcPct val="0"/>
              </a:spcBef>
            </a:pPr>
            <a:r>
              <a:rPr lang="ar-EG" sz="2984">
                <a:solidFill>
                  <a:srgbClr val="02C0CF"/>
                </a:solidFill>
                <a:latin typeface="Afeesh"/>
                <a:ea typeface="Afeesh"/>
                <a:cs typeface="Afeesh"/>
                <a:sym typeface="Afeesh"/>
                <a:rtl val="true"/>
              </a:rPr>
              <a:t>المشي هو الحركة غير المشروعة لواحد أو كلا القدمين خارج الحدود المعرّفة في هذه المقالة، بينما يحمل اللاعب كرة حية في الملعب.</a:t>
            </a:r>
          </a:p>
          <a:p>
            <a:pPr algn="ctr" rtl="true">
              <a:lnSpc>
                <a:spcPts val="4178"/>
              </a:lnSpc>
              <a:spcBef>
                <a:spcPct val="0"/>
              </a:spcBef>
            </a:pPr>
            <a:r>
              <a:rPr lang="ar-EG" sz="2984">
                <a:solidFill>
                  <a:srgbClr val="02C0CF"/>
                </a:solidFill>
                <a:latin typeface="Afeesh"/>
                <a:ea typeface="Afeesh"/>
                <a:cs typeface="Afeesh"/>
                <a:sym typeface="Afeesh"/>
                <a:rtl val="true"/>
              </a:rPr>
              <a:t>المحور هو الحركة القانونية للاعب الذي يحمل الكرة الحية في الملعب والذي يحرك القدم نفسها مرة واحدة أو أكثر في أي اتجاه في حين أن القدم الأخرى، المسماة القدم المحورية، تبقى عند نقطة اتصالها بالأرض.</a:t>
            </a:r>
          </a:p>
          <a:p>
            <a:pPr algn="ctr" rtl="true">
              <a:lnSpc>
                <a:spcPts val="4178"/>
              </a:lnSpc>
              <a:spcBef>
                <a:spcPct val="0"/>
              </a:spcBef>
            </a:pPr>
            <a:r>
              <a:rPr lang="ar-EG" sz="2984">
                <a:solidFill>
                  <a:srgbClr val="02C0CF"/>
                </a:solidFill>
                <a:latin typeface="Afeesh"/>
                <a:ea typeface="Afeesh"/>
                <a:cs typeface="Afeesh"/>
                <a:sym typeface="Afeesh"/>
                <a:rtl val="true"/>
              </a:rPr>
              <a:t>القـاعـــدة:</a:t>
            </a:r>
          </a:p>
          <a:p>
            <a:pPr algn="ctr" rtl="true">
              <a:lnSpc>
                <a:spcPts val="4178"/>
              </a:lnSpc>
              <a:spcBef>
                <a:spcPct val="0"/>
              </a:spcBef>
            </a:pPr>
            <a:r>
              <a:rPr lang="ar-EG" sz="2984">
                <a:solidFill>
                  <a:srgbClr val="02C0CF"/>
                </a:solidFill>
                <a:latin typeface="Afeesh"/>
                <a:ea typeface="Afeesh"/>
                <a:cs typeface="Afeesh"/>
                <a:sym typeface="Afeesh"/>
                <a:rtl val="true"/>
              </a:rPr>
              <a:t>إنشاء القدم المحورية من قبل لاعب يمسك كرة حية في الملعب:</a:t>
            </a:r>
          </a:p>
          <a:p>
            <a:pPr algn="ctr" rtl="true">
              <a:lnSpc>
                <a:spcPts val="4178"/>
              </a:lnSpc>
              <a:spcBef>
                <a:spcPct val="0"/>
              </a:spcBef>
            </a:pPr>
            <a:r>
              <a:rPr lang="ar-EG" sz="2984">
                <a:solidFill>
                  <a:srgbClr val="02C0CF"/>
                </a:solidFill>
                <a:latin typeface="Afeesh"/>
                <a:ea typeface="Afeesh"/>
                <a:cs typeface="Afeesh"/>
                <a:sym typeface="Afeesh"/>
                <a:rtl val="true"/>
              </a:rPr>
              <a:t>- عندما تكون قدمي اللاعب ثابتة على الأرض:</a:t>
            </a:r>
          </a:p>
          <a:p>
            <a:pPr algn="ctr" rtl="true">
              <a:lnSpc>
                <a:spcPts val="4178"/>
              </a:lnSpc>
              <a:spcBef>
                <a:spcPct val="0"/>
              </a:spcBef>
            </a:pPr>
            <a:r>
              <a:rPr lang="ar-EG" sz="2984">
                <a:solidFill>
                  <a:srgbClr val="02C0CF"/>
                </a:solidFill>
                <a:latin typeface="Afeesh"/>
                <a:ea typeface="Afeesh"/>
                <a:cs typeface="Afeesh"/>
                <a:sym typeface="Afeesh"/>
                <a:rtl val="true"/>
              </a:rPr>
              <a:t>- بمجرد رفع قدم واحدة يصبح الآخر قدمًا محوريًا.</a:t>
            </a:r>
          </a:p>
          <a:p>
            <a:pPr algn="ctr" rtl="true">
              <a:lnSpc>
                <a:spcPts val="4178"/>
              </a:lnSpc>
              <a:spcBef>
                <a:spcPct val="0"/>
              </a:spcBef>
            </a:pPr>
            <a:r>
              <a:rPr lang="ar-EG" sz="2984">
                <a:solidFill>
                  <a:srgbClr val="02C0CF"/>
                </a:solidFill>
                <a:latin typeface="Afeesh"/>
                <a:ea typeface="Afeesh"/>
                <a:cs typeface="Afeesh"/>
                <a:sym typeface="Afeesh"/>
                <a:rtl val="true"/>
              </a:rPr>
              <a:t> بينما ينتقل:</a:t>
            </a:r>
          </a:p>
          <a:p>
            <a:pPr algn="ctr" rtl="true">
              <a:lnSpc>
                <a:spcPts val="4178"/>
              </a:lnSpc>
              <a:spcBef>
                <a:spcPct val="0"/>
              </a:spcBef>
            </a:pPr>
            <a:r>
              <a:rPr lang="ar-EG" sz="2984">
                <a:solidFill>
                  <a:srgbClr val="02C0CF"/>
                </a:solidFill>
                <a:latin typeface="Afeesh"/>
                <a:ea typeface="Afeesh"/>
                <a:cs typeface="Afeesh"/>
                <a:sym typeface="Afeesh"/>
                <a:rtl val="true"/>
              </a:rPr>
              <a:t>- إذا كانت القدم ملامسة للأرض، فإن هذه القدم تصبح القدم المحورية،</a:t>
            </a:r>
          </a:p>
          <a:p>
            <a:pPr algn="ctr" rtl="true">
              <a:lnSpc>
                <a:spcPts val="4178"/>
              </a:lnSpc>
              <a:spcBef>
                <a:spcPct val="0"/>
              </a:spcBef>
            </a:pPr>
            <a:r>
              <a:rPr lang="ar-EG" sz="2984">
                <a:solidFill>
                  <a:srgbClr val="02C0CF"/>
                </a:solidFill>
                <a:latin typeface="Afeesh"/>
                <a:ea typeface="Afeesh"/>
                <a:cs typeface="Afeesh"/>
                <a:sym typeface="Afeesh"/>
                <a:rtl val="true"/>
              </a:rPr>
              <a:t>- إذا لم يلمس أي من القدمين الأرض ويسقط اللاعب على الأرض في وقت واحد مع كلتا القدمين، بمجرد رفع قدم واحدة يصبح الآخر القدم المحورية،</a:t>
            </a:r>
          </a:p>
          <a:p>
            <a:pPr algn="ctr" rtl="true">
              <a:lnSpc>
                <a:spcPts val="4178"/>
              </a:lnSpc>
              <a:spcBef>
                <a:spcPct val="0"/>
              </a:spcBef>
            </a:pPr>
            <a:r>
              <a:rPr lang="ar-EG" sz="2984">
                <a:solidFill>
                  <a:srgbClr val="02C0CF"/>
                </a:solidFill>
                <a:latin typeface="Afeesh"/>
                <a:ea typeface="Afeesh"/>
                <a:cs typeface="Afeesh"/>
                <a:sym typeface="Afeesh"/>
                <a:rtl val="true"/>
              </a:rPr>
              <a:t>- إذا لم يكن أي من القدمين على اتصال بالأرض ويقع اللاعب على قدم، فإن القدم تصبح القدم المحورية. إذا قفز اللاعب على هذه القدم ويسقط على الأرض في وقت واحد على كلا القدمين، فلا يكن أي قدم قدما محورية.</a:t>
            </a:r>
          </a:p>
          <a:p>
            <a:pPr algn="ctr" rtl="true">
              <a:lnSpc>
                <a:spcPts val="4178"/>
              </a:lnSpc>
              <a:spcBef>
                <a:spcPct val="0"/>
              </a:spcBef>
            </a:pPr>
            <a:r>
              <a:rPr lang="ar-EG" sz="2984">
                <a:solidFill>
                  <a:srgbClr val="02C0CF"/>
                </a:solidFill>
                <a:latin typeface="Afeesh"/>
                <a:ea typeface="Afeesh"/>
                <a:cs typeface="Afeesh"/>
                <a:sym typeface="Afeesh"/>
                <a:rtl val="true"/>
              </a:rPr>
              <a:t>التقدم بالكرة من قبل اللاعب الذي أسس القدم المحورية بينما لديه السيطرة على الكرة الحية في الملعب:</a:t>
            </a:r>
          </a:p>
          <a:p>
            <a:pPr algn="ctr" rtl="true">
              <a:lnSpc>
                <a:spcPts val="4178"/>
              </a:lnSpc>
              <a:spcBef>
                <a:spcPct val="0"/>
              </a:spcBef>
            </a:pPr>
            <a:r>
              <a:rPr lang="ar-EG" sz="2984">
                <a:solidFill>
                  <a:srgbClr val="02C0CF"/>
                </a:solidFill>
                <a:latin typeface="Afeesh"/>
                <a:ea typeface="Afeesh"/>
                <a:cs typeface="Afeesh"/>
                <a:sym typeface="Afeesh"/>
                <a:rtl val="true"/>
              </a:rPr>
              <a:t>بينما هو ثابت بكلتا القدمين على الأرض:</a:t>
            </a:r>
          </a:p>
          <a:p>
            <a:pPr algn="ctr" rtl="true">
              <a:lnSpc>
                <a:spcPts val="4178"/>
              </a:lnSpc>
              <a:spcBef>
                <a:spcPct val="0"/>
              </a:spcBef>
            </a:pPr>
            <a:r>
              <a:rPr lang="ar-EG" sz="2984">
                <a:solidFill>
                  <a:srgbClr val="02C0CF"/>
                </a:solidFill>
                <a:latin typeface="Afeesh"/>
                <a:ea typeface="Afeesh"/>
                <a:cs typeface="Afeesh"/>
                <a:sym typeface="Afeesh"/>
                <a:rtl val="true"/>
              </a:rPr>
              <a:t>- لبدء التنطيط، لا يمكن رفع القدم المحوري حتى تترك الكرة اليد (الأيدي) - للتمرير أو التسديد على السلة، يمكن للاعب رفع القدم المحوري ولكن لا يمكن للقدم أن يعود إلى الأرض قبل أن تترك الكرة اليد (الأيدي)،</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71550"/>
            <a:ext cx="18288000" cy="34278569"/>
          </a:xfrm>
          <a:prstGeom prst="rect">
            <a:avLst/>
          </a:prstGeom>
        </p:spPr>
        <p:txBody>
          <a:bodyPr anchor="t" rtlCol="false" tIns="0" lIns="0" bIns="0" rIns="0">
            <a:spAutoFit/>
          </a:bodyPr>
          <a:lstStyle/>
          <a:p>
            <a:pPr algn="ctr" rtl="true">
              <a:lnSpc>
                <a:spcPts val="3780"/>
              </a:lnSpc>
              <a:spcBef>
                <a:spcPct val="0"/>
              </a:spcBef>
            </a:pPr>
            <a:r>
              <a:rPr lang="ar-EG" sz="2700">
                <a:solidFill>
                  <a:srgbClr val="00BF63"/>
                </a:solidFill>
                <a:latin typeface="Afeesh"/>
                <a:ea typeface="Afeesh"/>
                <a:cs typeface="Afeesh"/>
                <a:sym typeface="Afeesh"/>
                <a:rtl val="true"/>
              </a:rPr>
              <a:t>بينما ينتقل:</a:t>
            </a:r>
          </a:p>
          <a:p>
            <a:pPr algn="ctr" rtl="true">
              <a:lnSpc>
                <a:spcPts val="3780"/>
              </a:lnSpc>
              <a:spcBef>
                <a:spcPct val="0"/>
              </a:spcBef>
            </a:pPr>
            <a:r>
              <a:rPr lang="ar-EG" sz="2700">
                <a:solidFill>
                  <a:srgbClr val="00BF63"/>
                </a:solidFill>
                <a:latin typeface="Afeesh"/>
                <a:ea typeface="Afeesh"/>
                <a:cs typeface="Afeesh"/>
                <a:sym typeface="Afeesh"/>
                <a:rtl val="true"/>
              </a:rPr>
              <a:t>- للتمرير أو التسديد، يمكن للاعب رفع القدم المحورية ويقع على قدم واحدة أو في وقت واحد على كلتا القدمين. بعد ذلك ،القدم أو القدمين يمكنهما ترك الأرض لكن لا يمكن لأي منهما العودة إلى الأرض قبل أن تترك الكرة اليد (الأيدي) ،</a:t>
            </a:r>
          </a:p>
          <a:p>
            <a:pPr algn="ctr" rtl="true">
              <a:lnSpc>
                <a:spcPts val="3780"/>
              </a:lnSpc>
              <a:spcBef>
                <a:spcPct val="0"/>
              </a:spcBef>
            </a:pPr>
            <a:r>
              <a:rPr lang="ar-EG" sz="2700">
                <a:solidFill>
                  <a:srgbClr val="00BF63"/>
                </a:solidFill>
                <a:latin typeface="Afeesh"/>
                <a:ea typeface="Afeesh"/>
                <a:cs typeface="Afeesh"/>
                <a:sym typeface="Afeesh"/>
                <a:rtl val="true"/>
              </a:rPr>
              <a:t>- لبدء التنطيط، لا يمكن رفع القدم المحورية حتى تغادر الكرة اليد،</a:t>
            </a:r>
          </a:p>
          <a:p>
            <a:pPr algn="ctr" rtl="true">
              <a:lnSpc>
                <a:spcPts val="3780"/>
              </a:lnSpc>
              <a:spcBef>
                <a:spcPct val="0"/>
              </a:spcBef>
            </a:pPr>
            <a:r>
              <a:rPr lang="ar-EG" sz="2700">
                <a:solidFill>
                  <a:srgbClr val="00BF63"/>
                </a:solidFill>
                <a:latin typeface="Afeesh"/>
                <a:ea typeface="Afeesh"/>
                <a:cs typeface="Afeesh"/>
                <a:sym typeface="Afeesh"/>
                <a:rtl val="true"/>
              </a:rPr>
              <a:t>بينما يتوقف ولا قدما هي قدم المحورية:</a:t>
            </a:r>
          </a:p>
          <a:p>
            <a:pPr algn="ctr" rtl="true">
              <a:lnSpc>
                <a:spcPts val="3780"/>
              </a:lnSpc>
              <a:spcBef>
                <a:spcPct val="0"/>
              </a:spcBef>
            </a:pPr>
            <a:r>
              <a:rPr lang="ar-EG" sz="2700">
                <a:solidFill>
                  <a:srgbClr val="00BF63"/>
                </a:solidFill>
                <a:latin typeface="Afeesh"/>
                <a:ea typeface="Afeesh"/>
                <a:cs typeface="Afeesh"/>
                <a:sym typeface="Afeesh"/>
                <a:rtl val="true"/>
              </a:rPr>
              <a:t>- لبدء التنطيط، لا يمكن لأي قدم مغادرة الأرض قبل يتم تحرير الكرة من اليد (اليدين)،</a:t>
            </a:r>
          </a:p>
          <a:p>
            <a:pPr algn="ctr" rtl="true">
              <a:lnSpc>
                <a:spcPts val="3780"/>
              </a:lnSpc>
              <a:spcBef>
                <a:spcPct val="0"/>
              </a:spcBef>
            </a:pPr>
            <a:r>
              <a:rPr lang="ar-EG" sz="2700">
                <a:solidFill>
                  <a:srgbClr val="00BF63"/>
                </a:solidFill>
                <a:latin typeface="Afeesh"/>
                <a:ea typeface="Afeesh"/>
                <a:cs typeface="Afeesh"/>
                <a:sym typeface="Afeesh"/>
                <a:rtl val="true"/>
              </a:rPr>
              <a:t>- للتمرير أو التسديد نحو سلة ، يمكن رفع أحد أو كلا القدمين ولكن لا يمكن العودة إلى الأرض قبل مغادرة الكرة اليد.</a:t>
            </a:r>
          </a:p>
          <a:p>
            <a:pPr algn="ctr" rtl="true">
              <a:lnSpc>
                <a:spcPts val="3780"/>
              </a:lnSpc>
              <a:spcBef>
                <a:spcPct val="0"/>
              </a:spcBef>
            </a:pPr>
            <a:r>
              <a:rPr lang="ar-EG" sz="2700">
                <a:solidFill>
                  <a:srgbClr val="00BF63"/>
                </a:solidFill>
                <a:latin typeface="Afeesh"/>
                <a:ea typeface="Afeesh"/>
                <a:cs typeface="Afeesh"/>
                <a:sym typeface="Afeesh"/>
                <a:rtl val="true"/>
              </a:rPr>
              <a:t>سقوط اللاعب على الأرض مستلقيا أو جالسا:</a:t>
            </a:r>
          </a:p>
          <a:p>
            <a:pPr algn="ctr" rtl="true">
              <a:lnSpc>
                <a:spcPts val="3780"/>
              </a:lnSpc>
              <a:spcBef>
                <a:spcPct val="0"/>
              </a:spcBef>
            </a:pPr>
            <a:r>
              <a:rPr lang="ar-EG" sz="2700">
                <a:solidFill>
                  <a:srgbClr val="00BF63"/>
                </a:solidFill>
                <a:latin typeface="Afeesh"/>
                <a:ea typeface="Afeesh"/>
                <a:cs typeface="Afeesh"/>
                <a:sym typeface="Afeesh"/>
                <a:rtl val="true"/>
              </a:rPr>
              <a:t>- من القانوني للاعب الذي يمسك الكرة وسقوط على الأرض أن يأخذ الكرة أثناء الاستلقاء أو الجلوس على الأرض،</a:t>
            </a:r>
          </a:p>
          <a:p>
            <a:pPr algn="ctr" rtl="true">
              <a:lnSpc>
                <a:spcPts val="3780"/>
              </a:lnSpc>
              <a:spcBef>
                <a:spcPct val="0"/>
              </a:spcBef>
            </a:pPr>
            <a:r>
              <a:rPr lang="ar-EG" sz="2700">
                <a:solidFill>
                  <a:srgbClr val="00BF63"/>
                </a:solidFill>
                <a:latin typeface="Afeesh"/>
                <a:ea typeface="Afeesh"/>
                <a:cs typeface="Afeesh"/>
                <a:sym typeface="Afeesh"/>
                <a:rtl val="true"/>
              </a:rPr>
              <a:t>- إنه مخالفة إذا قام اللاعب بعد ذلك باللف أو يحاول النهوض بينما هو ماسك الكرة. (</a:t>
            </a:r>
            <a:r>
              <a:rPr lang="en-US" sz="2700">
                <a:solidFill>
                  <a:srgbClr val="00BF63"/>
                </a:solidFill>
                <a:latin typeface="Afeesh"/>
                <a:ea typeface="Afeesh"/>
                <a:cs typeface="Afeesh"/>
                <a:sym typeface="Afeesh"/>
              </a:rPr>
              <a:t>FIBA, 2014, pp. 29-30</a:t>
            </a:r>
            <a:r>
              <a:rPr lang="ar-EG" sz="2700">
                <a:solidFill>
                  <a:srgbClr val="00BF63"/>
                </a:solidFill>
                <a:latin typeface="Afeesh"/>
                <a:ea typeface="Afeesh"/>
                <a:cs typeface="Afeesh"/>
                <a:sym typeface="Afeesh"/>
                <a:rtl val="true"/>
              </a:rPr>
              <a:t>)</a:t>
            </a:r>
          </a:p>
          <a:p>
            <a:pPr algn="ctr" rtl="true">
              <a:lnSpc>
                <a:spcPts val="3780"/>
              </a:lnSpc>
              <a:spcBef>
                <a:spcPct val="0"/>
              </a:spcBef>
            </a:pPr>
            <a:r>
              <a:rPr lang="ar-EG" sz="2700">
                <a:solidFill>
                  <a:srgbClr val="00BF63"/>
                </a:solidFill>
                <a:latin typeface="Afeesh"/>
                <a:ea typeface="Afeesh"/>
                <a:cs typeface="Afeesh"/>
                <a:sym typeface="Afeesh"/>
                <a:rtl val="true"/>
              </a:rPr>
              <a:t>الشاشة - القانونية وغير القانونية:</a:t>
            </a:r>
          </a:p>
          <a:p>
            <a:pPr algn="ctr" rtl="true">
              <a:lnSpc>
                <a:spcPts val="3780"/>
              </a:lnSpc>
              <a:spcBef>
                <a:spcPct val="0"/>
              </a:spcBef>
            </a:pPr>
            <a:r>
              <a:rPr lang="ar-EG" sz="2700">
                <a:solidFill>
                  <a:srgbClr val="00BF63"/>
                </a:solidFill>
                <a:latin typeface="Afeesh"/>
                <a:ea typeface="Afeesh"/>
                <a:cs typeface="Afeesh"/>
                <a:sym typeface="Afeesh"/>
                <a:rtl val="true"/>
              </a:rPr>
              <a:t>هناك شاشة عندما يحاول اللاعب تأخير أو منع الخصم دون كرة الوصول إلى الموضع المطلوب في الملعب.</a:t>
            </a:r>
          </a:p>
          <a:p>
            <a:pPr algn="ctr" rtl="true">
              <a:lnSpc>
                <a:spcPts val="3780"/>
              </a:lnSpc>
              <a:spcBef>
                <a:spcPct val="0"/>
              </a:spcBef>
            </a:pPr>
            <a:r>
              <a:rPr lang="ar-EG" sz="2700">
                <a:solidFill>
                  <a:srgbClr val="00BF63"/>
                </a:solidFill>
                <a:latin typeface="Afeesh"/>
                <a:ea typeface="Afeesh"/>
                <a:cs typeface="Afeesh"/>
                <a:sym typeface="Afeesh"/>
                <a:rtl val="true"/>
              </a:rPr>
              <a:t>الشاشة قانونية عندما اللاعب الذي يصنع شاشة على أحد المعارضين:</a:t>
            </a:r>
          </a:p>
          <a:p>
            <a:pPr algn="ctr" rtl="true">
              <a:lnSpc>
                <a:spcPts val="3780"/>
              </a:lnSpc>
              <a:spcBef>
                <a:spcPct val="0"/>
              </a:spcBef>
            </a:pPr>
            <a:r>
              <a:rPr lang="ar-EG" sz="2700">
                <a:solidFill>
                  <a:srgbClr val="00BF63"/>
                </a:solidFill>
                <a:latin typeface="Afeesh"/>
                <a:ea typeface="Afeesh"/>
                <a:cs typeface="Afeesh"/>
                <a:sym typeface="Afeesh"/>
                <a:rtl val="true"/>
              </a:rPr>
              <a:t>- هو ثابت (داخل اسطوانته) عند حدوث الاتصال،</a:t>
            </a:r>
          </a:p>
          <a:p>
            <a:pPr algn="ctr" rtl="true">
              <a:lnSpc>
                <a:spcPts val="3780"/>
              </a:lnSpc>
              <a:spcBef>
                <a:spcPct val="0"/>
              </a:spcBef>
            </a:pPr>
            <a:r>
              <a:rPr lang="ar-EG" sz="2700">
                <a:solidFill>
                  <a:srgbClr val="00BF63"/>
                </a:solidFill>
                <a:latin typeface="Afeesh"/>
                <a:ea typeface="Afeesh"/>
                <a:cs typeface="Afeesh"/>
                <a:sym typeface="Afeesh"/>
                <a:rtl val="true"/>
              </a:rPr>
              <a:t>- كلا القدمين على الأرض عندما يحدث الاتصال.</a:t>
            </a:r>
          </a:p>
          <a:p>
            <a:pPr algn="ctr" rtl="true">
              <a:lnSpc>
                <a:spcPts val="3780"/>
              </a:lnSpc>
              <a:spcBef>
                <a:spcPct val="0"/>
              </a:spcBef>
            </a:pPr>
            <a:r>
              <a:rPr lang="ar-EG" sz="2700">
                <a:solidFill>
                  <a:srgbClr val="00BF63"/>
                </a:solidFill>
                <a:latin typeface="Afeesh"/>
                <a:ea typeface="Afeesh"/>
                <a:cs typeface="Afeesh"/>
                <a:sym typeface="Afeesh"/>
                <a:rtl val="true"/>
              </a:rPr>
              <a:t>الشاشة غير قانونية عندما اللاعب الذي يصنع الشاشة على الخصم:</a:t>
            </a:r>
          </a:p>
          <a:p>
            <a:pPr algn="ctr" rtl="true">
              <a:lnSpc>
                <a:spcPts val="3780"/>
              </a:lnSpc>
              <a:spcBef>
                <a:spcPct val="0"/>
              </a:spcBef>
            </a:pPr>
            <a:r>
              <a:rPr lang="ar-EG" sz="2700">
                <a:solidFill>
                  <a:srgbClr val="00BF63"/>
                </a:solidFill>
                <a:latin typeface="Afeesh"/>
                <a:ea typeface="Afeesh"/>
                <a:cs typeface="Afeesh"/>
                <a:sym typeface="Afeesh"/>
                <a:rtl val="true"/>
              </a:rPr>
              <a:t>- كان يتحرك عندما وقع الاتصال،</a:t>
            </a:r>
          </a:p>
          <a:p>
            <a:pPr algn="ctr" rtl="true">
              <a:lnSpc>
                <a:spcPts val="3780"/>
              </a:lnSpc>
              <a:spcBef>
                <a:spcPct val="0"/>
              </a:spcBef>
            </a:pPr>
            <a:r>
              <a:rPr lang="ar-EG" sz="2700">
                <a:solidFill>
                  <a:srgbClr val="00BF63"/>
                </a:solidFill>
                <a:latin typeface="Afeesh"/>
                <a:ea typeface="Afeesh"/>
                <a:cs typeface="Afeesh"/>
                <a:sym typeface="Afeesh"/>
                <a:rtl val="true"/>
              </a:rPr>
              <a:t>- لم يترك مسافة كافية بجعل الشاشة خارج المجال البصري من الخصم الثابت عند حدوث الاتصال ،</a:t>
            </a:r>
          </a:p>
          <a:p>
            <a:pPr algn="ctr" rtl="true">
              <a:lnSpc>
                <a:spcPts val="3780"/>
              </a:lnSpc>
              <a:spcBef>
                <a:spcPct val="0"/>
              </a:spcBef>
            </a:pPr>
            <a:r>
              <a:rPr lang="ar-EG" sz="2700">
                <a:solidFill>
                  <a:srgbClr val="00BF63"/>
                </a:solidFill>
                <a:latin typeface="Afeesh"/>
                <a:ea typeface="Afeesh"/>
                <a:cs typeface="Afeesh"/>
                <a:sym typeface="Afeesh"/>
                <a:rtl val="true"/>
              </a:rPr>
              <a:t>- لم يحترم عناصر الوقت والمسافة على الخصم المتنقل عند حدوث الاتصال.</a:t>
            </a:r>
          </a:p>
          <a:p>
            <a:pPr algn="ctr" rtl="true">
              <a:lnSpc>
                <a:spcPts val="3780"/>
              </a:lnSpc>
              <a:spcBef>
                <a:spcPct val="0"/>
              </a:spcBef>
            </a:pPr>
            <a:r>
              <a:rPr lang="ar-EG" sz="2700">
                <a:solidFill>
                  <a:srgbClr val="00BF63"/>
                </a:solidFill>
                <a:latin typeface="Afeesh"/>
                <a:ea typeface="Afeesh"/>
                <a:cs typeface="Afeesh"/>
                <a:sym typeface="Afeesh"/>
                <a:rtl val="true"/>
              </a:rPr>
              <a:t>إذا كانت الشاشة مصنوعة في المجال البصري (الأمامي أو الجانبي) لخصم ثابت، فإن اللاعب -الشاشة يمكن أن يعمل الشاشة أقرب ما يرغب شريطة عدم وجوده اتصال.</a:t>
            </a:r>
          </a:p>
          <a:p>
            <a:pPr algn="ctr" rtl="true">
              <a:lnSpc>
                <a:spcPts val="3780"/>
              </a:lnSpc>
              <a:spcBef>
                <a:spcPct val="0"/>
              </a:spcBef>
            </a:pPr>
            <a:r>
              <a:rPr lang="ar-EG" sz="2700">
                <a:solidFill>
                  <a:srgbClr val="00BF63"/>
                </a:solidFill>
                <a:latin typeface="Afeesh"/>
                <a:ea typeface="Afeesh"/>
                <a:cs typeface="Afeesh"/>
                <a:sym typeface="Afeesh"/>
                <a:rtl val="true"/>
              </a:rPr>
              <a:t>إذا كانت الشاشة مصنوعة في المجال البصري (الأمامي أو الجانبي) لخصم ثابت، فإن قد يجعل الشاشة-الشاشة الشاشة أقرب ما يتمنى شريطة عدم وجوده للاتصال به.</a:t>
            </a:r>
          </a:p>
          <a:p>
            <a:pPr algn="ctr" rtl="true">
              <a:lnSpc>
                <a:spcPts val="3780"/>
              </a:lnSpc>
              <a:spcBef>
                <a:spcPct val="0"/>
              </a:spcBef>
            </a:pPr>
            <a:r>
              <a:rPr lang="ar-EG" sz="2700">
                <a:solidFill>
                  <a:srgbClr val="00BF63"/>
                </a:solidFill>
                <a:latin typeface="Afeesh"/>
                <a:ea typeface="Afeesh"/>
                <a:cs typeface="Afeesh"/>
                <a:sym typeface="Afeesh"/>
                <a:rtl val="true"/>
              </a:rPr>
              <a:t>إذا كانت الشاشة مصنوعة خارج المجال البصري للخصم الثابت، اللاعب الذي يصنع الشاشة يجب أن يسمح للخصم بإجراء خطوة عادية واحدة نحو الشاشة دون التسبب في الاتصال.</a:t>
            </a:r>
          </a:p>
          <a:p>
            <a:pPr algn="ctr" rtl="true">
              <a:lnSpc>
                <a:spcPts val="3780"/>
              </a:lnSpc>
              <a:spcBef>
                <a:spcPct val="0"/>
              </a:spcBef>
            </a:pPr>
            <a:r>
              <a:rPr lang="ar-EG" sz="2700">
                <a:solidFill>
                  <a:srgbClr val="00BF63"/>
                </a:solidFill>
                <a:latin typeface="Afeesh"/>
                <a:ea typeface="Afeesh"/>
                <a:cs typeface="Afeesh"/>
                <a:sym typeface="Afeesh"/>
                <a:rtl val="true"/>
              </a:rPr>
              <a:t>إذا كان الخصم في حالة تحرك، يجب لعناصر الوقت والمسافة أن تطبق. يجب على اللاعب الذي يصنع الشاشة ترك مساحة كافية للسماح للاعب الذي به</a:t>
            </a:r>
          </a:p>
          <a:p>
            <a:pPr algn="ctr" rtl="true">
              <a:lnSpc>
                <a:spcPts val="3780"/>
              </a:lnSpc>
              <a:spcBef>
                <a:spcPct val="0"/>
              </a:spcBef>
            </a:pPr>
            <a:r>
              <a:rPr lang="ar-EG" sz="2700">
                <a:solidFill>
                  <a:srgbClr val="00BF63"/>
                </a:solidFill>
                <a:latin typeface="Afeesh"/>
                <a:ea typeface="Afeesh"/>
                <a:cs typeface="Afeesh"/>
                <a:sym typeface="Afeesh"/>
                <a:rtl val="true"/>
              </a:rPr>
              <a:t>تم إجراء الشاشة عليه لتجنب الشاشة عن طريق التوقف أو تغيير الاتجاه. المسافة المطلوبة لا تقل أبداً عن خطوة عادية ولا تزيد عن خطوتين عاديتين.</a:t>
            </a:r>
          </a:p>
          <a:p>
            <a:pPr algn="ctr" rtl="true">
              <a:lnSpc>
                <a:spcPts val="3780"/>
              </a:lnSpc>
              <a:spcBef>
                <a:spcPct val="0"/>
              </a:spcBef>
            </a:pPr>
            <a:r>
              <a:rPr lang="ar-EG" sz="2700">
                <a:solidFill>
                  <a:srgbClr val="00BF63"/>
                </a:solidFill>
                <a:latin typeface="Afeesh"/>
                <a:ea typeface="Afeesh"/>
                <a:cs typeface="Afeesh"/>
                <a:sym typeface="Afeesh"/>
                <a:rtl val="true"/>
              </a:rPr>
              <a:t>اللاعب الذي تم إنشاء شاشة قانونية عليه مسؤول عن أي اتصال مع اللاعب صانع الشاشة.</a:t>
            </a:r>
          </a:p>
          <a:p>
            <a:pPr algn="ctr" rtl="true">
              <a:lnSpc>
                <a:spcPts val="3780"/>
              </a:lnSpc>
              <a:spcBef>
                <a:spcPct val="0"/>
              </a:spcBef>
            </a:pPr>
            <a:r>
              <a:rPr lang="ar-EG" sz="2700">
                <a:solidFill>
                  <a:srgbClr val="00BF63"/>
                </a:solidFill>
                <a:latin typeface="Afeesh"/>
                <a:ea typeface="Afeesh"/>
                <a:cs typeface="Afeesh"/>
                <a:sym typeface="Afeesh"/>
                <a:rtl val="true"/>
              </a:rPr>
              <a:t>المـــرور بـقــوة:</a:t>
            </a:r>
          </a:p>
          <a:p>
            <a:pPr algn="ctr" rtl="true">
              <a:lnSpc>
                <a:spcPts val="3780"/>
              </a:lnSpc>
              <a:spcBef>
                <a:spcPct val="0"/>
              </a:spcBef>
            </a:pPr>
            <a:r>
              <a:rPr lang="ar-EG" sz="2700">
                <a:solidFill>
                  <a:srgbClr val="00BF63"/>
                </a:solidFill>
                <a:latin typeface="Afeesh"/>
                <a:ea typeface="Afeesh"/>
                <a:cs typeface="Afeesh"/>
                <a:sym typeface="Afeesh"/>
                <a:rtl val="true"/>
              </a:rPr>
              <a:t>المرور بقوة هو اتصال شخصي غير قانوني، مع أو بدون الكرة، </a:t>
            </a:r>
          </a:p>
          <a:p>
            <a:pPr algn="ctr" rtl="true">
              <a:lnSpc>
                <a:spcPts val="3780"/>
              </a:lnSpc>
              <a:spcBef>
                <a:spcPct val="0"/>
              </a:spcBef>
            </a:pPr>
            <a:r>
              <a:rPr lang="ar-EG" sz="2700">
                <a:solidFill>
                  <a:srgbClr val="00BF63"/>
                </a:solidFill>
                <a:latin typeface="Afeesh"/>
                <a:ea typeface="Afeesh"/>
                <a:cs typeface="Afeesh"/>
                <a:sym typeface="Afeesh"/>
                <a:rtl val="true"/>
              </a:rPr>
              <a:t>ارتكب عن طريق دفع أو التحرك ضد جذع الخصم.</a:t>
            </a:r>
          </a:p>
          <a:p>
            <a:pPr algn="ctr" rtl="true">
              <a:lnSpc>
                <a:spcPts val="3780"/>
              </a:lnSpc>
              <a:spcBef>
                <a:spcPct val="0"/>
              </a:spcBef>
            </a:pPr>
            <a:r>
              <a:rPr lang="ar-EG" sz="2700">
                <a:solidFill>
                  <a:srgbClr val="00BF63"/>
                </a:solidFill>
                <a:latin typeface="Afeesh"/>
                <a:ea typeface="Afeesh"/>
                <a:cs typeface="Afeesh"/>
                <a:sym typeface="Afeesh"/>
                <a:rtl val="true"/>
              </a:rPr>
              <a:t>الإعـاقـــة:</a:t>
            </a:r>
          </a:p>
          <a:p>
            <a:pPr algn="ctr" rtl="true">
              <a:lnSpc>
                <a:spcPts val="3780"/>
              </a:lnSpc>
              <a:spcBef>
                <a:spcPct val="0"/>
              </a:spcBef>
            </a:pPr>
            <a:r>
              <a:rPr lang="ar-EG" sz="2700">
                <a:solidFill>
                  <a:srgbClr val="00BF63"/>
                </a:solidFill>
                <a:latin typeface="Afeesh"/>
                <a:ea typeface="Afeesh"/>
                <a:cs typeface="Afeesh"/>
                <a:sym typeface="Afeesh"/>
                <a:rtl val="true"/>
              </a:rPr>
              <a:t>هي اتصال شخصي غير قانوني يعوق أو يبطئ تطور الخصم مع أو بدون الكرة.</a:t>
            </a:r>
          </a:p>
          <a:p>
            <a:pPr algn="ctr" rtl="true">
              <a:lnSpc>
                <a:spcPts val="3780"/>
              </a:lnSpc>
              <a:spcBef>
                <a:spcPct val="0"/>
              </a:spcBef>
            </a:pPr>
            <a:r>
              <a:rPr lang="ar-EG" sz="2700">
                <a:solidFill>
                  <a:srgbClr val="00BF63"/>
                </a:solidFill>
                <a:latin typeface="Afeesh"/>
                <a:ea typeface="Afeesh"/>
                <a:cs typeface="Afeesh"/>
                <a:sym typeface="Afeesh"/>
                <a:rtl val="true"/>
              </a:rPr>
              <a:t>اللاعب الذي يحاول إنشاء شاشة يرتكب انسدادًا في حالة حدوث اتصال عندما يتحرك وخصمه هو ثابت أو يبعد عنه.</a:t>
            </a:r>
          </a:p>
          <a:p>
            <a:pPr algn="ctr" rtl="true">
              <a:lnSpc>
                <a:spcPts val="3780"/>
              </a:lnSpc>
              <a:spcBef>
                <a:spcPct val="0"/>
              </a:spcBef>
            </a:pPr>
            <a:r>
              <a:rPr lang="ar-EG" sz="2700">
                <a:solidFill>
                  <a:srgbClr val="00BF63"/>
                </a:solidFill>
                <a:latin typeface="Afeesh"/>
                <a:ea typeface="Afeesh"/>
                <a:cs typeface="Afeesh"/>
                <a:sym typeface="Afeesh"/>
                <a:rtl val="true"/>
              </a:rPr>
              <a:t>إذا واجه اللاعب ، متجاهلاً الكرة ، خصمًا وغير الموقف عندما يغير الخصم ، هذا اللاعب هو المسؤول في المقام الأول عن أي اتصال يحدث ، ما لم تتدخل عوامل أخرى.</a:t>
            </a:r>
          </a:p>
          <a:p>
            <a:pPr algn="ctr" rtl="true">
              <a:lnSpc>
                <a:spcPts val="3780"/>
              </a:lnSpc>
              <a:spcBef>
                <a:spcPct val="0"/>
              </a:spcBef>
            </a:pPr>
            <a:r>
              <a:rPr lang="ar-EG" sz="2700">
                <a:solidFill>
                  <a:srgbClr val="00BF63"/>
                </a:solidFill>
                <a:latin typeface="Afeesh"/>
                <a:ea typeface="Afeesh"/>
                <a:cs typeface="Afeesh"/>
                <a:sym typeface="Afeesh"/>
                <a:rtl val="true"/>
              </a:rPr>
              <a:t>يشير التعبير "ما لم تتدخل عوامل أخرى" إلى إجراءات</a:t>
            </a:r>
          </a:p>
          <a:p>
            <a:pPr algn="ctr" rtl="true">
              <a:lnSpc>
                <a:spcPts val="3780"/>
              </a:lnSpc>
              <a:spcBef>
                <a:spcPct val="0"/>
              </a:spcBef>
            </a:pPr>
            <a:r>
              <a:rPr lang="ar-EG" sz="2700">
                <a:solidFill>
                  <a:srgbClr val="00BF63"/>
                </a:solidFill>
                <a:latin typeface="Afeesh"/>
                <a:ea typeface="Afeesh"/>
                <a:cs typeface="Afeesh"/>
                <a:sym typeface="Afeesh"/>
                <a:rtl val="true"/>
              </a:rPr>
              <a:t>الدفع المتعمد أو التدوير أو الضغط على اللاعب الذي تصنع الشاشة عليه.</a:t>
            </a:r>
          </a:p>
          <a:p>
            <a:pPr algn="ctr" rtl="true">
              <a:lnSpc>
                <a:spcPts val="3780"/>
              </a:lnSpc>
              <a:spcBef>
                <a:spcPct val="0"/>
              </a:spcBef>
            </a:pPr>
            <a:r>
              <a:rPr lang="ar-EG" sz="2700">
                <a:solidFill>
                  <a:srgbClr val="00BF63"/>
                </a:solidFill>
                <a:latin typeface="Afeesh"/>
                <a:ea typeface="Afeesh"/>
                <a:cs typeface="Afeesh"/>
                <a:sym typeface="Afeesh"/>
                <a:rtl val="true"/>
              </a:rPr>
              <a:t>من القانوني للاعب أن ينشر الذراع أو الذراعين أو المرفق من خارج</a:t>
            </a:r>
          </a:p>
          <a:p>
            <a:pPr algn="ctr" rtl="true">
              <a:lnSpc>
                <a:spcPts val="3780"/>
              </a:lnSpc>
              <a:spcBef>
                <a:spcPct val="0"/>
              </a:spcBef>
            </a:pPr>
            <a:r>
              <a:rPr lang="ar-EG" sz="2700">
                <a:solidFill>
                  <a:srgbClr val="00BF63"/>
                </a:solidFill>
                <a:latin typeface="Afeesh"/>
                <a:ea typeface="Afeesh"/>
                <a:cs typeface="Afeesh"/>
                <a:sym typeface="Afeesh"/>
                <a:rtl val="true"/>
              </a:rPr>
              <a:t>اسطوانته اتخاذ موقف على الملعب ولكن يجب إعادتها إلى داخل الاسطوانة عندما يحاول الخصم المرور. إذا كان الذراع أو المرفق هو خارج الأسطوانة ويحدث ذلك الاتصال، هناك عرقلة أو شد. (</a:t>
            </a:r>
            <a:r>
              <a:rPr lang="en-US" sz="2700">
                <a:solidFill>
                  <a:srgbClr val="00BF63"/>
                </a:solidFill>
                <a:latin typeface="Afeesh"/>
                <a:ea typeface="Afeesh"/>
                <a:cs typeface="Afeesh"/>
                <a:sym typeface="Afeesh"/>
              </a:rPr>
              <a:t>FIBA, 2014, pp. 37-38</a:t>
            </a:r>
            <a:r>
              <a:rPr lang="ar-EG" sz="2700">
                <a:solidFill>
                  <a:srgbClr val="00BF63"/>
                </a:solidFill>
                <a:latin typeface="Afeesh"/>
                <a:ea typeface="Afeesh"/>
                <a:cs typeface="Afeesh"/>
                <a:sym typeface="Afeesh"/>
                <a:rtl val="true"/>
              </a:rPr>
              <a:t>)</a:t>
            </a:r>
          </a:p>
          <a:p>
            <a:pPr algn="ctr" rtl="true">
              <a:lnSpc>
                <a:spcPts val="3780"/>
              </a:lnSpc>
              <a:spcBef>
                <a:spcPct val="0"/>
              </a:spcBef>
            </a:pPr>
            <a:r>
              <a:rPr lang="en-US" sz="2700">
                <a:solidFill>
                  <a:srgbClr val="00BF63"/>
                </a:solidFill>
                <a:latin typeface="Afeesh"/>
                <a:ea typeface="Afeesh"/>
                <a:cs typeface="Afeesh"/>
                <a:sym typeface="Afeesh"/>
              </a:rPr>
              <a:t>8</a:t>
            </a:r>
            <a:r>
              <a:rPr lang="ar-EG" sz="2700">
                <a:solidFill>
                  <a:srgbClr val="00BF63"/>
                </a:solidFill>
                <a:latin typeface="Afeesh"/>
                <a:ea typeface="Afeesh"/>
                <a:cs typeface="Afeesh"/>
                <a:sym typeface="Afeesh"/>
                <a:rtl val="true"/>
              </a:rPr>
              <a:t>- الوقــــت المستـقـطــــع:</a:t>
            </a:r>
          </a:p>
          <a:p>
            <a:pPr algn="ctr" rtl="true">
              <a:lnSpc>
                <a:spcPts val="3780"/>
              </a:lnSpc>
              <a:spcBef>
                <a:spcPct val="0"/>
              </a:spcBef>
            </a:pPr>
            <a:r>
              <a:rPr lang="ar-EG" sz="2700">
                <a:solidFill>
                  <a:srgbClr val="00BF63"/>
                </a:solidFill>
                <a:latin typeface="Afeesh"/>
                <a:ea typeface="Afeesh"/>
                <a:cs typeface="Afeesh"/>
                <a:sym typeface="Afeesh"/>
                <a:rtl val="true"/>
              </a:rPr>
              <a:t>تـعـريـــف:</a:t>
            </a:r>
          </a:p>
          <a:p>
            <a:pPr algn="ctr" rtl="true">
              <a:lnSpc>
                <a:spcPts val="3780"/>
              </a:lnSpc>
              <a:spcBef>
                <a:spcPct val="0"/>
              </a:spcBef>
            </a:pPr>
            <a:r>
              <a:rPr lang="ar-EG" sz="2700">
                <a:solidFill>
                  <a:srgbClr val="00BF63"/>
                </a:solidFill>
                <a:latin typeface="Afeesh"/>
                <a:ea typeface="Afeesh"/>
                <a:cs typeface="Afeesh"/>
                <a:sym typeface="Afeesh"/>
                <a:rtl val="true"/>
              </a:rPr>
              <a:t>الوقت المستقطع هو توقف للعبة لمدة من الزمن بطلب من المدرب أو المدرب المساعد.</a:t>
            </a:r>
          </a:p>
          <a:p>
            <a:pPr algn="ctr" rtl="true">
              <a:lnSpc>
                <a:spcPts val="3780"/>
              </a:lnSpc>
              <a:spcBef>
                <a:spcPct val="0"/>
              </a:spcBef>
            </a:pPr>
            <a:r>
              <a:rPr lang="ar-EG" sz="2700">
                <a:solidFill>
                  <a:srgbClr val="00BF63"/>
                </a:solidFill>
                <a:latin typeface="Afeesh"/>
                <a:ea typeface="Afeesh"/>
                <a:cs typeface="Afeesh"/>
                <a:sym typeface="Afeesh"/>
                <a:rtl val="true"/>
              </a:rPr>
              <a:t>القـاعـــدة:</a:t>
            </a:r>
          </a:p>
          <a:p>
            <a:pPr algn="ctr" rtl="true">
              <a:lnSpc>
                <a:spcPts val="3780"/>
              </a:lnSpc>
              <a:spcBef>
                <a:spcPct val="0"/>
              </a:spcBef>
            </a:pPr>
            <a:r>
              <a:rPr lang="ar-EG" sz="2700">
                <a:solidFill>
                  <a:srgbClr val="00BF63"/>
                </a:solidFill>
                <a:latin typeface="Afeesh"/>
                <a:ea typeface="Afeesh"/>
                <a:cs typeface="Afeesh"/>
                <a:sym typeface="Afeesh"/>
                <a:rtl val="true"/>
              </a:rPr>
              <a:t>مدة الوقت المستقطع دقيقة واحدة.</a:t>
            </a:r>
          </a:p>
          <a:p>
            <a:pPr algn="ctr" rtl="true">
              <a:lnSpc>
                <a:spcPts val="3780"/>
              </a:lnSpc>
              <a:spcBef>
                <a:spcPct val="0"/>
              </a:spcBef>
            </a:pPr>
            <a:r>
              <a:rPr lang="ar-EG" sz="2700">
                <a:solidFill>
                  <a:srgbClr val="00BF63"/>
                </a:solidFill>
                <a:latin typeface="Afeesh"/>
                <a:ea typeface="Afeesh"/>
                <a:cs typeface="Afeesh"/>
                <a:sym typeface="Afeesh"/>
                <a:rtl val="true"/>
              </a:rPr>
              <a:t>قد يتم منح الوقت المستقطع عندما تكون الفرصة مواتية.</a:t>
            </a:r>
          </a:p>
          <a:p>
            <a:pPr algn="ctr" rtl="true">
              <a:lnSpc>
                <a:spcPts val="3780"/>
              </a:lnSpc>
              <a:spcBef>
                <a:spcPct val="0"/>
              </a:spcBef>
            </a:pPr>
            <a:r>
              <a:rPr lang="ar-EG" sz="2700">
                <a:solidFill>
                  <a:srgbClr val="00BF63"/>
                </a:solidFill>
                <a:latin typeface="Afeesh"/>
                <a:ea typeface="Afeesh"/>
                <a:cs typeface="Afeesh"/>
                <a:sym typeface="Afeesh"/>
                <a:rtl val="true"/>
              </a:rPr>
              <a:t>تبدأ فرصة الوقت المستقطع عندما:</a:t>
            </a:r>
          </a:p>
          <a:p>
            <a:pPr algn="ctr" rtl="true">
              <a:lnSpc>
                <a:spcPts val="3780"/>
              </a:lnSpc>
              <a:spcBef>
                <a:spcPct val="0"/>
              </a:spcBef>
            </a:pPr>
            <a:r>
              <a:rPr lang="ar-EG" sz="2700">
                <a:solidFill>
                  <a:srgbClr val="00BF63"/>
                </a:solidFill>
                <a:latin typeface="Afeesh"/>
                <a:ea typeface="Afeesh"/>
                <a:cs typeface="Afeesh"/>
                <a:sym typeface="Afeesh"/>
                <a:rtl val="true"/>
              </a:rPr>
              <a:t>ـ بالنسبة لكلا الفريقين تصبح الكرة ميتة، توقف التوقيت وأن الحكم قد أكمل اتصاله مع طاولة التسجيل،</a:t>
            </a:r>
          </a:p>
          <a:p>
            <a:pPr algn="ctr" rtl="true">
              <a:lnSpc>
                <a:spcPts val="3780"/>
              </a:lnSpc>
              <a:spcBef>
                <a:spcPct val="0"/>
              </a:spcBef>
            </a:pPr>
            <a:r>
              <a:rPr lang="ar-EG" sz="2700">
                <a:solidFill>
                  <a:srgbClr val="00BF63"/>
                </a:solidFill>
                <a:latin typeface="Afeesh"/>
                <a:ea typeface="Afeesh"/>
                <a:cs typeface="Afeesh"/>
                <a:sym typeface="Afeesh"/>
                <a:rtl val="true"/>
              </a:rPr>
              <a:t>ـ لكلا الفريقين تصبح الكرة ميتة بعد تسديد الرمية الحرة الأخيرة أو الوحيد الناجحة،</a:t>
            </a:r>
          </a:p>
          <a:p>
            <a:pPr algn="ctr" rtl="true">
              <a:lnSpc>
                <a:spcPts val="3780"/>
              </a:lnSpc>
              <a:spcBef>
                <a:spcPct val="0"/>
              </a:spcBef>
            </a:pPr>
            <a:r>
              <a:rPr lang="ar-EG" sz="2700">
                <a:solidFill>
                  <a:srgbClr val="00BF63"/>
                </a:solidFill>
                <a:latin typeface="Afeesh"/>
                <a:ea typeface="Afeesh"/>
                <a:cs typeface="Afeesh"/>
                <a:sym typeface="Afeesh"/>
                <a:rtl val="true"/>
              </a:rPr>
              <a:t>ـ سلة ناجحة، فقط للفريق المنافس من الذي سجل السلة.</a:t>
            </a:r>
          </a:p>
          <a:p>
            <a:pPr algn="ctr" rtl="true">
              <a:lnSpc>
                <a:spcPts val="3780"/>
              </a:lnSpc>
              <a:spcBef>
                <a:spcPct val="0"/>
              </a:spcBef>
            </a:pPr>
            <a:r>
              <a:rPr lang="ar-EG" sz="2700">
                <a:solidFill>
                  <a:srgbClr val="00BF63"/>
                </a:solidFill>
                <a:latin typeface="Afeesh"/>
                <a:ea typeface="Afeesh"/>
                <a:cs typeface="Afeesh"/>
                <a:sym typeface="Afeesh"/>
                <a:rtl val="true"/>
              </a:rPr>
              <a:t>تنتهي فرصة المهلة عندما تكون الكرة تحت تصرف اللاعب للعب الكرة أو لتسديد الرمية الحرة الأولى أو الوحيدة.</a:t>
            </a:r>
          </a:p>
          <a:p>
            <a:pPr algn="ctr" rtl="true">
              <a:lnSpc>
                <a:spcPts val="3780"/>
              </a:lnSpc>
              <a:spcBef>
                <a:spcPct val="0"/>
              </a:spcBef>
            </a:pPr>
            <a:r>
              <a:rPr lang="ar-EG" sz="2700">
                <a:solidFill>
                  <a:srgbClr val="00BF63"/>
                </a:solidFill>
                <a:latin typeface="Afeesh"/>
                <a:ea typeface="Afeesh"/>
                <a:cs typeface="Afeesh"/>
                <a:sym typeface="Afeesh"/>
                <a:rtl val="true"/>
              </a:rPr>
              <a:t>يمكن لكل فريق الاستفادة من:</a:t>
            </a:r>
          </a:p>
          <a:p>
            <a:pPr algn="ctr" rtl="true">
              <a:lnSpc>
                <a:spcPts val="3780"/>
              </a:lnSpc>
              <a:spcBef>
                <a:spcPct val="0"/>
              </a:spcBef>
            </a:pPr>
            <a:r>
              <a:rPr lang="ar-EG" sz="2700">
                <a:solidFill>
                  <a:srgbClr val="00BF63"/>
                </a:solidFill>
                <a:latin typeface="Afeesh"/>
                <a:ea typeface="Afeesh"/>
                <a:cs typeface="Afeesh"/>
                <a:sym typeface="Afeesh"/>
                <a:rtl val="true"/>
              </a:rPr>
              <a:t>ـ وقتين مستقطعين خلال الشوط الأول،</a:t>
            </a:r>
          </a:p>
          <a:p>
            <a:pPr algn="ctr" rtl="true">
              <a:lnSpc>
                <a:spcPts val="3780"/>
              </a:lnSpc>
              <a:spcBef>
                <a:spcPct val="0"/>
              </a:spcBef>
            </a:pPr>
            <a:r>
              <a:rPr lang="ar-EG" sz="2700">
                <a:solidFill>
                  <a:srgbClr val="00BF63"/>
                </a:solidFill>
                <a:latin typeface="Afeesh"/>
                <a:ea typeface="Afeesh"/>
                <a:cs typeface="Afeesh"/>
                <a:sym typeface="Afeesh"/>
                <a:rtl val="true"/>
              </a:rPr>
              <a:t>ـ ثلاثة أوقات مستقطعة خلال الشوط الثاني، مع ما يصل إلى </a:t>
            </a:r>
            <a:r>
              <a:rPr lang="en-US" sz="2700">
                <a:solidFill>
                  <a:srgbClr val="00BF63"/>
                </a:solidFill>
                <a:latin typeface="Afeesh"/>
                <a:ea typeface="Afeesh"/>
                <a:cs typeface="Afeesh"/>
                <a:sym typeface="Afeesh"/>
              </a:rPr>
              <a:t>2</a:t>
            </a:r>
            <a:r>
              <a:rPr lang="ar-EG" sz="2700">
                <a:solidFill>
                  <a:srgbClr val="00BF63"/>
                </a:solidFill>
                <a:latin typeface="Afeesh"/>
                <a:ea typeface="Afeesh"/>
                <a:cs typeface="Afeesh"/>
                <a:sym typeface="Afeesh"/>
                <a:rtl val="true"/>
              </a:rPr>
              <a:t> من أوقات مستقطعة في الدقيقتين الأخيرتين من الشوط الثاني،</a:t>
            </a:r>
          </a:p>
          <a:p>
            <a:pPr algn="ctr" rtl="true">
              <a:lnSpc>
                <a:spcPts val="3780"/>
              </a:lnSpc>
              <a:spcBef>
                <a:spcPct val="0"/>
              </a:spcBef>
            </a:pPr>
            <a:r>
              <a:rPr lang="ar-EG" sz="2700">
                <a:solidFill>
                  <a:srgbClr val="00BF63"/>
                </a:solidFill>
                <a:latin typeface="Afeesh"/>
                <a:ea typeface="Afeesh"/>
                <a:cs typeface="Afeesh"/>
                <a:sym typeface="Afeesh"/>
                <a:rtl val="true"/>
              </a:rPr>
              <a:t>ـ وقت مستقطع خلال الوقت الإضافي. </a:t>
            </a:r>
          </a:p>
          <a:p>
            <a:pPr algn="ctr" rtl="true">
              <a:lnSpc>
                <a:spcPts val="3780"/>
              </a:lnSpc>
              <a:spcBef>
                <a:spcPct val="0"/>
              </a:spcBef>
            </a:pPr>
            <a:r>
              <a:rPr lang="ar-EG" sz="2700">
                <a:solidFill>
                  <a:srgbClr val="00BF63"/>
                </a:solidFill>
                <a:latin typeface="Afeesh"/>
                <a:ea typeface="Afeesh"/>
                <a:cs typeface="Afeesh"/>
                <a:sym typeface="Afeesh"/>
                <a:rtl val="true"/>
              </a:rPr>
              <a:t>الوقت المستقطع غير المستعمل لا يمكن الاستفادة منه في الوقت الإضافي المقبل </a:t>
            </a:r>
          </a:p>
          <a:p>
            <a:pPr algn="ctr" rtl="true">
              <a:lnSpc>
                <a:spcPts val="3780"/>
              </a:lnSpc>
              <a:spcBef>
                <a:spcPct val="0"/>
              </a:spcBef>
            </a:pPr>
            <a:r>
              <a:rPr lang="ar-EG" sz="2700">
                <a:solidFill>
                  <a:srgbClr val="00BF63"/>
                </a:solidFill>
                <a:latin typeface="Afeesh"/>
                <a:ea typeface="Afeesh"/>
                <a:cs typeface="Afeesh"/>
                <a:sym typeface="Afeesh"/>
                <a:rtl val="true"/>
              </a:rPr>
              <a:t>يمنح الوقت المستقطع للفريق الذي يطلبه أولا، ما لم يتم منحه بعد سلة ناجحة من طرف الفريق المنافس ولم يتم ارتكاب أي مخالفة.</a:t>
            </a:r>
          </a:p>
          <a:p>
            <a:pPr algn="ctr" rtl="true">
              <a:lnSpc>
                <a:spcPts val="3780"/>
              </a:lnSpc>
              <a:spcBef>
                <a:spcPct val="0"/>
              </a:spcBef>
            </a:pPr>
            <a:r>
              <a:rPr lang="ar-EG" sz="2700">
                <a:solidFill>
                  <a:srgbClr val="00BF63"/>
                </a:solidFill>
                <a:latin typeface="Afeesh"/>
                <a:ea typeface="Afeesh"/>
                <a:cs typeface="Afeesh"/>
                <a:sym typeface="Afeesh"/>
                <a:rtl val="true"/>
              </a:rPr>
              <a:t> لا يجوز منح أي وقت مستقطع للفريق الذي سجل عندما يعلن الميقاتي </a:t>
            </a:r>
            <a:r>
              <a:rPr lang="en-US" sz="2700">
                <a:solidFill>
                  <a:srgbClr val="00BF63"/>
                </a:solidFill>
                <a:latin typeface="Afeesh"/>
                <a:ea typeface="Afeesh"/>
                <a:cs typeface="Afeesh"/>
                <a:sym typeface="Afeesh"/>
              </a:rPr>
              <a:t>2:00</a:t>
            </a:r>
            <a:r>
              <a:rPr lang="ar-EG" sz="2700">
                <a:solidFill>
                  <a:srgbClr val="00BF63"/>
                </a:solidFill>
                <a:latin typeface="Afeesh"/>
                <a:ea typeface="Afeesh"/>
                <a:cs typeface="Afeesh"/>
                <a:sym typeface="Afeesh"/>
                <a:rtl val="true"/>
              </a:rPr>
              <a:t> دقيقة أو أقل في الفترة الرابعة وفي كل شوط إضافي بعد سلة ناجحة من الحقل ، ما لم يقطع الحكم اللعبة.</a:t>
            </a:r>
          </a:p>
          <a:p>
            <a:pPr algn="ctr" rtl="true">
              <a:lnSpc>
                <a:spcPts val="3780"/>
              </a:lnSpc>
              <a:spcBef>
                <a:spcPct val="0"/>
              </a:spcBef>
            </a:pPr>
            <a:r>
              <a:rPr lang="ar-EG" sz="2700">
                <a:solidFill>
                  <a:srgbClr val="00BF63"/>
                </a:solidFill>
                <a:latin typeface="Afeesh"/>
                <a:ea typeface="Afeesh"/>
                <a:cs typeface="Afeesh"/>
                <a:sym typeface="Afeesh"/>
                <a:rtl val="true"/>
              </a:rPr>
              <a:t>الإجــــراءات :</a:t>
            </a:r>
          </a:p>
          <a:p>
            <a:pPr algn="ctr" rtl="true">
              <a:lnSpc>
                <a:spcPts val="3780"/>
              </a:lnSpc>
              <a:spcBef>
                <a:spcPct val="0"/>
              </a:spcBef>
            </a:pPr>
            <a:r>
              <a:rPr lang="ar-EG" sz="2700">
                <a:solidFill>
                  <a:srgbClr val="00BF63"/>
                </a:solidFill>
                <a:latin typeface="Afeesh"/>
                <a:ea typeface="Afeesh"/>
                <a:cs typeface="Afeesh"/>
                <a:sym typeface="Afeesh"/>
                <a:rtl val="true"/>
              </a:rPr>
              <a:t>يحق للمدرب أو المدرب المساعد فقط طلب المهلة. يجب عليه،</a:t>
            </a:r>
          </a:p>
          <a:p>
            <a:pPr algn="ctr" rtl="true">
              <a:lnSpc>
                <a:spcPts val="3780"/>
              </a:lnSpc>
              <a:spcBef>
                <a:spcPct val="0"/>
              </a:spcBef>
            </a:pPr>
            <a:r>
              <a:rPr lang="ar-EG" sz="2700">
                <a:solidFill>
                  <a:srgbClr val="00BF63"/>
                </a:solidFill>
                <a:latin typeface="Afeesh"/>
                <a:ea typeface="Afeesh"/>
                <a:cs typeface="Afeesh"/>
                <a:sym typeface="Afeesh"/>
                <a:rtl val="true"/>
              </a:rPr>
              <a:t>لهذا، إجراء اتصال بالعين مع العلامة أو الذهاب إلى الطاولة وطلب بشكل واضح للمهلة من خلال القيام بيديه بالعلامة المناسبة.</a:t>
            </a:r>
          </a:p>
          <a:p>
            <a:pPr algn="ctr" rtl="true">
              <a:lnSpc>
                <a:spcPts val="3780"/>
              </a:lnSpc>
              <a:spcBef>
                <a:spcPct val="0"/>
              </a:spcBef>
            </a:pPr>
            <a:r>
              <a:rPr lang="ar-EG" sz="2700">
                <a:solidFill>
                  <a:srgbClr val="00BF63"/>
                </a:solidFill>
                <a:latin typeface="Afeesh"/>
                <a:ea typeface="Afeesh"/>
                <a:cs typeface="Afeesh"/>
                <a:sym typeface="Afeesh"/>
                <a:rtl val="true"/>
              </a:rPr>
              <a:t>يمكن سحب الطلب ما لم يتم رنين الجرس من طرف المسجل.</a:t>
            </a:r>
          </a:p>
          <a:p>
            <a:pPr algn="ctr" rtl="true">
              <a:lnSpc>
                <a:spcPts val="3780"/>
              </a:lnSpc>
              <a:spcBef>
                <a:spcPct val="0"/>
              </a:spcBef>
            </a:pPr>
            <a:r>
              <a:rPr lang="ar-EG" sz="2700">
                <a:solidFill>
                  <a:srgbClr val="00BF63"/>
                </a:solidFill>
                <a:latin typeface="Afeesh"/>
                <a:ea typeface="Afeesh"/>
                <a:cs typeface="Afeesh"/>
                <a:sym typeface="Afeesh"/>
                <a:rtl val="true"/>
              </a:rPr>
              <a:t>مــدة الـوقـــــت المستـقـطـــع:</a:t>
            </a:r>
          </a:p>
          <a:p>
            <a:pPr algn="ctr" rtl="true">
              <a:lnSpc>
                <a:spcPts val="3780"/>
              </a:lnSpc>
              <a:spcBef>
                <a:spcPct val="0"/>
              </a:spcBef>
            </a:pPr>
            <a:r>
              <a:rPr lang="ar-EG" sz="2700">
                <a:solidFill>
                  <a:srgbClr val="00BF63"/>
                </a:solidFill>
                <a:latin typeface="Afeesh"/>
                <a:ea typeface="Afeesh"/>
                <a:cs typeface="Afeesh"/>
                <a:sym typeface="Afeesh"/>
                <a:rtl val="true"/>
              </a:rPr>
              <a:t>تبدأ مدة الوقت المستقطع عندما يصفر الحكم مع الإشارة إلى الوقت المستقطع،</a:t>
            </a:r>
          </a:p>
          <a:p>
            <a:pPr algn="ctr" rtl="true">
              <a:lnSpc>
                <a:spcPts val="3780"/>
              </a:lnSpc>
              <a:spcBef>
                <a:spcPct val="0"/>
              </a:spcBef>
            </a:pPr>
            <a:r>
              <a:rPr lang="ar-EG" sz="2700">
                <a:solidFill>
                  <a:srgbClr val="00BF63"/>
                </a:solidFill>
                <a:latin typeface="Afeesh"/>
                <a:ea typeface="Afeesh"/>
                <a:cs typeface="Afeesh"/>
                <a:sym typeface="Afeesh"/>
                <a:rtl val="true"/>
              </a:rPr>
              <a:t>ينتهي عندما يصفر الحكم ويشير إلى الفريقين بالدخول إلى الملعب . (</a:t>
            </a:r>
            <a:r>
              <a:rPr lang="en-US" sz="2700">
                <a:solidFill>
                  <a:srgbClr val="00BF63"/>
                </a:solidFill>
                <a:latin typeface="Afeesh"/>
                <a:ea typeface="Afeesh"/>
                <a:cs typeface="Afeesh"/>
                <a:sym typeface="Afeesh"/>
              </a:rPr>
              <a:t>FIBA, 2014, p. 24</a:t>
            </a:r>
            <a:r>
              <a:rPr lang="ar-EG" sz="2700">
                <a:solidFill>
                  <a:srgbClr val="00BF63"/>
                </a:solidFill>
                <a:latin typeface="Afeesh"/>
                <a:ea typeface="Afeesh"/>
                <a:cs typeface="Afeesh"/>
                <a:sym typeface="Afeesh"/>
                <a:rtl val="true"/>
              </a:rPr>
              <a:t>)</a:t>
            </a:r>
          </a:p>
          <a:p>
            <a:pPr algn="ctr" rtl="true">
              <a:lnSpc>
                <a:spcPts val="3780"/>
              </a:lnSpc>
              <a:spcBef>
                <a:spcPct val="0"/>
              </a:spcBef>
            </a:pPr>
          </a:p>
          <a:p>
            <a:pPr algn="ctr" rtl="true">
              <a:lnSpc>
                <a:spcPts val="3780"/>
              </a:lnSpc>
              <a:spcBef>
                <a:spcPct val="0"/>
              </a:spcBef>
            </a:pPr>
            <a:r>
              <a:rPr lang="ar-EG" sz="2700">
                <a:solidFill>
                  <a:srgbClr val="00BF63"/>
                </a:solidFill>
                <a:latin typeface="Afeesh"/>
                <a:ea typeface="Afeesh"/>
                <a:cs typeface="Afeesh"/>
                <a:sym typeface="Afeesh"/>
                <a:rtl val="true"/>
              </a:rPr>
              <a:t> </a:t>
            </a:r>
          </a:p>
          <a:p>
            <a:pPr algn="ctr" rtl="true">
              <a:lnSpc>
                <a:spcPts val="3780"/>
              </a:lnSpc>
              <a:spcBef>
                <a:spcPct val="0"/>
              </a:spcBef>
            </a:pPr>
            <a:r>
              <a:rPr lang="ar-EG" sz="2700">
                <a:solidFill>
                  <a:srgbClr val="00BF63"/>
                </a:solidFill>
                <a:latin typeface="Afeesh"/>
                <a:ea typeface="Afeesh"/>
                <a:cs typeface="Afeesh"/>
                <a:sym typeface="Afeesh"/>
                <a:rtl val="true"/>
              </a:rPr>
              <a:t> </a:t>
            </a:r>
          </a:p>
          <a:p>
            <a:pPr algn="ctr" rtl="true">
              <a:lnSpc>
                <a:spcPts val="3780"/>
              </a:lnSpc>
              <a:spcBef>
                <a:spcPct val="0"/>
              </a:spcBef>
            </a:pPr>
            <a:r>
              <a:rPr lang="ar-EG" sz="2700">
                <a:solidFill>
                  <a:srgbClr val="00BF63"/>
                </a:solidFill>
                <a:latin typeface="Afeesh"/>
                <a:ea typeface="Afeesh"/>
                <a:cs typeface="Afeesh"/>
                <a:sym typeface="Afeesh"/>
                <a:rtl val="true"/>
              </a:rPr>
              <a:t> </a:t>
            </a:r>
          </a:p>
          <a:p>
            <a:pPr algn="ctr" rtl="true">
              <a:lnSpc>
                <a:spcPts val="3780"/>
              </a:lnSpc>
              <a:spcBef>
                <a:spcPct val="0"/>
              </a:spcBef>
            </a:pPr>
            <a:r>
              <a:rPr lang="ar-EG" sz="2700">
                <a:solidFill>
                  <a:srgbClr val="00BF63"/>
                </a:solidFill>
                <a:latin typeface="Afeesh"/>
                <a:ea typeface="Afeesh"/>
                <a:cs typeface="Afeesh"/>
                <a:sym typeface="Afeesh"/>
                <a:rtl val="true"/>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