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feesh" charset="1" panose="00000500000000000000"/>
      <p:regular r:id="rId17"/>
    </p:embeddedFont>
    <p:embeddedFont>
      <p:font typeface="Cairo Bold" charset="1" panose="00000800000000000000"/>
      <p:regular r:id="rId18"/>
    </p:embeddedFont>
    <p:embeddedFont>
      <p:font typeface="XM Vahid Bold" charset="1" panose="02000803090000020004"/>
      <p:regular r:id="rId19"/>
    </p:embeddedFont>
    <p:embeddedFont>
      <p:font typeface="Droid Arabic Kufi Bold" charset="1" panose="020B080603080402020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372719" y="3706075"/>
            <a:ext cx="10137267" cy="81710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04</a:t>
            </a:r>
          </a:p>
          <a:p>
            <a:pPr algn="ctr" rtl="true">
              <a:lnSpc>
                <a:spcPts val="7113"/>
              </a:lnSpc>
            </a:pPr>
            <a:r>
              <a:rPr lang="ar-EG" b="true" sz="5080">
                <a:solidFill>
                  <a:srgbClr val="00BF63"/>
                </a:solidFill>
                <a:latin typeface="Cairo Bold"/>
                <a:ea typeface="Cairo Bold"/>
                <a:cs typeface="Cairo Bold"/>
                <a:sym typeface="Cairo Bold"/>
                <a:rtl val="true"/>
              </a:rPr>
              <a:t>أشك</a:t>
            </a:r>
            <a:r>
              <a:rPr lang="ar-EG" b="true" sz="5080">
                <a:solidFill>
                  <a:srgbClr val="00BF63"/>
                </a:solidFill>
                <a:latin typeface="Cairo Bold"/>
                <a:ea typeface="Cairo Bold"/>
                <a:cs typeface="Cairo Bold"/>
                <a:sym typeface="Cairo Bold"/>
                <a:rtl val="true"/>
              </a:rPr>
              <a:t>ـــال التحضـيــــر والإعـــداد الريـــاضــــي</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771920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34278569"/>
          </a:xfrm>
          <a:prstGeom prst="rect">
            <a:avLst/>
          </a:prstGeom>
        </p:spPr>
        <p:txBody>
          <a:bodyPr anchor="t" rtlCol="false" tIns="0" lIns="0" bIns="0" rIns="0">
            <a:spAutoFit/>
          </a:bodyPr>
          <a:lstStyle/>
          <a:p>
            <a:pPr algn="ctr" rtl="true">
              <a:lnSpc>
                <a:spcPts val="3780"/>
              </a:lnSpc>
              <a:spcBef>
                <a:spcPct val="0"/>
              </a:spcBef>
            </a:pPr>
            <a:r>
              <a:rPr lang="ar-EG" sz="2700">
                <a:solidFill>
                  <a:srgbClr val="00BF63"/>
                </a:solidFill>
                <a:latin typeface="Afeesh"/>
                <a:ea typeface="Afeesh"/>
                <a:cs typeface="Afeesh"/>
                <a:sym typeface="Afeesh"/>
                <a:rtl val="true"/>
              </a:rPr>
              <a:t>بينما ينتقل:</a:t>
            </a:r>
          </a:p>
          <a:p>
            <a:pPr algn="ctr" rtl="true">
              <a:lnSpc>
                <a:spcPts val="3780"/>
              </a:lnSpc>
              <a:spcBef>
                <a:spcPct val="0"/>
              </a:spcBef>
            </a:pPr>
            <a:r>
              <a:rPr lang="ar-EG" sz="2700">
                <a:solidFill>
                  <a:srgbClr val="00BF63"/>
                </a:solidFill>
                <a:latin typeface="Afeesh"/>
                <a:ea typeface="Afeesh"/>
                <a:cs typeface="Afeesh"/>
                <a:sym typeface="Afeesh"/>
                <a:rtl val="true"/>
              </a:rPr>
              <a:t>- للتمرير أو التسديد، يمكن للاعب رفع القدم المحورية ويقع على قدم واحدة أو في وقت واحد على كلتا القدمين. بعد ذلك ،القدم أو القدمين يمكنهما ترك الأرض لكن لا يمكن لأي منهما العودة إلى الأرض قبل أن تترك الكرة اليد (الأيدي) ،</a:t>
            </a:r>
          </a:p>
          <a:p>
            <a:pPr algn="ctr" rtl="true">
              <a:lnSpc>
                <a:spcPts val="3780"/>
              </a:lnSpc>
              <a:spcBef>
                <a:spcPct val="0"/>
              </a:spcBef>
            </a:pPr>
            <a:r>
              <a:rPr lang="ar-EG" sz="2700">
                <a:solidFill>
                  <a:srgbClr val="00BF63"/>
                </a:solidFill>
                <a:latin typeface="Afeesh"/>
                <a:ea typeface="Afeesh"/>
                <a:cs typeface="Afeesh"/>
                <a:sym typeface="Afeesh"/>
                <a:rtl val="true"/>
              </a:rPr>
              <a:t>- لبدء التنطيط، لا يمكن رفع القدم المحورية حتى تغادر الكرة اليد،</a:t>
            </a:r>
          </a:p>
          <a:p>
            <a:pPr algn="ctr" rtl="true">
              <a:lnSpc>
                <a:spcPts val="3780"/>
              </a:lnSpc>
              <a:spcBef>
                <a:spcPct val="0"/>
              </a:spcBef>
            </a:pPr>
            <a:r>
              <a:rPr lang="ar-EG" sz="2700">
                <a:solidFill>
                  <a:srgbClr val="00BF63"/>
                </a:solidFill>
                <a:latin typeface="Afeesh"/>
                <a:ea typeface="Afeesh"/>
                <a:cs typeface="Afeesh"/>
                <a:sym typeface="Afeesh"/>
                <a:rtl val="true"/>
              </a:rPr>
              <a:t>بينما يتوقف ولا قدما هي قدم المحورية:</a:t>
            </a:r>
          </a:p>
          <a:p>
            <a:pPr algn="ctr" rtl="true">
              <a:lnSpc>
                <a:spcPts val="3780"/>
              </a:lnSpc>
              <a:spcBef>
                <a:spcPct val="0"/>
              </a:spcBef>
            </a:pPr>
            <a:r>
              <a:rPr lang="ar-EG" sz="2700">
                <a:solidFill>
                  <a:srgbClr val="00BF63"/>
                </a:solidFill>
                <a:latin typeface="Afeesh"/>
                <a:ea typeface="Afeesh"/>
                <a:cs typeface="Afeesh"/>
                <a:sym typeface="Afeesh"/>
                <a:rtl val="true"/>
              </a:rPr>
              <a:t>- لبدء التنطيط، لا يمكن لأي قدم مغادرة الأرض قبل يتم تحرير الكرة من اليد (اليدين)،</a:t>
            </a:r>
          </a:p>
          <a:p>
            <a:pPr algn="ctr" rtl="true">
              <a:lnSpc>
                <a:spcPts val="3780"/>
              </a:lnSpc>
              <a:spcBef>
                <a:spcPct val="0"/>
              </a:spcBef>
            </a:pPr>
            <a:r>
              <a:rPr lang="ar-EG" sz="2700">
                <a:solidFill>
                  <a:srgbClr val="00BF63"/>
                </a:solidFill>
                <a:latin typeface="Afeesh"/>
                <a:ea typeface="Afeesh"/>
                <a:cs typeface="Afeesh"/>
                <a:sym typeface="Afeesh"/>
                <a:rtl val="true"/>
              </a:rPr>
              <a:t>- للتمرير أو التسديد نحو سلة ، يمكن رفع أحد أو كلا القدمين ولكن لا يمكن العودة إلى الأرض قبل مغادرة الكرة اليد.</a:t>
            </a:r>
          </a:p>
          <a:p>
            <a:pPr algn="ctr" rtl="true">
              <a:lnSpc>
                <a:spcPts val="3780"/>
              </a:lnSpc>
              <a:spcBef>
                <a:spcPct val="0"/>
              </a:spcBef>
            </a:pPr>
            <a:r>
              <a:rPr lang="ar-EG" sz="2700">
                <a:solidFill>
                  <a:srgbClr val="00BF63"/>
                </a:solidFill>
                <a:latin typeface="Afeesh"/>
                <a:ea typeface="Afeesh"/>
                <a:cs typeface="Afeesh"/>
                <a:sym typeface="Afeesh"/>
                <a:rtl val="true"/>
              </a:rPr>
              <a:t>سقوط اللاعب على الأرض مستلقيا أو جالسا:</a:t>
            </a:r>
          </a:p>
          <a:p>
            <a:pPr algn="ctr" rtl="true">
              <a:lnSpc>
                <a:spcPts val="3780"/>
              </a:lnSpc>
              <a:spcBef>
                <a:spcPct val="0"/>
              </a:spcBef>
            </a:pPr>
            <a:r>
              <a:rPr lang="ar-EG" sz="2700">
                <a:solidFill>
                  <a:srgbClr val="00BF63"/>
                </a:solidFill>
                <a:latin typeface="Afeesh"/>
                <a:ea typeface="Afeesh"/>
                <a:cs typeface="Afeesh"/>
                <a:sym typeface="Afeesh"/>
                <a:rtl val="true"/>
              </a:rPr>
              <a:t>- من القانوني للاعب الذي يمسك الكرة وسقوط على الأرض أن يأخذ الكرة أثناء الاستلقاء أو الجلوس على الأرض،</a:t>
            </a:r>
          </a:p>
          <a:p>
            <a:pPr algn="ctr" rtl="true">
              <a:lnSpc>
                <a:spcPts val="3780"/>
              </a:lnSpc>
              <a:spcBef>
                <a:spcPct val="0"/>
              </a:spcBef>
            </a:pPr>
            <a:r>
              <a:rPr lang="ar-EG" sz="2700">
                <a:solidFill>
                  <a:srgbClr val="00BF63"/>
                </a:solidFill>
                <a:latin typeface="Afeesh"/>
                <a:ea typeface="Afeesh"/>
                <a:cs typeface="Afeesh"/>
                <a:sym typeface="Afeesh"/>
                <a:rtl val="true"/>
              </a:rPr>
              <a:t>- إنه مخالفة إذا قام اللاعب بعد ذلك باللف أو يحاول النهوض بينما هو ماسك الكرة. (</a:t>
            </a:r>
            <a:r>
              <a:rPr lang="en-US" sz="2700">
                <a:solidFill>
                  <a:srgbClr val="00BF63"/>
                </a:solidFill>
                <a:latin typeface="Afeesh"/>
                <a:ea typeface="Afeesh"/>
                <a:cs typeface="Afeesh"/>
                <a:sym typeface="Afeesh"/>
              </a:rPr>
              <a:t>FIBA, 2014, pp. 29-30</a:t>
            </a:r>
            <a:r>
              <a:rPr lang="ar-EG" sz="2700">
                <a:solidFill>
                  <a:srgbClr val="00BF63"/>
                </a:solidFill>
                <a:latin typeface="Afeesh"/>
                <a:ea typeface="Afeesh"/>
                <a:cs typeface="Afeesh"/>
                <a:sym typeface="Afeesh"/>
                <a:rtl val="true"/>
              </a:rPr>
              <a:t>)</a:t>
            </a:r>
          </a:p>
          <a:p>
            <a:pPr algn="ctr" rtl="true">
              <a:lnSpc>
                <a:spcPts val="3780"/>
              </a:lnSpc>
              <a:spcBef>
                <a:spcPct val="0"/>
              </a:spcBef>
            </a:pPr>
            <a:r>
              <a:rPr lang="ar-EG" sz="2700">
                <a:solidFill>
                  <a:srgbClr val="00BF63"/>
                </a:solidFill>
                <a:latin typeface="Afeesh"/>
                <a:ea typeface="Afeesh"/>
                <a:cs typeface="Afeesh"/>
                <a:sym typeface="Afeesh"/>
                <a:rtl val="true"/>
              </a:rPr>
              <a:t>الشاشة - القانونية وغير القانونية:</a:t>
            </a:r>
          </a:p>
          <a:p>
            <a:pPr algn="ctr" rtl="true">
              <a:lnSpc>
                <a:spcPts val="3780"/>
              </a:lnSpc>
              <a:spcBef>
                <a:spcPct val="0"/>
              </a:spcBef>
            </a:pPr>
            <a:r>
              <a:rPr lang="ar-EG" sz="2700">
                <a:solidFill>
                  <a:srgbClr val="00BF63"/>
                </a:solidFill>
                <a:latin typeface="Afeesh"/>
                <a:ea typeface="Afeesh"/>
                <a:cs typeface="Afeesh"/>
                <a:sym typeface="Afeesh"/>
                <a:rtl val="true"/>
              </a:rPr>
              <a:t>هناك شاشة عندما يحاول اللاعب تأخير أو منع الخصم دون كرة الوصول إلى الموضع المطلوب في الملعب.</a:t>
            </a:r>
          </a:p>
          <a:p>
            <a:pPr algn="ctr" rtl="true">
              <a:lnSpc>
                <a:spcPts val="3780"/>
              </a:lnSpc>
              <a:spcBef>
                <a:spcPct val="0"/>
              </a:spcBef>
            </a:pPr>
            <a:r>
              <a:rPr lang="ar-EG" sz="2700">
                <a:solidFill>
                  <a:srgbClr val="00BF63"/>
                </a:solidFill>
                <a:latin typeface="Afeesh"/>
                <a:ea typeface="Afeesh"/>
                <a:cs typeface="Afeesh"/>
                <a:sym typeface="Afeesh"/>
                <a:rtl val="true"/>
              </a:rPr>
              <a:t>الشاشة قانونية عندما اللاعب الذي يصنع شاشة على أحد المعارضين:</a:t>
            </a:r>
          </a:p>
          <a:p>
            <a:pPr algn="ctr" rtl="true">
              <a:lnSpc>
                <a:spcPts val="3780"/>
              </a:lnSpc>
              <a:spcBef>
                <a:spcPct val="0"/>
              </a:spcBef>
            </a:pPr>
            <a:r>
              <a:rPr lang="ar-EG" sz="2700">
                <a:solidFill>
                  <a:srgbClr val="00BF63"/>
                </a:solidFill>
                <a:latin typeface="Afeesh"/>
                <a:ea typeface="Afeesh"/>
                <a:cs typeface="Afeesh"/>
                <a:sym typeface="Afeesh"/>
                <a:rtl val="true"/>
              </a:rPr>
              <a:t>- هو ثابت (داخل اسطوانته) عند حدوث الاتصال،</a:t>
            </a:r>
          </a:p>
          <a:p>
            <a:pPr algn="ctr" rtl="true">
              <a:lnSpc>
                <a:spcPts val="3780"/>
              </a:lnSpc>
              <a:spcBef>
                <a:spcPct val="0"/>
              </a:spcBef>
            </a:pPr>
            <a:r>
              <a:rPr lang="ar-EG" sz="2700">
                <a:solidFill>
                  <a:srgbClr val="00BF63"/>
                </a:solidFill>
                <a:latin typeface="Afeesh"/>
                <a:ea typeface="Afeesh"/>
                <a:cs typeface="Afeesh"/>
                <a:sym typeface="Afeesh"/>
                <a:rtl val="true"/>
              </a:rPr>
              <a:t>- كلا القدمين على الأرض عندما يحدث الاتصال.</a:t>
            </a:r>
          </a:p>
          <a:p>
            <a:pPr algn="ctr" rtl="true">
              <a:lnSpc>
                <a:spcPts val="3780"/>
              </a:lnSpc>
              <a:spcBef>
                <a:spcPct val="0"/>
              </a:spcBef>
            </a:pPr>
            <a:r>
              <a:rPr lang="ar-EG" sz="2700">
                <a:solidFill>
                  <a:srgbClr val="00BF63"/>
                </a:solidFill>
                <a:latin typeface="Afeesh"/>
                <a:ea typeface="Afeesh"/>
                <a:cs typeface="Afeesh"/>
                <a:sym typeface="Afeesh"/>
                <a:rtl val="true"/>
              </a:rPr>
              <a:t>الشاشة غير قانونية عندما اللاعب الذي يصنع الشاشة على الخصم:</a:t>
            </a:r>
          </a:p>
          <a:p>
            <a:pPr algn="ctr" rtl="true">
              <a:lnSpc>
                <a:spcPts val="3780"/>
              </a:lnSpc>
              <a:spcBef>
                <a:spcPct val="0"/>
              </a:spcBef>
            </a:pPr>
            <a:r>
              <a:rPr lang="ar-EG" sz="2700">
                <a:solidFill>
                  <a:srgbClr val="00BF63"/>
                </a:solidFill>
                <a:latin typeface="Afeesh"/>
                <a:ea typeface="Afeesh"/>
                <a:cs typeface="Afeesh"/>
                <a:sym typeface="Afeesh"/>
                <a:rtl val="true"/>
              </a:rPr>
              <a:t>- كان يتحرك عندما وقع الاتصال،</a:t>
            </a:r>
          </a:p>
          <a:p>
            <a:pPr algn="ctr" rtl="true">
              <a:lnSpc>
                <a:spcPts val="3780"/>
              </a:lnSpc>
              <a:spcBef>
                <a:spcPct val="0"/>
              </a:spcBef>
            </a:pPr>
            <a:r>
              <a:rPr lang="ar-EG" sz="2700">
                <a:solidFill>
                  <a:srgbClr val="00BF63"/>
                </a:solidFill>
                <a:latin typeface="Afeesh"/>
                <a:ea typeface="Afeesh"/>
                <a:cs typeface="Afeesh"/>
                <a:sym typeface="Afeesh"/>
                <a:rtl val="true"/>
              </a:rPr>
              <a:t>- لم يترك مسافة كافية بجعل الشاشة خارج المجال البصري من الخصم الثابت عند حدوث الاتصال ،</a:t>
            </a:r>
          </a:p>
          <a:p>
            <a:pPr algn="ctr" rtl="true">
              <a:lnSpc>
                <a:spcPts val="3780"/>
              </a:lnSpc>
              <a:spcBef>
                <a:spcPct val="0"/>
              </a:spcBef>
            </a:pPr>
            <a:r>
              <a:rPr lang="ar-EG" sz="2700">
                <a:solidFill>
                  <a:srgbClr val="00BF63"/>
                </a:solidFill>
                <a:latin typeface="Afeesh"/>
                <a:ea typeface="Afeesh"/>
                <a:cs typeface="Afeesh"/>
                <a:sym typeface="Afeesh"/>
                <a:rtl val="true"/>
              </a:rPr>
              <a:t>- لم يحترم عناصر الوقت والمسافة على الخصم المتنقل عند حدوث الاتصال.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في المجال البصري (الأمامي أو الجانبي) لخصم ثابت، فإن اللاعب -الشاشة يمكن أن يعمل الشاشة أقرب ما يرغب شريطة عدم وجوده 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في المجال البصري (الأمامي أو الجانبي) لخصم ثابت، فإن قد يجعل الشاشة-الشاشة الشاشة أقرب ما يتمنى شريطة عدم وجوده للاتصال به.</a:t>
            </a:r>
          </a:p>
          <a:p>
            <a:pPr algn="ctr" rtl="true">
              <a:lnSpc>
                <a:spcPts val="3780"/>
              </a:lnSpc>
              <a:spcBef>
                <a:spcPct val="0"/>
              </a:spcBef>
            </a:pPr>
            <a:r>
              <a:rPr lang="ar-EG" sz="2700">
                <a:solidFill>
                  <a:srgbClr val="00BF63"/>
                </a:solidFill>
                <a:latin typeface="Afeesh"/>
                <a:ea typeface="Afeesh"/>
                <a:cs typeface="Afeesh"/>
                <a:sym typeface="Afeesh"/>
                <a:rtl val="true"/>
              </a:rPr>
              <a:t>إذا كانت الشاشة مصنوعة خارج المجال البصري للخصم الثابت، اللاعب الذي يصنع الشاشة يجب أن يسمح للخصم بإجراء خطوة عادية واحدة نحو الشاشة دون التسبب في الاتصال.</a:t>
            </a:r>
          </a:p>
          <a:p>
            <a:pPr algn="ctr" rtl="true">
              <a:lnSpc>
                <a:spcPts val="3780"/>
              </a:lnSpc>
              <a:spcBef>
                <a:spcPct val="0"/>
              </a:spcBef>
            </a:pPr>
            <a:r>
              <a:rPr lang="ar-EG" sz="2700">
                <a:solidFill>
                  <a:srgbClr val="00BF63"/>
                </a:solidFill>
                <a:latin typeface="Afeesh"/>
                <a:ea typeface="Afeesh"/>
                <a:cs typeface="Afeesh"/>
                <a:sym typeface="Afeesh"/>
                <a:rtl val="true"/>
              </a:rPr>
              <a:t>إذا كان الخصم في حالة تحرك، يجب لعناصر الوقت والمسافة أن تطبق. يجب على اللاعب الذي يصنع الشاشة ترك مساحة كافية للسماح للاعب الذي به</a:t>
            </a:r>
          </a:p>
          <a:p>
            <a:pPr algn="ctr" rtl="true">
              <a:lnSpc>
                <a:spcPts val="3780"/>
              </a:lnSpc>
              <a:spcBef>
                <a:spcPct val="0"/>
              </a:spcBef>
            </a:pPr>
            <a:r>
              <a:rPr lang="ar-EG" sz="2700">
                <a:solidFill>
                  <a:srgbClr val="00BF63"/>
                </a:solidFill>
                <a:latin typeface="Afeesh"/>
                <a:ea typeface="Afeesh"/>
                <a:cs typeface="Afeesh"/>
                <a:sym typeface="Afeesh"/>
                <a:rtl val="true"/>
              </a:rPr>
              <a:t>تم إجراء الشاشة عليه لتجنب الشاشة عن طريق التوقف أو تغيير الاتجاه. المسافة المطلوبة لا تقل أبداً عن خطوة عادية ولا تزيد عن خطوتين عاديتين.</a:t>
            </a:r>
          </a:p>
          <a:p>
            <a:pPr algn="ctr" rtl="true">
              <a:lnSpc>
                <a:spcPts val="3780"/>
              </a:lnSpc>
              <a:spcBef>
                <a:spcPct val="0"/>
              </a:spcBef>
            </a:pPr>
            <a:r>
              <a:rPr lang="ar-EG" sz="2700">
                <a:solidFill>
                  <a:srgbClr val="00BF63"/>
                </a:solidFill>
                <a:latin typeface="Afeesh"/>
                <a:ea typeface="Afeesh"/>
                <a:cs typeface="Afeesh"/>
                <a:sym typeface="Afeesh"/>
                <a:rtl val="true"/>
              </a:rPr>
              <a:t>اللاعب الذي تم إنشاء شاشة قانونية عليه مسؤول عن أي اتصال مع اللاعب صانع الشاشة.</a:t>
            </a:r>
          </a:p>
          <a:p>
            <a:pPr algn="ctr" rtl="true">
              <a:lnSpc>
                <a:spcPts val="3780"/>
              </a:lnSpc>
              <a:spcBef>
                <a:spcPct val="0"/>
              </a:spcBef>
            </a:pPr>
            <a:r>
              <a:rPr lang="ar-EG" sz="2700">
                <a:solidFill>
                  <a:srgbClr val="00BF63"/>
                </a:solidFill>
                <a:latin typeface="Afeesh"/>
                <a:ea typeface="Afeesh"/>
                <a:cs typeface="Afeesh"/>
                <a:sym typeface="Afeesh"/>
                <a:rtl val="true"/>
              </a:rPr>
              <a:t>المـــرور بـقــوة:</a:t>
            </a:r>
          </a:p>
          <a:p>
            <a:pPr algn="ctr" rtl="true">
              <a:lnSpc>
                <a:spcPts val="3780"/>
              </a:lnSpc>
              <a:spcBef>
                <a:spcPct val="0"/>
              </a:spcBef>
            </a:pPr>
            <a:r>
              <a:rPr lang="ar-EG" sz="2700">
                <a:solidFill>
                  <a:srgbClr val="00BF63"/>
                </a:solidFill>
                <a:latin typeface="Afeesh"/>
                <a:ea typeface="Afeesh"/>
                <a:cs typeface="Afeesh"/>
                <a:sym typeface="Afeesh"/>
                <a:rtl val="true"/>
              </a:rPr>
              <a:t>المرور بقوة هو اتصال شخصي غير قانوني، مع أو بدون الكرة، </a:t>
            </a:r>
          </a:p>
          <a:p>
            <a:pPr algn="ctr" rtl="true">
              <a:lnSpc>
                <a:spcPts val="3780"/>
              </a:lnSpc>
              <a:spcBef>
                <a:spcPct val="0"/>
              </a:spcBef>
            </a:pPr>
            <a:r>
              <a:rPr lang="ar-EG" sz="2700">
                <a:solidFill>
                  <a:srgbClr val="00BF63"/>
                </a:solidFill>
                <a:latin typeface="Afeesh"/>
                <a:ea typeface="Afeesh"/>
                <a:cs typeface="Afeesh"/>
                <a:sym typeface="Afeesh"/>
                <a:rtl val="true"/>
              </a:rPr>
              <a:t>ارتكب عن طريق دفع أو التحرك ضد جذع الخصم.</a:t>
            </a:r>
          </a:p>
          <a:p>
            <a:pPr algn="ctr" rtl="true">
              <a:lnSpc>
                <a:spcPts val="3780"/>
              </a:lnSpc>
              <a:spcBef>
                <a:spcPct val="0"/>
              </a:spcBef>
            </a:pPr>
            <a:r>
              <a:rPr lang="ar-EG" sz="2700">
                <a:solidFill>
                  <a:srgbClr val="00BF63"/>
                </a:solidFill>
                <a:latin typeface="Afeesh"/>
                <a:ea typeface="Afeesh"/>
                <a:cs typeface="Afeesh"/>
                <a:sym typeface="Afeesh"/>
                <a:rtl val="true"/>
              </a:rPr>
              <a:t>الإعـاقـــة:</a:t>
            </a:r>
          </a:p>
          <a:p>
            <a:pPr algn="ctr" rtl="true">
              <a:lnSpc>
                <a:spcPts val="3780"/>
              </a:lnSpc>
              <a:spcBef>
                <a:spcPct val="0"/>
              </a:spcBef>
            </a:pPr>
            <a:r>
              <a:rPr lang="ar-EG" sz="2700">
                <a:solidFill>
                  <a:srgbClr val="00BF63"/>
                </a:solidFill>
                <a:latin typeface="Afeesh"/>
                <a:ea typeface="Afeesh"/>
                <a:cs typeface="Afeesh"/>
                <a:sym typeface="Afeesh"/>
                <a:rtl val="true"/>
              </a:rPr>
              <a:t>هي اتصال شخصي غير قانوني يعوق أو يبطئ تطور الخصم مع أو بدون الكرة.</a:t>
            </a:r>
          </a:p>
          <a:p>
            <a:pPr algn="ctr" rtl="true">
              <a:lnSpc>
                <a:spcPts val="3780"/>
              </a:lnSpc>
              <a:spcBef>
                <a:spcPct val="0"/>
              </a:spcBef>
            </a:pPr>
            <a:r>
              <a:rPr lang="ar-EG" sz="2700">
                <a:solidFill>
                  <a:srgbClr val="00BF63"/>
                </a:solidFill>
                <a:latin typeface="Afeesh"/>
                <a:ea typeface="Afeesh"/>
                <a:cs typeface="Afeesh"/>
                <a:sym typeface="Afeesh"/>
                <a:rtl val="true"/>
              </a:rPr>
              <a:t>اللاعب الذي يحاول إنشاء شاشة يرتكب انسدادًا في حالة حدوث اتصال عندما يتحرك وخصمه هو ثابت أو يبعد عنه.</a:t>
            </a:r>
          </a:p>
          <a:p>
            <a:pPr algn="ctr" rtl="true">
              <a:lnSpc>
                <a:spcPts val="3780"/>
              </a:lnSpc>
              <a:spcBef>
                <a:spcPct val="0"/>
              </a:spcBef>
            </a:pPr>
            <a:r>
              <a:rPr lang="ar-EG" sz="2700">
                <a:solidFill>
                  <a:srgbClr val="00BF63"/>
                </a:solidFill>
                <a:latin typeface="Afeesh"/>
                <a:ea typeface="Afeesh"/>
                <a:cs typeface="Afeesh"/>
                <a:sym typeface="Afeesh"/>
                <a:rtl val="true"/>
              </a:rPr>
              <a:t>إذا واجه اللاعب ، متجاهلاً الكرة ، خصمًا وغير الموقف عندما يغير الخصم ، هذا اللاعب هو المسؤول في المقام الأول عن أي اتصال يحدث ، ما لم تتدخل عوامل أخرى.</a:t>
            </a:r>
          </a:p>
          <a:p>
            <a:pPr algn="ctr" rtl="true">
              <a:lnSpc>
                <a:spcPts val="3780"/>
              </a:lnSpc>
              <a:spcBef>
                <a:spcPct val="0"/>
              </a:spcBef>
            </a:pPr>
            <a:r>
              <a:rPr lang="ar-EG" sz="2700">
                <a:solidFill>
                  <a:srgbClr val="00BF63"/>
                </a:solidFill>
                <a:latin typeface="Afeesh"/>
                <a:ea typeface="Afeesh"/>
                <a:cs typeface="Afeesh"/>
                <a:sym typeface="Afeesh"/>
                <a:rtl val="true"/>
              </a:rPr>
              <a:t>يشير التعبير "ما لم تتدخل عوامل أخرى" إلى إجراءات</a:t>
            </a:r>
          </a:p>
          <a:p>
            <a:pPr algn="ctr" rtl="true">
              <a:lnSpc>
                <a:spcPts val="3780"/>
              </a:lnSpc>
              <a:spcBef>
                <a:spcPct val="0"/>
              </a:spcBef>
            </a:pPr>
            <a:r>
              <a:rPr lang="ar-EG" sz="2700">
                <a:solidFill>
                  <a:srgbClr val="00BF63"/>
                </a:solidFill>
                <a:latin typeface="Afeesh"/>
                <a:ea typeface="Afeesh"/>
                <a:cs typeface="Afeesh"/>
                <a:sym typeface="Afeesh"/>
                <a:rtl val="true"/>
              </a:rPr>
              <a:t>الدفع المتعمد أو التدوير أو الضغط على اللاعب الذي تصنع الشاشة عليه.</a:t>
            </a:r>
          </a:p>
          <a:p>
            <a:pPr algn="ctr" rtl="true">
              <a:lnSpc>
                <a:spcPts val="3780"/>
              </a:lnSpc>
              <a:spcBef>
                <a:spcPct val="0"/>
              </a:spcBef>
            </a:pPr>
            <a:r>
              <a:rPr lang="ar-EG" sz="2700">
                <a:solidFill>
                  <a:srgbClr val="00BF63"/>
                </a:solidFill>
                <a:latin typeface="Afeesh"/>
                <a:ea typeface="Afeesh"/>
                <a:cs typeface="Afeesh"/>
                <a:sym typeface="Afeesh"/>
                <a:rtl val="true"/>
              </a:rPr>
              <a:t>من القانوني للاعب أن ينشر الذراع أو الذراعين أو المرفق من خارج</a:t>
            </a:r>
          </a:p>
          <a:p>
            <a:pPr algn="ctr" rtl="true">
              <a:lnSpc>
                <a:spcPts val="3780"/>
              </a:lnSpc>
              <a:spcBef>
                <a:spcPct val="0"/>
              </a:spcBef>
            </a:pPr>
            <a:r>
              <a:rPr lang="ar-EG" sz="2700">
                <a:solidFill>
                  <a:srgbClr val="00BF63"/>
                </a:solidFill>
                <a:latin typeface="Afeesh"/>
                <a:ea typeface="Afeesh"/>
                <a:cs typeface="Afeesh"/>
                <a:sym typeface="Afeesh"/>
                <a:rtl val="true"/>
              </a:rPr>
              <a:t>اسطوانته اتخاذ موقف على الملعب ولكن يجب إعادتها إلى داخل الاسطوانة عندما يحاول الخصم المرور. إذا كان الذراع أو المرفق هو خارج الأسطوانة ويحدث ذلك الاتصال، هناك عرقلة أو شد. (</a:t>
            </a:r>
            <a:r>
              <a:rPr lang="en-US" sz="2700">
                <a:solidFill>
                  <a:srgbClr val="00BF63"/>
                </a:solidFill>
                <a:latin typeface="Afeesh"/>
                <a:ea typeface="Afeesh"/>
                <a:cs typeface="Afeesh"/>
                <a:sym typeface="Afeesh"/>
              </a:rPr>
              <a:t>FIBA, 2014, pp. 37-38</a:t>
            </a:r>
            <a:r>
              <a:rPr lang="ar-EG" sz="2700">
                <a:solidFill>
                  <a:srgbClr val="00BF63"/>
                </a:solidFill>
                <a:latin typeface="Afeesh"/>
                <a:ea typeface="Afeesh"/>
                <a:cs typeface="Afeesh"/>
                <a:sym typeface="Afeesh"/>
                <a:rtl val="true"/>
              </a:rPr>
              <a:t>)</a:t>
            </a:r>
          </a:p>
          <a:p>
            <a:pPr algn="ctr" rtl="true">
              <a:lnSpc>
                <a:spcPts val="3780"/>
              </a:lnSpc>
              <a:spcBef>
                <a:spcPct val="0"/>
              </a:spcBef>
            </a:pPr>
            <a:r>
              <a:rPr lang="en-US" sz="2700">
                <a:solidFill>
                  <a:srgbClr val="00BF63"/>
                </a:solidFill>
                <a:latin typeface="Afeesh"/>
                <a:ea typeface="Afeesh"/>
                <a:cs typeface="Afeesh"/>
                <a:sym typeface="Afeesh"/>
              </a:rPr>
              <a:t>8</a:t>
            </a:r>
            <a:r>
              <a:rPr lang="ar-EG" sz="2700">
                <a:solidFill>
                  <a:srgbClr val="00BF63"/>
                </a:solidFill>
                <a:latin typeface="Afeesh"/>
                <a:ea typeface="Afeesh"/>
                <a:cs typeface="Afeesh"/>
                <a:sym typeface="Afeesh"/>
                <a:rtl val="true"/>
              </a:rPr>
              <a:t>- الوقــــت المستـقـطــــع:</a:t>
            </a:r>
          </a:p>
          <a:p>
            <a:pPr algn="ctr" rtl="true">
              <a:lnSpc>
                <a:spcPts val="3780"/>
              </a:lnSpc>
              <a:spcBef>
                <a:spcPct val="0"/>
              </a:spcBef>
            </a:pPr>
            <a:r>
              <a:rPr lang="ar-EG" sz="2700">
                <a:solidFill>
                  <a:srgbClr val="00BF63"/>
                </a:solidFill>
                <a:latin typeface="Afeesh"/>
                <a:ea typeface="Afeesh"/>
                <a:cs typeface="Afeesh"/>
                <a:sym typeface="Afeesh"/>
                <a:rtl val="true"/>
              </a:rPr>
              <a:t>تـعـريـــف:</a:t>
            </a:r>
          </a:p>
          <a:p>
            <a:pPr algn="ctr" rtl="true">
              <a:lnSpc>
                <a:spcPts val="3780"/>
              </a:lnSpc>
              <a:spcBef>
                <a:spcPct val="0"/>
              </a:spcBef>
            </a:pPr>
            <a:r>
              <a:rPr lang="ar-EG" sz="2700">
                <a:solidFill>
                  <a:srgbClr val="00BF63"/>
                </a:solidFill>
                <a:latin typeface="Afeesh"/>
                <a:ea typeface="Afeesh"/>
                <a:cs typeface="Afeesh"/>
                <a:sym typeface="Afeesh"/>
                <a:rtl val="true"/>
              </a:rPr>
              <a:t>الوقت المستقطع هو توقف للعبة لمدة من الزمن بطلب من المدرب أو المدرب المساعد.</a:t>
            </a:r>
          </a:p>
          <a:p>
            <a:pPr algn="ctr" rtl="true">
              <a:lnSpc>
                <a:spcPts val="3780"/>
              </a:lnSpc>
              <a:spcBef>
                <a:spcPct val="0"/>
              </a:spcBef>
            </a:pPr>
            <a:r>
              <a:rPr lang="ar-EG" sz="2700">
                <a:solidFill>
                  <a:srgbClr val="00BF63"/>
                </a:solidFill>
                <a:latin typeface="Afeesh"/>
                <a:ea typeface="Afeesh"/>
                <a:cs typeface="Afeesh"/>
                <a:sym typeface="Afeesh"/>
                <a:rtl val="true"/>
              </a:rPr>
              <a:t>القـاعـــدة:</a:t>
            </a:r>
          </a:p>
          <a:p>
            <a:pPr algn="ctr" rtl="true">
              <a:lnSpc>
                <a:spcPts val="3780"/>
              </a:lnSpc>
              <a:spcBef>
                <a:spcPct val="0"/>
              </a:spcBef>
            </a:pPr>
            <a:r>
              <a:rPr lang="ar-EG" sz="2700">
                <a:solidFill>
                  <a:srgbClr val="00BF63"/>
                </a:solidFill>
                <a:latin typeface="Afeesh"/>
                <a:ea typeface="Afeesh"/>
                <a:cs typeface="Afeesh"/>
                <a:sym typeface="Afeesh"/>
                <a:rtl val="true"/>
              </a:rPr>
              <a:t>مدة الوقت المستقطع دقيقة واحدة.</a:t>
            </a:r>
          </a:p>
          <a:p>
            <a:pPr algn="ctr" rtl="true">
              <a:lnSpc>
                <a:spcPts val="3780"/>
              </a:lnSpc>
              <a:spcBef>
                <a:spcPct val="0"/>
              </a:spcBef>
            </a:pPr>
            <a:r>
              <a:rPr lang="ar-EG" sz="2700">
                <a:solidFill>
                  <a:srgbClr val="00BF63"/>
                </a:solidFill>
                <a:latin typeface="Afeesh"/>
                <a:ea typeface="Afeesh"/>
                <a:cs typeface="Afeesh"/>
                <a:sym typeface="Afeesh"/>
                <a:rtl val="true"/>
              </a:rPr>
              <a:t>قد يتم منح الوقت المستقطع عندما تكون الفرصة مواتية.</a:t>
            </a:r>
          </a:p>
          <a:p>
            <a:pPr algn="ctr" rtl="true">
              <a:lnSpc>
                <a:spcPts val="3780"/>
              </a:lnSpc>
              <a:spcBef>
                <a:spcPct val="0"/>
              </a:spcBef>
            </a:pPr>
            <a:r>
              <a:rPr lang="ar-EG" sz="2700">
                <a:solidFill>
                  <a:srgbClr val="00BF63"/>
                </a:solidFill>
                <a:latin typeface="Afeesh"/>
                <a:ea typeface="Afeesh"/>
                <a:cs typeface="Afeesh"/>
                <a:sym typeface="Afeesh"/>
                <a:rtl val="true"/>
              </a:rPr>
              <a:t>تبدأ فرصة الوقت المستقطع عندما:</a:t>
            </a:r>
          </a:p>
          <a:p>
            <a:pPr algn="ctr" rtl="true">
              <a:lnSpc>
                <a:spcPts val="3780"/>
              </a:lnSpc>
              <a:spcBef>
                <a:spcPct val="0"/>
              </a:spcBef>
            </a:pPr>
            <a:r>
              <a:rPr lang="ar-EG" sz="2700">
                <a:solidFill>
                  <a:srgbClr val="00BF63"/>
                </a:solidFill>
                <a:latin typeface="Afeesh"/>
                <a:ea typeface="Afeesh"/>
                <a:cs typeface="Afeesh"/>
                <a:sym typeface="Afeesh"/>
                <a:rtl val="true"/>
              </a:rPr>
              <a:t>ـ بالنسبة لكلا الفريقين تصبح الكرة ميتة، توقف التوقيت وأن الحكم قد أكمل اتصاله مع طاولة التسجيل،</a:t>
            </a:r>
          </a:p>
          <a:p>
            <a:pPr algn="ctr" rtl="true">
              <a:lnSpc>
                <a:spcPts val="3780"/>
              </a:lnSpc>
              <a:spcBef>
                <a:spcPct val="0"/>
              </a:spcBef>
            </a:pPr>
            <a:r>
              <a:rPr lang="ar-EG" sz="2700">
                <a:solidFill>
                  <a:srgbClr val="00BF63"/>
                </a:solidFill>
                <a:latin typeface="Afeesh"/>
                <a:ea typeface="Afeesh"/>
                <a:cs typeface="Afeesh"/>
                <a:sym typeface="Afeesh"/>
                <a:rtl val="true"/>
              </a:rPr>
              <a:t>ـ لكلا الفريقين تصبح الكرة ميتة بعد تسديد الرمية الحرة الأخيرة أو الوحيد الناجحة،</a:t>
            </a:r>
          </a:p>
          <a:p>
            <a:pPr algn="ctr" rtl="true">
              <a:lnSpc>
                <a:spcPts val="3780"/>
              </a:lnSpc>
              <a:spcBef>
                <a:spcPct val="0"/>
              </a:spcBef>
            </a:pPr>
            <a:r>
              <a:rPr lang="ar-EG" sz="2700">
                <a:solidFill>
                  <a:srgbClr val="00BF63"/>
                </a:solidFill>
                <a:latin typeface="Afeesh"/>
                <a:ea typeface="Afeesh"/>
                <a:cs typeface="Afeesh"/>
                <a:sym typeface="Afeesh"/>
                <a:rtl val="true"/>
              </a:rPr>
              <a:t>ـ سلة ناجحة، فقط للفريق المنافس من الذي سجل السلة.</a:t>
            </a:r>
          </a:p>
          <a:p>
            <a:pPr algn="ctr" rtl="true">
              <a:lnSpc>
                <a:spcPts val="3780"/>
              </a:lnSpc>
              <a:spcBef>
                <a:spcPct val="0"/>
              </a:spcBef>
            </a:pPr>
            <a:r>
              <a:rPr lang="ar-EG" sz="2700">
                <a:solidFill>
                  <a:srgbClr val="00BF63"/>
                </a:solidFill>
                <a:latin typeface="Afeesh"/>
                <a:ea typeface="Afeesh"/>
                <a:cs typeface="Afeesh"/>
                <a:sym typeface="Afeesh"/>
                <a:rtl val="true"/>
              </a:rPr>
              <a:t>تنتهي فرصة المهلة عندما تكون الكرة تحت تصرف اللاعب للعب الكرة أو لتسديد الرمية الحرة الأولى أو الوحيدة.</a:t>
            </a:r>
          </a:p>
          <a:p>
            <a:pPr algn="ctr" rtl="true">
              <a:lnSpc>
                <a:spcPts val="3780"/>
              </a:lnSpc>
              <a:spcBef>
                <a:spcPct val="0"/>
              </a:spcBef>
            </a:pPr>
            <a:r>
              <a:rPr lang="ar-EG" sz="2700">
                <a:solidFill>
                  <a:srgbClr val="00BF63"/>
                </a:solidFill>
                <a:latin typeface="Afeesh"/>
                <a:ea typeface="Afeesh"/>
                <a:cs typeface="Afeesh"/>
                <a:sym typeface="Afeesh"/>
                <a:rtl val="true"/>
              </a:rPr>
              <a:t>يمكن لكل فريق الاستفادة من:</a:t>
            </a:r>
          </a:p>
          <a:p>
            <a:pPr algn="ctr" rtl="true">
              <a:lnSpc>
                <a:spcPts val="3780"/>
              </a:lnSpc>
              <a:spcBef>
                <a:spcPct val="0"/>
              </a:spcBef>
            </a:pPr>
            <a:r>
              <a:rPr lang="ar-EG" sz="2700">
                <a:solidFill>
                  <a:srgbClr val="00BF63"/>
                </a:solidFill>
                <a:latin typeface="Afeesh"/>
                <a:ea typeface="Afeesh"/>
                <a:cs typeface="Afeesh"/>
                <a:sym typeface="Afeesh"/>
                <a:rtl val="true"/>
              </a:rPr>
              <a:t>ـ وقتين مستقطعين خلال الشوط الأول،</a:t>
            </a:r>
          </a:p>
          <a:p>
            <a:pPr algn="ctr" rtl="true">
              <a:lnSpc>
                <a:spcPts val="3780"/>
              </a:lnSpc>
              <a:spcBef>
                <a:spcPct val="0"/>
              </a:spcBef>
            </a:pPr>
            <a:r>
              <a:rPr lang="ar-EG" sz="2700">
                <a:solidFill>
                  <a:srgbClr val="00BF63"/>
                </a:solidFill>
                <a:latin typeface="Afeesh"/>
                <a:ea typeface="Afeesh"/>
                <a:cs typeface="Afeesh"/>
                <a:sym typeface="Afeesh"/>
                <a:rtl val="true"/>
              </a:rPr>
              <a:t>ـ ثلاثة أوقات مستقطعة خلال الشوط الثاني، مع ما يصل إلى </a:t>
            </a:r>
            <a:r>
              <a:rPr lang="en-US" sz="2700">
                <a:solidFill>
                  <a:srgbClr val="00BF63"/>
                </a:solidFill>
                <a:latin typeface="Afeesh"/>
                <a:ea typeface="Afeesh"/>
                <a:cs typeface="Afeesh"/>
                <a:sym typeface="Afeesh"/>
              </a:rPr>
              <a:t>2</a:t>
            </a:r>
            <a:r>
              <a:rPr lang="ar-EG" sz="2700">
                <a:solidFill>
                  <a:srgbClr val="00BF63"/>
                </a:solidFill>
                <a:latin typeface="Afeesh"/>
                <a:ea typeface="Afeesh"/>
                <a:cs typeface="Afeesh"/>
                <a:sym typeface="Afeesh"/>
                <a:rtl val="true"/>
              </a:rPr>
              <a:t> من أوقات مستقطعة في الدقيقتين الأخيرتين من الشوط الثاني،</a:t>
            </a:r>
          </a:p>
          <a:p>
            <a:pPr algn="ctr" rtl="true">
              <a:lnSpc>
                <a:spcPts val="3780"/>
              </a:lnSpc>
              <a:spcBef>
                <a:spcPct val="0"/>
              </a:spcBef>
            </a:pPr>
            <a:r>
              <a:rPr lang="ar-EG" sz="2700">
                <a:solidFill>
                  <a:srgbClr val="00BF63"/>
                </a:solidFill>
                <a:latin typeface="Afeesh"/>
                <a:ea typeface="Afeesh"/>
                <a:cs typeface="Afeesh"/>
                <a:sym typeface="Afeesh"/>
                <a:rtl val="true"/>
              </a:rPr>
              <a:t>ـ وقت مستقطع خلال الوقت الإضافي. </a:t>
            </a:r>
          </a:p>
          <a:p>
            <a:pPr algn="ctr" rtl="true">
              <a:lnSpc>
                <a:spcPts val="3780"/>
              </a:lnSpc>
              <a:spcBef>
                <a:spcPct val="0"/>
              </a:spcBef>
            </a:pPr>
            <a:r>
              <a:rPr lang="ar-EG" sz="2700">
                <a:solidFill>
                  <a:srgbClr val="00BF63"/>
                </a:solidFill>
                <a:latin typeface="Afeesh"/>
                <a:ea typeface="Afeesh"/>
                <a:cs typeface="Afeesh"/>
                <a:sym typeface="Afeesh"/>
                <a:rtl val="true"/>
              </a:rPr>
              <a:t>الوقت المستقطع غير المستعمل لا يمكن الاستفادة منه في الوقت الإضافي المقبل </a:t>
            </a:r>
          </a:p>
          <a:p>
            <a:pPr algn="ctr" rtl="true">
              <a:lnSpc>
                <a:spcPts val="3780"/>
              </a:lnSpc>
              <a:spcBef>
                <a:spcPct val="0"/>
              </a:spcBef>
            </a:pPr>
            <a:r>
              <a:rPr lang="ar-EG" sz="2700">
                <a:solidFill>
                  <a:srgbClr val="00BF63"/>
                </a:solidFill>
                <a:latin typeface="Afeesh"/>
                <a:ea typeface="Afeesh"/>
                <a:cs typeface="Afeesh"/>
                <a:sym typeface="Afeesh"/>
                <a:rtl val="true"/>
              </a:rPr>
              <a:t>يمنح الوقت المستقطع للفريق الذي يطلبه أولا، ما لم يتم منحه بعد سلة ناجحة من طرف الفريق المنافس ولم يتم ارتكاب أي مخالفة.</a:t>
            </a:r>
          </a:p>
          <a:p>
            <a:pPr algn="ctr" rtl="true">
              <a:lnSpc>
                <a:spcPts val="3780"/>
              </a:lnSpc>
              <a:spcBef>
                <a:spcPct val="0"/>
              </a:spcBef>
            </a:pPr>
            <a:r>
              <a:rPr lang="ar-EG" sz="2700">
                <a:solidFill>
                  <a:srgbClr val="00BF63"/>
                </a:solidFill>
                <a:latin typeface="Afeesh"/>
                <a:ea typeface="Afeesh"/>
                <a:cs typeface="Afeesh"/>
                <a:sym typeface="Afeesh"/>
                <a:rtl val="true"/>
              </a:rPr>
              <a:t> لا يجوز منح أي وقت مستقطع للفريق الذي سجل عندما يعلن الميقاتي </a:t>
            </a:r>
            <a:r>
              <a:rPr lang="en-US" sz="2700">
                <a:solidFill>
                  <a:srgbClr val="00BF63"/>
                </a:solidFill>
                <a:latin typeface="Afeesh"/>
                <a:ea typeface="Afeesh"/>
                <a:cs typeface="Afeesh"/>
                <a:sym typeface="Afeesh"/>
              </a:rPr>
              <a:t>2:00</a:t>
            </a:r>
            <a:r>
              <a:rPr lang="ar-EG" sz="2700">
                <a:solidFill>
                  <a:srgbClr val="00BF63"/>
                </a:solidFill>
                <a:latin typeface="Afeesh"/>
                <a:ea typeface="Afeesh"/>
                <a:cs typeface="Afeesh"/>
                <a:sym typeface="Afeesh"/>
                <a:rtl val="true"/>
              </a:rPr>
              <a:t> دقيقة أو أقل في الفترة الرابعة وفي كل شوط إضافي بعد سلة ناجحة من الحقل ، ما لم يقطع الحكم اللعبة.</a:t>
            </a:r>
          </a:p>
          <a:p>
            <a:pPr algn="ctr" rtl="true">
              <a:lnSpc>
                <a:spcPts val="3780"/>
              </a:lnSpc>
              <a:spcBef>
                <a:spcPct val="0"/>
              </a:spcBef>
            </a:pPr>
            <a:r>
              <a:rPr lang="ar-EG" sz="2700">
                <a:solidFill>
                  <a:srgbClr val="00BF63"/>
                </a:solidFill>
                <a:latin typeface="Afeesh"/>
                <a:ea typeface="Afeesh"/>
                <a:cs typeface="Afeesh"/>
                <a:sym typeface="Afeesh"/>
                <a:rtl val="true"/>
              </a:rPr>
              <a:t>الإجــــراءات :</a:t>
            </a:r>
          </a:p>
          <a:p>
            <a:pPr algn="ctr" rtl="true">
              <a:lnSpc>
                <a:spcPts val="3780"/>
              </a:lnSpc>
              <a:spcBef>
                <a:spcPct val="0"/>
              </a:spcBef>
            </a:pPr>
            <a:r>
              <a:rPr lang="ar-EG" sz="2700">
                <a:solidFill>
                  <a:srgbClr val="00BF63"/>
                </a:solidFill>
                <a:latin typeface="Afeesh"/>
                <a:ea typeface="Afeesh"/>
                <a:cs typeface="Afeesh"/>
                <a:sym typeface="Afeesh"/>
                <a:rtl val="true"/>
              </a:rPr>
              <a:t>يحق للمدرب أو المدرب المساعد فقط طلب المهلة. يجب عليه،</a:t>
            </a:r>
          </a:p>
          <a:p>
            <a:pPr algn="ctr" rtl="true">
              <a:lnSpc>
                <a:spcPts val="3780"/>
              </a:lnSpc>
              <a:spcBef>
                <a:spcPct val="0"/>
              </a:spcBef>
            </a:pPr>
            <a:r>
              <a:rPr lang="ar-EG" sz="2700">
                <a:solidFill>
                  <a:srgbClr val="00BF63"/>
                </a:solidFill>
                <a:latin typeface="Afeesh"/>
                <a:ea typeface="Afeesh"/>
                <a:cs typeface="Afeesh"/>
                <a:sym typeface="Afeesh"/>
                <a:rtl val="true"/>
              </a:rPr>
              <a:t>لهذا، إجراء اتصال بالعين مع العلامة أو الذهاب إلى الطاولة وطلب بشكل واضح للمهلة من خلال القيام بيديه بالعلامة المناسبة.</a:t>
            </a:r>
          </a:p>
          <a:p>
            <a:pPr algn="ctr" rtl="true">
              <a:lnSpc>
                <a:spcPts val="3780"/>
              </a:lnSpc>
              <a:spcBef>
                <a:spcPct val="0"/>
              </a:spcBef>
            </a:pPr>
            <a:r>
              <a:rPr lang="ar-EG" sz="2700">
                <a:solidFill>
                  <a:srgbClr val="00BF63"/>
                </a:solidFill>
                <a:latin typeface="Afeesh"/>
                <a:ea typeface="Afeesh"/>
                <a:cs typeface="Afeesh"/>
                <a:sym typeface="Afeesh"/>
                <a:rtl val="true"/>
              </a:rPr>
              <a:t>يمكن سحب الطلب ما لم يتم رنين الجرس من طرف المسجل.</a:t>
            </a:r>
          </a:p>
          <a:p>
            <a:pPr algn="ctr" rtl="true">
              <a:lnSpc>
                <a:spcPts val="3780"/>
              </a:lnSpc>
              <a:spcBef>
                <a:spcPct val="0"/>
              </a:spcBef>
            </a:pPr>
            <a:r>
              <a:rPr lang="ar-EG" sz="2700">
                <a:solidFill>
                  <a:srgbClr val="00BF63"/>
                </a:solidFill>
                <a:latin typeface="Afeesh"/>
                <a:ea typeface="Afeesh"/>
                <a:cs typeface="Afeesh"/>
                <a:sym typeface="Afeesh"/>
                <a:rtl val="true"/>
              </a:rPr>
              <a:t>مــدة الـوقـــــت المستـقـطـــع:</a:t>
            </a:r>
          </a:p>
          <a:p>
            <a:pPr algn="ctr" rtl="true">
              <a:lnSpc>
                <a:spcPts val="3780"/>
              </a:lnSpc>
              <a:spcBef>
                <a:spcPct val="0"/>
              </a:spcBef>
            </a:pPr>
            <a:r>
              <a:rPr lang="ar-EG" sz="2700">
                <a:solidFill>
                  <a:srgbClr val="00BF63"/>
                </a:solidFill>
                <a:latin typeface="Afeesh"/>
                <a:ea typeface="Afeesh"/>
                <a:cs typeface="Afeesh"/>
                <a:sym typeface="Afeesh"/>
                <a:rtl val="true"/>
              </a:rPr>
              <a:t>تبدأ مدة الوقت المستقطع عندما يصفر الحكم مع الإشارة إلى الوقت المستقطع،</a:t>
            </a:r>
          </a:p>
          <a:p>
            <a:pPr algn="ctr" rtl="true">
              <a:lnSpc>
                <a:spcPts val="3780"/>
              </a:lnSpc>
              <a:spcBef>
                <a:spcPct val="0"/>
              </a:spcBef>
            </a:pPr>
            <a:r>
              <a:rPr lang="ar-EG" sz="2700">
                <a:solidFill>
                  <a:srgbClr val="00BF63"/>
                </a:solidFill>
                <a:latin typeface="Afeesh"/>
                <a:ea typeface="Afeesh"/>
                <a:cs typeface="Afeesh"/>
                <a:sym typeface="Afeesh"/>
                <a:rtl val="true"/>
              </a:rPr>
              <a:t>ينتهي عندما يصفر الحكم ويشير إلى الفريقين بالدخول إلى الملعب . (</a:t>
            </a:r>
            <a:r>
              <a:rPr lang="en-US" sz="2700">
                <a:solidFill>
                  <a:srgbClr val="00BF63"/>
                </a:solidFill>
                <a:latin typeface="Afeesh"/>
                <a:ea typeface="Afeesh"/>
                <a:cs typeface="Afeesh"/>
                <a:sym typeface="Afeesh"/>
              </a:rPr>
              <a:t>FIBA, 2014, p. 24</a:t>
            </a:r>
            <a:r>
              <a:rPr lang="ar-EG" sz="2700">
                <a:solidFill>
                  <a:srgbClr val="00BF63"/>
                </a:solidFill>
                <a:latin typeface="Afeesh"/>
                <a:ea typeface="Afeesh"/>
                <a:cs typeface="Afeesh"/>
                <a:sym typeface="Afeesh"/>
                <a:rtl val="true"/>
              </a:rPr>
              <a:t>)</a:t>
            </a:r>
          </a:p>
          <a:p>
            <a:pPr algn="ctr" rtl="true">
              <a:lnSpc>
                <a:spcPts val="3780"/>
              </a:lnSpc>
              <a:spcBef>
                <a:spcPct val="0"/>
              </a:spcBef>
            </a:pP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a:p>
            <a:pPr algn="ctr" rtl="true">
              <a:lnSpc>
                <a:spcPts val="3780"/>
              </a:lnSpc>
              <a:spcBef>
                <a:spcPct val="0"/>
              </a:spcBef>
            </a:pPr>
            <a:r>
              <a:rPr lang="ar-EG" sz="2700">
                <a:solidFill>
                  <a:srgbClr val="00BF63"/>
                </a:solidFill>
                <a:latin typeface="Afeesh"/>
                <a:ea typeface="Afeesh"/>
                <a:cs typeface="Afeesh"/>
                <a:sym typeface="Afeesh"/>
                <a:rtl val="true"/>
              </a:rPr>
              <a:t> </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14164707"/>
          </a:xfrm>
          <a:prstGeom prst="rect">
            <a:avLst/>
          </a:prstGeom>
        </p:spPr>
        <p:txBody>
          <a:bodyPr anchor="t" rtlCol="false" tIns="0" lIns="0" bIns="0" rIns="0">
            <a:spAutoFit/>
          </a:bodyPr>
          <a:lstStyle/>
          <a:p>
            <a:pPr algn="ctr">
              <a:lnSpc>
                <a:spcPts val="3618"/>
              </a:lnSpc>
              <a:spcBef>
                <a:spcPct val="0"/>
              </a:spcBef>
            </a:pPr>
            <a:r>
              <a:rPr lang="en-US" sz="2584">
                <a:solidFill>
                  <a:srgbClr val="000000"/>
                </a:solidFill>
                <a:latin typeface="Afeesh"/>
                <a:ea typeface="Afeesh"/>
                <a:cs typeface="Afeesh"/>
                <a:sym typeface="Afeesh"/>
              </a:rPr>
              <a:t>9- </a:t>
            </a:r>
            <a:r>
              <a:rPr lang="ar-EG" sz="2584">
                <a:solidFill>
                  <a:srgbClr val="000000"/>
                </a:solidFill>
                <a:latin typeface="Afeesh"/>
                <a:ea typeface="Afeesh"/>
                <a:cs typeface="Afeesh"/>
                <a:sym typeface="Afeesh"/>
                <a:rtl val="true"/>
              </a:rPr>
              <a:t>ثـمــانــي (</a:t>
            </a:r>
            <a:r>
              <a:rPr lang="en-US" sz="2584">
                <a:solidFill>
                  <a:srgbClr val="000000"/>
                </a:solidFill>
                <a:latin typeface="Afeesh"/>
                <a:ea typeface="Afeesh"/>
                <a:cs typeface="Afeesh"/>
                <a:sym typeface="Afeesh"/>
              </a:rPr>
              <a:t>8</a:t>
            </a:r>
            <a:r>
              <a:rPr lang="ar-EG" sz="2584">
                <a:solidFill>
                  <a:srgbClr val="000000"/>
                </a:solidFill>
                <a:latin typeface="Afeesh"/>
                <a:ea typeface="Afeesh"/>
                <a:cs typeface="Afeesh"/>
                <a:sym typeface="Afeesh"/>
                <a:rtl val="true"/>
              </a:rPr>
              <a:t>) ثـوانـــي</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القـاعــــدة: كل مرة :</a:t>
            </a:r>
          </a:p>
          <a:p>
            <a:pPr algn="ctr" rtl="true">
              <a:lnSpc>
                <a:spcPts val="3618"/>
              </a:lnSpc>
              <a:spcBef>
                <a:spcPct val="0"/>
              </a:spcBef>
            </a:pPr>
            <a:r>
              <a:rPr lang="ar-EG" sz="2584">
                <a:solidFill>
                  <a:srgbClr val="000000"/>
                </a:solidFill>
                <a:latin typeface="Afeesh"/>
                <a:ea typeface="Afeesh"/>
                <a:cs typeface="Afeesh"/>
                <a:sym typeface="Afeesh"/>
                <a:rtl val="true"/>
              </a:rPr>
              <a:t>- أي لاعب يوجد في المنطقة الخلفية لديه كرة حية،</a:t>
            </a:r>
          </a:p>
          <a:p>
            <a:pPr algn="ctr" rtl="true">
              <a:lnSpc>
                <a:spcPts val="3618"/>
              </a:lnSpc>
              <a:spcBef>
                <a:spcPct val="0"/>
              </a:spcBef>
            </a:pPr>
            <a:r>
              <a:rPr lang="ar-EG" sz="2584">
                <a:solidFill>
                  <a:srgbClr val="000000"/>
                </a:solidFill>
                <a:latin typeface="Afeesh"/>
                <a:ea typeface="Afeesh"/>
                <a:cs typeface="Afeesh"/>
                <a:sym typeface="Afeesh"/>
                <a:rtl val="true"/>
              </a:rPr>
              <a:t>- أثناء لعب الكرة بحيث تلامس أحد اللاعبين بشكل قانوني في المنطقة الخلفية وفريقه الذي يلعب الكرة ويحتفظ بالكرة في المنطقة الخلفية، هذا الأخير يجب عليه نقل الكرة إلى المنطقة الأمامية خلال ثمان ثواني .</a:t>
            </a:r>
          </a:p>
          <a:p>
            <a:pPr algn="ctr" rtl="true">
              <a:lnSpc>
                <a:spcPts val="3618"/>
              </a:lnSpc>
              <a:spcBef>
                <a:spcPct val="0"/>
              </a:spcBef>
            </a:pPr>
            <a:r>
              <a:rPr lang="ar-EG" sz="2584">
                <a:solidFill>
                  <a:srgbClr val="000000"/>
                </a:solidFill>
                <a:latin typeface="Afeesh"/>
                <a:ea typeface="Afeesh"/>
                <a:cs typeface="Afeesh"/>
                <a:sym typeface="Afeesh"/>
                <a:rtl val="true"/>
              </a:rPr>
              <a:t>الفريق نقل الكرة إلى المنطقه الأمامية عندما:</a:t>
            </a:r>
          </a:p>
          <a:p>
            <a:pPr algn="ctr" rtl="true">
              <a:lnSpc>
                <a:spcPts val="3618"/>
              </a:lnSpc>
              <a:spcBef>
                <a:spcPct val="0"/>
              </a:spcBef>
            </a:pPr>
            <a:r>
              <a:rPr lang="ar-EG" sz="2584">
                <a:solidFill>
                  <a:srgbClr val="000000"/>
                </a:solidFill>
                <a:latin typeface="Afeesh"/>
                <a:ea typeface="Afeesh"/>
                <a:cs typeface="Afeesh"/>
                <a:sym typeface="Afeesh"/>
                <a:rtl val="true"/>
              </a:rPr>
              <a:t>- الكرة، التي لا يسيطر عليها أي لاعب، تمس المنطقة الأمامية،</a:t>
            </a:r>
          </a:p>
          <a:p>
            <a:pPr algn="ctr" rtl="true">
              <a:lnSpc>
                <a:spcPts val="3618"/>
              </a:lnSpc>
              <a:spcBef>
                <a:spcPct val="0"/>
              </a:spcBef>
            </a:pPr>
            <a:r>
              <a:rPr lang="ar-EG" sz="2584">
                <a:solidFill>
                  <a:srgbClr val="000000"/>
                </a:solidFill>
                <a:latin typeface="Afeesh"/>
                <a:ea typeface="Afeesh"/>
                <a:cs typeface="Afeesh"/>
                <a:sym typeface="Afeesh"/>
                <a:rtl val="true"/>
              </a:rPr>
              <a:t>- تلامس الكرة أو تلامس بشكل قانوني مع مهاجم لديه قدمين تماما في اتصال مع الأرض في منطقته الأمامية،</a:t>
            </a:r>
          </a:p>
          <a:p>
            <a:pPr algn="ctr" rtl="true">
              <a:lnSpc>
                <a:spcPts val="3618"/>
              </a:lnSpc>
              <a:spcBef>
                <a:spcPct val="0"/>
              </a:spcBef>
            </a:pPr>
            <a:r>
              <a:rPr lang="ar-EG" sz="2584">
                <a:solidFill>
                  <a:srgbClr val="000000"/>
                </a:solidFill>
                <a:latin typeface="Afeesh"/>
                <a:ea typeface="Afeesh"/>
                <a:cs typeface="Afeesh"/>
                <a:sym typeface="Afeesh"/>
                <a:rtl val="true"/>
              </a:rPr>
              <a:t>- تلمس الكرة أو تلامس بشكل قانوني من قبل مدافع لديه جزء من جسده على اتصال مع منطقته الخلفية،</a:t>
            </a:r>
          </a:p>
          <a:p>
            <a:pPr algn="ctr" rtl="true">
              <a:lnSpc>
                <a:spcPts val="3618"/>
              </a:lnSpc>
              <a:spcBef>
                <a:spcPct val="0"/>
              </a:spcBef>
            </a:pPr>
            <a:r>
              <a:rPr lang="ar-EG" sz="2584">
                <a:solidFill>
                  <a:srgbClr val="000000"/>
                </a:solidFill>
                <a:latin typeface="Afeesh"/>
                <a:ea typeface="Afeesh"/>
                <a:cs typeface="Afeesh"/>
                <a:sym typeface="Afeesh"/>
                <a:rtl val="true"/>
              </a:rPr>
              <a:t>- تلامس الكرة الحكمً يمتلك جزءًا من جسمه على اتصال بالمنطقة الأمامية للفريق الذي يمتلك الكرة، </a:t>
            </a:r>
          </a:p>
          <a:p>
            <a:pPr algn="ctr">
              <a:lnSpc>
                <a:spcPts val="3618"/>
              </a:lnSpc>
              <a:spcBef>
                <a:spcPct val="0"/>
              </a:spcBef>
            </a:pPr>
            <a:r>
              <a:rPr lang="en-US" sz="2584">
                <a:solidFill>
                  <a:srgbClr val="000000"/>
                </a:solidFill>
                <a:latin typeface="Afeesh"/>
                <a:ea typeface="Afeesh"/>
                <a:cs typeface="Afeesh"/>
                <a:sym typeface="Afeesh"/>
              </a:rPr>
              <a:t>- </a:t>
            </a:r>
            <a:r>
              <a:rPr lang="ar-EG" sz="2584">
                <a:solidFill>
                  <a:srgbClr val="000000"/>
                </a:solidFill>
                <a:latin typeface="Afeesh"/>
                <a:ea typeface="Afeesh"/>
                <a:cs typeface="Afeesh"/>
                <a:sym typeface="Afeesh"/>
                <a:rtl val="true"/>
              </a:rPr>
              <a:t>أثناء التنطيط من المنطقة الخلفية إلى المنطقة الأمامية، كلا قدمي المنطط والكرة على اتصال تام بالمنطقة الأمامية</a:t>
            </a:r>
            <a:r>
              <a:rPr lang="en-US" sz="2584">
                <a:solidFill>
                  <a:srgbClr val="000000"/>
                </a:solidFill>
                <a:latin typeface="Afeesh"/>
                <a:ea typeface="Afeesh"/>
                <a:cs typeface="Afeesh"/>
                <a:sym typeface="Afeesh"/>
              </a:rPr>
              <a:t>.</a:t>
            </a:r>
          </a:p>
          <a:p>
            <a:pPr algn="ctr" rtl="true">
              <a:lnSpc>
                <a:spcPts val="3618"/>
              </a:lnSpc>
              <a:spcBef>
                <a:spcPct val="0"/>
              </a:spcBef>
            </a:pPr>
            <a:r>
              <a:rPr lang="ar-EG" sz="2584">
                <a:solidFill>
                  <a:srgbClr val="000000"/>
                </a:solidFill>
                <a:latin typeface="Afeesh"/>
                <a:ea typeface="Afeesh"/>
                <a:cs typeface="Afeesh"/>
                <a:sym typeface="Afeesh"/>
                <a:rtl val="true"/>
              </a:rPr>
              <a:t>ستستمر نفس الفترة الزمنية لثمن ثواني من الوقت المتبقي عند نفس الفريق الذي كان يسيطر على الكرة من قبل يجب أن يعيدها للعب في منطقته الخلفية بسبب:</a:t>
            </a:r>
          </a:p>
          <a:p>
            <a:pPr algn="ctr" rtl="true">
              <a:lnSpc>
                <a:spcPts val="3618"/>
              </a:lnSpc>
              <a:spcBef>
                <a:spcPct val="0"/>
              </a:spcBef>
            </a:pPr>
            <a:r>
              <a:rPr lang="ar-EG" sz="2584">
                <a:solidFill>
                  <a:srgbClr val="000000"/>
                </a:solidFill>
                <a:latin typeface="Afeesh"/>
                <a:ea typeface="Afeesh"/>
                <a:cs typeface="Afeesh"/>
                <a:sym typeface="Afeesh"/>
                <a:rtl val="true"/>
              </a:rPr>
              <a:t>· ـ خروج الكرة من الملعب،</a:t>
            </a:r>
          </a:p>
          <a:p>
            <a:pPr algn="ctr" rtl="true">
              <a:lnSpc>
                <a:spcPts val="3618"/>
              </a:lnSpc>
              <a:spcBef>
                <a:spcPct val="0"/>
              </a:spcBef>
            </a:pPr>
            <a:r>
              <a:rPr lang="ar-EG" sz="2584">
                <a:solidFill>
                  <a:srgbClr val="000000"/>
                </a:solidFill>
                <a:latin typeface="Afeesh"/>
                <a:ea typeface="Afeesh"/>
                <a:cs typeface="Afeesh"/>
                <a:sym typeface="Afeesh"/>
                <a:rtl val="true"/>
              </a:rPr>
              <a:t>· لاعب مصاب من نفس الفريق،</a:t>
            </a:r>
          </a:p>
          <a:p>
            <a:pPr algn="ctr" rtl="true">
              <a:lnSpc>
                <a:spcPts val="3618"/>
              </a:lnSpc>
              <a:spcBef>
                <a:spcPct val="0"/>
              </a:spcBef>
            </a:pPr>
            <a:r>
              <a:rPr lang="ar-EG" sz="2584">
                <a:solidFill>
                  <a:srgbClr val="000000"/>
                </a:solidFill>
                <a:latin typeface="Afeesh"/>
                <a:ea typeface="Afeesh"/>
                <a:cs typeface="Afeesh"/>
                <a:sym typeface="Afeesh"/>
                <a:rtl val="true"/>
              </a:rPr>
              <a:t>· حالة كرة بين اثنين،</a:t>
            </a:r>
          </a:p>
          <a:p>
            <a:pPr algn="ctr" rtl="true">
              <a:lnSpc>
                <a:spcPts val="3618"/>
              </a:lnSpc>
              <a:spcBef>
                <a:spcPct val="0"/>
              </a:spcBef>
            </a:pPr>
            <a:r>
              <a:rPr lang="ar-EG" sz="2584">
                <a:solidFill>
                  <a:srgbClr val="000000"/>
                </a:solidFill>
                <a:latin typeface="Afeesh"/>
                <a:ea typeface="Afeesh"/>
                <a:cs typeface="Afeesh"/>
                <a:sym typeface="Afeesh"/>
                <a:rtl val="true"/>
              </a:rPr>
              <a:t>· خطأ مزدوج،</a:t>
            </a:r>
          </a:p>
          <a:p>
            <a:pPr algn="ctr" rtl="true">
              <a:lnSpc>
                <a:spcPts val="3618"/>
              </a:lnSpc>
              <a:spcBef>
                <a:spcPct val="0"/>
              </a:spcBef>
            </a:pPr>
            <a:r>
              <a:rPr lang="ar-EG" sz="2584">
                <a:solidFill>
                  <a:srgbClr val="000000"/>
                </a:solidFill>
                <a:latin typeface="Afeesh"/>
                <a:ea typeface="Afeesh"/>
                <a:cs typeface="Afeesh"/>
                <a:sym typeface="Afeesh"/>
                <a:rtl val="true"/>
              </a:rPr>
              <a:t>· إلغاء عقوبات متطابقة ضد كلا الفريقين.</a:t>
            </a:r>
          </a:p>
          <a:p>
            <a:pPr algn="ctr" rtl="true">
              <a:lnSpc>
                <a:spcPts val="3618"/>
              </a:lnSpc>
              <a:spcBef>
                <a:spcPct val="0"/>
              </a:spcBef>
            </a:pPr>
            <a:r>
              <a:rPr lang="en-US" sz="2584">
                <a:solidFill>
                  <a:srgbClr val="000000"/>
                </a:solidFill>
                <a:latin typeface="Afeesh"/>
                <a:ea typeface="Afeesh"/>
                <a:cs typeface="Afeesh"/>
                <a:sym typeface="Afeesh"/>
              </a:rPr>
              <a:t>10</a:t>
            </a:r>
            <a:r>
              <a:rPr lang="ar-EG" sz="2584">
                <a:solidFill>
                  <a:srgbClr val="000000"/>
                </a:solidFill>
                <a:latin typeface="Afeesh"/>
                <a:ea typeface="Afeesh"/>
                <a:cs typeface="Afeesh"/>
                <a:sym typeface="Afeesh"/>
                <a:rtl val="true"/>
              </a:rPr>
              <a:t>- أربـعـــة وعـشــــــرون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ثــانـيــــة:</a:t>
            </a:r>
          </a:p>
          <a:p>
            <a:pPr algn="ctr" rtl="true">
              <a:lnSpc>
                <a:spcPts val="3618"/>
              </a:lnSpc>
              <a:spcBef>
                <a:spcPct val="0"/>
              </a:spcBef>
            </a:pPr>
            <a:r>
              <a:rPr lang="ar-EG" sz="2584">
                <a:solidFill>
                  <a:srgbClr val="000000"/>
                </a:solidFill>
                <a:latin typeface="Afeesh"/>
                <a:ea typeface="Afeesh"/>
                <a:cs typeface="Afeesh"/>
                <a:sym typeface="Afeesh"/>
                <a:rtl val="true"/>
              </a:rPr>
              <a:t>الـقـــاعــــدة : كل مرة :</a:t>
            </a:r>
          </a:p>
          <a:p>
            <a:pPr algn="ctr" rtl="true">
              <a:lnSpc>
                <a:spcPts val="3618"/>
              </a:lnSpc>
              <a:spcBef>
                <a:spcPct val="0"/>
              </a:spcBef>
            </a:pPr>
            <a:r>
              <a:rPr lang="ar-EG" sz="2584">
                <a:solidFill>
                  <a:srgbClr val="000000"/>
                </a:solidFill>
                <a:latin typeface="Afeesh"/>
                <a:ea typeface="Afeesh"/>
                <a:cs typeface="Afeesh"/>
                <a:sym typeface="Afeesh"/>
                <a:rtl val="true"/>
              </a:rPr>
              <a:t>- لاعب يتحكم في كرة حية في الملعب،</a:t>
            </a:r>
          </a:p>
          <a:p>
            <a:pPr algn="ctr" rtl="true">
              <a:lnSpc>
                <a:spcPts val="3618"/>
              </a:lnSpc>
              <a:spcBef>
                <a:spcPct val="0"/>
              </a:spcBef>
            </a:pPr>
            <a:r>
              <a:rPr lang="ar-EG" sz="2584">
                <a:solidFill>
                  <a:srgbClr val="000000"/>
                </a:solidFill>
                <a:latin typeface="Afeesh"/>
                <a:ea typeface="Afeesh"/>
                <a:cs typeface="Afeesh"/>
                <a:sym typeface="Afeesh"/>
                <a:rtl val="true"/>
              </a:rPr>
              <a:t>- عند لعب الكرة، وهذه الأخيرة تلامس أو يلامسها أي لاعب قانونيا في الملعب وفريق اللاعب الذي يلعب الكرة يحتفظ بها،</a:t>
            </a:r>
          </a:p>
          <a:p>
            <a:pPr algn="ctr" rtl="true">
              <a:lnSpc>
                <a:spcPts val="3618"/>
              </a:lnSpc>
              <a:spcBef>
                <a:spcPct val="0"/>
              </a:spcBef>
            </a:pPr>
            <a:r>
              <a:rPr lang="ar-EG" sz="2584">
                <a:solidFill>
                  <a:srgbClr val="000000"/>
                </a:solidFill>
                <a:latin typeface="Afeesh"/>
                <a:ea typeface="Afeesh"/>
                <a:cs typeface="Afeesh"/>
                <a:sym typeface="Afeesh"/>
                <a:rtl val="true"/>
              </a:rPr>
              <a:t>يجب أن يحاول هذا الفريق التصويب نحو السلة في غضون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ثانية.</a:t>
            </a:r>
          </a:p>
          <a:p>
            <a:pPr algn="ctr" rtl="true">
              <a:lnSpc>
                <a:spcPts val="3618"/>
              </a:lnSpc>
              <a:spcBef>
                <a:spcPct val="0"/>
              </a:spcBef>
            </a:pPr>
            <a:r>
              <a:rPr lang="ar-EG" sz="2584">
                <a:solidFill>
                  <a:srgbClr val="000000"/>
                </a:solidFill>
                <a:latin typeface="Afeesh"/>
                <a:ea typeface="Afeesh"/>
                <a:cs typeface="Afeesh"/>
                <a:sym typeface="Afeesh"/>
                <a:rtl val="true"/>
              </a:rPr>
              <a:t>من أجل اعتباره تسديد نحو السلة :</a:t>
            </a:r>
          </a:p>
          <a:p>
            <a:pPr algn="ctr" rtl="true">
              <a:lnSpc>
                <a:spcPts val="3618"/>
              </a:lnSpc>
              <a:spcBef>
                <a:spcPct val="0"/>
              </a:spcBef>
            </a:pPr>
            <a:r>
              <a:rPr lang="ar-EG" sz="2584">
                <a:solidFill>
                  <a:srgbClr val="000000"/>
                </a:solidFill>
                <a:latin typeface="Afeesh"/>
                <a:ea typeface="Afeesh"/>
                <a:cs typeface="Afeesh"/>
                <a:sym typeface="Afeesh"/>
                <a:rtl val="true"/>
              </a:rPr>
              <a:t>- يجب أن تترك الكرة يد اللاعب قبل رنين الميقاتي،</a:t>
            </a:r>
          </a:p>
          <a:p>
            <a:pPr algn="ctr" rtl="true">
              <a:lnSpc>
                <a:spcPts val="3618"/>
              </a:lnSpc>
              <a:spcBef>
                <a:spcPct val="0"/>
              </a:spcBef>
            </a:pPr>
            <a:r>
              <a:rPr lang="ar-EG" sz="2584">
                <a:solidFill>
                  <a:srgbClr val="000000"/>
                </a:solidFill>
                <a:latin typeface="Afeesh"/>
                <a:ea typeface="Afeesh"/>
                <a:cs typeface="Afeesh"/>
                <a:sym typeface="Afeesh"/>
                <a:rtl val="true"/>
              </a:rPr>
              <a:t>- وبعد أن تترك الكرة يد اللاعب، يجب أن تلمس الحلقة أو تدخل السلة.</a:t>
            </a:r>
          </a:p>
          <a:p>
            <a:pPr algn="ctr" rtl="true">
              <a:lnSpc>
                <a:spcPts val="3618"/>
              </a:lnSpc>
              <a:spcBef>
                <a:spcPct val="0"/>
              </a:spcBef>
            </a:pPr>
            <a:r>
              <a:rPr lang="ar-EG" sz="2584">
                <a:solidFill>
                  <a:srgbClr val="000000"/>
                </a:solidFill>
                <a:latin typeface="Afeesh"/>
                <a:ea typeface="Afeesh"/>
                <a:cs typeface="Afeesh"/>
                <a:sym typeface="Afeesh"/>
                <a:rtl val="true"/>
              </a:rPr>
              <a:t>عندما يكون هناك تسديد نحو السلة بالقرب من نهاية فترة </a:t>
            </a:r>
            <a:r>
              <a:rPr lang="en-US" sz="2584">
                <a:solidFill>
                  <a:srgbClr val="000000"/>
                </a:solidFill>
                <a:latin typeface="Afeesh"/>
                <a:ea typeface="Afeesh"/>
                <a:cs typeface="Afeesh"/>
                <a:sym typeface="Afeesh"/>
              </a:rPr>
              <a:t>24</a:t>
            </a:r>
            <a:r>
              <a:rPr lang="ar-EG" sz="2584">
                <a:solidFill>
                  <a:srgbClr val="000000"/>
                </a:solidFill>
                <a:latin typeface="Afeesh"/>
                <a:ea typeface="Afeesh"/>
                <a:cs typeface="Afeesh"/>
                <a:sym typeface="Afeesh"/>
                <a:rtl val="true"/>
              </a:rPr>
              <a:t> ثانية</a:t>
            </a:r>
          </a:p>
          <a:p>
            <a:pPr algn="ctr" rtl="true">
              <a:lnSpc>
                <a:spcPts val="3618"/>
              </a:lnSpc>
              <a:spcBef>
                <a:spcPct val="0"/>
              </a:spcBef>
            </a:pPr>
            <a:r>
              <a:rPr lang="ar-EG" sz="2584">
                <a:solidFill>
                  <a:srgbClr val="000000"/>
                </a:solidFill>
                <a:latin typeface="Afeesh"/>
                <a:ea typeface="Afeesh"/>
                <a:cs typeface="Afeesh"/>
                <a:sym typeface="Afeesh"/>
                <a:rtl val="true"/>
              </a:rPr>
              <a:t> ورنت إشارة ساعة التوقف بينما تكون الكرة في الهواء:</a:t>
            </a:r>
          </a:p>
          <a:p>
            <a:pPr algn="ctr" rtl="true">
              <a:lnSpc>
                <a:spcPts val="3618"/>
              </a:lnSpc>
              <a:spcBef>
                <a:spcPct val="0"/>
              </a:spcBef>
            </a:pPr>
            <a:r>
              <a:rPr lang="ar-EG" sz="2584">
                <a:solidFill>
                  <a:srgbClr val="000000"/>
                </a:solidFill>
                <a:latin typeface="Afeesh"/>
                <a:ea typeface="Afeesh"/>
                <a:cs typeface="Afeesh"/>
                <a:sym typeface="Afeesh"/>
                <a:rtl val="true"/>
              </a:rPr>
              <a:t>- إذا دخلت الكرة السلة ، لا يوجد أي انتهاك ، يجب تجاهل الإشارة والسلة يجب أن تحسب،</a:t>
            </a:r>
          </a:p>
          <a:p>
            <a:pPr algn="ctr" rtl="true">
              <a:lnSpc>
                <a:spcPts val="3618"/>
              </a:lnSpc>
              <a:spcBef>
                <a:spcPct val="0"/>
              </a:spcBef>
            </a:pPr>
            <a:r>
              <a:rPr lang="ar-EG" sz="2584">
                <a:solidFill>
                  <a:srgbClr val="000000"/>
                </a:solidFill>
                <a:latin typeface="Afeesh"/>
                <a:ea typeface="Afeesh"/>
                <a:cs typeface="Afeesh"/>
                <a:sym typeface="Afeesh"/>
                <a:rtl val="true"/>
              </a:rPr>
              <a:t>- إذا لمست الكرة الحلقة ولكن لم تدخل السلة ، فليس هناك انتهاك، يجب تجاهل الإشارة ويجب أن تستمر اللعبة.</a:t>
            </a:r>
          </a:p>
          <a:p>
            <a:pPr algn="ctr" rtl="true">
              <a:lnSpc>
                <a:spcPts val="3618"/>
              </a:lnSpc>
              <a:spcBef>
                <a:spcPct val="0"/>
              </a:spcBef>
            </a:pPr>
            <a:r>
              <a:rPr lang="ar-EG" sz="2584">
                <a:solidFill>
                  <a:srgbClr val="000000"/>
                </a:solidFill>
                <a:latin typeface="Afeesh"/>
                <a:ea typeface="Afeesh"/>
                <a:cs typeface="Afeesh"/>
                <a:sym typeface="Afeesh"/>
                <a:rtl val="true"/>
              </a:rPr>
              <a:t>- إذا لم تلمس الكرة الحلقة ، فهناك انتهاك. ومع ذلك ، إذا تمكن الفريق الخصم على الفور وبشكل واضح السيطرة على الكرة ، يجب أن تكون الإشارة مهملة ويجب أن تستمر اللعبة. (</a:t>
            </a:r>
            <a:r>
              <a:rPr lang="en-US" sz="2584">
                <a:solidFill>
                  <a:srgbClr val="000000"/>
                </a:solidFill>
                <a:latin typeface="Afeesh"/>
                <a:ea typeface="Afeesh"/>
                <a:cs typeface="Afeesh"/>
                <a:sym typeface="Afeesh"/>
              </a:rPr>
              <a:t>FIBA, 2014, pp. 31-32</a:t>
            </a:r>
            <a:r>
              <a:rPr lang="ar-EG" sz="2584">
                <a:solidFill>
                  <a:srgbClr val="000000"/>
                </a:solidFill>
                <a:latin typeface="Afeesh"/>
                <a:ea typeface="Afeesh"/>
                <a:cs typeface="Afeesh"/>
                <a:sym typeface="Afeesh"/>
                <a:rtl val="true"/>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1249" y="-254389"/>
            <a:ext cx="4895939" cy="10862232"/>
            <a:chOff x="0" y="0"/>
            <a:chExt cx="758509" cy="1682844"/>
          </a:xfrm>
        </p:grpSpPr>
        <p:sp>
          <p:nvSpPr>
            <p:cNvPr name="Freeform 3" id="3"/>
            <p:cNvSpPr/>
            <p:nvPr/>
          </p:nvSpPr>
          <p:spPr>
            <a:xfrm flipH="false" flipV="false" rot="0">
              <a:off x="0" y="0"/>
              <a:ext cx="758509" cy="1682844"/>
            </a:xfrm>
            <a:custGeom>
              <a:avLst/>
              <a:gdLst/>
              <a:ahLst/>
              <a:cxnLst/>
              <a:rect r="r" b="b" t="t" l="l"/>
              <a:pathLst>
                <a:path h="1682844" w="758509">
                  <a:moveTo>
                    <a:pt x="67996" y="0"/>
                  </a:moveTo>
                  <a:lnTo>
                    <a:pt x="690513" y="0"/>
                  </a:lnTo>
                  <a:cubicBezTo>
                    <a:pt x="728066" y="0"/>
                    <a:pt x="758509" y="30443"/>
                    <a:pt x="758509" y="67996"/>
                  </a:cubicBezTo>
                  <a:lnTo>
                    <a:pt x="758509" y="1614848"/>
                  </a:lnTo>
                  <a:cubicBezTo>
                    <a:pt x="758509" y="1652401"/>
                    <a:pt x="728066" y="1682844"/>
                    <a:pt x="690513" y="1682844"/>
                  </a:cubicBezTo>
                  <a:lnTo>
                    <a:pt x="67996" y="1682844"/>
                  </a:lnTo>
                  <a:cubicBezTo>
                    <a:pt x="49962" y="1682844"/>
                    <a:pt x="32667" y="1675680"/>
                    <a:pt x="19915" y="1662929"/>
                  </a:cubicBezTo>
                  <a:cubicBezTo>
                    <a:pt x="7164" y="1650177"/>
                    <a:pt x="0" y="1632882"/>
                    <a:pt x="0" y="1614848"/>
                  </a:cubicBezTo>
                  <a:lnTo>
                    <a:pt x="0" y="67996"/>
                  </a:lnTo>
                  <a:cubicBezTo>
                    <a:pt x="0" y="30443"/>
                    <a:pt x="30443" y="0"/>
                    <a:pt x="67996" y="0"/>
                  </a:cubicBezTo>
                  <a:close/>
                </a:path>
              </a:pathLst>
            </a:custGeom>
            <a:blipFill>
              <a:blip r:embed="rId2"/>
              <a:stretch>
                <a:fillRect l="-37468" t="-2385" r="-202838" b="0"/>
              </a:stretch>
            </a:blipFill>
            <a:ln cap="rnd">
              <a:noFill/>
              <a:prstDash val="solid"/>
              <a:round/>
            </a:ln>
          </p:spPr>
        </p:sp>
      </p:grpSp>
      <p:sp>
        <p:nvSpPr>
          <p:cNvPr name="TextBox 4" id="4"/>
          <p:cNvSpPr txBox="true"/>
          <p:nvPr/>
        </p:nvSpPr>
        <p:spPr>
          <a:xfrm rot="0">
            <a:off x="4534690" y="277589"/>
            <a:ext cx="12937945" cy="11037629"/>
          </a:xfrm>
          <a:prstGeom prst="rect">
            <a:avLst/>
          </a:prstGeom>
        </p:spPr>
        <p:txBody>
          <a:bodyPr anchor="t" rtlCol="false" tIns="0" lIns="0" bIns="0" rIns="0">
            <a:spAutoFit/>
          </a:bodyPr>
          <a:lstStyle/>
          <a:p>
            <a:pPr algn="ctr" rtl="true">
              <a:lnSpc>
                <a:spcPts val="3251"/>
              </a:lnSpc>
            </a:pPr>
            <a:r>
              <a:rPr lang="ar-EG" b="true" sz="2322">
                <a:solidFill>
                  <a:srgbClr val="120052"/>
                </a:solidFill>
                <a:latin typeface="Cairo Bold"/>
                <a:ea typeface="Cairo Bold"/>
                <a:cs typeface="Cairo Bold"/>
                <a:sym typeface="Cairo Bold"/>
                <a:rtl val="true"/>
              </a:rPr>
              <a:t>-السمــات الأســاسـيــة للتـــدرب الــريــاضـي (فــي لـعـبــة كـــرة السـلـــة):</a:t>
            </a:r>
          </a:p>
          <a:p>
            <a:pPr algn="ctr" rtl="true">
              <a:lnSpc>
                <a:spcPts val="3251"/>
              </a:lnSpc>
            </a:pPr>
            <a:r>
              <a:rPr lang="ar-EG" b="true" sz="2322">
                <a:solidFill>
                  <a:srgbClr val="120052"/>
                </a:solidFill>
                <a:latin typeface="Cairo Bold"/>
                <a:ea typeface="Cairo Bold"/>
                <a:cs typeface="Cairo Bold"/>
                <a:sym typeface="Cairo Bold"/>
                <a:rtl val="true"/>
              </a:rPr>
              <a:t> يتسم التدريب الرياضي في لعبة كرة السلة ببعض الصفات الجوهرية وهي:</a:t>
            </a:r>
          </a:p>
          <a:p>
            <a:pPr algn="ctr" rtl="true">
              <a:lnSpc>
                <a:spcPts val="3251"/>
              </a:lnSpc>
            </a:pPr>
            <a:r>
              <a:rPr lang="en-US" b="true" sz="2322">
                <a:solidFill>
                  <a:srgbClr val="120052"/>
                </a:solidFill>
                <a:latin typeface="Cairo Bold"/>
                <a:ea typeface="Cairo Bold"/>
                <a:cs typeface="Cairo Bold"/>
                <a:sym typeface="Cairo Bold"/>
              </a:rPr>
              <a:t>1</a:t>
            </a:r>
            <a:r>
              <a:rPr lang="ar-EG" b="true" sz="2322">
                <a:solidFill>
                  <a:srgbClr val="120052"/>
                </a:solidFill>
                <a:latin typeface="Cairo Bold"/>
                <a:ea typeface="Cairo Bold"/>
                <a:cs typeface="Cairo Bold"/>
                <a:sym typeface="Cairo Bold"/>
                <a:rtl val="true"/>
              </a:rPr>
              <a:t>- يتسم التدريب في كرة السلة إلى الارتقاء بإمكانيات اللاعب لا على مستوى ممكن في المسابقات الرياضية ويجب أن يتضمن البرنامج التدريبي على تطبيق مهارات وفعاليات رياضية أخرى ترفع من القدرات البدنية للاعب، ويجب أن لا يقتصر التدريب على ناحية واحدة، بل يجب الربط بين تمرينات المنافسة والإعداد البدني الخاص والإعداد العام. ويجب أن تسهم هذه التمرينات بطريقة مباشرة أو غير مباشرة في رفع مستوى اللاعب، وعلى هذا، يجب التأكد من مناسبة كل تمرين على حدة لمستوى اللاعب، وكذلك يجب استخدام تمرينات الإعداد البدني العام بالحجم المطلوب. </a:t>
            </a:r>
          </a:p>
          <a:p>
            <a:pPr algn="ctr" rtl="true">
              <a:lnSpc>
                <a:spcPts val="3251"/>
              </a:lnSpc>
            </a:pPr>
            <a:r>
              <a:rPr lang="en-US" b="true" sz="2322">
                <a:solidFill>
                  <a:srgbClr val="120052"/>
                </a:solidFill>
                <a:latin typeface="Cairo Bold"/>
                <a:ea typeface="Cairo Bold"/>
                <a:cs typeface="Cairo Bold"/>
                <a:sym typeface="Cairo Bold"/>
              </a:rPr>
              <a:t>2</a:t>
            </a:r>
            <a:r>
              <a:rPr lang="ar-EG" b="true" sz="2322">
                <a:solidFill>
                  <a:srgbClr val="120052"/>
                </a:solidFill>
                <a:latin typeface="Cairo Bold"/>
                <a:ea typeface="Cairo Bold"/>
                <a:cs typeface="Cairo Bold"/>
                <a:sym typeface="Cairo Bold"/>
                <a:rtl val="true"/>
              </a:rPr>
              <a:t>-</a:t>
            </a:r>
            <a:r>
              <a:rPr lang="ar-EG" b="true" sz="2322">
                <a:solidFill>
                  <a:srgbClr val="120052"/>
                </a:solidFill>
                <a:latin typeface="Cairo Bold"/>
                <a:ea typeface="Cairo Bold"/>
                <a:cs typeface="Cairo Bold"/>
                <a:sym typeface="Cairo Bold"/>
                <a:rtl val="true"/>
              </a:rPr>
              <a:t> يعد التدريب الرياضي مرحلة للبناء الشامل لقدرات ومهارات كرة الستة بكافة الجوانب المتعدد التي يتطلبها الأداء، إلا أن هناك العديد من اللاعبين يتميزون ببعض الجوانب مع وجود بعض القصور في الجوانب الأخرى، حيث يستطيع اللاعب أن يعوض القصور من مهارة معينة أو عنصر من عناصر اللياقة البدنية بمهارة أخرى مثلاً يمكن تعويض النقص في دقة التصويب من </a:t>
            </a:r>
            <a:r>
              <a:rPr lang="ar-EG" b="true" sz="2322">
                <a:solidFill>
                  <a:srgbClr val="120052"/>
                </a:solidFill>
                <a:latin typeface="Cairo Bold"/>
                <a:ea typeface="Cairo Bold"/>
                <a:cs typeface="Cairo Bold"/>
                <a:sym typeface="Cairo Bold"/>
                <a:rtl val="true"/>
              </a:rPr>
              <a:t>المسافا</a:t>
            </a:r>
            <a:r>
              <a:rPr lang="ar-EG" b="true" sz="2322">
                <a:solidFill>
                  <a:srgbClr val="120052"/>
                </a:solidFill>
                <a:latin typeface="Cairo Bold"/>
                <a:ea typeface="Cairo Bold"/>
                <a:cs typeface="Cairo Bold"/>
                <a:sym typeface="Cairo Bold"/>
                <a:rtl val="true"/>
              </a:rPr>
              <a:t>ت البعيدة بتفوقه بالاختراق والتهديف السلمي، كذلك التعويض عن قوة القفز العمودي لأداء التصويب بطريقة (الجمب شوت) بالتهديف من الثبات (السيت شوت)، إلا أن التدريب الرياضي يجب أن لا يلجأ إلى جانب التعويض بدلاً من التشخيص للخطأ أو القصور بوضع العلاج أو التدريب اللازم لتطوير نواحي القصور، إضافة إلى استثمار مميزات اللاعب.</a:t>
            </a:r>
          </a:p>
          <a:p>
            <a:pPr algn="ctr" rtl="true">
              <a:lnSpc>
                <a:spcPts val="3251"/>
              </a:lnSpc>
            </a:pPr>
            <a:r>
              <a:rPr lang="ar-EG" b="true" sz="2322">
                <a:solidFill>
                  <a:srgbClr val="120052"/>
                </a:solidFill>
                <a:latin typeface="Cairo Bold"/>
                <a:ea typeface="Cairo Bold"/>
                <a:cs typeface="Cairo Bold"/>
                <a:sym typeface="Cairo Bold"/>
                <a:rtl val="true"/>
              </a:rPr>
              <a:t>من ناحية أخرى يجب مراعاة الفروق الفردية بصورة كبيرة عند وضع الخطط التدريبية من ناحية الحجم والشدة والكثافة. أما في الجانب الخططي، فيمكن الاستعاضة عن القصور في الطول للاعب الارتكاز بلاعب متوسط الطول، يمتاز بقوة انفجارية عالية (القفز للأعلى) أو الاعتماد على اللاعب القصير القامة الذي يمتاز بسرعة التحرك داخل الملعب بأداء الهجوم الخاطف التي تعوض له عن القصور في عامل الطول الذي يولد بعض الصعوبات في التهديف عند وجود لاعبين طوال القامة في فريق الخصم.</a:t>
            </a:r>
          </a:p>
          <a:p>
            <a:pPr algn="ctr" rtl="true">
              <a:lnSpc>
                <a:spcPts val="3251"/>
              </a:lnSpc>
            </a:pPr>
            <a:r>
              <a:rPr lang="en-US" b="true" sz="2322">
                <a:solidFill>
                  <a:srgbClr val="120052"/>
                </a:solidFill>
                <a:latin typeface="Cairo Bold"/>
                <a:ea typeface="Cairo Bold"/>
                <a:cs typeface="Cairo Bold"/>
                <a:sym typeface="Cairo Bold"/>
              </a:rPr>
              <a:t>3</a:t>
            </a:r>
            <a:r>
              <a:rPr lang="ar-EG" b="true" sz="2322">
                <a:solidFill>
                  <a:srgbClr val="120052"/>
                </a:solidFill>
                <a:latin typeface="Cairo Bold"/>
                <a:ea typeface="Cairo Bold"/>
                <a:cs typeface="Cairo Bold"/>
                <a:sym typeface="Cairo Bold"/>
                <a:rtl val="true"/>
              </a:rPr>
              <a:t>- لكي يستثمر الاحتياطي النفسي والفسيولوجي لدى لاعب كرة السلة يجب أن نؤكد على اللاعب بتنفيذ الحجم والشدة والكثافة (حمل التدريب) المقرر للوحدة التدريبية، كما يجب أن تتلائم طريقة معيشة اللاعب مع متطلبات ممارسة في رفع المستوى، لأن التدريب الرياضي يتداخل في كل مجلات حياة الرياضي ويمكن أن يصبح العامل المسيطر على فترات معينة في حياته.</a:t>
            </a:r>
          </a:p>
          <a:p>
            <a:pPr algn="ctr" rtl="true">
              <a:lnSpc>
                <a:spcPts val="3251"/>
              </a:lnSpc>
            </a:pPr>
          </a:p>
          <a:p>
            <a:pPr algn="r" rtl="true">
              <a:lnSpc>
                <a:spcPts val="3251"/>
              </a:lnSpc>
            </a:pP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8781261"/>
          </a:xfrm>
          <a:prstGeom prst="rect">
            <a:avLst/>
          </a:prstGeom>
        </p:spPr>
        <p:txBody>
          <a:bodyPr anchor="t" rtlCol="false" tIns="0" lIns="0" bIns="0" rIns="0">
            <a:spAutoFit/>
          </a:bodyPr>
          <a:lstStyle/>
          <a:p>
            <a:pPr algn="ctr" rtl="true">
              <a:lnSpc>
                <a:spcPts val="3193"/>
              </a:lnSpc>
              <a:spcBef>
                <a:spcPct val="0"/>
              </a:spcBef>
            </a:pPr>
            <a:r>
              <a:rPr lang="en-US" b="true" sz="2281">
                <a:solidFill>
                  <a:srgbClr val="000000"/>
                </a:solidFill>
                <a:latin typeface="Cairo Bold"/>
                <a:ea typeface="Cairo Bold"/>
                <a:cs typeface="Cairo Bold"/>
                <a:sym typeface="Cairo Bold"/>
              </a:rPr>
              <a:t>4</a:t>
            </a:r>
            <a:r>
              <a:rPr lang="ar-EG" b="true" sz="2281">
                <a:solidFill>
                  <a:srgbClr val="000000"/>
                </a:solidFill>
                <a:latin typeface="Cairo Bold"/>
                <a:ea typeface="Cairo Bold"/>
                <a:cs typeface="Cairo Bold"/>
                <a:sym typeface="Cairo Bold"/>
                <a:rtl val="true"/>
              </a:rPr>
              <a:t>- يتسم التدريب </a:t>
            </a:r>
            <a:r>
              <a:rPr lang="ar-EG" b="true" sz="2281">
                <a:solidFill>
                  <a:srgbClr val="000000"/>
                </a:solidFill>
                <a:latin typeface="Cairo Bold"/>
                <a:ea typeface="Cairo Bold"/>
                <a:cs typeface="Cairo Bold"/>
                <a:sym typeface="Cairo Bold"/>
                <a:rtl val="true"/>
              </a:rPr>
              <a:t>الرياضي بالتخطيط والتنظيم لكونه هادفاً ومقصوداً في كافة جوانبه برفع مقدرة اللاعب الفسيولوجية والفنية والخططية فهو يختلف عن اللعب العادي غير المخطط والمنظم الذي لا هدف له.</a:t>
            </a:r>
          </a:p>
          <a:p>
            <a:pPr algn="ctr" rtl="true">
              <a:lnSpc>
                <a:spcPts val="3193"/>
              </a:lnSpc>
              <a:spcBef>
                <a:spcPct val="0"/>
              </a:spcBef>
            </a:pPr>
            <a:r>
              <a:rPr lang="en-US" b="true" sz="2281">
                <a:solidFill>
                  <a:srgbClr val="000000"/>
                </a:solidFill>
                <a:latin typeface="Cairo Bold"/>
                <a:ea typeface="Cairo Bold"/>
                <a:cs typeface="Cairo Bold"/>
                <a:sym typeface="Cairo Bold"/>
              </a:rPr>
              <a:t>5</a:t>
            </a:r>
            <a:r>
              <a:rPr lang="ar-EG" b="true" sz="2281">
                <a:solidFill>
                  <a:srgbClr val="000000"/>
                </a:solidFill>
                <a:latin typeface="Cairo Bold"/>
                <a:ea typeface="Cairo Bold"/>
                <a:cs typeface="Cairo Bold"/>
                <a:sym typeface="Cairo Bold"/>
                <a:rtl val="true"/>
              </a:rPr>
              <a:t>- من الاتجاهات الحديثة التي غزت علم التدريب الرياضي هو ارتكازه على علوم الطب الرياضي والفسلجة والكيمياء الحيوية والبايوميكانيك والتحلل الحركي وعلم النفس الرياضي وعلم الاجتماع الرياضي والإحصاء والاختبارات الرياضية، إضافة إلى الخبرة التطبيقية التي تعد ضرورية لنجاح المدرب الرياضي.</a:t>
            </a:r>
          </a:p>
          <a:p>
            <a:pPr algn="ctr" rtl="true">
              <a:lnSpc>
                <a:spcPts val="3193"/>
              </a:lnSpc>
              <a:spcBef>
                <a:spcPct val="0"/>
              </a:spcBef>
            </a:pPr>
            <a:r>
              <a:rPr lang="en-US" b="true" sz="2281">
                <a:solidFill>
                  <a:srgbClr val="000000"/>
                </a:solidFill>
                <a:latin typeface="Cairo Bold"/>
                <a:ea typeface="Cairo Bold"/>
                <a:cs typeface="Cairo Bold"/>
                <a:sym typeface="Cairo Bold"/>
              </a:rPr>
              <a:t>6</a:t>
            </a:r>
            <a:r>
              <a:rPr lang="ar-EG" b="true" sz="2281">
                <a:solidFill>
                  <a:srgbClr val="000000"/>
                </a:solidFill>
                <a:latin typeface="Cairo Bold"/>
                <a:ea typeface="Cairo Bold"/>
                <a:cs typeface="Cairo Bold"/>
                <a:sym typeface="Cairo Bold"/>
                <a:rtl val="true"/>
              </a:rPr>
              <a:t>-  يتسم التدريب الرياضي بكونه وحدة متكاملة من مجموعة عناصر، تهدف إلى رفع قابلية لاعب كرة السلة على الدقة والكفاءة في الانجاز الرياضي، ويجب أن يكون لدى المدرب الخبرة والكفاءة.</a:t>
            </a:r>
          </a:p>
          <a:p>
            <a:pPr algn="ctr" rtl="true">
              <a:lnSpc>
                <a:spcPts val="3193"/>
              </a:lnSpc>
              <a:spcBef>
                <a:spcPct val="0"/>
              </a:spcBef>
            </a:pPr>
            <a:r>
              <a:rPr lang="en-US" b="true" sz="2281">
                <a:solidFill>
                  <a:srgbClr val="000000"/>
                </a:solidFill>
                <a:latin typeface="Cairo Bold"/>
                <a:ea typeface="Cairo Bold"/>
                <a:cs typeface="Cairo Bold"/>
                <a:sym typeface="Cairo Bold"/>
              </a:rPr>
              <a:t>7</a:t>
            </a:r>
            <a:r>
              <a:rPr lang="ar-EG" b="true" sz="2281">
                <a:solidFill>
                  <a:srgbClr val="000000"/>
                </a:solidFill>
                <a:latin typeface="Cairo Bold"/>
                <a:ea typeface="Cairo Bold"/>
                <a:cs typeface="Cairo Bold"/>
                <a:sym typeface="Cairo Bold"/>
                <a:rtl val="true"/>
              </a:rPr>
              <a:t>- يمتاز التدريب بخصوصية القيادي للمدرب، إشرافه على اللاعبين خلال التدريب ومتابعة الجوانب السلوكية والحياتية للاعبين خارج أوقات التدريب، لأن التدرب عملية تربوية غير مباشرة تدر نتائجها على سلوك اللاعب.</a:t>
            </a:r>
          </a:p>
          <a:p>
            <a:pPr algn="ctr" rtl="true">
              <a:lnSpc>
                <a:spcPts val="3193"/>
              </a:lnSpc>
              <a:spcBef>
                <a:spcPct val="0"/>
              </a:spcBef>
            </a:pPr>
            <a:r>
              <a:rPr lang="ar-EG" b="true" sz="2281">
                <a:solidFill>
                  <a:srgbClr val="000000"/>
                </a:solidFill>
                <a:latin typeface="Cairo Bold"/>
                <a:ea typeface="Cairo Bold"/>
                <a:cs typeface="Cairo Bold"/>
                <a:sym typeface="Cairo Bold"/>
                <a:rtl val="true"/>
              </a:rPr>
              <a:t>ويجب أن يهيأ اللاعب لقيامه بالتفكير الذاتي المستقل عن سيطرة وتوجيه المدرب، ويجب أن يكون هناك تعاون مثمر بين اللاعب والمدرب. كما يجب أن يهيء المدرب واللاعب لكي يقوم بالتدريب وحده أو مع الجماعة في حالة غياب المدرب لأي سبب أو تهيئة لتنفيذ خطة التدريب الموضوعة من قبل المدرب رغم عدم وجوده.</a:t>
            </a:r>
          </a:p>
          <a:p>
            <a:pPr algn="ctr" rtl="true">
              <a:lnSpc>
                <a:spcPts val="3193"/>
              </a:lnSpc>
              <a:spcBef>
                <a:spcPct val="0"/>
              </a:spcBef>
            </a:pPr>
            <a:r>
              <a:rPr lang="en-US" b="true" sz="2281">
                <a:solidFill>
                  <a:srgbClr val="000000"/>
                </a:solidFill>
                <a:latin typeface="Cairo Bold"/>
                <a:ea typeface="Cairo Bold"/>
                <a:cs typeface="Cairo Bold"/>
                <a:sym typeface="Cairo Bold"/>
              </a:rPr>
              <a:t>2</a:t>
            </a:r>
            <a:r>
              <a:rPr lang="ar-EG" b="true" sz="2281">
                <a:solidFill>
                  <a:srgbClr val="000000"/>
                </a:solidFill>
                <a:latin typeface="Cairo Bold"/>
                <a:ea typeface="Cairo Bold"/>
                <a:cs typeface="Cairo Bold"/>
                <a:sym typeface="Cairo Bold"/>
                <a:rtl val="true"/>
              </a:rPr>
              <a:t>- الـتــدريــب طـويـــل المـــدى والـتـخصـــص الــريــاضـــي:</a:t>
            </a:r>
          </a:p>
          <a:p>
            <a:pPr algn="ctr" rtl="true">
              <a:lnSpc>
                <a:spcPts val="3193"/>
              </a:lnSpc>
              <a:spcBef>
                <a:spcPct val="0"/>
              </a:spcBef>
            </a:pPr>
            <a:r>
              <a:rPr lang="ar-EG" b="true" sz="2281">
                <a:solidFill>
                  <a:srgbClr val="000000"/>
                </a:solidFill>
                <a:latin typeface="Cairo Bold"/>
                <a:ea typeface="Cairo Bold"/>
                <a:cs typeface="Cairo Bold"/>
                <a:sym typeface="Cairo Bold"/>
                <a:rtl val="true"/>
              </a:rPr>
              <a:t>إن العمر الزمني المناسب لدخول التدرب المتخصص قد يكون العاشرة لطفل ما بينما لا يصلح نفس العمر لطفل آخر، ويمكن أن يعطي هذا الطفل الكثير من التمارين التكتيكية دون خوف وبنسب خفيفة وبالنسبة لأطفال آخرين ربما تعوق النمو الرياضي. ولغرض التدرج في التدريب العلمي الصحيح للأطفال لمدى طويل يستمر حتى مرحلة البطولة، يمكننا تقسيم التدرب طويل المدى في كرة السلة إلى ثلاث مراحل عمرية كما يأتي:</a:t>
            </a:r>
          </a:p>
          <a:p>
            <a:pPr algn="ctr" rtl="true">
              <a:lnSpc>
                <a:spcPts val="3193"/>
              </a:lnSpc>
              <a:spcBef>
                <a:spcPct val="0"/>
              </a:spcBef>
            </a:pPr>
          </a:p>
          <a:p>
            <a:pPr algn="ctr" rtl="true">
              <a:lnSpc>
                <a:spcPts val="3193"/>
              </a:lnSpc>
              <a:spcBef>
                <a:spcPct val="0"/>
              </a:spcBef>
            </a:pPr>
            <a:r>
              <a:rPr lang="ar-EG" b="true" sz="2281">
                <a:solidFill>
                  <a:srgbClr val="000000"/>
                </a:solidFill>
                <a:latin typeface="Cairo Bold"/>
                <a:ea typeface="Cairo Bold"/>
                <a:cs typeface="Cairo Bold"/>
                <a:sym typeface="Cairo Bold"/>
                <a:rtl val="true"/>
              </a:rPr>
              <a:t>‌أ. المـــرحـلــة الأولــــــى:</a:t>
            </a:r>
          </a:p>
          <a:p>
            <a:pPr algn="ctr" rtl="true">
              <a:lnSpc>
                <a:spcPts val="3193"/>
              </a:lnSpc>
              <a:spcBef>
                <a:spcPct val="0"/>
              </a:spcBef>
            </a:pPr>
            <a:r>
              <a:rPr lang="ar-EG" b="true" sz="2281">
                <a:solidFill>
                  <a:srgbClr val="000000"/>
                </a:solidFill>
                <a:latin typeface="Cairo Bold"/>
                <a:ea typeface="Cairo Bold"/>
                <a:cs typeface="Cairo Bold"/>
                <a:sym typeface="Cairo Bold"/>
                <a:rtl val="true"/>
              </a:rPr>
              <a:t>وتبدأ من سن </a:t>
            </a:r>
            <a:r>
              <a:rPr lang="en-US" b="true" sz="2281">
                <a:solidFill>
                  <a:srgbClr val="000000"/>
                </a:solidFill>
                <a:latin typeface="Cairo Bold"/>
                <a:ea typeface="Cairo Bold"/>
                <a:cs typeface="Cairo Bold"/>
                <a:sym typeface="Cairo Bold"/>
              </a:rPr>
              <a:t>9</a:t>
            </a:r>
            <a:r>
              <a:rPr lang="ar-EG" b="true" sz="2281">
                <a:solidFill>
                  <a:srgbClr val="000000"/>
                </a:solidFill>
                <a:latin typeface="Cairo Bold"/>
                <a:ea typeface="Cairo Bold"/>
                <a:cs typeface="Cairo Bold"/>
                <a:sym typeface="Cairo Bold"/>
                <a:rtl val="true"/>
              </a:rPr>
              <a:t>-</a:t>
            </a:r>
            <a:r>
              <a:rPr lang="en-US" b="true" sz="2281">
                <a:solidFill>
                  <a:srgbClr val="000000"/>
                </a:solidFill>
                <a:latin typeface="Cairo Bold"/>
                <a:ea typeface="Cairo Bold"/>
                <a:cs typeface="Cairo Bold"/>
                <a:sym typeface="Cairo Bold"/>
              </a:rPr>
              <a:t>14</a:t>
            </a:r>
            <a:r>
              <a:rPr lang="ar-EG" b="true" sz="2281">
                <a:solidFill>
                  <a:srgbClr val="000000"/>
                </a:solidFill>
                <a:latin typeface="Cairo Bold"/>
                <a:ea typeface="Cairo Bold"/>
                <a:cs typeface="Cairo Bold"/>
                <a:sym typeface="Cairo Bold"/>
                <a:rtl val="true"/>
              </a:rPr>
              <a:t> سنة، وتخصص التدرب في هذه المرحلة لتنمية المهارات الأساسية لدى المبتدئين ورفع مستوى الكفاءة البدنية والحركية لدى الأشبال في هذه المرحلة، ويهدف التدريب في هذه الفترة إلى الارتقاء بمستوى الأداء الفني واللياقة البدنية للاعبين، حيث تتحسن قدرة اللاعب على تنمية التوافق العضلي العصبي وسرعة رد الفعل، وترتبط هذه الصفات بطبيعة الجهاز العصبي المركزي للاعب، وتزداد قابلية الفرد على أداء الحركات السريعة، </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7763991"/>
          </a:xfrm>
          <a:prstGeom prst="rect">
            <a:avLst/>
          </a:prstGeom>
        </p:spPr>
        <p:txBody>
          <a:bodyPr anchor="t" rtlCol="false" tIns="0" lIns="0" bIns="0" rIns="0">
            <a:spAutoFit/>
          </a:bodyPr>
          <a:lstStyle/>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حيث تنمو ا</a:t>
            </a:r>
            <a:r>
              <a:rPr lang="ar-EG" b="true" sz="2581">
                <a:solidFill>
                  <a:srgbClr val="120052"/>
                </a:solidFill>
                <a:latin typeface="Cairo Bold"/>
                <a:ea typeface="Cairo Bold"/>
                <a:cs typeface="Cairo Bold"/>
                <a:sym typeface="Cairo Bold"/>
                <a:rtl val="true"/>
              </a:rPr>
              <a:t>لسرعة القصوى بشكل سريع حتى نهاية المرحلة الأولى عندما يصل اللاعب سن (</a:t>
            </a:r>
            <a:r>
              <a:rPr lang="en-US" b="true" sz="2581">
                <a:solidFill>
                  <a:srgbClr val="120052"/>
                </a:solidFill>
                <a:latin typeface="Cairo Bold"/>
                <a:ea typeface="Cairo Bold"/>
                <a:cs typeface="Cairo Bold"/>
                <a:sym typeface="Cairo Bold"/>
              </a:rPr>
              <a:t>15</a:t>
            </a:r>
            <a:r>
              <a:rPr lang="ar-EG" b="true" sz="2581">
                <a:solidFill>
                  <a:srgbClr val="120052"/>
                </a:solidFill>
                <a:latin typeface="Cairo Bold"/>
                <a:ea typeface="Cairo Bold"/>
                <a:cs typeface="Cairo Bold"/>
                <a:sym typeface="Cairo Bold"/>
                <a:rtl val="true"/>
              </a:rPr>
              <a:t>) سنة بعدها تقل السرعة القصوى</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إن الطفل في سن </a:t>
            </a:r>
            <a:r>
              <a:rPr lang="en-US" b="true" sz="2581">
                <a:solidFill>
                  <a:srgbClr val="120052"/>
                </a:solidFill>
                <a:latin typeface="Cairo Bold"/>
                <a:ea typeface="Cairo Bold"/>
                <a:cs typeface="Cairo Bold"/>
                <a:sym typeface="Cairo Bold"/>
              </a:rPr>
              <a:t>8</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10</a:t>
            </a:r>
            <a:r>
              <a:rPr lang="ar-EG" b="true" sz="2581">
                <a:solidFill>
                  <a:srgbClr val="120052"/>
                </a:solidFill>
                <a:latin typeface="Cairo Bold"/>
                <a:ea typeface="Cairo Bold"/>
                <a:cs typeface="Cairo Bold"/>
                <a:sym typeface="Cairo Bold"/>
                <a:rtl val="true"/>
              </a:rPr>
              <a:t> سنوات يمتلك القدرة الحركية التي تؤهله لتعل المهارات الضرورية لكرة السلة، ويبدو ذلك واضحاً من خلال التقدم الذي يحرزه الطفل من وحدة تدريبية إلى أخرى، كما تنمو لديه القدرات العضلية لحل الواجبات الحركية البسيطة التي تتعلق بالربط بين المهارات الأساسية للعبة، ويجب أن تتصف هذه المرحلة بالتخطيط العلمي الصحيح لمكونات التدريب الرياضي، وإن تشمل الوحدة التدريبية على التمرينات المركبة التي تحتاج إلى توافق ورشاقة ودقة في الأداء مع الأخذ بنظر الاعتبار المفروق الفردية لعمال الأطفال. إن الخصائص الفسيولوجية والتشريحية تتغير بتطور العمر، حيث تتصف كل مرحلة عمرية بصفات تشريحية وفسيولوجية تختلف عن المراحل التي تسبقها أو التي تليها وتختلف المواصفات الفسيولوجية والتشريحية بين البنين والبنات في هده المرحلة</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في المرحلة السنية </a:t>
            </a:r>
            <a:r>
              <a:rPr lang="en-US" b="true" sz="2581">
                <a:solidFill>
                  <a:srgbClr val="120052"/>
                </a:solidFill>
                <a:latin typeface="Cairo Bold"/>
                <a:ea typeface="Cairo Bold"/>
                <a:cs typeface="Cairo Bold"/>
                <a:sym typeface="Cairo Bold"/>
              </a:rPr>
              <a:t>11</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13</a:t>
            </a:r>
            <a:r>
              <a:rPr lang="ar-EG" b="true" sz="2581">
                <a:solidFill>
                  <a:srgbClr val="120052"/>
                </a:solidFill>
                <a:latin typeface="Cairo Bold"/>
                <a:ea typeface="Cairo Bold"/>
                <a:cs typeface="Cairo Bold"/>
                <a:sym typeface="Cairo Bold"/>
                <a:rtl val="true"/>
              </a:rPr>
              <a:t> سنة، يكون هناك تقارب في الطول والوزن بين البنين والبنات، إن القوة العضلية لدى البنين تتطور في المرحلة السنية من </a:t>
            </a:r>
            <a:r>
              <a:rPr lang="en-US" b="true" sz="2581">
                <a:solidFill>
                  <a:srgbClr val="120052"/>
                </a:solidFill>
                <a:latin typeface="Cairo Bold"/>
                <a:ea typeface="Cairo Bold"/>
                <a:cs typeface="Cairo Bold"/>
                <a:sym typeface="Cairo Bold"/>
              </a:rPr>
              <a:t>13</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14</a:t>
            </a:r>
            <a:r>
              <a:rPr lang="ar-EG" b="true" sz="2581">
                <a:solidFill>
                  <a:srgbClr val="120052"/>
                </a:solidFill>
                <a:latin typeface="Cairo Bold"/>
                <a:ea typeface="Cairo Bold"/>
                <a:cs typeface="Cairo Bold"/>
                <a:sym typeface="Cairo Bold"/>
                <a:rtl val="true"/>
              </a:rPr>
              <a:t>. أما لدى البنات من </a:t>
            </a:r>
            <a:r>
              <a:rPr lang="en-US" b="true" sz="2581">
                <a:solidFill>
                  <a:srgbClr val="120052"/>
                </a:solidFill>
                <a:latin typeface="Cairo Bold"/>
                <a:ea typeface="Cairo Bold"/>
                <a:cs typeface="Cairo Bold"/>
                <a:sym typeface="Cairo Bold"/>
              </a:rPr>
              <a:t>11</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15</a:t>
            </a:r>
            <a:r>
              <a:rPr lang="ar-EG" b="true" sz="2581">
                <a:solidFill>
                  <a:srgbClr val="120052"/>
                </a:solidFill>
                <a:latin typeface="Cairo Bold"/>
                <a:ea typeface="Cairo Bold"/>
                <a:cs typeface="Cairo Bold"/>
                <a:sym typeface="Cairo Bold"/>
                <a:rtl val="true"/>
              </a:rPr>
              <a:t> سنة، أي تطور القوة لدى البنات تبدأ قبل البنين</a:t>
            </a:r>
            <a:r>
              <a:rPr lang="en-US" b="true" sz="2581">
                <a:solidFill>
                  <a:srgbClr val="120052"/>
                </a:solidFill>
                <a:latin typeface="Cairo Bold"/>
                <a:ea typeface="Cairo Bold"/>
                <a:cs typeface="Cairo Bold"/>
                <a:sym typeface="Cairo Bold"/>
              </a:rPr>
              <a:t>. </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وتقسم المرحلة الأولى لسنوات الممارسة في المدارس الرياضي المتخصص بكرة السلة إلى</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المرحلة التحضيرية: من </a:t>
            </a:r>
            <a:r>
              <a:rPr lang="en-US" b="true" sz="2581">
                <a:solidFill>
                  <a:srgbClr val="120052"/>
                </a:solidFill>
                <a:latin typeface="Cairo Bold"/>
                <a:ea typeface="Cairo Bold"/>
                <a:cs typeface="Cairo Bold"/>
                <a:sym typeface="Cairo Bold"/>
              </a:rPr>
              <a:t>08</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10</a:t>
            </a:r>
            <a:r>
              <a:rPr lang="ar-EG" b="true" sz="2581">
                <a:solidFill>
                  <a:srgbClr val="120052"/>
                </a:solidFill>
                <a:latin typeface="Cairo Bold"/>
                <a:ea typeface="Cairo Bold"/>
                <a:cs typeface="Cairo Bold"/>
                <a:sym typeface="Cairo Bold"/>
                <a:rtl val="true"/>
              </a:rPr>
              <a:t> سنوات</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مرحلة الإعداد الابتدائي: </a:t>
            </a:r>
            <a:r>
              <a:rPr lang="en-US" b="true" sz="2581">
                <a:solidFill>
                  <a:srgbClr val="120052"/>
                </a:solidFill>
                <a:latin typeface="Cairo Bold"/>
                <a:ea typeface="Cairo Bold"/>
                <a:cs typeface="Cairo Bold"/>
                <a:sym typeface="Cairo Bold"/>
              </a:rPr>
              <a:t>11</a:t>
            </a:r>
            <a:r>
              <a:rPr lang="ar-EG" b="true" sz="2581">
                <a:solidFill>
                  <a:srgbClr val="120052"/>
                </a:solidFill>
                <a:latin typeface="Cairo Bold"/>
                <a:ea typeface="Cairo Bold"/>
                <a:cs typeface="Cairo Bold"/>
                <a:sym typeface="Cairo Bold"/>
                <a:rtl val="true"/>
              </a:rPr>
              <a:t>-</a:t>
            </a:r>
            <a:r>
              <a:rPr lang="en-US" b="true" sz="2581">
                <a:solidFill>
                  <a:srgbClr val="120052"/>
                </a:solidFill>
                <a:latin typeface="Cairo Bold"/>
                <a:ea typeface="Cairo Bold"/>
                <a:cs typeface="Cairo Bold"/>
                <a:sym typeface="Cairo Bold"/>
              </a:rPr>
              <a:t>12</a:t>
            </a:r>
            <a:r>
              <a:rPr lang="ar-EG" b="true" sz="2581">
                <a:solidFill>
                  <a:srgbClr val="120052"/>
                </a:solidFill>
                <a:latin typeface="Cairo Bold"/>
                <a:ea typeface="Cairo Bold"/>
                <a:cs typeface="Cairo Bold"/>
                <a:sym typeface="Cairo Bold"/>
                <a:rtl val="true"/>
              </a:rPr>
              <a:t> سنة</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وقد أوصت البحوث التي أجراها معهد البحوث في الثقافة البدنية في بولندا ما يأتي</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إن تقسم النشاطات التي تمارس في هذه المرحلة بالشمولية</a:t>
            </a:r>
            <a:r>
              <a:rPr lang="en-US" b="true" sz="2581">
                <a:solidFill>
                  <a:srgbClr val="120052"/>
                </a:solidFill>
                <a:latin typeface="Cairo Bold"/>
                <a:ea typeface="Cairo Bold"/>
                <a:cs typeface="Cairo Bold"/>
                <a:sym typeface="Cairo Bold"/>
              </a:rPr>
              <a:t>.</a:t>
            </a:r>
          </a:p>
          <a:p>
            <a:pPr algn="ctr">
              <a:lnSpc>
                <a:spcPts val="3613"/>
              </a:lnSpc>
              <a:spcBef>
                <a:spcPct val="0"/>
              </a:spcBef>
            </a:pPr>
            <a:r>
              <a:rPr lang="en-US" b="true" sz="2581">
                <a:solidFill>
                  <a:srgbClr val="120052"/>
                </a:solidFill>
                <a:latin typeface="Cairo Bold"/>
                <a:ea typeface="Cairo Bold"/>
                <a:cs typeface="Cairo Bold"/>
                <a:sym typeface="Cairo Bold"/>
              </a:rPr>
              <a:t>·   </a:t>
            </a:r>
            <a:r>
              <a:rPr lang="ar-EG" b="true" sz="2581">
                <a:solidFill>
                  <a:srgbClr val="120052"/>
                </a:solidFill>
                <a:latin typeface="Cairo Bold"/>
                <a:ea typeface="Cairo Bold"/>
                <a:cs typeface="Cairo Bold"/>
                <a:sym typeface="Cairo Bold"/>
                <a:rtl val="true"/>
              </a:rPr>
              <a:t>تطبيق أكبر كمية من التمارين التكنيكية والإقلال من تلك التي تهدف لزيادة اللياقة البدنية</a:t>
            </a:r>
            <a:r>
              <a:rPr lang="en-US" b="true" sz="2581">
                <a:solidFill>
                  <a:srgbClr val="120052"/>
                </a:solidFill>
                <a:latin typeface="Cairo Bold"/>
                <a:ea typeface="Cairo Bold"/>
                <a:cs typeface="Cairo Bold"/>
                <a:sym typeface="Cairo Bold"/>
              </a:rPr>
              <a:t>.</a:t>
            </a:r>
          </a:p>
          <a:p>
            <a:pPr algn="ctr" rtl="true">
              <a:lnSpc>
                <a:spcPts val="3613"/>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90600"/>
            <a:ext cx="18288000" cy="9981411"/>
          </a:xfrm>
          <a:prstGeom prst="rect">
            <a:avLst/>
          </a:prstGeom>
        </p:spPr>
        <p:txBody>
          <a:bodyPr anchor="t" rtlCol="false" tIns="0" lIns="0" bIns="0" rIns="0">
            <a:spAutoFit/>
          </a:bodyPr>
          <a:lstStyle/>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التأكد </a:t>
            </a:r>
            <a:r>
              <a:rPr lang="ar-EG" b="true" sz="2281">
                <a:solidFill>
                  <a:srgbClr val="120052"/>
                </a:solidFill>
                <a:latin typeface="Cairo Bold"/>
                <a:ea typeface="Cairo Bold"/>
                <a:cs typeface="Cairo Bold"/>
                <a:sym typeface="Cairo Bold"/>
                <a:rtl val="true"/>
              </a:rPr>
              <a:t>على تطوير السرعة والمهارة والمرونة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زيادة حمل التدريب بنسب واطئة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استخدام أساليب ممتعة في تنفيذ الأنشطة المختلفة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‌ب. المــــرحــلـة الثـــانـيــة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وتبدأ من سن </a:t>
            </a:r>
            <a:r>
              <a:rPr lang="en-US" b="true" sz="2281">
                <a:solidFill>
                  <a:srgbClr val="120052"/>
                </a:solidFill>
                <a:latin typeface="Cairo Bold"/>
                <a:ea typeface="Cairo Bold"/>
                <a:cs typeface="Cairo Bold"/>
                <a:sym typeface="Cairo Bold"/>
              </a:rPr>
              <a:t>15</a:t>
            </a:r>
            <a:r>
              <a:rPr lang="ar-EG" b="true" sz="2281">
                <a:solidFill>
                  <a:srgbClr val="120052"/>
                </a:solidFill>
                <a:latin typeface="Cairo Bold"/>
                <a:ea typeface="Cairo Bold"/>
                <a:cs typeface="Cairo Bold"/>
                <a:sym typeface="Cairo Bold"/>
                <a:rtl val="true"/>
              </a:rPr>
              <a:t>-</a:t>
            </a:r>
            <a:r>
              <a:rPr lang="en-US" b="true" sz="2281">
                <a:solidFill>
                  <a:srgbClr val="120052"/>
                </a:solidFill>
                <a:latin typeface="Cairo Bold"/>
                <a:ea typeface="Cairo Bold"/>
                <a:cs typeface="Cairo Bold"/>
                <a:sym typeface="Cairo Bold"/>
              </a:rPr>
              <a:t>18</a:t>
            </a:r>
            <a:r>
              <a:rPr lang="ar-EG" b="true" sz="2281">
                <a:solidFill>
                  <a:srgbClr val="120052"/>
                </a:solidFill>
                <a:latin typeface="Cairo Bold"/>
                <a:ea typeface="Cairo Bold"/>
                <a:cs typeface="Cairo Bold"/>
                <a:sym typeface="Cairo Bold"/>
                <a:rtl val="true"/>
              </a:rPr>
              <a:t> سنة، وتقسم المرحلة في نظام المدارس المتخصصة بكرة السلة إلى مرحلتين</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a:t>
            </a: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مرحلة دون البلوغ (المراهقة) </a:t>
            </a:r>
            <a:r>
              <a:rPr lang="en-US" b="true" sz="2281">
                <a:solidFill>
                  <a:srgbClr val="120052"/>
                </a:solidFill>
                <a:latin typeface="Cairo Bold"/>
                <a:ea typeface="Cairo Bold"/>
                <a:cs typeface="Cairo Bold"/>
                <a:sym typeface="Cairo Bold"/>
              </a:rPr>
              <a:t>15</a:t>
            </a:r>
            <a:r>
              <a:rPr lang="ar-EG" b="true" sz="2281">
                <a:solidFill>
                  <a:srgbClr val="120052"/>
                </a:solidFill>
                <a:latin typeface="Cairo Bold"/>
                <a:ea typeface="Cairo Bold"/>
                <a:cs typeface="Cairo Bold"/>
                <a:sym typeface="Cairo Bold"/>
                <a:rtl val="true"/>
              </a:rPr>
              <a:t>-</a:t>
            </a:r>
            <a:r>
              <a:rPr lang="en-US" b="true" sz="2281">
                <a:solidFill>
                  <a:srgbClr val="120052"/>
                </a:solidFill>
                <a:latin typeface="Cairo Bold"/>
                <a:ea typeface="Cairo Bold"/>
                <a:cs typeface="Cairo Bold"/>
                <a:sym typeface="Cairo Bold"/>
              </a:rPr>
              <a:t>16</a:t>
            </a:r>
            <a:r>
              <a:rPr lang="ar-EG" b="true" sz="2281">
                <a:solidFill>
                  <a:srgbClr val="120052"/>
                </a:solidFill>
                <a:latin typeface="Cairo Bold"/>
                <a:ea typeface="Cairo Bold"/>
                <a:cs typeface="Cairo Bold"/>
                <a:sym typeface="Cairo Bold"/>
                <a:rtl val="true"/>
              </a:rPr>
              <a:t> سنة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مرحلة البلوغ (الراشدين) </a:t>
            </a:r>
            <a:r>
              <a:rPr lang="en-US" b="true" sz="2281">
                <a:solidFill>
                  <a:srgbClr val="120052"/>
                </a:solidFill>
                <a:latin typeface="Cairo Bold"/>
                <a:ea typeface="Cairo Bold"/>
                <a:cs typeface="Cairo Bold"/>
                <a:sym typeface="Cairo Bold"/>
              </a:rPr>
              <a:t>17</a:t>
            </a:r>
            <a:r>
              <a:rPr lang="ar-EG" b="true" sz="2281">
                <a:solidFill>
                  <a:srgbClr val="120052"/>
                </a:solidFill>
                <a:latin typeface="Cairo Bold"/>
                <a:ea typeface="Cairo Bold"/>
                <a:cs typeface="Cairo Bold"/>
                <a:sym typeface="Cairo Bold"/>
                <a:rtl val="true"/>
              </a:rPr>
              <a:t>-</a:t>
            </a:r>
            <a:r>
              <a:rPr lang="en-US" b="true" sz="2281">
                <a:solidFill>
                  <a:srgbClr val="120052"/>
                </a:solidFill>
                <a:latin typeface="Cairo Bold"/>
                <a:ea typeface="Cairo Bold"/>
                <a:cs typeface="Cairo Bold"/>
                <a:sym typeface="Cairo Bold"/>
              </a:rPr>
              <a:t>18</a:t>
            </a:r>
            <a:r>
              <a:rPr lang="ar-EG" b="true" sz="2281">
                <a:solidFill>
                  <a:srgbClr val="120052"/>
                </a:solidFill>
                <a:latin typeface="Cairo Bold"/>
                <a:ea typeface="Cairo Bold"/>
                <a:cs typeface="Cairo Bold"/>
                <a:sym typeface="Cairo Bold"/>
                <a:rtl val="true"/>
              </a:rPr>
              <a:t> سنة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ويطلق على هاتين المرحلتين بمرحلة الصغار </a:t>
            </a:r>
            <a:r>
              <a:rPr lang="en-US" b="true" sz="2281">
                <a:solidFill>
                  <a:srgbClr val="120052"/>
                </a:solidFill>
                <a:latin typeface="Cairo Bold"/>
                <a:ea typeface="Cairo Bold"/>
                <a:cs typeface="Cairo Bold"/>
                <a:sym typeface="Cairo Bold"/>
              </a:rPr>
              <a:t>15</a:t>
            </a:r>
            <a:r>
              <a:rPr lang="ar-EG" b="true" sz="2281">
                <a:solidFill>
                  <a:srgbClr val="120052"/>
                </a:solidFill>
                <a:latin typeface="Cairo Bold"/>
                <a:ea typeface="Cairo Bold"/>
                <a:cs typeface="Cairo Bold"/>
                <a:sym typeface="Cairo Bold"/>
                <a:rtl val="true"/>
              </a:rPr>
              <a:t>-</a:t>
            </a:r>
            <a:r>
              <a:rPr lang="en-US" b="true" sz="2281">
                <a:solidFill>
                  <a:srgbClr val="120052"/>
                </a:solidFill>
                <a:latin typeface="Cairo Bold"/>
                <a:ea typeface="Cairo Bold"/>
                <a:cs typeface="Cairo Bold"/>
                <a:sym typeface="Cairo Bold"/>
              </a:rPr>
              <a:t>16</a:t>
            </a:r>
            <a:r>
              <a:rPr lang="ar-EG" b="true" sz="2281">
                <a:solidFill>
                  <a:srgbClr val="120052"/>
                </a:solidFill>
                <a:latin typeface="Cairo Bold"/>
                <a:ea typeface="Cairo Bold"/>
                <a:cs typeface="Cairo Bold"/>
                <a:sym typeface="Cairo Bold"/>
                <a:rtl val="true"/>
              </a:rPr>
              <a:t> سنة، ومرحلة الكبار </a:t>
            </a:r>
            <a:r>
              <a:rPr lang="en-US" b="true" sz="2281">
                <a:solidFill>
                  <a:srgbClr val="120052"/>
                </a:solidFill>
                <a:latin typeface="Cairo Bold"/>
                <a:ea typeface="Cairo Bold"/>
                <a:cs typeface="Cairo Bold"/>
                <a:sym typeface="Cairo Bold"/>
              </a:rPr>
              <a:t>17</a:t>
            </a:r>
            <a:r>
              <a:rPr lang="ar-EG" b="true" sz="2281">
                <a:solidFill>
                  <a:srgbClr val="120052"/>
                </a:solidFill>
                <a:latin typeface="Cairo Bold"/>
                <a:ea typeface="Cairo Bold"/>
                <a:cs typeface="Cairo Bold"/>
                <a:sym typeface="Cairo Bold"/>
                <a:rtl val="true"/>
              </a:rPr>
              <a:t>-</a:t>
            </a:r>
            <a:r>
              <a:rPr lang="en-US" b="true" sz="2281">
                <a:solidFill>
                  <a:srgbClr val="120052"/>
                </a:solidFill>
                <a:latin typeface="Cairo Bold"/>
                <a:ea typeface="Cairo Bold"/>
                <a:cs typeface="Cairo Bold"/>
                <a:sym typeface="Cairo Bold"/>
              </a:rPr>
              <a:t>18</a:t>
            </a:r>
            <a:r>
              <a:rPr lang="ar-EG" b="true" sz="2281">
                <a:solidFill>
                  <a:srgbClr val="120052"/>
                </a:solidFill>
                <a:latin typeface="Cairo Bold"/>
                <a:ea typeface="Cairo Bold"/>
                <a:cs typeface="Cairo Bold"/>
                <a:sym typeface="Cairo Bold"/>
                <a:rtl val="true"/>
              </a:rPr>
              <a:t> سنة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ويهدف التدرب في هذه المرحلة إلى تطوير المقدرة الفسيولوجية، والمهارات الفنية، والمقدرة الخططية، وتحسين الصفات البدنية والنفسية والخلقية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وتبقى هذه المرحلة على أساس ما تم التوصل إليه في المرحلة السابقة، وبالأخص المقدرات الخططية والنفسية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كما تهدف هذه المرحلة إلى تطوير المهارات الحركية لدى كرة السلة وكيفية استخدامها، وتطوير الصفات البدنية الخاصة والضرورية بكرة السلة مثل الرشاقة والقدرة الانفجارية والسرعة الحركية، والسرعة الانتقالية ومطاولة السرعة وتنمية وظائف اللعب التي تؤمن تحسين وتنفيذ واجبات اللاعب داخل الملعب. كذلك تطوير الجانب الخططي من خلال امتلاكه للأداء الجيد (التكنيك) والخبرة الميدانية في اللعب، التي حصل عليها من خلال اشتراكه في المسابقات المختلفة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كما يتم في هذه المرحلة زج اللاعبون في منافسات رياضية عديدة لتطوير خبراتهم الميدانية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وعلى المدرب أن يزج لاعبيه مع فرق يتساوون معهم في المستوى أو أفضل مستوى منهم، وبهذا فقط، يمكن أن يحسن السباق مستواه، ففي المسابقات التي يتنافس ضد خصم ضعيف أو قوي جداً لتكون لها قيمة تدريبية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ar-EG" b="true" sz="2281">
                <a:solidFill>
                  <a:srgbClr val="120052"/>
                </a:solidFill>
                <a:latin typeface="Cairo Bold"/>
                <a:ea typeface="Cairo Bold"/>
                <a:cs typeface="Cairo Bold"/>
                <a:sym typeface="Cairo Bold"/>
                <a:rtl val="true"/>
              </a:rPr>
              <a:t>وفي هذه المرحلة يتم اختيار المجاميع الرياضية في المدارس والأندية، ومن أهم واجبات وخصائص التدرب في المرحلة الثانية ما يأتي</a:t>
            </a:r>
            <a:r>
              <a:rPr lang="en-US" b="true" sz="2281">
                <a:solidFill>
                  <a:srgbClr val="120052"/>
                </a:solidFill>
                <a:latin typeface="Cairo Bold"/>
                <a:ea typeface="Cairo Bold"/>
                <a:cs typeface="Cairo Bold"/>
                <a:sym typeface="Cairo Bold"/>
              </a:rPr>
              <a:t>: </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خلق الأسس الصحيحة لمقدرة رياضية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التركيز أثناء التدريب على الارتفاع السريع  بحجم حمل التدرب</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a:t>
            </a: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يغلب استخدام الوسائل العامة في تنمية المقدرات الفسيولوجية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تثبيت القدرات لفن الأداء للمهارات الأساسية، واكتساب قاعدة حركية عريضة</a:t>
            </a:r>
            <a:r>
              <a:rPr lang="en-US" b="true" sz="2281">
                <a:solidFill>
                  <a:srgbClr val="120052"/>
                </a:solidFill>
                <a:latin typeface="Cairo Bold"/>
                <a:ea typeface="Cairo Bold"/>
                <a:cs typeface="Cairo Bold"/>
                <a:sym typeface="Cairo Bold"/>
              </a:rPr>
              <a:t>.</a:t>
            </a:r>
          </a:p>
          <a:p>
            <a:pPr algn="ctr">
              <a:lnSpc>
                <a:spcPts val="3193"/>
              </a:lnSpc>
              <a:spcBef>
                <a:spcPct val="0"/>
              </a:spcBef>
            </a:pPr>
            <a:r>
              <a:rPr lang="en-US" b="true" sz="2281">
                <a:solidFill>
                  <a:srgbClr val="120052"/>
                </a:solidFill>
                <a:latin typeface="Cairo Bold"/>
                <a:ea typeface="Cairo Bold"/>
                <a:cs typeface="Cairo Bold"/>
                <a:sym typeface="Cairo Bold"/>
              </a:rPr>
              <a:t>•  </a:t>
            </a:r>
            <a:r>
              <a:rPr lang="ar-EG" b="true" sz="2281">
                <a:solidFill>
                  <a:srgbClr val="120052"/>
                </a:solidFill>
                <a:latin typeface="Cairo Bold"/>
                <a:ea typeface="Cairo Bold"/>
                <a:cs typeface="Cairo Bold"/>
                <a:sym typeface="Cairo Bold"/>
                <a:rtl val="true"/>
              </a:rPr>
              <a:t>اكتساب الأسس الخططية وخبرة المباريات</a:t>
            </a:r>
            <a:r>
              <a:rPr lang="en-US" b="true" sz="2281">
                <a:solidFill>
                  <a:srgbClr val="120052"/>
                </a:solidFill>
                <a:latin typeface="Cairo Bold"/>
                <a:ea typeface="Cairo Bold"/>
                <a:cs typeface="Cairo Bold"/>
                <a:sym typeface="Cairo Bold"/>
              </a:rPr>
              <a:t>.</a:t>
            </a:r>
          </a:p>
          <a:p>
            <a:pPr algn="ctr" rtl="true">
              <a:lnSpc>
                <a:spcPts val="3193"/>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62025"/>
            <a:ext cx="18288000" cy="8645922"/>
          </a:xfrm>
          <a:prstGeom prst="rect">
            <a:avLst/>
          </a:prstGeom>
        </p:spPr>
        <p:txBody>
          <a:bodyPr anchor="t" rtlCol="false" tIns="0" lIns="0" bIns="0" rIns="0">
            <a:spAutoFit/>
          </a:bodyPr>
          <a:lstStyle/>
          <a:p>
            <a:pPr algn="ctr">
              <a:lnSpc>
                <a:spcPts val="4878"/>
              </a:lnSpc>
              <a:spcBef>
                <a:spcPct val="0"/>
              </a:spcBef>
            </a:pPr>
            <a:r>
              <a:rPr lang="ar-EG" sz="3484">
                <a:solidFill>
                  <a:srgbClr val="00BF63"/>
                </a:solidFill>
                <a:latin typeface="Afeesh"/>
                <a:ea typeface="Afeesh"/>
                <a:cs typeface="Afeesh"/>
                <a:sym typeface="Afeesh"/>
                <a:rtl val="true"/>
              </a:rPr>
              <a:t>‌ج.</a:t>
            </a:r>
            <a:r>
              <a:rPr lang="ar-EG" sz="3484">
                <a:solidFill>
                  <a:srgbClr val="00BF63"/>
                </a:solidFill>
                <a:latin typeface="Afeesh"/>
                <a:ea typeface="Afeesh"/>
                <a:cs typeface="Afeesh"/>
                <a:sym typeface="Afeesh"/>
                <a:rtl val="true"/>
              </a:rPr>
              <a:t> المـــرحـلــة</a:t>
            </a:r>
            <a:r>
              <a:rPr lang="ar-EG" sz="3484">
                <a:solidFill>
                  <a:srgbClr val="00BF63"/>
                </a:solidFill>
                <a:latin typeface="Afeesh"/>
                <a:ea typeface="Afeesh"/>
                <a:cs typeface="Afeesh"/>
                <a:sym typeface="Afeesh"/>
                <a:rtl val="true"/>
              </a:rPr>
              <a:t> الثـــالـثــة</a:t>
            </a:r>
            <a:r>
              <a:rPr lang="en-US" sz="3484">
                <a:solidFill>
                  <a:srgbClr val="00BF63"/>
                </a:solidFill>
                <a:latin typeface="Afeesh"/>
                <a:ea typeface="Afeesh"/>
                <a:cs typeface="Afeesh"/>
                <a:sym typeface="Afeesh"/>
              </a:rPr>
              <a:t>:</a:t>
            </a:r>
          </a:p>
          <a:p>
            <a:pPr algn="ctr">
              <a:lnSpc>
                <a:spcPts val="4878"/>
              </a:lnSpc>
              <a:spcBef>
                <a:spcPct val="0"/>
              </a:spcBef>
            </a:pPr>
            <a:r>
              <a:rPr lang="ar-EG" sz="3484">
                <a:solidFill>
                  <a:srgbClr val="00BF63"/>
                </a:solidFill>
                <a:latin typeface="Afeesh"/>
                <a:ea typeface="Afeesh"/>
                <a:cs typeface="Afeesh"/>
                <a:sym typeface="Afeesh"/>
                <a:rtl val="true"/>
              </a:rPr>
              <a:t>وتبدأ في سن  ما بعد </a:t>
            </a:r>
            <a:r>
              <a:rPr lang="en-US" sz="3484">
                <a:solidFill>
                  <a:srgbClr val="00BF63"/>
                </a:solidFill>
                <a:latin typeface="Afeesh"/>
                <a:ea typeface="Afeesh"/>
                <a:cs typeface="Afeesh"/>
                <a:sym typeface="Afeesh"/>
              </a:rPr>
              <a:t>18</a:t>
            </a:r>
            <a:r>
              <a:rPr lang="ar-EG" sz="3484">
                <a:solidFill>
                  <a:srgbClr val="00BF63"/>
                </a:solidFill>
                <a:latin typeface="Afeesh"/>
                <a:ea typeface="Afeesh"/>
                <a:cs typeface="Afeesh"/>
                <a:sym typeface="Afeesh"/>
                <a:rtl val="true"/>
              </a:rPr>
              <a:t> سنة، ويهدف التدريب في هذه المرحلة إلى الدخول بالفرد إلى أعلى مستوى شخصي، وعلى هذا يكون الواجب التدريبي لهذه المرحلة متابعة البناء على القاعدة التدريبية التي تم التوصل إليها أثناء المرحلة التدريبية الثانية، وذلك فيما يختص بكفاءة الرياضي البدنية واستعداده لأداء الجهد، وكذا تطوير الكفاءة الوظيفي والجوانب الفنية والخططية وبناء الناحية الذهنية وتطوير معلومات الفرد الخاص بالجوانب الخططية للعب كما تم التأكد على مواصلة العمل الذي بدأ في تدريب المرحلة الثانية في مجال تربية الرياضي للوصول بكل هذه العناصر إلى مستوى عال وشامل، وأكثر تخصصاً بالنسبة لنوع النشاط الممارس. ويجتهد المدرب في الوصول بالرياضي إلى أقصى درجة ممكنة من الكفاءة البدنية وكذا من الاستعداد لأداء الجهد وذلك فيما يتعلق بالصفات المحددة للمستوى في كرة السلة وتختلف بعض الواجبات وخصائص تدريب هذه المرحلة والتي يمكن أن يسميها مرحلة تدريب المستوى العالي من سابقتها (المرحلة الثانية) فيما يأتي</a:t>
            </a:r>
            <a:r>
              <a:rPr lang="en-US" sz="3484">
                <a:solidFill>
                  <a:srgbClr val="00BF63"/>
                </a:solidFill>
                <a:latin typeface="Afeesh"/>
                <a:ea typeface="Afeesh"/>
                <a:cs typeface="Afeesh"/>
                <a:sym typeface="Afeesh"/>
              </a:rPr>
              <a:t>:</a:t>
            </a:r>
          </a:p>
          <a:p>
            <a:pPr algn="ctr">
              <a:lnSpc>
                <a:spcPts val="4878"/>
              </a:lnSpc>
              <a:spcBef>
                <a:spcPct val="0"/>
              </a:spcBef>
            </a:pPr>
            <a:r>
              <a:rPr lang="en-US" sz="3484">
                <a:solidFill>
                  <a:srgbClr val="00BF63"/>
                </a:solidFill>
                <a:latin typeface="Afeesh"/>
                <a:ea typeface="Afeesh"/>
                <a:cs typeface="Afeesh"/>
                <a:sym typeface="Afeesh"/>
              </a:rPr>
              <a:t>• </a:t>
            </a:r>
            <a:r>
              <a:rPr lang="ar-EG" sz="3484">
                <a:solidFill>
                  <a:srgbClr val="00BF63"/>
                </a:solidFill>
                <a:latin typeface="Afeesh"/>
                <a:ea typeface="Afeesh"/>
                <a:cs typeface="Afeesh"/>
                <a:sym typeface="Afeesh"/>
                <a:rtl val="true"/>
              </a:rPr>
              <a:t>أثناء تدريب لاعبي كرة السلة في المرحلة الثانية، يتم خلق الأسس لمقدرة رياضية لدى المبتدئين والناشئين وفي تدريب المتقدمين يتم متابعة البناء فوق هذه الأسس للوصول إلى مستوى رياضي عال، وبذلك يكون قد تم إيجاد الأسس متعددة الجوانب أثناء تدريب الناشئين، والتي تمكن من بدء تدريب المستوى العالي، حيث يصبح الهدف، الوصول بالرياضي إلى أعلى مستوى شخصي له، والاحتفاظ بهذا المستوى لأطول فترة زمنية ممكنة، بل وعلاوة على ذلك محاولة تحسين المستوى</a:t>
            </a:r>
            <a:r>
              <a:rPr lang="en-US" sz="3484">
                <a:solidFill>
                  <a:srgbClr val="00BF63"/>
                </a:solidFill>
                <a:latin typeface="Afeesh"/>
                <a:ea typeface="Afeesh"/>
                <a:cs typeface="Afeesh"/>
                <a:sym typeface="Afeesh"/>
              </a:rPr>
              <a:t>.</a:t>
            </a:r>
          </a:p>
          <a:p>
            <a:pPr algn="ctr" rtl="true">
              <a:lnSpc>
                <a:spcPts val="4878"/>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81075"/>
            <a:ext cx="18288000" cy="11302762"/>
          </a:xfrm>
          <a:prstGeom prst="rect">
            <a:avLst/>
          </a:prstGeom>
        </p:spPr>
        <p:txBody>
          <a:bodyPr anchor="t" rtlCol="false" tIns="0" lIns="0" bIns="0" rIns="0">
            <a:spAutoFit/>
          </a:bodyPr>
          <a:lstStyle/>
          <a:p>
            <a:pPr algn="just">
              <a:lnSpc>
                <a:spcPts val="3338"/>
              </a:lnSpc>
              <a:spcBef>
                <a:spcPct val="0"/>
              </a:spcBef>
            </a:pPr>
            <a:r>
              <a:rPr lang="en-US" sz="2384">
                <a:solidFill>
                  <a:srgbClr val="120052"/>
                </a:solidFill>
                <a:latin typeface="Afeesh"/>
                <a:ea typeface="Afeesh"/>
                <a:cs typeface="Afeesh"/>
                <a:sym typeface="Afeesh"/>
              </a:rPr>
              <a:t>·</a:t>
            </a:r>
            <a:r>
              <a:rPr lang="ar-EG" sz="2384">
                <a:solidFill>
                  <a:srgbClr val="120052"/>
                </a:solidFill>
                <a:latin typeface="Afeesh"/>
                <a:ea typeface="Afeesh"/>
                <a:cs typeface="Afeesh"/>
                <a:sym typeface="Afeesh"/>
                <a:rtl val="true"/>
              </a:rPr>
              <a:t>ف</a:t>
            </a:r>
            <a:r>
              <a:rPr lang="ar-EG" sz="2384">
                <a:solidFill>
                  <a:srgbClr val="120052"/>
                </a:solidFill>
                <a:latin typeface="Afeesh"/>
                <a:ea typeface="Afeesh"/>
                <a:cs typeface="Afeesh"/>
                <a:sym typeface="Afeesh"/>
                <a:rtl val="true"/>
              </a:rPr>
              <a:t>ي تدريب المرحلة الثانية، يكون التركيز الأساس أثناء التدريب على الارتفاع السريع بحجم حمل التدريب، وعلى العكس من ذلك في تدريب المستوى العالي (المرحلة الثالثة)، حيث يكون التركيز الأساس على رفع شدة التدريب مع الاحتفاظ بحجم الحمل الكبير الذي تم الوصول إليه أثناء التدريب في المرحلة الثانية</a:t>
            </a:r>
            <a:r>
              <a:rPr lang="en-US" sz="2384">
                <a:solidFill>
                  <a:srgbClr val="120052"/>
                </a:solidFill>
                <a:latin typeface="Afeesh"/>
                <a:ea typeface="Afeesh"/>
                <a:cs typeface="Afeesh"/>
                <a:sym typeface="Afeesh"/>
              </a:rPr>
              <a:t>.</a:t>
            </a:r>
          </a:p>
          <a:p>
            <a:pPr algn="just">
              <a:lnSpc>
                <a:spcPts val="3338"/>
              </a:lnSpc>
              <a:spcBef>
                <a:spcPct val="0"/>
              </a:spcBef>
            </a:pPr>
            <a:r>
              <a:rPr lang="en-US" sz="2384">
                <a:solidFill>
                  <a:srgbClr val="120052"/>
                </a:solidFill>
                <a:latin typeface="Afeesh"/>
                <a:ea typeface="Afeesh"/>
                <a:cs typeface="Afeesh"/>
                <a:sym typeface="Afeesh"/>
              </a:rPr>
              <a:t>·</a:t>
            </a:r>
            <a:r>
              <a:rPr lang="ar-EG" sz="2384">
                <a:solidFill>
                  <a:srgbClr val="120052"/>
                </a:solidFill>
                <a:latin typeface="Afeesh"/>
                <a:ea typeface="Afeesh"/>
                <a:cs typeface="Afeesh"/>
                <a:sym typeface="Afeesh"/>
                <a:rtl val="true"/>
              </a:rPr>
              <a:t>في تدريب المرحلة الثانية، يغلب استخدام الوسائل العامة في تنمية المقدرات الفسيولوجية، وعلى العكس من ذلك في تدريب المستوى العالي، حيث يغلب استخدام الوسائل الخاصة</a:t>
            </a:r>
            <a:r>
              <a:rPr lang="en-US" sz="2384">
                <a:solidFill>
                  <a:srgbClr val="120052"/>
                </a:solidFill>
                <a:latin typeface="Afeesh"/>
                <a:ea typeface="Afeesh"/>
                <a:cs typeface="Afeesh"/>
                <a:sym typeface="Afeesh"/>
              </a:rPr>
              <a:t>.</a:t>
            </a:r>
          </a:p>
          <a:p>
            <a:pPr algn="just">
              <a:lnSpc>
                <a:spcPts val="3338"/>
              </a:lnSpc>
              <a:spcBef>
                <a:spcPct val="0"/>
              </a:spcBef>
            </a:pPr>
            <a:r>
              <a:rPr lang="en-US" sz="2384">
                <a:solidFill>
                  <a:srgbClr val="120052"/>
                </a:solidFill>
                <a:latin typeface="Afeesh"/>
                <a:ea typeface="Afeesh"/>
                <a:cs typeface="Afeesh"/>
                <a:sym typeface="Afeesh"/>
              </a:rPr>
              <a:t>·</a:t>
            </a:r>
            <a:r>
              <a:rPr lang="ar-EG" sz="2384">
                <a:solidFill>
                  <a:srgbClr val="120052"/>
                </a:solidFill>
                <a:latin typeface="Afeesh"/>
                <a:ea typeface="Afeesh"/>
                <a:cs typeface="Afeesh"/>
                <a:sym typeface="Afeesh"/>
                <a:rtl val="true"/>
              </a:rPr>
              <a:t>في أثناء تدريب المرحلة الثانية، يتم تعليم وتثبيت القدرات الفنية الأساسية في أداء المهارات، وعلاوة على ذلك، فإنه يتم اكتساب قاعدة حركية عريضة، وفي أثناء تدريب المستوى العالي، يزيد حجم التدريب على النواحي الفنية بهدف تحسين المهارات التي تم تعلمها وتثبيتها أثناء تدريب الناشئين لتصبح أكثر رسوخاً</a:t>
            </a:r>
            <a:r>
              <a:rPr lang="en-US" sz="2384">
                <a:solidFill>
                  <a:srgbClr val="120052"/>
                </a:solidFill>
                <a:latin typeface="Afeesh"/>
                <a:ea typeface="Afeesh"/>
                <a:cs typeface="Afeesh"/>
                <a:sym typeface="Afeesh"/>
              </a:rPr>
              <a:t>.</a:t>
            </a:r>
          </a:p>
          <a:p>
            <a:pPr algn="just">
              <a:lnSpc>
                <a:spcPts val="3338"/>
              </a:lnSpc>
              <a:spcBef>
                <a:spcPct val="0"/>
              </a:spcBef>
            </a:pPr>
            <a:r>
              <a:rPr lang="en-US" sz="2384">
                <a:solidFill>
                  <a:srgbClr val="120052"/>
                </a:solidFill>
                <a:latin typeface="Afeesh"/>
                <a:ea typeface="Afeesh"/>
                <a:cs typeface="Afeesh"/>
                <a:sym typeface="Afeesh"/>
              </a:rPr>
              <a:t>·</a:t>
            </a:r>
            <a:r>
              <a:rPr lang="ar-EG" sz="2384">
                <a:solidFill>
                  <a:srgbClr val="120052"/>
                </a:solidFill>
                <a:latin typeface="Afeesh"/>
                <a:ea typeface="Afeesh"/>
                <a:cs typeface="Afeesh"/>
                <a:sym typeface="Afeesh"/>
                <a:rtl val="true"/>
              </a:rPr>
              <a:t>يتعلم لاعبوا كرة السلة أثناء التدريب في المرحلة الثانية الأسس الخططية (التاكتيك)، ويكتسبون خبرة مباريات كثيرة، وفي تدريب المستوى العالي يتم الوصول يلاعب كرة السلة إلى أعلى مستويات التخطيط (تكتيك البطولة) وتقل هذه الاختلافات المذكورة بين التدريب في المرحلة الثانية وتدريب المستوى العالي (المرحلة الثالثة)</a:t>
            </a:r>
            <a:r>
              <a:rPr lang="en-US" sz="2384">
                <a:solidFill>
                  <a:srgbClr val="120052"/>
                </a:solidFill>
                <a:latin typeface="Afeesh"/>
                <a:ea typeface="Afeesh"/>
                <a:cs typeface="Afeesh"/>
                <a:sym typeface="Afeesh"/>
              </a:rPr>
              <a:t>.</a:t>
            </a:r>
          </a:p>
          <a:p>
            <a:pPr algn="just" rtl="true">
              <a:lnSpc>
                <a:spcPts val="3338"/>
              </a:lnSpc>
              <a:spcBef>
                <a:spcPct val="0"/>
              </a:spcBef>
            </a:pPr>
            <a:r>
              <a:rPr lang="ar-EG" sz="2384">
                <a:solidFill>
                  <a:srgbClr val="120052"/>
                </a:solidFill>
                <a:latin typeface="Afeesh"/>
                <a:ea typeface="Afeesh"/>
                <a:cs typeface="Afeesh"/>
                <a:sym typeface="Afeesh"/>
                <a:rtl val="true"/>
              </a:rPr>
              <a:t>كلما اقترب مستوى التدريب في نهاية المرحلة الثانية من بداية تدريب المستويات العالية (بداية المرحلة الثالثة). (حمودات و د.مؤيد، </a:t>
            </a:r>
            <a:r>
              <a:rPr lang="en-US" sz="2384">
                <a:solidFill>
                  <a:srgbClr val="120052"/>
                </a:solidFill>
                <a:latin typeface="Afeesh"/>
                <a:ea typeface="Afeesh"/>
                <a:cs typeface="Afeesh"/>
                <a:sym typeface="Afeesh"/>
              </a:rPr>
              <a:t>1999</a:t>
            </a:r>
            <a:r>
              <a:rPr lang="ar-EG" sz="2384">
                <a:solidFill>
                  <a:srgbClr val="120052"/>
                </a:solidFill>
                <a:latin typeface="Afeesh"/>
                <a:ea typeface="Afeesh"/>
                <a:cs typeface="Afeesh"/>
                <a:sym typeface="Afeesh"/>
                <a:rtl val="true"/>
              </a:rPr>
              <a:t>، الصفحات </a:t>
            </a:r>
            <a:r>
              <a:rPr lang="en-US" sz="2384">
                <a:solidFill>
                  <a:srgbClr val="120052"/>
                </a:solidFill>
                <a:latin typeface="Afeesh"/>
                <a:ea typeface="Afeesh"/>
                <a:cs typeface="Afeesh"/>
                <a:sym typeface="Afeesh"/>
              </a:rPr>
              <a:t>115</a:t>
            </a:r>
            <a:r>
              <a:rPr lang="ar-EG" sz="2384">
                <a:solidFill>
                  <a:srgbClr val="120052"/>
                </a:solidFill>
                <a:latin typeface="Afeesh"/>
                <a:ea typeface="Afeesh"/>
                <a:cs typeface="Afeesh"/>
                <a:sym typeface="Afeesh"/>
                <a:rtl val="true"/>
              </a:rPr>
              <a:t>-</a:t>
            </a:r>
            <a:r>
              <a:rPr lang="en-US" sz="2384">
                <a:solidFill>
                  <a:srgbClr val="120052"/>
                </a:solidFill>
                <a:latin typeface="Afeesh"/>
                <a:ea typeface="Afeesh"/>
                <a:cs typeface="Afeesh"/>
                <a:sym typeface="Afeesh"/>
              </a:rPr>
              <a:t>121</a:t>
            </a:r>
            <a:r>
              <a:rPr lang="ar-EG" sz="2384">
                <a:solidFill>
                  <a:srgbClr val="120052"/>
                </a:solidFill>
                <a:latin typeface="Afeesh"/>
                <a:ea typeface="Afeesh"/>
                <a:cs typeface="Afeesh"/>
                <a:sym typeface="Afeesh"/>
                <a:rtl val="true"/>
              </a:rPr>
              <a:t>)</a:t>
            </a:r>
          </a:p>
          <a:p>
            <a:pPr algn="just" rtl="true">
              <a:lnSpc>
                <a:spcPts val="3338"/>
              </a:lnSpc>
              <a:spcBef>
                <a:spcPct val="0"/>
              </a:spcBef>
            </a:pPr>
            <a:r>
              <a:rPr lang="ar-EG" sz="2384">
                <a:solidFill>
                  <a:srgbClr val="120052"/>
                </a:solidFill>
                <a:latin typeface="Afeesh"/>
                <a:ea typeface="Afeesh"/>
                <a:cs typeface="Afeesh"/>
                <a:sym typeface="Afeesh"/>
                <a:rtl val="true"/>
              </a:rPr>
              <a:t>- جــوانـــب جـديــــدة للتـحضيــــر البــدنـــي فــي كــــرة الســلــــة:</a:t>
            </a:r>
          </a:p>
          <a:p>
            <a:pPr algn="just" rtl="true">
              <a:lnSpc>
                <a:spcPts val="3338"/>
              </a:lnSpc>
              <a:spcBef>
                <a:spcPct val="0"/>
              </a:spcBef>
            </a:pPr>
            <a:r>
              <a:rPr lang="en-US" sz="2384">
                <a:solidFill>
                  <a:srgbClr val="120052"/>
                </a:solidFill>
                <a:latin typeface="Afeesh"/>
                <a:ea typeface="Afeesh"/>
                <a:cs typeface="Afeesh"/>
                <a:sym typeface="Afeesh"/>
              </a:rPr>
              <a:t>3-1</a:t>
            </a:r>
            <a:r>
              <a:rPr lang="ar-EG" sz="2384">
                <a:solidFill>
                  <a:srgbClr val="120052"/>
                </a:solidFill>
                <a:latin typeface="Afeesh"/>
                <a:ea typeface="Afeesh"/>
                <a:cs typeface="Afeesh"/>
                <a:sym typeface="Afeesh"/>
                <a:rtl val="true"/>
              </a:rPr>
              <a:t>- طـابـــع الجـهــــود فــــي كــــرة السـلــــة:</a:t>
            </a:r>
          </a:p>
          <a:p>
            <a:pPr algn="just" rtl="true">
              <a:lnSpc>
                <a:spcPts val="3338"/>
              </a:lnSpc>
              <a:spcBef>
                <a:spcPct val="0"/>
              </a:spcBef>
            </a:pPr>
            <a:r>
              <a:rPr lang="ar-EG" sz="2384">
                <a:solidFill>
                  <a:srgbClr val="120052"/>
                </a:solidFill>
                <a:latin typeface="Afeesh"/>
                <a:ea typeface="Afeesh"/>
                <a:cs typeface="Afeesh"/>
                <a:sym typeface="Afeesh"/>
                <a:rtl val="true"/>
              </a:rPr>
              <a:t> تتكون كرة السلة، مثل كل الرياضات الجماعية، من سلسلة من الجهود المتناوبة بين السرعة والقفزات والراحة الإيجابية والسلبية. عندما ننظر في الأدبيات للحصول على وصف التسلسل الزمني للجهود في كرة السلة، نشعر بخيبة أمل كبيرة بسبب عدم الدقة التي تظهر أن البحث يجب أن يكون معمق. ويجب تحديد ملامح الجهود وفقا للوظائف، والمستويات، والجنس... عندما نتحدث عن الملمح، لا نعني فقط عدد القفزات، وسباقات السرعة المنجزة، ولكن التمثيل البياني للتناوب بين الجهد والراحة بكيفية تسمح لنا بتحديد تسلسلات نموذجية. </a:t>
            </a:r>
          </a:p>
          <a:p>
            <a:pPr algn="just" rtl="true">
              <a:lnSpc>
                <a:spcPts val="3338"/>
              </a:lnSpc>
              <a:spcBef>
                <a:spcPct val="0"/>
              </a:spcBef>
            </a:pPr>
            <a:r>
              <a:rPr lang="ar-EG" sz="2384">
                <a:solidFill>
                  <a:srgbClr val="120052"/>
                </a:solidFill>
                <a:latin typeface="Afeesh"/>
                <a:ea typeface="Afeesh"/>
                <a:cs typeface="Afeesh"/>
                <a:sym typeface="Afeesh"/>
                <a:rtl val="true"/>
              </a:rPr>
              <a:t> هذا العمل لا يزال يتعين القيام به. حيث يمكن أن نرى بالفعل أنه على مدى </a:t>
            </a:r>
            <a:r>
              <a:rPr lang="en-US" sz="2384">
                <a:solidFill>
                  <a:srgbClr val="120052"/>
                </a:solidFill>
                <a:latin typeface="Afeesh"/>
                <a:ea typeface="Afeesh"/>
                <a:cs typeface="Afeesh"/>
                <a:sym typeface="Afeesh"/>
              </a:rPr>
              <a:t>40</a:t>
            </a:r>
            <a:r>
              <a:rPr lang="ar-EG" sz="2384">
                <a:solidFill>
                  <a:srgbClr val="120052"/>
                </a:solidFill>
                <a:latin typeface="Afeesh"/>
                <a:ea typeface="Afeesh"/>
                <a:cs typeface="Afeesh"/>
                <a:sym typeface="Afeesh"/>
                <a:rtl val="true"/>
              </a:rPr>
              <a:t> دقيقة من اللعب الفعال ، اللاعبين ينشطون فقط لمدة </a:t>
            </a:r>
            <a:r>
              <a:rPr lang="en-US" sz="2384">
                <a:solidFill>
                  <a:srgbClr val="120052"/>
                </a:solidFill>
                <a:latin typeface="Afeesh"/>
                <a:ea typeface="Afeesh"/>
                <a:cs typeface="Afeesh"/>
                <a:sym typeface="Afeesh"/>
              </a:rPr>
              <a:t>20</a:t>
            </a:r>
            <a:r>
              <a:rPr lang="ar-EG" sz="2384">
                <a:solidFill>
                  <a:srgbClr val="120052"/>
                </a:solidFill>
                <a:latin typeface="Afeesh"/>
                <a:ea typeface="Afeesh"/>
                <a:cs typeface="Afeesh"/>
                <a:sym typeface="Afeesh"/>
                <a:rtl val="true"/>
              </a:rPr>
              <a:t> دقيقة, في غضون هذه الـ </a:t>
            </a:r>
            <a:r>
              <a:rPr lang="en-US" sz="2384">
                <a:solidFill>
                  <a:srgbClr val="120052"/>
                </a:solidFill>
                <a:latin typeface="Afeesh"/>
                <a:ea typeface="Afeesh"/>
                <a:cs typeface="Afeesh"/>
                <a:sym typeface="Afeesh"/>
              </a:rPr>
              <a:t>20</a:t>
            </a:r>
            <a:r>
              <a:rPr lang="ar-EG" sz="2384">
                <a:solidFill>
                  <a:srgbClr val="120052"/>
                </a:solidFill>
                <a:latin typeface="Afeesh"/>
                <a:ea typeface="Afeesh"/>
                <a:cs typeface="Afeesh"/>
                <a:sym typeface="Afeesh"/>
                <a:rtl val="true"/>
              </a:rPr>
              <a:t> دقيقة ، نقوم نجد حوالي مائة قفزة ) يرى الباحثون أن الملاحظات لا تزال غير كافية على هذا المستوى(وحوالي ستين مرة جري سريع لمدة </a:t>
            </a:r>
            <a:r>
              <a:rPr lang="en-US" sz="2384">
                <a:solidFill>
                  <a:srgbClr val="120052"/>
                </a:solidFill>
                <a:latin typeface="Afeesh"/>
                <a:ea typeface="Afeesh"/>
                <a:cs typeface="Afeesh"/>
                <a:sym typeface="Afeesh"/>
              </a:rPr>
              <a:t>5</a:t>
            </a:r>
            <a:r>
              <a:rPr lang="ar-EG" sz="2384">
                <a:solidFill>
                  <a:srgbClr val="120052"/>
                </a:solidFill>
                <a:latin typeface="Afeesh"/>
                <a:ea typeface="Afeesh"/>
                <a:cs typeface="Afeesh"/>
                <a:sym typeface="Afeesh"/>
                <a:rtl val="true"/>
              </a:rPr>
              <a:t> ثواني كحد أقصى، نحن نتحدث عن جري سريع كل </a:t>
            </a:r>
            <a:r>
              <a:rPr lang="en-US" sz="2384">
                <a:solidFill>
                  <a:srgbClr val="120052"/>
                </a:solidFill>
                <a:latin typeface="Afeesh"/>
                <a:ea typeface="Afeesh"/>
                <a:cs typeface="Afeesh"/>
                <a:sym typeface="Afeesh"/>
              </a:rPr>
              <a:t>60</a:t>
            </a:r>
            <a:r>
              <a:rPr lang="ar-EG" sz="2384">
                <a:solidFill>
                  <a:srgbClr val="120052"/>
                </a:solidFill>
                <a:latin typeface="Afeesh"/>
                <a:ea typeface="Afeesh"/>
                <a:cs typeface="Afeesh"/>
                <a:sym typeface="Afeesh"/>
                <a:rtl val="true"/>
              </a:rPr>
              <a:t> ثانية لذلك نلاحظ الجودة العالية للجهود والراحة الطويلة نسبيا بين السباقات.</a:t>
            </a:r>
          </a:p>
          <a:p>
            <a:pPr algn="just" rtl="true">
              <a:lnSpc>
                <a:spcPts val="3338"/>
              </a:lnSpc>
              <a:spcBef>
                <a:spcPct val="0"/>
              </a:spcBef>
            </a:pPr>
            <a:r>
              <a:rPr lang="en-US" sz="2384">
                <a:solidFill>
                  <a:srgbClr val="120052"/>
                </a:solidFill>
                <a:latin typeface="Afeesh"/>
                <a:ea typeface="Afeesh"/>
                <a:cs typeface="Afeesh"/>
                <a:sym typeface="Afeesh"/>
              </a:rPr>
              <a:t>3-2</a:t>
            </a:r>
            <a:r>
              <a:rPr lang="ar-EG" sz="2384">
                <a:solidFill>
                  <a:srgbClr val="120052"/>
                </a:solidFill>
                <a:latin typeface="Afeesh"/>
                <a:ea typeface="Afeesh"/>
                <a:cs typeface="Afeesh"/>
                <a:sym typeface="Afeesh"/>
                <a:rtl val="true"/>
              </a:rPr>
              <a:t>- مــــن أجـــل تـصمـيـــم جــديـــــــد للتـحضـيـــــرات البـدنـيــــة:</a:t>
            </a:r>
          </a:p>
          <a:p>
            <a:pPr algn="just" rtl="true">
              <a:lnSpc>
                <a:spcPts val="3338"/>
              </a:lnSpc>
              <a:spcBef>
                <a:spcPct val="0"/>
              </a:spcBef>
            </a:pPr>
            <a:r>
              <a:rPr lang="ar-EG" sz="2384">
                <a:solidFill>
                  <a:srgbClr val="120052"/>
                </a:solidFill>
                <a:latin typeface="Afeesh"/>
                <a:ea typeface="Afeesh"/>
                <a:cs typeface="Afeesh"/>
                <a:sym typeface="Afeesh"/>
                <a:rtl val="true"/>
              </a:rPr>
              <a:t> يستند التصميم التقليدي للتحضير البدني أساسا على التحمل. دعونا نحاول تلخيصها:</a:t>
            </a:r>
          </a:p>
          <a:p>
            <a:pPr algn="just" rtl="true">
              <a:lnSpc>
                <a:spcPts val="3338"/>
              </a:lnSpc>
              <a:spcBef>
                <a:spcPct val="0"/>
              </a:spcBef>
            </a:pPr>
            <a:r>
              <a:rPr lang="ar-EG" sz="2384">
                <a:solidFill>
                  <a:srgbClr val="120052"/>
                </a:solidFill>
                <a:latin typeface="Afeesh"/>
                <a:ea typeface="Afeesh"/>
                <a:cs typeface="Afeesh"/>
                <a:sym typeface="Afeesh"/>
                <a:rtl val="true"/>
              </a:rPr>
              <a:t>نطور مصادر الطاقة المختلفة الهوائية، اللاهوائية لبنية واللاهوائية لا لبنية. العمل الهوائي هو الأساس الذي يستند عليه العمل اللاهوائي لبني واللاهوائي لا لبني.</a:t>
            </a:r>
          </a:p>
          <a:p>
            <a:pPr algn="just" rtl="true">
              <a:lnSpc>
                <a:spcPts val="3338"/>
              </a:lnSpc>
              <a:spcBef>
                <a:spcPct val="0"/>
              </a:spcBef>
            </a:pPr>
            <a:r>
              <a:rPr lang="ar-EG" sz="2384">
                <a:solidFill>
                  <a:srgbClr val="120052"/>
                </a:solidFill>
                <a:latin typeface="Afeesh"/>
                <a:ea typeface="Afeesh"/>
                <a:cs typeface="Afeesh"/>
                <a:sym typeface="Afeesh"/>
                <a:rtl val="true"/>
              </a:rPr>
              <a:t> من بين الوسائل المتاحة لتحسين القدرة على التحمل شكل الجري المستمر منذ فترة طويلة</a:t>
            </a:r>
          </a:p>
          <a:p>
            <a:pPr algn="just" rtl="true">
              <a:lnSpc>
                <a:spcPts val="3338"/>
              </a:lnSpc>
              <a:spcBef>
                <a:spcPct val="0"/>
              </a:spcBef>
            </a:pPr>
            <a:r>
              <a:rPr lang="ar-EG" sz="2384">
                <a:solidFill>
                  <a:srgbClr val="120052"/>
                </a:solidFill>
                <a:latin typeface="Afeesh"/>
                <a:ea typeface="Afeesh"/>
                <a:cs typeface="Afeesh"/>
                <a:sym typeface="Afeesh"/>
                <a:rtl val="true"/>
              </a:rPr>
              <a:t>القاعدة الأساسية، التي تعني التحمل الأساسي مع مستوى نبض منخفض -</a:t>
            </a:r>
            <a:r>
              <a:rPr lang="en-US" sz="2384">
                <a:solidFill>
                  <a:srgbClr val="120052"/>
                </a:solidFill>
                <a:latin typeface="Afeesh"/>
                <a:ea typeface="Afeesh"/>
                <a:cs typeface="Afeesh"/>
                <a:sym typeface="Afeesh"/>
              </a:rPr>
              <a:t>130</a:t>
            </a:r>
            <a:r>
              <a:rPr lang="ar-EG" sz="2384">
                <a:solidFill>
                  <a:srgbClr val="120052"/>
                </a:solidFill>
                <a:latin typeface="Afeesh"/>
                <a:ea typeface="Afeesh"/>
                <a:cs typeface="Afeesh"/>
                <a:sym typeface="Afeesh"/>
                <a:rtl val="true"/>
              </a:rPr>
              <a:t>- أو العمل بأقصى سرعة هوائية.       لقد حان الوقت أن يعرف المحضرون البد نيون للرياضات الجماعية أنه لا جدوى من تحسين القدرة على التحمل من خلال المستمر (لذلك يجب إزالة أي تدريب بطيء). يجب أن يحسن الإعداد البدني فعالية ما يلي:</a:t>
            </a:r>
          </a:p>
          <a:p>
            <a:pPr algn="just" rtl="true">
              <a:lnSpc>
                <a:spcPts val="3338"/>
              </a:lnSpc>
              <a:spcBef>
                <a:spcPct val="0"/>
              </a:spcBef>
            </a:pPr>
          </a:p>
          <a:p>
            <a:pPr algn="just" rtl="true">
              <a:lnSpc>
                <a:spcPts val="3338"/>
              </a:lnSpc>
              <a:spcBef>
                <a:spcPct val="0"/>
              </a:spcBef>
            </a:pPr>
          </a:p>
          <a:p>
            <a:pPr algn="just" rtl="true">
              <a:lnSpc>
                <a:spcPts val="3338"/>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01448" y="-47625"/>
            <a:ext cx="17572001" cy="9217957"/>
          </a:xfrm>
          <a:prstGeom prst="rect">
            <a:avLst/>
          </a:prstGeom>
        </p:spPr>
        <p:txBody>
          <a:bodyPr anchor="t" rtlCol="false" tIns="0" lIns="0" bIns="0" rIns="0">
            <a:spAutoFit/>
          </a:bodyPr>
          <a:lstStyle/>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القفز إلى أعلى ما يمكن، الانطلاق بأقصى سرعة. تمارين التقوية العضلية هي الني تمكن من تطوير هذه القوة الانفجارية.</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 يجب لذلك قبل كل شيء، زيادة الارتقاء والسرعة. والذي ليس من السهل الحصول عليهما.</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 ولكن سيكون من الخطأ الاعتقاد بأن كل الاستعدادات البدنية لكرة السلة تتوقف هناك.</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 يجب أن يكون اللاعب قادرا على تكرار تلك الإجراءات في المباراة ومقاومة التعب. في هذه الحالة ندخل في نطاق الكمية.</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الجـــــودة:</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لتحسين القوة الانفجارية يجب القيام بما يلي: سباقات السرعة وبعد ذلك قفزات أفقية (أطواق، حبال ...) قفزات عمودية (حواجز، مقاعد،...) وأخيرًا الأحمال الثقيلة.</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الكــمـيـــة:</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في كرة السلة المجهود يتكرر، لذلك يجب علينا إعداد اللاعبين بحيث الأداء (الجري السريع، القفز) يفقد أقل نسبة من الفعالية خلال المباراة. نقدم حلين: الاتجاه المتوسط والاتجاه المتباين.</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الاتـجــــاه المـتـوســــط :</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المنطق بسيط، إذا كانت المدة الإجمالية للجهود </a:t>
            </a:r>
            <a:r>
              <a:rPr lang="en-US" b="true" sz="2306">
                <a:solidFill>
                  <a:srgbClr val="FF3131"/>
                </a:solidFill>
                <a:latin typeface="Droid Arabic Kufi Bold"/>
                <a:ea typeface="Droid Arabic Kufi Bold"/>
                <a:cs typeface="Droid Arabic Kufi Bold"/>
                <a:sym typeface="Droid Arabic Kufi Bold"/>
              </a:rPr>
              <a:t>20</a:t>
            </a:r>
            <a:r>
              <a:rPr lang="ar-EG" b="true" sz="2306">
                <a:solidFill>
                  <a:srgbClr val="FF3131"/>
                </a:solidFill>
                <a:latin typeface="Droid Arabic Kufi Bold"/>
                <a:ea typeface="Droid Arabic Kufi Bold"/>
                <a:cs typeface="Droid Arabic Kufi Bold"/>
                <a:sym typeface="Droid Arabic Kufi Bold"/>
                <a:rtl val="true"/>
              </a:rPr>
              <a:t> دقيقة على سبيل المثال, نقترح جري مستمر بوتيرة متوسطة لمدة </a:t>
            </a:r>
            <a:r>
              <a:rPr lang="en-US" b="true" sz="2306">
                <a:solidFill>
                  <a:srgbClr val="FF3131"/>
                </a:solidFill>
                <a:latin typeface="Droid Arabic Kufi Bold"/>
                <a:ea typeface="Droid Arabic Kufi Bold"/>
                <a:cs typeface="Droid Arabic Kufi Bold"/>
                <a:sym typeface="Droid Arabic Kufi Bold"/>
              </a:rPr>
              <a:t>20</a:t>
            </a:r>
            <a:r>
              <a:rPr lang="ar-EG" b="true" sz="2306">
                <a:solidFill>
                  <a:srgbClr val="FF3131"/>
                </a:solidFill>
                <a:latin typeface="Droid Arabic Kufi Bold"/>
                <a:ea typeface="Droid Arabic Kufi Bold"/>
                <a:cs typeface="Droid Arabic Kufi Bold"/>
                <a:sym typeface="Droid Arabic Kufi Bold"/>
                <a:rtl val="true"/>
              </a:rPr>
              <a:t> دقيقة أو أكثر، بحيث يكون مداوما خلال المنافسة. لذلك نبقي مستوى الجهود منخفض ويجد الرياضي استمرارية التحمل بمفهوم الحجم الذي يسبق العمل النوعي. يمكننا في هذه الحالة اقترح التحمل الأساسي لإعداد الرياضي للحمل المستمر.</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الاتـجـــاه المتـبــايــــن: </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يجب أن نبحث عن مواقف شديدة مع فترات راحة نسبية أو كاملة. من بين وسائل التحمل "المتقطعة" تبدو لنا الوضعية مناسبة لوضع هذا المبدأ. </a:t>
            </a:r>
          </a:p>
          <a:p>
            <a:pPr algn="r" rtl="true">
              <a:lnSpc>
                <a:spcPts val="3229"/>
              </a:lnSpc>
              <a:spcBef>
                <a:spcPct val="0"/>
              </a:spcBef>
            </a:pPr>
            <a:r>
              <a:rPr lang="ar-EG" b="true" sz="2306">
                <a:solidFill>
                  <a:srgbClr val="FF3131"/>
                </a:solidFill>
                <a:latin typeface="Droid Arabic Kufi Bold"/>
                <a:ea typeface="Droid Arabic Kufi Bold"/>
                <a:cs typeface="Droid Arabic Kufi Bold"/>
                <a:sym typeface="Droid Arabic Kufi Bold"/>
                <a:rtl val="true"/>
              </a:rPr>
              <a:t>المبدأ الفسيولوجي هو كما يلي: تظهر الدراسات أن معدل ضربات القلب يرتفع خلال الجهد، وليس لديها الوقت لتهبط خلال الراحة, لذلك فهذا هو التحمل. أيضا محليّا العضلات تستريح خلال الهرولة، مما يجعل من الممكن التماس الألياف السريعة خلال الجهد التالي وكذلك جودة أفضل للعمل، يمكننا القول أن تداول العمل بين التحمل والتقوية العضلية وبالتالي يعطينا أكثر من العمل المستمر. أكثر أشكال العمل المتقطع على نطاق واسع هي:</a:t>
            </a:r>
          </a:p>
          <a:p>
            <a:pPr algn="r" rtl="true">
              <a:lnSpc>
                <a:spcPts val="3229"/>
              </a:lnSpc>
              <a:spcBef>
                <a:spcPct val="0"/>
              </a:spcBef>
            </a:pPr>
            <a:r>
              <a:rPr lang="en-US" b="true" sz="2306">
                <a:solidFill>
                  <a:srgbClr val="FF3131"/>
                </a:solidFill>
                <a:latin typeface="Droid Arabic Kufi Bold"/>
                <a:ea typeface="Droid Arabic Kufi Bold"/>
                <a:cs typeface="Droid Arabic Kufi Bold"/>
                <a:sym typeface="Droid Arabic Kufi Bold"/>
              </a:rPr>
              <a:t>5-15</a:t>
            </a:r>
            <a:r>
              <a:rPr lang="ar-EG" b="true" sz="2306">
                <a:solidFill>
                  <a:srgbClr val="FF3131"/>
                </a:solidFill>
                <a:latin typeface="Droid Arabic Kufi Bold"/>
                <a:ea typeface="Droid Arabic Kufi Bold"/>
                <a:cs typeface="Droid Arabic Kufi Bold"/>
                <a:sym typeface="Droid Arabic Kufi Bold"/>
                <a:rtl val="true"/>
              </a:rPr>
              <a:t> ، </a:t>
            </a:r>
            <a:r>
              <a:rPr lang="en-US" b="true" sz="2306">
                <a:solidFill>
                  <a:srgbClr val="FF3131"/>
                </a:solidFill>
                <a:latin typeface="Droid Arabic Kufi Bold"/>
                <a:ea typeface="Droid Arabic Kufi Bold"/>
                <a:cs typeface="Droid Arabic Kufi Bold"/>
                <a:sym typeface="Droid Arabic Kufi Bold"/>
              </a:rPr>
              <a:t>15-15</a:t>
            </a:r>
            <a:r>
              <a:rPr lang="ar-EG" b="true" sz="2306">
                <a:solidFill>
                  <a:srgbClr val="FF3131"/>
                </a:solidFill>
                <a:latin typeface="Droid Arabic Kufi Bold"/>
                <a:ea typeface="Droid Arabic Kufi Bold"/>
                <a:cs typeface="Droid Arabic Kufi Bold"/>
                <a:sym typeface="Droid Arabic Kufi Bold"/>
                <a:rtl val="true"/>
              </a:rPr>
              <a:t> ، </a:t>
            </a:r>
            <a:r>
              <a:rPr lang="en-US" b="true" sz="2306">
                <a:solidFill>
                  <a:srgbClr val="FF3131"/>
                </a:solidFill>
                <a:latin typeface="Droid Arabic Kufi Bold"/>
                <a:ea typeface="Droid Arabic Kufi Bold"/>
                <a:cs typeface="Droid Arabic Kufi Bold"/>
                <a:sym typeface="Droid Arabic Kufi Bold"/>
              </a:rPr>
              <a:t>30-30</a:t>
            </a:r>
            <a:r>
              <a:rPr lang="ar-EG" b="true" sz="2306">
                <a:solidFill>
                  <a:srgbClr val="FF3131"/>
                </a:solidFill>
                <a:latin typeface="Droid Arabic Kufi Bold"/>
                <a:ea typeface="Droid Arabic Kufi Bold"/>
                <a:cs typeface="Droid Arabic Kufi Bold"/>
                <a:sym typeface="Droid Arabic Kufi Bold"/>
                <a:rtl val="true"/>
              </a:rPr>
              <a:t> و </a:t>
            </a:r>
            <a:r>
              <a:rPr lang="en-US" b="true" sz="2306">
                <a:solidFill>
                  <a:srgbClr val="FF3131"/>
                </a:solidFill>
                <a:latin typeface="Droid Arabic Kufi Bold"/>
                <a:ea typeface="Droid Arabic Kufi Bold"/>
                <a:cs typeface="Droid Arabic Kufi Bold"/>
                <a:sym typeface="Droid Arabic Kufi Bold"/>
              </a:rPr>
              <a:t>10</a:t>
            </a:r>
            <a:r>
              <a:rPr lang="ar-EG" b="true" sz="2306">
                <a:solidFill>
                  <a:srgbClr val="FF3131"/>
                </a:solidFill>
                <a:latin typeface="Droid Arabic Kufi Bold"/>
                <a:ea typeface="Droid Arabic Kufi Bold"/>
                <a:cs typeface="Droid Arabic Kufi Bold"/>
                <a:sym typeface="Droid Arabic Kufi Bold"/>
                <a:rtl val="true"/>
              </a:rPr>
              <a:t>-</a:t>
            </a:r>
            <a:r>
              <a:rPr lang="en-US" b="true" sz="2306">
                <a:solidFill>
                  <a:srgbClr val="FF3131"/>
                </a:solidFill>
                <a:latin typeface="Droid Arabic Kufi Bold"/>
                <a:ea typeface="Droid Arabic Kufi Bold"/>
                <a:cs typeface="Droid Arabic Kufi Bold"/>
                <a:sym typeface="Droid Arabic Kufi Bold"/>
              </a:rPr>
              <a:t>20</a:t>
            </a:r>
            <a:r>
              <a:rPr lang="ar-EG" b="true" sz="2306">
                <a:solidFill>
                  <a:srgbClr val="FF3131"/>
                </a:solidFill>
                <a:latin typeface="Droid Arabic Kufi Bold"/>
                <a:ea typeface="Droid Arabic Kufi Bold"/>
                <a:cs typeface="Droid Arabic Kufi Bold"/>
                <a:sym typeface="Droid Arabic Kufi Bold"/>
                <a:rtl val="true"/>
              </a:rPr>
              <a:t> . يبدو أنه من غير المجدي في كرة السلة الذهاب إلى ما هو أبعد من </a:t>
            </a:r>
            <a:r>
              <a:rPr lang="en-US" b="true" sz="2306">
                <a:solidFill>
                  <a:srgbClr val="FF3131"/>
                </a:solidFill>
                <a:latin typeface="Droid Arabic Kufi Bold"/>
                <a:ea typeface="Droid Arabic Kufi Bold"/>
                <a:cs typeface="Droid Arabic Kufi Bold"/>
                <a:sym typeface="Droid Arabic Kufi Bold"/>
              </a:rPr>
              <a:t>15</a:t>
            </a:r>
            <a:r>
              <a:rPr lang="ar-EG" b="true" sz="2306">
                <a:solidFill>
                  <a:srgbClr val="FF3131"/>
                </a:solidFill>
                <a:latin typeface="Droid Arabic Kufi Bold"/>
                <a:ea typeface="Droid Arabic Kufi Bold"/>
                <a:cs typeface="Droid Arabic Kufi Bold"/>
                <a:sym typeface="Droid Arabic Kufi Bold"/>
                <a:rtl val="true"/>
              </a:rPr>
              <a:t>-</a:t>
            </a:r>
            <a:r>
              <a:rPr lang="en-US" b="true" sz="2306">
                <a:solidFill>
                  <a:srgbClr val="FF3131"/>
                </a:solidFill>
                <a:latin typeface="Droid Arabic Kufi Bold"/>
                <a:ea typeface="Droid Arabic Kufi Bold"/>
                <a:cs typeface="Droid Arabic Kufi Bold"/>
                <a:sym typeface="Droid Arabic Kufi Bold"/>
              </a:rPr>
              <a:t>15</a:t>
            </a:r>
            <a:r>
              <a:rPr lang="ar-EG" b="true" sz="2306">
                <a:solidFill>
                  <a:srgbClr val="FF3131"/>
                </a:solidFill>
                <a:latin typeface="Droid Arabic Kufi Bold"/>
                <a:ea typeface="Droid Arabic Kufi Bold"/>
                <a:cs typeface="Droid Arabic Kufi Bold"/>
                <a:sym typeface="Droid Arabic Kufi Bold"/>
                <a:rtl val="true"/>
              </a:rPr>
              <a:t>. نحن راضين لإدخال تمارين التقوية العضلية للعمل في الجودة. (</a:t>
            </a:r>
            <a:r>
              <a:rPr lang="en-US" b="true" sz="2306">
                <a:solidFill>
                  <a:srgbClr val="FF3131"/>
                </a:solidFill>
                <a:latin typeface="Droid Arabic Kufi Bold"/>
                <a:ea typeface="Droid Arabic Kufi Bold"/>
                <a:cs typeface="Droid Arabic Kufi Bold"/>
                <a:sym typeface="Droid Arabic Kufi Bold"/>
              </a:rPr>
              <a:t>Cometti, 2002, pp. 1-2-3-4-5</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0" y="971550"/>
            <a:ext cx="18288000" cy="9411097"/>
          </a:xfrm>
          <a:prstGeom prst="rect">
            <a:avLst/>
          </a:prstGeom>
        </p:spPr>
        <p:txBody>
          <a:bodyPr anchor="t" rtlCol="false" tIns="0" lIns="0" bIns="0" rIns="0">
            <a:spAutoFit/>
          </a:bodyPr>
          <a:lstStyle/>
          <a:p>
            <a:pPr algn="ctr" rtl="true">
              <a:lnSpc>
                <a:spcPts val="4178"/>
              </a:lnSpc>
              <a:spcBef>
                <a:spcPct val="0"/>
              </a:spcBef>
            </a:pPr>
            <a:r>
              <a:rPr lang="ar-EG" sz="2984">
                <a:solidFill>
                  <a:srgbClr val="02C0CF"/>
                </a:solidFill>
                <a:latin typeface="Afeesh"/>
                <a:ea typeface="Afeesh"/>
                <a:cs typeface="Afeesh"/>
                <a:sym typeface="Afeesh"/>
                <a:rtl val="true"/>
              </a:rPr>
              <a:t>المشـــي بالكـــرة: </a:t>
            </a:r>
          </a:p>
          <a:p>
            <a:pPr algn="ctr" rtl="true">
              <a:lnSpc>
                <a:spcPts val="4178"/>
              </a:lnSpc>
              <a:spcBef>
                <a:spcPct val="0"/>
              </a:spcBef>
            </a:pPr>
            <a:r>
              <a:rPr lang="ar-EG" sz="2984">
                <a:solidFill>
                  <a:srgbClr val="02C0CF"/>
                </a:solidFill>
                <a:latin typeface="Afeesh"/>
                <a:ea typeface="Afeesh"/>
                <a:cs typeface="Afeesh"/>
                <a:sym typeface="Afeesh"/>
                <a:rtl val="true"/>
              </a:rPr>
              <a:t>تـعــــريــــف:</a:t>
            </a:r>
          </a:p>
          <a:p>
            <a:pPr algn="ctr" rtl="true">
              <a:lnSpc>
                <a:spcPts val="4178"/>
              </a:lnSpc>
              <a:spcBef>
                <a:spcPct val="0"/>
              </a:spcBef>
            </a:pPr>
            <a:r>
              <a:rPr lang="ar-EG" sz="2984">
                <a:solidFill>
                  <a:srgbClr val="02C0CF"/>
                </a:solidFill>
                <a:latin typeface="Afeesh"/>
                <a:ea typeface="Afeesh"/>
                <a:cs typeface="Afeesh"/>
                <a:sym typeface="Afeesh"/>
                <a:rtl val="true"/>
              </a:rPr>
              <a:t>المشي هو الحركة غير المشروعة لواحد أو كلا القدمين خارج الحدود المعرّفة في هذه المقالة، بينما يحمل اللاعب كرة 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المحور هو الحركة القانونية للاعب الذي يحمل الكرة الحية في الملعب والذي يحرك القدم نفسها مرة واحدة أو أكثر في أي اتجاه في حين أن القدم الأخرى، المسماة القدم المحورية، تبقى عند نقطة اتصالها بالأرض.</a:t>
            </a:r>
          </a:p>
          <a:p>
            <a:pPr algn="ctr" rtl="true">
              <a:lnSpc>
                <a:spcPts val="4178"/>
              </a:lnSpc>
              <a:spcBef>
                <a:spcPct val="0"/>
              </a:spcBef>
            </a:pPr>
            <a:r>
              <a:rPr lang="ar-EG" sz="2984">
                <a:solidFill>
                  <a:srgbClr val="02C0CF"/>
                </a:solidFill>
                <a:latin typeface="Afeesh"/>
                <a:ea typeface="Afeesh"/>
                <a:cs typeface="Afeesh"/>
                <a:sym typeface="Afeesh"/>
                <a:rtl val="true"/>
              </a:rPr>
              <a:t>القـاعـــدة:</a:t>
            </a:r>
          </a:p>
          <a:p>
            <a:pPr algn="ctr" rtl="true">
              <a:lnSpc>
                <a:spcPts val="4178"/>
              </a:lnSpc>
              <a:spcBef>
                <a:spcPct val="0"/>
              </a:spcBef>
            </a:pPr>
            <a:r>
              <a:rPr lang="ar-EG" sz="2984">
                <a:solidFill>
                  <a:srgbClr val="02C0CF"/>
                </a:solidFill>
                <a:latin typeface="Afeesh"/>
                <a:ea typeface="Afeesh"/>
                <a:cs typeface="Afeesh"/>
                <a:sym typeface="Afeesh"/>
                <a:rtl val="true"/>
              </a:rPr>
              <a:t>إنشاء القدم المحورية من قبل لاعب يمسك كرة 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 عندما تكون قدمي اللاعب ثابتة على الأرض:</a:t>
            </a:r>
          </a:p>
          <a:p>
            <a:pPr algn="ctr" rtl="true">
              <a:lnSpc>
                <a:spcPts val="4178"/>
              </a:lnSpc>
              <a:spcBef>
                <a:spcPct val="0"/>
              </a:spcBef>
            </a:pPr>
            <a:r>
              <a:rPr lang="ar-EG" sz="2984">
                <a:solidFill>
                  <a:srgbClr val="02C0CF"/>
                </a:solidFill>
                <a:latin typeface="Afeesh"/>
                <a:ea typeface="Afeesh"/>
                <a:cs typeface="Afeesh"/>
                <a:sym typeface="Afeesh"/>
                <a:rtl val="true"/>
              </a:rPr>
              <a:t>- بمجرد رفع قدم واحدة يصبح الآخر قدمًا محوريًا.</a:t>
            </a:r>
          </a:p>
          <a:p>
            <a:pPr algn="ctr" rtl="true">
              <a:lnSpc>
                <a:spcPts val="4178"/>
              </a:lnSpc>
              <a:spcBef>
                <a:spcPct val="0"/>
              </a:spcBef>
            </a:pPr>
            <a:r>
              <a:rPr lang="ar-EG" sz="2984">
                <a:solidFill>
                  <a:srgbClr val="02C0CF"/>
                </a:solidFill>
                <a:latin typeface="Afeesh"/>
                <a:ea typeface="Afeesh"/>
                <a:cs typeface="Afeesh"/>
                <a:sym typeface="Afeesh"/>
                <a:rtl val="true"/>
              </a:rPr>
              <a:t> بينما ينتقل:</a:t>
            </a:r>
          </a:p>
          <a:p>
            <a:pPr algn="ctr" rtl="true">
              <a:lnSpc>
                <a:spcPts val="4178"/>
              </a:lnSpc>
              <a:spcBef>
                <a:spcPct val="0"/>
              </a:spcBef>
            </a:pPr>
            <a:r>
              <a:rPr lang="ar-EG" sz="2984">
                <a:solidFill>
                  <a:srgbClr val="02C0CF"/>
                </a:solidFill>
                <a:latin typeface="Afeesh"/>
                <a:ea typeface="Afeesh"/>
                <a:cs typeface="Afeesh"/>
                <a:sym typeface="Afeesh"/>
                <a:rtl val="true"/>
              </a:rPr>
              <a:t>- إذا كانت القدم ملامسة للأرض، فإن هذه القدم تصبح القدم المحورية،</a:t>
            </a:r>
          </a:p>
          <a:p>
            <a:pPr algn="ctr" rtl="true">
              <a:lnSpc>
                <a:spcPts val="4178"/>
              </a:lnSpc>
              <a:spcBef>
                <a:spcPct val="0"/>
              </a:spcBef>
            </a:pPr>
            <a:r>
              <a:rPr lang="ar-EG" sz="2984">
                <a:solidFill>
                  <a:srgbClr val="02C0CF"/>
                </a:solidFill>
                <a:latin typeface="Afeesh"/>
                <a:ea typeface="Afeesh"/>
                <a:cs typeface="Afeesh"/>
                <a:sym typeface="Afeesh"/>
                <a:rtl val="true"/>
              </a:rPr>
              <a:t>- إذا لم يلمس أي من القدمين الأرض ويسقط اللاعب على الأرض في وقت واحد مع كلتا القدمين، بمجرد رفع قدم واحدة يصبح الآخر القدم المحورية،</a:t>
            </a:r>
          </a:p>
          <a:p>
            <a:pPr algn="ctr" rtl="true">
              <a:lnSpc>
                <a:spcPts val="4178"/>
              </a:lnSpc>
              <a:spcBef>
                <a:spcPct val="0"/>
              </a:spcBef>
            </a:pPr>
            <a:r>
              <a:rPr lang="ar-EG" sz="2984">
                <a:solidFill>
                  <a:srgbClr val="02C0CF"/>
                </a:solidFill>
                <a:latin typeface="Afeesh"/>
                <a:ea typeface="Afeesh"/>
                <a:cs typeface="Afeesh"/>
                <a:sym typeface="Afeesh"/>
                <a:rtl val="true"/>
              </a:rPr>
              <a:t>- إذا لم يكن أي من القدمين على اتصال بالأرض ويقع اللاعب على قدم، فإن القدم تصبح القدم المحورية. إذا قفز اللاعب على هذه القدم ويسقط على الأرض في وقت واحد على كلا القدمين، فلا يكن أي قدم قدما محورية.</a:t>
            </a:r>
          </a:p>
          <a:p>
            <a:pPr algn="ctr" rtl="true">
              <a:lnSpc>
                <a:spcPts val="4178"/>
              </a:lnSpc>
              <a:spcBef>
                <a:spcPct val="0"/>
              </a:spcBef>
            </a:pPr>
            <a:r>
              <a:rPr lang="ar-EG" sz="2984">
                <a:solidFill>
                  <a:srgbClr val="02C0CF"/>
                </a:solidFill>
                <a:latin typeface="Afeesh"/>
                <a:ea typeface="Afeesh"/>
                <a:cs typeface="Afeesh"/>
                <a:sym typeface="Afeesh"/>
                <a:rtl val="true"/>
              </a:rPr>
              <a:t>التقدم بالكرة من قبل اللاعب الذي أسس القدم المحورية بينما لديه السيطرة على الكرة الحية في الملعب:</a:t>
            </a:r>
          </a:p>
          <a:p>
            <a:pPr algn="ctr" rtl="true">
              <a:lnSpc>
                <a:spcPts val="4178"/>
              </a:lnSpc>
              <a:spcBef>
                <a:spcPct val="0"/>
              </a:spcBef>
            </a:pPr>
            <a:r>
              <a:rPr lang="ar-EG" sz="2984">
                <a:solidFill>
                  <a:srgbClr val="02C0CF"/>
                </a:solidFill>
                <a:latin typeface="Afeesh"/>
                <a:ea typeface="Afeesh"/>
                <a:cs typeface="Afeesh"/>
                <a:sym typeface="Afeesh"/>
                <a:rtl val="true"/>
              </a:rPr>
              <a:t>بينما هو ثابت بكلتا القدمين على الأرض:</a:t>
            </a:r>
          </a:p>
          <a:p>
            <a:pPr algn="ctr" rtl="true">
              <a:lnSpc>
                <a:spcPts val="4178"/>
              </a:lnSpc>
              <a:spcBef>
                <a:spcPct val="0"/>
              </a:spcBef>
            </a:pPr>
            <a:r>
              <a:rPr lang="ar-EG" sz="2984">
                <a:solidFill>
                  <a:srgbClr val="02C0CF"/>
                </a:solidFill>
                <a:latin typeface="Afeesh"/>
                <a:ea typeface="Afeesh"/>
                <a:cs typeface="Afeesh"/>
                <a:sym typeface="Afeesh"/>
                <a:rtl val="true"/>
              </a:rPr>
              <a:t>- لبدء التنطيط، لا يمكن رفع القدم المحوري حتى تترك الكرة اليد (الأيدي) - للتمرير أو التسديد على السلة، يمكن للاعب رفع القدم المحوري ولكن لا يمكن للقدم أن يعود إلى الأرض قبل أن تترك الكرة اليد (الأيدي)،</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