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</p:sldIdLst>
  <p:sldSz cx="18288000" cy="10287000"/>
  <p:notesSz cx="6858000" cy="9144000"/>
  <p:embeddedFontLst>
    <p:embeddedFont>
      <p:font typeface="Afeesh" charset="1" panose="00000500000000000000"/>
      <p:regular r:id="rId10"/>
    </p:embeddedFont>
    <p:embeddedFont>
      <p:font typeface="Cairo Bold" charset="1" panose="00000800000000000000"/>
      <p:regular r:id="rId11"/>
    </p:embeddedFont>
    <p:embeddedFont>
      <p:font typeface="XM Vahid Bold" charset="1" panose="02000803090000020004"/>
      <p:regular r:id="rId12"/>
    </p:embeddedFont>
    <p:embeddedFont>
      <p:font typeface="Droid Arabic Naskh Bold" charset="1" panose="020B080603080402020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gif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30B1A">
                <a:alpha val="100000"/>
              </a:srgbClr>
            </a:gs>
            <a:gs pos="100000">
              <a:srgbClr val="081C4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880786" y="-588494"/>
            <a:ext cx="5037552" cy="4094156"/>
          </a:xfrm>
          <a:custGeom>
            <a:avLst/>
            <a:gdLst/>
            <a:ahLst/>
            <a:cxnLst/>
            <a:rect r="r" b="b" t="t" l="l"/>
            <a:pathLst>
              <a:path h="4094156" w="5037552">
                <a:moveTo>
                  <a:pt x="0" y="0"/>
                </a:moveTo>
                <a:lnTo>
                  <a:pt x="5037552" y="0"/>
                </a:lnTo>
                <a:lnTo>
                  <a:pt x="5037552" y="4094156"/>
                </a:lnTo>
                <a:lnTo>
                  <a:pt x="0" y="409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12138" y="3725627"/>
            <a:ext cx="3741035" cy="372233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082655" y="562377"/>
            <a:ext cx="12627095" cy="219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8798"/>
              </a:lnSpc>
              <a:spcBef>
                <a:spcPct val="0"/>
              </a:spcBef>
            </a:pPr>
            <a:r>
              <a:rPr lang="ar-EG" sz="6284">
                <a:solidFill>
                  <a:srgbClr val="02C0CF"/>
                </a:solidFill>
                <a:latin typeface="Afeesh"/>
                <a:ea typeface="Afeesh"/>
                <a:cs typeface="Afeesh"/>
                <a:sym typeface="Afeesh"/>
                <a:rtl val="true"/>
              </a:rPr>
              <a:t>جامعة العلوم والتكنولوجيا  محمد بوضياف  </a:t>
            </a:r>
            <a:r>
              <a:rPr lang="en-US" sz="6284">
                <a:solidFill>
                  <a:srgbClr val="4ADEDD"/>
                </a:solidFill>
                <a:latin typeface="Afeesh"/>
                <a:ea typeface="Afeesh"/>
                <a:cs typeface="Afeesh"/>
                <a:sym typeface="Afeesh"/>
              </a:rPr>
              <a:t>usto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786486">
            <a:off x="9144000" y="7405154"/>
            <a:ext cx="11106033" cy="9026176"/>
          </a:xfrm>
          <a:custGeom>
            <a:avLst/>
            <a:gdLst/>
            <a:ahLst/>
            <a:cxnLst/>
            <a:rect r="r" b="b" t="t" l="l"/>
            <a:pathLst>
              <a:path h="9026176" w="11106033">
                <a:moveTo>
                  <a:pt x="0" y="0"/>
                </a:moveTo>
                <a:lnTo>
                  <a:pt x="11106033" y="0"/>
                </a:lnTo>
                <a:lnTo>
                  <a:pt x="11106033" y="9026176"/>
                </a:lnTo>
                <a:lnTo>
                  <a:pt x="0" y="9026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372719" y="3706075"/>
            <a:ext cx="10137267" cy="8075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853"/>
              </a:lnSpc>
            </a:pPr>
          </a:p>
          <a:p>
            <a:pPr algn="ctr" rtl="true">
              <a:lnSpc>
                <a:spcPts val="5853"/>
              </a:lnSpc>
            </a:pPr>
            <a:r>
              <a:rPr lang="ar-EG" b="true" sz="4181">
                <a:solidFill>
                  <a:srgbClr val="00BF63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محاضرات كرة السلة </a:t>
            </a:r>
          </a:p>
          <a:p>
            <a:pPr algn="ctr" rtl="true">
              <a:lnSpc>
                <a:spcPts val="5853"/>
              </a:lnSpc>
            </a:pPr>
            <a:r>
              <a:rPr lang="ar-EG" b="true" sz="4181">
                <a:solidFill>
                  <a:srgbClr val="00BF63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السنة الثالثة ليسانس –تربية بدنية ورياضية-</a:t>
            </a:r>
          </a:p>
          <a:p>
            <a:pPr algn="ctr" rtl="true">
              <a:lnSpc>
                <a:spcPts val="5853"/>
              </a:lnSpc>
            </a:pPr>
            <a:r>
              <a:rPr lang="ar-EG" b="true" sz="4181">
                <a:solidFill>
                  <a:srgbClr val="00BF63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المحاضرة رقم </a:t>
            </a:r>
            <a:r>
              <a:rPr lang="en-US" b="true" sz="4181">
                <a:solidFill>
                  <a:srgbClr val="00BF63"/>
                </a:solidFill>
                <a:latin typeface="Cairo Bold"/>
                <a:ea typeface="Cairo Bold"/>
                <a:cs typeface="Cairo Bold"/>
                <a:sym typeface="Cairo Bold"/>
              </a:rPr>
              <a:t>05</a:t>
            </a:r>
          </a:p>
          <a:p>
            <a:pPr algn="ctr" rtl="true">
              <a:lnSpc>
                <a:spcPts val="6693"/>
              </a:lnSpc>
            </a:pPr>
            <a:r>
              <a:rPr lang="ar-EG" b="true" sz="4781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اشكال الاكتشاف والتوجيه والانتقاء الرياضي</a:t>
            </a:r>
          </a:p>
          <a:p>
            <a:pPr algn="ctr" rtl="true">
              <a:lnSpc>
                <a:spcPts val="4733"/>
              </a:lnSpc>
            </a:pPr>
            <a:r>
              <a:rPr lang="ar-EG" b="true" sz="3381">
                <a:solidFill>
                  <a:srgbClr val="A4BF00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الدكتور قراش لعجال </a:t>
            </a:r>
          </a:p>
          <a:p>
            <a:pPr algn="ctr" rtl="true">
              <a:lnSpc>
                <a:spcPts val="4733"/>
              </a:lnSpc>
            </a:pPr>
          </a:p>
          <a:p>
            <a:pPr algn="ctr" rtl="true">
              <a:lnSpc>
                <a:spcPts val="5853"/>
              </a:lnSpc>
            </a:pPr>
          </a:p>
          <a:p>
            <a:pPr algn="ctr" rtl="true">
              <a:lnSpc>
                <a:spcPts val="5853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461830" y="2891770"/>
            <a:ext cx="10932096" cy="613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73145" indent="-386572" lvl="1">
              <a:lnSpc>
                <a:spcPts val="5013"/>
              </a:lnSpc>
              <a:spcBef>
                <a:spcPct val="0"/>
              </a:spcBef>
              <a:buFont typeface="Arial"/>
              <a:buChar char="•"/>
            </a:pPr>
            <a:r>
              <a:rPr lang="ar-EG" b="true" sz="3581">
                <a:solidFill>
                  <a:srgbClr val="02C0CF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معهد التربية البدنية والرياضية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22144" y="9182100"/>
            <a:ext cx="7719209" cy="693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9"/>
              </a:lnSpc>
            </a:pPr>
            <a:r>
              <a:rPr lang="en-US" b="true" sz="4056">
                <a:solidFill>
                  <a:srgbClr val="FFFFFF"/>
                </a:solidFill>
                <a:latin typeface="XM Vahid Bold"/>
                <a:ea typeface="XM Vahid Bold"/>
                <a:cs typeface="XM Vahid Bold"/>
                <a:sym typeface="XM Vahid Bold"/>
              </a:rPr>
              <a:t>2025-2024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61249" y="-254389"/>
            <a:ext cx="4895939" cy="10862232"/>
            <a:chOff x="0" y="0"/>
            <a:chExt cx="758509" cy="1682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8509" cy="1682844"/>
            </a:xfrm>
            <a:custGeom>
              <a:avLst/>
              <a:gdLst/>
              <a:ahLst/>
              <a:cxnLst/>
              <a:rect r="r" b="b" t="t" l="l"/>
              <a:pathLst>
                <a:path h="1682844" w="758509">
                  <a:moveTo>
                    <a:pt x="67996" y="0"/>
                  </a:moveTo>
                  <a:lnTo>
                    <a:pt x="690513" y="0"/>
                  </a:lnTo>
                  <a:cubicBezTo>
                    <a:pt x="728066" y="0"/>
                    <a:pt x="758509" y="30443"/>
                    <a:pt x="758509" y="67996"/>
                  </a:cubicBezTo>
                  <a:lnTo>
                    <a:pt x="758509" y="1614848"/>
                  </a:lnTo>
                  <a:cubicBezTo>
                    <a:pt x="758509" y="1652401"/>
                    <a:pt x="728066" y="1682844"/>
                    <a:pt x="690513" y="1682844"/>
                  </a:cubicBezTo>
                  <a:lnTo>
                    <a:pt x="67996" y="1682844"/>
                  </a:lnTo>
                  <a:cubicBezTo>
                    <a:pt x="49962" y="1682844"/>
                    <a:pt x="32667" y="1675680"/>
                    <a:pt x="19915" y="1662929"/>
                  </a:cubicBezTo>
                  <a:cubicBezTo>
                    <a:pt x="7164" y="1650177"/>
                    <a:pt x="0" y="1632882"/>
                    <a:pt x="0" y="1614848"/>
                  </a:cubicBezTo>
                  <a:lnTo>
                    <a:pt x="0" y="67996"/>
                  </a:lnTo>
                  <a:cubicBezTo>
                    <a:pt x="0" y="30443"/>
                    <a:pt x="30443" y="0"/>
                    <a:pt x="67996" y="0"/>
                  </a:cubicBezTo>
                  <a:close/>
                </a:path>
              </a:pathLst>
            </a:custGeom>
            <a:blipFill>
              <a:blip r:embed="rId2"/>
              <a:stretch>
                <a:fillRect l="-37468" t="-2385" r="-202838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4534690" y="258539"/>
            <a:ext cx="12937945" cy="890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1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تـعــريــف الانـتـقــــاء:</a:t>
            </a:r>
          </a:p>
          <a:p>
            <a:pPr algn="ctr" rtl="true">
              <a:lnSpc>
                <a:spcPts val="3951"/>
              </a:lnSpc>
            </a:pP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هو اختبار وتوجيه وإرشاد الأفراد نحو ممارسة نوع معين من الأنشطة الرياضية بما يتفق مع استعداداتهم وقدراتهم بما يضمن استمرارهم في الممارسة وتحقيق المستويات العالية في النشاط الممارس.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2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هـــدف المـــدرب مـــن عملـيـــة الانـتــقـــاء: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1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التعرف المبكر على المواهب الرياضية.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2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التوجيه المثمر للناشئ نحو الأنشطة الرياضية التي مع 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اس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تعداداتهم. 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3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الاقتصاد في الوقت والجهد والتكلفة.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4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توجيه عملية التدرب لتنمية وتطوير الصفات والخصائص البدنية والنفسية والعقلية.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5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تحديد الصفات النموذجية " البدنية – النفسية – المهارية – الخططية" التي تتطلبها النشاط الرياضي الممارس.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3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أنـــواع الانـتـقـــاء:</a:t>
            </a:r>
          </a:p>
          <a:p>
            <a:pPr algn="ctr" rtl="true">
              <a:lnSpc>
                <a:spcPts val="3951"/>
              </a:lnSpc>
            </a:pP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يرى بعض الباحثين أن نظرية الانتقاء تتضمن ثلاثة أنواع: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1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 انتقاء المواهب الرياضية.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2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 انتقاء الفرق.</a:t>
            </a:r>
          </a:p>
          <a:p>
            <a:pPr algn="ctr" rtl="true">
              <a:lnSpc>
                <a:spcPts val="3951"/>
              </a:lnSpc>
            </a:pPr>
            <a:r>
              <a:rPr lang="en-US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</a:rPr>
              <a:t>3</a:t>
            </a:r>
            <a:r>
              <a:rPr lang="ar-EG" b="true" sz="2822">
                <a:solidFill>
                  <a:srgbClr val="4ADEDD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  انتقاء المنتخبات.</a:t>
            </a:r>
          </a:p>
          <a:p>
            <a:pPr algn="r" rtl="true">
              <a:lnSpc>
                <a:spcPts val="3951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990600"/>
            <a:ext cx="18288000" cy="10269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4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مـــراحـل انـتـقـــاء المـــواهــــب الـــريــاضـيــة فـــي 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المـجـــال الــريـــاضــي: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‌أ. الانـتـقـــــاء المـبــدئـــي: 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8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9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سـنـــــوات: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يكون هدف هذا الانتقاء هو تحديد الحالة الصحية للناشئين، والكشف عن المستوى البدني والخصائص المورفولوجي والوظيفية وسمات الشخصية.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‌ب. الانـتـقــــــاء الخــــاص: 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9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13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سـنــــوات: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يكون هدفه هو اختيار أفضل الناشئين من بين نجحوا في اختبارات المرحلة الأولى.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توجيه الناشئ لنوع النشاط الذي يتلائم مع إمكانياته ويتم ذلك بعد فترة تدريبية طويلة للناشئ وتطوير اللياقة البدنية – المحددات النفسية – الانثروموترية وكذلك المهارات الأساسية وطرق اللعب في النشاط الممارس.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‌ج. الانـتـقـــــاء التـــأهـيـلــي: 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13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16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سـنـــوات: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يكون هدفه – التحديد الأكثر دقة لخصائص الناشئ وقدرته انتقاء الناشئ الأكثر كفاءة لتحقيق المستويات الرياضية العليا للوصول للبطولات.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5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المـبـــادئ إرشــــاديــة لـعـلمـيـــة الانـتـقـــــاء: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المـبـــــدأ الأول: إن الانتقاء للموهوبين يعتمد على تنبؤ طويل المدى الناشئين.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المـبــــدأ الثـــانـــي: الانتقاء هو وسيلة لتحقيق الغاية الكبرى إلا وهي تطوير المواهب الرياضية.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المـبـــدأ الثــالـــث:إن عملية الانتقاء يجب أن يوضع قواعد محددة مرتبطة بالوراثة في القياسات الانثروبومترية.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التنبؤ بطول اللاعب من النواحي الوراثية: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بالنسبة للولد = ( (طول الوالد + طول الوالدة) × 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1.08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) /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2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بالنسبة للبنت = ( (طول البنت × 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0.923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) + طول الوالدة) /</a:t>
            </a: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2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المـبــــــدأ الــــرابـع: يجب أن يوضع في الاعتبار أثناء الانتقاء المتطلبات التخصصية للنشاط المطلوب.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المـبــــدأ الخـــامـــس: إن الأداء في الرياضة متعددة المؤثرات لذا يجب أن يكون الانتقاء متعدد الجوانب.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المبـــــدأ الســـــادس: يجب أن يوضع في الاعتبار المظاهر الديناميكية لأداء.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§    العناصر المؤثرة في القدرة على الأداء خلال المراحل السنية.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§    أن بعض متطلبات الأداء يمكن تنميتها من خلال التدريب.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en-US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6</a:t>
            </a: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- مـحـــــددات انـتـقــــاء النـــاشئـيـــن فـــي ريـــاضـــة كــــرة السـلـــة: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  <a:r>
              <a:rPr lang="ar-EG" b="true" sz="21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القياسات الجسمية (الطول – الوزن – الذراع – طول العضد – طول الساعد – طول الكف – طول الفخذ – طول الساق – عرض المنكبين – عرض الصدر – عرض الحوض – عمق القفص الصدري – عمق الحوض – محيط الرقبة – محيط الصدر – محيط البطن – محيط العضد – محيط الساعد – محيط اليد – محيط الفخذ – محيط الساق – محيط القدم – سمك الثنايا الجلدية ( عند حافة البطن – عند العضد من الخلف – أسفل عظم اللوح – عند الجهة الوحشية للصدر – عند الفخذ)).</a:t>
            </a:r>
          </a:p>
          <a:p>
            <a:pPr algn="ctr" rtl="true">
              <a:lnSpc>
                <a:spcPts val="305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8510" y="971550"/>
            <a:ext cx="15528280" cy="4696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73"/>
              </a:lnSpc>
              <a:spcBef>
                <a:spcPct val="0"/>
              </a:spcBef>
            </a:pP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7-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 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لاخـتـبــــارات البــدنـيـــة والمهارية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 :</a:t>
            </a:r>
          </a:p>
          <a:p>
            <a:pPr algn="r">
              <a:lnSpc>
                <a:spcPts val="4173"/>
              </a:lnSpc>
              <a:spcBef>
                <a:spcPct val="0"/>
              </a:spcBef>
            </a:pP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- 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القوة العضلية ( قوة عضلات الرجل، قوة عضلات الظهر، قوة القبضة يمين، قوة القبضة يسار)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.</a:t>
            </a:r>
          </a:p>
          <a:p>
            <a:pPr algn="r">
              <a:lnSpc>
                <a:spcPts val="4173"/>
              </a:lnSpc>
              <a:spcBef>
                <a:spcPct val="0"/>
              </a:spcBef>
            </a:pP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- 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القدرة العضلية (الوثب العمودي لسارجنت، القدرة العمودية للوثب، دفع الكرة 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3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كجم باليدين)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.</a:t>
            </a:r>
          </a:p>
          <a:p>
            <a:pPr algn="r">
              <a:lnSpc>
                <a:spcPts val="4173"/>
              </a:lnSpc>
              <a:spcBef>
                <a:spcPct val="0"/>
              </a:spcBef>
            </a:pP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- 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التحمل الدوري التنفسي ( الجري في مكان لمدة دقيقتين)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.</a:t>
            </a:r>
          </a:p>
          <a:p>
            <a:pPr algn="r">
              <a:lnSpc>
                <a:spcPts val="4173"/>
              </a:lnSpc>
              <a:spcBef>
                <a:spcPct val="0"/>
              </a:spcBef>
            </a:pP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- 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السرعة الانتقالية (العدو 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30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 متر من البدء المنطلق)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.</a:t>
            </a:r>
          </a:p>
          <a:p>
            <a:pPr algn="r">
              <a:lnSpc>
                <a:spcPts val="4173"/>
              </a:lnSpc>
              <a:spcBef>
                <a:spcPct val="0"/>
              </a:spcBef>
            </a:pP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- </a:t>
            </a: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التوازن (الوقوف على مشط القدم)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.</a:t>
            </a:r>
          </a:p>
          <a:p>
            <a:pPr algn="r">
              <a:lnSpc>
                <a:spcPts val="4173"/>
              </a:lnSpc>
              <a:spcBef>
                <a:spcPct val="0"/>
              </a:spcBef>
            </a:pPr>
            <a:r>
              <a:rPr lang="ar-EG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  <a:rtl val="true"/>
              </a:rPr>
              <a:t>التحمل العضلي (الانبطاح المائل ثنب الذراعين)</a:t>
            </a:r>
            <a:r>
              <a:rPr lang="en-US" b="true" sz="2981">
                <a:solidFill>
                  <a:srgbClr val="FF3131"/>
                </a:solidFill>
                <a:latin typeface="Cairo Bold"/>
                <a:ea typeface="Cairo Bold"/>
                <a:cs typeface="Cairo Bold"/>
                <a:sym typeface="Cairo Bold"/>
              </a:rPr>
              <a:t>.</a:t>
            </a:r>
          </a:p>
          <a:p>
            <a:pPr algn="r">
              <a:lnSpc>
                <a:spcPts val="4173"/>
              </a:lnSpc>
              <a:spcBef>
                <a:spcPct val="0"/>
              </a:spcBef>
            </a:pPr>
          </a:p>
          <a:p>
            <a:pPr algn="l" rtl="true">
              <a:lnSpc>
                <a:spcPts val="4173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5032960" y="7186648"/>
            <a:ext cx="7515553" cy="537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480"/>
              </a:lnSpc>
            </a:pPr>
            <a:r>
              <a:rPr lang="ar-EG" b="true" sz="3200">
                <a:solidFill>
                  <a:srgbClr val="A4BF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بالتوفيق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DAGmqcuC4BU</dc:identifier>
  <dcterms:modified xsi:type="dcterms:W3CDTF">2011-08-01T06:04:30Z</dcterms:modified>
  <cp:revision>1</cp:revision>
  <dc:title>جامعة العلوم والتكنولوجيا محمد بوضياف</dc:title>
</cp:coreProperties>
</file>