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Lst>
  <p:sldSz cx="18288000" cy="10287000"/>
  <p:notesSz cx="6858000" cy="9144000"/>
  <p:embeddedFontLst>
    <p:embeddedFont>
      <p:font typeface="Afeesh" charset="1" panose="00000500000000000000"/>
      <p:regular r:id="rId11"/>
    </p:embeddedFont>
    <p:embeddedFont>
      <p:font typeface="Cairo Bold" charset="1" panose="00000800000000000000"/>
      <p:regular r:id="rId12"/>
    </p:embeddedFont>
    <p:embeddedFont>
      <p:font typeface="UKIJ Bom" charset="1" panose="020B0704020202020204"/>
      <p:regular r:id="rId13"/>
    </p:embeddedFont>
    <p:embeddedFont>
      <p:font typeface="XM Vahid Bold" charset="1" panose="02000803090000020004"/>
      <p:regular r:id="rId14"/>
    </p:embeddedFont>
    <p:embeddedFont>
      <p:font typeface="Montaser Arabic Bold" charset="1" panose="00000800000000000000"/>
      <p:regular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gif"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slide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30B1A">
                <a:alpha val="100000"/>
              </a:srgbClr>
            </a:gs>
            <a:gs pos="100000">
              <a:srgbClr val="081C42">
                <a:alpha val="100000"/>
              </a:srgbClr>
            </a:gs>
          </a:gsLst>
          <a:lin ang="2700000"/>
        </a:gradFill>
      </p:bgPr>
    </p:bg>
    <p:spTree>
      <p:nvGrpSpPr>
        <p:cNvPr id="1" name=""/>
        <p:cNvGrpSpPr/>
        <p:nvPr/>
      </p:nvGrpSpPr>
      <p:grpSpPr>
        <a:xfrm>
          <a:off x="0" y="0"/>
          <a:ext cx="0" cy="0"/>
          <a:chOff x="0" y="0"/>
          <a:chExt cx="0" cy="0"/>
        </a:xfrm>
      </p:grpSpPr>
      <p:sp>
        <p:nvSpPr>
          <p:cNvPr name="Freeform 2" id="2"/>
          <p:cNvSpPr/>
          <p:nvPr/>
        </p:nvSpPr>
        <p:spPr>
          <a:xfrm flipH="false" flipV="false" rot="-10800000">
            <a:off x="-880786" y="-588494"/>
            <a:ext cx="5037552" cy="4094156"/>
          </a:xfrm>
          <a:custGeom>
            <a:avLst/>
            <a:gdLst/>
            <a:ahLst/>
            <a:cxnLst/>
            <a:rect r="r" b="b" t="t" l="l"/>
            <a:pathLst>
              <a:path h="4094156" w="5037552">
                <a:moveTo>
                  <a:pt x="0" y="0"/>
                </a:moveTo>
                <a:lnTo>
                  <a:pt x="5037552" y="0"/>
                </a:lnTo>
                <a:lnTo>
                  <a:pt x="5037552" y="4094156"/>
                </a:lnTo>
                <a:lnTo>
                  <a:pt x="0" y="409415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pic>
        <p:nvPicPr>
          <p:cNvPr name="Picture 3" id="3"/>
          <p:cNvPicPr>
            <a:picLocks noChangeAspect="true"/>
          </p:cNvPicPr>
          <p:nvPr/>
        </p:nvPicPr>
        <p:blipFill>
          <a:blip r:embed="rId4"/>
          <a:srcRect l="0" t="0" r="0" b="0"/>
          <a:stretch>
            <a:fillRect/>
          </a:stretch>
        </p:blipFill>
        <p:spPr>
          <a:xfrm flipH="false" flipV="false" rot="0">
            <a:off x="1212138" y="3725627"/>
            <a:ext cx="3741035" cy="3722330"/>
          </a:xfrm>
          <a:prstGeom prst="rect">
            <a:avLst/>
          </a:prstGeom>
        </p:spPr>
      </p:pic>
      <p:sp>
        <p:nvSpPr>
          <p:cNvPr name="TextBox 4" id="4"/>
          <p:cNvSpPr txBox="true"/>
          <p:nvPr/>
        </p:nvSpPr>
        <p:spPr>
          <a:xfrm rot="0">
            <a:off x="3082655" y="562377"/>
            <a:ext cx="12627095" cy="2198450"/>
          </a:xfrm>
          <a:prstGeom prst="rect">
            <a:avLst/>
          </a:prstGeom>
        </p:spPr>
        <p:txBody>
          <a:bodyPr anchor="t" rtlCol="false" tIns="0" lIns="0" bIns="0" rIns="0">
            <a:spAutoFit/>
          </a:bodyPr>
          <a:lstStyle/>
          <a:p>
            <a:pPr algn="ctr" rtl="true">
              <a:lnSpc>
                <a:spcPts val="8798"/>
              </a:lnSpc>
              <a:spcBef>
                <a:spcPct val="0"/>
              </a:spcBef>
            </a:pPr>
            <a:r>
              <a:rPr lang="ar-EG" sz="6284">
                <a:solidFill>
                  <a:srgbClr val="02C0CF"/>
                </a:solidFill>
                <a:latin typeface="Afeesh"/>
                <a:ea typeface="Afeesh"/>
                <a:cs typeface="Afeesh"/>
                <a:sym typeface="Afeesh"/>
                <a:rtl val="true"/>
              </a:rPr>
              <a:t>جامعة العلوم والتكنولوجيا  محمد بوضياف  </a:t>
            </a:r>
            <a:r>
              <a:rPr lang="en-US" sz="6284">
                <a:solidFill>
                  <a:srgbClr val="4ADEDD"/>
                </a:solidFill>
                <a:latin typeface="Afeesh"/>
                <a:ea typeface="Afeesh"/>
                <a:cs typeface="Afeesh"/>
                <a:sym typeface="Afeesh"/>
              </a:rPr>
              <a:t>usto</a:t>
            </a:r>
          </a:p>
        </p:txBody>
      </p:sp>
      <p:sp>
        <p:nvSpPr>
          <p:cNvPr name="Freeform 5" id="5"/>
          <p:cNvSpPr/>
          <p:nvPr/>
        </p:nvSpPr>
        <p:spPr>
          <a:xfrm flipH="false" flipV="false" rot="786486">
            <a:off x="9144000" y="7405154"/>
            <a:ext cx="11106033" cy="9026176"/>
          </a:xfrm>
          <a:custGeom>
            <a:avLst/>
            <a:gdLst/>
            <a:ahLst/>
            <a:cxnLst/>
            <a:rect r="r" b="b" t="t" l="l"/>
            <a:pathLst>
              <a:path h="9026176" w="11106033">
                <a:moveTo>
                  <a:pt x="0" y="0"/>
                </a:moveTo>
                <a:lnTo>
                  <a:pt x="11106033" y="0"/>
                </a:lnTo>
                <a:lnTo>
                  <a:pt x="11106033" y="9026176"/>
                </a:lnTo>
                <a:lnTo>
                  <a:pt x="0" y="902617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4479228" y="3706075"/>
            <a:ext cx="12030758" cy="6647027"/>
          </a:xfrm>
          <a:prstGeom prst="rect">
            <a:avLst/>
          </a:prstGeom>
        </p:spPr>
        <p:txBody>
          <a:bodyPr anchor="t" rtlCol="false" tIns="0" lIns="0" bIns="0" rIns="0">
            <a:spAutoFit/>
          </a:bodyPr>
          <a:lstStyle/>
          <a:p>
            <a:pPr algn="ctr" rtl="true">
              <a:lnSpc>
                <a:spcPts val="5853"/>
              </a:lnSpc>
            </a:pPr>
          </a:p>
          <a:p>
            <a:pPr algn="ctr" rtl="true">
              <a:lnSpc>
                <a:spcPts val="5853"/>
              </a:lnSpc>
            </a:pPr>
            <a:r>
              <a:rPr lang="ar-EG" b="true" sz="4181">
                <a:solidFill>
                  <a:srgbClr val="00BF63"/>
                </a:solidFill>
                <a:latin typeface="Cairo Bold"/>
                <a:ea typeface="Cairo Bold"/>
                <a:cs typeface="Cairo Bold"/>
                <a:sym typeface="Cairo Bold"/>
                <a:rtl val="true"/>
              </a:rPr>
              <a:t>محاضرات كرة السلة </a:t>
            </a:r>
          </a:p>
          <a:p>
            <a:pPr algn="ctr" rtl="true">
              <a:lnSpc>
                <a:spcPts val="5853"/>
              </a:lnSpc>
            </a:pPr>
            <a:r>
              <a:rPr lang="ar-EG" b="true" sz="4181">
                <a:solidFill>
                  <a:srgbClr val="00BF63"/>
                </a:solidFill>
                <a:latin typeface="Cairo Bold"/>
                <a:ea typeface="Cairo Bold"/>
                <a:cs typeface="Cairo Bold"/>
                <a:sym typeface="Cairo Bold"/>
                <a:rtl val="true"/>
              </a:rPr>
              <a:t>السنة الثالثة ليسانس –تربية بدنية ورياضية-</a:t>
            </a:r>
          </a:p>
          <a:p>
            <a:pPr algn="ctr" rtl="true">
              <a:lnSpc>
                <a:spcPts val="5853"/>
              </a:lnSpc>
            </a:pPr>
            <a:r>
              <a:rPr lang="ar-EG" b="true" sz="4181">
                <a:solidFill>
                  <a:srgbClr val="00BF63"/>
                </a:solidFill>
                <a:latin typeface="Cairo Bold"/>
                <a:ea typeface="Cairo Bold"/>
                <a:cs typeface="Cairo Bold"/>
                <a:sym typeface="Cairo Bold"/>
                <a:rtl val="true"/>
              </a:rPr>
              <a:t>المحاضرة رقم </a:t>
            </a:r>
            <a:r>
              <a:rPr lang="en-US" b="true" sz="4181">
                <a:solidFill>
                  <a:srgbClr val="00BF63"/>
                </a:solidFill>
                <a:latin typeface="Cairo Bold"/>
                <a:ea typeface="Cairo Bold"/>
                <a:cs typeface="Cairo Bold"/>
                <a:sym typeface="Cairo Bold"/>
              </a:rPr>
              <a:t>06</a:t>
            </a:r>
          </a:p>
          <a:p>
            <a:pPr algn="ctr" rtl="true">
              <a:lnSpc>
                <a:spcPts val="7953"/>
              </a:lnSpc>
            </a:pPr>
            <a:r>
              <a:rPr lang="ar-EG" sz="5680">
                <a:solidFill>
                  <a:srgbClr val="FFFFFF"/>
                </a:solidFill>
                <a:latin typeface="UKIJ Bom"/>
                <a:ea typeface="UKIJ Bom"/>
                <a:cs typeface="UKIJ Bom"/>
                <a:sym typeface="UKIJ Bom"/>
                <a:rtl val="true"/>
              </a:rPr>
              <a:t>الاختبارات المطبقة في كرة السلة </a:t>
            </a:r>
          </a:p>
          <a:p>
            <a:pPr algn="ctr" rtl="true">
              <a:lnSpc>
                <a:spcPts val="4733"/>
              </a:lnSpc>
            </a:pPr>
            <a:r>
              <a:rPr lang="ar-EG" b="true" sz="3381">
                <a:solidFill>
                  <a:srgbClr val="A4BF00"/>
                </a:solidFill>
                <a:latin typeface="Cairo Bold"/>
                <a:ea typeface="Cairo Bold"/>
                <a:cs typeface="Cairo Bold"/>
                <a:sym typeface="Cairo Bold"/>
                <a:rtl val="true"/>
              </a:rPr>
              <a:t>الدكتور قراش لعجال </a:t>
            </a:r>
          </a:p>
          <a:p>
            <a:pPr algn="ctr" rtl="true">
              <a:lnSpc>
                <a:spcPts val="4733"/>
              </a:lnSpc>
            </a:pPr>
          </a:p>
          <a:p>
            <a:pPr algn="ctr" rtl="true">
              <a:lnSpc>
                <a:spcPts val="5853"/>
              </a:lnSpc>
            </a:pPr>
          </a:p>
          <a:p>
            <a:pPr algn="ctr" rtl="true">
              <a:lnSpc>
                <a:spcPts val="5853"/>
              </a:lnSpc>
            </a:pPr>
          </a:p>
        </p:txBody>
      </p:sp>
      <p:sp>
        <p:nvSpPr>
          <p:cNvPr name="TextBox 7" id="7"/>
          <p:cNvSpPr txBox="true"/>
          <p:nvPr/>
        </p:nvSpPr>
        <p:spPr>
          <a:xfrm rot="0">
            <a:off x="3461830" y="2891770"/>
            <a:ext cx="10932096" cy="613892"/>
          </a:xfrm>
          <a:prstGeom prst="rect">
            <a:avLst/>
          </a:prstGeom>
        </p:spPr>
        <p:txBody>
          <a:bodyPr anchor="t" rtlCol="false" tIns="0" lIns="0" bIns="0" rIns="0">
            <a:spAutoFit/>
          </a:bodyPr>
          <a:lstStyle/>
          <a:p>
            <a:pPr algn="r" rtl="true" marL="773145" indent="-386572" lvl="1">
              <a:lnSpc>
                <a:spcPts val="5013"/>
              </a:lnSpc>
              <a:spcBef>
                <a:spcPct val="0"/>
              </a:spcBef>
              <a:buFont typeface="Arial"/>
              <a:buChar char="•"/>
            </a:pPr>
            <a:r>
              <a:rPr lang="ar-EG" b="true" sz="3581">
                <a:solidFill>
                  <a:srgbClr val="02C0CF"/>
                </a:solidFill>
                <a:latin typeface="Cairo Bold"/>
                <a:ea typeface="Cairo Bold"/>
                <a:cs typeface="Cairo Bold"/>
                <a:sym typeface="Cairo Bold"/>
                <a:rtl val="true"/>
              </a:rPr>
              <a:t>معهد التربية البدنية والرياضية </a:t>
            </a:r>
          </a:p>
        </p:txBody>
      </p:sp>
      <p:sp>
        <p:nvSpPr>
          <p:cNvPr name="TextBox 8" id="8"/>
          <p:cNvSpPr txBox="true"/>
          <p:nvPr/>
        </p:nvSpPr>
        <p:spPr>
          <a:xfrm rot="0">
            <a:off x="3722144" y="9182100"/>
            <a:ext cx="4271359" cy="693906"/>
          </a:xfrm>
          <a:prstGeom prst="rect">
            <a:avLst/>
          </a:prstGeom>
        </p:spPr>
        <p:txBody>
          <a:bodyPr anchor="t" rtlCol="false" tIns="0" lIns="0" bIns="0" rIns="0">
            <a:spAutoFit/>
          </a:bodyPr>
          <a:lstStyle/>
          <a:p>
            <a:pPr algn="ctr">
              <a:lnSpc>
                <a:spcPts val="5679"/>
              </a:lnSpc>
            </a:pPr>
            <a:r>
              <a:rPr lang="en-US" b="true" sz="4056">
                <a:solidFill>
                  <a:srgbClr val="FFFFFF"/>
                </a:solidFill>
                <a:latin typeface="XM Vahid Bold"/>
                <a:ea typeface="XM Vahid Bold"/>
                <a:cs typeface="XM Vahid Bold"/>
                <a:sym typeface="XM Vahid Bold"/>
              </a:rPr>
              <a:t>2025-2024</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C5C4C6"/>
        </a:solidFill>
      </p:bgPr>
    </p:bg>
    <p:spTree>
      <p:nvGrpSpPr>
        <p:cNvPr id="1" name=""/>
        <p:cNvGrpSpPr/>
        <p:nvPr/>
      </p:nvGrpSpPr>
      <p:grpSpPr>
        <a:xfrm>
          <a:off x="0" y="0"/>
          <a:ext cx="0" cy="0"/>
          <a:chOff x="0" y="0"/>
          <a:chExt cx="0" cy="0"/>
        </a:xfrm>
      </p:grpSpPr>
      <p:grpSp>
        <p:nvGrpSpPr>
          <p:cNvPr name="Group 2" id="2"/>
          <p:cNvGrpSpPr/>
          <p:nvPr/>
        </p:nvGrpSpPr>
        <p:grpSpPr>
          <a:xfrm rot="0">
            <a:off x="0" y="0"/>
            <a:ext cx="3906802" cy="10287000"/>
            <a:chOff x="0" y="0"/>
            <a:chExt cx="605266" cy="1593725"/>
          </a:xfrm>
        </p:grpSpPr>
        <p:sp>
          <p:nvSpPr>
            <p:cNvPr name="Freeform 3" id="3"/>
            <p:cNvSpPr/>
            <p:nvPr/>
          </p:nvSpPr>
          <p:spPr>
            <a:xfrm flipH="false" flipV="false" rot="0">
              <a:off x="0" y="0"/>
              <a:ext cx="605266" cy="1593725"/>
            </a:xfrm>
            <a:custGeom>
              <a:avLst/>
              <a:gdLst/>
              <a:ahLst/>
              <a:cxnLst/>
              <a:rect r="r" b="b" t="t" l="l"/>
              <a:pathLst>
                <a:path h="1593725" w="605266">
                  <a:moveTo>
                    <a:pt x="85211" y="0"/>
                  </a:moveTo>
                  <a:lnTo>
                    <a:pt x="520055" y="0"/>
                  </a:lnTo>
                  <a:cubicBezTo>
                    <a:pt x="567116" y="0"/>
                    <a:pt x="605266" y="38150"/>
                    <a:pt x="605266" y="85211"/>
                  </a:cubicBezTo>
                  <a:lnTo>
                    <a:pt x="605266" y="1508515"/>
                  </a:lnTo>
                  <a:cubicBezTo>
                    <a:pt x="605266" y="1555575"/>
                    <a:pt x="567116" y="1593725"/>
                    <a:pt x="520055" y="1593725"/>
                  </a:cubicBezTo>
                  <a:lnTo>
                    <a:pt x="85211" y="1593725"/>
                  </a:lnTo>
                  <a:cubicBezTo>
                    <a:pt x="38150" y="1593725"/>
                    <a:pt x="0" y="1555575"/>
                    <a:pt x="0" y="1508515"/>
                  </a:cubicBezTo>
                  <a:lnTo>
                    <a:pt x="0" y="85211"/>
                  </a:lnTo>
                  <a:cubicBezTo>
                    <a:pt x="0" y="38150"/>
                    <a:pt x="38150" y="0"/>
                    <a:pt x="85211" y="0"/>
                  </a:cubicBezTo>
                  <a:close/>
                </a:path>
              </a:pathLst>
            </a:custGeom>
            <a:blipFill>
              <a:blip r:embed="rId2"/>
              <a:stretch>
                <a:fillRect l="-53809" t="-2385" r="-250073" b="0"/>
              </a:stretch>
            </a:blipFill>
            <a:ln cap="rnd">
              <a:noFill/>
              <a:prstDash val="solid"/>
              <a:round/>
            </a:ln>
          </p:spPr>
        </p:sp>
      </p:grpSp>
      <p:sp>
        <p:nvSpPr>
          <p:cNvPr name="TextBox 4" id="4"/>
          <p:cNvSpPr txBox="true"/>
          <p:nvPr/>
        </p:nvSpPr>
        <p:spPr>
          <a:xfrm rot="0">
            <a:off x="4189413" y="131027"/>
            <a:ext cx="13838660" cy="9708034"/>
          </a:xfrm>
          <a:prstGeom prst="rect">
            <a:avLst/>
          </a:prstGeom>
        </p:spPr>
        <p:txBody>
          <a:bodyPr anchor="t" rtlCol="false" tIns="0" lIns="0" bIns="0" rIns="0">
            <a:spAutoFit/>
          </a:bodyPr>
          <a:lstStyle/>
          <a:p>
            <a:pPr algn="just" rtl="true">
              <a:lnSpc>
                <a:spcPts val="3093"/>
              </a:lnSpc>
            </a:pPr>
            <a:r>
              <a:rPr lang="ar-EG" b="true" sz="2133">
                <a:solidFill>
                  <a:srgbClr val="000000"/>
                </a:solidFill>
                <a:latin typeface="Cairo Bold"/>
                <a:ea typeface="Cairo Bold"/>
                <a:cs typeface="Cairo Bold"/>
                <a:sym typeface="Cairo Bold"/>
                <a:rtl val="true"/>
              </a:rPr>
              <a:t>اخـتبــــارات كــــرة السـلــــة:</a:t>
            </a:r>
          </a:p>
          <a:p>
            <a:pPr algn="just" rtl="true">
              <a:lnSpc>
                <a:spcPts val="3093"/>
              </a:lnSpc>
            </a:pPr>
            <a:r>
              <a:rPr lang="ar-EG" b="true" sz="2133">
                <a:solidFill>
                  <a:srgbClr val="000000"/>
                </a:solidFill>
                <a:latin typeface="Cairo Bold"/>
                <a:ea typeface="Cairo Bold"/>
                <a:cs typeface="Cairo Bold"/>
                <a:sym typeface="Cairo Bold"/>
                <a:rtl val="true"/>
              </a:rPr>
              <a:t> تستخدم اختبارات كرة السلة في القياس الذي يهدف إلى التعرف على مدى ما </a:t>
            </a:r>
            <a:r>
              <a:rPr lang="ar-EG" b="true" sz="2133">
                <a:solidFill>
                  <a:srgbClr val="000000"/>
                </a:solidFill>
                <a:latin typeface="Cairo Bold"/>
                <a:ea typeface="Cairo Bold"/>
                <a:cs typeface="Cairo Bold"/>
                <a:sym typeface="Cairo Bold"/>
                <a:rtl val="true"/>
              </a:rPr>
              <a:t>يستطيع اللاعب انجازه حتى يمكن</a:t>
            </a:r>
            <a:r>
              <a:rPr lang="ar-EG" b="true" sz="2133">
                <a:solidFill>
                  <a:srgbClr val="000000"/>
                </a:solidFill>
                <a:latin typeface="Cairo Bold"/>
                <a:ea typeface="Cairo Bold"/>
                <a:cs typeface="Cairo Bold"/>
                <a:sym typeface="Cairo Bold"/>
                <a:rtl val="true"/>
              </a:rPr>
              <a:t> مق</a:t>
            </a:r>
            <a:r>
              <a:rPr lang="ar-EG" b="true" sz="2133">
                <a:solidFill>
                  <a:srgbClr val="000000"/>
                </a:solidFill>
                <a:latin typeface="Cairo Bold"/>
                <a:ea typeface="Cairo Bold"/>
                <a:cs typeface="Cairo Bold"/>
                <a:sym typeface="Cairo Bold"/>
                <a:rtl val="true"/>
              </a:rPr>
              <a:t>ارنة هذا الانجاز مع غيره بطريقة موضوعية خالية من التحيز وغير خاضعة للأهواء الشخصية وهو ما يسمى بقياس الأداء الأقصى كما أوضحنا من قبل.</a:t>
            </a:r>
          </a:p>
          <a:p>
            <a:pPr algn="just" rtl="true">
              <a:lnSpc>
                <a:spcPts val="3093"/>
              </a:lnSpc>
            </a:pPr>
            <a:r>
              <a:rPr lang="ar-EG" b="true" sz="2133">
                <a:solidFill>
                  <a:srgbClr val="000000"/>
                </a:solidFill>
                <a:latin typeface="Cairo Bold"/>
                <a:ea typeface="Cairo Bold"/>
                <a:cs typeface="Cairo Bold"/>
                <a:sym typeface="Cairo Bold"/>
                <a:rtl val="true"/>
              </a:rPr>
              <a:t>والاختبار الجيد هو الذي يصلح لأداء الغرض الذي من أجله وهذا يتم إذا ما توفرت فيه الشروط التالية:</a:t>
            </a:r>
          </a:p>
          <a:p>
            <a:pPr algn="just" rtl="true">
              <a:lnSpc>
                <a:spcPts val="3093"/>
              </a:lnSpc>
            </a:pPr>
            <a:r>
              <a:rPr lang="en-US" b="true" sz="2133">
                <a:solidFill>
                  <a:srgbClr val="000000"/>
                </a:solidFill>
                <a:latin typeface="Cairo Bold"/>
                <a:ea typeface="Cairo Bold"/>
                <a:cs typeface="Cairo Bold"/>
                <a:sym typeface="Cairo Bold"/>
              </a:rPr>
              <a:t>1</a:t>
            </a:r>
            <a:r>
              <a:rPr lang="ar-EG" b="true" sz="2133">
                <a:solidFill>
                  <a:srgbClr val="000000"/>
                </a:solidFill>
                <a:latin typeface="Cairo Bold"/>
                <a:ea typeface="Cairo Bold"/>
                <a:cs typeface="Cairo Bold"/>
                <a:sym typeface="Cairo Bold"/>
                <a:rtl val="true"/>
              </a:rPr>
              <a:t>. أن يقيس الاختبار ما هو مفروض أن يقسه فقط وهو ما يعرف بصدق الاختبار.</a:t>
            </a:r>
          </a:p>
          <a:p>
            <a:pPr algn="just" rtl="true">
              <a:lnSpc>
                <a:spcPts val="3093"/>
              </a:lnSpc>
            </a:pPr>
            <a:r>
              <a:rPr lang="en-US" b="true" sz="2133">
                <a:solidFill>
                  <a:srgbClr val="000000"/>
                </a:solidFill>
                <a:latin typeface="Cairo Bold"/>
                <a:ea typeface="Cairo Bold"/>
                <a:cs typeface="Cairo Bold"/>
                <a:sym typeface="Cairo Bold"/>
              </a:rPr>
              <a:t>2</a:t>
            </a:r>
            <a:r>
              <a:rPr lang="ar-EG" b="true" sz="2133">
                <a:solidFill>
                  <a:srgbClr val="000000"/>
                </a:solidFill>
                <a:latin typeface="Cairo Bold"/>
                <a:ea typeface="Cairo Bold"/>
                <a:cs typeface="Cairo Bold"/>
                <a:sym typeface="Cairo Bold"/>
                <a:rtl val="true"/>
              </a:rPr>
              <a:t>. أن يكون الاختبار ثبتا بحيث يعطى نفس النتائج إذا ما أعيد تطبيقه.</a:t>
            </a:r>
          </a:p>
          <a:p>
            <a:pPr algn="just" rtl="true">
              <a:lnSpc>
                <a:spcPts val="3093"/>
              </a:lnSpc>
            </a:pPr>
            <a:r>
              <a:rPr lang="en-US" b="true" sz="2133">
                <a:solidFill>
                  <a:srgbClr val="000000"/>
                </a:solidFill>
                <a:latin typeface="Cairo Bold"/>
                <a:ea typeface="Cairo Bold"/>
                <a:cs typeface="Cairo Bold"/>
                <a:sym typeface="Cairo Bold"/>
              </a:rPr>
              <a:t>3</a:t>
            </a:r>
            <a:r>
              <a:rPr lang="ar-EG" b="true" sz="2133">
                <a:solidFill>
                  <a:srgbClr val="000000"/>
                </a:solidFill>
                <a:latin typeface="Cairo Bold"/>
                <a:ea typeface="Cairo Bold"/>
                <a:cs typeface="Cairo Bold"/>
                <a:sym typeface="Cairo Bold"/>
                <a:rtl val="true"/>
              </a:rPr>
              <a:t>. أن </a:t>
            </a:r>
            <a:r>
              <a:rPr lang="ar-EG" b="true" sz="2133">
                <a:solidFill>
                  <a:srgbClr val="000000"/>
                </a:solidFill>
                <a:latin typeface="Cairo Bold"/>
                <a:ea typeface="Cairo Bold"/>
                <a:cs typeface="Cairo Bold"/>
                <a:sym typeface="Cairo Bold"/>
                <a:rtl val="true"/>
              </a:rPr>
              <a:t>ي</a:t>
            </a:r>
            <a:r>
              <a:rPr lang="ar-EG" b="true" sz="2133">
                <a:solidFill>
                  <a:srgbClr val="000000"/>
                </a:solidFill>
                <a:latin typeface="Cairo Bold"/>
                <a:ea typeface="Cairo Bold"/>
                <a:cs typeface="Cairo Bold"/>
                <a:sym typeface="Cairo Bold"/>
                <a:rtl val="true"/>
              </a:rPr>
              <a:t>كون الا</a:t>
            </a:r>
            <a:r>
              <a:rPr lang="ar-EG" b="true" sz="2133">
                <a:solidFill>
                  <a:srgbClr val="000000"/>
                </a:solidFill>
                <a:latin typeface="Cairo Bold"/>
                <a:ea typeface="Cairo Bold"/>
                <a:cs typeface="Cairo Bold"/>
                <a:sym typeface="Cairo Bold"/>
                <a:rtl val="true"/>
              </a:rPr>
              <a:t>ختبار موضو</a:t>
            </a:r>
            <a:r>
              <a:rPr lang="ar-EG" b="true" sz="2133">
                <a:solidFill>
                  <a:srgbClr val="000000"/>
                </a:solidFill>
                <a:latin typeface="Cairo Bold"/>
                <a:ea typeface="Cairo Bold"/>
                <a:cs typeface="Cairo Bold"/>
                <a:sym typeface="Cairo Bold"/>
                <a:rtl val="true"/>
              </a:rPr>
              <a:t>عيا.</a:t>
            </a:r>
          </a:p>
          <a:p>
            <a:pPr algn="just" rtl="true">
              <a:lnSpc>
                <a:spcPts val="3093"/>
              </a:lnSpc>
            </a:pPr>
            <a:r>
              <a:rPr lang="en-US" b="true" sz="2133">
                <a:solidFill>
                  <a:srgbClr val="000000"/>
                </a:solidFill>
                <a:latin typeface="Cairo Bold"/>
                <a:ea typeface="Cairo Bold"/>
                <a:cs typeface="Cairo Bold"/>
                <a:sym typeface="Cairo Bold"/>
              </a:rPr>
              <a:t>4</a:t>
            </a:r>
            <a:r>
              <a:rPr lang="ar-EG" b="true" sz="2133">
                <a:solidFill>
                  <a:srgbClr val="000000"/>
                </a:solidFill>
                <a:latin typeface="Cairo Bold"/>
                <a:ea typeface="Cairo Bold"/>
                <a:cs typeface="Cairo Bold"/>
                <a:sym typeface="Cairo Bold"/>
                <a:rtl val="true"/>
              </a:rPr>
              <a:t>. أن يكون صا</a:t>
            </a:r>
            <a:r>
              <a:rPr lang="ar-EG" b="true" sz="2133">
                <a:solidFill>
                  <a:srgbClr val="000000"/>
                </a:solidFill>
                <a:latin typeface="Cairo Bold"/>
                <a:ea typeface="Cairo Bold"/>
                <a:cs typeface="Cairo Bold"/>
                <a:sym typeface="Cairo Bold"/>
                <a:rtl val="true"/>
              </a:rPr>
              <a:t>لح للتمييز بين اللاعبين ذوى المستوى العالي والمستوى الضعيف.</a:t>
            </a:r>
          </a:p>
          <a:p>
            <a:pPr algn="just" rtl="true">
              <a:lnSpc>
                <a:spcPts val="3093"/>
              </a:lnSpc>
            </a:pPr>
            <a:r>
              <a:rPr lang="en-US" b="true" sz="2133">
                <a:solidFill>
                  <a:srgbClr val="000000"/>
                </a:solidFill>
                <a:latin typeface="Cairo Bold"/>
                <a:ea typeface="Cairo Bold"/>
                <a:cs typeface="Cairo Bold"/>
                <a:sym typeface="Cairo Bold"/>
              </a:rPr>
              <a:t>5</a:t>
            </a:r>
            <a:r>
              <a:rPr lang="ar-EG" b="true" sz="2133">
                <a:solidFill>
                  <a:srgbClr val="000000"/>
                </a:solidFill>
                <a:latin typeface="Cairo Bold"/>
                <a:ea typeface="Cairo Bold"/>
                <a:cs typeface="Cairo Bold"/>
                <a:sym typeface="Cairo Bold"/>
                <a:rtl val="true"/>
              </a:rPr>
              <a:t>. أن يراعى في الاختبار (مستوى السهولة و</a:t>
            </a:r>
            <a:r>
              <a:rPr lang="ar-EG" b="true" sz="2133">
                <a:solidFill>
                  <a:srgbClr val="000000"/>
                </a:solidFill>
                <a:latin typeface="Cairo Bold"/>
                <a:ea typeface="Cairo Bold"/>
                <a:cs typeface="Cairo Bold"/>
                <a:sym typeface="Cairo Bold"/>
                <a:rtl val="true"/>
              </a:rPr>
              <a:t>الصعوبة) في الأداء بحيث لا تقل عن </a:t>
            </a:r>
            <a:r>
              <a:rPr lang="en-US" b="true" sz="2133">
                <a:solidFill>
                  <a:srgbClr val="000000"/>
                </a:solidFill>
                <a:latin typeface="Cairo Bold"/>
                <a:ea typeface="Cairo Bold"/>
                <a:cs typeface="Cairo Bold"/>
                <a:sym typeface="Cairo Bold"/>
              </a:rPr>
              <a:t>15</a:t>
            </a:r>
            <a:r>
              <a:rPr lang="ar-EG" b="true" sz="2133">
                <a:solidFill>
                  <a:srgbClr val="000000"/>
                </a:solidFill>
                <a:latin typeface="Cairo Bold"/>
                <a:ea typeface="Cairo Bold"/>
                <a:cs typeface="Cairo Bold"/>
                <a:sym typeface="Cairo Bold"/>
                <a:rtl val="true"/>
              </a:rPr>
              <a:t>% أو تزيد</a:t>
            </a:r>
            <a:r>
              <a:rPr lang="ar-EG" b="true" sz="2133">
                <a:solidFill>
                  <a:srgbClr val="000000"/>
                </a:solidFill>
                <a:latin typeface="Cairo Bold"/>
                <a:ea typeface="Cairo Bold"/>
                <a:cs typeface="Cairo Bold"/>
                <a:sym typeface="Cairo Bold"/>
                <a:rtl val="true"/>
              </a:rPr>
              <a:t> عن </a:t>
            </a:r>
            <a:r>
              <a:rPr lang="en-US" b="true" sz="2133">
                <a:solidFill>
                  <a:srgbClr val="000000"/>
                </a:solidFill>
                <a:latin typeface="Cairo Bold"/>
                <a:ea typeface="Cairo Bold"/>
                <a:cs typeface="Cairo Bold"/>
                <a:sym typeface="Cairo Bold"/>
              </a:rPr>
              <a:t>35</a:t>
            </a:r>
            <a:r>
              <a:rPr lang="ar-EG" b="true" sz="2133">
                <a:solidFill>
                  <a:srgbClr val="000000"/>
                </a:solidFill>
                <a:latin typeface="Cairo Bold"/>
                <a:ea typeface="Cairo Bold"/>
                <a:cs typeface="Cairo Bold"/>
                <a:sym typeface="Cairo Bold"/>
                <a:rtl val="true"/>
              </a:rPr>
              <a:t>%.</a:t>
            </a:r>
          </a:p>
          <a:p>
            <a:pPr algn="just" rtl="true">
              <a:lnSpc>
                <a:spcPts val="3093"/>
              </a:lnSpc>
            </a:pPr>
            <a:r>
              <a:rPr lang="en-US" b="true" sz="2133">
                <a:solidFill>
                  <a:srgbClr val="000000"/>
                </a:solidFill>
                <a:latin typeface="Cairo Bold"/>
                <a:ea typeface="Cairo Bold"/>
                <a:cs typeface="Cairo Bold"/>
                <a:sym typeface="Cairo Bold"/>
              </a:rPr>
              <a:t>6</a:t>
            </a:r>
            <a:r>
              <a:rPr lang="ar-EG" b="true" sz="2133">
                <a:solidFill>
                  <a:srgbClr val="000000"/>
                </a:solidFill>
                <a:latin typeface="Cairo Bold"/>
                <a:ea typeface="Cairo Bold"/>
                <a:cs typeface="Cairo Bold"/>
                <a:sym typeface="Cairo Bold"/>
                <a:rtl val="true"/>
              </a:rPr>
              <a:t>. أن يكون</a:t>
            </a:r>
            <a:r>
              <a:rPr lang="ar-EG" b="true" sz="2133">
                <a:solidFill>
                  <a:srgbClr val="000000"/>
                </a:solidFill>
                <a:latin typeface="Cairo Bold"/>
                <a:ea typeface="Cairo Bold"/>
                <a:cs typeface="Cairo Bold"/>
                <a:sym typeface="Cairo Bold"/>
                <a:rtl val="true"/>
              </a:rPr>
              <a:t> من اليسير تطبيقه عملياً.</a:t>
            </a:r>
          </a:p>
          <a:p>
            <a:pPr algn="just" rtl="true">
              <a:lnSpc>
                <a:spcPts val="3093"/>
              </a:lnSpc>
            </a:pPr>
            <a:r>
              <a:rPr lang="en-US" b="true" sz="2133">
                <a:solidFill>
                  <a:srgbClr val="000000"/>
                </a:solidFill>
                <a:latin typeface="Cairo Bold"/>
                <a:ea typeface="Cairo Bold"/>
                <a:cs typeface="Cairo Bold"/>
                <a:sym typeface="Cairo Bold"/>
              </a:rPr>
              <a:t>7</a:t>
            </a:r>
            <a:r>
              <a:rPr lang="ar-EG" b="true" sz="2133">
                <a:solidFill>
                  <a:srgbClr val="000000"/>
                </a:solidFill>
                <a:latin typeface="Cairo Bold"/>
                <a:ea typeface="Cairo Bold"/>
                <a:cs typeface="Cairo Bold"/>
                <a:sym typeface="Cairo Bold"/>
                <a:rtl val="true"/>
              </a:rPr>
              <a:t>. ألا يستنفذ وقتا وجهدا وإمكانات كثيرة.</a:t>
            </a:r>
          </a:p>
          <a:p>
            <a:pPr algn="just" rtl="true">
              <a:lnSpc>
                <a:spcPts val="3093"/>
              </a:lnSpc>
            </a:pPr>
            <a:r>
              <a:rPr lang="en-US" b="true" sz="2133">
                <a:solidFill>
                  <a:srgbClr val="000000"/>
                </a:solidFill>
                <a:latin typeface="Cairo Bold"/>
                <a:ea typeface="Cairo Bold"/>
                <a:cs typeface="Cairo Bold"/>
                <a:sym typeface="Cairo Bold"/>
              </a:rPr>
              <a:t>8</a:t>
            </a:r>
            <a:r>
              <a:rPr lang="ar-EG" b="true" sz="2133">
                <a:solidFill>
                  <a:srgbClr val="000000"/>
                </a:solidFill>
                <a:latin typeface="Cairo Bold"/>
                <a:ea typeface="Cairo Bold"/>
                <a:cs typeface="Cairo Bold"/>
                <a:sym typeface="Cairo Bold"/>
                <a:rtl val="true"/>
              </a:rPr>
              <a:t>. أن يراعى درجك الارتب</a:t>
            </a:r>
            <a:r>
              <a:rPr lang="ar-EG" b="true" sz="2133">
                <a:solidFill>
                  <a:srgbClr val="000000"/>
                </a:solidFill>
                <a:latin typeface="Cairo Bold"/>
                <a:ea typeface="Cairo Bold"/>
                <a:cs typeface="Cairo Bold"/>
                <a:sym typeface="Cairo Bold"/>
                <a:rtl val="true"/>
              </a:rPr>
              <a:t>اط ما بين تعيين الأداء</a:t>
            </a:r>
            <a:r>
              <a:rPr lang="ar-EG" b="true" sz="2133">
                <a:solidFill>
                  <a:srgbClr val="000000"/>
                </a:solidFill>
                <a:latin typeface="Cairo Bold"/>
                <a:ea typeface="Cairo Bold"/>
                <a:cs typeface="Cairo Bold"/>
                <a:sym typeface="Cairo Bold"/>
                <a:rtl val="true"/>
              </a:rPr>
              <a:t> لكل الفرد في الاختبار</a:t>
            </a:r>
            <a:r>
              <a:rPr lang="ar-EG" b="true" sz="2133">
                <a:solidFill>
                  <a:srgbClr val="000000"/>
                </a:solidFill>
                <a:latin typeface="Cairo Bold"/>
                <a:ea typeface="Cairo Bold"/>
                <a:cs typeface="Cairo Bold"/>
                <a:sym typeface="Cairo Bold"/>
                <a:rtl val="true"/>
              </a:rPr>
              <a:t> ع</a:t>
            </a:r>
            <a:r>
              <a:rPr lang="ar-EG" b="true" sz="2133">
                <a:solidFill>
                  <a:srgbClr val="000000"/>
                </a:solidFill>
                <a:latin typeface="Cairo Bold"/>
                <a:ea typeface="Cairo Bold"/>
                <a:cs typeface="Cairo Bold"/>
                <a:sym typeface="Cairo Bold"/>
                <a:rtl val="true"/>
              </a:rPr>
              <a:t>لى حدة وعلقتها بالمستوى العام</a:t>
            </a:r>
            <a:r>
              <a:rPr lang="ar-EG" b="true" sz="2133">
                <a:solidFill>
                  <a:srgbClr val="000000"/>
                </a:solidFill>
                <a:latin typeface="Cairo Bold"/>
                <a:ea typeface="Cairo Bold"/>
                <a:cs typeface="Cairo Bold"/>
                <a:sym typeface="Cairo Bold"/>
                <a:rtl val="true"/>
              </a:rPr>
              <a:t> للاختبار ككل. (سلامة، </a:t>
            </a:r>
            <a:r>
              <a:rPr lang="en-US" b="true" sz="2133">
                <a:solidFill>
                  <a:srgbClr val="000000"/>
                </a:solidFill>
                <a:latin typeface="Cairo Bold"/>
                <a:ea typeface="Cairo Bold"/>
                <a:cs typeface="Cairo Bold"/>
                <a:sym typeface="Cairo Bold"/>
              </a:rPr>
              <a:t>2012</a:t>
            </a:r>
            <a:r>
              <a:rPr lang="ar-EG" b="true" sz="2133">
                <a:solidFill>
                  <a:srgbClr val="000000"/>
                </a:solidFill>
                <a:latin typeface="Cairo Bold"/>
                <a:ea typeface="Cairo Bold"/>
                <a:cs typeface="Cairo Bold"/>
                <a:sym typeface="Cairo Bold"/>
                <a:rtl val="true"/>
              </a:rPr>
              <a:t>، الصفحات </a:t>
            </a:r>
            <a:r>
              <a:rPr lang="en-US" b="true" sz="2133">
                <a:solidFill>
                  <a:srgbClr val="000000"/>
                </a:solidFill>
                <a:latin typeface="Cairo Bold"/>
                <a:ea typeface="Cairo Bold"/>
                <a:cs typeface="Cairo Bold"/>
                <a:sym typeface="Cairo Bold"/>
              </a:rPr>
              <a:t>159</a:t>
            </a:r>
            <a:r>
              <a:rPr lang="ar-EG" b="true" sz="2133">
                <a:solidFill>
                  <a:srgbClr val="000000"/>
                </a:solidFill>
                <a:latin typeface="Cairo Bold"/>
                <a:ea typeface="Cairo Bold"/>
                <a:cs typeface="Cairo Bold"/>
                <a:sym typeface="Cairo Bold"/>
                <a:rtl val="true"/>
              </a:rPr>
              <a:t>-</a:t>
            </a:r>
            <a:r>
              <a:rPr lang="en-US" b="true" sz="2133">
                <a:solidFill>
                  <a:srgbClr val="000000"/>
                </a:solidFill>
                <a:latin typeface="Cairo Bold"/>
                <a:ea typeface="Cairo Bold"/>
                <a:cs typeface="Cairo Bold"/>
                <a:sym typeface="Cairo Bold"/>
              </a:rPr>
              <a:t>160</a:t>
            </a:r>
            <a:r>
              <a:rPr lang="ar-EG" b="true" sz="2133">
                <a:solidFill>
                  <a:srgbClr val="000000"/>
                </a:solidFill>
                <a:latin typeface="Cairo Bold"/>
                <a:ea typeface="Cairo Bold"/>
                <a:cs typeface="Cairo Bold"/>
                <a:sym typeface="Cairo Bold"/>
                <a:rtl val="true"/>
              </a:rPr>
              <a:t>)</a:t>
            </a:r>
          </a:p>
          <a:p>
            <a:pPr algn="just" rtl="true">
              <a:lnSpc>
                <a:spcPts val="3093"/>
              </a:lnSpc>
            </a:pPr>
            <a:r>
              <a:rPr lang="en-US" b="true" sz="2133">
                <a:solidFill>
                  <a:srgbClr val="000000"/>
                </a:solidFill>
                <a:latin typeface="Cairo Bold"/>
                <a:ea typeface="Cairo Bold"/>
                <a:cs typeface="Cairo Bold"/>
                <a:sym typeface="Cairo Bold"/>
              </a:rPr>
              <a:t>1</a:t>
            </a:r>
            <a:r>
              <a:rPr lang="ar-EG" b="true" sz="2133">
                <a:solidFill>
                  <a:srgbClr val="000000"/>
                </a:solidFill>
                <a:latin typeface="Cairo Bold"/>
                <a:ea typeface="Cairo Bold"/>
                <a:cs typeface="Cairo Bold"/>
                <a:sym typeface="Cairo Bold"/>
                <a:rtl val="true"/>
              </a:rPr>
              <a:t>- اخـتـبـــار جـــونـســـون:</a:t>
            </a:r>
          </a:p>
          <a:p>
            <a:pPr algn="just" rtl="true">
              <a:lnSpc>
                <a:spcPts val="3093"/>
              </a:lnSpc>
            </a:pPr>
            <a:r>
              <a:rPr lang="ar-EG" b="true" sz="2133">
                <a:solidFill>
                  <a:srgbClr val="000000"/>
                </a:solidFill>
                <a:latin typeface="Cairo Bold"/>
                <a:ea typeface="Cairo Bold"/>
                <a:cs typeface="Cairo Bold"/>
                <a:sym typeface="Cairo Bold"/>
                <a:rtl val="true"/>
              </a:rPr>
              <a:t> يتكون هذا الاختبار من ثلاثة أجزاء ويحتاج عند تطبيقه إلى كرة سلة وساعة إيقاف وأربعة كراسي وطباشير.</a:t>
            </a:r>
          </a:p>
          <a:p>
            <a:pPr algn="just" rtl="true">
              <a:lnSpc>
                <a:spcPts val="3093"/>
              </a:lnSpc>
            </a:pPr>
            <a:r>
              <a:rPr lang="en-US" b="true" sz="2133">
                <a:solidFill>
                  <a:srgbClr val="000000"/>
                </a:solidFill>
                <a:latin typeface="Cairo Bold"/>
                <a:ea typeface="Cairo Bold"/>
                <a:cs typeface="Cairo Bold"/>
                <a:sym typeface="Cairo Bold"/>
              </a:rPr>
              <a:t>1-1</a:t>
            </a:r>
            <a:r>
              <a:rPr lang="ar-EG" b="true" sz="2133">
                <a:solidFill>
                  <a:srgbClr val="000000"/>
                </a:solidFill>
                <a:latin typeface="Cairo Bold"/>
                <a:ea typeface="Cairo Bold"/>
                <a:cs typeface="Cairo Bold"/>
                <a:sym typeface="Cairo Bold"/>
                <a:rtl val="true"/>
              </a:rPr>
              <a:t>- الجــــزء الأول (ســـرعة الـتـصـــويــــب):</a:t>
            </a:r>
          </a:p>
          <a:p>
            <a:pPr algn="just" rtl="true">
              <a:lnSpc>
                <a:spcPts val="3093"/>
              </a:lnSpc>
            </a:pPr>
            <a:r>
              <a:rPr lang="ar-EG" b="true" sz="2133">
                <a:solidFill>
                  <a:srgbClr val="000000"/>
                </a:solidFill>
                <a:latin typeface="Cairo Bold"/>
                <a:ea typeface="Cairo Bold"/>
                <a:cs typeface="Cairo Bold"/>
                <a:sym typeface="Cairo Bold"/>
                <a:rtl val="true"/>
              </a:rPr>
              <a:t> يلف اللاعب بالكرة في أي مكان قريب من السلة وفي أي جهة منها، وعند إعطاء إشارة البدء يصوب على السلة أكبر عدد المرات في زمن لمد</a:t>
            </a:r>
            <a:r>
              <a:rPr lang="ar-EG" b="true" sz="2133">
                <a:solidFill>
                  <a:srgbClr val="000000"/>
                </a:solidFill>
                <a:latin typeface="Cairo Bold"/>
                <a:ea typeface="Cairo Bold"/>
                <a:cs typeface="Cairo Bold"/>
                <a:sym typeface="Cairo Bold"/>
                <a:rtl val="true"/>
              </a:rPr>
              <a:t>ة </a:t>
            </a:r>
            <a:r>
              <a:rPr lang="en-US" b="true" sz="2133">
                <a:solidFill>
                  <a:srgbClr val="000000"/>
                </a:solidFill>
                <a:latin typeface="Cairo Bold"/>
                <a:ea typeface="Cairo Bold"/>
                <a:cs typeface="Cairo Bold"/>
                <a:sym typeface="Cairo Bold"/>
              </a:rPr>
              <a:t>30</a:t>
            </a:r>
            <a:r>
              <a:rPr lang="ar-EG" b="true" sz="2133">
                <a:solidFill>
                  <a:srgbClr val="000000"/>
                </a:solidFill>
                <a:latin typeface="Cairo Bold"/>
                <a:ea typeface="Cairo Bold"/>
                <a:cs typeface="Cairo Bold"/>
                <a:sym typeface="Cairo Bold"/>
                <a:rtl val="true"/>
              </a:rPr>
              <a:t> ثانية.</a:t>
            </a:r>
          </a:p>
          <a:p>
            <a:pPr algn="just" rtl="true">
              <a:lnSpc>
                <a:spcPts val="3093"/>
              </a:lnSpc>
            </a:pPr>
            <a:r>
              <a:rPr lang="ar-EG" b="true" sz="2133">
                <a:solidFill>
                  <a:srgbClr val="000000"/>
                </a:solidFill>
                <a:latin typeface="Cairo Bold"/>
                <a:ea typeface="Cairo Bold"/>
                <a:cs typeface="Cairo Bold"/>
                <a:sym typeface="Cairo Bold"/>
                <a:rtl val="true"/>
              </a:rPr>
              <a:t>الـتـسجـيـــل:                           </a:t>
            </a:r>
          </a:p>
          <a:p>
            <a:pPr algn="just" rtl="true">
              <a:lnSpc>
                <a:spcPts val="3093"/>
              </a:lnSpc>
            </a:pPr>
            <a:r>
              <a:rPr lang="ar-EG" b="true" sz="2133">
                <a:solidFill>
                  <a:srgbClr val="000000"/>
                </a:solidFill>
                <a:latin typeface="Cairo Bold"/>
                <a:ea typeface="Cairo Bold"/>
                <a:cs typeface="Cairo Bold"/>
                <a:sym typeface="Cairo Bold"/>
                <a:rtl val="true"/>
              </a:rPr>
              <a:t>·      تحتسب كل إصابة للهدف</a:t>
            </a:r>
            <a:r>
              <a:rPr lang="ar-EG" b="true" sz="2133">
                <a:solidFill>
                  <a:srgbClr val="000000"/>
                </a:solidFill>
                <a:latin typeface="Cairo Bold"/>
                <a:ea typeface="Cairo Bold"/>
                <a:cs typeface="Cairo Bold"/>
                <a:sym typeface="Cairo Bold"/>
                <a:rtl val="true"/>
              </a:rPr>
              <a:t> بنقطة واحدة.</a:t>
            </a:r>
          </a:p>
          <a:p>
            <a:pPr algn="just" rtl="true">
              <a:lnSpc>
                <a:spcPts val="3093"/>
              </a:lnSpc>
            </a:pPr>
            <a:r>
              <a:rPr lang="ar-EG" b="true" sz="2133">
                <a:solidFill>
                  <a:srgbClr val="000000"/>
                </a:solidFill>
                <a:latin typeface="Cairo Bold"/>
                <a:ea typeface="Cairo Bold"/>
                <a:cs typeface="Cairo Bold"/>
                <a:sym typeface="Cairo Bold"/>
                <a:rtl val="true"/>
              </a:rPr>
              <a:t>·      لا تحتسب كل إصابة للهدف يسبقها مخالفة الجري بالكرة أو المحاورة المزدوجة.</a:t>
            </a:r>
          </a:p>
          <a:p>
            <a:pPr algn="just" rtl="true">
              <a:lnSpc>
                <a:spcPts val="3093"/>
              </a:lnSpc>
            </a:pPr>
            <a:r>
              <a:rPr lang="ar-EG" b="true" sz="2133">
                <a:solidFill>
                  <a:srgbClr val="000000"/>
                </a:solidFill>
                <a:latin typeface="Cairo Bold"/>
                <a:ea typeface="Cairo Bold"/>
                <a:cs typeface="Cairo Bold"/>
                <a:sym typeface="Cairo Bold"/>
                <a:rtl val="true"/>
              </a:rPr>
              <a:t>·      الدرجة التي يحصل عليها اللاعب في هذا الجزء من الاختبار هي المجموع النقط التي يحصل عليها في مدة </a:t>
            </a:r>
            <a:r>
              <a:rPr lang="en-US" b="true" sz="2133">
                <a:solidFill>
                  <a:srgbClr val="000000"/>
                </a:solidFill>
                <a:latin typeface="Cairo Bold"/>
                <a:ea typeface="Cairo Bold"/>
                <a:cs typeface="Cairo Bold"/>
                <a:sym typeface="Cairo Bold"/>
              </a:rPr>
              <a:t>30</a:t>
            </a:r>
            <a:r>
              <a:rPr lang="ar-EG" b="true" sz="2133">
                <a:solidFill>
                  <a:srgbClr val="000000"/>
                </a:solidFill>
                <a:latin typeface="Cairo Bold"/>
                <a:ea typeface="Cairo Bold"/>
                <a:cs typeface="Cairo Bold"/>
                <a:sym typeface="Cairo Bold"/>
                <a:rtl val="true"/>
              </a:rPr>
              <a:t> ثانية.</a:t>
            </a:r>
          </a:p>
          <a:p>
            <a:pPr algn="just" rtl="true">
              <a:lnSpc>
                <a:spcPts val="3093"/>
              </a:lnSpc>
            </a:pPr>
            <a:r>
              <a:rPr lang="en-US" b="true" sz="2133">
                <a:solidFill>
                  <a:srgbClr val="000000"/>
                </a:solidFill>
                <a:latin typeface="Cairo Bold"/>
                <a:ea typeface="Cairo Bold"/>
                <a:cs typeface="Cairo Bold"/>
                <a:sym typeface="Cairo Bold"/>
              </a:rPr>
              <a:t>1-2</a:t>
            </a:r>
            <a:r>
              <a:rPr lang="ar-EG" b="true" sz="2133">
                <a:solidFill>
                  <a:srgbClr val="000000"/>
                </a:solidFill>
                <a:latin typeface="Cairo Bold"/>
                <a:ea typeface="Cairo Bold"/>
                <a:cs typeface="Cairo Bold"/>
                <a:sym typeface="Cairo Bold"/>
                <a:rtl val="true"/>
              </a:rPr>
              <a:t>- الجـــزء الثــانـــي (دقــــة التمـريــــر):</a:t>
            </a:r>
          </a:p>
          <a:p>
            <a:pPr algn="just" rtl="true">
              <a:lnSpc>
                <a:spcPts val="2808"/>
              </a:lnSpc>
            </a:pPr>
          </a:p>
        </p:txBody>
      </p:sp>
    </p:spTree>
  </p:cSld>
  <p:clrMapOvr>
    <a:masterClrMapping/>
  </p:clrMapOvr>
</p:sld>
</file>

<file path=ppt/slides/slide3.xml><?xml version="1.0" encoding="utf-8"?>
<p:sld xmlns:p="http://schemas.openxmlformats.org/presentationml/2006/main" xmlns:a="http://schemas.openxmlformats.org/drawingml/2006/main">
  <p:cSld>
    <p:bg>
      <p:bgPr>
        <a:solidFill>
          <a:srgbClr val="5CE1E6"/>
        </a:solidFill>
      </p:bgPr>
    </p:bg>
    <p:spTree>
      <p:nvGrpSpPr>
        <p:cNvPr id="1" name=""/>
        <p:cNvGrpSpPr/>
        <p:nvPr/>
      </p:nvGrpSpPr>
      <p:grpSpPr>
        <a:xfrm>
          <a:off x="0" y="0"/>
          <a:ext cx="0" cy="0"/>
          <a:chOff x="0" y="0"/>
          <a:chExt cx="0" cy="0"/>
        </a:xfrm>
      </p:grpSpPr>
      <p:sp>
        <p:nvSpPr>
          <p:cNvPr name="TextBox 2" id="2"/>
          <p:cNvSpPr txBox="true"/>
          <p:nvPr/>
        </p:nvSpPr>
        <p:spPr>
          <a:xfrm rot="0">
            <a:off x="480438" y="150253"/>
            <a:ext cx="16991869" cy="9208351"/>
          </a:xfrm>
          <a:prstGeom prst="rect">
            <a:avLst/>
          </a:prstGeom>
        </p:spPr>
        <p:txBody>
          <a:bodyPr anchor="t" rtlCol="false" tIns="0" lIns="0" bIns="0" rIns="0">
            <a:spAutoFit/>
          </a:bodyPr>
          <a:lstStyle/>
          <a:p>
            <a:pPr algn="r" rtl="true">
              <a:lnSpc>
                <a:spcPts val="3653"/>
              </a:lnSpc>
            </a:pPr>
            <a:r>
              <a:rPr lang="ar-EG" sz="2029" b="true">
                <a:solidFill>
                  <a:srgbClr val="000000"/>
                </a:solidFill>
                <a:latin typeface="Cairo Bold"/>
                <a:ea typeface="Cairo Bold"/>
                <a:cs typeface="Cairo Bold"/>
                <a:sym typeface="Cairo Bold"/>
                <a:rtl val="true"/>
              </a:rPr>
              <a:t> يرسم على الحائط ثلاثة مستطيلات متداخلة مقاساتها بالبوصة ( </a:t>
            </a:r>
            <a:r>
              <a:rPr lang="en-US" sz="2029" b="true">
                <a:solidFill>
                  <a:srgbClr val="000000"/>
                </a:solidFill>
                <a:latin typeface="Cairo Bold"/>
                <a:ea typeface="Cairo Bold"/>
                <a:cs typeface="Cairo Bold"/>
                <a:sym typeface="Cairo Bold"/>
              </a:rPr>
              <a:t>60</a:t>
            </a:r>
            <a:r>
              <a:rPr lang="ar-EG" sz="2029" b="true">
                <a:solidFill>
                  <a:srgbClr val="000000"/>
                </a:solidFill>
                <a:latin typeface="Cairo Bold"/>
                <a:ea typeface="Cairo Bold"/>
                <a:cs typeface="Cairo Bold"/>
                <a:sym typeface="Cairo Bold"/>
                <a:rtl val="true"/>
              </a:rPr>
              <a:t> × </a:t>
            </a:r>
            <a:r>
              <a:rPr lang="en-US" sz="2029" b="true">
                <a:solidFill>
                  <a:srgbClr val="000000"/>
                </a:solidFill>
                <a:latin typeface="Cairo Bold"/>
                <a:ea typeface="Cairo Bold"/>
                <a:cs typeface="Cairo Bold"/>
                <a:sym typeface="Cairo Bold"/>
              </a:rPr>
              <a:t>40</a:t>
            </a:r>
            <a:r>
              <a:rPr lang="ar-EG" sz="2029" b="true">
                <a:solidFill>
                  <a:srgbClr val="000000"/>
                </a:solidFill>
                <a:latin typeface="Cairo Bold"/>
                <a:ea typeface="Cairo Bold"/>
                <a:cs typeface="Cairo Bold"/>
                <a:sym typeface="Cairo Bold"/>
                <a:rtl val="true"/>
              </a:rPr>
              <a:t> )، (</a:t>
            </a:r>
            <a:r>
              <a:rPr lang="en-US" sz="2029" b="true">
                <a:solidFill>
                  <a:srgbClr val="000000"/>
                </a:solidFill>
                <a:latin typeface="Cairo Bold"/>
                <a:ea typeface="Cairo Bold"/>
                <a:cs typeface="Cairo Bold"/>
                <a:sym typeface="Cairo Bold"/>
              </a:rPr>
              <a:t>40</a:t>
            </a:r>
            <a:r>
              <a:rPr lang="ar-EG" sz="2029" b="true">
                <a:solidFill>
                  <a:srgbClr val="000000"/>
                </a:solidFill>
                <a:latin typeface="Cairo Bold"/>
                <a:ea typeface="Cairo Bold"/>
                <a:cs typeface="Cairo Bold"/>
                <a:sym typeface="Cairo Bold"/>
                <a:rtl val="true"/>
              </a:rPr>
              <a:t> × </a:t>
            </a:r>
            <a:r>
              <a:rPr lang="en-US" sz="2029" b="true">
                <a:solidFill>
                  <a:srgbClr val="000000"/>
                </a:solidFill>
                <a:latin typeface="Cairo Bold"/>
                <a:ea typeface="Cairo Bold"/>
                <a:cs typeface="Cairo Bold"/>
                <a:sym typeface="Cairo Bold"/>
              </a:rPr>
              <a:t>25</a:t>
            </a:r>
            <a:r>
              <a:rPr lang="ar-EG" sz="2029" b="true">
                <a:solidFill>
                  <a:srgbClr val="000000"/>
                </a:solidFill>
                <a:latin typeface="Cairo Bold"/>
                <a:ea typeface="Cairo Bold"/>
                <a:cs typeface="Cairo Bold"/>
                <a:sym typeface="Cairo Bold"/>
                <a:rtl val="true"/>
              </a:rPr>
              <a:t>)، (</a:t>
            </a:r>
            <a:r>
              <a:rPr lang="en-US" sz="2029" b="true">
                <a:solidFill>
                  <a:srgbClr val="000000"/>
                </a:solidFill>
                <a:latin typeface="Cairo Bold"/>
                <a:ea typeface="Cairo Bold"/>
                <a:cs typeface="Cairo Bold"/>
                <a:sym typeface="Cairo Bold"/>
              </a:rPr>
              <a:t>20</a:t>
            </a:r>
            <a:r>
              <a:rPr lang="ar-EG" sz="2029" b="true">
                <a:solidFill>
                  <a:srgbClr val="000000"/>
                </a:solidFill>
                <a:latin typeface="Cairo Bold"/>
                <a:ea typeface="Cairo Bold"/>
                <a:cs typeface="Cairo Bold"/>
                <a:sym typeface="Cairo Bold"/>
                <a:rtl val="true"/>
              </a:rPr>
              <a:t> × </a:t>
            </a:r>
            <a:r>
              <a:rPr lang="en-US" sz="2029" b="true">
                <a:solidFill>
                  <a:srgbClr val="000000"/>
                </a:solidFill>
                <a:latin typeface="Cairo Bold"/>
                <a:ea typeface="Cairo Bold"/>
                <a:cs typeface="Cairo Bold"/>
                <a:sym typeface="Cairo Bold"/>
              </a:rPr>
              <a:t>10</a:t>
            </a:r>
            <a:r>
              <a:rPr lang="ar-EG" sz="2029" b="true">
                <a:solidFill>
                  <a:srgbClr val="000000"/>
                </a:solidFill>
                <a:latin typeface="Cairo Bold"/>
                <a:ea typeface="Cairo Bold"/>
                <a:cs typeface="Cairo Bold"/>
                <a:sym typeface="Cairo Bold"/>
                <a:rtl val="true"/>
              </a:rPr>
              <a:t>) بحيث ترتفع قاعدة المستطيل الأكبر عن الأرض بمقدار (</a:t>
            </a:r>
            <a:r>
              <a:rPr lang="en-US" sz="2029" b="true">
                <a:solidFill>
                  <a:srgbClr val="000000"/>
                </a:solidFill>
                <a:latin typeface="Cairo Bold"/>
                <a:ea typeface="Cairo Bold"/>
                <a:cs typeface="Cairo Bold"/>
                <a:sym typeface="Cairo Bold"/>
              </a:rPr>
              <a:t>14</a:t>
            </a:r>
            <a:r>
              <a:rPr lang="ar-EG" sz="2029" b="true">
                <a:solidFill>
                  <a:srgbClr val="000000"/>
                </a:solidFill>
                <a:latin typeface="Cairo Bold"/>
                <a:ea typeface="Cairo Bold"/>
                <a:cs typeface="Cairo Bold"/>
                <a:sym typeface="Cairo Bold"/>
                <a:rtl val="true"/>
              </a:rPr>
              <a:t>) بوضة.</a:t>
            </a:r>
          </a:p>
          <a:p>
            <a:pPr algn="r" rtl="true">
              <a:lnSpc>
                <a:spcPts val="3653"/>
              </a:lnSpc>
            </a:pPr>
            <a:r>
              <a:rPr lang="ar-EG" sz="2029" b="true">
                <a:solidFill>
                  <a:srgbClr val="000000"/>
                </a:solidFill>
                <a:latin typeface="Cairo Bold"/>
                <a:ea typeface="Cairo Bold"/>
                <a:cs typeface="Cairo Bold"/>
                <a:sym typeface="Cairo Bold"/>
                <a:rtl val="true"/>
              </a:rPr>
              <a:t>يقف اللاعب بالكرة خلف خط يبعد عن الحائط المرسوم عليه المستطيلات لمسافة (</a:t>
            </a:r>
            <a:r>
              <a:rPr lang="en-US" sz="2029" b="true">
                <a:solidFill>
                  <a:srgbClr val="000000"/>
                </a:solidFill>
                <a:latin typeface="Cairo Bold"/>
                <a:ea typeface="Cairo Bold"/>
                <a:cs typeface="Cairo Bold"/>
                <a:sym typeface="Cairo Bold"/>
              </a:rPr>
              <a:t>40</a:t>
            </a:r>
            <a:r>
              <a:rPr lang="ar-EG" sz="2029" b="true">
                <a:solidFill>
                  <a:srgbClr val="000000"/>
                </a:solidFill>
                <a:latin typeface="Cairo Bold"/>
                <a:ea typeface="Cairo Bold"/>
                <a:cs typeface="Cairo Bold"/>
                <a:sym typeface="Cairo Bold"/>
                <a:rtl val="true"/>
              </a:rPr>
              <a:t>) قدم ليصوب الكرة بيد واحدة كما لو كان يمررها وذلك في اتجاه المستطيلات المتداخلة المرسومة على هذا الحائط.</a:t>
            </a:r>
          </a:p>
          <a:p>
            <a:pPr algn="r" rtl="true">
              <a:lnSpc>
                <a:spcPts val="3653"/>
              </a:lnSpc>
            </a:pPr>
            <a:r>
              <a:rPr lang="ar-EG" sz="2029" b="true">
                <a:solidFill>
                  <a:srgbClr val="000000"/>
                </a:solidFill>
                <a:latin typeface="Cairo Bold"/>
                <a:ea typeface="Cairo Bold"/>
                <a:cs typeface="Cairo Bold"/>
                <a:sym typeface="Cairo Bold"/>
                <a:rtl val="true"/>
              </a:rPr>
              <a:t>الـتـسجـيـــل:</a:t>
            </a:r>
          </a:p>
          <a:p>
            <a:pPr algn="r" rtl="true">
              <a:lnSpc>
                <a:spcPts val="3653"/>
              </a:lnSpc>
            </a:pPr>
            <a:r>
              <a:rPr lang="ar-EG" sz="2029" b="true">
                <a:solidFill>
                  <a:srgbClr val="000000"/>
                </a:solidFill>
                <a:latin typeface="Cairo Bold"/>
                <a:ea typeface="Cairo Bold"/>
                <a:cs typeface="Cairo Bold"/>
                <a:sym typeface="Cairo Bold"/>
                <a:rtl val="true"/>
              </a:rPr>
              <a:t>·      تحتسب للاعب ثلاث نقاط عن كل تصويبة تلامس فيها الكرة المستطيل الصغير.</a:t>
            </a:r>
          </a:p>
          <a:p>
            <a:pPr algn="r" rtl="true">
              <a:lnSpc>
                <a:spcPts val="3653"/>
              </a:lnSpc>
            </a:pPr>
            <a:r>
              <a:rPr lang="ar-EG" sz="2029" b="true">
                <a:solidFill>
                  <a:srgbClr val="000000"/>
                </a:solidFill>
                <a:latin typeface="Cairo Bold"/>
                <a:ea typeface="Cairo Bold"/>
                <a:cs typeface="Cairo Bold"/>
                <a:sym typeface="Cairo Bold"/>
                <a:rtl val="true"/>
              </a:rPr>
              <a:t>·      تحتسب للاعب نقطتان عن كل تصويبة تلامس فيها الكرة المستطيل المتوسط.</a:t>
            </a:r>
          </a:p>
          <a:p>
            <a:pPr algn="r" rtl="true">
              <a:lnSpc>
                <a:spcPts val="3653"/>
              </a:lnSpc>
            </a:pPr>
            <a:r>
              <a:rPr lang="ar-EG" sz="2029" b="true">
                <a:solidFill>
                  <a:srgbClr val="000000"/>
                </a:solidFill>
                <a:latin typeface="Cairo Bold"/>
                <a:ea typeface="Cairo Bold"/>
                <a:cs typeface="Cairo Bold"/>
                <a:sym typeface="Cairo Bold"/>
                <a:rtl val="true"/>
              </a:rPr>
              <a:t>·      تحتسب للاعب نقطة واحدة عن كل تصويبة تلمس فيها الكرة المستطيل الكبير.</a:t>
            </a:r>
          </a:p>
          <a:p>
            <a:pPr algn="r" rtl="true">
              <a:lnSpc>
                <a:spcPts val="3653"/>
              </a:lnSpc>
            </a:pPr>
            <a:r>
              <a:rPr lang="ar-EG" sz="2029" b="true">
                <a:solidFill>
                  <a:srgbClr val="000000"/>
                </a:solidFill>
                <a:latin typeface="Cairo Bold"/>
                <a:ea typeface="Cairo Bold"/>
                <a:cs typeface="Cairo Bold"/>
                <a:sym typeface="Cairo Bold"/>
                <a:rtl val="true"/>
              </a:rPr>
              <a:t>·      التصويبة التي تلمس فيها الكرة أي خط من المستطيل الأكبر تعتبر وكأنها لمست المستطيل الأكبر.</a:t>
            </a:r>
          </a:p>
          <a:p>
            <a:pPr algn="r" rtl="true">
              <a:lnSpc>
                <a:spcPts val="3653"/>
              </a:lnSpc>
            </a:pPr>
            <a:r>
              <a:rPr lang="ar-EG" sz="2029" b="true">
                <a:solidFill>
                  <a:srgbClr val="000000"/>
                </a:solidFill>
                <a:latin typeface="Cairo Bold"/>
                <a:ea typeface="Cairo Bold"/>
                <a:cs typeface="Cairo Bold"/>
                <a:sym typeface="Cairo Bold"/>
                <a:rtl val="true"/>
              </a:rPr>
              <a:t>·      التصويبة التي تلامس فيها الكرة أي خط من المستطيل الأكبر تعتبر وكأنها خارجة عنه ولا تحتسب لها أي نقطة.</a:t>
            </a:r>
          </a:p>
          <a:p>
            <a:pPr algn="r" rtl="true">
              <a:lnSpc>
                <a:spcPts val="3653"/>
              </a:lnSpc>
            </a:pPr>
            <a:r>
              <a:rPr lang="en-US" sz="2029" b="true">
                <a:solidFill>
                  <a:srgbClr val="000000"/>
                </a:solidFill>
                <a:latin typeface="Cairo Bold"/>
                <a:ea typeface="Cairo Bold"/>
                <a:cs typeface="Cairo Bold"/>
                <a:sym typeface="Cairo Bold"/>
              </a:rPr>
              <a:t>1-3</a:t>
            </a:r>
            <a:r>
              <a:rPr lang="ar-EG" sz="2029" b="true">
                <a:solidFill>
                  <a:srgbClr val="000000"/>
                </a:solidFill>
                <a:latin typeface="Cairo Bold"/>
                <a:ea typeface="Cairo Bold"/>
                <a:cs typeface="Cairo Bold"/>
                <a:sym typeface="Cairo Bold"/>
                <a:rtl val="true"/>
              </a:rPr>
              <a:t>- الجـــزء الثـالـــث (ســرعـــة المحــــاورة بـالكـــرة):</a:t>
            </a:r>
          </a:p>
          <a:p>
            <a:pPr algn="r" rtl="true">
              <a:lnSpc>
                <a:spcPts val="3653"/>
              </a:lnSpc>
            </a:pPr>
            <a:r>
              <a:rPr lang="ar-EG" sz="2029" b="true">
                <a:solidFill>
                  <a:srgbClr val="000000"/>
                </a:solidFill>
                <a:latin typeface="Cairo Bold"/>
                <a:ea typeface="Cairo Bold"/>
                <a:cs typeface="Cairo Bold"/>
                <a:sym typeface="Cairo Bold"/>
                <a:rtl val="true"/>
              </a:rPr>
              <a:t> يرسم على أرض الملعب خط بالطباشير يمثل البداية ثم توضع أربعة كراسي متتالية أمام هذا الخط بحيث يبعد الكرسي الأول عن خط البداية بمقدار (</a:t>
            </a:r>
            <a:r>
              <a:rPr lang="en-US" sz="2029" b="true">
                <a:solidFill>
                  <a:srgbClr val="000000"/>
                </a:solidFill>
                <a:latin typeface="Cairo Bold"/>
                <a:ea typeface="Cairo Bold"/>
                <a:cs typeface="Cairo Bold"/>
                <a:sym typeface="Cairo Bold"/>
              </a:rPr>
              <a:t>12</a:t>
            </a:r>
            <a:r>
              <a:rPr lang="ar-EG" sz="2029" b="true">
                <a:solidFill>
                  <a:srgbClr val="000000"/>
                </a:solidFill>
                <a:latin typeface="Cairo Bold"/>
                <a:ea typeface="Cairo Bold"/>
                <a:cs typeface="Cairo Bold"/>
                <a:sym typeface="Cairo Bold"/>
                <a:rtl val="true"/>
              </a:rPr>
              <a:t>) قدم وتكون المسافة بين كل اثنين من الكراسي (</a:t>
            </a:r>
            <a:r>
              <a:rPr lang="en-US" sz="2029" b="true">
                <a:solidFill>
                  <a:srgbClr val="000000"/>
                </a:solidFill>
                <a:latin typeface="Cairo Bold"/>
                <a:ea typeface="Cairo Bold"/>
                <a:cs typeface="Cairo Bold"/>
                <a:sym typeface="Cairo Bold"/>
              </a:rPr>
              <a:t>6</a:t>
            </a:r>
            <a:r>
              <a:rPr lang="ar-EG" sz="2029" b="true">
                <a:solidFill>
                  <a:srgbClr val="000000"/>
                </a:solidFill>
                <a:latin typeface="Cairo Bold"/>
                <a:ea typeface="Cairo Bold"/>
                <a:cs typeface="Cairo Bold"/>
                <a:sym typeface="Cairo Bold"/>
                <a:rtl val="true"/>
              </a:rPr>
              <a:t>) أقدام يقف اللاعب بالكرة خلف خط البداية مباشرة ومع إشارة البدء يحاور بها بطريقة الزجزاج بين الكراسي الأربعة ذهاباً وإيابا كما هو مضح بالرسم رقم (</a:t>
            </a:r>
            <a:r>
              <a:rPr lang="en-US" sz="2029" b="true">
                <a:solidFill>
                  <a:srgbClr val="000000"/>
                </a:solidFill>
                <a:latin typeface="Cairo Bold"/>
                <a:ea typeface="Cairo Bold"/>
                <a:cs typeface="Cairo Bold"/>
                <a:sym typeface="Cairo Bold"/>
              </a:rPr>
              <a:t>13</a:t>
            </a:r>
            <a:r>
              <a:rPr lang="ar-EG" sz="2029" b="true">
                <a:solidFill>
                  <a:srgbClr val="000000"/>
                </a:solidFill>
                <a:latin typeface="Cairo Bold"/>
                <a:ea typeface="Cairo Bold"/>
                <a:cs typeface="Cairo Bold"/>
                <a:sym typeface="Cairo Bold"/>
                <a:rtl val="true"/>
              </a:rPr>
              <a:t>) صفحة </a:t>
            </a:r>
            <a:r>
              <a:rPr lang="en-US" sz="2029" b="true">
                <a:solidFill>
                  <a:srgbClr val="000000"/>
                </a:solidFill>
                <a:latin typeface="Cairo Bold"/>
                <a:ea typeface="Cairo Bold"/>
                <a:cs typeface="Cairo Bold"/>
                <a:sym typeface="Cairo Bold"/>
              </a:rPr>
              <a:t>120</a:t>
            </a:r>
            <a:r>
              <a:rPr lang="ar-EG" sz="2029" b="true">
                <a:solidFill>
                  <a:srgbClr val="000000"/>
                </a:solidFill>
                <a:latin typeface="Cairo Bold"/>
                <a:ea typeface="Cairo Bold"/>
                <a:cs typeface="Cairo Bold"/>
                <a:sym typeface="Cairo Bold"/>
                <a:rtl val="true"/>
              </a:rPr>
              <a:t> وذلك في زمن قدره </a:t>
            </a:r>
            <a:r>
              <a:rPr lang="en-US" sz="2029" b="true">
                <a:solidFill>
                  <a:srgbClr val="000000"/>
                </a:solidFill>
                <a:latin typeface="Cairo Bold"/>
                <a:ea typeface="Cairo Bold"/>
                <a:cs typeface="Cairo Bold"/>
                <a:sym typeface="Cairo Bold"/>
              </a:rPr>
              <a:t>30</a:t>
            </a:r>
            <a:r>
              <a:rPr lang="ar-EG" sz="2029" b="true">
                <a:solidFill>
                  <a:srgbClr val="000000"/>
                </a:solidFill>
                <a:latin typeface="Cairo Bold"/>
                <a:ea typeface="Cairo Bold"/>
                <a:cs typeface="Cairo Bold"/>
                <a:sym typeface="Cairo Bold"/>
                <a:rtl val="true"/>
              </a:rPr>
              <a:t> ثانية. </a:t>
            </a:r>
          </a:p>
          <a:p>
            <a:pPr algn="r" rtl="true">
              <a:lnSpc>
                <a:spcPts val="3653"/>
              </a:lnSpc>
            </a:pPr>
            <a:r>
              <a:rPr lang="ar-EG" sz="2029" b="true">
                <a:solidFill>
                  <a:srgbClr val="000000"/>
                </a:solidFill>
                <a:latin typeface="Cairo Bold"/>
                <a:ea typeface="Cairo Bold"/>
                <a:cs typeface="Cairo Bold"/>
                <a:sym typeface="Cairo Bold"/>
                <a:rtl val="true"/>
              </a:rPr>
              <a:t>الـتـسجـيـــل:</a:t>
            </a:r>
          </a:p>
          <a:p>
            <a:pPr algn="r" rtl="true">
              <a:lnSpc>
                <a:spcPts val="3653"/>
              </a:lnSpc>
            </a:pPr>
            <a:r>
              <a:rPr lang="ar-EG" sz="2029" b="true">
                <a:solidFill>
                  <a:srgbClr val="000000"/>
                </a:solidFill>
                <a:latin typeface="Cairo Bold"/>
                <a:ea typeface="Cairo Bold"/>
                <a:cs typeface="Cairo Bold"/>
                <a:sym typeface="Cairo Bold"/>
                <a:rtl val="true"/>
              </a:rPr>
              <a:t>·      تحتسب للاعب النقط تبعا لعدد الكراسي التي تخطاها في المدة المذكورة.</a:t>
            </a:r>
          </a:p>
          <a:p>
            <a:pPr algn="r" rtl="true">
              <a:lnSpc>
                <a:spcPts val="3653"/>
              </a:lnSpc>
            </a:pPr>
            <a:r>
              <a:rPr lang="ar-EG" sz="2029" b="true">
                <a:solidFill>
                  <a:srgbClr val="000000"/>
                </a:solidFill>
                <a:latin typeface="Cairo Bold"/>
                <a:ea typeface="Cairo Bold"/>
                <a:cs typeface="Cairo Bold"/>
                <a:sym typeface="Cairo Bold"/>
                <a:rtl val="true"/>
              </a:rPr>
              <a:t>·      لا تحتسب للاعب أي نقطة إذا تخطى الكرسي بالمحاورة باليد القريبة منه، يمكن اعتبار درجة اللاعب في اختبار جونسون هي مجموع النقاط التي يحصل عليها عند أداء الأجزاء الثلاثة للاختبار.</a:t>
            </a:r>
          </a:p>
          <a:p>
            <a:pPr algn="r" rtl="true">
              <a:lnSpc>
                <a:spcPts val="3653"/>
              </a:lnSpc>
            </a:pPr>
            <a:r>
              <a:rPr lang="en-US" sz="2029" b="true">
                <a:solidFill>
                  <a:srgbClr val="000000"/>
                </a:solidFill>
                <a:latin typeface="Cairo Bold"/>
                <a:ea typeface="Cairo Bold"/>
                <a:cs typeface="Cairo Bold"/>
                <a:sym typeface="Cairo Bold"/>
              </a:rPr>
              <a:t>2</a:t>
            </a:r>
            <a:r>
              <a:rPr lang="ar-EG" sz="2029" b="true">
                <a:solidFill>
                  <a:srgbClr val="000000"/>
                </a:solidFill>
                <a:latin typeface="Cairo Bold"/>
                <a:ea typeface="Cairo Bold"/>
                <a:cs typeface="Cairo Bold"/>
                <a:sym typeface="Cairo Bold"/>
                <a:rtl val="true"/>
              </a:rPr>
              <a:t>- اخـتـبـــار نــوكـــــس:</a:t>
            </a:r>
          </a:p>
          <a:p>
            <a:pPr algn="r" rtl="true">
              <a:lnSpc>
                <a:spcPts val="3653"/>
              </a:lnSpc>
            </a:pPr>
          </a:p>
        </p:txBody>
      </p:sp>
    </p:spTree>
  </p:cSld>
  <p:clrMapOvr>
    <a:masterClrMapping/>
  </p:clrMapOvr>
</p:sld>
</file>

<file path=ppt/slides/slide4.xml><?xml version="1.0" encoding="utf-8"?>
<p:sld xmlns:p="http://schemas.openxmlformats.org/presentationml/2006/main" xmlns:a="http://schemas.openxmlformats.org/drawingml/2006/main">
  <p:cSld>
    <p:bg>
      <p:bgPr>
        <a:solidFill>
          <a:srgbClr val="7ED957"/>
        </a:solidFill>
      </p:bgPr>
    </p:bg>
    <p:spTree>
      <p:nvGrpSpPr>
        <p:cNvPr id="1" name=""/>
        <p:cNvGrpSpPr/>
        <p:nvPr/>
      </p:nvGrpSpPr>
      <p:grpSpPr>
        <a:xfrm>
          <a:off x="0" y="0"/>
          <a:ext cx="0" cy="0"/>
          <a:chOff x="0" y="0"/>
          <a:chExt cx="0" cy="0"/>
        </a:xfrm>
      </p:grpSpPr>
      <p:sp>
        <p:nvSpPr>
          <p:cNvPr name="TextBox 2" id="2"/>
          <p:cNvSpPr txBox="true"/>
          <p:nvPr/>
        </p:nvSpPr>
        <p:spPr>
          <a:xfrm rot="0">
            <a:off x="205270" y="225320"/>
            <a:ext cx="17669610" cy="9728543"/>
          </a:xfrm>
          <a:prstGeom prst="rect">
            <a:avLst/>
          </a:prstGeom>
        </p:spPr>
        <p:txBody>
          <a:bodyPr anchor="t" rtlCol="false" tIns="0" lIns="0" bIns="0" rIns="0">
            <a:spAutoFit/>
          </a:bodyPr>
          <a:lstStyle/>
          <a:p>
            <a:pPr algn="just" rtl="true">
              <a:lnSpc>
                <a:spcPts val="3677"/>
              </a:lnSpc>
            </a:pPr>
            <a:r>
              <a:rPr lang="ar-EG" b="true" sz="1998">
                <a:solidFill>
                  <a:srgbClr val="000000"/>
                </a:solidFill>
                <a:latin typeface="Montaser Arabic Bold"/>
                <a:ea typeface="Montaser Arabic Bold"/>
                <a:cs typeface="Montaser Arabic Bold"/>
                <a:sym typeface="Montaser Arabic Bold"/>
                <a:rtl val="true"/>
              </a:rPr>
              <a:t> يتكون اختبار نوكس </a:t>
            </a:r>
            <a:r>
              <a:rPr lang="en-US" b="true" sz="1998">
                <a:solidFill>
                  <a:srgbClr val="000000"/>
                </a:solidFill>
                <a:latin typeface="Montaser Arabic Bold"/>
                <a:ea typeface="Montaser Arabic Bold"/>
                <a:cs typeface="Montaser Arabic Bold"/>
                <a:sym typeface="Montaser Arabic Bold"/>
              </a:rPr>
              <a:t>Knox</a:t>
            </a:r>
            <a:r>
              <a:rPr lang="ar-EG" b="true" sz="1998">
                <a:solidFill>
                  <a:srgbClr val="000000"/>
                </a:solidFill>
                <a:latin typeface="Montaser Arabic Bold"/>
                <a:ea typeface="Montaser Arabic Bold"/>
                <a:cs typeface="Montaser Arabic Bold"/>
                <a:sym typeface="Montaser Arabic Bold"/>
                <a:rtl val="true"/>
              </a:rPr>
              <a:t> من أ</a:t>
            </a:r>
            <a:r>
              <a:rPr lang="ar-EG" b="true" sz="1998">
                <a:solidFill>
                  <a:srgbClr val="000000"/>
                </a:solidFill>
                <a:latin typeface="Montaser Arabic Bold"/>
                <a:ea typeface="Montaser Arabic Bold"/>
                <a:cs typeface="Montaser Arabic Bold"/>
                <a:sym typeface="Montaser Arabic Bold"/>
                <a:rtl val="true"/>
              </a:rPr>
              <a:t>ربعة أجزاء ويحتاج المدرب عند تطبيقه إلى الكرة سلة وطباشير وساعة إيقاف وعدد (</a:t>
            </a:r>
            <a:r>
              <a:rPr lang="en-US" b="true" sz="1998">
                <a:solidFill>
                  <a:srgbClr val="000000"/>
                </a:solidFill>
                <a:latin typeface="Montaser Arabic Bold"/>
                <a:ea typeface="Montaser Arabic Bold"/>
                <a:cs typeface="Montaser Arabic Bold"/>
                <a:sym typeface="Montaser Arabic Bold"/>
              </a:rPr>
              <a:t>8</a:t>
            </a:r>
            <a:r>
              <a:rPr lang="ar-EG" b="true" sz="1998">
                <a:solidFill>
                  <a:srgbClr val="000000"/>
                </a:solidFill>
                <a:latin typeface="Montaser Arabic Bold"/>
                <a:ea typeface="Montaser Arabic Bold"/>
                <a:cs typeface="Montaser Arabic Bold"/>
                <a:sym typeface="Montaser Arabic Bold"/>
                <a:rtl val="true"/>
              </a:rPr>
              <a:t>) كراسي وعدد (</a:t>
            </a:r>
            <a:r>
              <a:rPr lang="en-US" b="true" sz="1998">
                <a:solidFill>
                  <a:srgbClr val="000000"/>
                </a:solidFill>
                <a:latin typeface="Montaser Arabic Bold"/>
                <a:ea typeface="Montaser Arabic Bold"/>
                <a:cs typeface="Montaser Arabic Bold"/>
                <a:sym typeface="Montaser Arabic Bold"/>
              </a:rPr>
              <a:t>2</a:t>
            </a:r>
            <a:r>
              <a:rPr lang="ar-EG" b="true" sz="1998">
                <a:solidFill>
                  <a:srgbClr val="000000"/>
                </a:solidFill>
                <a:latin typeface="Montaser Arabic Bold"/>
                <a:ea typeface="Montaser Arabic Bold"/>
                <a:cs typeface="Montaser Arabic Bold"/>
                <a:sym typeface="Montaser Arabic Bold"/>
                <a:rtl val="true"/>
              </a:rPr>
              <a:t>) فنجان شاي أعلبة صفيح فارغة وملونة بالألوان الأزرق والأبيض والأحمر بحيث تكون لكل علبة لون.</a:t>
            </a:r>
          </a:p>
          <a:p>
            <a:pPr algn="just" rtl="true">
              <a:lnSpc>
                <a:spcPts val="3677"/>
              </a:lnSpc>
            </a:pPr>
            <a:r>
              <a:rPr lang="en-US" b="true" sz="1998">
                <a:solidFill>
                  <a:srgbClr val="000000"/>
                </a:solidFill>
                <a:latin typeface="Montaser Arabic Bold"/>
                <a:ea typeface="Montaser Arabic Bold"/>
                <a:cs typeface="Montaser Arabic Bold"/>
                <a:sym typeface="Montaser Arabic Bold"/>
              </a:rPr>
              <a:t>2-1</a:t>
            </a:r>
            <a:r>
              <a:rPr lang="ar-EG" b="true" sz="1998">
                <a:solidFill>
                  <a:srgbClr val="000000"/>
                </a:solidFill>
                <a:latin typeface="Montaser Arabic Bold"/>
                <a:ea typeface="Montaser Arabic Bold"/>
                <a:cs typeface="Montaser Arabic Bold"/>
                <a:sym typeface="Montaser Arabic Bold"/>
                <a:rtl val="true"/>
              </a:rPr>
              <a:t>- الجــــزء الأول (المحـــاورة الســريـعــــة):</a:t>
            </a:r>
          </a:p>
          <a:p>
            <a:pPr algn="just" rtl="true">
              <a:lnSpc>
                <a:spcPts val="3677"/>
              </a:lnSpc>
            </a:pPr>
            <a:r>
              <a:rPr lang="ar-EG" b="true" sz="1998">
                <a:solidFill>
                  <a:srgbClr val="000000"/>
                </a:solidFill>
                <a:latin typeface="Montaser Arabic Bold"/>
                <a:ea typeface="Montaser Arabic Bold"/>
                <a:cs typeface="Montaser Arabic Bold"/>
                <a:sym typeface="Montaser Arabic Bold"/>
                <a:rtl val="true"/>
              </a:rPr>
              <a:t> يرسم على أرض الملعب خط بالطباشير يمثل البداية ثم توضع أربعة كراسي متتالية أمام هذا الخط بحيث يبعد الكرسي الأول عن خط الراية بمقدار (</a:t>
            </a:r>
            <a:r>
              <a:rPr lang="en-US" b="true" sz="1998">
                <a:solidFill>
                  <a:srgbClr val="000000"/>
                </a:solidFill>
                <a:latin typeface="Montaser Arabic Bold"/>
                <a:ea typeface="Montaser Arabic Bold"/>
                <a:cs typeface="Montaser Arabic Bold"/>
                <a:sym typeface="Montaser Arabic Bold"/>
              </a:rPr>
              <a:t>6</a:t>
            </a:r>
            <a:r>
              <a:rPr lang="ar-EG" b="true" sz="1998">
                <a:solidFill>
                  <a:srgbClr val="000000"/>
                </a:solidFill>
                <a:latin typeface="Montaser Arabic Bold"/>
                <a:ea typeface="Montaser Arabic Bold"/>
                <a:cs typeface="Montaser Arabic Bold"/>
                <a:sym typeface="Montaser Arabic Bold"/>
                <a:rtl val="true"/>
              </a:rPr>
              <a:t>) متر وتكون المسافة بين كاثنين من الكراسي (</a:t>
            </a:r>
            <a:r>
              <a:rPr lang="en-US" b="true" sz="1998">
                <a:solidFill>
                  <a:srgbClr val="000000"/>
                </a:solidFill>
                <a:latin typeface="Montaser Arabic Bold"/>
                <a:ea typeface="Montaser Arabic Bold"/>
                <a:cs typeface="Montaser Arabic Bold"/>
                <a:sym typeface="Montaser Arabic Bold"/>
              </a:rPr>
              <a:t>4.5</a:t>
            </a:r>
            <a:r>
              <a:rPr lang="ar-EG" b="true" sz="1998">
                <a:solidFill>
                  <a:srgbClr val="000000"/>
                </a:solidFill>
                <a:latin typeface="Montaser Arabic Bold"/>
                <a:ea typeface="Montaser Arabic Bold"/>
                <a:cs typeface="Montaser Arabic Bold"/>
                <a:sym typeface="Montaser Arabic Bold"/>
                <a:rtl val="true"/>
              </a:rPr>
              <a:t>) متر، يضع اللاعب الكرة على خط البداية ويقف خلفها ويداه على ركبتيه وعند إشارة البدء يلتقط اللاعب الكرة من الأرض ويحاور بها بين الكراسي الأربعة بطريقة الزجزاج ذهاباً وإياباً فقط حتى يصل إلى الخط الذي بدأ منه.</a:t>
            </a:r>
          </a:p>
          <a:p>
            <a:pPr algn="just" rtl="true">
              <a:lnSpc>
                <a:spcPts val="3677"/>
              </a:lnSpc>
            </a:pPr>
            <a:r>
              <a:rPr lang="ar-EG" b="true" sz="1998">
                <a:solidFill>
                  <a:srgbClr val="000000"/>
                </a:solidFill>
                <a:latin typeface="Montaser Arabic Bold"/>
                <a:ea typeface="Montaser Arabic Bold"/>
                <a:cs typeface="Montaser Arabic Bold"/>
                <a:sym typeface="Montaser Arabic Bold"/>
                <a:rtl val="true"/>
              </a:rPr>
              <a:t>الـتـسجـيـــل:</a:t>
            </a:r>
          </a:p>
          <a:p>
            <a:pPr algn="just" rtl="true">
              <a:lnSpc>
                <a:spcPts val="3677"/>
              </a:lnSpc>
            </a:pPr>
            <a:r>
              <a:rPr lang="ar-EG" b="true" sz="1998">
                <a:solidFill>
                  <a:srgbClr val="000000"/>
                </a:solidFill>
                <a:latin typeface="Montaser Arabic Bold"/>
                <a:ea typeface="Montaser Arabic Bold"/>
                <a:cs typeface="Montaser Arabic Bold"/>
                <a:sym typeface="Montaser Arabic Bold"/>
                <a:rtl val="true"/>
              </a:rPr>
              <a:t>·يحتسب للاعب الزمن الذي استغرقه بالثواني من لحظة إصدار إشارة البدء حتى العودة مرة أخرى إلى خط البداية بعد أن يكون قد تخطى الكراسي الأربعة بالمحاورة.</a:t>
            </a:r>
          </a:p>
          <a:p>
            <a:pPr algn="just" rtl="true">
              <a:lnSpc>
                <a:spcPts val="3677"/>
              </a:lnSpc>
            </a:pPr>
            <a:r>
              <a:rPr lang="ar-EG" b="true" sz="1998">
                <a:solidFill>
                  <a:srgbClr val="000000"/>
                </a:solidFill>
                <a:latin typeface="Montaser Arabic Bold"/>
                <a:ea typeface="Montaser Arabic Bold"/>
                <a:cs typeface="Montaser Arabic Bold"/>
                <a:sym typeface="Montaser Arabic Bold"/>
                <a:rtl val="true"/>
              </a:rPr>
              <a:t>·يعاد إجراء هذا الجزء من الاختبار إذا لم يتخطى اللاعب جمع الكراسي والكرة في الجانب البعيد عنها أثناء المحاورة أو إذا ارتكب اللاعب مخالفة الجري بالكرة أو المحاورة المزدوجة.</a:t>
            </a:r>
          </a:p>
          <a:p>
            <a:pPr algn="just" rtl="true">
              <a:lnSpc>
                <a:spcPts val="3677"/>
              </a:lnSpc>
            </a:pPr>
            <a:r>
              <a:rPr lang="en-US" b="true" sz="1998">
                <a:solidFill>
                  <a:srgbClr val="000000"/>
                </a:solidFill>
                <a:latin typeface="Montaser Arabic Bold"/>
                <a:ea typeface="Montaser Arabic Bold"/>
                <a:cs typeface="Montaser Arabic Bold"/>
                <a:sym typeface="Montaser Arabic Bold"/>
              </a:rPr>
              <a:t>2-2</a:t>
            </a:r>
            <a:r>
              <a:rPr lang="ar-EG" b="true" sz="1998">
                <a:solidFill>
                  <a:srgbClr val="000000"/>
                </a:solidFill>
                <a:latin typeface="Montaser Arabic Bold"/>
                <a:ea typeface="Montaser Arabic Bold"/>
                <a:cs typeface="Montaser Arabic Bold"/>
                <a:sym typeface="Montaser Arabic Bold"/>
                <a:rtl val="true"/>
              </a:rPr>
              <a:t>- الجـــزء الثــانـــي (التمـريـــر الســـــريـــع):</a:t>
            </a:r>
          </a:p>
          <a:p>
            <a:pPr algn="just" rtl="true">
              <a:lnSpc>
                <a:spcPts val="3677"/>
              </a:lnSpc>
            </a:pPr>
            <a:r>
              <a:rPr lang="ar-EG" b="true" sz="1998">
                <a:solidFill>
                  <a:srgbClr val="000000"/>
                </a:solidFill>
                <a:latin typeface="Montaser Arabic Bold"/>
                <a:ea typeface="Montaser Arabic Bold"/>
                <a:cs typeface="Montaser Arabic Bold"/>
                <a:sym typeface="Montaser Arabic Bold"/>
                <a:rtl val="true"/>
              </a:rPr>
              <a:t>  يرسم خط موازي للحائط وعلى بعد </a:t>
            </a:r>
            <a:r>
              <a:rPr lang="en-US" b="true" sz="1998">
                <a:solidFill>
                  <a:srgbClr val="000000"/>
                </a:solidFill>
                <a:latin typeface="Montaser Arabic Bold"/>
                <a:ea typeface="Montaser Arabic Bold"/>
                <a:cs typeface="Montaser Arabic Bold"/>
                <a:sym typeface="Montaser Arabic Bold"/>
              </a:rPr>
              <a:t>1.5</a:t>
            </a:r>
            <a:r>
              <a:rPr lang="ar-EG" b="true" sz="1998">
                <a:solidFill>
                  <a:srgbClr val="000000"/>
                </a:solidFill>
                <a:latin typeface="Montaser Arabic Bold"/>
                <a:ea typeface="Montaser Arabic Bold"/>
                <a:cs typeface="Montaser Arabic Bold"/>
                <a:sym typeface="Montaser Arabic Bold"/>
                <a:rtl val="true"/>
              </a:rPr>
              <a:t> متر ويقف اللاعب بالكرة خلف هذا الخط ويمرر الكرة </a:t>
            </a:r>
            <a:r>
              <a:rPr lang="en-US" b="true" sz="1998">
                <a:solidFill>
                  <a:srgbClr val="000000"/>
                </a:solidFill>
                <a:latin typeface="Montaser Arabic Bold"/>
                <a:ea typeface="Montaser Arabic Bold"/>
                <a:cs typeface="Montaser Arabic Bold"/>
                <a:sym typeface="Montaser Arabic Bold"/>
              </a:rPr>
              <a:t>15</a:t>
            </a:r>
            <a:r>
              <a:rPr lang="ar-EG" b="true" sz="1998">
                <a:solidFill>
                  <a:srgbClr val="000000"/>
                </a:solidFill>
                <a:latin typeface="Montaser Arabic Bold"/>
                <a:ea typeface="Montaser Arabic Bold"/>
                <a:cs typeface="Montaser Arabic Bold"/>
                <a:sym typeface="Montaser Arabic Bold"/>
                <a:rtl val="true"/>
              </a:rPr>
              <a:t> مرة بسرعة وقوك إلى الحائط مستخدما التمريرة الصدرية باليدين.</a:t>
            </a:r>
          </a:p>
          <a:p>
            <a:pPr algn="just" rtl="true">
              <a:lnSpc>
                <a:spcPts val="3677"/>
              </a:lnSpc>
            </a:pPr>
            <a:r>
              <a:rPr lang="ar-EG" b="true" sz="1998">
                <a:solidFill>
                  <a:srgbClr val="000000"/>
                </a:solidFill>
                <a:latin typeface="Montaser Arabic Bold"/>
                <a:ea typeface="Montaser Arabic Bold"/>
                <a:cs typeface="Montaser Arabic Bold"/>
                <a:sym typeface="Montaser Arabic Bold"/>
                <a:rtl val="true"/>
              </a:rPr>
              <a:t>الـتـسجـيـــل:</a:t>
            </a:r>
          </a:p>
          <a:p>
            <a:pPr algn="just" rtl="true">
              <a:lnSpc>
                <a:spcPts val="3677"/>
              </a:lnSpc>
            </a:pPr>
            <a:r>
              <a:rPr lang="ar-EG" b="true" sz="1998">
                <a:solidFill>
                  <a:srgbClr val="000000"/>
                </a:solidFill>
                <a:latin typeface="Montaser Arabic Bold"/>
                <a:ea typeface="Montaser Arabic Bold"/>
                <a:cs typeface="Montaser Arabic Bold"/>
                <a:sym typeface="Montaser Arabic Bold"/>
                <a:rtl val="true"/>
              </a:rPr>
              <a:t>·يحتسب اللاعب عدد الثواني التي تمر بين إصدار إشارة البدء ولمس الكرة للحائط في المرة الخامسة عشرة.</a:t>
            </a:r>
          </a:p>
          <a:p>
            <a:pPr algn="just" rtl="true">
              <a:lnSpc>
                <a:spcPts val="3677"/>
              </a:lnSpc>
            </a:pPr>
            <a:r>
              <a:rPr lang="ar-EG" b="true" sz="1998">
                <a:solidFill>
                  <a:srgbClr val="000000"/>
                </a:solidFill>
                <a:latin typeface="Montaser Arabic Bold"/>
                <a:ea typeface="Montaser Arabic Bold"/>
                <a:cs typeface="Montaser Arabic Bold"/>
                <a:sym typeface="Montaser Arabic Bold"/>
                <a:rtl val="true"/>
              </a:rPr>
              <a:t>·إذا أخذ اللاعب أكثر من خطوة واحدة للإمام لاستلام الكرة المرتدة من الحائط يعاد الاختبار كله.</a:t>
            </a:r>
          </a:p>
          <a:p>
            <a:pPr algn="just" rtl="true">
              <a:lnSpc>
                <a:spcPts val="3677"/>
              </a:lnSpc>
            </a:pPr>
            <a:r>
              <a:rPr lang="en-US" b="true" sz="1998">
                <a:solidFill>
                  <a:srgbClr val="000000"/>
                </a:solidFill>
                <a:latin typeface="Montaser Arabic Bold"/>
                <a:ea typeface="Montaser Arabic Bold"/>
                <a:cs typeface="Montaser Arabic Bold"/>
                <a:sym typeface="Montaser Arabic Bold"/>
              </a:rPr>
              <a:t>2-3</a:t>
            </a:r>
            <a:r>
              <a:rPr lang="ar-EG" b="true" sz="1998">
                <a:solidFill>
                  <a:srgbClr val="000000"/>
                </a:solidFill>
                <a:latin typeface="Montaser Arabic Bold"/>
                <a:ea typeface="Montaser Arabic Bold"/>
                <a:cs typeface="Montaser Arabic Bold"/>
                <a:sym typeface="Montaser Arabic Bold"/>
                <a:rtl val="true"/>
              </a:rPr>
              <a:t>- الجــــزء الـثـــالـــث (المحــــاورة المنـتـهـيـــة بالتـصــويــــب):</a:t>
            </a:r>
          </a:p>
          <a:p>
            <a:pPr algn="just" rtl="true">
              <a:lnSpc>
                <a:spcPts val="3677"/>
              </a:lnSpc>
            </a:pPr>
            <a:r>
              <a:rPr lang="ar-EG" b="true" sz="1998">
                <a:solidFill>
                  <a:srgbClr val="000000"/>
                </a:solidFill>
                <a:latin typeface="Montaser Arabic Bold"/>
                <a:ea typeface="Montaser Arabic Bold"/>
                <a:cs typeface="Montaser Arabic Bold"/>
                <a:sym typeface="Montaser Arabic Bold"/>
                <a:rtl val="true"/>
              </a:rPr>
              <a:t> نفس إجراءات المحاورة السريعة إلا أن عدد الكراسي هنا ثلاثة فقط وتكون المسافة بين الكرسي الثالث والسلة </a:t>
            </a:r>
            <a:r>
              <a:rPr lang="en-US" b="true" sz="1998">
                <a:solidFill>
                  <a:srgbClr val="000000"/>
                </a:solidFill>
                <a:latin typeface="Montaser Arabic Bold"/>
                <a:ea typeface="Montaser Arabic Bold"/>
                <a:cs typeface="Montaser Arabic Bold"/>
                <a:sym typeface="Montaser Arabic Bold"/>
              </a:rPr>
              <a:t>4.5</a:t>
            </a:r>
            <a:r>
              <a:rPr lang="ar-EG" b="true" sz="1998">
                <a:solidFill>
                  <a:srgbClr val="000000"/>
                </a:solidFill>
                <a:latin typeface="Montaser Arabic Bold"/>
                <a:ea typeface="Montaser Arabic Bold"/>
                <a:cs typeface="Montaser Arabic Bold"/>
                <a:sym typeface="Montaser Arabic Bold"/>
                <a:rtl val="true"/>
              </a:rPr>
              <a:t> متر كما هي بين كل اثنين من الكراسي، واللاعب في هذا الجزء من الاختبار يجب أن يسجل عدداً قبل في العودة إلى الخط الذي بدأ منه المحاورة.</a:t>
            </a:r>
          </a:p>
          <a:p>
            <a:pPr algn="just" rtl="true">
              <a:lnSpc>
                <a:spcPts val="3493"/>
              </a:lnSpc>
            </a:pPr>
          </a:p>
        </p:txBody>
      </p:sp>
    </p:spTree>
  </p:cSld>
  <p:clrMapOvr>
    <a:masterClrMapping/>
  </p:clrMapOvr>
</p:sld>
</file>

<file path=ppt/slides/slide5.xml><?xml version="1.0" encoding="utf-8"?>
<p:sld xmlns:p="http://schemas.openxmlformats.org/presentationml/2006/main" xmlns:a="http://schemas.openxmlformats.org/drawingml/2006/main">
  <p:cSld>
    <p:bg>
      <p:bgPr>
        <a:solidFill>
          <a:srgbClr val="7ED957"/>
        </a:solidFill>
      </p:bgPr>
    </p:bg>
    <p:spTree>
      <p:nvGrpSpPr>
        <p:cNvPr id="1" name=""/>
        <p:cNvGrpSpPr/>
        <p:nvPr/>
      </p:nvGrpSpPr>
      <p:grpSpPr>
        <a:xfrm>
          <a:off x="0" y="0"/>
          <a:ext cx="0" cy="0"/>
          <a:chOff x="0" y="0"/>
          <a:chExt cx="0" cy="0"/>
        </a:xfrm>
      </p:grpSpPr>
      <p:sp>
        <p:nvSpPr>
          <p:cNvPr name="TextBox 2" id="2"/>
          <p:cNvSpPr txBox="true"/>
          <p:nvPr/>
        </p:nvSpPr>
        <p:spPr>
          <a:xfrm rot="0">
            <a:off x="0" y="-29527"/>
            <a:ext cx="18101801" cy="9998026"/>
          </a:xfrm>
          <a:prstGeom prst="rect">
            <a:avLst/>
          </a:prstGeom>
        </p:spPr>
        <p:txBody>
          <a:bodyPr anchor="t" rtlCol="false" tIns="0" lIns="0" bIns="0" rIns="0">
            <a:spAutoFit/>
          </a:bodyPr>
          <a:lstStyle/>
          <a:p>
            <a:pPr algn="r">
              <a:lnSpc>
                <a:spcPts val="4999"/>
              </a:lnSpc>
            </a:pPr>
            <a:r>
              <a:rPr lang="ar-EG" sz="2645">
                <a:solidFill>
                  <a:srgbClr val="000000"/>
                </a:solidFill>
                <a:latin typeface="Afeesh"/>
                <a:ea typeface="Afeesh"/>
                <a:cs typeface="Afeesh"/>
                <a:sym typeface="Afeesh"/>
                <a:rtl val="true"/>
              </a:rPr>
              <a:t>ويمكن أن يستخدم</a:t>
            </a:r>
            <a:r>
              <a:rPr lang="ar-EG" sz="2645">
                <a:solidFill>
                  <a:srgbClr val="000000"/>
                </a:solidFill>
                <a:latin typeface="Afeesh"/>
                <a:ea typeface="Afeesh"/>
                <a:cs typeface="Afeesh"/>
                <a:sym typeface="Afeesh"/>
                <a:rtl val="true"/>
              </a:rPr>
              <a:t> اللاعب أي نوع من التصويب إلا أنه بالتجربة وجد أن التصويبة السليمة هي الأفضل</a:t>
            </a:r>
            <a:r>
              <a:rPr lang="en-US" sz="2645">
                <a:solidFill>
                  <a:srgbClr val="000000"/>
                </a:solidFill>
                <a:latin typeface="Afeesh"/>
                <a:ea typeface="Afeesh"/>
                <a:cs typeface="Afeesh"/>
                <a:sym typeface="Afeesh"/>
              </a:rPr>
              <a:t>.</a:t>
            </a:r>
          </a:p>
          <a:p>
            <a:pPr algn="r">
              <a:lnSpc>
                <a:spcPts val="4999"/>
              </a:lnSpc>
            </a:pPr>
            <a:r>
              <a:rPr lang="ar-EG" sz="2645">
                <a:solidFill>
                  <a:srgbClr val="000000"/>
                </a:solidFill>
                <a:latin typeface="Afeesh"/>
                <a:ea typeface="Afeesh"/>
                <a:cs typeface="Afeesh"/>
                <a:sym typeface="Afeesh"/>
                <a:rtl val="true"/>
              </a:rPr>
              <a:t>الـتـسجـيــــل</a:t>
            </a:r>
            <a:r>
              <a:rPr lang="en-US" sz="2645">
                <a:solidFill>
                  <a:srgbClr val="000000"/>
                </a:solidFill>
                <a:latin typeface="Afeesh"/>
                <a:ea typeface="Afeesh"/>
                <a:cs typeface="Afeesh"/>
                <a:sym typeface="Afeesh"/>
              </a:rPr>
              <a:t>:</a:t>
            </a:r>
          </a:p>
          <a:p>
            <a:pPr algn="r">
              <a:lnSpc>
                <a:spcPts val="4999"/>
              </a:lnSpc>
            </a:pPr>
            <a:r>
              <a:rPr lang="en-US" sz="2645">
                <a:solidFill>
                  <a:srgbClr val="000000"/>
                </a:solidFill>
                <a:latin typeface="Afeesh"/>
                <a:ea typeface="Afeesh"/>
                <a:cs typeface="Afeesh"/>
                <a:sym typeface="Afeesh"/>
              </a:rPr>
              <a:t>·</a:t>
            </a:r>
            <a:r>
              <a:rPr lang="ar-EG" sz="2645">
                <a:solidFill>
                  <a:srgbClr val="000000"/>
                </a:solidFill>
                <a:latin typeface="Afeesh"/>
                <a:ea typeface="Afeesh"/>
                <a:cs typeface="Afeesh"/>
                <a:sym typeface="Afeesh"/>
                <a:rtl val="true"/>
              </a:rPr>
              <a:t>يحتسب اللعب عدد الثواني التي استغرقها من لحظة البدء ومتى العودة إلى خط البداية مرة أخرى بعد أن يكون قد أصاب الهدف</a:t>
            </a:r>
            <a:r>
              <a:rPr lang="en-US" sz="2645">
                <a:solidFill>
                  <a:srgbClr val="000000"/>
                </a:solidFill>
                <a:latin typeface="Afeesh"/>
                <a:ea typeface="Afeesh"/>
                <a:cs typeface="Afeesh"/>
                <a:sym typeface="Afeesh"/>
              </a:rPr>
              <a:t>.</a:t>
            </a:r>
          </a:p>
          <a:p>
            <a:pPr algn="r">
              <a:lnSpc>
                <a:spcPts val="4999"/>
              </a:lnSpc>
            </a:pPr>
            <a:r>
              <a:rPr lang="en-US" sz="2645">
                <a:solidFill>
                  <a:srgbClr val="000000"/>
                </a:solidFill>
                <a:latin typeface="Afeesh"/>
                <a:ea typeface="Afeesh"/>
                <a:cs typeface="Afeesh"/>
                <a:sym typeface="Afeesh"/>
              </a:rPr>
              <a:t>·</a:t>
            </a:r>
            <a:r>
              <a:rPr lang="ar-EG" sz="2645">
                <a:solidFill>
                  <a:srgbClr val="000000"/>
                </a:solidFill>
                <a:latin typeface="Afeesh"/>
                <a:ea typeface="Afeesh"/>
                <a:cs typeface="Afeesh"/>
                <a:sym typeface="Afeesh"/>
                <a:rtl val="true"/>
              </a:rPr>
              <a:t>يعاد الإجراء مرة أخرى إذا ارتكب اللاعب مخالفة الجري بالكرة أو المحاولة المزدوجة</a:t>
            </a:r>
            <a:r>
              <a:rPr lang="en-US" sz="2645">
                <a:solidFill>
                  <a:srgbClr val="000000"/>
                </a:solidFill>
                <a:latin typeface="Afeesh"/>
                <a:ea typeface="Afeesh"/>
                <a:cs typeface="Afeesh"/>
                <a:sym typeface="Afeesh"/>
              </a:rPr>
              <a:t>.</a:t>
            </a:r>
          </a:p>
          <a:p>
            <a:pPr algn="r">
              <a:lnSpc>
                <a:spcPts val="4999"/>
              </a:lnSpc>
            </a:pPr>
          </a:p>
          <a:p>
            <a:pPr algn="r">
              <a:lnSpc>
                <a:spcPts val="4999"/>
              </a:lnSpc>
            </a:pPr>
            <a:r>
              <a:rPr lang="en-US" sz="2645">
                <a:solidFill>
                  <a:srgbClr val="000000"/>
                </a:solidFill>
                <a:latin typeface="Afeesh"/>
                <a:ea typeface="Afeesh"/>
                <a:cs typeface="Afeesh"/>
                <a:sym typeface="Afeesh"/>
              </a:rPr>
              <a:t>2-4- </a:t>
            </a:r>
            <a:r>
              <a:rPr lang="ar-EG" sz="2645">
                <a:solidFill>
                  <a:srgbClr val="000000"/>
                </a:solidFill>
                <a:latin typeface="Afeesh"/>
                <a:ea typeface="Afeesh"/>
                <a:cs typeface="Afeesh"/>
                <a:sym typeface="Afeesh"/>
                <a:rtl val="true"/>
              </a:rPr>
              <a:t>الجـــزء الــرابـــع (ســـر</a:t>
            </a:r>
            <a:r>
              <a:rPr lang="ar-EG" sz="2645">
                <a:solidFill>
                  <a:srgbClr val="000000"/>
                </a:solidFill>
                <a:latin typeface="Afeesh"/>
                <a:ea typeface="Afeesh"/>
                <a:cs typeface="Afeesh"/>
                <a:sym typeface="Afeesh"/>
                <a:rtl val="true"/>
              </a:rPr>
              <a:t>عــة رد</a:t>
            </a:r>
            <a:r>
              <a:rPr lang="ar-EG" sz="2645">
                <a:solidFill>
                  <a:srgbClr val="000000"/>
                </a:solidFill>
                <a:latin typeface="Afeesh"/>
                <a:ea typeface="Afeesh"/>
                <a:cs typeface="Afeesh"/>
                <a:sym typeface="Afeesh"/>
                <a:rtl val="true"/>
              </a:rPr>
              <a:t> الفـعــــل)</a:t>
            </a:r>
            <a:r>
              <a:rPr lang="en-US" sz="2645">
                <a:solidFill>
                  <a:srgbClr val="000000"/>
                </a:solidFill>
                <a:latin typeface="Afeesh"/>
                <a:ea typeface="Afeesh"/>
                <a:cs typeface="Afeesh"/>
                <a:sym typeface="Afeesh"/>
              </a:rPr>
              <a:t>:</a:t>
            </a:r>
          </a:p>
          <a:p>
            <a:pPr algn="r">
              <a:lnSpc>
                <a:spcPts val="4999"/>
              </a:lnSpc>
            </a:pPr>
            <a:r>
              <a:rPr lang="en-US" sz="2645">
                <a:solidFill>
                  <a:srgbClr val="000000"/>
                </a:solidFill>
                <a:latin typeface="Afeesh"/>
                <a:ea typeface="Afeesh"/>
                <a:cs typeface="Afeesh"/>
                <a:sym typeface="Afeesh"/>
              </a:rPr>
              <a:t> </a:t>
            </a:r>
            <a:r>
              <a:rPr lang="ar-EG" sz="2645">
                <a:solidFill>
                  <a:srgbClr val="000000"/>
                </a:solidFill>
                <a:latin typeface="Afeesh"/>
                <a:ea typeface="Afeesh"/>
                <a:cs typeface="Afeesh"/>
                <a:sym typeface="Afeesh"/>
                <a:rtl val="true"/>
              </a:rPr>
              <a:t>يرسم على أرض الملعب ثلاثة خطوط متوازية بحيث تكون المسافة بين الخط الأول والثاني </a:t>
            </a:r>
            <a:r>
              <a:rPr lang="en-US" sz="2645">
                <a:solidFill>
                  <a:srgbClr val="000000"/>
                </a:solidFill>
                <a:latin typeface="Afeesh"/>
                <a:ea typeface="Afeesh"/>
                <a:cs typeface="Afeesh"/>
                <a:sym typeface="Afeesh"/>
              </a:rPr>
              <a:t>240</a:t>
            </a:r>
            <a:r>
              <a:rPr lang="ar-EG" sz="2645">
                <a:solidFill>
                  <a:srgbClr val="000000"/>
                </a:solidFill>
                <a:latin typeface="Afeesh"/>
                <a:ea typeface="Afeesh"/>
                <a:cs typeface="Afeesh"/>
                <a:sym typeface="Afeesh"/>
                <a:rtl val="true"/>
              </a:rPr>
              <a:t> سم بين الخط الثاني والثالث </a:t>
            </a:r>
            <a:r>
              <a:rPr lang="en-US" sz="2645">
                <a:solidFill>
                  <a:srgbClr val="000000"/>
                </a:solidFill>
                <a:latin typeface="Afeesh"/>
                <a:ea typeface="Afeesh"/>
                <a:cs typeface="Afeesh"/>
                <a:sym typeface="Afeesh"/>
              </a:rPr>
              <a:t>360</a:t>
            </a:r>
            <a:r>
              <a:rPr lang="ar-EG" sz="2645">
                <a:solidFill>
                  <a:srgbClr val="000000"/>
                </a:solidFill>
                <a:latin typeface="Afeesh"/>
                <a:ea typeface="Afeesh"/>
                <a:cs typeface="Afeesh"/>
                <a:sym typeface="Afeesh"/>
                <a:rtl val="true"/>
              </a:rPr>
              <a:t> سم الخط الأول (خط البداية) والخط</a:t>
            </a:r>
            <a:r>
              <a:rPr lang="ar-EG" sz="2645">
                <a:solidFill>
                  <a:srgbClr val="000000"/>
                </a:solidFill>
                <a:latin typeface="Afeesh"/>
                <a:ea typeface="Afeesh"/>
                <a:cs typeface="Afeesh"/>
                <a:sym typeface="Afeesh"/>
                <a:rtl val="true"/>
              </a:rPr>
              <a:t> </a:t>
            </a:r>
            <a:r>
              <a:rPr lang="ar-EG" sz="2645">
                <a:solidFill>
                  <a:srgbClr val="000000"/>
                </a:solidFill>
                <a:latin typeface="Afeesh"/>
                <a:ea typeface="Afeesh"/>
                <a:cs typeface="Afeesh"/>
                <a:sym typeface="Afeesh"/>
                <a:rtl val="true"/>
              </a:rPr>
              <a:t>الثاني (خط التوجيه) والخط الثالث (خط الألوان) حيث يوضع فوقه ثلاث صفائح كل منها بلون واحد إما أزرق أو أبيض أو أحمر وتكون المسافة بي</a:t>
            </a:r>
            <a:r>
              <a:rPr lang="ar-EG" sz="2645">
                <a:solidFill>
                  <a:srgbClr val="000000"/>
                </a:solidFill>
                <a:latin typeface="Afeesh"/>
                <a:ea typeface="Afeesh"/>
                <a:cs typeface="Afeesh"/>
                <a:sym typeface="Afeesh"/>
                <a:rtl val="true"/>
              </a:rPr>
              <a:t>ن</a:t>
            </a:r>
            <a:r>
              <a:rPr lang="ar-EG" sz="2645">
                <a:solidFill>
                  <a:srgbClr val="000000"/>
                </a:solidFill>
                <a:latin typeface="Afeesh"/>
                <a:ea typeface="Afeesh"/>
                <a:cs typeface="Afeesh"/>
                <a:sym typeface="Afeesh"/>
                <a:rtl val="true"/>
              </a:rPr>
              <a:t> كل صفيحة وأخرى </a:t>
            </a:r>
            <a:r>
              <a:rPr lang="en-US" sz="2645">
                <a:solidFill>
                  <a:srgbClr val="000000"/>
                </a:solidFill>
                <a:latin typeface="Afeesh"/>
                <a:ea typeface="Afeesh"/>
                <a:cs typeface="Afeesh"/>
                <a:sym typeface="Afeesh"/>
              </a:rPr>
              <a:t>1.5</a:t>
            </a:r>
            <a:r>
              <a:rPr lang="ar-EG" sz="2645">
                <a:solidFill>
                  <a:srgbClr val="000000"/>
                </a:solidFill>
                <a:latin typeface="Afeesh"/>
                <a:ea typeface="Afeesh"/>
                <a:cs typeface="Afeesh"/>
                <a:sym typeface="Afeesh"/>
                <a:rtl val="true"/>
              </a:rPr>
              <a:t> متر</a:t>
            </a:r>
            <a:r>
              <a:rPr lang="en-US" sz="2645">
                <a:solidFill>
                  <a:srgbClr val="000000"/>
                </a:solidFill>
                <a:latin typeface="Afeesh"/>
                <a:ea typeface="Afeesh"/>
                <a:cs typeface="Afeesh"/>
                <a:sym typeface="Afeesh"/>
              </a:rPr>
              <a:t>.</a:t>
            </a:r>
          </a:p>
          <a:p>
            <a:pPr algn="r">
              <a:lnSpc>
                <a:spcPts val="4999"/>
              </a:lnSpc>
            </a:pPr>
            <a:r>
              <a:rPr lang="ar-EG" sz="2645">
                <a:solidFill>
                  <a:srgbClr val="000000"/>
                </a:solidFill>
                <a:latin typeface="Afeesh"/>
                <a:ea typeface="Afeesh"/>
                <a:cs typeface="Afeesh"/>
                <a:sym typeface="Afeesh"/>
                <a:rtl val="true"/>
              </a:rPr>
              <a:t>يقف اللاعب على خط البداية وظهره مواجها للصفائح وفي يده عملة معدنية، وعند إعطاء إشارة البدء يدور اللاعب ويجري في اتجاه الصفائح الملونة، وعندما يصبح فوق الخط الثاني (خط التوجيه) يعين المختبر لونا من الألوان الثلاثة فيجري اللاعب إلى الصفيحة ذات اللون الذي ذكره المختبر ويضع العملة فيه</a:t>
            </a:r>
            <a:r>
              <a:rPr lang="en-US" sz="2645">
                <a:solidFill>
                  <a:srgbClr val="000000"/>
                </a:solidFill>
                <a:latin typeface="Afeesh"/>
                <a:ea typeface="Afeesh"/>
                <a:cs typeface="Afeesh"/>
                <a:sym typeface="Afeesh"/>
              </a:rPr>
              <a:t>.</a:t>
            </a:r>
          </a:p>
          <a:p>
            <a:pPr algn="r">
              <a:lnSpc>
                <a:spcPts val="4999"/>
              </a:lnSpc>
            </a:pPr>
            <a:r>
              <a:rPr lang="ar-EG" sz="2645">
                <a:solidFill>
                  <a:srgbClr val="000000"/>
                </a:solidFill>
                <a:latin typeface="Afeesh"/>
                <a:ea typeface="Afeesh"/>
                <a:cs typeface="Afeesh"/>
                <a:sym typeface="Afeesh"/>
                <a:rtl val="true"/>
              </a:rPr>
              <a:t>الـتـسجـيـــل</a:t>
            </a:r>
            <a:r>
              <a:rPr lang="en-US" sz="2645">
                <a:solidFill>
                  <a:srgbClr val="000000"/>
                </a:solidFill>
                <a:latin typeface="Afeesh"/>
                <a:ea typeface="Afeesh"/>
                <a:cs typeface="Afeesh"/>
                <a:sym typeface="Afeesh"/>
              </a:rPr>
              <a:t>:</a:t>
            </a:r>
          </a:p>
          <a:p>
            <a:pPr algn="r">
              <a:lnSpc>
                <a:spcPts val="4999"/>
              </a:lnSpc>
            </a:pPr>
            <a:r>
              <a:rPr lang="ar-EG" sz="2645">
                <a:solidFill>
                  <a:srgbClr val="000000"/>
                </a:solidFill>
                <a:latin typeface="Afeesh"/>
                <a:ea typeface="Afeesh"/>
                <a:cs typeface="Afeesh"/>
                <a:sym typeface="Afeesh"/>
                <a:rtl val="true"/>
              </a:rPr>
              <a:t>يسجل المختبر الزمن الذي يمر بين إصدار إشارة البدء وبين سماع صوت العملة المعدنية بالصفيحة ويكرر هذا الإجراء بهذه الكيفية أربعة مرات ويحتسب اللاعب في هذا الجزء من الاختبار مجموعة الثواني في المرات الأربعة. (سلامة، </a:t>
            </a:r>
            <a:r>
              <a:rPr lang="en-US" sz="2645">
                <a:solidFill>
                  <a:srgbClr val="000000"/>
                </a:solidFill>
                <a:latin typeface="Afeesh"/>
                <a:ea typeface="Afeesh"/>
                <a:cs typeface="Afeesh"/>
                <a:sym typeface="Afeesh"/>
              </a:rPr>
              <a:t>2012</a:t>
            </a:r>
            <a:r>
              <a:rPr lang="ar-EG" sz="2645">
                <a:solidFill>
                  <a:srgbClr val="000000"/>
                </a:solidFill>
                <a:latin typeface="Afeesh"/>
                <a:ea typeface="Afeesh"/>
                <a:cs typeface="Afeesh"/>
                <a:sym typeface="Afeesh"/>
                <a:rtl val="true"/>
              </a:rPr>
              <a:t>، الصفحات </a:t>
            </a:r>
            <a:r>
              <a:rPr lang="en-US" sz="2645">
                <a:solidFill>
                  <a:srgbClr val="000000"/>
                </a:solidFill>
                <a:latin typeface="Afeesh"/>
                <a:ea typeface="Afeesh"/>
                <a:cs typeface="Afeesh"/>
                <a:sym typeface="Afeesh"/>
              </a:rPr>
              <a:t>160</a:t>
            </a:r>
            <a:r>
              <a:rPr lang="ar-EG" sz="2645">
                <a:solidFill>
                  <a:srgbClr val="000000"/>
                </a:solidFill>
                <a:latin typeface="Afeesh"/>
                <a:ea typeface="Afeesh"/>
                <a:cs typeface="Afeesh"/>
                <a:sym typeface="Afeesh"/>
                <a:rtl val="true"/>
              </a:rPr>
              <a:t>-</a:t>
            </a:r>
            <a:r>
              <a:rPr lang="en-US" sz="2645">
                <a:solidFill>
                  <a:srgbClr val="000000"/>
                </a:solidFill>
                <a:latin typeface="Afeesh"/>
                <a:ea typeface="Afeesh"/>
                <a:cs typeface="Afeesh"/>
                <a:sym typeface="Afeesh"/>
              </a:rPr>
              <a:t>165</a:t>
            </a:r>
            <a:r>
              <a:rPr lang="ar-EG" sz="2645">
                <a:solidFill>
                  <a:srgbClr val="000000"/>
                </a:solidFill>
                <a:latin typeface="Afeesh"/>
                <a:ea typeface="Afeesh"/>
                <a:cs typeface="Afeesh"/>
                <a:sym typeface="Afeesh"/>
                <a:rtl val="true"/>
              </a:rPr>
              <a:t>)</a:t>
            </a:r>
          </a:p>
          <a:p>
            <a:pPr algn="r">
              <a:lnSpc>
                <a:spcPts val="4999"/>
              </a:lnSpc>
            </a:pPr>
          </a:p>
          <a:p>
            <a:pPr algn="r">
              <a:lnSpc>
                <a:spcPts val="4999"/>
              </a:lnSpc>
            </a:p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DAGmqcuC4BU</dc:identifier>
  <dcterms:modified xsi:type="dcterms:W3CDTF">2011-08-01T06:04:30Z</dcterms:modified>
  <cp:revision>1</cp:revision>
  <dc:title>جامعة العلوم والتكنولوجيا محمد بوضياف</dc:title>
</cp:coreProperties>
</file>