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Lst>
  <p:sldSz cx="18288000" cy="10287000"/>
  <p:notesSz cx="6858000" cy="9144000"/>
  <p:embeddedFontLst>
    <p:embeddedFont>
      <p:font typeface="Afeesh" charset="1" panose="00000500000000000000"/>
      <p:regular r:id="rId10"/>
    </p:embeddedFont>
    <p:embeddedFont>
      <p:font typeface="Cairo Bold" charset="1" panose="00000800000000000000"/>
      <p:regular r:id="rId11"/>
    </p:embeddedFont>
    <p:embeddedFont>
      <p:font typeface="Alkalami" charset="1" panose="00000000000000000000"/>
      <p:regular r:id="rId12"/>
    </p:embeddedFont>
    <p:embeddedFont>
      <p:font typeface="XM Vahid Bold" charset="1" panose="02000803090000020004"/>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30B1A">
                <a:alpha val="100000"/>
              </a:srgbClr>
            </a:gs>
            <a:gs pos="100000">
              <a:srgbClr val="081C42">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10800000">
            <a:off x="-880786" y="-588494"/>
            <a:ext cx="5037552" cy="4094156"/>
          </a:xfrm>
          <a:custGeom>
            <a:avLst/>
            <a:gdLst/>
            <a:ahLst/>
            <a:cxnLst/>
            <a:rect r="r" b="b" t="t" l="l"/>
            <a:pathLst>
              <a:path h="4094156" w="5037552">
                <a:moveTo>
                  <a:pt x="0" y="0"/>
                </a:moveTo>
                <a:lnTo>
                  <a:pt x="5037552" y="0"/>
                </a:lnTo>
                <a:lnTo>
                  <a:pt x="5037552" y="4094156"/>
                </a:lnTo>
                <a:lnTo>
                  <a:pt x="0" y="4094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212138" y="3725627"/>
            <a:ext cx="3741035" cy="3722330"/>
          </a:xfrm>
          <a:prstGeom prst="rect">
            <a:avLst/>
          </a:prstGeom>
        </p:spPr>
      </p:pic>
      <p:sp>
        <p:nvSpPr>
          <p:cNvPr name="TextBox 4" id="4"/>
          <p:cNvSpPr txBox="true"/>
          <p:nvPr/>
        </p:nvSpPr>
        <p:spPr>
          <a:xfrm rot="0">
            <a:off x="3082655" y="562377"/>
            <a:ext cx="12627095" cy="2198450"/>
          </a:xfrm>
          <a:prstGeom prst="rect">
            <a:avLst/>
          </a:prstGeom>
        </p:spPr>
        <p:txBody>
          <a:bodyPr anchor="t" rtlCol="false" tIns="0" lIns="0" bIns="0" rIns="0">
            <a:spAutoFit/>
          </a:bodyPr>
          <a:lstStyle/>
          <a:p>
            <a:pPr algn="ctr" rtl="true">
              <a:lnSpc>
                <a:spcPts val="8798"/>
              </a:lnSpc>
              <a:spcBef>
                <a:spcPct val="0"/>
              </a:spcBef>
            </a:pPr>
            <a:r>
              <a:rPr lang="ar-EG" sz="6284">
                <a:solidFill>
                  <a:srgbClr val="02C0CF"/>
                </a:solidFill>
                <a:latin typeface="Afeesh"/>
                <a:ea typeface="Afeesh"/>
                <a:cs typeface="Afeesh"/>
                <a:sym typeface="Afeesh"/>
                <a:rtl val="true"/>
              </a:rPr>
              <a:t>جامعة العلوم والتكنولوجيا  محمد بوضياف  </a:t>
            </a:r>
            <a:r>
              <a:rPr lang="en-US" sz="6284">
                <a:solidFill>
                  <a:srgbClr val="4ADEDD"/>
                </a:solidFill>
                <a:latin typeface="Afeesh"/>
                <a:ea typeface="Afeesh"/>
                <a:cs typeface="Afeesh"/>
                <a:sym typeface="Afeesh"/>
              </a:rPr>
              <a:t>usto</a:t>
            </a:r>
          </a:p>
        </p:txBody>
      </p:sp>
      <p:sp>
        <p:nvSpPr>
          <p:cNvPr name="Freeform 5" id="5"/>
          <p:cNvSpPr/>
          <p:nvPr/>
        </p:nvSpPr>
        <p:spPr>
          <a:xfrm flipH="false" flipV="false" rot="786486">
            <a:off x="9144000" y="7405154"/>
            <a:ext cx="11106033" cy="9026176"/>
          </a:xfrm>
          <a:custGeom>
            <a:avLst/>
            <a:gdLst/>
            <a:ahLst/>
            <a:cxnLst/>
            <a:rect r="r" b="b" t="t" l="l"/>
            <a:pathLst>
              <a:path h="9026176" w="11106033">
                <a:moveTo>
                  <a:pt x="0" y="0"/>
                </a:moveTo>
                <a:lnTo>
                  <a:pt x="11106033" y="0"/>
                </a:lnTo>
                <a:lnTo>
                  <a:pt x="11106033" y="9026176"/>
                </a:lnTo>
                <a:lnTo>
                  <a:pt x="0" y="902617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4479228" y="3706075"/>
            <a:ext cx="12030758" cy="8247227"/>
          </a:xfrm>
          <a:prstGeom prst="rect">
            <a:avLst/>
          </a:prstGeom>
        </p:spPr>
        <p:txBody>
          <a:bodyPr anchor="t" rtlCol="false" tIns="0" lIns="0" bIns="0" rIns="0">
            <a:spAutoFit/>
          </a:bodyPr>
          <a:lstStyle/>
          <a:p>
            <a:pPr algn="ctr" rtl="true">
              <a:lnSpc>
                <a:spcPts val="5853"/>
              </a:lnSpc>
            </a:pPr>
          </a:p>
          <a:p>
            <a:pPr algn="ctr" rtl="true">
              <a:lnSpc>
                <a:spcPts val="5853"/>
              </a:lnSpc>
            </a:pPr>
            <a:r>
              <a:rPr lang="ar-EG" b="true" sz="4181">
                <a:solidFill>
                  <a:srgbClr val="00BF63"/>
                </a:solidFill>
                <a:latin typeface="Cairo Bold"/>
                <a:ea typeface="Cairo Bold"/>
                <a:cs typeface="Cairo Bold"/>
                <a:sym typeface="Cairo Bold"/>
                <a:rtl val="true"/>
              </a:rPr>
              <a:t>محاضرات كرة السلة </a:t>
            </a:r>
          </a:p>
          <a:p>
            <a:pPr algn="ctr" rtl="true">
              <a:lnSpc>
                <a:spcPts val="5853"/>
              </a:lnSpc>
            </a:pPr>
            <a:r>
              <a:rPr lang="ar-EG" b="true" sz="4181">
                <a:solidFill>
                  <a:srgbClr val="00BF63"/>
                </a:solidFill>
                <a:latin typeface="Cairo Bold"/>
                <a:ea typeface="Cairo Bold"/>
                <a:cs typeface="Cairo Bold"/>
                <a:sym typeface="Cairo Bold"/>
                <a:rtl val="true"/>
              </a:rPr>
              <a:t>السنة الثالثة ليسانس –تربية بدنية ورياضية-</a:t>
            </a:r>
          </a:p>
          <a:p>
            <a:pPr algn="ctr" rtl="true">
              <a:lnSpc>
                <a:spcPts val="5853"/>
              </a:lnSpc>
            </a:pPr>
            <a:r>
              <a:rPr lang="ar-EG" b="true" sz="4181">
                <a:solidFill>
                  <a:srgbClr val="00BF63"/>
                </a:solidFill>
                <a:latin typeface="Cairo Bold"/>
                <a:ea typeface="Cairo Bold"/>
                <a:cs typeface="Cairo Bold"/>
                <a:sym typeface="Cairo Bold"/>
                <a:rtl val="true"/>
              </a:rPr>
              <a:t>المحاضرة رقم </a:t>
            </a:r>
            <a:r>
              <a:rPr lang="en-US" b="true" sz="4181">
                <a:solidFill>
                  <a:srgbClr val="00BF63"/>
                </a:solidFill>
                <a:latin typeface="Cairo Bold"/>
                <a:ea typeface="Cairo Bold"/>
                <a:cs typeface="Cairo Bold"/>
                <a:sym typeface="Cairo Bold"/>
              </a:rPr>
              <a:t>07</a:t>
            </a:r>
          </a:p>
          <a:p>
            <a:pPr algn="ctr" rtl="true">
              <a:lnSpc>
                <a:spcPts val="5853"/>
              </a:lnSpc>
            </a:pPr>
          </a:p>
          <a:p>
            <a:pPr algn="ctr" rtl="true">
              <a:lnSpc>
                <a:spcPts val="7393"/>
              </a:lnSpc>
            </a:pPr>
            <a:r>
              <a:rPr lang="ar-EG" sz="5280">
                <a:solidFill>
                  <a:srgbClr val="02C0CF"/>
                </a:solidFill>
                <a:latin typeface="Alkalami"/>
                <a:ea typeface="Alkalami"/>
                <a:cs typeface="Alkalami"/>
                <a:sym typeface="Alkalami"/>
                <a:rtl val="true"/>
              </a:rPr>
              <a:t>تـقـــيـيـــــم وتقـــويــــم الصفـــات البـدنيــــة</a:t>
            </a:r>
          </a:p>
          <a:p>
            <a:pPr algn="ctr" rtl="true">
              <a:lnSpc>
                <a:spcPts val="7393"/>
              </a:lnSpc>
            </a:pPr>
          </a:p>
          <a:p>
            <a:pPr algn="ctr" rtl="true">
              <a:lnSpc>
                <a:spcPts val="4733"/>
              </a:lnSpc>
            </a:pPr>
            <a:r>
              <a:rPr lang="ar-EG" b="true" sz="3381">
                <a:solidFill>
                  <a:srgbClr val="A4BF00"/>
                </a:solidFill>
                <a:latin typeface="Cairo Bold"/>
                <a:ea typeface="Cairo Bold"/>
                <a:cs typeface="Cairo Bold"/>
                <a:sym typeface="Cairo Bold"/>
                <a:rtl val="true"/>
              </a:rPr>
              <a:t>الدكتور قراش لعجال </a:t>
            </a:r>
          </a:p>
          <a:p>
            <a:pPr algn="ctr" rtl="true">
              <a:lnSpc>
                <a:spcPts val="4733"/>
              </a:lnSpc>
            </a:pPr>
          </a:p>
          <a:p>
            <a:pPr algn="ctr" rtl="true">
              <a:lnSpc>
                <a:spcPts val="5853"/>
              </a:lnSpc>
            </a:pPr>
          </a:p>
          <a:p>
            <a:pPr algn="ctr" rtl="true">
              <a:lnSpc>
                <a:spcPts val="5853"/>
              </a:lnSpc>
            </a:pPr>
          </a:p>
        </p:txBody>
      </p:sp>
      <p:sp>
        <p:nvSpPr>
          <p:cNvPr name="TextBox 7" id="7"/>
          <p:cNvSpPr txBox="true"/>
          <p:nvPr/>
        </p:nvSpPr>
        <p:spPr>
          <a:xfrm rot="0">
            <a:off x="3461830" y="2891770"/>
            <a:ext cx="10932096" cy="613892"/>
          </a:xfrm>
          <a:prstGeom prst="rect">
            <a:avLst/>
          </a:prstGeom>
        </p:spPr>
        <p:txBody>
          <a:bodyPr anchor="t" rtlCol="false" tIns="0" lIns="0" bIns="0" rIns="0">
            <a:spAutoFit/>
          </a:bodyPr>
          <a:lstStyle/>
          <a:p>
            <a:pPr algn="r" rtl="true" marL="773145" indent="-386572" lvl="1">
              <a:lnSpc>
                <a:spcPts val="5013"/>
              </a:lnSpc>
              <a:spcBef>
                <a:spcPct val="0"/>
              </a:spcBef>
              <a:buFont typeface="Arial"/>
              <a:buChar char="•"/>
            </a:pPr>
            <a:r>
              <a:rPr lang="ar-EG" b="true" sz="3581">
                <a:solidFill>
                  <a:srgbClr val="02C0CF"/>
                </a:solidFill>
                <a:latin typeface="Cairo Bold"/>
                <a:ea typeface="Cairo Bold"/>
                <a:cs typeface="Cairo Bold"/>
                <a:sym typeface="Cairo Bold"/>
                <a:rtl val="true"/>
              </a:rPr>
              <a:t>معهد التربية البدنية والرياضية </a:t>
            </a:r>
          </a:p>
        </p:txBody>
      </p:sp>
      <p:sp>
        <p:nvSpPr>
          <p:cNvPr name="TextBox 8" id="8"/>
          <p:cNvSpPr txBox="true"/>
          <p:nvPr/>
        </p:nvSpPr>
        <p:spPr>
          <a:xfrm rot="0">
            <a:off x="3722144" y="9182100"/>
            <a:ext cx="4271359" cy="693906"/>
          </a:xfrm>
          <a:prstGeom prst="rect">
            <a:avLst/>
          </a:prstGeom>
        </p:spPr>
        <p:txBody>
          <a:bodyPr anchor="t" rtlCol="false" tIns="0" lIns="0" bIns="0" rIns="0">
            <a:spAutoFit/>
          </a:bodyPr>
          <a:lstStyle/>
          <a:p>
            <a:pPr algn="ctr">
              <a:lnSpc>
                <a:spcPts val="5679"/>
              </a:lnSpc>
            </a:pPr>
            <a:r>
              <a:rPr lang="en-US" b="true" sz="4056">
                <a:solidFill>
                  <a:srgbClr val="FFFFFF"/>
                </a:solidFill>
                <a:latin typeface="XM Vahid Bold"/>
                <a:ea typeface="XM Vahid Bold"/>
                <a:cs typeface="XM Vahid Bold"/>
                <a:sym typeface="XM Vahid Bold"/>
              </a:rPr>
              <a:t>2025-2024</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5C4C6"/>
        </a:solidFill>
      </p:bgPr>
    </p:bg>
    <p:spTree>
      <p:nvGrpSpPr>
        <p:cNvPr id="1" name=""/>
        <p:cNvGrpSpPr/>
        <p:nvPr/>
      </p:nvGrpSpPr>
      <p:grpSpPr>
        <a:xfrm>
          <a:off x="0" y="0"/>
          <a:ext cx="0" cy="0"/>
          <a:chOff x="0" y="0"/>
          <a:chExt cx="0" cy="0"/>
        </a:xfrm>
      </p:grpSpPr>
      <p:grpSp>
        <p:nvGrpSpPr>
          <p:cNvPr name="Group 2" id="2"/>
          <p:cNvGrpSpPr/>
          <p:nvPr/>
        </p:nvGrpSpPr>
        <p:grpSpPr>
          <a:xfrm rot="0">
            <a:off x="0" y="0"/>
            <a:ext cx="3906802" cy="10287000"/>
            <a:chOff x="0" y="0"/>
            <a:chExt cx="605266" cy="1593725"/>
          </a:xfrm>
        </p:grpSpPr>
        <p:sp>
          <p:nvSpPr>
            <p:cNvPr name="Freeform 3" id="3"/>
            <p:cNvSpPr/>
            <p:nvPr/>
          </p:nvSpPr>
          <p:spPr>
            <a:xfrm flipH="false" flipV="false" rot="0">
              <a:off x="0" y="0"/>
              <a:ext cx="605266" cy="1593725"/>
            </a:xfrm>
            <a:custGeom>
              <a:avLst/>
              <a:gdLst/>
              <a:ahLst/>
              <a:cxnLst/>
              <a:rect r="r" b="b" t="t" l="l"/>
              <a:pathLst>
                <a:path h="1593725" w="605266">
                  <a:moveTo>
                    <a:pt x="85211" y="0"/>
                  </a:moveTo>
                  <a:lnTo>
                    <a:pt x="520055" y="0"/>
                  </a:lnTo>
                  <a:cubicBezTo>
                    <a:pt x="567116" y="0"/>
                    <a:pt x="605266" y="38150"/>
                    <a:pt x="605266" y="85211"/>
                  </a:cubicBezTo>
                  <a:lnTo>
                    <a:pt x="605266" y="1508515"/>
                  </a:lnTo>
                  <a:cubicBezTo>
                    <a:pt x="605266" y="1555575"/>
                    <a:pt x="567116" y="1593725"/>
                    <a:pt x="520055" y="1593725"/>
                  </a:cubicBezTo>
                  <a:lnTo>
                    <a:pt x="85211" y="1593725"/>
                  </a:lnTo>
                  <a:cubicBezTo>
                    <a:pt x="38150" y="1593725"/>
                    <a:pt x="0" y="1555575"/>
                    <a:pt x="0" y="1508515"/>
                  </a:cubicBezTo>
                  <a:lnTo>
                    <a:pt x="0" y="85211"/>
                  </a:lnTo>
                  <a:cubicBezTo>
                    <a:pt x="0" y="38150"/>
                    <a:pt x="38150" y="0"/>
                    <a:pt x="85211" y="0"/>
                  </a:cubicBezTo>
                  <a:close/>
                </a:path>
              </a:pathLst>
            </a:custGeom>
            <a:blipFill>
              <a:blip r:embed="rId2"/>
              <a:stretch>
                <a:fillRect l="-53809" t="-2385" r="-250073" b="0"/>
              </a:stretch>
            </a:blipFill>
            <a:ln cap="rnd">
              <a:noFill/>
              <a:prstDash val="solid"/>
              <a:round/>
            </a:ln>
          </p:spPr>
        </p:sp>
      </p:grpSp>
      <p:sp>
        <p:nvSpPr>
          <p:cNvPr name="TextBox 4" id="4"/>
          <p:cNvSpPr txBox="true"/>
          <p:nvPr/>
        </p:nvSpPr>
        <p:spPr>
          <a:xfrm rot="0">
            <a:off x="4704257" y="147290"/>
            <a:ext cx="12937945" cy="10310298"/>
          </a:xfrm>
          <a:prstGeom prst="rect">
            <a:avLst/>
          </a:prstGeom>
        </p:spPr>
        <p:txBody>
          <a:bodyPr anchor="t" rtlCol="false" tIns="0" lIns="0" bIns="0" rIns="0">
            <a:spAutoFit/>
          </a:bodyPr>
          <a:lstStyle/>
          <a:p>
            <a:pPr algn="ctr" rtl="true">
              <a:lnSpc>
                <a:spcPts val="5168"/>
              </a:lnSpc>
            </a:pPr>
            <a:r>
              <a:rPr lang="en-US" b="true" sz="3022">
                <a:solidFill>
                  <a:srgbClr val="000000"/>
                </a:solidFill>
                <a:latin typeface="Cairo Bold"/>
                <a:ea typeface="Cairo Bold"/>
                <a:cs typeface="Cairo Bold"/>
                <a:sym typeface="Cairo Bold"/>
              </a:rPr>
              <a:t>1</a:t>
            </a:r>
            <a:r>
              <a:rPr lang="ar-EG" b="true" sz="3022">
                <a:solidFill>
                  <a:srgbClr val="000000"/>
                </a:solidFill>
                <a:latin typeface="Cairo Bold"/>
                <a:ea typeface="Cairo Bold"/>
                <a:cs typeface="Cairo Bold"/>
                <a:sym typeface="Cairo Bold"/>
                <a:rtl val="true"/>
              </a:rPr>
              <a:t>- أدوات التـقـــويـــم وأهميتــهـا:</a:t>
            </a:r>
          </a:p>
          <a:p>
            <a:pPr algn="ctr" rtl="true">
              <a:lnSpc>
                <a:spcPts val="5168"/>
              </a:lnSpc>
            </a:pPr>
            <a:r>
              <a:rPr lang="ar-EG" b="true" sz="3022">
                <a:solidFill>
                  <a:srgbClr val="000000"/>
                </a:solidFill>
                <a:latin typeface="Cairo Bold"/>
                <a:ea typeface="Cairo Bold"/>
                <a:cs typeface="Cairo Bold"/>
                <a:sym typeface="Cairo Bold"/>
                <a:rtl val="true"/>
              </a:rPr>
              <a:t>تعد الاختبارات والقياسات من أدوات التقويم المهمة، إذا تنعكس أهمية ذلك على أعضاء المدرب واللاعب المؤشر الصحيح سلبا كان أم ايجابيا بالمستوى الذي وصل إليه اللاعب، فضلا عن تقويم الطريقة التي اتبعت في تنمية العناصر البدنية والمهارية على وفق الأسلوب المتبع للتقدم بالمهارة الحركية للوصول إلى المستوى الأمثل. وبذلك تظهر أهمية أدوات التقويم، حيث أن الاختبارات والقياسات وسائل هامة لعملية التقويم في مجالات الحياة عامة وفي مجال التربية البدنية والرياضية خاصة لما حظيت به من تقدم في السنوات الأخيرة.</a:t>
            </a:r>
          </a:p>
          <a:p>
            <a:pPr algn="ctr" rtl="true">
              <a:lnSpc>
                <a:spcPts val="5168"/>
              </a:lnSpc>
            </a:pPr>
            <a:r>
              <a:rPr lang="ar-EG" b="true" sz="3022">
                <a:solidFill>
                  <a:srgbClr val="000000"/>
                </a:solidFill>
                <a:latin typeface="Cairo Bold"/>
                <a:ea typeface="Cairo Bold"/>
                <a:cs typeface="Cairo Bold"/>
                <a:sym typeface="Cairo Bold"/>
                <a:rtl val="true"/>
              </a:rPr>
              <a:t>كما</a:t>
            </a:r>
            <a:r>
              <a:rPr lang="ar-EG" b="true" sz="3022">
                <a:solidFill>
                  <a:srgbClr val="000000"/>
                </a:solidFill>
                <a:latin typeface="Cairo Bold"/>
                <a:ea typeface="Cairo Bold"/>
                <a:cs typeface="Cairo Bold"/>
                <a:sym typeface="Cairo Bold"/>
                <a:rtl val="true"/>
              </a:rPr>
              <a:t> يؤكد قاسم وآخرون إن الاختبارات والقياسات في الوقت الحاضر تعد من المجالات المهمة بل</a:t>
            </a:r>
            <a:r>
              <a:rPr lang="ar-EG" b="true" sz="3022">
                <a:solidFill>
                  <a:srgbClr val="000000"/>
                </a:solidFill>
                <a:latin typeface="Cairo Bold"/>
                <a:ea typeface="Cairo Bold"/>
                <a:cs typeface="Cairo Bold"/>
                <a:sym typeface="Cairo Bold"/>
                <a:rtl val="true"/>
              </a:rPr>
              <a:t> الأساسية</a:t>
            </a:r>
            <a:r>
              <a:rPr lang="ar-EG" b="true" sz="3022">
                <a:solidFill>
                  <a:srgbClr val="000000"/>
                </a:solidFill>
                <a:latin typeface="Cairo Bold"/>
                <a:ea typeface="Cairo Bold"/>
                <a:cs typeface="Cairo Bold"/>
                <a:sym typeface="Cairo Bold"/>
                <a:rtl val="true"/>
              </a:rPr>
              <a:t> في العمل الرياضي ضمن خطة تهدف إلى ترسيخ مبادئ العمل العلمي المبرمج. وقد أشاروا إلى أن هنالك اختبارات ومقاييس كثيرة تستعمل في عملية رصد حالة اللاعب والبرنامج وتقويمه بشكل موضوعي يعطي أجوبة دقيقة عن حالات القوة والضعف في البرنامج المعد.</a:t>
            </a:r>
          </a:p>
          <a:p>
            <a:pPr algn="r" rtl="true">
              <a:lnSpc>
                <a:spcPts val="5168"/>
              </a:lnSpc>
            </a:pP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5CE1E6"/>
        </a:solidFill>
      </p:bgPr>
    </p:bg>
    <p:spTree>
      <p:nvGrpSpPr>
        <p:cNvPr id="1" name=""/>
        <p:cNvGrpSpPr/>
        <p:nvPr/>
      </p:nvGrpSpPr>
      <p:grpSpPr>
        <a:xfrm>
          <a:off x="0" y="0"/>
          <a:ext cx="0" cy="0"/>
          <a:chOff x="0" y="0"/>
          <a:chExt cx="0" cy="0"/>
        </a:xfrm>
      </p:grpSpPr>
      <p:sp>
        <p:nvSpPr>
          <p:cNvPr name="TextBox 2" id="2"/>
          <p:cNvSpPr txBox="true"/>
          <p:nvPr/>
        </p:nvSpPr>
        <p:spPr>
          <a:xfrm rot="0">
            <a:off x="0" y="1052472"/>
            <a:ext cx="17966737" cy="7716153"/>
          </a:xfrm>
          <a:prstGeom prst="rect">
            <a:avLst/>
          </a:prstGeom>
        </p:spPr>
        <p:txBody>
          <a:bodyPr anchor="t" rtlCol="false" tIns="0" lIns="0" bIns="0" rIns="0">
            <a:spAutoFit/>
          </a:bodyPr>
          <a:lstStyle/>
          <a:p>
            <a:pPr algn="r" rtl="true">
              <a:lnSpc>
                <a:spcPts val="5118"/>
              </a:lnSpc>
            </a:pPr>
            <a:r>
              <a:rPr lang="ar-EG" sz="2187" b="true">
                <a:solidFill>
                  <a:srgbClr val="120052"/>
                </a:solidFill>
                <a:latin typeface="Cairo Bold"/>
                <a:ea typeface="Cairo Bold"/>
                <a:cs typeface="Cairo Bold"/>
                <a:sym typeface="Cairo Bold"/>
                <a:rtl val="true"/>
              </a:rPr>
              <a:t> ويرى الباحث إن التقدم الحضاري في مختلف مجالات الحياة تطلب استعمال الوسائل العلمية الحديثة المتمثلة بالاختبارات والقياس، وهما من الأدوات المهمة للعلمية التقويمية، التي تهدف إلى التعرف على المستوى الراهن وكذلك التطور الحاصل في النواحي البدنية والمهارية والفنية، فضلا عن البرنامج المعد والمطبق بشكل موضوعي يبين من خلاله نواحي القوة والضعف لدى اللاعبين والبرنامج على حد سواء.</a:t>
            </a:r>
          </a:p>
          <a:p>
            <a:pPr algn="r" rtl="true">
              <a:lnSpc>
                <a:spcPts val="5118"/>
              </a:lnSpc>
            </a:pPr>
            <a:r>
              <a:rPr lang="en-US" sz="2187" b="true">
                <a:solidFill>
                  <a:srgbClr val="120052"/>
                </a:solidFill>
                <a:latin typeface="Cairo Bold"/>
                <a:ea typeface="Cairo Bold"/>
                <a:cs typeface="Cairo Bold"/>
                <a:sym typeface="Cairo Bold"/>
              </a:rPr>
              <a:t>2</a:t>
            </a:r>
            <a:r>
              <a:rPr lang="ar-EG" sz="2187" b="true">
                <a:solidFill>
                  <a:srgbClr val="120052"/>
                </a:solidFill>
                <a:latin typeface="Cairo Bold"/>
                <a:ea typeface="Cairo Bold"/>
                <a:cs typeface="Cairo Bold"/>
                <a:sym typeface="Cairo Bold"/>
                <a:rtl val="true"/>
              </a:rPr>
              <a:t>- الاخـتـبـــارات:</a:t>
            </a:r>
          </a:p>
          <a:p>
            <a:pPr algn="r" rtl="true">
              <a:lnSpc>
                <a:spcPts val="5118"/>
              </a:lnSpc>
            </a:pPr>
            <a:r>
              <a:rPr lang="ar-EG" sz="2187" b="true">
                <a:solidFill>
                  <a:srgbClr val="120052"/>
                </a:solidFill>
                <a:latin typeface="Cairo Bold"/>
                <a:ea typeface="Cairo Bold"/>
                <a:cs typeface="Cairo Bold"/>
                <a:sym typeface="Cairo Bold"/>
                <a:rtl val="true"/>
              </a:rPr>
              <a:t>الاختبار هو موضوع له أهميته الخاصة في تطوير مستوى لعبة كرة السلة وأية لعبة أخرى، من خلال معرفة مستوى التطور الحاصل في النواحي البدنية والمهارية والاجتماعية لدى اللاعبين، ولا يمكن معرفة هذا التطور إلا من خلال وضع برامج اختبارية تتخلل الدورة التدريبية الواجب اجتيازها،وتكون صادقة وموضوعية وثابتة ولا يوجد شك في صحتها أو يختلف مقومان عليها كما يبين فارس أن الاختبار هو بيان حقيقة المستوى الراهن للفرد في متغير أو مجموعة متغيرات وبوجود المعاملات العلمية له.</a:t>
            </a:r>
          </a:p>
          <a:p>
            <a:pPr algn="r" rtl="true">
              <a:lnSpc>
                <a:spcPts val="5118"/>
              </a:lnSpc>
            </a:pPr>
            <a:r>
              <a:rPr lang="ar-EG" sz="2187" b="true">
                <a:solidFill>
                  <a:srgbClr val="120052"/>
                </a:solidFill>
                <a:latin typeface="Cairo Bold"/>
                <a:ea typeface="Cairo Bold"/>
                <a:cs typeface="Cairo Bold"/>
                <a:sym typeface="Cairo Bold"/>
                <a:rtl val="true"/>
              </a:rPr>
              <a:t>أما من وجهة نظر مازن إن الاختبار هو عملية التعرف على استعدادات الأفراد والجماعات وقدراتهم على وفق قياس موضوعي مقنن، يهدف إلى تسجيل الاستجابات وقياسها بدرجة عالية من الدقة.</a:t>
            </a:r>
          </a:p>
          <a:p>
            <a:pPr algn="r" rtl="true">
              <a:lnSpc>
                <a:spcPts val="5118"/>
              </a:lnSpc>
            </a:pPr>
          </a:p>
          <a:p>
            <a:pPr algn="r" rtl="true">
              <a:lnSpc>
                <a:spcPts val="5118"/>
              </a:lnSpc>
            </a:pP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7ED957"/>
        </a:solidFill>
      </p:bgPr>
    </p:bg>
    <p:spTree>
      <p:nvGrpSpPr>
        <p:cNvPr id="1" name=""/>
        <p:cNvGrpSpPr/>
        <p:nvPr/>
      </p:nvGrpSpPr>
      <p:grpSpPr>
        <a:xfrm>
          <a:off x="0" y="0"/>
          <a:ext cx="0" cy="0"/>
          <a:chOff x="0" y="0"/>
          <a:chExt cx="0" cy="0"/>
        </a:xfrm>
      </p:grpSpPr>
      <p:sp>
        <p:nvSpPr>
          <p:cNvPr name="TextBox 2" id="2"/>
          <p:cNvSpPr txBox="true"/>
          <p:nvPr/>
        </p:nvSpPr>
        <p:spPr>
          <a:xfrm rot="0">
            <a:off x="0" y="771525"/>
            <a:ext cx="17675498" cy="6668141"/>
          </a:xfrm>
          <a:prstGeom prst="rect">
            <a:avLst/>
          </a:prstGeom>
        </p:spPr>
        <p:txBody>
          <a:bodyPr anchor="t" rtlCol="false" tIns="0" lIns="0" bIns="0" rIns="0">
            <a:spAutoFit/>
          </a:bodyPr>
          <a:lstStyle/>
          <a:p>
            <a:pPr algn="r">
              <a:lnSpc>
                <a:spcPts val="5387"/>
              </a:lnSpc>
            </a:pPr>
            <a:r>
              <a:rPr lang="ar-EG" b="true" sz="2181">
                <a:solidFill>
                  <a:srgbClr val="000000"/>
                </a:solidFill>
                <a:latin typeface="Cairo Bold"/>
                <a:ea typeface="Cairo Bold"/>
                <a:cs typeface="Cairo Bold"/>
                <a:sym typeface="Cairo Bold"/>
                <a:rtl val="true"/>
              </a:rPr>
              <a:t>و</a:t>
            </a:r>
            <a:r>
              <a:rPr lang="ar-EG" b="true" sz="2181">
                <a:solidFill>
                  <a:srgbClr val="000000"/>
                </a:solidFill>
                <a:latin typeface="Cairo Bold"/>
                <a:ea typeface="Cairo Bold"/>
                <a:cs typeface="Cairo Bold"/>
                <a:sym typeface="Cairo Bold"/>
                <a:rtl val="true"/>
              </a:rPr>
              <a:t>يرى الباحث أن الاختبار هو وسيلة لجمع البيانات والمعلومات من خلال إظهار سمة أوصفة محددة لعينة من السلوك، معتمدة على قواعد معينة لغرض معرفة قدرات الأشخاص واستعدادهم وكفاءتهم منبثقة من التجريب</a:t>
            </a:r>
            <a:r>
              <a:rPr lang="en-US" b="true" sz="2181">
                <a:solidFill>
                  <a:srgbClr val="000000"/>
                </a:solidFill>
                <a:latin typeface="Cairo Bold"/>
                <a:ea typeface="Cairo Bold"/>
                <a:cs typeface="Cairo Bold"/>
                <a:sym typeface="Cairo Bold"/>
              </a:rPr>
              <a:t>.</a:t>
            </a:r>
          </a:p>
          <a:p>
            <a:pPr algn="r">
              <a:lnSpc>
                <a:spcPts val="5387"/>
              </a:lnSpc>
            </a:pPr>
            <a:r>
              <a:rPr lang="ar-EG" b="true" sz="2181">
                <a:solidFill>
                  <a:srgbClr val="000000"/>
                </a:solidFill>
                <a:latin typeface="Cairo Bold"/>
                <a:ea typeface="Cairo Bold"/>
                <a:cs typeface="Cairo Bold"/>
                <a:sym typeface="Cairo Bold"/>
                <a:rtl val="true"/>
              </a:rPr>
              <a:t>كم</a:t>
            </a:r>
            <a:r>
              <a:rPr lang="ar-EG" b="true" sz="2181">
                <a:solidFill>
                  <a:srgbClr val="000000"/>
                </a:solidFill>
                <a:latin typeface="Cairo Bold"/>
                <a:ea typeface="Cairo Bold"/>
                <a:cs typeface="Cairo Bold"/>
                <a:sym typeface="Cairo Bold"/>
                <a:rtl val="true"/>
              </a:rPr>
              <a:t>ا يجب أن يكون الاختبار مناسبا لقدرات المختبرين ويخضع للشروط العلمية، لغرض معرفة المستوى الراهن للأفراد في أي متغير يراد تقويمه على وفق ضوابط وصيغ علمية، توضع بدقة وتراعي الجوانب التي تحيط بالاختبار والمختبرين كافة</a:t>
            </a:r>
            <a:r>
              <a:rPr lang="en-US" b="true" sz="2181">
                <a:solidFill>
                  <a:srgbClr val="000000"/>
                </a:solidFill>
                <a:latin typeface="Cairo Bold"/>
                <a:ea typeface="Cairo Bold"/>
                <a:cs typeface="Cairo Bold"/>
                <a:sym typeface="Cairo Bold"/>
              </a:rPr>
              <a:t>. </a:t>
            </a:r>
          </a:p>
          <a:p>
            <a:pPr algn="r">
              <a:lnSpc>
                <a:spcPts val="5387"/>
              </a:lnSpc>
            </a:pPr>
            <a:r>
              <a:rPr lang="en-US" b="true" sz="2181">
                <a:solidFill>
                  <a:srgbClr val="000000"/>
                </a:solidFill>
                <a:latin typeface="Cairo Bold"/>
                <a:ea typeface="Cairo Bold"/>
                <a:cs typeface="Cairo Bold"/>
                <a:sym typeface="Cairo Bold"/>
              </a:rPr>
              <a:t>3- </a:t>
            </a:r>
            <a:r>
              <a:rPr lang="ar-EG" b="true" sz="2181">
                <a:solidFill>
                  <a:srgbClr val="000000"/>
                </a:solidFill>
                <a:latin typeface="Cairo Bold"/>
                <a:ea typeface="Cairo Bold"/>
                <a:cs typeface="Cairo Bold"/>
                <a:sym typeface="Cairo Bold"/>
                <a:rtl val="true"/>
              </a:rPr>
              <a:t>القـيـــاس</a:t>
            </a:r>
            <a:r>
              <a:rPr lang="en-US" b="true" sz="2181">
                <a:solidFill>
                  <a:srgbClr val="000000"/>
                </a:solidFill>
                <a:latin typeface="Cairo Bold"/>
                <a:ea typeface="Cairo Bold"/>
                <a:cs typeface="Cairo Bold"/>
                <a:sym typeface="Cairo Bold"/>
              </a:rPr>
              <a:t>:</a:t>
            </a:r>
          </a:p>
          <a:p>
            <a:pPr algn="r">
              <a:lnSpc>
                <a:spcPts val="5387"/>
              </a:lnSpc>
            </a:pPr>
            <a:r>
              <a:rPr lang="en-US" b="true" sz="2181">
                <a:solidFill>
                  <a:srgbClr val="000000"/>
                </a:solidFill>
                <a:latin typeface="Cairo Bold"/>
                <a:ea typeface="Cairo Bold"/>
                <a:cs typeface="Cairo Bold"/>
                <a:sym typeface="Cairo Bold"/>
              </a:rPr>
              <a:t> </a:t>
            </a:r>
            <a:r>
              <a:rPr lang="ar-EG" b="true" sz="2181">
                <a:solidFill>
                  <a:srgbClr val="000000"/>
                </a:solidFill>
                <a:latin typeface="Cairo Bold"/>
                <a:ea typeface="Cairo Bold"/>
                <a:cs typeface="Cairo Bold"/>
                <a:sym typeface="Cairo Bold"/>
                <a:rtl val="true"/>
              </a:rPr>
              <a:t>كاظم على أن القياس يعني تقدير الظواهر موضوع القياس تقديراً كميا، وهو عبارة عن عملية الحصول على المعلوم</a:t>
            </a:r>
            <a:r>
              <a:rPr lang="ar-EG" b="true" sz="2181">
                <a:solidFill>
                  <a:srgbClr val="000000"/>
                </a:solidFill>
                <a:latin typeface="Cairo Bold"/>
                <a:ea typeface="Cairo Bold"/>
                <a:cs typeface="Cairo Bold"/>
                <a:sym typeface="Cairo Bold"/>
                <a:rtl val="true"/>
              </a:rPr>
              <a:t>ات المتجمعة،</a:t>
            </a:r>
            <a:r>
              <a:rPr lang="ar-EG" b="true" sz="2181">
                <a:solidFill>
                  <a:srgbClr val="000000"/>
                </a:solidFill>
                <a:latin typeface="Cairo Bold"/>
                <a:ea typeface="Cairo Bold"/>
                <a:cs typeface="Cairo Bold"/>
                <a:sym typeface="Cairo Bold"/>
                <a:rtl val="true"/>
              </a:rPr>
              <a:t> التي على أثرها يمكن وضع الاستنتاجات. ويؤكد مروان على أن القياس عملية تقويمية وإجراء منهجي عمومي وموضوعي الذي ينتج عنه معطيات كمية</a:t>
            </a:r>
            <a:r>
              <a:rPr lang="en-US" b="true" sz="2181">
                <a:solidFill>
                  <a:srgbClr val="000000"/>
                </a:solidFill>
                <a:latin typeface="Cairo Bold"/>
                <a:ea typeface="Cairo Bold"/>
                <a:cs typeface="Cairo Bold"/>
                <a:sym typeface="Cairo Bold"/>
              </a:rPr>
              <a:t>.</a:t>
            </a:r>
          </a:p>
          <a:p>
            <a:pPr algn="r">
              <a:lnSpc>
                <a:spcPts val="5387"/>
              </a:lnSpc>
            </a:pPr>
            <a:r>
              <a:rPr lang="en-US" b="true" sz="2181">
                <a:solidFill>
                  <a:srgbClr val="000000"/>
                </a:solidFill>
                <a:latin typeface="Cairo Bold"/>
                <a:ea typeface="Cairo Bold"/>
                <a:cs typeface="Cairo Bold"/>
                <a:sym typeface="Cairo Bold"/>
              </a:rPr>
              <a:t> </a:t>
            </a:r>
            <a:r>
              <a:rPr lang="ar-EG" b="true" sz="2181">
                <a:solidFill>
                  <a:srgbClr val="000000"/>
                </a:solidFill>
                <a:latin typeface="Cairo Bold"/>
                <a:ea typeface="Cairo Bold"/>
                <a:cs typeface="Cairo Bold"/>
                <a:sym typeface="Cairo Bold"/>
                <a:rtl val="true"/>
              </a:rPr>
              <a:t>ويرى الباحث أن الغرض من القياس هو الكشف عن الفروق الفردية المميزة للأشخاص، وخلاف ذلك لا توجد حاجة إلى القياس في المجالات كافة. (جاسم، </a:t>
            </a:r>
            <a:r>
              <a:rPr lang="en-US" b="true" sz="2181">
                <a:solidFill>
                  <a:srgbClr val="000000"/>
                </a:solidFill>
                <a:latin typeface="Cairo Bold"/>
                <a:ea typeface="Cairo Bold"/>
                <a:cs typeface="Cairo Bold"/>
                <a:sym typeface="Cairo Bold"/>
              </a:rPr>
              <a:t>2016</a:t>
            </a:r>
            <a:r>
              <a:rPr lang="ar-EG" b="true" sz="2181">
                <a:solidFill>
                  <a:srgbClr val="000000"/>
                </a:solidFill>
                <a:latin typeface="Cairo Bold"/>
                <a:ea typeface="Cairo Bold"/>
                <a:cs typeface="Cairo Bold"/>
                <a:sym typeface="Cairo Bold"/>
                <a:rtl val="true"/>
              </a:rPr>
              <a:t>، الصفحات </a:t>
            </a:r>
            <a:r>
              <a:rPr lang="en-US" b="true" sz="2181">
                <a:solidFill>
                  <a:srgbClr val="000000"/>
                </a:solidFill>
                <a:latin typeface="Cairo Bold"/>
                <a:ea typeface="Cairo Bold"/>
                <a:cs typeface="Cairo Bold"/>
                <a:sym typeface="Cairo Bold"/>
              </a:rPr>
              <a:t>31</a:t>
            </a:r>
            <a:r>
              <a:rPr lang="ar-EG" b="true" sz="2181">
                <a:solidFill>
                  <a:srgbClr val="000000"/>
                </a:solidFill>
                <a:latin typeface="Cairo Bold"/>
                <a:ea typeface="Cairo Bold"/>
                <a:cs typeface="Cairo Bold"/>
                <a:sym typeface="Cairo Bold"/>
                <a:rtl val="true"/>
              </a:rPr>
              <a:t>-</a:t>
            </a:r>
            <a:r>
              <a:rPr lang="en-US" b="true" sz="2181">
                <a:solidFill>
                  <a:srgbClr val="000000"/>
                </a:solidFill>
                <a:latin typeface="Cairo Bold"/>
                <a:ea typeface="Cairo Bold"/>
                <a:cs typeface="Cairo Bold"/>
                <a:sym typeface="Cairo Bold"/>
              </a:rPr>
              <a:t>33</a:t>
            </a:r>
            <a:r>
              <a:rPr lang="ar-EG" b="true" sz="2181">
                <a:solidFill>
                  <a:srgbClr val="000000"/>
                </a:solidFill>
                <a:latin typeface="Cairo Bold"/>
                <a:ea typeface="Cairo Bold"/>
                <a:cs typeface="Cairo Bold"/>
                <a:sym typeface="Cairo Bold"/>
                <a:rtl val="true"/>
              </a:rPr>
              <a:t>)</a:t>
            </a:r>
          </a:p>
          <a:p>
            <a:pPr algn="l" rtl="true">
              <a:lnSpc>
                <a:spcPts val="5387"/>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DAGmqcuC4BU</dc:identifier>
  <dcterms:modified xsi:type="dcterms:W3CDTF">2011-08-01T06:04:30Z</dcterms:modified>
  <cp:revision>1</cp:revision>
  <dc:title>جامعة العلوم والتكنولوجيا محمد بوضياف</dc:title>
</cp:coreProperties>
</file>