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Lst>
  <p:sldSz cx="18288000" cy="10287000"/>
  <p:notesSz cx="6858000" cy="9144000"/>
  <p:embeddedFontLst>
    <p:embeddedFont>
      <p:font typeface="Afeesh" charset="1" panose="00000500000000000000"/>
      <p:regular r:id="rId11"/>
    </p:embeddedFont>
    <p:embeddedFont>
      <p:font typeface="Cairo Bold" charset="1" panose="00000800000000000000"/>
      <p:regular r:id="rId12"/>
    </p:embeddedFont>
    <p:embeddedFont>
      <p:font typeface="Alkalami" charset="1" panose="00000000000000000000"/>
      <p:regular r:id="rId13"/>
    </p:embeddedFont>
    <p:embeddedFont>
      <p:font typeface="XM Vahid Bold" charset="1" panose="02000803090000020004"/>
      <p:regular r:id="rId14"/>
    </p:embeddedFont>
    <p:embeddedFont>
      <p:font typeface="Montaser Arabic Bold" charset="1" panose="0000080000000000000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765667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08</a:t>
            </a:r>
          </a:p>
          <a:p>
            <a:pPr algn="ctr" rtl="true">
              <a:lnSpc>
                <a:spcPts val="5853"/>
              </a:lnSpc>
            </a:pPr>
          </a:p>
          <a:p>
            <a:pPr algn="ctr" rtl="true">
              <a:lnSpc>
                <a:spcPts val="10053"/>
              </a:lnSpc>
            </a:pPr>
            <a:r>
              <a:rPr lang="ar-EG" sz="7180">
                <a:solidFill>
                  <a:srgbClr val="FFFFFF"/>
                </a:solidFill>
                <a:latin typeface="Alkalami"/>
                <a:ea typeface="Alkalami"/>
                <a:cs typeface="Alkalami"/>
                <a:sym typeface="Alkalami"/>
                <a:rtl val="true"/>
              </a:rPr>
              <a:t>ال</a:t>
            </a:r>
            <a:r>
              <a:rPr lang="ar-EG" sz="7180">
                <a:solidFill>
                  <a:srgbClr val="FFFFFF"/>
                </a:solidFill>
                <a:latin typeface="Alkalami"/>
                <a:ea typeface="Alkalami"/>
                <a:cs typeface="Alkalami"/>
                <a:sym typeface="Alkalami"/>
                <a:rtl val="true"/>
              </a:rPr>
              <a:t>تخطـيــــــط والـبــرمـجــــــة</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4704257" y="156815"/>
            <a:ext cx="12937945" cy="10631100"/>
          </a:xfrm>
          <a:prstGeom prst="rect">
            <a:avLst/>
          </a:prstGeom>
        </p:spPr>
        <p:txBody>
          <a:bodyPr anchor="t" rtlCol="false" tIns="0" lIns="0" bIns="0" rIns="0">
            <a:spAutoFit/>
          </a:bodyPr>
          <a:lstStyle/>
          <a:p>
            <a:pPr algn="ctr" rtl="true">
              <a:lnSpc>
                <a:spcPts val="4997"/>
              </a:lnSpc>
            </a:pPr>
            <a:r>
              <a:rPr lang="ar-EG" b="true" sz="2922">
                <a:solidFill>
                  <a:srgbClr val="000000"/>
                </a:solidFill>
                <a:latin typeface="Cairo Bold"/>
                <a:ea typeface="Cairo Bold"/>
                <a:cs typeface="Cairo Bold"/>
                <a:sym typeface="Cairo Bold"/>
                <a:rtl val="true"/>
              </a:rPr>
              <a:t>- مـفـهـــوم التخـطـيــط:</a:t>
            </a:r>
          </a:p>
          <a:p>
            <a:pPr algn="ctr" rtl="true">
              <a:lnSpc>
                <a:spcPts val="4997"/>
              </a:lnSpc>
            </a:pPr>
            <a:r>
              <a:rPr lang="ar-EG" b="true" sz="2922">
                <a:solidFill>
                  <a:srgbClr val="000000"/>
                </a:solidFill>
                <a:latin typeface="Cairo Bold"/>
                <a:ea typeface="Cairo Bold"/>
                <a:cs typeface="Cairo Bold"/>
                <a:sym typeface="Cairo Bold"/>
                <a:rtl val="true"/>
              </a:rPr>
              <a:t>ي</a:t>
            </a:r>
            <a:r>
              <a:rPr lang="ar-EG" b="true" sz="2922">
                <a:solidFill>
                  <a:srgbClr val="000000"/>
                </a:solidFill>
                <a:latin typeface="Cairo Bold"/>
                <a:ea typeface="Cairo Bold"/>
                <a:cs typeface="Cairo Bold"/>
                <a:sym typeface="Cairo Bold"/>
                <a:rtl val="true"/>
              </a:rPr>
              <a:t>عد التخطيط عملية مستمرة ومستقبلية تتجه إلى الإعداد المتكامل للوصول إلى النتائج وإنجازات مستهدفة حيث يتميز التخطيط بأنه عملية أو سلسلة متدفقة ومترابطة من الأنشطة التي تبدأ بتحديد الأهداف والاستراتيجيات الموضوعة لاتجاهات العمل والاختيار بين البدائل وتوفير الظروف والأوضاع المساعدة على تحقيق الأهداف خلال مراحل وفترات زمنية محددة.</a:t>
            </a:r>
          </a:p>
          <a:p>
            <a:pPr algn="ctr" rtl="true">
              <a:lnSpc>
                <a:spcPts val="4997"/>
              </a:lnSpc>
            </a:pPr>
            <a:r>
              <a:rPr lang="en-US" b="true" sz="2922">
                <a:solidFill>
                  <a:srgbClr val="000000"/>
                </a:solidFill>
                <a:latin typeface="Cairo Bold"/>
                <a:ea typeface="Cairo Bold"/>
                <a:cs typeface="Cairo Bold"/>
                <a:sym typeface="Cairo Bold"/>
              </a:rPr>
              <a:t>2</a:t>
            </a:r>
            <a:r>
              <a:rPr lang="ar-EG" b="true" sz="2922">
                <a:solidFill>
                  <a:srgbClr val="000000"/>
                </a:solidFill>
                <a:latin typeface="Cairo Bold"/>
                <a:ea typeface="Cairo Bold"/>
                <a:cs typeface="Cairo Bold"/>
                <a:sym typeface="Cairo Bold"/>
                <a:rtl val="true"/>
              </a:rPr>
              <a:t>- تـخطـيـــط الـتـدريــــب فــي الألـعـاب الجماعـيـــة:</a:t>
            </a:r>
          </a:p>
          <a:p>
            <a:pPr algn="ctr" rtl="true">
              <a:lnSpc>
                <a:spcPts val="4997"/>
              </a:lnSpc>
            </a:pPr>
            <a:r>
              <a:rPr lang="ar-EG" b="true" sz="2922">
                <a:solidFill>
                  <a:srgbClr val="000000"/>
                </a:solidFill>
                <a:latin typeface="Cairo Bold"/>
                <a:ea typeface="Cairo Bold"/>
                <a:cs typeface="Cairo Bold"/>
                <a:sym typeface="Cairo Bold"/>
                <a:rtl val="true"/>
              </a:rPr>
              <a:t>التخطيط في المجال التدريب الرياضي يعني التنبؤ بما سيكون عليه المستقبل مع الاستعداد له بمعنى التنبؤ بالأحداث المستقبلية تحتاج إلى مفهوم أكثر بناء على توقعات وعمل البرامج التنبؤية لها.</a:t>
            </a:r>
          </a:p>
          <a:p>
            <a:pPr algn="ctr" rtl="true">
              <a:lnSpc>
                <a:spcPts val="4997"/>
              </a:lnSpc>
            </a:pPr>
            <a:r>
              <a:rPr lang="ar-EG" b="true" sz="2922">
                <a:solidFill>
                  <a:srgbClr val="000000"/>
                </a:solidFill>
                <a:latin typeface="Cairo Bold"/>
                <a:ea typeface="Cairo Bold"/>
                <a:cs typeface="Cairo Bold"/>
                <a:sym typeface="Cairo Bold"/>
                <a:rtl val="true"/>
              </a:rPr>
              <a:t>فتخطيط التدرب عبارة عن الإجراءات الضرورية المحددة والمدونة التي يضعها المدرب؛ و يلتزم بها لتنمية وتطوير حالة التدرب عند اللاعب والفريق للوصول إلى أحسن مستوى من الأداء أثناء المب</a:t>
            </a:r>
            <a:r>
              <a:rPr lang="ar-EG" b="true" sz="2922">
                <a:solidFill>
                  <a:srgbClr val="000000"/>
                </a:solidFill>
                <a:latin typeface="Cairo Bold"/>
                <a:ea typeface="Cairo Bold"/>
                <a:cs typeface="Cairo Bold"/>
                <a:sym typeface="Cairo Bold"/>
                <a:rtl val="true"/>
              </a:rPr>
              <a:t>اريات ؛ وكلما</a:t>
            </a:r>
            <a:r>
              <a:rPr lang="ar-EG" b="true" sz="2922">
                <a:solidFill>
                  <a:srgbClr val="000000"/>
                </a:solidFill>
                <a:latin typeface="Cairo Bold"/>
                <a:ea typeface="Cairo Bold"/>
                <a:cs typeface="Cairo Bold"/>
                <a:sym typeface="Cairo Bold"/>
                <a:rtl val="true"/>
              </a:rPr>
              <a:t> تميز المدرب الرياضي بالتأهل التخصصي وإتقانه للمعارف النظرية وطرق تطبيقها كلما كان أقدر  على تخطيط عملية التدريب والمنافسات بصورة فعالة تسهم في تطوير وتنمية المستوى الرياضي واللاعبين ككل.</a:t>
            </a:r>
          </a:p>
          <a:p>
            <a:pPr algn="r" rtl="true">
              <a:lnSpc>
                <a:spcPts val="4997"/>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238125"/>
            <a:ext cx="17966737" cy="10932343"/>
          </a:xfrm>
          <a:prstGeom prst="rect">
            <a:avLst/>
          </a:prstGeom>
        </p:spPr>
        <p:txBody>
          <a:bodyPr anchor="t" rtlCol="false" tIns="0" lIns="0" bIns="0" rIns="0">
            <a:spAutoFit/>
          </a:bodyPr>
          <a:lstStyle/>
          <a:p>
            <a:pPr algn="r" rtl="true">
              <a:lnSpc>
                <a:spcPts val="5118"/>
              </a:lnSpc>
            </a:pPr>
            <a:r>
              <a:rPr lang="ar-EG" sz="2187" b="true">
                <a:solidFill>
                  <a:srgbClr val="000000"/>
                </a:solidFill>
                <a:latin typeface="Cairo Bold"/>
                <a:ea typeface="Cairo Bold"/>
                <a:cs typeface="Cairo Bold"/>
                <a:sym typeface="Cairo Bold"/>
                <a:rtl val="true"/>
              </a:rPr>
              <a:t>- القــواعــــد الأســاسـيـــة لـتـخطـيـــط الـتـدريــــب:</a:t>
            </a:r>
          </a:p>
          <a:p>
            <a:pPr algn="r" rtl="true">
              <a:lnSpc>
                <a:spcPts val="5118"/>
              </a:lnSpc>
            </a:pPr>
            <a:r>
              <a:rPr lang="en-US" sz="2187" b="true">
                <a:solidFill>
                  <a:srgbClr val="000000"/>
                </a:solidFill>
                <a:latin typeface="Cairo Bold"/>
                <a:ea typeface="Cairo Bold"/>
                <a:cs typeface="Cairo Bold"/>
                <a:sym typeface="Cairo Bold"/>
              </a:rPr>
              <a:t>1</a:t>
            </a:r>
            <a:r>
              <a:rPr lang="ar-EG" sz="2187" b="true">
                <a:solidFill>
                  <a:srgbClr val="000000"/>
                </a:solidFill>
                <a:latin typeface="Cairo Bold"/>
                <a:ea typeface="Cairo Bold"/>
                <a:cs typeface="Cairo Bold"/>
                <a:sym typeface="Cairo Bold"/>
                <a:rtl val="true"/>
              </a:rPr>
              <a:t>. تـحديد أهداف خطة التدريب ( تحقيق رقم – بطولة ).</a:t>
            </a:r>
          </a:p>
          <a:p>
            <a:pPr algn="r" rtl="true">
              <a:lnSpc>
                <a:spcPts val="5118"/>
              </a:lnSpc>
            </a:pPr>
            <a:r>
              <a:rPr lang="en-US" sz="2187" b="true">
                <a:solidFill>
                  <a:srgbClr val="000000"/>
                </a:solidFill>
                <a:latin typeface="Cairo Bold"/>
                <a:ea typeface="Cairo Bold"/>
                <a:cs typeface="Cairo Bold"/>
                <a:sym typeface="Cairo Bold"/>
              </a:rPr>
              <a:t>2</a:t>
            </a:r>
            <a:r>
              <a:rPr lang="ar-EG" sz="2187" b="true">
                <a:solidFill>
                  <a:srgbClr val="000000"/>
                </a:solidFill>
                <a:latin typeface="Cairo Bold"/>
                <a:ea typeface="Cairo Bold"/>
                <a:cs typeface="Cairo Bold"/>
                <a:sym typeface="Cairo Bold"/>
                <a:rtl val="true"/>
              </a:rPr>
              <a:t>. تـحديـد الواجـبات أو الـمــحتوى الـذي يحقق هذه الأهداف ( بدني، مهاري، خططي، نفسي ) </a:t>
            </a:r>
          </a:p>
          <a:p>
            <a:pPr algn="r" rtl="true">
              <a:lnSpc>
                <a:spcPts val="5118"/>
              </a:lnSpc>
            </a:pPr>
            <a:r>
              <a:rPr lang="en-US" sz="2187" b="true">
                <a:solidFill>
                  <a:srgbClr val="000000"/>
                </a:solidFill>
                <a:latin typeface="Cairo Bold"/>
                <a:ea typeface="Cairo Bold"/>
                <a:cs typeface="Cairo Bold"/>
                <a:sym typeface="Cairo Bold"/>
              </a:rPr>
              <a:t>3</a:t>
            </a:r>
            <a:r>
              <a:rPr lang="ar-EG" sz="2187" b="true">
                <a:solidFill>
                  <a:srgbClr val="000000"/>
                </a:solidFill>
                <a:latin typeface="Cairo Bold"/>
                <a:ea typeface="Cairo Bold"/>
                <a:cs typeface="Cairo Bold"/>
                <a:sym typeface="Cairo Bold"/>
                <a:rtl val="true"/>
              </a:rPr>
              <a:t>. تحديد الوسائل التي عن طريقها يـمكن تنفيذ هذه الواجبات من حيث طرق التدريب، الأجهزة والأدوات المستخدمة، والملاعب.</a:t>
            </a:r>
          </a:p>
          <a:p>
            <a:pPr algn="r" rtl="true">
              <a:lnSpc>
                <a:spcPts val="5118"/>
              </a:lnSpc>
            </a:pPr>
            <a:r>
              <a:rPr lang="en-US" sz="2187" b="true">
                <a:solidFill>
                  <a:srgbClr val="000000"/>
                </a:solidFill>
                <a:latin typeface="Cairo Bold"/>
                <a:ea typeface="Cairo Bold"/>
                <a:cs typeface="Cairo Bold"/>
                <a:sym typeface="Cairo Bold"/>
              </a:rPr>
              <a:t>4</a:t>
            </a:r>
            <a:r>
              <a:rPr lang="ar-EG" sz="2187" b="true">
                <a:solidFill>
                  <a:srgbClr val="000000"/>
                </a:solidFill>
                <a:latin typeface="Cairo Bold"/>
                <a:ea typeface="Cairo Bold"/>
                <a:cs typeface="Cairo Bold"/>
                <a:sym typeface="Cairo Bold"/>
                <a:rtl val="true"/>
              </a:rPr>
              <a:t>. تـحديـد الـميزانيـة الـمطلوبـة.</a:t>
            </a:r>
          </a:p>
          <a:p>
            <a:pPr algn="r" rtl="true">
              <a:lnSpc>
                <a:spcPts val="5118"/>
              </a:lnSpc>
            </a:pPr>
            <a:r>
              <a:rPr lang="en-US" sz="2187" b="true">
                <a:solidFill>
                  <a:srgbClr val="000000"/>
                </a:solidFill>
                <a:latin typeface="Cairo Bold"/>
                <a:ea typeface="Cairo Bold"/>
                <a:cs typeface="Cairo Bold"/>
                <a:sym typeface="Cairo Bold"/>
              </a:rPr>
              <a:t>5</a:t>
            </a:r>
            <a:r>
              <a:rPr lang="ar-EG" sz="2187" b="true">
                <a:solidFill>
                  <a:srgbClr val="000000"/>
                </a:solidFill>
                <a:latin typeface="Cairo Bold"/>
                <a:ea typeface="Cairo Bold"/>
                <a:cs typeface="Cairo Bold"/>
                <a:sym typeface="Cairo Bold"/>
                <a:rtl val="true"/>
              </a:rPr>
              <a:t>. إعـداد السجــلات الـخاصة باللاعبين.</a:t>
            </a:r>
          </a:p>
          <a:p>
            <a:pPr algn="r" rtl="true">
              <a:lnSpc>
                <a:spcPts val="5118"/>
              </a:lnSpc>
            </a:pPr>
            <a:r>
              <a:rPr lang="en-US" sz="2187" b="true">
                <a:solidFill>
                  <a:srgbClr val="000000"/>
                </a:solidFill>
                <a:latin typeface="Cairo Bold"/>
                <a:ea typeface="Cairo Bold"/>
                <a:cs typeface="Cairo Bold"/>
                <a:sym typeface="Cairo Bold"/>
              </a:rPr>
              <a:t>6</a:t>
            </a:r>
            <a:r>
              <a:rPr lang="ar-EG" sz="2187" b="true">
                <a:solidFill>
                  <a:srgbClr val="000000"/>
                </a:solidFill>
                <a:latin typeface="Cairo Bold"/>
                <a:ea typeface="Cairo Bold"/>
                <a:cs typeface="Cairo Bold"/>
                <a:sym typeface="Cairo Bold"/>
                <a:rtl val="true"/>
              </a:rPr>
              <a:t>. تـحديد الاختبارات الدورية ومواعيدها ( علمية التقويـم ) حيث يطمئن المدرب على سير الخطة في اتجاه تحقيق الهدف وتعديلها وفقاْ لـما يراه </a:t>
            </a:r>
          </a:p>
          <a:p>
            <a:pPr algn="r" rtl="true">
              <a:lnSpc>
                <a:spcPts val="5118"/>
              </a:lnSpc>
            </a:pPr>
            <a:r>
              <a:rPr lang="en-US" sz="2187" b="true">
                <a:solidFill>
                  <a:srgbClr val="000000"/>
                </a:solidFill>
                <a:latin typeface="Cairo Bold"/>
                <a:ea typeface="Cairo Bold"/>
                <a:cs typeface="Cairo Bold"/>
                <a:sym typeface="Cairo Bold"/>
              </a:rPr>
              <a:t>4</a:t>
            </a:r>
            <a:r>
              <a:rPr lang="ar-EG" sz="2187" b="true">
                <a:solidFill>
                  <a:srgbClr val="000000"/>
                </a:solidFill>
                <a:latin typeface="Cairo Bold"/>
                <a:ea typeface="Cairo Bold"/>
                <a:cs typeface="Cairo Bold"/>
                <a:sym typeface="Cairo Bold"/>
                <a:rtl val="true"/>
              </a:rPr>
              <a:t>- خطـــط الإعـــــداد طويـلـــة المـــدى:</a:t>
            </a:r>
          </a:p>
          <a:p>
            <a:pPr algn="r" rtl="true">
              <a:lnSpc>
                <a:spcPts val="5118"/>
              </a:lnSpc>
            </a:pPr>
            <a:r>
              <a:rPr lang="ar-EG" sz="2187" b="true">
                <a:solidFill>
                  <a:srgbClr val="000000"/>
                </a:solidFill>
                <a:latin typeface="Cairo Bold"/>
                <a:ea typeface="Cairo Bold"/>
                <a:cs typeface="Cairo Bold"/>
                <a:sym typeface="Cairo Bold"/>
                <a:rtl val="true"/>
              </a:rPr>
              <a:t> يمكن أن يطلق التخطيط طويل المدى للتدريب الرياضي مسمى التخطيط طويل المدى للتنمية والإعداد والتدريب الرياضي نظراْ لأنه يعني بالتخطيط بدءاْ من التنشئة الرياضية للبطولة، وهو لا يعني وضع خطة متكاملة الجوانب بل يعني وضع الأطر والأسس العلمية والمحددات العامة للخطط طويلة المدى في ضوء أحدث ما توصل إليه العلم في صورة خطة عامة، لذا لا يريد وأن يقوم به خبراء متخصصون حاصلين على أعلى درجات التأهيل ويتمتعون بالخبرة العميقة فيه.</a:t>
            </a:r>
          </a:p>
          <a:p>
            <a:pPr algn="r" rtl="true">
              <a:lnSpc>
                <a:spcPts val="5118"/>
              </a:lnSpc>
            </a:pPr>
            <a:r>
              <a:rPr lang="ar-EG" sz="2187" b="true">
                <a:solidFill>
                  <a:srgbClr val="000000"/>
                </a:solidFill>
                <a:latin typeface="Cairo Bold"/>
                <a:ea typeface="Cairo Bold"/>
                <a:cs typeface="Cairo Bold"/>
                <a:sym typeface="Cairo Bold"/>
                <a:rtl val="true"/>
              </a:rPr>
              <a:t> في هذا النوع من التخطيط يقوم القائمون عليه بالتخطيط لفترة زمنية مستقبلية تتراوح ما بين </a:t>
            </a:r>
            <a:r>
              <a:rPr lang="en-US" sz="2187" b="true">
                <a:solidFill>
                  <a:srgbClr val="000000"/>
                </a:solidFill>
                <a:latin typeface="Cairo Bold"/>
                <a:ea typeface="Cairo Bold"/>
                <a:cs typeface="Cairo Bold"/>
                <a:sym typeface="Cairo Bold"/>
              </a:rPr>
              <a:t>15:5</a:t>
            </a:r>
            <a:r>
              <a:rPr lang="ar-EG" sz="2187" b="true">
                <a:solidFill>
                  <a:srgbClr val="000000"/>
                </a:solidFill>
                <a:latin typeface="Cairo Bold"/>
                <a:ea typeface="Cairo Bold"/>
                <a:cs typeface="Cairo Bold"/>
                <a:sym typeface="Cairo Bold"/>
                <a:rtl val="true"/>
              </a:rPr>
              <a:t> عاماْ ولابد وأن تكون محددات الخطة واضحة لجميع الجهات المعنية بالتنفيذ بداية باللجنة الأوليمبية ومروراْ بالاتحادات والمناطق الرياضية ووصولاْ للأندية الرياضية والأجهزة الفنية بها، وإذا كان هناك عزل بين كل هذه الجهات سيؤدي الأمر إلى أن يريد الأمر للتنمية الرياضية العشوائية مرة أخرى.</a:t>
            </a:r>
          </a:p>
          <a:p>
            <a:pPr algn="r" rtl="true">
              <a:lnSpc>
                <a:spcPts val="5118"/>
              </a:lnSpc>
            </a:pPr>
          </a:p>
          <a:p>
            <a:pPr algn="r" rtl="true">
              <a:lnSpc>
                <a:spcPts val="5118"/>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46907" y="1472693"/>
            <a:ext cx="18340270" cy="8484613"/>
          </a:xfrm>
          <a:prstGeom prst="rect">
            <a:avLst/>
          </a:prstGeom>
        </p:spPr>
        <p:txBody>
          <a:bodyPr anchor="t" rtlCol="false" tIns="0" lIns="0" bIns="0" rIns="0">
            <a:spAutoFit/>
          </a:bodyPr>
          <a:lstStyle/>
          <a:p>
            <a:pPr algn="ctr">
              <a:lnSpc>
                <a:spcPts val="5657"/>
              </a:lnSpc>
            </a:pPr>
            <a:r>
              <a:rPr lang="en-US" b="true" sz="2263">
                <a:solidFill>
                  <a:srgbClr val="000000"/>
                </a:solidFill>
                <a:latin typeface="Montaser Arabic Bold"/>
                <a:ea typeface="Montaser Arabic Bold"/>
                <a:cs typeface="Montaser Arabic Bold"/>
                <a:sym typeface="Montaser Arabic Bold"/>
              </a:rPr>
              <a:t>- </a:t>
            </a:r>
            <a:r>
              <a:rPr lang="ar-EG" b="true" sz="2263">
                <a:solidFill>
                  <a:srgbClr val="000000"/>
                </a:solidFill>
                <a:latin typeface="Montaser Arabic Bold"/>
                <a:ea typeface="Montaser Arabic Bold"/>
                <a:cs typeface="Montaser Arabic Bold"/>
                <a:sym typeface="Montaser Arabic Bold"/>
                <a:rtl val="true"/>
              </a:rPr>
              <a:t>خطــط</a:t>
            </a:r>
            <a:r>
              <a:rPr lang="ar-EG" b="true" sz="2263">
                <a:solidFill>
                  <a:srgbClr val="000000"/>
                </a:solidFill>
                <a:latin typeface="Montaser Arabic Bold"/>
                <a:ea typeface="Montaser Arabic Bold"/>
                <a:cs typeface="Montaser Arabic Bold"/>
                <a:sym typeface="Montaser Arabic Bold"/>
                <a:rtl val="true"/>
              </a:rPr>
              <a:t> الإعــداد متـوسطــة المـــــدى</a:t>
            </a:r>
            <a:r>
              <a:rPr lang="en-US" b="true" sz="2263">
                <a:solidFill>
                  <a:srgbClr val="000000"/>
                </a:solidFill>
                <a:latin typeface="Montaser Arabic Bold"/>
                <a:ea typeface="Montaser Arabic Bold"/>
                <a:cs typeface="Montaser Arabic Bold"/>
                <a:sym typeface="Montaser Arabic Bold"/>
              </a:rPr>
              <a:t>: </a:t>
            </a:r>
          </a:p>
          <a:p>
            <a:pPr algn="ctr">
              <a:lnSpc>
                <a:spcPts val="5657"/>
              </a:lnSpc>
            </a:pPr>
            <a:r>
              <a:rPr lang="ar-EG" b="true" sz="2263">
                <a:solidFill>
                  <a:srgbClr val="000000"/>
                </a:solidFill>
                <a:latin typeface="Montaser Arabic Bold"/>
                <a:ea typeface="Montaser Arabic Bold"/>
                <a:cs typeface="Montaser Arabic Bold"/>
                <a:sym typeface="Montaser Arabic Bold"/>
                <a:rtl val="true"/>
              </a:rPr>
              <a:t>ويمكن أن يطلق على خطط الإعداد متوسطة المدى مسمى التخطيط للبطولات حيث يهدف هذا النوع للتخطيط لبطولات معلومة ومتكررة في خلال من ( </a:t>
            </a:r>
            <a:r>
              <a:rPr lang="en-US" b="true" sz="2263">
                <a:solidFill>
                  <a:srgbClr val="000000"/>
                </a:solidFill>
                <a:latin typeface="Montaser Arabic Bold"/>
                <a:ea typeface="Montaser Arabic Bold"/>
                <a:cs typeface="Montaser Arabic Bold"/>
                <a:sym typeface="Montaser Arabic Bold"/>
              </a:rPr>
              <a:t>2</a:t>
            </a:r>
            <a:r>
              <a:rPr lang="ar-EG" b="true" sz="2263">
                <a:solidFill>
                  <a:srgbClr val="000000"/>
                </a:solidFill>
                <a:latin typeface="Montaser Arabic Bold"/>
                <a:ea typeface="Montaser Arabic Bold"/>
                <a:cs typeface="Montaser Arabic Bold"/>
                <a:sym typeface="Montaser Arabic Bold"/>
                <a:rtl val="true"/>
              </a:rPr>
              <a:t> إلى </a:t>
            </a:r>
            <a:r>
              <a:rPr lang="en-US" b="true" sz="2263">
                <a:solidFill>
                  <a:srgbClr val="000000"/>
                </a:solidFill>
                <a:latin typeface="Montaser Arabic Bold"/>
                <a:ea typeface="Montaser Arabic Bold"/>
                <a:cs typeface="Montaser Arabic Bold"/>
                <a:sym typeface="Montaser Arabic Bold"/>
              </a:rPr>
              <a:t>4</a:t>
            </a:r>
            <a:r>
              <a:rPr lang="ar-EG" b="true" sz="2263">
                <a:solidFill>
                  <a:srgbClr val="000000"/>
                </a:solidFill>
                <a:latin typeface="Montaser Arabic Bold"/>
                <a:ea typeface="Montaser Arabic Bold"/>
                <a:cs typeface="Montaser Arabic Bold"/>
                <a:sym typeface="Montaser Arabic Bold"/>
                <a:rtl val="true"/>
              </a:rPr>
              <a:t> ) كبطولات الدورات الأوليمبية وكأس العالم وكأس الأمم، حيث يقوم المدرب بوضع خطة متكاملة الجوانب من حيث الأطر و الأسس العلمية والمحددات العامة في ضوء أحدث ما توصل إليه العلم في صورة خطة عامة للوصول إلى أعلى مستوى ممكن قبل ميعاد البطولة المحددة، لذا لابد وأن يكلف بها خبراء متخصصون حاصلين على أعلى درجات التأهيل ويتمتعون بالخبرة</a:t>
            </a:r>
            <a:r>
              <a:rPr lang="en-US" b="true" sz="2263">
                <a:solidFill>
                  <a:srgbClr val="000000"/>
                </a:solidFill>
                <a:latin typeface="Montaser Arabic Bold"/>
                <a:ea typeface="Montaser Arabic Bold"/>
                <a:cs typeface="Montaser Arabic Bold"/>
                <a:sym typeface="Montaser Arabic Bold"/>
              </a:rPr>
              <a:t>.</a:t>
            </a:r>
          </a:p>
          <a:p>
            <a:pPr algn="ctr">
              <a:lnSpc>
                <a:spcPts val="5657"/>
              </a:lnSpc>
            </a:pPr>
            <a:r>
              <a:rPr lang="en-US" b="true" sz="2263">
                <a:solidFill>
                  <a:srgbClr val="000000"/>
                </a:solidFill>
                <a:latin typeface="Montaser Arabic Bold"/>
                <a:ea typeface="Montaser Arabic Bold"/>
                <a:cs typeface="Montaser Arabic Bold"/>
                <a:sym typeface="Montaser Arabic Bold"/>
              </a:rPr>
              <a:t>6- </a:t>
            </a:r>
            <a:r>
              <a:rPr lang="ar-EG" b="true" sz="2263">
                <a:solidFill>
                  <a:srgbClr val="000000"/>
                </a:solidFill>
                <a:latin typeface="Montaser Arabic Bold"/>
                <a:ea typeface="Montaser Arabic Bold"/>
                <a:cs typeface="Montaser Arabic Bold"/>
                <a:sym typeface="Montaser Arabic Bold"/>
                <a:rtl val="true"/>
              </a:rPr>
              <a:t>التخطيط قصير المدى (خطة ال</a:t>
            </a:r>
            <a:r>
              <a:rPr lang="ar-EG" b="true" sz="2263">
                <a:solidFill>
                  <a:srgbClr val="000000"/>
                </a:solidFill>
                <a:latin typeface="Montaser Arabic Bold"/>
                <a:ea typeface="Montaser Arabic Bold"/>
                <a:cs typeface="Montaser Arabic Bold"/>
                <a:sym typeface="Montaser Arabic Bold"/>
                <a:rtl val="true"/>
              </a:rPr>
              <a:t>تدريب السنوية)</a:t>
            </a:r>
            <a:r>
              <a:rPr lang="en-US" b="true" sz="2263">
                <a:solidFill>
                  <a:srgbClr val="000000"/>
                </a:solidFill>
                <a:latin typeface="Montaser Arabic Bold"/>
                <a:ea typeface="Montaser Arabic Bold"/>
                <a:cs typeface="Montaser Arabic Bold"/>
                <a:sym typeface="Montaser Arabic Bold"/>
              </a:rPr>
              <a:t>: </a:t>
            </a:r>
          </a:p>
          <a:p>
            <a:pPr algn="ctr">
              <a:lnSpc>
                <a:spcPts val="5657"/>
              </a:lnSpc>
            </a:pPr>
            <a:r>
              <a:rPr lang="ar-EG" b="true" sz="2263">
                <a:solidFill>
                  <a:srgbClr val="000000"/>
                </a:solidFill>
                <a:latin typeface="Montaser Arabic Bold"/>
                <a:ea typeface="Montaser Arabic Bold"/>
                <a:cs typeface="Montaser Arabic Bold"/>
                <a:sym typeface="Montaser Arabic Bold"/>
                <a:rtl val="true"/>
              </a:rPr>
              <a:t>تـعتبر خطــة</a:t>
            </a:r>
            <a:r>
              <a:rPr lang="ar-EG" b="true" sz="2263">
                <a:solidFill>
                  <a:srgbClr val="000000"/>
                </a:solidFill>
                <a:latin typeface="Montaser Arabic Bold"/>
                <a:ea typeface="Montaser Arabic Bold"/>
                <a:cs typeface="Montaser Arabic Bold"/>
                <a:sym typeface="Montaser Arabic Bold"/>
                <a:rtl val="true"/>
              </a:rPr>
              <a:t> التـدريــب السنويـــــة مـــن أهـــم أســــس التخطيط بالنسبة للتدريب فهي جزء من خطة التدريب طويلة المدى وخطة الإعداد للبطولات وهي الخطة التي يضعها المدرب نفسه ويحاول من خلالها تحقيق هدفه من التدريب، حيث تشكل فترة زمنية يمكن من خلالها الارتقاء الملموس</a:t>
            </a:r>
            <a:r>
              <a:rPr lang="en-US" b="true" sz="2263">
                <a:solidFill>
                  <a:srgbClr val="000000"/>
                </a:solidFill>
                <a:latin typeface="Montaser Arabic Bold"/>
                <a:ea typeface="Montaser Arabic Bold"/>
                <a:cs typeface="Montaser Arabic Bold"/>
                <a:sym typeface="Montaser Arabic Bold"/>
              </a:rPr>
              <a:t> </a:t>
            </a:r>
          </a:p>
          <a:p>
            <a:pPr algn="ctr">
              <a:lnSpc>
                <a:spcPts val="5657"/>
              </a:lnSpc>
            </a:pPr>
            <a:r>
              <a:rPr lang="ar-EG" b="true" sz="2263">
                <a:solidFill>
                  <a:srgbClr val="000000"/>
                </a:solidFill>
                <a:latin typeface="Montaser Arabic Bold"/>
                <a:ea typeface="Montaser Arabic Bold"/>
                <a:cs typeface="Montaser Arabic Bold"/>
                <a:sym typeface="Montaser Arabic Bold"/>
                <a:rtl val="true"/>
              </a:rPr>
              <a:t>بمستوى اللاعب، ويختلف تكوين أو شكل الخطة السنوية من رياضة إلى أخرى طبقاْ لطبيعة التنافس بها</a:t>
            </a:r>
            <a:r>
              <a:rPr lang="en-US" b="true" sz="2263">
                <a:solidFill>
                  <a:srgbClr val="000000"/>
                </a:solidFill>
                <a:latin typeface="Montaser Arabic Bold"/>
                <a:ea typeface="Montaser Arabic Bold"/>
                <a:cs typeface="Montaser Arabic Bold"/>
                <a:sym typeface="Montaser Arabic Bold"/>
              </a:rPr>
              <a:t>.</a:t>
            </a:r>
          </a:p>
          <a:p>
            <a:pPr algn="ctr" rtl="true">
              <a:lnSpc>
                <a:spcPts val="5657"/>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962025"/>
            <a:ext cx="18288000" cy="7407672"/>
          </a:xfrm>
          <a:prstGeom prst="rect">
            <a:avLst/>
          </a:prstGeom>
        </p:spPr>
        <p:txBody>
          <a:bodyPr anchor="t" rtlCol="false" tIns="0" lIns="0" bIns="0" rIns="0">
            <a:spAutoFit/>
          </a:bodyPr>
          <a:lstStyle/>
          <a:p>
            <a:pPr algn="ctr">
              <a:lnSpc>
                <a:spcPts val="4878"/>
              </a:lnSpc>
            </a:pPr>
            <a:r>
              <a:rPr lang="en-US" sz="3484">
                <a:solidFill>
                  <a:srgbClr val="000000"/>
                </a:solidFill>
                <a:latin typeface="Afeesh"/>
                <a:ea typeface="Afeesh"/>
                <a:cs typeface="Afeesh"/>
                <a:sym typeface="Afeesh"/>
              </a:rPr>
              <a:t>6-3- </a:t>
            </a:r>
            <a:r>
              <a:rPr lang="ar-EG" sz="3484">
                <a:solidFill>
                  <a:srgbClr val="000000"/>
                </a:solidFill>
                <a:latin typeface="Afeesh"/>
                <a:ea typeface="Afeesh"/>
                <a:cs typeface="Afeesh"/>
                <a:sym typeface="Afeesh"/>
                <a:rtl val="true"/>
              </a:rPr>
              <a:t>الخطــة السنـويـــة متعـــددة المــواســــم</a:t>
            </a:r>
            <a:r>
              <a:rPr lang="en-US" sz="3484">
                <a:solidFill>
                  <a:srgbClr val="000000"/>
                </a:solidFill>
                <a:latin typeface="Afeesh"/>
                <a:ea typeface="Afeesh"/>
                <a:cs typeface="Afeesh"/>
                <a:sym typeface="Afeesh"/>
              </a:rPr>
              <a:t>6</a:t>
            </a:r>
            <a:r>
              <a:rPr lang="ar-EG" sz="3484">
                <a:solidFill>
                  <a:srgbClr val="000000"/>
                </a:solidFill>
                <a:latin typeface="Afeesh"/>
                <a:ea typeface="Afeesh"/>
                <a:cs typeface="Afeesh"/>
                <a:sym typeface="Afeesh"/>
                <a:rtl val="true"/>
              </a:rPr>
              <a:t>-</a:t>
            </a:r>
            <a:r>
              <a:rPr lang="en-US" sz="3484">
                <a:solidFill>
                  <a:srgbClr val="000000"/>
                </a:solidFill>
                <a:latin typeface="Afeesh"/>
                <a:ea typeface="Afeesh"/>
                <a:cs typeface="Afeesh"/>
                <a:sym typeface="Afeesh"/>
              </a:rPr>
              <a:t>1</a:t>
            </a:r>
            <a:r>
              <a:rPr lang="ar-EG" sz="3484">
                <a:solidFill>
                  <a:srgbClr val="000000"/>
                </a:solidFill>
                <a:latin typeface="Afeesh"/>
                <a:ea typeface="Afeesh"/>
                <a:cs typeface="Afeesh"/>
                <a:sym typeface="Afeesh"/>
                <a:rtl val="true"/>
              </a:rPr>
              <a:t>- خطـــة التـدريـــب الأحـاديـــة المــوســم</a:t>
            </a:r>
            <a:r>
              <a:rPr lang="en-US" sz="3484">
                <a:solidFill>
                  <a:srgbClr val="000000"/>
                </a:solidFill>
                <a:latin typeface="Afeesh"/>
                <a:ea typeface="Afeesh"/>
                <a:cs typeface="Afeesh"/>
                <a:sym typeface="Afeesh"/>
              </a:rPr>
              <a:t>: </a:t>
            </a:r>
          </a:p>
          <a:p>
            <a:pPr algn="ctr">
              <a:lnSpc>
                <a:spcPts val="4878"/>
              </a:lnSpc>
            </a:pPr>
            <a:r>
              <a:rPr lang="ar-EG" sz="3484">
                <a:solidFill>
                  <a:srgbClr val="000000"/>
                </a:solidFill>
                <a:latin typeface="Afeesh"/>
                <a:ea typeface="Afeesh"/>
                <a:cs typeface="Afeesh"/>
                <a:sym typeface="Afeesh"/>
                <a:rtl val="true"/>
              </a:rPr>
              <a:t>إن خطة التدريب السنوية أحادية الموسم تناسب النشاط الرياضي الذي يميز بوجود مسابقة تنافسية واحدة ( بطولة واحدة ) في الموسم الرياضي</a:t>
            </a:r>
          </a:p>
          <a:p>
            <a:pPr algn="ctr">
              <a:lnSpc>
                <a:spcPts val="4878"/>
              </a:lnSpc>
            </a:pPr>
            <a:r>
              <a:rPr lang="en-US" sz="3484">
                <a:solidFill>
                  <a:srgbClr val="000000"/>
                </a:solidFill>
                <a:latin typeface="Afeesh"/>
                <a:ea typeface="Afeesh"/>
                <a:cs typeface="Afeesh"/>
                <a:sym typeface="Afeesh"/>
              </a:rPr>
              <a:t>-2- </a:t>
            </a:r>
            <a:r>
              <a:rPr lang="ar-EG" sz="3484">
                <a:solidFill>
                  <a:srgbClr val="000000"/>
                </a:solidFill>
                <a:latin typeface="Afeesh"/>
                <a:ea typeface="Afeesh"/>
                <a:cs typeface="Afeesh"/>
                <a:sym typeface="Afeesh"/>
                <a:rtl val="true"/>
              </a:rPr>
              <a:t>خـطـــة</a:t>
            </a:r>
          </a:p>
          <a:p>
            <a:pPr algn="ctr">
              <a:lnSpc>
                <a:spcPts val="4878"/>
              </a:lnSpc>
            </a:pPr>
            <a:r>
              <a:rPr lang="en-US" sz="3484">
                <a:solidFill>
                  <a:srgbClr val="000000"/>
                </a:solidFill>
                <a:latin typeface="Afeesh"/>
                <a:ea typeface="Afeesh"/>
                <a:cs typeface="Afeesh"/>
                <a:sym typeface="Afeesh"/>
              </a:rPr>
              <a:t> </a:t>
            </a:r>
            <a:r>
              <a:rPr lang="ar-EG" sz="3484">
                <a:solidFill>
                  <a:srgbClr val="000000"/>
                </a:solidFill>
                <a:latin typeface="Afeesh"/>
                <a:ea typeface="Afeesh"/>
                <a:cs typeface="Afeesh"/>
                <a:sym typeface="Afeesh"/>
                <a:rtl val="true"/>
              </a:rPr>
              <a:t>التـدريــــب ثنــائـيـــة المـوســـم</a:t>
            </a:r>
            <a:r>
              <a:rPr lang="en-US" sz="3484">
                <a:solidFill>
                  <a:srgbClr val="000000"/>
                </a:solidFill>
                <a:latin typeface="Afeesh"/>
                <a:ea typeface="Afeesh"/>
                <a:cs typeface="Afeesh"/>
                <a:sym typeface="Afeesh"/>
              </a:rPr>
              <a:t>:</a:t>
            </a:r>
          </a:p>
          <a:p>
            <a:pPr algn="ctr">
              <a:lnSpc>
                <a:spcPts val="4878"/>
              </a:lnSpc>
            </a:pPr>
            <a:r>
              <a:rPr lang="ar-EG" sz="3484">
                <a:solidFill>
                  <a:srgbClr val="000000"/>
                </a:solidFill>
                <a:latin typeface="Afeesh"/>
                <a:ea typeface="Afeesh"/>
                <a:cs typeface="Afeesh"/>
                <a:sym typeface="Afeesh"/>
                <a:rtl val="true"/>
              </a:rPr>
              <a:t>إن خطة التدريب السنوية ثنائية الموسم تناسب النشاط الرياضي الذي يتميز بوجود مسابقتين تنافسيتين في الموسم الرياضي ( دوري – كأس )</a:t>
            </a:r>
            <a:r>
              <a:rPr lang="en-US" sz="3484">
                <a:solidFill>
                  <a:srgbClr val="000000"/>
                </a:solidFill>
                <a:latin typeface="Afeesh"/>
                <a:ea typeface="Afeesh"/>
                <a:cs typeface="Afeesh"/>
                <a:sym typeface="Afeesh"/>
              </a:rPr>
              <a:t> </a:t>
            </a:r>
          </a:p>
          <a:p>
            <a:pPr algn="ctr">
              <a:lnSpc>
                <a:spcPts val="4878"/>
              </a:lnSpc>
            </a:pPr>
          </a:p>
          <a:p>
            <a:pPr algn="ctr" rtl="true">
              <a:lnSpc>
                <a:spcPts val="4878"/>
              </a:lnSpc>
            </a:pPr>
            <a:r>
              <a:rPr lang="ar-EG" sz="3484">
                <a:solidFill>
                  <a:srgbClr val="000000"/>
                </a:solidFill>
                <a:latin typeface="Afeesh"/>
                <a:ea typeface="Afeesh"/>
                <a:cs typeface="Afeesh"/>
                <a:sym typeface="Afeesh"/>
                <a:rtl val="true"/>
              </a:rPr>
              <a:t>إن خطة التدريب السنوية متعددة المواسم تناسب النشاط الرياضي الذي يتميز بوجود أكثر من مسابقتين تنافسيتين في الموسم الرياضي ( بطولة أفريقية – كأس العالم – دورة أوليمبية )، لذا عند التخطيط لها يدمج المخطط ( المدرب ) المرحلة الانتقالية الأولى أو الثانية مع مرحلة الإعداد الخاصة بالمنافسات اللاحقة ولكن زمنها يكون صغيراْ نظراْ لضيق الوقت. (محمد، </a:t>
            </a:r>
            <a:r>
              <a:rPr lang="en-US" sz="3484">
                <a:solidFill>
                  <a:srgbClr val="000000"/>
                </a:solidFill>
                <a:latin typeface="Afeesh"/>
                <a:ea typeface="Afeesh"/>
                <a:cs typeface="Afeesh"/>
                <a:sym typeface="Afeesh"/>
              </a:rPr>
              <a:t>2014</a:t>
            </a:r>
            <a:r>
              <a:rPr lang="ar-EG" sz="3484">
                <a:solidFill>
                  <a:srgbClr val="000000"/>
                </a:solidFill>
                <a:latin typeface="Afeesh"/>
                <a:ea typeface="Afeesh"/>
                <a:cs typeface="Afeesh"/>
                <a:sym typeface="Afeesh"/>
                <a:rtl val="true"/>
              </a:rPr>
              <a:t>، الصفحات </a:t>
            </a:r>
            <a:r>
              <a:rPr lang="en-US" sz="3484">
                <a:solidFill>
                  <a:srgbClr val="000000"/>
                </a:solidFill>
                <a:latin typeface="Afeesh"/>
                <a:ea typeface="Afeesh"/>
                <a:cs typeface="Afeesh"/>
                <a:sym typeface="Afeesh"/>
              </a:rPr>
              <a:t>89</a:t>
            </a:r>
            <a:r>
              <a:rPr lang="ar-EG" sz="3484">
                <a:solidFill>
                  <a:srgbClr val="000000"/>
                </a:solidFill>
                <a:latin typeface="Afeesh"/>
                <a:ea typeface="Afeesh"/>
                <a:cs typeface="Afeesh"/>
                <a:sym typeface="Afeesh"/>
                <a:rtl val="true"/>
              </a:rPr>
              <a:t>-</a:t>
            </a:r>
            <a:r>
              <a:rPr lang="en-US" sz="3484">
                <a:solidFill>
                  <a:srgbClr val="000000"/>
                </a:solidFill>
                <a:latin typeface="Afeesh"/>
                <a:ea typeface="Afeesh"/>
                <a:cs typeface="Afeesh"/>
                <a:sym typeface="Afeesh"/>
              </a:rPr>
              <a:t>98</a:t>
            </a:r>
            <a:r>
              <a:rPr lang="ar-EG" sz="3484">
                <a:solidFill>
                  <a:srgbClr val="000000"/>
                </a:solidFill>
                <a:latin typeface="Afeesh"/>
                <a:ea typeface="Afeesh"/>
                <a:cs typeface="Afeesh"/>
                <a:sym typeface="Afeesh"/>
                <a:rtl val="true"/>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