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Afeesh" charset="1" panose="00000500000000000000"/>
      <p:regular r:id="rId14"/>
    </p:embeddedFont>
    <p:embeddedFont>
      <p:font typeface="Cairo Bold" charset="1" panose="00000800000000000000"/>
      <p:regular r:id="rId15"/>
    </p:embeddedFont>
    <p:embeddedFont>
      <p:font typeface="UKIJ Bom" charset="1" panose="020B0704020202020204"/>
      <p:regular r:id="rId16"/>
    </p:embeddedFont>
    <p:embeddedFont>
      <p:font typeface="XM Vahid Bold" charset="1" panose="02000803090000020004"/>
      <p:regular r:id="rId17"/>
    </p:embeddedFont>
    <p:embeddedFont>
      <p:font typeface="Montaser Arabic Bold" charset="1" panose="000008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4479228" y="3706075"/>
            <a:ext cx="12030758" cy="765667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09</a:t>
            </a:r>
          </a:p>
          <a:p>
            <a:pPr algn="ctr" rtl="true">
              <a:lnSpc>
                <a:spcPts val="5853"/>
              </a:lnSpc>
            </a:pPr>
          </a:p>
          <a:p>
            <a:pPr algn="ctr" rtl="true">
              <a:lnSpc>
                <a:spcPts val="10053"/>
              </a:lnSpc>
            </a:pPr>
            <a:r>
              <a:rPr lang="ar-EG" sz="7180">
                <a:solidFill>
                  <a:srgbClr val="FFFFFF"/>
                </a:solidFill>
                <a:latin typeface="UKIJ Bom"/>
                <a:ea typeface="UKIJ Bom"/>
                <a:cs typeface="UKIJ Bom"/>
                <a:sym typeface="UKIJ Bom"/>
                <a:rtl val="true"/>
              </a:rPr>
              <a:t>مـبــــ</a:t>
            </a:r>
            <a:r>
              <a:rPr lang="ar-EG" sz="7180">
                <a:solidFill>
                  <a:srgbClr val="FFFFFF"/>
                </a:solidFill>
                <a:latin typeface="UKIJ Bom"/>
                <a:ea typeface="UKIJ Bom"/>
                <a:cs typeface="UKIJ Bom"/>
                <a:sym typeface="UKIJ Bom"/>
                <a:rtl val="true"/>
              </a:rPr>
              <a:t>ادئ وقـــواعــــــد اللـعــبــــــة</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427135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C4C6"/>
        </a:solidFill>
      </p:bgPr>
    </p:bg>
    <p:spTree>
      <p:nvGrpSpPr>
        <p:cNvPr id="1" name=""/>
        <p:cNvGrpSpPr/>
        <p:nvPr/>
      </p:nvGrpSpPr>
      <p:grpSpPr>
        <a:xfrm>
          <a:off x="0" y="0"/>
          <a:ext cx="0" cy="0"/>
          <a:chOff x="0" y="0"/>
          <a:chExt cx="0" cy="0"/>
        </a:xfrm>
      </p:grpSpPr>
      <p:grpSp>
        <p:nvGrpSpPr>
          <p:cNvPr name="Group 2" id="2"/>
          <p:cNvGrpSpPr/>
          <p:nvPr/>
        </p:nvGrpSpPr>
        <p:grpSpPr>
          <a:xfrm rot="0">
            <a:off x="0" y="0"/>
            <a:ext cx="3906802" cy="10287000"/>
            <a:chOff x="0" y="0"/>
            <a:chExt cx="605266" cy="1593725"/>
          </a:xfrm>
        </p:grpSpPr>
        <p:sp>
          <p:nvSpPr>
            <p:cNvPr name="Freeform 3" id="3"/>
            <p:cNvSpPr/>
            <p:nvPr/>
          </p:nvSpPr>
          <p:spPr>
            <a:xfrm flipH="false" flipV="false" rot="0">
              <a:off x="0" y="0"/>
              <a:ext cx="605266" cy="1593725"/>
            </a:xfrm>
            <a:custGeom>
              <a:avLst/>
              <a:gdLst/>
              <a:ahLst/>
              <a:cxnLst/>
              <a:rect r="r" b="b" t="t" l="l"/>
              <a:pathLst>
                <a:path h="1593725" w="605266">
                  <a:moveTo>
                    <a:pt x="85211" y="0"/>
                  </a:moveTo>
                  <a:lnTo>
                    <a:pt x="520055" y="0"/>
                  </a:lnTo>
                  <a:cubicBezTo>
                    <a:pt x="567116" y="0"/>
                    <a:pt x="605266" y="38150"/>
                    <a:pt x="605266" y="85211"/>
                  </a:cubicBezTo>
                  <a:lnTo>
                    <a:pt x="605266" y="1508515"/>
                  </a:lnTo>
                  <a:cubicBezTo>
                    <a:pt x="605266" y="1555575"/>
                    <a:pt x="567116" y="1593725"/>
                    <a:pt x="520055" y="1593725"/>
                  </a:cubicBezTo>
                  <a:lnTo>
                    <a:pt x="85211" y="1593725"/>
                  </a:lnTo>
                  <a:cubicBezTo>
                    <a:pt x="38150" y="1593725"/>
                    <a:pt x="0" y="1555575"/>
                    <a:pt x="0" y="1508515"/>
                  </a:cubicBezTo>
                  <a:lnTo>
                    <a:pt x="0" y="85211"/>
                  </a:lnTo>
                  <a:cubicBezTo>
                    <a:pt x="0" y="38150"/>
                    <a:pt x="38150" y="0"/>
                    <a:pt x="85211" y="0"/>
                  </a:cubicBezTo>
                  <a:close/>
                </a:path>
              </a:pathLst>
            </a:custGeom>
            <a:blipFill>
              <a:blip r:embed="rId2"/>
              <a:stretch>
                <a:fillRect l="-53809" t="-2385" r="-250073" b="0"/>
              </a:stretch>
            </a:blipFill>
            <a:ln cap="rnd">
              <a:noFill/>
              <a:prstDash val="solid"/>
              <a:round/>
            </a:ln>
          </p:spPr>
        </p:sp>
      </p:grpSp>
      <p:sp>
        <p:nvSpPr>
          <p:cNvPr name="TextBox 4" id="4"/>
          <p:cNvSpPr txBox="true"/>
          <p:nvPr/>
        </p:nvSpPr>
        <p:spPr>
          <a:xfrm rot="0">
            <a:off x="3906802" y="-104775"/>
            <a:ext cx="14381198" cy="11073583"/>
          </a:xfrm>
          <a:prstGeom prst="rect">
            <a:avLst/>
          </a:prstGeom>
        </p:spPr>
        <p:txBody>
          <a:bodyPr anchor="t" rtlCol="false" tIns="0" lIns="0" bIns="0" rIns="0">
            <a:spAutoFit/>
          </a:bodyPr>
          <a:lstStyle/>
          <a:p>
            <a:pPr algn="just" rtl="true">
              <a:lnSpc>
                <a:spcPts val="3545"/>
              </a:lnSpc>
            </a:pPr>
            <a:r>
              <a:rPr lang="en-US" b="true" sz="2073">
                <a:solidFill>
                  <a:srgbClr val="000000"/>
                </a:solidFill>
                <a:latin typeface="Cairo Bold"/>
                <a:ea typeface="Cairo Bold"/>
                <a:cs typeface="Cairo Bold"/>
                <a:sym typeface="Cairo Bold"/>
              </a:rPr>
              <a:t>01</a:t>
            </a:r>
            <a:r>
              <a:rPr lang="ar-EG" b="true" sz="2073">
                <a:solidFill>
                  <a:srgbClr val="000000"/>
                </a:solidFill>
                <a:latin typeface="Cairo Bold"/>
                <a:ea typeface="Cairo Bold"/>
                <a:cs typeface="Cairo Bold"/>
                <a:sym typeface="Cairo Bold"/>
                <a:rtl val="true"/>
              </a:rPr>
              <a:t>- مســـك الكـــرة </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أول مهارة من المهارات الأساسية حيث تعتبر أساسية في مهارة التصويب والمحاورة والتمرير واستلام الكرة.</a:t>
            </a:r>
          </a:p>
          <a:p>
            <a:pPr algn="just" rtl="true">
              <a:lnSpc>
                <a:spcPts val="3545"/>
              </a:lnSpc>
            </a:pPr>
            <a:r>
              <a:rPr lang="en-US" b="true" sz="2073">
                <a:solidFill>
                  <a:srgbClr val="000000"/>
                </a:solidFill>
                <a:latin typeface="Cairo Bold"/>
                <a:ea typeface="Cairo Bold"/>
                <a:cs typeface="Cairo Bold"/>
                <a:sym typeface="Cairo Bold"/>
              </a:rPr>
              <a:t>1-1</a:t>
            </a:r>
            <a:r>
              <a:rPr lang="ar-EG" b="true" sz="2073">
                <a:solidFill>
                  <a:srgbClr val="000000"/>
                </a:solidFill>
                <a:latin typeface="Cairo Bold"/>
                <a:ea typeface="Cairo Bold"/>
                <a:cs typeface="Cairo Bold"/>
                <a:sym typeface="Cairo Bold"/>
                <a:rtl val="true"/>
              </a:rPr>
              <a:t>- الشــروط الفنيــة لمهــارة مســك الكــــرة:</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عضلات الجسم غير المشدود.</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القدمان متباعدتان بقدر اتساع الصدر. بحيث يشعر الفرد أنه طبيعي ومستريح في وقفته.</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القدمان على خط واحد أو قد تتقدم إحداهما عن الأخرى.</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تكون الركبتان كما في الوقفة الطبيعية.</a:t>
            </a:r>
          </a:p>
          <a:p>
            <a:pPr algn="just" rtl="true">
              <a:lnSpc>
                <a:spcPts val="3545"/>
              </a:lnSpc>
            </a:pPr>
            <a:r>
              <a:rPr lang="ar-EG" b="true" sz="2073">
                <a:solidFill>
                  <a:srgbClr val="000000"/>
                </a:solidFill>
                <a:latin typeface="Cairo Bold"/>
                <a:ea typeface="Cairo Bold"/>
                <a:cs typeface="Cairo Bold"/>
                <a:sym typeface="Cairo Bold"/>
                <a:rtl val="true"/>
              </a:rPr>
              <a:t>·      انحناء </a:t>
            </a:r>
            <a:r>
              <a:rPr lang="ar-EG" b="true" sz="2073">
                <a:solidFill>
                  <a:srgbClr val="000000"/>
                </a:solidFill>
                <a:latin typeface="Cairo Bold"/>
                <a:ea typeface="Cairo Bold"/>
                <a:cs typeface="Cairo Bold"/>
                <a:sym typeface="Cairo Bold"/>
                <a:rtl val="true"/>
              </a:rPr>
              <a:t>الكتفان قليلا للأمام.</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الرأس في وضعه الطبيعي، والنظر للأمام.</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الكوعان تلاصقان الجانبين دون ضغط، وتنثنيان بزاوية قائمة تقريباْ.</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الكرة متزنة في الكفين بمعنى أن الحظ الواصل بين العقل الوسطى للأصابع يقسم الكرة إلى نصفين متساويين.</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الأصابع هي التي تلمس الكرة أما باطن الكف فلا يلمسها مطلقاْ.</a:t>
            </a:r>
          </a:p>
          <a:p>
            <a:pPr algn="just" rtl="true">
              <a:lnSpc>
                <a:spcPts val="3545"/>
              </a:lnSpc>
            </a:pPr>
            <a:r>
              <a:rPr lang="en-US" b="true" sz="2073">
                <a:solidFill>
                  <a:srgbClr val="000000"/>
                </a:solidFill>
                <a:latin typeface="Cairo Bold"/>
                <a:ea typeface="Cairo Bold"/>
                <a:cs typeface="Cairo Bold"/>
                <a:sym typeface="Cairo Bold"/>
              </a:rPr>
              <a:t>1-2</a:t>
            </a:r>
            <a:r>
              <a:rPr lang="ar-EG" b="true" sz="2073">
                <a:solidFill>
                  <a:srgbClr val="000000"/>
                </a:solidFill>
                <a:latin typeface="Cairo Bold"/>
                <a:ea typeface="Cairo Bold"/>
                <a:cs typeface="Cairo Bold"/>
                <a:sym typeface="Cairo Bold"/>
                <a:rtl val="true"/>
              </a:rPr>
              <a:t>- خطـــوات تـعليــم مســـك الكــــرة:</a:t>
            </a:r>
          </a:p>
          <a:p>
            <a:pPr algn="just" rtl="true">
              <a:lnSpc>
                <a:spcPts val="3545"/>
              </a:lnSpc>
            </a:pPr>
            <a:r>
              <a:rPr lang="en-US" b="true" sz="2073">
                <a:solidFill>
                  <a:srgbClr val="000000"/>
                </a:solidFill>
                <a:latin typeface="Cairo Bold"/>
                <a:ea typeface="Cairo Bold"/>
                <a:cs typeface="Cairo Bold"/>
                <a:sym typeface="Cairo Bold"/>
              </a:rPr>
              <a:t>1</a:t>
            </a:r>
            <a:r>
              <a:rPr lang="ar-EG" b="true" sz="2073">
                <a:solidFill>
                  <a:srgbClr val="000000"/>
                </a:solidFill>
                <a:latin typeface="Cairo Bold"/>
                <a:ea typeface="Cairo Bold"/>
                <a:cs typeface="Cairo Bold"/>
                <a:sym typeface="Cairo Bold"/>
                <a:rtl val="true"/>
              </a:rPr>
              <a:t>.    شرح موجز لأهمية المهارة ومدى ارتباطها ببقية المهارات من فبل المدرس.</a:t>
            </a:r>
          </a:p>
          <a:p>
            <a:pPr algn="just" rtl="true">
              <a:lnSpc>
                <a:spcPts val="3545"/>
              </a:lnSpc>
            </a:pPr>
            <a:r>
              <a:rPr lang="en-US" b="true" sz="2073">
                <a:solidFill>
                  <a:srgbClr val="000000"/>
                </a:solidFill>
                <a:latin typeface="Cairo Bold"/>
                <a:ea typeface="Cairo Bold"/>
                <a:cs typeface="Cairo Bold"/>
                <a:sym typeface="Cairo Bold"/>
              </a:rPr>
              <a:t>2</a:t>
            </a:r>
            <a:r>
              <a:rPr lang="ar-EG" b="true" sz="2073">
                <a:solidFill>
                  <a:srgbClr val="000000"/>
                </a:solidFill>
                <a:latin typeface="Cairo Bold"/>
                <a:ea typeface="Cairo Bold"/>
                <a:cs typeface="Cairo Bold"/>
                <a:sym typeface="Cairo Bold"/>
                <a:rtl val="true"/>
              </a:rPr>
              <a:t>.    عرض نموذج لطريقة مسك الكرة وتصحيح الأخطاء للطلبة بعد أداءـ النموذج.</a:t>
            </a:r>
          </a:p>
          <a:p>
            <a:pPr algn="just" rtl="true">
              <a:lnSpc>
                <a:spcPts val="3545"/>
              </a:lnSpc>
            </a:pPr>
            <a:r>
              <a:rPr lang="en-US" b="true" sz="2073">
                <a:solidFill>
                  <a:srgbClr val="000000"/>
                </a:solidFill>
                <a:latin typeface="Cairo Bold"/>
                <a:ea typeface="Cairo Bold"/>
                <a:cs typeface="Cairo Bold"/>
                <a:sym typeface="Cairo Bold"/>
              </a:rPr>
              <a:t>3</a:t>
            </a:r>
            <a:r>
              <a:rPr lang="ar-EG" b="true" sz="2073">
                <a:solidFill>
                  <a:srgbClr val="000000"/>
                </a:solidFill>
                <a:latin typeface="Cairo Bold"/>
                <a:ea typeface="Cairo Bold"/>
                <a:cs typeface="Cairo Bold"/>
                <a:sym typeface="Cairo Bold"/>
                <a:rtl val="true"/>
              </a:rPr>
              <a:t>.    دحرجة الكرة على الأرض والتقاطها مرة أخرى بالطريقة الصحيحة.</a:t>
            </a:r>
          </a:p>
          <a:p>
            <a:pPr algn="just" rtl="true">
              <a:lnSpc>
                <a:spcPts val="3545"/>
              </a:lnSpc>
            </a:pPr>
            <a:r>
              <a:rPr lang="en-US" b="true" sz="2073">
                <a:solidFill>
                  <a:srgbClr val="000000"/>
                </a:solidFill>
                <a:latin typeface="Cairo Bold"/>
                <a:ea typeface="Cairo Bold"/>
                <a:cs typeface="Cairo Bold"/>
                <a:sym typeface="Cairo Bold"/>
              </a:rPr>
              <a:t>4</a:t>
            </a:r>
            <a:r>
              <a:rPr lang="ar-EG" b="true" sz="2073">
                <a:solidFill>
                  <a:srgbClr val="000000"/>
                </a:solidFill>
                <a:latin typeface="Cairo Bold"/>
                <a:ea typeface="Cairo Bold"/>
                <a:cs typeface="Cairo Bold"/>
                <a:sym typeface="Cairo Bold"/>
                <a:rtl val="true"/>
              </a:rPr>
              <a:t>.    قذف الكرة لأعلى والتصفيق بالكفين والتقاطها مرة أخرى بالطريقة الصحيحة.</a:t>
            </a:r>
          </a:p>
          <a:p>
            <a:pPr algn="just" rtl="true">
              <a:lnSpc>
                <a:spcPts val="3545"/>
              </a:lnSpc>
            </a:pPr>
            <a:r>
              <a:rPr lang="en-US" b="true" sz="2073">
                <a:solidFill>
                  <a:srgbClr val="000000"/>
                </a:solidFill>
                <a:latin typeface="Cairo Bold"/>
                <a:ea typeface="Cairo Bold"/>
                <a:cs typeface="Cairo Bold"/>
                <a:sym typeface="Cairo Bold"/>
              </a:rPr>
              <a:t>5</a:t>
            </a:r>
            <a:r>
              <a:rPr lang="ar-EG" b="true" sz="2073">
                <a:solidFill>
                  <a:srgbClr val="000000"/>
                </a:solidFill>
                <a:latin typeface="Cairo Bold"/>
                <a:ea typeface="Cairo Bold"/>
                <a:cs typeface="Cairo Bold"/>
                <a:sym typeface="Cairo Bold"/>
                <a:rtl val="true"/>
              </a:rPr>
              <a:t>.    نفس التمرن السابق مع زيادة عدد التصفيق، ثم التقاطها ب</a:t>
            </a:r>
            <a:r>
              <a:rPr lang="ar-EG" b="true" sz="2073">
                <a:solidFill>
                  <a:srgbClr val="000000"/>
                </a:solidFill>
                <a:latin typeface="Cairo Bold"/>
                <a:ea typeface="Cairo Bold"/>
                <a:cs typeface="Cairo Bold"/>
                <a:sym typeface="Cairo Bold"/>
                <a:rtl val="true"/>
              </a:rPr>
              <a:t>الطريقة الصحيحة.</a:t>
            </a:r>
          </a:p>
          <a:p>
            <a:pPr algn="just" rtl="true">
              <a:lnSpc>
                <a:spcPts val="3545"/>
              </a:lnSpc>
            </a:pPr>
            <a:r>
              <a:rPr lang="en-US" b="true" sz="2073">
                <a:solidFill>
                  <a:srgbClr val="000000"/>
                </a:solidFill>
                <a:latin typeface="Cairo Bold"/>
                <a:ea typeface="Cairo Bold"/>
                <a:cs typeface="Cairo Bold"/>
                <a:sym typeface="Cairo Bold"/>
              </a:rPr>
              <a:t>6</a:t>
            </a: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تدوير الكرة عبر الجسم والتقاطها بالطريقة الصحيحة.</a:t>
            </a:r>
          </a:p>
          <a:p>
            <a:pPr algn="just" rtl="true">
              <a:lnSpc>
                <a:spcPts val="3545"/>
              </a:lnSpc>
            </a:pPr>
            <a:r>
              <a:rPr lang="en-US" b="true" sz="2073">
                <a:solidFill>
                  <a:srgbClr val="000000"/>
                </a:solidFill>
                <a:latin typeface="Cairo Bold"/>
                <a:ea typeface="Cairo Bold"/>
                <a:cs typeface="Cairo Bold"/>
                <a:sym typeface="Cairo Bold"/>
              </a:rPr>
              <a:t>7</a:t>
            </a:r>
            <a:r>
              <a:rPr lang="ar-EG" b="true" sz="2073">
                <a:solidFill>
                  <a:srgbClr val="000000"/>
                </a:solidFill>
                <a:latin typeface="Cairo Bold"/>
                <a:ea typeface="Cairo Bold"/>
                <a:cs typeface="Cairo Bold"/>
                <a:sym typeface="Cairo Bold"/>
                <a:rtl val="true"/>
              </a:rPr>
              <a:t>.    تدوير الكرة خلف القدمين ثم التقاطها بالطريقة الصحيحة.</a:t>
            </a:r>
          </a:p>
          <a:p>
            <a:pPr algn="just" rtl="true">
              <a:lnSpc>
                <a:spcPts val="3545"/>
              </a:lnSpc>
            </a:pPr>
            <a:r>
              <a:rPr lang="en-US" b="true" sz="2073">
                <a:solidFill>
                  <a:srgbClr val="000000"/>
                </a:solidFill>
                <a:latin typeface="Cairo Bold"/>
                <a:ea typeface="Cairo Bold"/>
                <a:cs typeface="Cairo Bold"/>
                <a:sym typeface="Cairo Bold"/>
              </a:rPr>
              <a:t>2</a:t>
            </a:r>
            <a:r>
              <a:rPr lang="ar-EG" b="true" sz="2073">
                <a:solidFill>
                  <a:srgbClr val="000000"/>
                </a:solidFill>
                <a:latin typeface="Cairo Bold"/>
                <a:ea typeface="Cairo Bold"/>
                <a:cs typeface="Cairo Bold"/>
                <a:sym typeface="Cairo Bold"/>
                <a:rtl val="true"/>
              </a:rPr>
              <a:t>- المحــاورة (التـنـطـيــط)</a:t>
            </a:r>
            <a:r>
              <a:rPr lang="en-US" b="true" sz="2073">
                <a:solidFill>
                  <a:srgbClr val="000000"/>
                </a:solidFill>
                <a:latin typeface="Cairo Bold"/>
                <a:ea typeface="Cairo Bold"/>
                <a:cs typeface="Cairo Bold"/>
                <a:sym typeface="Cairo Bold"/>
              </a:rPr>
              <a:t>Dribbling</a:t>
            </a:r>
            <a:r>
              <a:rPr lang="ar-EG" b="true" sz="2073">
                <a:solidFill>
                  <a:srgbClr val="000000"/>
                </a:solidFill>
                <a:latin typeface="Cairo Bold"/>
                <a:ea typeface="Cairo Bold"/>
                <a:cs typeface="Cairo Bold"/>
                <a:sym typeface="Cairo Bold"/>
                <a:rtl val="true"/>
              </a:rPr>
              <a:t> :</a:t>
            </a:r>
          </a:p>
          <a:p>
            <a:pPr algn="just" rtl="true">
              <a:lnSpc>
                <a:spcPts val="3545"/>
              </a:lnSpc>
            </a:pPr>
            <a:r>
              <a:rPr lang="ar-EG" b="true" sz="2073">
                <a:solidFill>
                  <a:srgbClr val="000000"/>
                </a:solidFill>
                <a:latin typeface="Cairo Bold"/>
                <a:ea typeface="Cairo Bold"/>
                <a:cs typeface="Cairo Bold"/>
                <a:sym typeface="Cairo Bold"/>
                <a:rtl val="true"/>
              </a:rPr>
              <a:t> </a:t>
            </a:r>
            <a:r>
              <a:rPr lang="ar-EG" b="true" sz="2073">
                <a:solidFill>
                  <a:srgbClr val="000000"/>
                </a:solidFill>
                <a:latin typeface="Cairo Bold"/>
                <a:ea typeface="Cairo Bold"/>
                <a:cs typeface="Cairo Bold"/>
                <a:sym typeface="Cairo Bold"/>
                <a:rtl val="true"/>
              </a:rPr>
              <a:t>المحاورة هي التحرك بتنطيط الكرة في أي اتجاه، وهي حركة متوافقة منسجمة بين الذراع والرسغ والأصابع والرجلين والعينين والكرة.</a:t>
            </a:r>
          </a:p>
          <a:p>
            <a:pPr algn="just" rtl="true">
              <a:lnSpc>
                <a:spcPts val="3203"/>
              </a:lnSpc>
            </a:pPr>
            <a:r>
              <a:rPr lang="ar-EG" b="true" sz="1873">
                <a:solidFill>
                  <a:srgbClr val="000000"/>
                </a:solidFill>
                <a:latin typeface="Cairo Bold"/>
                <a:ea typeface="Cairo Bold"/>
                <a:cs typeface="Cairo Bold"/>
                <a:sym typeface="Cairo Bold"/>
                <a:rtl val="true"/>
              </a:rPr>
              <a:t> </a:t>
            </a:r>
          </a:p>
          <a:p>
            <a:pPr algn="just" rtl="true">
              <a:lnSpc>
                <a:spcPts val="3203"/>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CE1E6"/>
        </a:solidFill>
      </p:bgPr>
    </p:bg>
    <p:spTree>
      <p:nvGrpSpPr>
        <p:cNvPr id="1" name=""/>
        <p:cNvGrpSpPr/>
        <p:nvPr/>
      </p:nvGrpSpPr>
      <p:grpSpPr>
        <a:xfrm>
          <a:off x="0" y="0"/>
          <a:ext cx="0" cy="0"/>
          <a:chOff x="0" y="0"/>
          <a:chExt cx="0" cy="0"/>
        </a:xfrm>
      </p:grpSpPr>
      <p:sp>
        <p:nvSpPr>
          <p:cNvPr name="TextBox 2" id="2"/>
          <p:cNvSpPr txBox="true"/>
          <p:nvPr/>
        </p:nvSpPr>
        <p:spPr>
          <a:xfrm rot="0">
            <a:off x="0" y="-200025"/>
            <a:ext cx="17966737" cy="10563246"/>
          </a:xfrm>
          <a:prstGeom prst="rect">
            <a:avLst/>
          </a:prstGeom>
        </p:spPr>
        <p:txBody>
          <a:bodyPr anchor="t" rtlCol="false" tIns="0" lIns="0" bIns="0" rIns="0">
            <a:spAutoFit/>
          </a:bodyPr>
          <a:lstStyle/>
          <a:p>
            <a:pPr algn="r" rtl="true">
              <a:lnSpc>
                <a:spcPts val="4724"/>
              </a:lnSpc>
            </a:pPr>
            <a:r>
              <a:rPr lang="ar-EG" sz="2187" b="true">
                <a:solidFill>
                  <a:srgbClr val="000000"/>
                </a:solidFill>
                <a:latin typeface="Cairo Bold"/>
                <a:ea typeface="Cairo Bold"/>
                <a:cs typeface="Cairo Bold"/>
                <a:sym typeface="Cairo Bold"/>
                <a:rtl val="true"/>
              </a:rPr>
              <a:t>والمحاورة أصعب المهارات الفنية أداء في كرة السلة، حيث تدل على مدى التوافق العضلي العصبي بين العنين وبقية أعضاء الجسم، وهي سلاح ذو حدين إدا أحسن استخدامه أفاد الفريق، أما إذا أسئ استخدامه فإنه يضر بالفريق.</a:t>
            </a:r>
          </a:p>
          <a:p>
            <a:pPr algn="r" rtl="true">
              <a:lnSpc>
                <a:spcPts val="4724"/>
              </a:lnSpc>
            </a:pPr>
            <a:r>
              <a:rPr lang="en-US" sz="2187" b="true">
                <a:solidFill>
                  <a:srgbClr val="000000"/>
                </a:solidFill>
                <a:latin typeface="Cairo Bold"/>
                <a:ea typeface="Cairo Bold"/>
                <a:cs typeface="Cairo Bold"/>
                <a:sym typeface="Cairo Bold"/>
              </a:rPr>
              <a:t>2-1</a:t>
            </a:r>
            <a:r>
              <a:rPr lang="ar-EG" sz="2187" b="true">
                <a:solidFill>
                  <a:srgbClr val="000000"/>
                </a:solidFill>
                <a:latin typeface="Cairo Bold"/>
                <a:ea typeface="Cairo Bold"/>
                <a:cs typeface="Cairo Bold"/>
                <a:sym typeface="Cairo Bold"/>
                <a:rtl val="true"/>
              </a:rPr>
              <a:t>- شرح المحاورة (التنطيط):</a:t>
            </a:r>
          </a:p>
          <a:p>
            <a:pPr algn="r" rtl="true">
              <a:lnSpc>
                <a:spcPts val="4724"/>
              </a:lnSpc>
            </a:pPr>
            <a:r>
              <a:rPr lang="ar-EG" sz="2187" b="true">
                <a:solidFill>
                  <a:srgbClr val="000000"/>
                </a:solidFill>
                <a:latin typeface="Cairo Bold"/>
                <a:ea typeface="Cairo Bold"/>
                <a:cs typeface="Cairo Bold"/>
                <a:sym typeface="Cairo Bold"/>
                <a:rtl val="true"/>
              </a:rPr>
              <a:t>عند شرح المهارة نبدأ والجسم في وضع منحن قليلا للأمام مع ثني الركبتين قليلا ويكون الساعد الأيمن موازيا للأرض، يلاحظ عدم ضرب الكرة بل دفعها لأسفل وللأمام، ويكون الدفع بالأصابع المتباعدة ولا تلمس الكرة راحة اليد، وتتحرك الذراع من مفصل الكوع لأسفل، وتنتهي الحركة بثني الرسغ مع دفع الكرة بالأصابع، وعند ارتداد الكرة يجب استقبالها بالأصابع مع تحريك الرسغ والساعد لأعلى مع حركة الكرة ثم دفعها لأسفل مرة أخرى وهكذا بحيث تبدو حركة الذراع باستمرار، أما الذراع اليسرى تُثنى من الكوع قليلا – وترفع إلى مستوى الكتف تقريبا لحماية الكرة كما تكون القدم اليسرى متقدمة عن اليمنى في أول خطوه، كما يجب ألا يوجه النظر إلى الكرة بل يكون النظر للأمام (لكشف الملعب) ورؤية الزملاء والمنافسين ويكون دفع الكرة أمام الجسم وللخارج قليلا وليس للجانب أو أمام الجسم مباشرة.</a:t>
            </a:r>
          </a:p>
          <a:p>
            <a:pPr algn="r" rtl="true">
              <a:lnSpc>
                <a:spcPts val="4724"/>
              </a:lnSpc>
            </a:pPr>
            <a:r>
              <a:rPr lang="en-US" sz="2187" b="true">
                <a:solidFill>
                  <a:srgbClr val="000000"/>
                </a:solidFill>
                <a:latin typeface="Cairo Bold"/>
                <a:ea typeface="Cairo Bold"/>
                <a:cs typeface="Cairo Bold"/>
                <a:sym typeface="Cairo Bold"/>
              </a:rPr>
              <a:t>2-2</a:t>
            </a:r>
            <a:r>
              <a:rPr lang="ar-EG" sz="2187" b="true">
                <a:solidFill>
                  <a:srgbClr val="000000"/>
                </a:solidFill>
                <a:latin typeface="Cairo Bold"/>
                <a:ea typeface="Cairo Bold"/>
                <a:cs typeface="Cairo Bold"/>
                <a:sym typeface="Cairo Bold"/>
                <a:rtl val="true"/>
              </a:rPr>
              <a:t>- التحكــم فـي الكــرة أثـنــاء المحـــاورة:</a:t>
            </a:r>
          </a:p>
          <a:p>
            <a:pPr algn="r" rtl="true">
              <a:lnSpc>
                <a:spcPts val="4724"/>
              </a:lnSpc>
            </a:pPr>
            <a:r>
              <a:rPr lang="ar-EG" sz="2187" b="true">
                <a:solidFill>
                  <a:srgbClr val="000000"/>
                </a:solidFill>
                <a:latin typeface="Cairo Bold"/>
                <a:ea typeface="Cairo Bold"/>
                <a:cs typeface="Cairo Bold"/>
                <a:sym typeface="Cairo Bold"/>
                <a:rtl val="true"/>
              </a:rPr>
              <a:t>لا يعتبر اللاعب محاورا ممتازا إلا في استطاع التحكم في توجيه الكرة دون توجيه نظرة عليها، بل لا بد وأن يرى الملعب وهو يحاور حتى يستطيع انتهاز فرصة للتمرير أو الاندفاع ناحية السلة.</a:t>
            </a:r>
          </a:p>
          <a:p>
            <a:pPr algn="r" rtl="true">
              <a:lnSpc>
                <a:spcPts val="4724"/>
              </a:lnSpc>
            </a:pPr>
            <a:r>
              <a:rPr lang="en-US" sz="2187" b="true">
                <a:solidFill>
                  <a:srgbClr val="000000"/>
                </a:solidFill>
                <a:latin typeface="Cairo Bold"/>
                <a:ea typeface="Cairo Bold"/>
                <a:cs typeface="Cairo Bold"/>
                <a:sym typeface="Cairo Bold"/>
              </a:rPr>
              <a:t>2-3</a:t>
            </a:r>
            <a:r>
              <a:rPr lang="ar-EG" sz="2187" b="true">
                <a:solidFill>
                  <a:srgbClr val="000000"/>
                </a:solidFill>
                <a:latin typeface="Cairo Bold"/>
                <a:ea typeface="Cairo Bold"/>
                <a:cs typeface="Cairo Bold"/>
                <a:sym typeface="Cairo Bold"/>
                <a:rtl val="true"/>
              </a:rPr>
              <a:t>- المحــــاورة (التـنـطيــط):</a:t>
            </a:r>
          </a:p>
          <a:p>
            <a:pPr algn="r" rtl="true">
              <a:lnSpc>
                <a:spcPts val="4724"/>
              </a:lnSpc>
            </a:pPr>
            <a:r>
              <a:rPr lang="ar-EG" sz="2187" b="true">
                <a:solidFill>
                  <a:srgbClr val="000000"/>
                </a:solidFill>
                <a:latin typeface="Cairo Bold"/>
                <a:ea typeface="Cairo Bold"/>
                <a:cs typeface="Cairo Bold"/>
                <a:sym typeface="Cairo Bold"/>
                <a:rtl val="true"/>
              </a:rPr>
              <a:t>‌أ. المحـــاورة العـالـيــة:</a:t>
            </a:r>
          </a:p>
          <a:p>
            <a:pPr algn="r" rtl="true">
              <a:lnSpc>
                <a:spcPts val="4724"/>
              </a:lnSpc>
            </a:pPr>
            <a:r>
              <a:rPr lang="ar-EG" sz="2187" b="true">
                <a:solidFill>
                  <a:srgbClr val="000000"/>
                </a:solidFill>
                <a:latin typeface="Cairo Bold"/>
                <a:ea typeface="Cairo Bold"/>
                <a:cs typeface="Cairo Bold"/>
                <a:sym typeface="Cairo Bold"/>
                <a:rtl val="true"/>
              </a:rPr>
              <a:t>       تعتبر من أسهل أنواع المحاورة وتستخدم في حالة المشي بالكرة أو أي حركة يتطلب بها التقدم ببطء، وتستخدم غالبا للخروج من المنطقة الخلفية للملعب إلى المنطقة الأمامية دون وجود مدافع ضاغط على اللاعب المنطط أو إعطاء فرصة للزملاء لأخذ مواقعهم، وعندهم تعلم هذه المهارة يجب إجادتها باليد اليسرى بنفس درجة الإجادة باليد اليمنى.</a:t>
            </a:r>
          </a:p>
          <a:p>
            <a:pPr algn="r" rtl="true">
              <a:lnSpc>
                <a:spcPts val="4724"/>
              </a:lnSpc>
            </a:pP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246907" y="-228600"/>
            <a:ext cx="18340270" cy="11141451"/>
          </a:xfrm>
          <a:prstGeom prst="rect">
            <a:avLst/>
          </a:prstGeom>
        </p:spPr>
        <p:txBody>
          <a:bodyPr anchor="t" rtlCol="false" tIns="0" lIns="0" bIns="0" rIns="0">
            <a:spAutoFit/>
          </a:bodyPr>
          <a:lstStyle/>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ب.  </a:t>
            </a:r>
            <a:r>
              <a:rPr lang="ar-EG" b="true" sz="1863">
                <a:solidFill>
                  <a:srgbClr val="000000"/>
                </a:solidFill>
                <a:latin typeface="Montaser Arabic Bold"/>
                <a:ea typeface="Montaser Arabic Bold"/>
                <a:cs typeface="Montaser Arabic Bold"/>
                <a:sym typeface="Montaser Arabic Bold"/>
                <a:rtl val="true"/>
              </a:rPr>
              <a:t>المحــاورة المتـوسـطـــة:</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 تستخدم هذه المهارة في حالة الهجوم الخاطف والتقدم بسرعة على السلة ويتطلب هنا على تطوير مهارة التنطيط في الذراع اليسرى كما هي الذراع اليمنى، مع مراعاة اتجاه التنطيط أن يكون بعيداْ عن المنافس أماما جانباْ مع انثناء خفيف في الجذع. </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ب.</a:t>
            </a:r>
            <a:r>
              <a:rPr lang="en-US" b="true" sz="1863">
                <a:solidFill>
                  <a:srgbClr val="000000"/>
                </a:solidFill>
                <a:latin typeface="Montaser Arabic Bold"/>
                <a:ea typeface="Montaser Arabic Bold"/>
                <a:cs typeface="Montaser Arabic Bold"/>
                <a:sym typeface="Montaser Arabic Bold"/>
              </a:rPr>
              <a:t>1</a:t>
            </a:r>
            <a:r>
              <a:rPr lang="ar-EG" b="true" sz="1863">
                <a:solidFill>
                  <a:srgbClr val="000000"/>
                </a:solidFill>
                <a:latin typeface="Montaser Arabic Bold"/>
                <a:ea typeface="Montaser Arabic Bold"/>
                <a:cs typeface="Montaser Arabic Bold"/>
                <a:sym typeface="Montaser Arabic Bold"/>
                <a:rtl val="true"/>
              </a:rPr>
              <a:t>. الخـطــوات الفنـيــة لأداء المحــاورة (التنـطيــط):</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     </a:t>
            </a:r>
            <a:r>
              <a:rPr lang="en-US" b="true" sz="1863">
                <a:solidFill>
                  <a:srgbClr val="000000"/>
                </a:solidFill>
                <a:latin typeface="Montaser Arabic Bold"/>
                <a:ea typeface="Montaser Arabic Bold"/>
                <a:cs typeface="Montaser Arabic Bold"/>
                <a:sym typeface="Montaser Arabic Bold"/>
              </a:rPr>
              <a:t>1</a:t>
            </a:r>
            <a:r>
              <a:rPr lang="ar-EG" b="true" sz="1863">
                <a:solidFill>
                  <a:srgbClr val="000000"/>
                </a:solidFill>
                <a:latin typeface="Montaser Arabic Bold"/>
                <a:ea typeface="Montaser Arabic Bold"/>
                <a:cs typeface="Montaser Arabic Bold"/>
                <a:sym typeface="Montaser Arabic Bold"/>
                <a:rtl val="true"/>
              </a:rPr>
              <a:t>.    يراعى أهمية دوام النظر إلى الأمام أثناء المحاورة.</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     </a:t>
            </a:r>
            <a:r>
              <a:rPr lang="en-US" b="true" sz="1863">
                <a:solidFill>
                  <a:srgbClr val="000000"/>
                </a:solidFill>
                <a:latin typeface="Montaser Arabic Bold"/>
                <a:ea typeface="Montaser Arabic Bold"/>
                <a:cs typeface="Montaser Arabic Bold"/>
                <a:sym typeface="Montaser Arabic Bold"/>
              </a:rPr>
              <a:t>2</a:t>
            </a:r>
            <a:r>
              <a:rPr lang="ar-EG" b="true" sz="1863">
                <a:solidFill>
                  <a:srgbClr val="000000"/>
                </a:solidFill>
                <a:latin typeface="Montaser Arabic Bold"/>
                <a:ea typeface="Montaser Arabic Bold"/>
                <a:cs typeface="Montaser Arabic Bold"/>
                <a:sym typeface="Montaser Arabic Bold"/>
                <a:rtl val="true"/>
              </a:rPr>
              <a:t>.    حركة الدفع بالأصابع وتتابع ثنى ومد الرسغ والذراع يجب أن تكون بانسيابية وتوافقبحيث تبدو الكرة كأنها مرتبطة بالأصابع.</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     </a:t>
            </a:r>
            <a:r>
              <a:rPr lang="en-US" b="true" sz="1863">
                <a:solidFill>
                  <a:srgbClr val="000000"/>
                </a:solidFill>
                <a:latin typeface="Montaser Arabic Bold"/>
                <a:ea typeface="Montaser Arabic Bold"/>
                <a:cs typeface="Montaser Arabic Bold"/>
                <a:sym typeface="Montaser Arabic Bold"/>
              </a:rPr>
              <a:t>3</a:t>
            </a:r>
            <a:r>
              <a:rPr lang="ar-EG" b="true" sz="1863">
                <a:solidFill>
                  <a:srgbClr val="000000"/>
                </a:solidFill>
                <a:latin typeface="Montaser Arabic Bold"/>
                <a:ea typeface="Montaser Arabic Bold"/>
                <a:cs typeface="Montaser Arabic Bold"/>
                <a:sym typeface="Montaser Arabic Bold"/>
                <a:rtl val="true"/>
              </a:rPr>
              <a:t>.    أصابع اليد المحاورة يجب أن تشير إلى الأمام في اتجاه حركة الكرة.</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     </a:t>
            </a:r>
            <a:r>
              <a:rPr lang="en-US" b="true" sz="1863">
                <a:solidFill>
                  <a:srgbClr val="000000"/>
                </a:solidFill>
                <a:latin typeface="Montaser Arabic Bold"/>
                <a:ea typeface="Montaser Arabic Bold"/>
                <a:cs typeface="Montaser Arabic Bold"/>
                <a:sym typeface="Montaser Arabic Bold"/>
              </a:rPr>
              <a:t>4</a:t>
            </a:r>
            <a:r>
              <a:rPr lang="ar-EG" b="true" sz="1863">
                <a:solidFill>
                  <a:srgbClr val="000000"/>
                </a:solidFill>
                <a:latin typeface="Montaser Arabic Bold"/>
                <a:ea typeface="Montaser Arabic Bold"/>
                <a:cs typeface="Montaser Arabic Bold"/>
                <a:sym typeface="Montaser Arabic Bold"/>
                <a:rtl val="true"/>
              </a:rPr>
              <a:t>.    تتم بالدفع المتتابع للكرة وتوجيهها إلى الأرض بواسطة أصابع اليد.</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     </a:t>
            </a:r>
            <a:r>
              <a:rPr lang="en-US" b="true" sz="1863">
                <a:solidFill>
                  <a:srgbClr val="000000"/>
                </a:solidFill>
                <a:latin typeface="Montaser Arabic Bold"/>
                <a:ea typeface="Montaser Arabic Bold"/>
                <a:cs typeface="Montaser Arabic Bold"/>
                <a:sym typeface="Montaser Arabic Bold"/>
              </a:rPr>
              <a:t>5</a:t>
            </a:r>
            <a:r>
              <a:rPr lang="ar-EG" b="true" sz="1863">
                <a:solidFill>
                  <a:srgbClr val="000000"/>
                </a:solidFill>
                <a:latin typeface="Montaser Arabic Bold"/>
                <a:ea typeface="Montaser Arabic Bold"/>
                <a:cs typeface="Montaser Arabic Bold"/>
                <a:sym typeface="Montaser Arabic Bold"/>
                <a:rtl val="true"/>
              </a:rPr>
              <a:t>.    أصابع اليد يجب أن تكون متباعد وذلك للسيطرة على أكبر مساحة من الكرة.</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     </a:t>
            </a:r>
            <a:r>
              <a:rPr lang="en-US" b="true" sz="1863">
                <a:solidFill>
                  <a:srgbClr val="000000"/>
                </a:solidFill>
                <a:latin typeface="Montaser Arabic Bold"/>
                <a:ea typeface="Montaser Arabic Bold"/>
                <a:cs typeface="Montaser Arabic Bold"/>
                <a:sym typeface="Montaser Arabic Bold"/>
              </a:rPr>
              <a:t>6</a:t>
            </a:r>
            <a:r>
              <a:rPr lang="ar-EG" b="true" sz="1863">
                <a:solidFill>
                  <a:srgbClr val="000000"/>
                </a:solidFill>
                <a:latin typeface="Montaser Arabic Bold"/>
                <a:ea typeface="Montaser Arabic Bold"/>
                <a:cs typeface="Montaser Arabic Bold"/>
                <a:sym typeface="Montaser Arabic Bold"/>
                <a:rtl val="true"/>
              </a:rPr>
              <a:t>.    حركة رسغ اليد المحاورة، ومقدار فرد وثنى الذراع هي أساس التحكم في ارتفاع الكرة أثناء المحاورة.</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     </a:t>
            </a:r>
            <a:r>
              <a:rPr lang="en-US" b="true" sz="1863">
                <a:solidFill>
                  <a:srgbClr val="000000"/>
                </a:solidFill>
                <a:latin typeface="Montaser Arabic Bold"/>
                <a:ea typeface="Montaser Arabic Bold"/>
                <a:cs typeface="Montaser Arabic Bold"/>
                <a:sym typeface="Montaser Arabic Bold"/>
              </a:rPr>
              <a:t>7</a:t>
            </a:r>
            <a:r>
              <a:rPr lang="ar-EG" b="true" sz="1863">
                <a:solidFill>
                  <a:srgbClr val="000000"/>
                </a:solidFill>
                <a:latin typeface="Montaser Arabic Bold"/>
                <a:ea typeface="Montaser Arabic Bold"/>
                <a:cs typeface="Montaser Arabic Bold"/>
                <a:sym typeface="Montaser Arabic Bold"/>
                <a:rtl val="true"/>
              </a:rPr>
              <a:t>.    عند المحاورة يجب تنطيط الكرة بجانب الجسم وإلى الأمام بحيث يكون التنطيط بالذراع البعيدة عن المنافس.</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ج. المحـــاورة المنـخفـضـــة:</a:t>
            </a:r>
          </a:p>
          <a:p>
            <a:pPr algn="just" rtl="true">
              <a:lnSpc>
                <a:spcPts val="4657"/>
              </a:lnSpc>
            </a:pPr>
            <a:r>
              <a:rPr lang="ar-EG" b="true" sz="1863">
                <a:solidFill>
                  <a:srgbClr val="000000"/>
                </a:solidFill>
                <a:latin typeface="Montaser Arabic Bold"/>
                <a:ea typeface="Montaser Arabic Bold"/>
                <a:cs typeface="Montaser Arabic Bold"/>
                <a:sym typeface="Montaser Arabic Bold"/>
                <a:rtl val="true"/>
              </a:rPr>
              <a:t>وتستخدم أثناء وجود المدافع وذلك لتحاشى محولاته لقطع الكرة، وهناك العديد من المناورات التغيير للمحاورة المنخفضة:</a:t>
            </a:r>
          </a:p>
          <a:p>
            <a:pPr algn="just" rtl="true">
              <a:lnSpc>
                <a:spcPts val="4657"/>
              </a:lnSpc>
            </a:pPr>
            <a:r>
              <a:rPr lang="en-US" b="true" sz="1863">
                <a:solidFill>
                  <a:srgbClr val="000000"/>
                </a:solidFill>
                <a:latin typeface="Montaser Arabic Bold"/>
                <a:ea typeface="Montaser Arabic Bold"/>
                <a:cs typeface="Montaser Arabic Bold"/>
                <a:sym typeface="Montaser Arabic Bold"/>
              </a:rPr>
              <a:t>1</a:t>
            </a:r>
            <a:r>
              <a:rPr lang="ar-EG" b="true" sz="1863">
                <a:solidFill>
                  <a:srgbClr val="000000"/>
                </a:solidFill>
                <a:latin typeface="Montaser Arabic Bold"/>
                <a:ea typeface="Montaser Arabic Bold"/>
                <a:cs typeface="Montaser Arabic Bold"/>
                <a:sym typeface="Montaser Arabic Bold"/>
                <a:rtl val="true"/>
              </a:rPr>
              <a:t>.    المحاورة بتغيير الكرة من جانب إلى جانب (من يد إلى يد) من أمام الجسم </a:t>
            </a:r>
            <a:r>
              <a:rPr lang="en-US" b="true" sz="1863">
                <a:solidFill>
                  <a:srgbClr val="000000"/>
                </a:solidFill>
                <a:latin typeface="Montaser Arabic Bold"/>
                <a:ea typeface="Montaser Arabic Bold"/>
                <a:cs typeface="Montaser Arabic Bold"/>
                <a:sym typeface="Montaser Arabic Bold"/>
              </a:rPr>
              <a:t>Cross Over</a:t>
            </a:r>
            <a:r>
              <a:rPr lang="ar-EG" b="true" sz="1863">
                <a:solidFill>
                  <a:srgbClr val="000000"/>
                </a:solidFill>
                <a:latin typeface="Montaser Arabic Bold"/>
                <a:ea typeface="Montaser Arabic Bold"/>
                <a:cs typeface="Montaser Arabic Bold"/>
                <a:sym typeface="Montaser Arabic Bold"/>
                <a:rtl val="true"/>
              </a:rPr>
              <a:t>.</a:t>
            </a:r>
          </a:p>
          <a:p>
            <a:pPr algn="just" rtl="true">
              <a:lnSpc>
                <a:spcPts val="4657"/>
              </a:lnSpc>
            </a:pPr>
            <a:r>
              <a:rPr lang="en-US" b="true" sz="1863">
                <a:solidFill>
                  <a:srgbClr val="000000"/>
                </a:solidFill>
                <a:latin typeface="Montaser Arabic Bold"/>
                <a:ea typeface="Montaser Arabic Bold"/>
                <a:cs typeface="Montaser Arabic Bold"/>
                <a:sym typeface="Montaser Arabic Bold"/>
              </a:rPr>
              <a:t>2</a:t>
            </a:r>
            <a:r>
              <a:rPr lang="ar-EG" b="true" sz="1863">
                <a:solidFill>
                  <a:srgbClr val="000000"/>
                </a:solidFill>
                <a:latin typeface="Montaser Arabic Bold"/>
                <a:ea typeface="Montaser Arabic Bold"/>
                <a:cs typeface="Montaser Arabic Bold"/>
                <a:sym typeface="Montaser Arabic Bold"/>
                <a:rtl val="true"/>
              </a:rPr>
              <a:t>.    المحاورة بتغيير الكرة من يد إلى يد بالارتكاز الخلفي </a:t>
            </a:r>
            <a:r>
              <a:rPr lang="en-US" b="true" sz="1863">
                <a:solidFill>
                  <a:srgbClr val="000000"/>
                </a:solidFill>
                <a:latin typeface="Montaser Arabic Bold"/>
                <a:ea typeface="Montaser Arabic Bold"/>
                <a:cs typeface="Montaser Arabic Bold"/>
                <a:sym typeface="Montaser Arabic Bold"/>
              </a:rPr>
              <a:t>Back Pivot</a:t>
            </a:r>
            <a:r>
              <a:rPr lang="ar-EG" b="true" sz="1863">
                <a:solidFill>
                  <a:srgbClr val="000000"/>
                </a:solidFill>
                <a:latin typeface="Montaser Arabic Bold"/>
                <a:ea typeface="Montaser Arabic Bold"/>
                <a:cs typeface="Montaser Arabic Bold"/>
                <a:sym typeface="Montaser Arabic Bold"/>
                <a:rtl val="true"/>
              </a:rPr>
              <a:t>.</a:t>
            </a:r>
          </a:p>
          <a:p>
            <a:pPr algn="just" rtl="true">
              <a:lnSpc>
                <a:spcPts val="4657"/>
              </a:lnSpc>
            </a:pPr>
            <a:r>
              <a:rPr lang="en-US" b="true" sz="1863">
                <a:solidFill>
                  <a:srgbClr val="000000"/>
                </a:solidFill>
                <a:latin typeface="Montaser Arabic Bold"/>
                <a:ea typeface="Montaser Arabic Bold"/>
                <a:cs typeface="Montaser Arabic Bold"/>
                <a:sym typeface="Montaser Arabic Bold"/>
              </a:rPr>
              <a:t>3</a:t>
            </a:r>
            <a:r>
              <a:rPr lang="ar-EG" b="true" sz="1863">
                <a:solidFill>
                  <a:srgbClr val="000000"/>
                </a:solidFill>
                <a:latin typeface="Montaser Arabic Bold"/>
                <a:ea typeface="Montaser Arabic Bold"/>
                <a:cs typeface="Montaser Arabic Bold"/>
                <a:sym typeface="Montaser Arabic Bold"/>
                <a:rtl val="true"/>
              </a:rPr>
              <a:t>.    المحاورة من تحت الرجل الأمامية.</a:t>
            </a:r>
          </a:p>
          <a:p>
            <a:pPr algn="just" rtl="true">
              <a:lnSpc>
                <a:spcPts val="4657"/>
              </a:lnSpc>
            </a:pPr>
            <a:r>
              <a:rPr lang="en-US" b="true" sz="1863">
                <a:solidFill>
                  <a:srgbClr val="000000"/>
                </a:solidFill>
                <a:latin typeface="Montaser Arabic Bold"/>
                <a:ea typeface="Montaser Arabic Bold"/>
                <a:cs typeface="Montaser Arabic Bold"/>
                <a:sym typeface="Montaser Arabic Bold"/>
              </a:rPr>
              <a:t>4</a:t>
            </a:r>
            <a:r>
              <a:rPr lang="ar-EG" b="true" sz="1863">
                <a:solidFill>
                  <a:srgbClr val="000000"/>
                </a:solidFill>
                <a:latin typeface="Montaser Arabic Bold"/>
                <a:ea typeface="Montaser Arabic Bold"/>
                <a:cs typeface="Montaser Arabic Bold"/>
                <a:sym typeface="Montaser Arabic Bold"/>
                <a:rtl val="true"/>
              </a:rPr>
              <a:t>.    المحاورة من تحت الرجل الخلفية.</a:t>
            </a:r>
          </a:p>
          <a:p>
            <a:pPr algn="just" rtl="true">
              <a:lnSpc>
                <a:spcPts val="4657"/>
              </a:lnSpc>
            </a:pPr>
            <a:r>
              <a:rPr lang="en-US" b="true" sz="1863">
                <a:solidFill>
                  <a:srgbClr val="000000"/>
                </a:solidFill>
                <a:latin typeface="Montaser Arabic Bold"/>
                <a:ea typeface="Montaser Arabic Bold"/>
                <a:cs typeface="Montaser Arabic Bold"/>
                <a:sym typeface="Montaser Arabic Bold"/>
              </a:rPr>
              <a:t>5</a:t>
            </a:r>
            <a:r>
              <a:rPr lang="ar-EG" b="true" sz="1863">
                <a:solidFill>
                  <a:srgbClr val="000000"/>
                </a:solidFill>
                <a:latin typeface="Montaser Arabic Bold"/>
                <a:ea typeface="Montaser Arabic Bold"/>
                <a:cs typeface="Montaser Arabic Bold"/>
                <a:sym typeface="Montaser Arabic Bold"/>
                <a:rtl val="true"/>
              </a:rPr>
              <a:t>.    المحاورة من خلف الظهر. </a:t>
            </a:r>
          </a:p>
          <a:p>
            <a:pPr algn="just" rtl="true">
              <a:lnSpc>
                <a:spcPts val="4657"/>
              </a:lnSpc>
            </a:pP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66675"/>
            <a:ext cx="18005389" cy="10441702"/>
          </a:xfrm>
          <a:prstGeom prst="rect">
            <a:avLst/>
          </a:prstGeom>
        </p:spPr>
        <p:txBody>
          <a:bodyPr anchor="t" rtlCol="false" tIns="0" lIns="0" bIns="0" rIns="0">
            <a:spAutoFit/>
          </a:bodyPr>
          <a:lstStyle/>
          <a:p>
            <a:pPr algn="r">
              <a:lnSpc>
                <a:spcPts val="4598"/>
              </a:lnSpc>
            </a:pPr>
            <a:r>
              <a:rPr lang="en-US" sz="3284">
                <a:solidFill>
                  <a:srgbClr val="000000"/>
                </a:solidFill>
                <a:latin typeface="Afeesh"/>
                <a:ea typeface="Afeesh"/>
                <a:cs typeface="Afeesh"/>
                <a:sym typeface="Afeesh"/>
              </a:rPr>
              <a:t> </a:t>
            </a:r>
            <a:r>
              <a:rPr lang="ar-EG" sz="3284">
                <a:solidFill>
                  <a:srgbClr val="000000"/>
                </a:solidFill>
                <a:latin typeface="Afeesh"/>
                <a:ea typeface="Afeesh"/>
                <a:cs typeface="Afeesh"/>
                <a:sym typeface="Afeesh"/>
                <a:rtl val="true"/>
              </a:rPr>
              <a:t>الخـطــوات الفـنيــة لأداء المحــاورة المنخفـضــة</a:t>
            </a:r>
            <a:r>
              <a:rPr lang="en-US" sz="3284">
                <a:solidFill>
                  <a:srgbClr val="000000"/>
                </a:solidFill>
                <a:latin typeface="Afeesh"/>
                <a:ea typeface="Afeesh"/>
                <a:cs typeface="Afeesh"/>
                <a:sym typeface="Afeesh"/>
              </a:rPr>
              <a:t>:</a:t>
            </a:r>
          </a:p>
          <a:p>
            <a:pPr algn="r">
              <a:lnSpc>
                <a:spcPts val="4598"/>
              </a:lnSpc>
            </a:pPr>
            <a:r>
              <a:rPr lang="en-US" sz="3284">
                <a:solidFill>
                  <a:srgbClr val="000000"/>
                </a:solidFill>
                <a:latin typeface="Afeesh"/>
                <a:ea typeface="Afeesh"/>
                <a:cs typeface="Afeesh"/>
                <a:sym typeface="Afeesh"/>
              </a:rPr>
              <a:t> </a:t>
            </a:r>
            <a:r>
              <a:rPr lang="ar-EG" sz="3284">
                <a:solidFill>
                  <a:srgbClr val="000000"/>
                </a:solidFill>
                <a:latin typeface="Afeesh"/>
                <a:ea typeface="Afeesh"/>
                <a:cs typeface="Afeesh"/>
                <a:sym typeface="Afeesh"/>
                <a:rtl val="true"/>
              </a:rPr>
              <a:t>انثناء عميق في الركبتين والقدمان باتساع الصدر</a:t>
            </a:r>
            <a:r>
              <a:rPr lang="en-US" sz="3284">
                <a:solidFill>
                  <a:srgbClr val="000000"/>
                </a:solidFill>
                <a:latin typeface="Afeesh"/>
                <a:ea typeface="Afeesh"/>
                <a:cs typeface="Afeesh"/>
                <a:sym typeface="Afeesh"/>
              </a:rPr>
              <a:t>.</a:t>
            </a:r>
          </a:p>
          <a:p>
            <a:pPr algn="r">
              <a:lnSpc>
                <a:spcPts val="4598"/>
              </a:lnSpc>
            </a:pPr>
            <a:r>
              <a:rPr lang="en-US" sz="3284">
                <a:solidFill>
                  <a:srgbClr val="000000"/>
                </a:solidFill>
                <a:latin typeface="Afeesh"/>
                <a:ea typeface="Afeesh"/>
                <a:cs typeface="Afeesh"/>
                <a:sym typeface="Afeesh"/>
              </a:rPr>
              <a:t> </a:t>
            </a:r>
            <a:r>
              <a:rPr lang="ar-EG" sz="3284">
                <a:solidFill>
                  <a:srgbClr val="000000"/>
                </a:solidFill>
                <a:latin typeface="Afeesh"/>
                <a:ea typeface="Afeesh"/>
                <a:cs typeface="Afeesh"/>
                <a:sym typeface="Afeesh"/>
                <a:rtl val="true"/>
              </a:rPr>
              <a:t>النظر إلى المنافس والمنطقة الأمامية من الملعب</a:t>
            </a:r>
            <a:r>
              <a:rPr lang="en-US" sz="3284">
                <a:solidFill>
                  <a:srgbClr val="000000"/>
                </a:solidFill>
                <a:latin typeface="Afeesh"/>
                <a:ea typeface="Afeesh"/>
                <a:cs typeface="Afeesh"/>
                <a:sym typeface="Afeesh"/>
              </a:rPr>
              <a:t>.</a:t>
            </a:r>
          </a:p>
          <a:p>
            <a:pPr algn="r">
              <a:lnSpc>
                <a:spcPts val="4598"/>
              </a:lnSpc>
            </a:pPr>
            <a:r>
              <a:rPr lang="en-US" sz="3284">
                <a:solidFill>
                  <a:srgbClr val="000000"/>
                </a:solidFill>
                <a:latin typeface="Afeesh"/>
                <a:ea typeface="Afeesh"/>
                <a:cs typeface="Afeesh"/>
                <a:sym typeface="Afeesh"/>
              </a:rPr>
              <a:t> </a:t>
            </a:r>
            <a:r>
              <a:rPr lang="ar-EG" sz="3284">
                <a:solidFill>
                  <a:srgbClr val="000000"/>
                </a:solidFill>
                <a:latin typeface="Afeesh"/>
                <a:ea typeface="Afeesh"/>
                <a:cs typeface="Afeesh"/>
                <a:sym typeface="Afeesh"/>
                <a:rtl val="true"/>
              </a:rPr>
              <a:t>فرد الصدر إلى أعلى والعجز للخلف</a:t>
            </a:r>
            <a:r>
              <a:rPr lang="en-US" sz="3284">
                <a:solidFill>
                  <a:srgbClr val="000000"/>
                </a:solidFill>
                <a:latin typeface="Afeesh"/>
                <a:ea typeface="Afeesh"/>
                <a:cs typeface="Afeesh"/>
                <a:sym typeface="Afeesh"/>
              </a:rPr>
              <a:t>.</a:t>
            </a:r>
          </a:p>
          <a:p>
            <a:pPr algn="r">
              <a:lnSpc>
                <a:spcPts val="4598"/>
              </a:lnSpc>
            </a:pPr>
            <a:r>
              <a:rPr lang="en-US" sz="3284">
                <a:solidFill>
                  <a:srgbClr val="000000"/>
                </a:solidFill>
                <a:latin typeface="Afeesh"/>
                <a:ea typeface="Afeesh"/>
                <a:cs typeface="Afeesh"/>
                <a:sym typeface="Afeesh"/>
              </a:rPr>
              <a:t> </a:t>
            </a:r>
            <a:r>
              <a:rPr lang="ar-EG" sz="3284">
                <a:solidFill>
                  <a:srgbClr val="000000"/>
                </a:solidFill>
                <a:latin typeface="Afeesh"/>
                <a:ea typeface="Afeesh"/>
                <a:cs typeface="Afeesh"/>
                <a:sym typeface="Afeesh"/>
                <a:rtl val="true"/>
              </a:rPr>
              <a:t>التنطيط بمستوى الركبة بالذراع البعيدة المعاكسة للمنافس</a:t>
            </a:r>
            <a:r>
              <a:rPr lang="en-US" sz="3284">
                <a:solidFill>
                  <a:srgbClr val="000000"/>
                </a:solidFill>
                <a:latin typeface="Afeesh"/>
                <a:ea typeface="Afeesh"/>
                <a:cs typeface="Afeesh"/>
                <a:sym typeface="Afeesh"/>
              </a:rPr>
              <a:t>.</a:t>
            </a:r>
          </a:p>
          <a:p>
            <a:pPr algn="r">
              <a:lnSpc>
                <a:spcPts val="4598"/>
              </a:lnSpc>
            </a:pPr>
            <a:r>
              <a:rPr lang="ar-EG" sz="3284">
                <a:solidFill>
                  <a:srgbClr val="000000"/>
                </a:solidFill>
                <a:latin typeface="Afeesh"/>
                <a:ea typeface="Afeesh"/>
                <a:cs typeface="Afeesh"/>
                <a:sym typeface="Afeesh"/>
                <a:rtl val="true"/>
              </a:rPr>
              <a:t>الذراع الحرة مثنية أمام الصدر لتوفير حماية إضافية للكرة. (مارديني، </a:t>
            </a:r>
            <a:r>
              <a:rPr lang="en-US" sz="3284">
                <a:solidFill>
                  <a:srgbClr val="000000"/>
                </a:solidFill>
                <a:latin typeface="Afeesh"/>
                <a:ea typeface="Afeesh"/>
                <a:cs typeface="Afeesh"/>
                <a:sym typeface="Afeesh"/>
              </a:rPr>
              <a:t>2013</a:t>
            </a:r>
            <a:r>
              <a:rPr lang="ar-EG" sz="3284">
                <a:solidFill>
                  <a:srgbClr val="000000"/>
                </a:solidFill>
                <a:latin typeface="Afeesh"/>
                <a:ea typeface="Afeesh"/>
                <a:cs typeface="Afeesh"/>
                <a:sym typeface="Afeesh"/>
                <a:rtl val="true"/>
              </a:rPr>
              <a:t>، الصفحات </a:t>
            </a:r>
            <a:r>
              <a:rPr lang="en-US" sz="3284">
                <a:solidFill>
                  <a:srgbClr val="000000"/>
                </a:solidFill>
                <a:latin typeface="Afeesh"/>
                <a:ea typeface="Afeesh"/>
                <a:cs typeface="Afeesh"/>
                <a:sym typeface="Afeesh"/>
              </a:rPr>
              <a:t>11</a:t>
            </a:r>
            <a:r>
              <a:rPr lang="ar-EG" sz="3284">
                <a:solidFill>
                  <a:srgbClr val="000000"/>
                </a:solidFill>
                <a:latin typeface="Afeesh"/>
                <a:ea typeface="Afeesh"/>
                <a:cs typeface="Afeesh"/>
                <a:sym typeface="Afeesh"/>
                <a:rtl val="true"/>
              </a:rPr>
              <a:t>-</a:t>
            </a:r>
            <a:r>
              <a:rPr lang="en-US" sz="3284">
                <a:solidFill>
                  <a:srgbClr val="000000"/>
                </a:solidFill>
                <a:latin typeface="Afeesh"/>
                <a:ea typeface="Afeesh"/>
                <a:cs typeface="Afeesh"/>
                <a:sym typeface="Afeesh"/>
              </a:rPr>
              <a:t>19</a:t>
            </a:r>
            <a:r>
              <a:rPr lang="ar-EG" sz="3284">
                <a:solidFill>
                  <a:srgbClr val="000000"/>
                </a:solidFill>
                <a:latin typeface="Afeesh"/>
                <a:ea typeface="Afeesh"/>
                <a:cs typeface="Afeesh"/>
                <a:sym typeface="Afeesh"/>
                <a:rtl val="true"/>
              </a:rPr>
              <a:t>)</a:t>
            </a:r>
          </a:p>
          <a:p>
            <a:pPr algn="r">
              <a:lnSpc>
                <a:spcPts val="4598"/>
              </a:lnSpc>
            </a:pPr>
            <a:r>
              <a:rPr lang="en-US" sz="3284">
                <a:solidFill>
                  <a:srgbClr val="000000"/>
                </a:solidFill>
                <a:latin typeface="Afeesh"/>
                <a:ea typeface="Afeesh"/>
                <a:cs typeface="Afeesh"/>
                <a:sym typeface="Afeesh"/>
              </a:rPr>
              <a:t>3- </a:t>
            </a:r>
            <a:r>
              <a:rPr lang="ar-EG" sz="3284">
                <a:solidFill>
                  <a:srgbClr val="000000"/>
                </a:solidFill>
                <a:latin typeface="Afeesh"/>
                <a:ea typeface="Afeesh"/>
                <a:cs typeface="Afeesh"/>
                <a:sym typeface="Afeesh"/>
                <a:rtl val="true"/>
              </a:rPr>
              <a:t>الـتـحكــم فــي الكـــرة</a:t>
            </a:r>
            <a:r>
              <a:rPr lang="en-US" sz="3284">
                <a:solidFill>
                  <a:srgbClr val="000000"/>
                </a:solidFill>
                <a:latin typeface="Afeesh"/>
                <a:ea typeface="Afeesh"/>
                <a:cs typeface="Afeesh"/>
                <a:sym typeface="Afeesh"/>
              </a:rPr>
              <a:t>Dribbling Control :</a:t>
            </a:r>
          </a:p>
          <a:p>
            <a:pPr algn="r">
              <a:lnSpc>
                <a:spcPts val="4598"/>
              </a:lnSpc>
            </a:pPr>
            <a:r>
              <a:rPr lang="ar-EG" sz="3284">
                <a:solidFill>
                  <a:srgbClr val="000000"/>
                </a:solidFill>
                <a:latin typeface="Afeesh"/>
                <a:ea typeface="Afeesh"/>
                <a:cs typeface="Afeesh"/>
                <a:sym typeface="Afeesh"/>
                <a:rtl val="true"/>
              </a:rPr>
              <a:t>إن المقصود بالتحكم هو الضبط مع وجود حساسية عالية للتعامل مع الكرة، والتحكم بالكرة ليست مهارة بحد ذاتها إنما هي وليدة تدريبات مستمرة خلال الوحدات التدريبية، ولهذا وجب على اللاعب ذو المستوى العالي ومن أجل أن يكون فعالاْ ومؤثراْ في الفريق عليه أن يعرف أن التحكم بالكرة وسيلة هامة لنجاحه، والسيطرة على الكرة ما هي إلا مفتاح </a:t>
            </a:r>
            <a:r>
              <a:rPr lang="ar-EG" sz="3284">
                <a:solidFill>
                  <a:srgbClr val="000000"/>
                </a:solidFill>
                <a:latin typeface="Afeesh"/>
                <a:ea typeface="Afeesh"/>
                <a:cs typeface="Afeesh"/>
                <a:sym typeface="Afeesh"/>
                <a:rtl val="true"/>
              </a:rPr>
              <a:t>إجادة كافة المهارات الهجومية وذلك بوضع الجسم بين السرعة البطيئة والتعجل السريع المفاجئ ويتنفس الفعالية يتغير سرعة التنطيط وكذلك تحويل الكرة من يد لأخرى باستخدام خداع تغيير الاتجاه لأجل التخلص من الرقابة، وهي بشكل عام مهارة متقدمة يجب تشجيع اللاعبين على إتقانها</a:t>
            </a:r>
            <a:r>
              <a:rPr lang="en-US" sz="3284">
                <a:solidFill>
                  <a:srgbClr val="000000"/>
                </a:solidFill>
                <a:latin typeface="Afeesh"/>
                <a:ea typeface="Afeesh"/>
                <a:cs typeface="Afeesh"/>
                <a:sym typeface="Afeesh"/>
              </a:rPr>
              <a:t>.</a:t>
            </a:r>
          </a:p>
          <a:p>
            <a:pPr algn="r">
              <a:lnSpc>
                <a:spcPts val="4598"/>
              </a:lnSpc>
            </a:pPr>
            <a:r>
              <a:rPr lang="en-US" sz="3284">
                <a:solidFill>
                  <a:srgbClr val="000000"/>
                </a:solidFill>
                <a:latin typeface="Afeesh"/>
                <a:ea typeface="Afeesh"/>
                <a:cs typeface="Afeesh"/>
                <a:sym typeface="Afeesh"/>
              </a:rPr>
              <a:t>3-1- </a:t>
            </a:r>
            <a:r>
              <a:rPr lang="ar-EG" sz="3284">
                <a:solidFill>
                  <a:srgbClr val="000000"/>
                </a:solidFill>
                <a:latin typeface="Afeesh"/>
                <a:ea typeface="Afeesh"/>
                <a:cs typeface="Afeesh"/>
                <a:sym typeface="Afeesh"/>
                <a:rtl val="true"/>
              </a:rPr>
              <a:t>نمــاذج تـدريـبــات الـتـحكـــم فــي الكـــرة</a:t>
            </a:r>
            <a:r>
              <a:rPr lang="en-US" sz="3284">
                <a:solidFill>
                  <a:srgbClr val="000000"/>
                </a:solidFill>
                <a:latin typeface="Afeesh"/>
                <a:ea typeface="Afeesh"/>
                <a:cs typeface="Afeesh"/>
                <a:sym typeface="Afeesh"/>
              </a:rPr>
              <a:t>:</a:t>
            </a:r>
          </a:p>
          <a:p>
            <a:pPr algn="r">
              <a:lnSpc>
                <a:spcPts val="4598"/>
              </a:lnSpc>
            </a:pPr>
            <a:r>
              <a:rPr lang="ar-EG" sz="3284">
                <a:solidFill>
                  <a:srgbClr val="000000"/>
                </a:solidFill>
                <a:latin typeface="Afeesh"/>
                <a:ea typeface="Afeesh"/>
                <a:cs typeface="Afeesh"/>
                <a:sym typeface="Afeesh"/>
                <a:rtl val="true"/>
              </a:rPr>
              <a:t>أ- مــن الـوقــوف</a:t>
            </a:r>
            <a:r>
              <a:rPr lang="en-US" sz="3284">
                <a:solidFill>
                  <a:srgbClr val="000000"/>
                </a:solidFill>
                <a:latin typeface="Afeesh"/>
                <a:ea typeface="Afeesh"/>
                <a:cs typeface="Afeesh"/>
                <a:sym typeface="Afeesh"/>
              </a:rPr>
              <a:t>:</a:t>
            </a:r>
          </a:p>
          <a:p>
            <a:pPr algn="r">
              <a:lnSpc>
                <a:spcPts val="4598"/>
              </a:lnSpc>
            </a:pPr>
            <a:r>
              <a:rPr lang="en-US" sz="3284">
                <a:solidFill>
                  <a:srgbClr val="000000"/>
                </a:solidFill>
                <a:latin typeface="Afeesh"/>
                <a:ea typeface="Afeesh"/>
                <a:cs typeface="Afeesh"/>
                <a:sym typeface="Afeesh"/>
              </a:rPr>
              <a:t>1. </a:t>
            </a:r>
            <a:r>
              <a:rPr lang="ar-EG" sz="3284">
                <a:solidFill>
                  <a:srgbClr val="000000"/>
                </a:solidFill>
                <a:latin typeface="Afeesh"/>
                <a:ea typeface="Afeesh"/>
                <a:cs typeface="Afeesh"/>
                <a:sym typeface="Afeesh"/>
                <a:rtl val="true"/>
              </a:rPr>
              <a:t>نقل الكرة من يد إلى يد الأخرى من وضع الذراعان عاليا والكرة أعلى الرأس</a:t>
            </a:r>
            <a:r>
              <a:rPr lang="en-US" sz="3284">
                <a:solidFill>
                  <a:srgbClr val="000000"/>
                </a:solidFill>
                <a:latin typeface="Afeesh"/>
                <a:ea typeface="Afeesh"/>
                <a:cs typeface="Afeesh"/>
                <a:sym typeface="Afeesh"/>
              </a:rPr>
              <a:t>.</a:t>
            </a:r>
          </a:p>
          <a:p>
            <a:pPr algn="r">
              <a:lnSpc>
                <a:spcPts val="4598"/>
              </a:lnSpc>
            </a:pPr>
            <a:r>
              <a:rPr lang="en-US" sz="3284">
                <a:solidFill>
                  <a:srgbClr val="000000"/>
                </a:solidFill>
                <a:latin typeface="Afeesh"/>
                <a:ea typeface="Afeesh"/>
                <a:cs typeface="Afeesh"/>
                <a:sym typeface="Afeesh"/>
              </a:rPr>
              <a:t>2. </a:t>
            </a:r>
            <a:r>
              <a:rPr lang="ar-EG" sz="3284">
                <a:solidFill>
                  <a:srgbClr val="000000"/>
                </a:solidFill>
                <a:latin typeface="Afeesh"/>
                <a:ea typeface="Afeesh"/>
                <a:cs typeface="Afeesh"/>
                <a:sym typeface="Afeesh"/>
                <a:rtl val="true"/>
              </a:rPr>
              <a:t>نقل الكرة من يد ليد خلف الظهر</a:t>
            </a:r>
            <a:r>
              <a:rPr lang="en-US" sz="3284">
                <a:solidFill>
                  <a:srgbClr val="000000"/>
                </a:solidFill>
                <a:latin typeface="Afeesh"/>
                <a:ea typeface="Afeesh"/>
                <a:cs typeface="Afeesh"/>
                <a:sym typeface="Afeesh"/>
              </a:rPr>
              <a:t>.</a:t>
            </a:r>
          </a:p>
          <a:p>
            <a:pPr algn="r">
              <a:lnSpc>
                <a:spcPts val="4598"/>
              </a:lnSpc>
            </a:pPr>
            <a:r>
              <a:rPr lang="en-US" sz="3284">
                <a:solidFill>
                  <a:srgbClr val="000000"/>
                </a:solidFill>
                <a:latin typeface="Afeesh"/>
                <a:ea typeface="Afeesh"/>
                <a:cs typeface="Afeesh"/>
                <a:sym typeface="Afeesh"/>
              </a:rPr>
              <a:t>3. </a:t>
            </a:r>
            <a:r>
              <a:rPr lang="ar-EG" sz="3284">
                <a:solidFill>
                  <a:srgbClr val="000000"/>
                </a:solidFill>
                <a:latin typeface="Afeesh"/>
                <a:ea typeface="Afeesh"/>
                <a:cs typeface="Afeesh"/>
                <a:sym typeface="Afeesh"/>
                <a:rtl val="true"/>
              </a:rPr>
              <a:t>لف الكرة حول الكتفين من يد إلى اليد الأخرى والعكس</a:t>
            </a:r>
            <a:r>
              <a:rPr lang="en-US" sz="3284">
                <a:solidFill>
                  <a:srgbClr val="000000"/>
                </a:solidFill>
                <a:latin typeface="Afeesh"/>
                <a:ea typeface="Afeesh"/>
                <a:cs typeface="Afeesh"/>
                <a:sym typeface="Afeesh"/>
              </a:rPr>
              <a:t>.</a:t>
            </a:r>
          </a:p>
          <a:p>
            <a:pPr algn="l" rtl="true">
              <a:lnSpc>
                <a:spcPts val="4598"/>
              </a:lnSpc>
            </a:pP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47625"/>
            <a:ext cx="18288000" cy="9626362"/>
          </a:xfrm>
          <a:prstGeom prst="rect">
            <a:avLst/>
          </a:prstGeom>
        </p:spPr>
        <p:txBody>
          <a:bodyPr anchor="t" rtlCol="false" tIns="0" lIns="0" bIns="0" rIns="0">
            <a:spAutoFit/>
          </a:bodyPr>
          <a:lstStyle/>
          <a:p>
            <a:pPr algn="just" rtl="true">
              <a:lnSpc>
                <a:spcPts val="3338"/>
              </a:lnSpc>
              <a:spcBef>
                <a:spcPct val="0"/>
              </a:spcBef>
            </a:pPr>
            <a:r>
              <a:rPr lang="ar-EG" sz="2384">
                <a:solidFill>
                  <a:srgbClr val="000000"/>
                </a:solidFill>
                <a:latin typeface="Afeesh"/>
                <a:ea typeface="Afeesh"/>
                <a:cs typeface="Afeesh"/>
                <a:sym typeface="Afeesh"/>
                <a:rtl val="true"/>
              </a:rPr>
              <a:t>- التـمـريــر</a:t>
            </a:r>
            <a:r>
              <a:rPr lang="en-US" sz="2384">
                <a:solidFill>
                  <a:srgbClr val="000000"/>
                </a:solidFill>
                <a:latin typeface="Afeesh"/>
                <a:ea typeface="Afeesh"/>
                <a:cs typeface="Afeesh"/>
                <a:sym typeface="Afeesh"/>
              </a:rPr>
              <a:t>Passing</a:t>
            </a:r>
            <a:r>
              <a:rPr lang="ar-EG" sz="2384">
                <a:solidFill>
                  <a:srgbClr val="000000"/>
                </a:solidFill>
                <a:latin typeface="Afeesh"/>
                <a:ea typeface="Afeesh"/>
                <a:cs typeface="Afeesh"/>
                <a:sym typeface="Afeesh"/>
                <a:rtl val="true"/>
              </a:rPr>
              <a:t> :</a:t>
            </a:r>
          </a:p>
          <a:p>
            <a:pPr algn="just" rtl="true">
              <a:lnSpc>
                <a:spcPts val="3338"/>
              </a:lnSpc>
              <a:spcBef>
                <a:spcPct val="0"/>
              </a:spcBef>
            </a:pPr>
            <a:r>
              <a:rPr lang="ar-EG" sz="2384">
                <a:solidFill>
                  <a:srgbClr val="000000"/>
                </a:solidFill>
                <a:latin typeface="Afeesh"/>
                <a:ea typeface="Afeesh"/>
                <a:cs typeface="Afeesh"/>
                <a:sym typeface="Afeesh"/>
                <a:rtl val="true"/>
              </a:rPr>
              <a:t>هي مهارة تستلزم العمل الجماعي وإنكار الذات وتفصيل مصلحة الفريق على المصلحة الشخصية وتعتبر الأسلوب الأسرع والأسلم للتقدم بالكرة.</a:t>
            </a:r>
          </a:p>
          <a:p>
            <a:pPr algn="just" rtl="true">
              <a:lnSpc>
                <a:spcPts val="3338"/>
              </a:lnSpc>
              <a:spcBef>
                <a:spcPct val="0"/>
              </a:spcBef>
            </a:pPr>
            <a:r>
              <a:rPr lang="en-US" sz="2384">
                <a:solidFill>
                  <a:srgbClr val="000000"/>
                </a:solidFill>
                <a:latin typeface="Afeesh"/>
                <a:ea typeface="Afeesh"/>
                <a:cs typeface="Afeesh"/>
                <a:sym typeface="Afeesh"/>
              </a:rPr>
              <a:t>4-1</a:t>
            </a:r>
            <a:r>
              <a:rPr lang="ar-EG" sz="2384">
                <a:solidFill>
                  <a:srgbClr val="000000"/>
                </a:solidFill>
                <a:latin typeface="Afeesh"/>
                <a:ea typeface="Afeesh"/>
                <a:cs typeface="Afeesh"/>
                <a:sym typeface="Afeesh"/>
                <a:rtl val="true"/>
              </a:rPr>
              <a:t>- وللتـمـريــر هـدفـــان:</a:t>
            </a:r>
          </a:p>
          <a:p>
            <a:pPr algn="just" rtl="true">
              <a:lnSpc>
                <a:spcPts val="3338"/>
              </a:lnSpc>
              <a:spcBef>
                <a:spcPct val="0"/>
              </a:spcBef>
            </a:pPr>
            <a:r>
              <a:rPr lang="ar-EG" sz="2384">
                <a:solidFill>
                  <a:srgbClr val="000000"/>
                </a:solidFill>
                <a:latin typeface="Afeesh"/>
                <a:ea typeface="Afeesh"/>
                <a:cs typeface="Afeesh"/>
                <a:sym typeface="Afeesh"/>
                <a:rtl val="true"/>
              </a:rPr>
              <a:t> </a:t>
            </a:r>
            <a:r>
              <a:rPr lang="en-US" sz="2384">
                <a:solidFill>
                  <a:srgbClr val="000000"/>
                </a:solidFill>
                <a:latin typeface="Afeesh"/>
                <a:ea typeface="Afeesh"/>
                <a:cs typeface="Afeesh"/>
                <a:sym typeface="Afeesh"/>
              </a:rPr>
              <a:t>1</a:t>
            </a:r>
            <a:r>
              <a:rPr lang="ar-EG" sz="2384">
                <a:solidFill>
                  <a:srgbClr val="000000"/>
                </a:solidFill>
                <a:latin typeface="Afeesh"/>
                <a:ea typeface="Afeesh"/>
                <a:cs typeface="Afeesh"/>
                <a:sym typeface="Afeesh"/>
                <a:rtl val="true"/>
              </a:rPr>
              <a:t>. تــربــوي: يعمل على تشجيع روح العمل الجماعي وإنكار الذات.</a:t>
            </a:r>
          </a:p>
          <a:p>
            <a:pPr algn="just" rtl="true">
              <a:lnSpc>
                <a:spcPts val="3338"/>
              </a:lnSpc>
              <a:spcBef>
                <a:spcPct val="0"/>
              </a:spcBef>
            </a:pPr>
            <a:r>
              <a:rPr lang="ar-EG" sz="2384">
                <a:solidFill>
                  <a:srgbClr val="000000"/>
                </a:solidFill>
                <a:latin typeface="Afeesh"/>
                <a:ea typeface="Afeesh"/>
                <a:cs typeface="Afeesh"/>
                <a:sym typeface="Afeesh"/>
                <a:rtl val="true"/>
              </a:rPr>
              <a:t> </a:t>
            </a:r>
            <a:r>
              <a:rPr lang="en-US" sz="2384">
                <a:solidFill>
                  <a:srgbClr val="000000"/>
                </a:solidFill>
                <a:latin typeface="Afeesh"/>
                <a:ea typeface="Afeesh"/>
                <a:cs typeface="Afeesh"/>
                <a:sym typeface="Afeesh"/>
              </a:rPr>
              <a:t>2</a:t>
            </a:r>
            <a:r>
              <a:rPr lang="ar-EG" sz="2384">
                <a:solidFill>
                  <a:srgbClr val="000000"/>
                </a:solidFill>
                <a:latin typeface="Afeesh"/>
                <a:ea typeface="Afeesh"/>
                <a:cs typeface="Afeesh"/>
                <a:sym typeface="Afeesh"/>
                <a:rtl val="true"/>
              </a:rPr>
              <a:t>. تــدريـبـي: الفريق الذي يجيد التمرير بشكل دقيق ويستغله في الوقت المناسب والمكان المناسب، يستطيع الاحتفاظ بالكرة لأطول مدة ممكنة وكذلك عند تقارب المستوى بين المتنافسين فالنتيجة تحسم لصالح الفريق الذي يجيد التمرير بشكل جيد، من هنا يتضح أهمية الهدف التدريبي للتمرير.</a:t>
            </a:r>
          </a:p>
          <a:p>
            <a:pPr algn="just" rtl="true">
              <a:lnSpc>
                <a:spcPts val="3338"/>
              </a:lnSpc>
              <a:spcBef>
                <a:spcPct val="0"/>
              </a:spcBef>
            </a:pPr>
            <a:r>
              <a:rPr lang="en-US" sz="2384">
                <a:solidFill>
                  <a:srgbClr val="000000"/>
                </a:solidFill>
                <a:latin typeface="Afeesh"/>
                <a:ea typeface="Afeesh"/>
                <a:cs typeface="Afeesh"/>
                <a:sym typeface="Afeesh"/>
              </a:rPr>
              <a:t>4-2</a:t>
            </a:r>
            <a:r>
              <a:rPr lang="ar-EG" sz="2384">
                <a:solidFill>
                  <a:srgbClr val="000000"/>
                </a:solidFill>
                <a:latin typeface="Afeesh"/>
                <a:ea typeface="Afeesh"/>
                <a:cs typeface="Afeesh"/>
                <a:sym typeface="Afeesh"/>
                <a:rtl val="true"/>
              </a:rPr>
              <a:t>- أنـــواع التـمــريــر:</a:t>
            </a:r>
          </a:p>
          <a:p>
            <a:pPr algn="just" rtl="true">
              <a:lnSpc>
                <a:spcPts val="3338"/>
              </a:lnSpc>
              <a:spcBef>
                <a:spcPct val="0"/>
              </a:spcBef>
            </a:pPr>
            <a:r>
              <a:rPr lang="ar-EG" sz="2384">
                <a:solidFill>
                  <a:srgbClr val="000000"/>
                </a:solidFill>
                <a:latin typeface="Afeesh"/>
                <a:ea typeface="Afeesh"/>
                <a:cs typeface="Afeesh"/>
                <a:sym typeface="Afeesh"/>
                <a:rtl val="true"/>
              </a:rPr>
              <a:t>§ التمرير باليدين.</a:t>
            </a:r>
          </a:p>
          <a:p>
            <a:pPr algn="just" rtl="true">
              <a:lnSpc>
                <a:spcPts val="3338"/>
              </a:lnSpc>
              <a:spcBef>
                <a:spcPct val="0"/>
              </a:spcBef>
            </a:pPr>
            <a:r>
              <a:rPr lang="ar-EG" sz="2384">
                <a:solidFill>
                  <a:srgbClr val="000000"/>
                </a:solidFill>
                <a:latin typeface="Afeesh"/>
                <a:ea typeface="Afeesh"/>
                <a:cs typeface="Afeesh"/>
                <a:sym typeface="Afeesh"/>
                <a:rtl val="true"/>
              </a:rPr>
              <a:t>§ التمرير بيد واحدة.</a:t>
            </a:r>
          </a:p>
          <a:p>
            <a:pPr algn="just" rtl="true">
              <a:lnSpc>
                <a:spcPts val="3338"/>
              </a:lnSpc>
              <a:spcBef>
                <a:spcPct val="0"/>
              </a:spcBef>
            </a:pPr>
            <a:r>
              <a:rPr lang="en-US" sz="2384">
                <a:solidFill>
                  <a:srgbClr val="000000"/>
                </a:solidFill>
                <a:latin typeface="Afeesh"/>
                <a:ea typeface="Afeesh"/>
                <a:cs typeface="Afeesh"/>
                <a:sym typeface="Afeesh"/>
              </a:rPr>
              <a:t>4-3</a:t>
            </a:r>
            <a:r>
              <a:rPr lang="ar-EG" sz="2384">
                <a:solidFill>
                  <a:srgbClr val="000000"/>
                </a:solidFill>
                <a:latin typeface="Afeesh"/>
                <a:ea typeface="Afeesh"/>
                <a:cs typeface="Afeesh"/>
                <a:sym typeface="Afeesh"/>
                <a:rtl val="true"/>
              </a:rPr>
              <a:t>- أهــم التمـريـــرات بالـيـديـــن هـــي:</a:t>
            </a:r>
          </a:p>
          <a:p>
            <a:pPr algn="just" rtl="true">
              <a:lnSpc>
                <a:spcPts val="3338"/>
              </a:lnSpc>
              <a:spcBef>
                <a:spcPct val="0"/>
              </a:spcBef>
            </a:pPr>
            <a:r>
              <a:rPr lang="ar-EG" sz="2384">
                <a:solidFill>
                  <a:srgbClr val="000000"/>
                </a:solidFill>
                <a:latin typeface="Afeesh"/>
                <a:ea typeface="Afeesh"/>
                <a:cs typeface="Afeesh"/>
                <a:sym typeface="Afeesh"/>
                <a:rtl val="true"/>
              </a:rPr>
              <a:t>§ التمريرة الصدرية.</a:t>
            </a:r>
          </a:p>
          <a:p>
            <a:pPr algn="just" rtl="true">
              <a:lnSpc>
                <a:spcPts val="3338"/>
              </a:lnSpc>
              <a:spcBef>
                <a:spcPct val="0"/>
              </a:spcBef>
            </a:pPr>
            <a:r>
              <a:rPr lang="ar-EG" sz="2384">
                <a:solidFill>
                  <a:srgbClr val="000000"/>
                </a:solidFill>
                <a:latin typeface="Afeesh"/>
                <a:ea typeface="Afeesh"/>
                <a:cs typeface="Afeesh"/>
                <a:sym typeface="Afeesh"/>
                <a:rtl val="true"/>
              </a:rPr>
              <a:t>§ التمريرة المرتدة.</a:t>
            </a:r>
          </a:p>
          <a:p>
            <a:pPr algn="just" rtl="true">
              <a:lnSpc>
                <a:spcPts val="3338"/>
              </a:lnSpc>
              <a:spcBef>
                <a:spcPct val="0"/>
              </a:spcBef>
            </a:pPr>
            <a:r>
              <a:rPr lang="ar-EG" sz="2384">
                <a:solidFill>
                  <a:srgbClr val="000000"/>
                </a:solidFill>
                <a:latin typeface="Afeesh"/>
                <a:ea typeface="Afeesh"/>
                <a:cs typeface="Afeesh"/>
                <a:sym typeface="Afeesh"/>
                <a:rtl val="true"/>
              </a:rPr>
              <a:t>§ التمريرة من فوق الرأس.</a:t>
            </a:r>
          </a:p>
          <a:p>
            <a:pPr algn="just" rtl="true">
              <a:lnSpc>
                <a:spcPts val="3338"/>
              </a:lnSpc>
              <a:spcBef>
                <a:spcPct val="0"/>
              </a:spcBef>
            </a:pPr>
            <a:r>
              <a:rPr lang="ar-EG" sz="2384">
                <a:solidFill>
                  <a:srgbClr val="000000"/>
                </a:solidFill>
                <a:latin typeface="Afeesh"/>
                <a:ea typeface="Afeesh"/>
                <a:cs typeface="Afeesh"/>
                <a:sym typeface="Afeesh"/>
                <a:rtl val="true"/>
              </a:rPr>
              <a:t>§ تمريرة الدفعة البسيطة.</a:t>
            </a:r>
          </a:p>
          <a:p>
            <a:pPr algn="just" rtl="true">
              <a:lnSpc>
                <a:spcPts val="3338"/>
              </a:lnSpc>
              <a:spcBef>
                <a:spcPct val="0"/>
              </a:spcBef>
            </a:pPr>
            <a:r>
              <a:rPr lang="en-US" sz="2384">
                <a:solidFill>
                  <a:srgbClr val="000000"/>
                </a:solidFill>
                <a:latin typeface="Afeesh"/>
                <a:ea typeface="Afeesh"/>
                <a:cs typeface="Afeesh"/>
                <a:sym typeface="Afeesh"/>
              </a:rPr>
              <a:t>5</a:t>
            </a:r>
            <a:r>
              <a:rPr lang="ar-EG" sz="2384">
                <a:solidFill>
                  <a:srgbClr val="000000"/>
                </a:solidFill>
                <a:latin typeface="Afeesh"/>
                <a:ea typeface="Afeesh"/>
                <a:cs typeface="Afeesh"/>
                <a:sym typeface="Afeesh"/>
                <a:rtl val="true"/>
              </a:rPr>
              <a:t>- الاسـتـــلام (استـقـبــال الكـــــرة):</a:t>
            </a:r>
          </a:p>
          <a:p>
            <a:pPr algn="just" rtl="true">
              <a:lnSpc>
                <a:spcPts val="3338"/>
              </a:lnSpc>
              <a:spcBef>
                <a:spcPct val="0"/>
              </a:spcBef>
            </a:pPr>
            <a:r>
              <a:rPr lang="ar-EG" sz="2384">
                <a:solidFill>
                  <a:srgbClr val="000000"/>
                </a:solidFill>
                <a:latin typeface="Afeesh"/>
                <a:ea typeface="Afeesh"/>
                <a:cs typeface="Afeesh"/>
                <a:sym typeface="Afeesh"/>
                <a:rtl val="true"/>
              </a:rPr>
              <a:t> · كيفية استقبال الكرة.</a:t>
            </a:r>
          </a:p>
          <a:p>
            <a:pPr algn="just" rtl="true">
              <a:lnSpc>
                <a:spcPts val="3338"/>
              </a:lnSpc>
              <a:spcBef>
                <a:spcPct val="0"/>
              </a:spcBef>
            </a:pPr>
            <a:r>
              <a:rPr lang="ar-EG" sz="2384">
                <a:solidFill>
                  <a:srgbClr val="000000"/>
                </a:solidFill>
                <a:latin typeface="Afeesh"/>
                <a:ea typeface="Afeesh"/>
                <a:cs typeface="Afeesh"/>
                <a:sym typeface="Afeesh"/>
                <a:rtl val="true"/>
              </a:rPr>
              <a:t> · وضع اليدين عند الاستلام.</a:t>
            </a:r>
          </a:p>
          <a:p>
            <a:pPr algn="just" rtl="true">
              <a:lnSpc>
                <a:spcPts val="3338"/>
              </a:lnSpc>
              <a:spcBef>
                <a:spcPct val="0"/>
              </a:spcBef>
            </a:pPr>
            <a:r>
              <a:rPr lang="ar-EG" sz="2384">
                <a:solidFill>
                  <a:srgbClr val="000000"/>
                </a:solidFill>
                <a:latin typeface="Afeesh"/>
                <a:ea typeface="Afeesh"/>
                <a:cs typeface="Afeesh"/>
                <a:sym typeface="Afeesh"/>
                <a:rtl val="true"/>
              </a:rPr>
              <a:t> · تحرك لاستقبال الكرة.</a:t>
            </a:r>
          </a:p>
          <a:p>
            <a:pPr algn="just" rtl="true">
              <a:lnSpc>
                <a:spcPts val="3338"/>
              </a:lnSpc>
              <a:spcBef>
                <a:spcPct val="0"/>
              </a:spcBef>
            </a:pPr>
            <a:r>
              <a:rPr lang="ar-EG" sz="2384">
                <a:solidFill>
                  <a:srgbClr val="000000"/>
                </a:solidFill>
                <a:latin typeface="Afeesh"/>
                <a:ea typeface="Afeesh"/>
                <a:cs typeface="Afeesh"/>
                <a:sym typeface="Afeesh"/>
                <a:rtl val="true"/>
              </a:rPr>
              <a:t> · قاعدة الخط المستقيم.</a:t>
            </a:r>
          </a:p>
          <a:p>
            <a:pPr algn="just" rtl="true">
              <a:lnSpc>
                <a:spcPts val="3338"/>
              </a:lnSpc>
              <a:spcBef>
                <a:spcPct val="0"/>
              </a:spcBef>
            </a:pPr>
            <a:r>
              <a:rPr lang="ar-EG" sz="2384">
                <a:solidFill>
                  <a:srgbClr val="000000"/>
                </a:solidFill>
                <a:latin typeface="Afeesh"/>
                <a:ea typeface="Afeesh"/>
                <a:cs typeface="Afeesh"/>
                <a:sym typeface="Afeesh"/>
                <a:rtl val="true"/>
              </a:rPr>
              <a:t> · أسباب تعثر الكرة في يدي المستقبل.</a:t>
            </a:r>
          </a:p>
          <a:p>
            <a:pPr algn="just" rtl="true">
              <a:lnSpc>
                <a:spcPts val="3338"/>
              </a:lnSpc>
              <a:spcBef>
                <a:spcPct val="0"/>
              </a:spcBef>
            </a:pPr>
            <a:r>
              <a:rPr lang="ar-EG" sz="2384">
                <a:solidFill>
                  <a:srgbClr val="000000"/>
                </a:solidFill>
                <a:latin typeface="Afeesh"/>
                <a:ea typeface="Afeesh"/>
                <a:cs typeface="Afeesh"/>
                <a:sym typeface="Afeesh"/>
                <a:rtl val="true"/>
              </a:rPr>
              <a:t> · نصائح للمستلم.</a:t>
            </a:r>
          </a:p>
          <a:p>
            <a:pPr algn="just" rtl="true">
              <a:lnSpc>
                <a:spcPts val="3338"/>
              </a:lnSpc>
              <a:spcBef>
                <a:spcPct val="0"/>
              </a:spcBef>
            </a:pPr>
            <a:r>
              <a:rPr lang="ar-EG" sz="2384">
                <a:solidFill>
                  <a:srgbClr val="000000"/>
                </a:solidFill>
                <a:latin typeface="Afeesh"/>
                <a:ea typeface="Afeesh"/>
                <a:cs typeface="Afeesh"/>
                <a:sym typeface="Afeesh"/>
                <a:rtl val="true"/>
              </a:rPr>
              <a:t>لا يقل استلام الكرة أهمية عن تمريرها، فاستلام الكرة فن يجب إتقانه وكثيرا ما نرى الكرة تتعثر في يد لاعب لعدم إتقانه استقبال الكرة ويستطيع المستقبل أن يسهل مهمة بملاحظة ما يلي:</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57150"/>
            <a:ext cx="18288000" cy="9990217"/>
          </a:xfrm>
          <a:prstGeom prst="rect">
            <a:avLst/>
          </a:prstGeom>
        </p:spPr>
        <p:txBody>
          <a:bodyPr anchor="t" rtlCol="false" tIns="0" lIns="0" bIns="0" rIns="0">
            <a:spAutoFit/>
          </a:bodyPr>
          <a:lstStyle/>
          <a:p>
            <a:pPr algn="r" rtl="true">
              <a:lnSpc>
                <a:spcPts val="3758"/>
              </a:lnSpc>
              <a:spcBef>
                <a:spcPct val="0"/>
              </a:spcBef>
            </a:pPr>
            <a:r>
              <a:rPr lang="en-US" sz="2684">
                <a:solidFill>
                  <a:srgbClr val="000000"/>
                </a:solidFill>
                <a:latin typeface="Afeesh"/>
                <a:ea typeface="Afeesh"/>
                <a:cs typeface="Afeesh"/>
                <a:sym typeface="Afeesh"/>
              </a:rPr>
              <a:t>5-1</a:t>
            </a:r>
            <a:r>
              <a:rPr lang="ar-EG" sz="2684">
                <a:solidFill>
                  <a:srgbClr val="000000"/>
                </a:solidFill>
                <a:latin typeface="Afeesh"/>
                <a:ea typeface="Afeesh"/>
                <a:cs typeface="Afeesh"/>
                <a:sym typeface="Afeesh"/>
                <a:rtl val="true"/>
              </a:rPr>
              <a:t>- كيـفـيــة استـقـبــال الكـــرة:</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1</a:t>
            </a:r>
            <a:r>
              <a:rPr lang="ar-EG" sz="2684">
                <a:solidFill>
                  <a:srgbClr val="000000"/>
                </a:solidFill>
                <a:latin typeface="Afeesh"/>
                <a:ea typeface="Afeesh"/>
                <a:cs typeface="Afeesh"/>
                <a:sym typeface="Afeesh"/>
                <a:rtl val="true"/>
              </a:rPr>
              <a:t>. لا تقف ثابتا عند الاستلام، بل تحريك ناحية الكرة مع ثني الجذع قليلا من الوسط إلى الأمام.</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2</a:t>
            </a:r>
            <a:r>
              <a:rPr lang="ar-EG" sz="2684">
                <a:solidFill>
                  <a:srgbClr val="000000"/>
                </a:solidFill>
                <a:latin typeface="Afeesh"/>
                <a:ea typeface="Afeesh"/>
                <a:cs typeface="Afeesh"/>
                <a:sym typeface="Afeesh"/>
                <a:rtl val="true"/>
              </a:rPr>
              <a:t>. يجب أن لا تنظر الكرة حتى تلامس صدرك بل استقبلها بيديك وذراعك ممتدتان، وعند ملامستها لأطراف أصابعك يجب أن تساير يداك حركة الكرة وسحب الكرة للداخل نحو صدرك.</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3</a:t>
            </a:r>
            <a:r>
              <a:rPr lang="ar-EG" sz="2684">
                <a:solidFill>
                  <a:srgbClr val="000000"/>
                </a:solidFill>
                <a:latin typeface="Afeesh"/>
                <a:ea typeface="Afeesh"/>
                <a:cs typeface="Afeesh"/>
                <a:sym typeface="Afeesh"/>
                <a:rtl val="true"/>
              </a:rPr>
              <a:t>. يجب استقبال الكرة بأطراف الأصابع ولا تجعل راحة اليد تلمس الكرة.</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4</a:t>
            </a:r>
            <a:r>
              <a:rPr lang="ar-EG" sz="2684">
                <a:solidFill>
                  <a:srgbClr val="000000"/>
                </a:solidFill>
                <a:latin typeface="Afeesh"/>
                <a:ea typeface="Afeesh"/>
                <a:cs typeface="Afeesh"/>
                <a:sym typeface="Afeesh"/>
                <a:rtl val="true"/>
              </a:rPr>
              <a:t>. يجب أن تكون مرفقاك مطاوعين أي سهلة الحركة والانـثــنـاء حتى يمكن امتصاص القوة التي في الكرة.</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5</a:t>
            </a:r>
            <a:r>
              <a:rPr lang="ar-EG" sz="2684">
                <a:solidFill>
                  <a:srgbClr val="000000"/>
                </a:solidFill>
                <a:latin typeface="Afeesh"/>
                <a:ea typeface="Afeesh"/>
                <a:cs typeface="Afeesh"/>
                <a:sym typeface="Afeesh"/>
                <a:rtl val="true"/>
              </a:rPr>
              <a:t>. لا ترفع عينيك عن الكرة بل لاحظها ولو بالرؤية الجانبية منذ أن تترك يدي الممر.</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6</a:t>
            </a:r>
            <a:r>
              <a:rPr lang="ar-EG" sz="2684">
                <a:solidFill>
                  <a:srgbClr val="000000"/>
                </a:solidFill>
                <a:latin typeface="Afeesh"/>
                <a:ea typeface="Afeesh"/>
                <a:cs typeface="Afeesh"/>
                <a:sym typeface="Afeesh"/>
                <a:rtl val="true"/>
              </a:rPr>
              <a:t>. لا تحارب الكرة أي لا تستلمها بعصبية، وتذكر أن حركة استلام الكرة حركة مستمرة.</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7</a:t>
            </a:r>
            <a:r>
              <a:rPr lang="ar-EG" sz="2684">
                <a:solidFill>
                  <a:srgbClr val="000000"/>
                </a:solidFill>
                <a:latin typeface="Afeesh"/>
                <a:ea typeface="Afeesh"/>
                <a:cs typeface="Afeesh"/>
                <a:sym typeface="Afeesh"/>
                <a:rtl val="true"/>
              </a:rPr>
              <a:t>. حاول دائما أن تتسلم الكرة بيديك الاثنـتـيـــن، ولا تستقبل الكرة بيد واحدة، إلا في حالة إنقاذ الكرة البعيد عنك من الضياع.</a:t>
            </a:r>
          </a:p>
          <a:p>
            <a:pPr algn="r" rtl="true">
              <a:lnSpc>
                <a:spcPts val="3758"/>
              </a:lnSpc>
              <a:spcBef>
                <a:spcPct val="0"/>
              </a:spcBef>
            </a:pPr>
            <a:r>
              <a:rPr lang="en-US" sz="2684">
                <a:solidFill>
                  <a:srgbClr val="000000"/>
                </a:solidFill>
                <a:latin typeface="Afeesh"/>
                <a:ea typeface="Afeesh"/>
                <a:cs typeface="Afeesh"/>
                <a:sym typeface="Afeesh"/>
              </a:rPr>
              <a:t>5-2</a:t>
            </a:r>
            <a:r>
              <a:rPr lang="ar-EG" sz="2684">
                <a:solidFill>
                  <a:srgbClr val="000000"/>
                </a:solidFill>
                <a:latin typeface="Afeesh"/>
                <a:ea typeface="Afeesh"/>
                <a:cs typeface="Afeesh"/>
                <a:sym typeface="Afeesh"/>
                <a:rtl val="true"/>
              </a:rPr>
              <a:t>- وضــع اليـديـــن عـنــد الاسـتــــلام:</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1</a:t>
            </a:r>
            <a:r>
              <a:rPr lang="ar-EG" sz="2684">
                <a:solidFill>
                  <a:srgbClr val="000000"/>
                </a:solidFill>
                <a:latin typeface="Afeesh"/>
                <a:ea typeface="Afeesh"/>
                <a:cs typeface="Afeesh"/>
                <a:sym typeface="Afeesh"/>
                <a:rtl val="true"/>
              </a:rPr>
              <a:t>. إدا كانت الكرة في مستوى بين الوسط والكتف، فيجب أن تكون اليدان متجهتين للأمام. </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2</a:t>
            </a:r>
            <a:r>
              <a:rPr lang="ar-EG" sz="2684">
                <a:solidFill>
                  <a:srgbClr val="000000"/>
                </a:solidFill>
                <a:latin typeface="Afeesh"/>
                <a:ea typeface="Afeesh"/>
                <a:cs typeface="Afeesh"/>
                <a:sym typeface="Afeesh"/>
                <a:rtl val="true"/>
              </a:rPr>
              <a:t>. إذا كانت الكرة في مستوى أعلى من الكتف تكون اليدان متجهتين لأعلى.</a:t>
            </a:r>
          </a:p>
          <a:p>
            <a:pPr algn="r" rtl="true">
              <a:lnSpc>
                <a:spcPts val="3758"/>
              </a:lnSpc>
              <a:spcBef>
                <a:spcPct val="0"/>
              </a:spcBef>
            </a:pPr>
            <a:r>
              <a:rPr lang="ar-EG" sz="2684">
                <a:solidFill>
                  <a:srgbClr val="000000"/>
                </a:solidFill>
                <a:latin typeface="Afeesh"/>
                <a:ea typeface="Afeesh"/>
                <a:cs typeface="Afeesh"/>
                <a:sym typeface="Afeesh"/>
                <a:rtl val="true"/>
              </a:rPr>
              <a:t> </a:t>
            </a:r>
            <a:r>
              <a:rPr lang="en-US" sz="2684">
                <a:solidFill>
                  <a:srgbClr val="000000"/>
                </a:solidFill>
                <a:latin typeface="Afeesh"/>
                <a:ea typeface="Afeesh"/>
                <a:cs typeface="Afeesh"/>
                <a:sym typeface="Afeesh"/>
              </a:rPr>
              <a:t>3</a:t>
            </a:r>
            <a:r>
              <a:rPr lang="ar-EG" sz="2684">
                <a:solidFill>
                  <a:srgbClr val="000000"/>
                </a:solidFill>
                <a:latin typeface="Afeesh"/>
                <a:ea typeface="Afeesh"/>
                <a:cs typeface="Afeesh"/>
                <a:sym typeface="Afeesh"/>
                <a:rtl val="true"/>
              </a:rPr>
              <a:t>. إذا كانت الكرة في مستوى منخفض من الكتف تكون اليدان متجهتين لأسفل.</a:t>
            </a:r>
          </a:p>
          <a:p>
            <a:pPr algn="r" rtl="true">
              <a:lnSpc>
                <a:spcPts val="3758"/>
              </a:lnSpc>
              <a:spcBef>
                <a:spcPct val="0"/>
              </a:spcBef>
            </a:pPr>
            <a:r>
              <a:rPr lang="ar-EG" sz="2684">
                <a:solidFill>
                  <a:srgbClr val="000000"/>
                </a:solidFill>
                <a:latin typeface="Afeesh"/>
                <a:ea typeface="Afeesh"/>
                <a:cs typeface="Afeesh"/>
                <a:sym typeface="Afeesh"/>
                <a:rtl val="true"/>
              </a:rPr>
              <a:t>وفي جميع الحالات يجب أن يواجه باطن الكف الكرة والإبهامين خلف الكرة، الاستلام بيد واحدة يجب مسك الكرة باليدين أسرع ما يمكن.</a:t>
            </a:r>
          </a:p>
          <a:p>
            <a:pPr algn="r" rtl="true">
              <a:lnSpc>
                <a:spcPts val="3758"/>
              </a:lnSpc>
              <a:spcBef>
                <a:spcPct val="0"/>
              </a:spcBef>
            </a:pPr>
            <a:r>
              <a:rPr lang="en-US" sz="2684">
                <a:solidFill>
                  <a:srgbClr val="000000"/>
                </a:solidFill>
                <a:latin typeface="Afeesh"/>
                <a:ea typeface="Afeesh"/>
                <a:cs typeface="Afeesh"/>
                <a:sym typeface="Afeesh"/>
              </a:rPr>
              <a:t>5-3</a:t>
            </a:r>
            <a:r>
              <a:rPr lang="ar-EG" sz="2684">
                <a:solidFill>
                  <a:srgbClr val="000000"/>
                </a:solidFill>
                <a:latin typeface="Afeesh"/>
                <a:ea typeface="Afeesh"/>
                <a:cs typeface="Afeesh"/>
                <a:sym typeface="Afeesh"/>
                <a:rtl val="true"/>
              </a:rPr>
              <a:t>- التحــرك لاستـقبـــال الكــــرة:</a:t>
            </a:r>
          </a:p>
          <a:p>
            <a:pPr algn="r" rtl="true">
              <a:lnSpc>
                <a:spcPts val="3758"/>
              </a:lnSpc>
              <a:spcBef>
                <a:spcPct val="0"/>
              </a:spcBef>
            </a:pPr>
            <a:r>
              <a:rPr lang="ar-EG" sz="2684">
                <a:solidFill>
                  <a:srgbClr val="000000"/>
                </a:solidFill>
                <a:latin typeface="Afeesh"/>
                <a:ea typeface="Afeesh"/>
                <a:cs typeface="Afeesh"/>
                <a:sym typeface="Afeesh"/>
                <a:rtl val="true"/>
              </a:rPr>
              <a:t>من الأفضل أن يتحرك المستلم نحو الكرة وبطريقة تحمى الكرة من المنافس لو حاول قطع التمريرة، فهذا يجعل احتمال قطع الكرة أقل ويضطر المستلم أن يلاحظ بانتباه فلا يرفع عينيه عنها.</a:t>
            </a:r>
          </a:p>
          <a:p>
            <a:pPr algn="r" rtl="true">
              <a:lnSpc>
                <a:spcPts val="3758"/>
              </a:lnSpc>
              <a:spcBef>
                <a:spcPct val="0"/>
              </a:spcBef>
            </a:pPr>
            <a:r>
              <a:rPr lang="ar-EG" sz="2684">
                <a:solidFill>
                  <a:srgbClr val="000000"/>
                </a:solidFill>
                <a:latin typeface="Afeesh"/>
                <a:ea typeface="Afeesh"/>
                <a:cs typeface="Afeesh"/>
                <a:sym typeface="Afeesh"/>
                <a:rtl val="true"/>
              </a:rPr>
              <a:t>وأحسن طريقة لحركة المستلم هي أن يخدع خصمه بأخذ خطوة في الاتجاه المضاد أولا ثم يرجع بسرعة لاستقبال الكرة. </a:t>
            </a:r>
          </a:p>
          <a:p>
            <a:pPr algn="r" rtl="true">
              <a:lnSpc>
                <a:spcPts val="3758"/>
              </a:lnSpc>
              <a:spcBef>
                <a:spcPct val="0"/>
              </a:spcBef>
            </a:pPr>
            <a:r>
              <a:rPr lang="en-US" sz="2684">
                <a:solidFill>
                  <a:srgbClr val="000000"/>
                </a:solidFill>
                <a:latin typeface="Afeesh"/>
                <a:ea typeface="Afeesh"/>
                <a:cs typeface="Afeesh"/>
                <a:sym typeface="Afeesh"/>
              </a:rPr>
              <a:t>5-4</a:t>
            </a:r>
            <a:r>
              <a:rPr lang="ar-EG" sz="2684">
                <a:solidFill>
                  <a:srgbClr val="000000"/>
                </a:solidFill>
                <a:latin typeface="Afeesh"/>
                <a:ea typeface="Afeesh"/>
                <a:cs typeface="Afeesh"/>
                <a:sym typeface="Afeesh"/>
                <a:rtl val="true"/>
              </a:rPr>
              <a:t>- قـاعــدة الخــط المـستقيـــم:</a:t>
            </a:r>
          </a:p>
          <a:p>
            <a:pPr algn="r" rtl="true">
              <a:lnSpc>
                <a:spcPts val="3758"/>
              </a:lnSpc>
              <a:spcBef>
                <a:spcPct val="0"/>
              </a:spcBef>
            </a:pPr>
            <a:r>
              <a:rPr lang="ar-EG" sz="2684">
                <a:solidFill>
                  <a:srgbClr val="000000"/>
                </a:solidFill>
                <a:latin typeface="Afeesh"/>
                <a:ea typeface="Afeesh"/>
                <a:cs typeface="Afeesh"/>
                <a:sym typeface="Afeesh"/>
                <a:rtl val="true"/>
              </a:rPr>
              <a:t>يجب على المستلم ألا يقف بحيث يكون هو الممرر والمنافس على خط مستقيم واحد، بل يجب أن يتحرك إلى أحد الجانبين بالنسبة لهذا الخط حتى يمكن الزميل من التمرير إليه بسهولة.</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1290489" y="198956"/>
            <a:ext cx="16997511" cy="9050402"/>
          </a:xfrm>
          <a:prstGeom prst="rect">
            <a:avLst/>
          </a:prstGeom>
        </p:spPr>
        <p:txBody>
          <a:bodyPr anchor="t" rtlCol="false" tIns="0" lIns="0" bIns="0" rIns="0">
            <a:spAutoFit/>
          </a:bodyPr>
          <a:lstStyle/>
          <a:p>
            <a:pPr algn="r" rtl="true">
              <a:lnSpc>
                <a:spcPts val="5158"/>
              </a:lnSpc>
              <a:spcBef>
                <a:spcPct val="0"/>
              </a:spcBef>
            </a:pPr>
            <a:r>
              <a:rPr lang="en-US" sz="3684">
                <a:solidFill>
                  <a:srgbClr val="000000"/>
                </a:solidFill>
                <a:latin typeface="Afeesh"/>
                <a:ea typeface="Afeesh"/>
                <a:cs typeface="Afeesh"/>
                <a:sym typeface="Afeesh"/>
              </a:rPr>
              <a:t>5-5</a:t>
            </a:r>
            <a:r>
              <a:rPr lang="ar-EG" sz="3684">
                <a:solidFill>
                  <a:srgbClr val="000000"/>
                </a:solidFill>
                <a:latin typeface="Afeesh"/>
                <a:ea typeface="Afeesh"/>
                <a:cs typeface="Afeesh"/>
                <a:sym typeface="Afeesh"/>
                <a:rtl val="true"/>
              </a:rPr>
              <a:t>- أسـبــاب تـعثــر الكــــرة فــي يــدي المـستـلـــم:</a:t>
            </a:r>
          </a:p>
          <a:p>
            <a:pPr algn="r" rtl="true">
              <a:lnSpc>
                <a:spcPts val="5158"/>
              </a:lnSpc>
              <a:spcBef>
                <a:spcPct val="0"/>
              </a:spcBef>
            </a:pPr>
            <a:r>
              <a:rPr lang="ar-EG" sz="3684">
                <a:solidFill>
                  <a:srgbClr val="000000"/>
                </a:solidFill>
                <a:latin typeface="Afeesh"/>
                <a:ea typeface="Afeesh"/>
                <a:cs typeface="Afeesh"/>
                <a:sym typeface="Afeesh"/>
                <a:rtl val="true"/>
              </a:rPr>
              <a:t>يرجع تعثر الكرة على يدي المستلم إلى عدة عوامل منها:</a:t>
            </a:r>
          </a:p>
          <a:p>
            <a:pPr algn="r" rtl="true">
              <a:lnSpc>
                <a:spcPts val="5158"/>
              </a:lnSpc>
              <a:spcBef>
                <a:spcPct val="0"/>
              </a:spcBef>
            </a:pPr>
            <a:r>
              <a:rPr lang="ar-EG" sz="3684">
                <a:solidFill>
                  <a:srgbClr val="000000"/>
                </a:solidFill>
                <a:latin typeface="Afeesh"/>
                <a:ea typeface="Afeesh"/>
                <a:cs typeface="Afeesh"/>
                <a:sym typeface="Afeesh"/>
                <a:rtl val="true"/>
              </a:rPr>
              <a:t>أ. الأسبــاب الـتــي تـــرجـع إلــى المــستـلـم:</a:t>
            </a:r>
          </a:p>
          <a:p>
            <a:pPr algn="r" rtl="true">
              <a:lnSpc>
                <a:spcPts val="5158"/>
              </a:lnSpc>
              <a:spcBef>
                <a:spcPct val="0"/>
              </a:spcBef>
            </a:pPr>
            <a:r>
              <a:rPr lang="ar-EG" sz="3684">
                <a:solidFill>
                  <a:srgbClr val="000000"/>
                </a:solidFill>
                <a:latin typeface="Afeesh"/>
                <a:ea typeface="Afeesh"/>
                <a:cs typeface="Afeesh"/>
                <a:sym typeface="Afeesh"/>
                <a:rtl val="true"/>
              </a:rPr>
              <a:t> </a:t>
            </a:r>
            <a:r>
              <a:rPr lang="en-US" sz="3684">
                <a:solidFill>
                  <a:srgbClr val="000000"/>
                </a:solidFill>
                <a:latin typeface="Afeesh"/>
                <a:ea typeface="Afeesh"/>
                <a:cs typeface="Afeesh"/>
                <a:sym typeface="Afeesh"/>
              </a:rPr>
              <a:t>1</a:t>
            </a:r>
            <a:r>
              <a:rPr lang="ar-EG" sz="3684">
                <a:solidFill>
                  <a:srgbClr val="000000"/>
                </a:solidFill>
                <a:latin typeface="Afeesh"/>
                <a:ea typeface="Afeesh"/>
                <a:cs typeface="Afeesh"/>
                <a:sym typeface="Afeesh"/>
                <a:rtl val="true"/>
              </a:rPr>
              <a:t>. عدم استمرار مراقبة الكرة وهي في طريقها إليه حتى يتم تسلمها.</a:t>
            </a:r>
          </a:p>
          <a:p>
            <a:pPr algn="r" rtl="true">
              <a:lnSpc>
                <a:spcPts val="5158"/>
              </a:lnSpc>
              <a:spcBef>
                <a:spcPct val="0"/>
              </a:spcBef>
            </a:pPr>
            <a:r>
              <a:rPr lang="ar-EG" sz="3684">
                <a:solidFill>
                  <a:srgbClr val="000000"/>
                </a:solidFill>
                <a:latin typeface="Afeesh"/>
                <a:ea typeface="Afeesh"/>
                <a:cs typeface="Afeesh"/>
                <a:sym typeface="Afeesh"/>
                <a:rtl val="true"/>
              </a:rPr>
              <a:t> </a:t>
            </a:r>
            <a:r>
              <a:rPr lang="en-US" sz="3684">
                <a:solidFill>
                  <a:srgbClr val="000000"/>
                </a:solidFill>
                <a:latin typeface="Afeesh"/>
                <a:ea typeface="Afeesh"/>
                <a:cs typeface="Afeesh"/>
                <a:sym typeface="Afeesh"/>
              </a:rPr>
              <a:t>2</a:t>
            </a:r>
            <a:r>
              <a:rPr lang="ar-EG" sz="3684">
                <a:solidFill>
                  <a:srgbClr val="000000"/>
                </a:solidFill>
                <a:latin typeface="Afeesh"/>
                <a:ea typeface="Afeesh"/>
                <a:cs typeface="Afeesh"/>
                <a:sym typeface="Afeesh"/>
                <a:rtl val="true"/>
              </a:rPr>
              <a:t>. التفكير في الخطوة القادمة ومحاولة تنفيذها قبل استلام الكرة.</a:t>
            </a:r>
          </a:p>
          <a:p>
            <a:pPr algn="r" rtl="true">
              <a:lnSpc>
                <a:spcPts val="5158"/>
              </a:lnSpc>
              <a:spcBef>
                <a:spcPct val="0"/>
              </a:spcBef>
            </a:pPr>
            <a:r>
              <a:rPr lang="ar-EG" sz="3684">
                <a:solidFill>
                  <a:srgbClr val="000000"/>
                </a:solidFill>
                <a:latin typeface="Afeesh"/>
                <a:ea typeface="Afeesh"/>
                <a:cs typeface="Afeesh"/>
                <a:sym typeface="Afeesh"/>
                <a:rtl val="true"/>
              </a:rPr>
              <a:t> </a:t>
            </a:r>
            <a:r>
              <a:rPr lang="en-US" sz="3684">
                <a:solidFill>
                  <a:srgbClr val="000000"/>
                </a:solidFill>
                <a:latin typeface="Afeesh"/>
                <a:ea typeface="Afeesh"/>
                <a:cs typeface="Afeesh"/>
                <a:sym typeface="Afeesh"/>
              </a:rPr>
              <a:t>3</a:t>
            </a:r>
            <a:r>
              <a:rPr lang="ar-EG" sz="3684">
                <a:solidFill>
                  <a:srgbClr val="000000"/>
                </a:solidFill>
                <a:latin typeface="Afeesh"/>
                <a:ea typeface="Afeesh"/>
                <a:cs typeface="Afeesh"/>
                <a:sym typeface="Afeesh"/>
                <a:rtl val="true"/>
              </a:rPr>
              <a:t>. عدم مسايرة الكرة في حركتها وعدم سحبها بلطف من ناحية الجسم، بل استلامها بقوة وبتصلب.</a:t>
            </a:r>
          </a:p>
          <a:p>
            <a:pPr algn="r" rtl="true">
              <a:lnSpc>
                <a:spcPts val="5158"/>
              </a:lnSpc>
              <a:spcBef>
                <a:spcPct val="0"/>
              </a:spcBef>
            </a:pPr>
            <a:r>
              <a:rPr lang="ar-EG" sz="3684">
                <a:solidFill>
                  <a:srgbClr val="000000"/>
                </a:solidFill>
                <a:latin typeface="Afeesh"/>
                <a:ea typeface="Afeesh"/>
                <a:cs typeface="Afeesh"/>
                <a:sym typeface="Afeesh"/>
                <a:rtl val="true"/>
              </a:rPr>
              <a:t> </a:t>
            </a:r>
            <a:r>
              <a:rPr lang="en-US" sz="3684">
                <a:solidFill>
                  <a:srgbClr val="000000"/>
                </a:solidFill>
                <a:latin typeface="Afeesh"/>
                <a:ea typeface="Afeesh"/>
                <a:cs typeface="Afeesh"/>
                <a:sym typeface="Afeesh"/>
              </a:rPr>
              <a:t>4</a:t>
            </a:r>
            <a:r>
              <a:rPr lang="ar-EG" sz="3684">
                <a:solidFill>
                  <a:srgbClr val="000000"/>
                </a:solidFill>
                <a:latin typeface="Afeesh"/>
                <a:ea typeface="Afeesh"/>
                <a:cs typeface="Afeesh"/>
                <a:sym typeface="Afeesh"/>
                <a:rtl val="true"/>
              </a:rPr>
              <a:t>. ضعف قوة البصر عند المستلم، فاستلام التمريرة تستلزم نظرا سليما أكثر مما يستلزمه التصويب أو التمرير.</a:t>
            </a:r>
          </a:p>
          <a:p>
            <a:pPr algn="r" rtl="true">
              <a:lnSpc>
                <a:spcPts val="5158"/>
              </a:lnSpc>
              <a:spcBef>
                <a:spcPct val="0"/>
              </a:spcBef>
            </a:pPr>
            <a:r>
              <a:rPr lang="ar-EG" sz="3684">
                <a:solidFill>
                  <a:srgbClr val="000000"/>
                </a:solidFill>
                <a:latin typeface="Afeesh"/>
                <a:ea typeface="Afeesh"/>
                <a:cs typeface="Afeesh"/>
                <a:sym typeface="Afeesh"/>
                <a:rtl val="true"/>
              </a:rPr>
              <a:t> </a:t>
            </a:r>
            <a:r>
              <a:rPr lang="en-US" sz="3684">
                <a:solidFill>
                  <a:srgbClr val="000000"/>
                </a:solidFill>
                <a:latin typeface="Afeesh"/>
                <a:ea typeface="Afeesh"/>
                <a:cs typeface="Afeesh"/>
                <a:sym typeface="Afeesh"/>
              </a:rPr>
              <a:t>5</a:t>
            </a:r>
            <a:r>
              <a:rPr lang="ar-EG" sz="3684">
                <a:solidFill>
                  <a:srgbClr val="000000"/>
                </a:solidFill>
                <a:latin typeface="Afeesh"/>
                <a:ea typeface="Afeesh"/>
                <a:cs typeface="Afeesh"/>
                <a:sym typeface="Afeesh"/>
                <a:rtl val="true"/>
              </a:rPr>
              <a:t>. تعب المستلم أو اضطراب مزاجه.</a:t>
            </a:r>
          </a:p>
          <a:p>
            <a:pPr algn="r" rtl="true">
              <a:lnSpc>
                <a:spcPts val="5158"/>
              </a:lnSpc>
              <a:spcBef>
                <a:spcPct val="0"/>
              </a:spcBef>
            </a:pPr>
            <a:r>
              <a:rPr lang="ar-EG" sz="3684">
                <a:solidFill>
                  <a:srgbClr val="000000"/>
                </a:solidFill>
                <a:latin typeface="Afeesh"/>
                <a:ea typeface="Afeesh"/>
                <a:cs typeface="Afeesh"/>
                <a:sym typeface="Afeesh"/>
                <a:rtl val="true"/>
              </a:rPr>
              <a:t>ب. الأسـبـــاب التـــي تـــرجـع إلــى الممــرر:</a:t>
            </a:r>
          </a:p>
          <a:p>
            <a:pPr algn="r" rtl="true">
              <a:lnSpc>
                <a:spcPts val="5158"/>
              </a:lnSpc>
              <a:spcBef>
                <a:spcPct val="0"/>
              </a:spcBef>
            </a:pPr>
            <a:r>
              <a:rPr lang="ar-EG" sz="3684">
                <a:solidFill>
                  <a:srgbClr val="000000"/>
                </a:solidFill>
                <a:latin typeface="Afeesh"/>
                <a:ea typeface="Afeesh"/>
                <a:cs typeface="Afeesh"/>
                <a:sym typeface="Afeesh"/>
                <a:rtl val="true"/>
              </a:rPr>
              <a:t> </a:t>
            </a:r>
            <a:r>
              <a:rPr lang="en-US" sz="3684">
                <a:solidFill>
                  <a:srgbClr val="000000"/>
                </a:solidFill>
                <a:latin typeface="Afeesh"/>
                <a:ea typeface="Afeesh"/>
                <a:cs typeface="Afeesh"/>
                <a:sym typeface="Afeesh"/>
              </a:rPr>
              <a:t>1</a:t>
            </a:r>
            <a:r>
              <a:rPr lang="ar-EG" sz="3684">
                <a:solidFill>
                  <a:srgbClr val="000000"/>
                </a:solidFill>
                <a:latin typeface="Afeesh"/>
                <a:ea typeface="Afeesh"/>
                <a:cs typeface="Afeesh"/>
                <a:sym typeface="Afeesh"/>
                <a:rtl val="true"/>
              </a:rPr>
              <a:t>. أن تكون التمريرة سريعة وفي اتجاه وجه المستلم عندما تكون المسافة بين الممرر والمستلم قصيرة.</a:t>
            </a:r>
          </a:p>
          <a:p>
            <a:pPr algn="r" rtl="true">
              <a:lnSpc>
                <a:spcPts val="5158"/>
              </a:lnSpc>
              <a:spcBef>
                <a:spcPct val="0"/>
              </a:spcBef>
            </a:pPr>
            <a:r>
              <a:rPr lang="ar-EG" sz="3684">
                <a:solidFill>
                  <a:srgbClr val="000000"/>
                </a:solidFill>
                <a:latin typeface="Afeesh"/>
                <a:ea typeface="Afeesh"/>
                <a:cs typeface="Afeesh"/>
                <a:sym typeface="Afeesh"/>
                <a:rtl val="true"/>
              </a:rPr>
              <a:t> </a:t>
            </a:r>
            <a:r>
              <a:rPr lang="en-US" sz="3684">
                <a:solidFill>
                  <a:srgbClr val="000000"/>
                </a:solidFill>
                <a:latin typeface="Afeesh"/>
                <a:ea typeface="Afeesh"/>
                <a:cs typeface="Afeesh"/>
                <a:sym typeface="Afeesh"/>
              </a:rPr>
              <a:t>2</a:t>
            </a:r>
            <a:r>
              <a:rPr lang="ar-EG" sz="3684">
                <a:solidFill>
                  <a:srgbClr val="000000"/>
                </a:solidFill>
                <a:latin typeface="Afeesh"/>
                <a:ea typeface="Afeesh"/>
                <a:cs typeface="Afeesh"/>
                <a:sym typeface="Afeesh"/>
                <a:rtl val="true"/>
              </a:rPr>
              <a:t>. أن يكون اتجاه التمريرة خطأ.</a:t>
            </a:r>
          </a:p>
          <a:p>
            <a:pPr algn="r" rtl="true">
              <a:lnSpc>
                <a:spcPts val="5158"/>
              </a:lnSpc>
              <a:spcBef>
                <a:spcPct val="0"/>
              </a:spcBef>
            </a:pPr>
            <a:r>
              <a:rPr lang="ar-EG" sz="3684">
                <a:solidFill>
                  <a:srgbClr val="000000"/>
                </a:solidFill>
                <a:latin typeface="Afeesh"/>
                <a:ea typeface="Afeesh"/>
                <a:cs typeface="Afeesh"/>
                <a:sym typeface="Afeesh"/>
                <a:rtl val="true"/>
              </a:rPr>
              <a:t> </a:t>
            </a:r>
            <a:r>
              <a:rPr lang="en-US" sz="3684">
                <a:solidFill>
                  <a:srgbClr val="000000"/>
                </a:solidFill>
                <a:latin typeface="Afeesh"/>
                <a:ea typeface="Afeesh"/>
                <a:cs typeface="Afeesh"/>
                <a:sym typeface="Afeesh"/>
              </a:rPr>
              <a:t>3</a:t>
            </a:r>
            <a:r>
              <a:rPr lang="ar-EG" sz="3684">
                <a:solidFill>
                  <a:srgbClr val="000000"/>
                </a:solidFill>
                <a:latin typeface="Afeesh"/>
                <a:ea typeface="Afeesh"/>
                <a:cs typeface="Afeesh"/>
                <a:sym typeface="Afeesh"/>
                <a:rtl val="true"/>
              </a:rPr>
              <a:t>. تقدير سرعة المستلم تقديرا خطأ. (مارديني، </a:t>
            </a:r>
            <a:r>
              <a:rPr lang="en-US" sz="3684">
                <a:solidFill>
                  <a:srgbClr val="000000"/>
                </a:solidFill>
                <a:latin typeface="Afeesh"/>
                <a:ea typeface="Afeesh"/>
                <a:cs typeface="Afeesh"/>
                <a:sym typeface="Afeesh"/>
              </a:rPr>
              <a:t>2013</a:t>
            </a:r>
            <a:r>
              <a:rPr lang="ar-EG" sz="3684">
                <a:solidFill>
                  <a:srgbClr val="000000"/>
                </a:solidFill>
                <a:latin typeface="Afeesh"/>
                <a:ea typeface="Afeesh"/>
                <a:cs typeface="Afeesh"/>
                <a:sym typeface="Afeesh"/>
                <a:rtl val="true"/>
              </a:rPr>
              <a:t>، الصفحات </a:t>
            </a:r>
            <a:r>
              <a:rPr lang="en-US" sz="3684">
                <a:solidFill>
                  <a:srgbClr val="000000"/>
                </a:solidFill>
                <a:latin typeface="Afeesh"/>
                <a:ea typeface="Afeesh"/>
                <a:cs typeface="Afeesh"/>
                <a:sym typeface="Afeesh"/>
              </a:rPr>
              <a:t>21</a:t>
            </a:r>
            <a:r>
              <a:rPr lang="ar-EG" sz="3684">
                <a:solidFill>
                  <a:srgbClr val="000000"/>
                </a:solidFill>
                <a:latin typeface="Afeesh"/>
                <a:ea typeface="Afeesh"/>
                <a:cs typeface="Afeesh"/>
                <a:sym typeface="Afeesh"/>
                <a:rtl val="true"/>
              </a:rPr>
              <a:t>-</a:t>
            </a:r>
            <a:r>
              <a:rPr lang="en-US" sz="3684">
                <a:solidFill>
                  <a:srgbClr val="000000"/>
                </a:solidFill>
                <a:latin typeface="Afeesh"/>
                <a:ea typeface="Afeesh"/>
                <a:cs typeface="Afeesh"/>
                <a:sym typeface="Afeesh"/>
              </a:rPr>
              <a:t>38</a:t>
            </a:r>
            <a:r>
              <a:rPr lang="ar-EG" sz="3684">
                <a:solidFill>
                  <a:srgbClr val="000000"/>
                </a:solidFill>
                <a:latin typeface="Afeesh"/>
                <a:ea typeface="Afeesh"/>
                <a:cs typeface="Afeesh"/>
                <a:sym typeface="Afeesh"/>
                <a:rtl val="true"/>
              </a:rPr>
              <a:t>)</a:t>
            </a:r>
          </a:p>
          <a:p>
            <a:pPr algn="r" rtl="true">
              <a:lnSpc>
                <a:spcPts val="5158"/>
              </a:lnSpc>
              <a:spcBef>
                <a:spcPct val="0"/>
              </a:spcBef>
            </a:pPr>
            <a:r>
              <a:rPr lang="ar-EG" sz="3684">
                <a:solidFill>
                  <a:srgbClr val="000000"/>
                </a:solidFill>
                <a:latin typeface="Afeesh"/>
                <a:ea typeface="Afeesh"/>
                <a:cs typeface="Afeesh"/>
                <a:sym typeface="Afeesh"/>
                <a:rtl val="true"/>
              </a:rPr>
              <a:t> </a:t>
            </a:r>
          </a:p>
          <a:p>
            <a:pPr algn="r" rtl="true">
              <a:lnSpc>
                <a:spcPts val="5158"/>
              </a:lnSpc>
              <a:spcBef>
                <a:spcPct val="0"/>
              </a:spcBef>
            </a:pPr>
            <a:r>
              <a:rPr lang="ar-EG" sz="3684">
                <a:solidFill>
                  <a:srgbClr val="000000"/>
                </a:solidFill>
                <a:latin typeface="Afeesh"/>
                <a:ea typeface="Afeesh"/>
                <a:cs typeface="Afeesh"/>
                <a:sym typeface="Afeesh"/>
                <a:rtl val="true"/>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