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Afeesh" charset="1" panose="00000500000000000000"/>
      <p:regular r:id="rId14"/>
    </p:embeddedFont>
    <p:embeddedFont>
      <p:font typeface="Cairo Bold" charset="1" panose="00000800000000000000"/>
      <p:regular r:id="rId15"/>
    </p:embeddedFont>
    <p:embeddedFont>
      <p:font typeface="UKIJ Bom" charset="1" panose="020B0704020202020204"/>
      <p:regular r:id="rId16"/>
    </p:embeddedFont>
    <p:embeddedFont>
      <p:font typeface="XM Vahid Bold" charset="1" panose="02000803090000020004"/>
      <p:regular r:id="rId17"/>
    </p:embeddedFont>
    <p:embeddedFont>
      <p:font typeface="Montaser Arabic Bold" charset="1" panose="0000080000000000000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gi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30B1A">
                <a:alpha val="100000"/>
              </a:srgbClr>
            </a:gs>
            <a:gs pos="100000">
              <a:srgbClr val="081C42">
                <a:alpha val="100000"/>
              </a:srgbClr>
            </a:gs>
          </a:gsLst>
          <a:lin ang="2700000"/>
        </a:gradFill>
      </p:bgPr>
    </p:bg>
    <p:spTree>
      <p:nvGrpSpPr>
        <p:cNvPr id="1" name=""/>
        <p:cNvGrpSpPr/>
        <p:nvPr/>
      </p:nvGrpSpPr>
      <p:grpSpPr>
        <a:xfrm>
          <a:off x="0" y="0"/>
          <a:ext cx="0" cy="0"/>
          <a:chOff x="0" y="0"/>
          <a:chExt cx="0" cy="0"/>
        </a:xfrm>
      </p:grpSpPr>
      <p:sp>
        <p:nvSpPr>
          <p:cNvPr name="Freeform 2" id="2"/>
          <p:cNvSpPr/>
          <p:nvPr/>
        </p:nvSpPr>
        <p:spPr>
          <a:xfrm flipH="false" flipV="false" rot="-10800000">
            <a:off x="-880786" y="-588494"/>
            <a:ext cx="5037552" cy="4094156"/>
          </a:xfrm>
          <a:custGeom>
            <a:avLst/>
            <a:gdLst/>
            <a:ahLst/>
            <a:cxnLst/>
            <a:rect r="r" b="b" t="t" l="l"/>
            <a:pathLst>
              <a:path h="4094156" w="5037552">
                <a:moveTo>
                  <a:pt x="0" y="0"/>
                </a:moveTo>
                <a:lnTo>
                  <a:pt x="5037552" y="0"/>
                </a:lnTo>
                <a:lnTo>
                  <a:pt x="5037552" y="4094156"/>
                </a:lnTo>
                <a:lnTo>
                  <a:pt x="0" y="40941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pic>
        <p:nvPicPr>
          <p:cNvPr name="Picture 3" id="3"/>
          <p:cNvPicPr>
            <a:picLocks noChangeAspect="true"/>
          </p:cNvPicPr>
          <p:nvPr/>
        </p:nvPicPr>
        <p:blipFill>
          <a:blip r:embed="rId4"/>
          <a:srcRect l="0" t="0" r="0" b="0"/>
          <a:stretch>
            <a:fillRect/>
          </a:stretch>
        </p:blipFill>
        <p:spPr>
          <a:xfrm flipH="false" flipV="false" rot="0">
            <a:off x="1212138" y="3725627"/>
            <a:ext cx="3741035" cy="3722330"/>
          </a:xfrm>
          <a:prstGeom prst="rect">
            <a:avLst/>
          </a:prstGeom>
        </p:spPr>
      </p:pic>
      <p:sp>
        <p:nvSpPr>
          <p:cNvPr name="TextBox 4" id="4"/>
          <p:cNvSpPr txBox="true"/>
          <p:nvPr/>
        </p:nvSpPr>
        <p:spPr>
          <a:xfrm rot="0">
            <a:off x="3082655" y="562377"/>
            <a:ext cx="12627095" cy="2198450"/>
          </a:xfrm>
          <a:prstGeom prst="rect">
            <a:avLst/>
          </a:prstGeom>
        </p:spPr>
        <p:txBody>
          <a:bodyPr anchor="t" rtlCol="false" tIns="0" lIns="0" bIns="0" rIns="0">
            <a:spAutoFit/>
          </a:bodyPr>
          <a:lstStyle/>
          <a:p>
            <a:pPr algn="ctr" rtl="true">
              <a:lnSpc>
                <a:spcPts val="8798"/>
              </a:lnSpc>
              <a:spcBef>
                <a:spcPct val="0"/>
              </a:spcBef>
            </a:pPr>
            <a:r>
              <a:rPr lang="ar-EG" sz="6284">
                <a:solidFill>
                  <a:srgbClr val="02C0CF"/>
                </a:solidFill>
                <a:latin typeface="Afeesh"/>
                <a:ea typeface="Afeesh"/>
                <a:cs typeface="Afeesh"/>
                <a:sym typeface="Afeesh"/>
                <a:rtl val="true"/>
              </a:rPr>
              <a:t>جامعة العلوم والتكنولوجيا  محمد بوضياف  </a:t>
            </a:r>
            <a:r>
              <a:rPr lang="en-US" sz="6284">
                <a:solidFill>
                  <a:srgbClr val="4ADEDD"/>
                </a:solidFill>
                <a:latin typeface="Afeesh"/>
                <a:ea typeface="Afeesh"/>
                <a:cs typeface="Afeesh"/>
                <a:sym typeface="Afeesh"/>
              </a:rPr>
              <a:t>usto</a:t>
            </a:r>
          </a:p>
        </p:txBody>
      </p:sp>
      <p:sp>
        <p:nvSpPr>
          <p:cNvPr name="Freeform 5" id="5"/>
          <p:cNvSpPr/>
          <p:nvPr/>
        </p:nvSpPr>
        <p:spPr>
          <a:xfrm flipH="false" flipV="false" rot="786486">
            <a:off x="9144000" y="7405154"/>
            <a:ext cx="11106033" cy="9026176"/>
          </a:xfrm>
          <a:custGeom>
            <a:avLst/>
            <a:gdLst/>
            <a:ahLst/>
            <a:cxnLst/>
            <a:rect r="r" b="b" t="t" l="l"/>
            <a:pathLst>
              <a:path h="9026176" w="11106033">
                <a:moveTo>
                  <a:pt x="0" y="0"/>
                </a:moveTo>
                <a:lnTo>
                  <a:pt x="11106033" y="0"/>
                </a:lnTo>
                <a:lnTo>
                  <a:pt x="11106033" y="9026176"/>
                </a:lnTo>
                <a:lnTo>
                  <a:pt x="0" y="90261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4479228" y="3706075"/>
            <a:ext cx="12030758" cy="7923377"/>
          </a:xfrm>
          <a:prstGeom prst="rect">
            <a:avLst/>
          </a:prstGeom>
        </p:spPr>
        <p:txBody>
          <a:bodyPr anchor="t" rtlCol="false" tIns="0" lIns="0" bIns="0" rIns="0">
            <a:spAutoFit/>
          </a:bodyPr>
          <a:lstStyle/>
          <a:p>
            <a:pPr algn="ctr" rtl="true">
              <a:lnSpc>
                <a:spcPts val="5853"/>
              </a:lnSpc>
            </a:pPr>
          </a:p>
          <a:p>
            <a:pPr algn="ctr" rtl="true">
              <a:lnSpc>
                <a:spcPts val="5853"/>
              </a:lnSpc>
            </a:pPr>
            <a:r>
              <a:rPr lang="ar-EG" b="true" sz="4181">
                <a:solidFill>
                  <a:srgbClr val="00BF63"/>
                </a:solidFill>
                <a:latin typeface="Cairo Bold"/>
                <a:ea typeface="Cairo Bold"/>
                <a:cs typeface="Cairo Bold"/>
                <a:sym typeface="Cairo Bold"/>
                <a:rtl val="true"/>
              </a:rPr>
              <a:t>محاضرات كرة السلة </a:t>
            </a:r>
          </a:p>
          <a:p>
            <a:pPr algn="ctr" rtl="true">
              <a:lnSpc>
                <a:spcPts val="5853"/>
              </a:lnSpc>
            </a:pPr>
            <a:r>
              <a:rPr lang="ar-EG" b="true" sz="4181">
                <a:solidFill>
                  <a:srgbClr val="00BF63"/>
                </a:solidFill>
                <a:latin typeface="Cairo Bold"/>
                <a:ea typeface="Cairo Bold"/>
                <a:cs typeface="Cairo Bold"/>
                <a:sym typeface="Cairo Bold"/>
                <a:rtl val="true"/>
              </a:rPr>
              <a:t>السنة الثالثة ليسانس –تربية بدنية ورياضية-</a:t>
            </a:r>
          </a:p>
          <a:p>
            <a:pPr algn="ctr" rtl="true">
              <a:lnSpc>
                <a:spcPts val="5853"/>
              </a:lnSpc>
            </a:pPr>
            <a:r>
              <a:rPr lang="ar-EG" b="true" sz="4181">
                <a:solidFill>
                  <a:srgbClr val="00BF63"/>
                </a:solidFill>
                <a:latin typeface="Cairo Bold"/>
                <a:ea typeface="Cairo Bold"/>
                <a:cs typeface="Cairo Bold"/>
                <a:sym typeface="Cairo Bold"/>
                <a:rtl val="true"/>
              </a:rPr>
              <a:t>المحاضرة رقم </a:t>
            </a:r>
            <a:r>
              <a:rPr lang="en-US" b="true" sz="4181">
                <a:solidFill>
                  <a:srgbClr val="00BF63"/>
                </a:solidFill>
                <a:latin typeface="Cairo Bold"/>
                <a:ea typeface="Cairo Bold"/>
                <a:cs typeface="Cairo Bold"/>
                <a:sym typeface="Cairo Bold"/>
              </a:rPr>
              <a:t>10</a:t>
            </a:r>
          </a:p>
          <a:p>
            <a:pPr algn="ctr" rtl="true">
              <a:lnSpc>
                <a:spcPts val="5853"/>
              </a:lnSpc>
            </a:pPr>
          </a:p>
          <a:p>
            <a:pPr algn="ctr" rtl="true">
              <a:lnSpc>
                <a:spcPts val="12152"/>
              </a:lnSpc>
            </a:pPr>
            <a:r>
              <a:rPr lang="ar-EG" sz="8680">
                <a:solidFill>
                  <a:srgbClr val="FFFFFF"/>
                </a:solidFill>
                <a:latin typeface="UKIJ Bom"/>
                <a:ea typeface="UKIJ Bom"/>
                <a:cs typeface="UKIJ Bom"/>
                <a:sym typeface="UKIJ Bom"/>
                <a:rtl val="true"/>
              </a:rPr>
              <a:t>الدفاع في كرة السلة</a:t>
            </a:r>
          </a:p>
          <a:p>
            <a:pPr algn="ctr" rtl="true">
              <a:lnSpc>
                <a:spcPts val="4733"/>
              </a:lnSpc>
            </a:pPr>
            <a:r>
              <a:rPr lang="ar-EG" b="true" sz="3381">
                <a:solidFill>
                  <a:srgbClr val="A4BF00"/>
                </a:solidFill>
                <a:latin typeface="Cairo Bold"/>
                <a:ea typeface="Cairo Bold"/>
                <a:cs typeface="Cairo Bold"/>
                <a:sym typeface="Cairo Bold"/>
                <a:rtl val="true"/>
              </a:rPr>
              <a:t>الدكتور قراش لعجال </a:t>
            </a:r>
          </a:p>
          <a:p>
            <a:pPr algn="ctr" rtl="true">
              <a:lnSpc>
                <a:spcPts val="4733"/>
              </a:lnSpc>
            </a:pPr>
          </a:p>
          <a:p>
            <a:pPr algn="ctr" rtl="true">
              <a:lnSpc>
                <a:spcPts val="5853"/>
              </a:lnSpc>
            </a:pPr>
          </a:p>
          <a:p>
            <a:pPr algn="ctr" rtl="true">
              <a:lnSpc>
                <a:spcPts val="5853"/>
              </a:lnSpc>
            </a:pPr>
          </a:p>
        </p:txBody>
      </p:sp>
      <p:sp>
        <p:nvSpPr>
          <p:cNvPr name="TextBox 7" id="7"/>
          <p:cNvSpPr txBox="true"/>
          <p:nvPr/>
        </p:nvSpPr>
        <p:spPr>
          <a:xfrm rot="0">
            <a:off x="3461830" y="2891770"/>
            <a:ext cx="10932096" cy="613892"/>
          </a:xfrm>
          <a:prstGeom prst="rect">
            <a:avLst/>
          </a:prstGeom>
        </p:spPr>
        <p:txBody>
          <a:bodyPr anchor="t" rtlCol="false" tIns="0" lIns="0" bIns="0" rIns="0">
            <a:spAutoFit/>
          </a:bodyPr>
          <a:lstStyle/>
          <a:p>
            <a:pPr algn="r" rtl="true" marL="773145" indent="-386572" lvl="1">
              <a:lnSpc>
                <a:spcPts val="5013"/>
              </a:lnSpc>
              <a:spcBef>
                <a:spcPct val="0"/>
              </a:spcBef>
              <a:buFont typeface="Arial"/>
              <a:buChar char="•"/>
            </a:pPr>
            <a:r>
              <a:rPr lang="ar-EG" b="true" sz="3581">
                <a:solidFill>
                  <a:srgbClr val="02C0CF"/>
                </a:solidFill>
                <a:latin typeface="Cairo Bold"/>
                <a:ea typeface="Cairo Bold"/>
                <a:cs typeface="Cairo Bold"/>
                <a:sym typeface="Cairo Bold"/>
                <a:rtl val="true"/>
              </a:rPr>
              <a:t>معهد التربية البدنية والرياضية </a:t>
            </a:r>
          </a:p>
        </p:txBody>
      </p:sp>
      <p:sp>
        <p:nvSpPr>
          <p:cNvPr name="TextBox 8" id="8"/>
          <p:cNvSpPr txBox="true"/>
          <p:nvPr/>
        </p:nvSpPr>
        <p:spPr>
          <a:xfrm rot="0">
            <a:off x="3722144" y="9182100"/>
            <a:ext cx="4271359" cy="693906"/>
          </a:xfrm>
          <a:prstGeom prst="rect">
            <a:avLst/>
          </a:prstGeom>
        </p:spPr>
        <p:txBody>
          <a:bodyPr anchor="t" rtlCol="false" tIns="0" lIns="0" bIns="0" rIns="0">
            <a:spAutoFit/>
          </a:bodyPr>
          <a:lstStyle/>
          <a:p>
            <a:pPr algn="ctr">
              <a:lnSpc>
                <a:spcPts val="5679"/>
              </a:lnSpc>
            </a:pPr>
            <a:r>
              <a:rPr lang="en-US" b="true" sz="4056">
                <a:solidFill>
                  <a:srgbClr val="FFFFFF"/>
                </a:solidFill>
                <a:latin typeface="XM Vahid Bold"/>
                <a:ea typeface="XM Vahid Bold"/>
                <a:cs typeface="XM Vahid Bold"/>
                <a:sym typeface="XM Vahid Bold"/>
              </a:rPr>
              <a:t>2025-2024</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5C4C6"/>
        </a:solidFill>
      </p:bgPr>
    </p:bg>
    <p:spTree>
      <p:nvGrpSpPr>
        <p:cNvPr id="1" name=""/>
        <p:cNvGrpSpPr/>
        <p:nvPr/>
      </p:nvGrpSpPr>
      <p:grpSpPr>
        <a:xfrm>
          <a:off x="0" y="0"/>
          <a:ext cx="0" cy="0"/>
          <a:chOff x="0" y="0"/>
          <a:chExt cx="0" cy="0"/>
        </a:xfrm>
      </p:grpSpPr>
      <p:grpSp>
        <p:nvGrpSpPr>
          <p:cNvPr name="Group 2" id="2"/>
          <p:cNvGrpSpPr/>
          <p:nvPr/>
        </p:nvGrpSpPr>
        <p:grpSpPr>
          <a:xfrm rot="0">
            <a:off x="0" y="0"/>
            <a:ext cx="3906802" cy="10287000"/>
            <a:chOff x="0" y="0"/>
            <a:chExt cx="605266" cy="1593725"/>
          </a:xfrm>
        </p:grpSpPr>
        <p:sp>
          <p:nvSpPr>
            <p:cNvPr name="Freeform 3" id="3"/>
            <p:cNvSpPr/>
            <p:nvPr/>
          </p:nvSpPr>
          <p:spPr>
            <a:xfrm flipH="false" flipV="false" rot="0">
              <a:off x="0" y="0"/>
              <a:ext cx="605266" cy="1593725"/>
            </a:xfrm>
            <a:custGeom>
              <a:avLst/>
              <a:gdLst/>
              <a:ahLst/>
              <a:cxnLst/>
              <a:rect r="r" b="b" t="t" l="l"/>
              <a:pathLst>
                <a:path h="1593725" w="605266">
                  <a:moveTo>
                    <a:pt x="85211" y="0"/>
                  </a:moveTo>
                  <a:lnTo>
                    <a:pt x="520055" y="0"/>
                  </a:lnTo>
                  <a:cubicBezTo>
                    <a:pt x="567116" y="0"/>
                    <a:pt x="605266" y="38150"/>
                    <a:pt x="605266" y="85211"/>
                  </a:cubicBezTo>
                  <a:lnTo>
                    <a:pt x="605266" y="1508515"/>
                  </a:lnTo>
                  <a:cubicBezTo>
                    <a:pt x="605266" y="1555575"/>
                    <a:pt x="567116" y="1593725"/>
                    <a:pt x="520055" y="1593725"/>
                  </a:cubicBezTo>
                  <a:lnTo>
                    <a:pt x="85211" y="1593725"/>
                  </a:lnTo>
                  <a:cubicBezTo>
                    <a:pt x="38150" y="1593725"/>
                    <a:pt x="0" y="1555575"/>
                    <a:pt x="0" y="1508515"/>
                  </a:cubicBezTo>
                  <a:lnTo>
                    <a:pt x="0" y="85211"/>
                  </a:lnTo>
                  <a:cubicBezTo>
                    <a:pt x="0" y="38150"/>
                    <a:pt x="38150" y="0"/>
                    <a:pt x="85211" y="0"/>
                  </a:cubicBezTo>
                  <a:close/>
                </a:path>
              </a:pathLst>
            </a:custGeom>
            <a:blipFill>
              <a:blip r:embed="rId2"/>
              <a:stretch>
                <a:fillRect l="-53809" t="-2385" r="-250073" b="0"/>
              </a:stretch>
            </a:blipFill>
            <a:ln cap="rnd">
              <a:noFill/>
              <a:prstDash val="solid"/>
              <a:round/>
            </a:ln>
          </p:spPr>
        </p:sp>
      </p:grpSp>
      <p:sp>
        <p:nvSpPr>
          <p:cNvPr name="TextBox 4" id="4"/>
          <p:cNvSpPr txBox="true"/>
          <p:nvPr/>
        </p:nvSpPr>
        <p:spPr>
          <a:xfrm rot="0">
            <a:off x="3906802" y="-95250"/>
            <a:ext cx="14381198" cy="10743637"/>
          </a:xfrm>
          <a:prstGeom prst="rect">
            <a:avLst/>
          </a:prstGeom>
        </p:spPr>
        <p:txBody>
          <a:bodyPr anchor="t" rtlCol="false" tIns="0" lIns="0" bIns="0" rIns="0">
            <a:spAutoFit/>
          </a:bodyPr>
          <a:lstStyle/>
          <a:p>
            <a:pPr algn="just" rtl="true">
              <a:lnSpc>
                <a:spcPts val="3203"/>
              </a:lnSpc>
            </a:pPr>
            <a:r>
              <a:rPr lang="en-US" b="true" sz="1873">
                <a:solidFill>
                  <a:srgbClr val="000000"/>
                </a:solidFill>
                <a:latin typeface="Cairo Bold"/>
                <a:ea typeface="Cairo Bold"/>
                <a:cs typeface="Cairo Bold"/>
                <a:sym typeface="Cairo Bold"/>
              </a:rPr>
              <a:t>1</a:t>
            </a:r>
            <a:r>
              <a:rPr lang="ar-EG" b="true" sz="1873">
                <a:solidFill>
                  <a:srgbClr val="000000"/>
                </a:solidFill>
                <a:latin typeface="Cairo Bold"/>
                <a:ea typeface="Cairo Bold"/>
                <a:cs typeface="Cairo Bold"/>
                <a:sym typeface="Cairo Bold"/>
                <a:rtl val="true"/>
              </a:rPr>
              <a:t>-الدفاع في كرة السلة :</a:t>
            </a:r>
          </a:p>
          <a:p>
            <a:pPr algn="just" rtl="true">
              <a:lnSpc>
                <a:spcPts val="3203"/>
              </a:lnSpc>
            </a:pPr>
            <a:r>
              <a:rPr lang="en-US" b="true" sz="1873">
                <a:solidFill>
                  <a:srgbClr val="000000"/>
                </a:solidFill>
                <a:latin typeface="Cairo Bold"/>
                <a:ea typeface="Cairo Bold"/>
                <a:cs typeface="Cairo Bold"/>
                <a:sym typeface="Cairo Bold"/>
              </a:rPr>
              <a:t>1</a:t>
            </a:r>
            <a:r>
              <a:rPr lang="ar-EG" b="true" sz="1873">
                <a:solidFill>
                  <a:srgbClr val="000000"/>
                </a:solidFill>
                <a:latin typeface="Cairo Bold"/>
                <a:ea typeface="Cairo Bold"/>
                <a:cs typeface="Cairo Bold"/>
                <a:sym typeface="Cairo Bold"/>
                <a:rtl val="true"/>
              </a:rPr>
              <a:t>.إعاقة است</a:t>
            </a:r>
            <a:r>
              <a:rPr lang="ar-EG" b="true" sz="1873">
                <a:solidFill>
                  <a:srgbClr val="000000"/>
                </a:solidFill>
                <a:latin typeface="Cairo Bold"/>
                <a:ea typeface="Cairo Bold"/>
                <a:cs typeface="Cairo Bold"/>
                <a:sym typeface="Cairo Bold"/>
                <a:rtl val="true"/>
              </a:rPr>
              <a:t>لام الكرة.</a:t>
            </a:r>
          </a:p>
          <a:p>
            <a:pPr algn="just" rtl="true">
              <a:lnSpc>
                <a:spcPts val="3203"/>
              </a:lnSpc>
            </a:pPr>
            <a:r>
              <a:rPr lang="en-US" b="true" sz="1873">
                <a:solidFill>
                  <a:srgbClr val="000000"/>
                </a:solidFill>
                <a:latin typeface="Cairo Bold"/>
                <a:ea typeface="Cairo Bold"/>
                <a:cs typeface="Cairo Bold"/>
                <a:sym typeface="Cairo Bold"/>
              </a:rPr>
              <a:t>2</a:t>
            </a:r>
            <a:r>
              <a:rPr lang="ar-EG" b="true" sz="1873">
                <a:solidFill>
                  <a:srgbClr val="000000"/>
                </a:solidFill>
                <a:latin typeface="Cairo Bold"/>
                <a:ea typeface="Cairo Bold"/>
                <a:cs typeface="Cairo Bold"/>
                <a:sym typeface="Cairo Bold"/>
                <a:rtl val="true"/>
              </a:rPr>
              <a:t>.إعاقة أو منع التهديف بأنواعه.</a:t>
            </a:r>
          </a:p>
          <a:p>
            <a:pPr algn="just" rtl="true">
              <a:lnSpc>
                <a:spcPts val="3203"/>
              </a:lnSpc>
            </a:pPr>
            <a:r>
              <a:rPr lang="en-US" b="true" sz="1873">
                <a:solidFill>
                  <a:srgbClr val="000000"/>
                </a:solidFill>
                <a:latin typeface="Cairo Bold"/>
                <a:ea typeface="Cairo Bold"/>
                <a:cs typeface="Cairo Bold"/>
                <a:sym typeface="Cairo Bold"/>
              </a:rPr>
              <a:t>3</a:t>
            </a:r>
            <a:r>
              <a:rPr lang="ar-EG" b="true" sz="1873">
                <a:solidFill>
                  <a:srgbClr val="000000"/>
                </a:solidFill>
                <a:latin typeface="Cairo Bold"/>
                <a:ea typeface="Cairo Bold"/>
                <a:cs typeface="Cairo Bold"/>
                <a:sym typeface="Cairo Bold"/>
                <a:rtl val="true"/>
              </a:rPr>
              <a:t>.إعاقة أو منع المنافس من أداء الحجز.</a:t>
            </a:r>
          </a:p>
          <a:p>
            <a:pPr algn="just" rtl="true">
              <a:lnSpc>
                <a:spcPts val="3203"/>
              </a:lnSpc>
            </a:pPr>
            <a:r>
              <a:rPr lang="ar-EG" b="true" sz="1873">
                <a:solidFill>
                  <a:srgbClr val="000000"/>
                </a:solidFill>
                <a:latin typeface="Cairo Bold"/>
                <a:ea typeface="Cairo Bold"/>
                <a:cs typeface="Cairo Bold"/>
                <a:sym typeface="Cairo Bold"/>
                <a:rtl val="true"/>
              </a:rPr>
              <a:t> -</a:t>
            </a:r>
            <a:r>
              <a:rPr lang="en-US" b="true" sz="1873">
                <a:solidFill>
                  <a:srgbClr val="000000"/>
                </a:solidFill>
                <a:latin typeface="Cairo Bold"/>
                <a:ea typeface="Cairo Bold"/>
                <a:cs typeface="Cairo Bold"/>
                <a:sym typeface="Cairo Bold"/>
              </a:rPr>
              <a:t>2</a:t>
            </a:r>
            <a:r>
              <a:rPr lang="ar-EG" b="true" sz="1873">
                <a:solidFill>
                  <a:srgbClr val="000000"/>
                </a:solidFill>
                <a:latin typeface="Cairo Bold"/>
                <a:ea typeface="Cairo Bold"/>
                <a:cs typeface="Cairo Bold"/>
                <a:sym typeface="Cairo Bold"/>
                <a:rtl val="true"/>
              </a:rPr>
              <a:t> الدفاع الجماعي</a:t>
            </a:r>
          </a:p>
          <a:p>
            <a:pPr algn="just" rtl="true">
              <a:lnSpc>
                <a:spcPts val="3203"/>
              </a:lnSpc>
            </a:pPr>
            <a:r>
              <a:rPr lang="ar-EG" b="true" sz="1873">
                <a:solidFill>
                  <a:srgbClr val="000000"/>
                </a:solidFill>
                <a:latin typeface="Cairo Bold"/>
                <a:ea typeface="Cairo Bold"/>
                <a:cs typeface="Cairo Bold"/>
                <a:sym typeface="Cairo Bold"/>
                <a:rtl val="true"/>
              </a:rPr>
              <a:t>ان التعاون و التفاهم بين لاعبي الفرق يكون واضحاً في الدفاع الفريق</a:t>
            </a:r>
            <a:r>
              <a:rPr lang="ar-EG" b="true" sz="1873">
                <a:solidFill>
                  <a:srgbClr val="000000"/>
                </a:solidFill>
                <a:latin typeface="Cairo Bold"/>
                <a:ea typeface="Cairo Bold"/>
                <a:cs typeface="Cairo Bold"/>
                <a:sym typeface="Cairo Bold"/>
                <a:rtl val="true"/>
              </a:rPr>
              <a:t> و قدرتهم على تطبيق الموقف ا</a:t>
            </a:r>
            <a:r>
              <a:rPr lang="ar-EG" b="true" sz="1873">
                <a:solidFill>
                  <a:srgbClr val="000000"/>
                </a:solidFill>
                <a:latin typeface="Cairo Bold"/>
                <a:ea typeface="Cairo Bold"/>
                <a:cs typeface="Cairo Bold"/>
                <a:sym typeface="Cairo Bold"/>
                <a:rtl val="true"/>
              </a:rPr>
              <a:t>لدفاعي المناسب من قبلهم و</a:t>
            </a:r>
            <a:r>
              <a:rPr lang="ar-EG" b="true" sz="1873">
                <a:solidFill>
                  <a:srgbClr val="000000"/>
                </a:solidFill>
                <a:latin typeface="Cairo Bold"/>
                <a:ea typeface="Cairo Bold"/>
                <a:cs typeface="Cairo Bold"/>
                <a:sym typeface="Cairo Bold"/>
                <a:rtl val="true"/>
              </a:rPr>
              <a:t> إن تطبيق أي خطة </a:t>
            </a:r>
            <a:r>
              <a:rPr lang="ar-EG" b="true" sz="1873">
                <a:solidFill>
                  <a:srgbClr val="000000"/>
                </a:solidFill>
                <a:latin typeface="Cairo Bold"/>
                <a:ea typeface="Cairo Bold"/>
                <a:cs typeface="Cairo Bold"/>
                <a:sym typeface="Cairo Bold"/>
                <a:rtl val="true"/>
              </a:rPr>
              <a:t>دفاعية معنية متفق عليها مسبقاً يشترك في تنفيذها جميع لاعبي الفريق و الهدف</a:t>
            </a:r>
            <a:r>
              <a:rPr lang="ar-EG" b="true" sz="1873">
                <a:solidFill>
                  <a:srgbClr val="000000"/>
                </a:solidFill>
                <a:latin typeface="Cairo Bold"/>
                <a:ea typeface="Cairo Bold"/>
                <a:cs typeface="Cairo Bold"/>
                <a:sym typeface="Cairo Bold"/>
                <a:rtl val="true"/>
              </a:rPr>
              <a:t> منها إفشال هجوم الفريق </a:t>
            </a:r>
            <a:r>
              <a:rPr lang="ar-EG" b="true" sz="1873">
                <a:solidFill>
                  <a:srgbClr val="000000"/>
                </a:solidFill>
                <a:latin typeface="Cairo Bold"/>
                <a:ea typeface="Cairo Bold"/>
                <a:cs typeface="Cairo Bold"/>
                <a:sym typeface="Cairo Bold"/>
                <a:rtl val="true"/>
              </a:rPr>
              <a:t>المنافس و منعهم من الوصول</a:t>
            </a:r>
            <a:r>
              <a:rPr lang="ar-EG" b="true" sz="1873">
                <a:solidFill>
                  <a:srgbClr val="000000"/>
                </a:solidFill>
                <a:latin typeface="Cairo Bold"/>
                <a:ea typeface="Cairo Bold"/>
                <a:cs typeface="Cairo Bold"/>
                <a:sym typeface="Cairo Bold"/>
                <a:rtl val="true"/>
              </a:rPr>
              <a:t> إلى السلة وتقع مسؤولية </a:t>
            </a:r>
            <a:r>
              <a:rPr lang="ar-EG" b="true" sz="1873">
                <a:solidFill>
                  <a:srgbClr val="000000"/>
                </a:solidFill>
                <a:latin typeface="Cairo Bold"/>
                <a:ea typeface="Cairo Bold"/>
                <a:cs typeface="Cairo Bold"/>
                <a:sym typeface="Cairo Bold"/>
                <a:rtl val="true"/>
              </a:rPr>
              <a:t>تنفيذ أسسها على لاعبي الفريق الخمسة في بناء الموقف الدفاعي</a:t>
            </a:r>
            <a:r>
              <a:rPr lang="ar-EG" b="true" sz="1873">
                <a:solidFill>
                  <a:srgbClr val="000000"/>
                </a:solidFill>
                <a:latin typeface="Cairo Bold"/>
                <a:ea typeface="Cairo Bold"/>
                <a:cs typeface="Cairo Bold"/>
                <a:sym typeface="Cairo Bold"/>
                <a:rtl val="true"/>
              </a:rPr>
              <a:t> المطلوب استخدامه في المباريات.</a:t>
            </a:r>
          </a:p>
          <a:p>
            <a:pPr algn="just" rtl="true">
              <a:lnSpc>
                <a:spcPts val="3203"/>
              </a:lnSpc>
            </a:pPr>
            <a:r>
              <a:rPr lang="ar-EG" b="true" sz="1873">
                <a:solidFill>
                  <a:srgbClr val="000000"/>
                </a:solidFill>
                <a:latin typeface="Cairo Bold"/>
                <a:ea typeface="Cairo Bold"/>
                <a:cs typeface="Cairo Bold"/>
                <a:sym typeface="Cairo Bold"/>
                <a:rtl val="true"/>
              </a:rPr>
              <a:t>ويساعد </a:t>
            </a:r>
            <a:r>
              <a:rPr lang="ar-EG" b="true" sz="1873">
                <a:solidFill>
                  <a:srgbClr val="000000"/>
                </a:solidFill>
                <a:latin typeface="Cairo Bold"/>
                <a:ea typeface="Cairo Bold"/>
                <a:cs typeface="Cairo Bold"/>
                <a:sym typeface="Cairo Bold"/>
                <a:rtl val="true"/>
              </a:rPr>
              <a:t>الدفاع الفرقي على سد النقص و الضعف الموجود</a:t>
            </a:r>
            <a:r>
              <a:rPr lang="ar-EG" b="true" sz="1873">
                <a:solidFill>
                  <a:srgbClr val="000000"/>
                </a:solidFill>
                <a:latin typeface="Cairo Bold"/>
                <a:ea typeface="Cairo Bold"/>
                <a:cs typeface="Cairo Bold"/>
                <a:sym typeface="Cairo Bold"/>
                <a:rtl val="true"/>
              </a:rPr>
              <a:t> في </a:t>
            </a:r>
            <a:r>
              <a:rPr lang="ar-EG" b="true" sz="1873">
                <a:solidFill>
                  <a:srgbClr val="000000"/>
                </a:solidFill>
                <a:latin typeface="Cairo Bold"/>
                <a:ea typeface="Cairo Bold"/>
                <a:cs typeface="Cairo Bold"/>
                <a:sym typeface="Cairo Bold"/>
                <a:rtl val="true"/>
              </a:rPr>
              <a:t>المهارات الدفاعية عند بعض لاعبي الفريق من خلال تعاونهم</a:t>
            </a:r>
            <a:r>
              <a:rPr lang="ar-EG" b="true" sz="1873">
                <a:solidFill>
                  <a:srgbClr val="000000"/>
                </a:solidFill>
                <a:latin typeface="Cairo Bold"/>
                <a:ea typeface="Cairo Bold"/>
                <a:cs typeface="Cairo Bold"/>
                <a:sym typeface="Cairo Bold"/>
                <a:rtl val="true"/>
              </a:rPr>
              <a:t> و </a:t>
            </a:r>
            <a:r>
              <a:rPr lang="ar-EG" b="true" sz="1873">
                <a:solidFill>
                  <a:srgbClr val="000000"/>
                </a:solidFill>
                <a:latin typeface="Cairo Bold"/>
                <a:ea typeface="Cairo Bold"/>
                <a:cs typeface="Cairo Bold"/>
                <a:sym typeface="Cairo Bold"/>
                <a:rtl val="true"/>
              </a:rPr>
              <a:t>العمل الجماعي المشترك و الإستفادة من قوة لاعبيه.</a:t>
            </a:r>
          </a:p>
          <a:p>
            <a:pPr algn="just" rtl="true">
              <a:lnSpc>
                <a:spcPts val="3203"/>
              </a:lnSpc>
            </a:pPr>
            <a:r>
              <a:rPr lang="en-US" b="true" sz="1873">
                <a:solidFill>
                  <a:srgbClr val="000000"/>
                </a:solidFill>
                <a:latin typeface="Cairo Bold"/>
                <a:ea typeface="Cairo Bold"/>
                <a:cs typeface="Cairo Bold"/>
                <a:sym typeface="Cairo Bold"/>
              </a:rPr>
              <a:t>3</a:t>
            </a:r>
            <a:r>
              <a:rPr lang="ar-EG" b="true" sz="1873">
                <a:solidFill>
                  <a:srgbClr val="000000"/>
                </a:solidFill>
                <a:latin typeface="Cairo Bold"/>
                <a:ea typeface="Cairo Bold"/>
                <a:cs typeface="Cairo Bold"/>
                <a:sym typeface="Cairo Bold"/>
                <a:rtl val="true"/>
              </a:rPr>
              <a:t> -الدفاع الفرقي :</a:t>
            </a:r>
          </a:p>
          <a:p>
            <a:pPr algn="just" rtl="true">
              <a:lnSpc>
                <a:spcPts val="3203"/>
              </a:lnSpc>
            </a:pPr>
            <a:r>
              <a:rPr lang="ar-EG" b="true" sz="1873">
                <a:solidFill>
                  <a:srgbClr val="000000"/>
                </a:solidFill>
                <a:latin typeface="Cairo Bold"/>
                <a:ea typeface="Cairo Bold"/>
                <a:cs typeface="Cairo Bold"/>
                <a:sym typeface="Cairo Bold"/>
                <a:rtl val="true"/>
              </a:rPr>
              <a:t>يعد </a:t>
            </a:r>
            <a:r>
              <a:rPr lang="ar-EG" b="true" sz="1873">
                <a:solidFill>
                  <a:srgbClr val="000000"/>
                </a:solidFill>
                <a:latin typeface="Cairo Bold"/>
                <a:ea typeface="Cairo Bold"/>
                <a:cs typeface="Cairo Bold"/>
                <a:sym typeface="Cairo Bold"/>
                <a:rtl val="true"/>
              </a:rPr>
              <a:t>الدفاع الفرقي الكل الذي يجمع الاجزاء (الدفاع الفردي والدفاع الجماعي فحركة المدافعين تكون</a:t>
            </a:r>
            <a:r>
              <a:rPr lang="ar-EG" b="true" sz="1873">
                <a:solidFill>
                  <a:srgbClr val="000000"/>
                </a:solidFill>
                <a:latin typeface="Cairo Bold"/>
                <a:ea typeface="Cairo Bold"/>
                <a:cs typeface="Cairo Bold"/>
                <a:sym typeface="Cairo Bold"/>
                <a:rtl val="true"/>
              </a:rPr>
              <a:t> فردية في منطقة وجم</a:t>
            </a:r>
            <a:r>
              <a:rPr lang="ar-EG" b="true" sz="1873">
                <a:solidFill>
                  <a:srgbClr val="000000"/>
                </a:solidFill>
                <a:latin typeface="Cairo Bold"/>
                <a:ea typeface="Cairo Bold"/>
                <a:cs typeface="Cairo Bold"/>
                <a:sym typeface="Cairo Bold"/>
                <a:rtl val="true"/>
              </a:rPr>
              <a:t>اعية في منطقة اخرى ، ففي انواع الدفاع الفرقي جميعها يقسم الملعب الى قسمين اساسيين طوليا وذلك لتركيز الدفاع في المناطق الخطرة ومراقبة المنافس</a:t>
            </a:r>
          </a:p>
          <a:p>
            <a:pPr algn="just" rtl="true">
              <a:lnSpc>
                <a:spcPts val="3203"/>
              </a:lnSpc>
            </a:pPr>
            <a:r>
              <a:rPr lang="ar-EG" b="true" sz="1873">
                <a:solidFill>
                  <a:srgbClr val="000000"/>
                </a:solidFill>
                <a:latin typeface="Cairo Bold"/>
                <a:ea typeface="Cairo Bold"/>
                <a:cs typeface="Cairo Bold"/>
                <a:sym typeface="Cairo Bold"/>
                <a:rtl val="true"/>
              </a:rPr>
              <a:t>الأقل خطورة فجانب الملعب الذي توجد فيه الكرة يسمى بالجانب القوي (</a:t>
            </a:r>
            <a:r>
              <a:rPr lang="en-US" b="true" sz="1873">
                <a:solidFill>
                  <a:srgbClr val="000000"/>
                </a:solidFill>
                <a:latin typeface="Cairo Bold"/>
                <a:ea typeface="Cairo Bold"/>
                <a:cs typeface="Cairo Bold"/>
                <a:sym typeface="Cairo Bold"/>
              </a:rPr>
              <a:t>strong side</a:t>
            </a:r>
            <a:r>
              <a:rPr lang="ar-EG" b="true" sz="1873">
                <a:solidFill>
                  <a:srgbClr val="000000"/>
                </a:solidFill>
                <a:latin typeface="Cairo Bold"/>
                <a:ea typeface="Cairo Bold"/>
                <a:cs typeface="Cairo Bold"/>
                <a:sym typeface="Cairo Bold"/>
                <a:rtl val="true"/>
              </a:rPr>
              <a:t>) أوجانب الكرة والجانب الأخر الذي لا توجد فيه الكرة يسمى بالجانب الضعيف (</a:t>
            </a:r>
            <a:r>
              <a:rPr lang="en-US" b="true" sz="1873">
                <a:solidFill>
                  <a:srgbClr val="000000"/>
                </a:solidFill>
                <a:latin typeface="Cairo Bold"/>
                <a:ea typeface="Cairo Bold"/>
                <a:cs typeface="Cairo Bold"/>
                <a:sym typeface="Cairo Bold"/>
              </a:rPr>
              <a:t>week side</a:t>
            </a:r>
            <a:r>
              <a:rPr lang="ar-EG" b="true" sz="1873">
                <a:solidFill>
                  <a:srgbClr val="000000"/>
                </a:solidFill>
                <a:latin typeface="Cairo Bold"/>
                <a:ea typeface="Cairo Bold"/>
                <a:cs typeface="Cairo Bold"/>
                <a:sym typeface="Cairo Bold"/>
                <a:rtl val="true"/>
              </a:rPr>
              <a:t>).</a:t>
            </a:r>
          </a:p>
          <a:p>
            <a:pPr algn="just" rtl="true">
              <a:lnSpc>
                <a:spcPts val="3203"/>
              </a:lnSpc>
            </a:pPr>
            <a:r>
              <a:rPr lang="en-US" b="true" sz="1873">
                <a:solidFill>
                  <a:srgbClr val="000000"/>
                </a:solidFill>
                <a:latin typeface="Cairo Bold"/>
                <a:ea typeface="Cairo Bold"/>
                <a:cs typeface="Cairo Bold"/>
                <a:sym typeface="Cairo Bold"/>
              </a:rPr>
              <a:t>2</a:t>
            </a:r>
            <a:r>
              <a:rPr lang="ar-EG" b="true" sz="1873">
                <a:solidFill>
                  <a:srgbClr val="000000"/>
                </a:solidFill>
                <a:latin typeface="Cairo Bold"/>
                <a:ea typeface="Cairo Bold"/>
                <a:cs typeface="Cairo Bold"/>
                <a:sym typeface="Cairo Bold"/>
                <a:rtl val="true"/>
              </a:rPr>
              <a:t>-أنواع الدفاع الفرقي</a:t>
            </a:r>
          </a:p>
          <a:p>
            <a:pPr algn="just" rtl="true">
              <a:lnSpc>
                <a:spcPts val="3203"/>
              </a:lnSpc>
            </a:pPr>
            <a:r>
              <a:rPr lang="en-US" b="true" sz="1873">
                <a:solidFill>
                  <a:srgbClr val="000000"/>
                </a:solidFill>
                <a:latin typeface="Cairo Bold"/>
                <a:ea typeface="Cairo Bold"/>
                <a:cs typeface="Cairo Bold"/>
                <a:sym typeface="Cairo Bold"/>
              </a:rPr>
              <a:t>3</a:t>
            </a:r>
            <a:r>
              <a:rPr lang="ar-EG" b="true" sz="1873">
                <a:solidFill>
                  <a:srgbClr val="000000"/>
                </a:solidFill>
                <a:latin typeface="Cairo Bold"/>
                <a:ea typeface="Cairo Bold"/>
                <a:cs typeface="Cairo Bold"/>
                <a:sym typeface="Cairo Bold"/>
                <a:rtl val="true"/>
              </a:rPr>
              <a:t>-المهارات الدفاعية الاساسية بكرة السلة :</a:t>
            </a:r>
          </a:p>
          <a:p>
            <a:pPr algn="just" rtl="true">
              <a:lnSpc>
                <a:spcPts val="3203"/>
              </a:lnSpc>
            </a:pPr>
            <a:r>
              <a:rPr lang="ar-EG" b="true" sz="1873">
                <a:solidFill>
                  <a:srgbClr val="000000"/>
                </a:solidFill>
                <a:latin typeface="Cairo Bold"/>
                <a:ea typeface="Cairo Bold"/>
                <a:cs typeface="Cairo Bold"/>
                <a:sym typeface="Cairo Bold"/>
                <a:rtl val="true"/>
              </a:rPr>
              <a:t>قسم العديد من المختصين في مجال كرة السلة المهارات الدفاعية إلى عدة أقسام وسنتناول أهم </a:t>
            </a:r>
            <a:r>
              <a:rPr lang="ar-EG" b="true" sz="1873">
                <a:solidFill>
                  <a:srgbClr val="000000"/>
                </a:solidFill>
                <a:latin typeface="Cairo Bold"/>
                <a:ea typeface="Cairo Bold"/>
                <a:cs typeface="Cairo Bold"/>
                <a:sym typeface="Cairo Bold"/>
                <a:rtl val="true"/>
              </a:rPr>
              <a:t>المهارات التي تناسب ق</a:t>
            </a:r>
            <a:r>
              <a:rPr lang="ar-EG" b="true" sz="1873">
                <a:solidFill>
                  <a:srgbClr val="000000"/>
                </a:solidFill>
                <a:latin typeface="Cairo Bold"/>
                <a:ea typeface="Cairo Bold"/>
                <a:cs typeface="Cairo Bold"/>
                <a:sym typeface="Cairo Bold"/>
                <a:rtl val="true"/>
              </a:rPr>
              <a:t>درات المبتدئين في كرة السلة ، وهي:</a:t>
            </a:r>
          </a:p>
          <a:p>
            <a:pPr algn="just" rtl="true">
              <a:lnSpc>
                <a:spcPts val="3203"/>
              </a:lnSpc>
            </a:pPr>
            <a:r>
              <a:rPr lang="en-US" b="true" sz="1873">
                <a:solidFill>
                  <a:srgbClr val="000000"/>
                </a:solidFill>
                <a:latin typeface="Cairo Bold"/>
                <a:ea typeface="Cairo Bold"/>
                <a:cs typeface="Cairo Bold"/>
                <a:sym typeface="Cairo Bold"/>
              </a:rPr>
              <a:t>1</a:t>
            </a:r>
            <a:r>
              <a:rPr lang="ar-EG" b="true" sz="1873">
                <a:solidFill>
                  <a:srgbClr val="000000"/>
                </a:solidFill>
                <a:latin typeface="Cairo Bold"/>
                <a:ea typeface="Cairo Bold"/>
                <a:cs typeface="Cairo Bold"/>
                <a:sym typeface="Cairo Bold"/>
                <a:rtl val="true"/>
              </a:rPr>
              <a:t>- الوقفة الدفاعية: وتقسم الى نوعين</a:t>
            </a:r>
          </a:p>
          <a:p>
            <a:pPr algn="just" rtl="true">
              <a:lnSpc>
                <a:spcPts val="3203"/>
              </a:lnSpc>
            </a:pPr>
            <a:r>
              <a:rPr lang="ar-EG" b="true" sz="1873">
                <a:solidFill>
                  <a:srgbClr val="000000"/>
                </a:solidFill>
                <a:latin typeface="Cairo Bold"/>
                <a:ea typeface="Cairo Bold"/>
                <a:cs typeface="Cairo Bold"/>
                <a:sym typeface="Cairo Bold"/>
                <a:rtl val="true"/>
              </a:rPr>
              <a:t>أ- الوقفة الدفاعية بتقدم أحد القدمين أماما :</a:t>
            </a:r>
          </a:p>
          <a:p>
            <a:pPr algn="just" rtl="true">
              <a:lnSpc>
                <a:spcPts val="3203"/>
              </a:lnSpc>
            </a:pPr>
            <a:r>
              <a:rPr lang="ar-EG" b="true" sz="1873">
                <a:solidFill>
                  <a:srgbClr val="000000"/>
                </a:solidFill>
                <a:latin typeface="Cairo Bold"/>
                <a:ea typeface="Cairo Bold"/>
                <a:cs typeface="Cairo Bold"/>
                <a:sym typeface="Cairo Bold"/>
                <a:rtl val="true"/>
              </a:rPr>
              <a:t>في هذه الوقفة تتقدم أحد القدمين أماما وتكون احد الذراعين لأعلى وتستخدم هذه الوقفة الدفاعية في حالة قرب المهاجم المستحوذ على</a:t>
            </a:r>
            <a:r>
              <a:rPr lang="ar-EG" b="true" sz="1873">
                <a:solidFill>
                  <a:srgbClr val="000000"/>
                </a:solidFill>
                <a:latin typeface="Cairo Bold"/>
                <a:ea typeface="Cairo Bold"/>
                <a:cs typeface="Cairo Bold"/>
                <a:sym typeface="Cairo Bold"/>
                <a:rtl val="true"/>
              </a:rPr>
              <a:t> </a:t>
            </a:r>
            <a:r>
              <a:rPr lang="ar-EG" b="true" sz="1873">
                <a:solidFill>
                  <a:srgbClr val="000000"/>
                </a:solidFill>
                <a:latin typeface="Cairo Bold"/>
                <a:ea typeface="Cairo Bold"/>
                <a:cs typeface="Cairo Bold"/>
                <a:sym typeface="Cairo Bold"/>
                <a:rtl val="true"/>
              </a:rPr>
              <a:t>الكرة من السلة ولم يبدأ بالطبطبة بالكرة كذلك في حالة إجبار اللاعب المستحوذ على الكرة أن يسلك طريق معين تجاه خطوط الجانب لعمل مصيدة دفاعية على لاعب أخر في أماكن محددة من الملعب.</a:t>
            </a:r>
          </a:p>
          <a:p>
            <a:pPr algn="just" rtl="true">
              <a:lnSpc>
                <a:spcPts val="2861"/>
              </a:lnSpc>
            </a:pPr>
          </a:p>
        </p:txBody>
      </p:sp>
    </p:spTree>
  </p:cSld>
  <p:clrMapOvr>
    <a:masterClrMapping/>
  </p:clrMapOvr>
</p:sld>
</file>

<file path=ppt/slides/slide3.xml><?xml version="1.0" encoding="utf-8"?>
<p:sld xmlns:p="http://schemas.openxmlformats.org/presentationml/2006/main" xmlns:a="http://schemas.openxmlformats.org/drawingml/2006/main">
  <p:cSld>
    <p:bg>
      <p:bgPr>
        <a:solidFill>
          <a:srgbClr val="5CE1E6"/>
        </a:solidFill>
      </p:bgPr>
    </p:bg>
    <p:spTree>
      <p:nvGrpSpPr>
        <p:cNvPr id="1" name=""/>
        <p:cNvGrpSpPr/>
        <p:nvPr/>
      </p:nvGrpSpPr>
      <p:grpSpPr>
        <a:xfrm>
          <a:off x="0" y="0"/>
          <a:ext cx="0" cy="0"/>
          <a:chOff x="0" y="0"/>
          <a:chExt cx="0" cy="0"/>
        </a:xfrm>
      </p:grpSpPr>
      <p:sp>
        <p:nvSpPr>
          <p:cNvPr name="TextBox 2" id="2"/>
          <p:cNvSpPr txBox="true"/>
          <p:nvPr/>
        </p:nvSpPr>
        <p:spPr>
          <a:xfrm rot="0">
            <a:off x="0" y="-133350"/>
            <a:ext cx="17966737" cy="10753363"/>
          </a:xfrm>
          <a:prstGeom prst="rect">
            <a:avLst/>
          </a:prstGeom>
        </p:spPr>
        <p:txBody>
          <a:bodyPr anchor="t" rtlCol="false" tIns="0" lIns="0" bIns="0" rIns="0">
            <a:spAutoFit/>
          </a:bodyPr>
          <a:lstStyle/>
          <a:p>
            <a:pPr algn="r" rtl="true">
              <a:lnSpc>
                <a:spcPts val="3212"/>
              </a:lnSpc>
            </a:pPr>
            <a:r>
              <a:rPr lang="ar-EG" sz="1487" b="true">
                <a:solidFill>
                  <a:srgbClr val="000000"/>
                </a:solidFill>
                <a:latin typeface="Cairo Bold"/>
                <a:ea typeface="Cairo Bold"/>
                <a:cs typeface="Cairo Bold"/>
                <a:sym typeface="Cairo Bold"/>
                <a:rtl val="true"/>
              </a:rPr>
              <a:t>- الوقفة الدفاعية بتوازن القدمين</a:t>
            </a:r>
          </a:p>
          <a:p>
            <a:pPr algn="r" rtl="true">
              <a:lnSpc>
                <a:spcPts val="3212"/>
              </a:lnSpc>
            </a:pPr>
            <a:r>
              <a:rPr lang="ar-EG" sz="1487" b="true">
                <a:solidFill>
                  <a:srgbClr val="000000"/>
                </a:solidFill>
                <a:latin typeface="Cairo Bold"/>
                <a:ea typeface="Cairo Bold"/>
                <a:cs typeface="Cairo Bold"/>
                <a:sym typeface="Cairo Bold"/>
                <a:rtl val="true"/>
              </a:rPr>
              <a:t>في هذه الوقفة الدفاعية يكون القدمين متوازين والمسافة بينهما باتساع عرض الكتف والذراعين بجانب الجسم ولأعلى قليلا مع مراعاة شروط الوقفة الدفاعية السابق توضيحها.</a:t>
            </a:r>
          </a:p>
          <a:p>
            <a:pPr algn="r" rtl="true">
              <a:lnSpc>
                <a:spcPts val="3212"/>
              </a:lnSpc>
            </a:pPr>
            <a:r>
              <a:rPr lang="ar-EG" sz="1487" b="true">
                <a:solidFill>
                  <a:srgbClr val="000000"/>
                </a:solidFill>
                <a:latin typeface="Cairo Bold"/>
                <a:ea typeface="Cairo Bold"/>
                <a:cs typeface="Cairo Bold"/>
                <a:sym typeface="Cairo Bold"/>
                <a:rtl val="true"/>
              </a:rPr>
              <a:t>وتستخدم هذه الوقفة الدفاعية في حالة الطبطبة بالكرة بعيد عن نقطة التهديف وخاصة عند نقطة منتصف الملعب لمنع اللاعب الذي يطبطب الكرة من اختراق منطقة المنتصف. وذلك لتنبيه زملائه لأداء التغيير الدفاعي واتخاذ أسلوب جديد للدفاع في مواجهة المتغيرات التي</a:t>
            </a:r>
          </a:p>
          <a:p>
            <a:pPr algn="r" rtl="true">
              <a:lnSpc>
                <a:spcPts val="3212"/>
              </a:lnSpc>
            </a:pPr>
            <a:r>
              <a:rPr lang="ar-EG" sz="1487" b="true">
                <a:solidFill>
                  <a:srgbClr val="000000"/>
                </a:solidFill>
                <a:latin typeface="Cairo Bold"/>
                <a:ea typeface="Cairo Bold"/>
                <a:cs typeface="Cairo Bold"/>
                <a:sym typeface="Cairo Bold"/>
                <a:rtl val="true"/>
              </a:rPr>
              <a:t>يراها ويحر منها بقية الفريق المدافع.</a:t>
            </a:r>
          </a:p>
          <a:p>
            <a:pPr algn="r" rtl="true">
              <a:lnSpc>
                <a:spcPts val="3212"/>
              </a:lnSpc>
            </a:pPr>
            <a:r>
              <a:rPr lang="ar-EG" sz="1487" b="true">
                <a:solidFill>
                  <a:srgbClr val="000000"/>
                </a:solidFill>
                <a:latin typeface="Cairo Bold"/>
                <a:ea typeface="Cairo Bold"/>
                <a:cs typeface="Cairo Bold"/>
                <a:sym typeface="Cairo Bold"/>
                <a:rtl val="true"/>
              </a:rPr>
              <a:t>وهناك لغة للتحدث بين المدافعين ومن أمثلتها:</a:t>
            </a:r>
          </a:p>
          <a:p>
            <a:pPr algn="r" rtl="true">
              <a:lnSpc>
                <a:spcPts val="3212"/>
              </a:lnSpc>
            </a:pPr>
            <a:r>
              <a:rPr lang="ar-EG" sz="1487" b="true">
                <a:solidFill>
                  <a:srgbClr val="000000"/>
                </a:solidFill>
                <a:latin typeface="Cairo Bold"/>
                <a:ea typeface="Cairo Bold"/>
                <a:cs typeface="Cairo Bold"/>
                <a:sym typeface="Cairo Bold"/>
                <a:rtl val="true"/>
              </a:rPr>
              <a:t>(</a:t>
            </a:r>
            <a:r>
              <a:rPr lang="en-US" sz="1487" b="true">
                <a:solidFill>
                  <a:srgbClr val="000000"/>
                </a:solidFill>
                <a:latin typeface="Cairo Bold"/>
                <a:ea typeface="Cairo Bold"/>
                <a:cs typeface="Cairo Bold"/>
                <a:sym typeface="Cairo Bold"/>
              </a:rPr>
              <a:t>1</a:t>
            </a:r>
            <a:r>
              <a:rPr lang="ar-EG" sz="1487" b="true">
                <a:solidFill>
                  <a:srgbClr val="000000"/>
                </a:solidFill>
                <a:latin typeface="Cairo Bold"/>
                <a:ea typeface="Cairo Bold"/>
                <a:cs typeface="Cairo Bold"/>
                <a:sym typeface="Cairo Bold"/>
                <a:rtl val="true"/>
              </a:rPr>
              <a:t>) تبادل المدافعين </a:t>
            </a:r>
            <a:r>
              <a:rPr lang="en-US" sz="1487" b="true">
                <a:solidFill>
                  <a:srgbClr val="000000"/>
                </a:solidFill>
                <a:latin typeface="Cairo Bold"/>
                <a:ea typeface="Cairo Bold"/>
                <a:cs typeface="Cairo Bold"/>
                <a:sym typeface="Cairo Bold"/>
              </a:rPr>
              <a:t>SWITCH</a:t>
            </a:r>
          </a:p>
          <a:p>
            <a:pPr algn="r" rtl="true">
              <a:lnSpc>
                <a:spcPts val="3212"/>
              </a:lnSpc>
            </a:pPr>
            <a:r>
              <a:rPr lang="ar-EG" sz="1487" b="true">
                <a:solidFill>
                  <a:srgbClr val="000000"/>
                </a:solidFill>
                <a:latin typeface="Cairo Bold"/>
                <a:ea typeface="Cairo Bold"/>
                <a:cs typeface="Cairo Bold"/>
                <a:sym typeface="Cairo Bold"/>
                <a:rtl val="true"/>
              </a:rPr>
              <a:t>(</a:t>
            </a:r>
            <a:r>
              <a:rPr lang="en-US" sz="1487" b="true">
                <a:solidFill>
                  <a:srgbClr val="000000"/>
                </a:solidFill>
                <a:latin typeface="Cairo Bold"/>
                <a:ea typeface="Cairo Bold"/>
                <a:cs typeface="Cairo Bold"/>
                <a:sym typeface="Cairo Bold"/>
              </a:rPr>
              <a:t>2</a:t>
            </a:r>
            <a:r>
              <a:rPr lang="ar-EG" sz="1487" b="true">
                <a:solidFill>
                  <a:srgbClr val="000000"/>
                </a:solidFill>
                <a:latin typeface="Cairo Bold"/>
                <a:ea typeface="Cairo Bold"/>
                <a:cs typeface="Cairo Bold"/>
                <a:sym typeface="Cairo Bold"/>
                <a:rtl val="true"/>
              </a:rPr>
              <a:t>) مساعدة </a:t>
            </a:r>
            <a:r>
              <a:rPr lang="en-US" sz="1487" b="true">
                <a:solidFill>
                  <a:srgbClr val="000000"/>
                </a:solidFill>
                <a:latin typeface="Cairo Bold"/>
                <a:ea typeface="Cairo Bold"/>
                <a:cs typeface="Cairo Bold"/>
                <a:sym typeface="Cairo Bold"/>
              </a:rPr>
              <a:t>HELP</a:t>
            </a:r>
          </a:p>
          <a:p>
            <a:pPr algn="r" rtl="true">
              <a:lnSpc>
                <a:spcPts val="3212"/>
              </a:lnSpc>
            </a:pPr>
            <a:r>
              <a:rPr lang="ar-EG" sz="1487" b="true">
                <a:solidFill>
                  <a:srgbClr val="000000"/>
                </a:solidFill>
                <a:latin typeface="Cairo Bold"/>
                <a:ea typeface="Cairo Bold"/>
                <a:cs typeface="Cairo Bold"/>
                <a:sym typeface="Cairo Bold"/>
                <a:rtl val="true"/>
              </a:rPr>
              <a:t>(</a:t>
            </a:r>
            <a:r>
              <a:rPr lang="en-US" sz="1487" b="true">
                <a:solidFill>
                  <a:srgbClr val="000000"/>
                </a:solidFill>
                <a:latin typeface="Cairo Bold"/>
                <a:ea typeface="Cairo Bold"/>
                <a:cs typeface="Cairo Bold"/>
                <a:sym typeface="Cairo Bold"/>
              </a:rPr>
              <a:t>3</a:t>
            </a:r>
            <a:r>
              <a:rPr lang="ar-EG" sz="1487" b="true">
                <a:solidFill>
                  <a:srgbClr val="000000"/>
                </a:solidFill>
                <a:latin typeface="Cairo Bold"/>
                <a:ea typeface="Cairo Bold"/>
                <a:cs typeface="Cairo Bold"/>
                <a:sym typeface="Cairo Bold"/>
                <a:rtl val="true"/>
              </a:rPr>
              <a:t>) متابعة </a:t>
            </a:r>
            <a:r>
              <a:rPr lang="en-US" sz="1487" b="true">
                <a:solidFill>
                  <a:srgbClr val="000000"/>
                </a:solidFill>
                <a:latin typeface="Cairo Bold"/>
                <a:ea typeface="Cairo Bold"/>
                <a:cs typeface="Cairo Bold"/>
                <a:sym typeface="Cairo Bold"/>
              </a:rPr>
              <a:t>REBOUND</a:t>
            </a:r>
          </a:p>
          <a:p>
            <a:pPr algn="r" rtl="true">
              <a:lnSpc>
                <a:spcPts val="3212"/>
              </a:lnSpc>
            </a:pPr>
            <a:r>
              <a:rPr lang="ar-EG" sz="1487" b="true">
                <a:solidFill>
                  <a:srgbClr val="000000"/>
                </a:solidFill>
                <a:latin typeface="Cairo Bold"/>
                <a:ea typeface="Cairo Bold"/>
                <a:cs typeface="Cairo Bold"/>
                <a:sym typeface="Cairo Bold"/>
                <a:rtl val="true"/>
              </a:rPr>
              <a:t>(</a:t>
            </a:r>
            <a:r>
              <a:rPr lang="en-US" sz="1487" b="true">
                <a:solidFill>
                  <a:srgbClr val="000000"/>
                </a:solidFill>
                <a:latin typeface="Cairo Bold"/>
                <a:ea typeface="Cairo Bold"/>
                <a:cs typeface="Cairo Bold"/>
                <a:sym typeface="Cairo Bold"/>
              </a:rPr>
              <a:t>4</a:t>
            </a:r>
            <a:r>
              <a:rPr lang="ar-EG" sz="1487" b="true">
                <a:solidFill>
                  <a:srgbClr val="000000"/>
                </a:solidFill>
                <a:latin typeface="Cairo Bold"/>
                <a:ea typeface="Cairo Bold"/>
                <a:cs typeface="Cairo Bold"/>
                <a:sym typeface="Cairo Bold"/>
                <a:rtl val="true"/>
              </a:rPr>
              <a:t>) حجز دفاعي </a:t>
            </a:r>
            <a:r>
              <a:rPr lang="en-US" sz="1487" b="true">
                <a:solidFill>
                  <a:srgbClr val="000000"/>
                </a:solidFill>
                <a:latin typeface="Cairo Bold"/>
                <a:ea typeface="Cairo Bold"/>
                <a:cs typeface="Cairo Bold"/>
                <a:sym typeface="Cairo Bold"/>
              </a:rPr>
              <a:t>SCREEN</a:t>
            </a:r>
            <a:r>
              <a:rPr lang="ar-EG" sz="1487" b="true">
                <a:solidFill>
                  <a:srgbClr val="000000"/>
                </a:solidFill>
                <a:latin typeface="Cairo Bold"/>
                <a:ea typeface="Cairo Bold"/>
                <a:cs typeface="Cairo Bold"/>
                <a:sym typeface="Cairo Bold"/>
                <a:rtl val="true"/>
              </a:rPr>
              <a:t> .</a:t>
            </a:r>
          </a:p>
          <a:p>
            <a:pPr algn="r" rtl="true">
              <a:lnSpc>
                <a:spcPts val="3212"/>
              </a:lnSpc>
            </a:pPr>
            <a:r>
              <a:rPr lang="ar-EG" sz="1487" b="true">
                <a:solidFill>
                  <a:srgbClr val="000000"/>
                </a:solidFill>
                <a:latin typeface="Cairo Bold"/>
                <a:ea typeface="Cairo Bold"/>
                <a:cs typeface="Cairo Bold"/>
                <a:sym typeface="Cairo Bold"/>
                <a:rtl val="true"/>
              </a:rPr>
              <a:t>. </a:t>
            </a:r>
            <a:r>
              <a:rPr lang="en-US" sz="1487" b="true">
                <a:solidFill>
                  <a:srgbClr val="000000"/>
                </a:solidFill>
                <a:latin typeface="Cairo Bold"/>
                <a:ea typeface="Cairo Bold"/>
                <a:cs typeface="Cairo Bold"/>
                <a:sym typeface="Cairo Bold"/>
              </a:rPr>
              <a:t>DEFENSE 5</a:t>
            </a:r>
            <a:r>
              <a:rPr lang="ar-EG" sz="1487" b="true">
                <a:solidFill>
                  <a:srgbClr val="000000"/>
                </a:solidFill>
                <a:latin typeface="Cairo Bold"/>
                <a:ea typeface="Cairo Bold"/>
                <a:cs typeface="Cairo Bold"/>
                <a:sym typeface="Cairo Bold"/>
                <a:rtl val="true"/>
              </a:rPr>
              <a:t>) دفاع(</a:t>
            </a:r>
          </a:p>
          <a:p>
            <a:pPr algn="r" rtl="true">
              <a:lnSpc>
                <a:spcPts val="3212"/>
              </a:lnSpc>
            </a:pPr>
            <a:r>
              <a:rPr lang="ar-EG" sz="1487" b="true">
                <a:solidFill>
                  <a:srgbClr val="000000"/>
                </a:solidFill>
                <a:latin typeface="Cairo Bold"/>
                <a:ea typeface="Cairo Bold"/>
                <a:cs typeface="Cairo Bold"/>
                <a:sym typeface="Cairo Bold"/>
                <a:rtl val="true"/>
              </a:rPr>
              <a:t>أنواع الدفاع في كرة السلة :</a:t>
            </a:r>
          </a:p>
          <a:p>
            <a:pPr algn="r" rtl="true">
              <a:lnSpc>
                <a:spcPts val="3212"/>
              </a:lnSpc>
            </a:pPr>
            <a:r>
              <a:rPr lang="en-US" sz="1487" b="true">
                <a:solidFill>
                  <a:srgbClr val="000000"/>
                </a:solidFill>
                <a:latin typeface="Cairo Bold"/>
                <a:ea typeface="Cairo Bold"/>
                <a:cs typeface="Cairo Bold"/>
                <a:sym typeface="Cairo Bold"/>
              </a:rPr>
              <a:t>1</a:t>
            </a:r>
            <a:r>
              <a:rPr lang="ar-EG" sz="1487" b="true">
                <a:solidFill>
                  <a:srgbClr val="000000"/>
                </a:solidFill>
                <a:latin typeface="Cairo Bold"/>
                <a:ea typeface="Cairo Bold"/>
                <a:cs typeface="Cairo Bold"/>
                <a:sym typeface="Cairo Bold"/>
                <a:rtl val="true"/>
              </a:rPr>
              <a:t>- الدفاع الفردي:</a:t>
            </a:r>
          </a:p>
          <a:p>
            <a:pPr algn="r" rtl="true">
              <a:lnSpc>
                <a:spcPts val="3212"/>
              </a:lnSpc>
            </a:pPr>
            <a:r>
              <a:rPr lang="ar-EG" sz="1487" b="true">
                <a:solidFill>
                  <a:srgbClr val="000000"/>
                </a:solidFill>
                <a:latin typeface="Cairo Bold"/>
                <a:ea typeface="Cairo Bold"/>
                <a:cs typeface="Cairo Bold"/>
                <a:sym typeface="Cairo Bold"/>
                <a:rtl val="true"/>
              </a:rPr>
              <a:t>كما هو معروف أن الدفاع الفردي لكل اللاعب المدافع يعتبر العامل الأساسي الأول لنجاح الدفاع الفرقي بجميع أنواعه ، كل لاعب مدافع في الفرق عليه مهمات و واجبات معينة يجب</a:t>
            </a:r>
          </a:p>
          <a:p>
            <a:pPr algn="r" rtl="true">
              <a:lnSpc>
                <a:spcPts val="3212"/>
              </a:lnSpc>
            </a:pPr>
            <a:r>
              <a:rPr lang="ar-EG" sz="1487" b="true">
                <a:solidFill>
                  <a:srgbClr val="000000"/>
                </a:solidFill>
                <a:latin typeface="Cairo Bold"/>
                <a:ea typeface="Cairo Bold"/>
                <a:cs typeface="Cairo Bold"/>
                <a:sym typeface="Cairo Bold"/>
                <a:rtl val="true"/>
              </a:rPr>
              <a:t>أدائها و إتقانا أثناء الدفاع لأجل ان يكون الدفاع فعالاً ومؤثراً.</a:t>
            </a:r>
          </a:p>
          <a:p>
            <a:pPr algn="r" rtl="true">
              <a:lnSpc>
                <a:spcPts val="3212"/>
              </a:lnSpc>
            </a:pPr>
            <a:r>
              <a:rPr lang="ar-EG" sz="1487" b="true">
                <a:solidFill>
                  <a:srgbClr val="000000"/>
                </a:solidFill>
                <a:latin typeface="Cairo Bold"/>
                <a:ea typeface="Cairo Bold"/>
                <a:cs typeface="Cairo Bold"/>
                <a:sym typeface="Cairo Bold"/>
                <a:rtl val="true"/>
              </a:rPr>
              <a:t>المهمات و الواجبات للدفاع الفردي هي :</a:t>
            </a:r>
          </a:p>
          <a:p>
            <a:pPr algn="r" rtl="true">
              <a:lnSpc>
                <a:spcPts val="3212"/>
              </a:lnSpc>
            </a:pPr>
            <a:r>
              <a:rPr lang="ar-EG" sz="1487" b="true">
                <a:solidFill>
                  <a:srgbClr val="000000"/>
                </a:solidFill>
                <a:latin typeface="Cairo Bold"/>
                <a:ea typeface="Cairo Bold"/>
                <a:cs typeface="Cairo Bold"/>
                <a:sym typeface="Cairo Bold"/>
                <a:rtl val="true"/>
              </a:rPr>
              <a:t>إعاقة الطبطبة.</a:t>
            </a:r>
          </a:p>
          <a:p>
            <a:pPr algn="r" rtl="true">
              <a:lnSpc>
                <a:spcPts val="3212"/>
              </a:lnSpc>
            </a:pPr>
            <a:r>
              <a:rPr lang="ar-EG" sz="1487" b="true">
                <a:solidFill>
                  <a:srgbClr val="000000"/>
                </a:solidFill>
                <a:latin typeface="Cairo Bold"/>
                <a:ea typeface="Cairo Bold"/>
                <a:cs typeface="Cairo Bold"/>
                <a:sym typeface="Cairo Bold"/>
                <a:rtl val="true"/>
              </a:rPr>
              <a:t>إعاقة المناولات.</a:t>
            </a:r>
          </a:p>
          <a:p>
            <a:pPr algn="r" rtl="true">
              <a:lnSpc>
                <a:spcPts val="3212"/>
              </a:lnSpc>
            </a:pPr>
            <a:r>
              <a:rPr lang="en-US" sz="1487" b="true">
                <a:solidFill>
                  <a:srgbClr val="000000"/>
                </a:solidFill>
                <a:latin typeface="Cairo Bold"/>
                <a:ea typeface="Cairo Bold"/>
                <a:cs typeface="Cairo Bold"/>
                <a:sym typeface="Cairo Bold"/>
              </a:rPr>
              <a:t>1</a:t>
            </a:r>
            <a:r>
              <a:rPr lang="ar-EG" sz="1487" b="true">
                <a:solidFill>
                  <a:srgbClr val="000000"/>
                </a:solidFill>
                <a:latin typeface="Cairo Bold"/>
                <a:ea typeface="Cairo Bold"/>
                <a:cs typeface="Cairo Bold"/>
                <a:sym typeface="Cairo Bold"/>
                <a:rtl val="true"/>
              </a:rPr>
              <a:t> - يمكن فيه احتواء ضعف الدفاع الفردي.</a:t>
            </a:r>
          </a:p>
          <a:p>
            <a:pPr algn="r" rtl="true">
              <a:lnSpc>
                <a:spcPts val="3212"/>
              </a:lnSpc>
            </a:pPr>
            <a:r>
              <a:rPr lang="ar-EG" sz="1487" b="true">
                <a:solidFill>
                  <a:srgbClr val="000000"/>
                </a:solidFill>
                <a:latin typeface="Cairo Bold"/>
                <a:ea typeface="Cairo Bold"/>
                <a:cs typeface="Cairo Bold"/>
                <a:sym typeface="Cairo Bold"/>
                <a:rtl val="true"/>
              </a:rPr>
              <a:t>-</a:t>
            </a:r>
            <a:r>
              <a:rPr lang="en-US" sz="1487" b="true">
                <a:solidFill>
                  <a:srgbClr val="000000"/>
                </a:solidFill>
                <a:latin typeface="Cairo Bold"/>
                <a:ea typeface="Cairo Bold"/>
                <a:cs typeface="Cairo Bold"/>
                <a:sym typeface="Cairo Bold"/>
              </a:rPr>
              <a:t>2</a:t>
            </a:r>
            <a:r>
              <a:rPr lang="ar-EG" sz="1487" b="true">
                <a:solidFill>
                  <a:srgbClr val="000000"/>
                </a:solidFill>
                <a:latin typeface="Cairo Bold"/>
                <a:ea typeface="Cairo Bold"/>
                <a:cs typeface="Cairo Bold"/>
                <a:sym typeface="Cairo Bold"/>
                <a:rtl val="true"/>
              </a:rPr>
              <a:t>- تدارك الأخطاء الدفاعية للاعبين</a:t>
            </a:r>
          </a:p>
          <a:p>
            <a:pPr algn="r" rtl="true">
              <a:lnSpc>
                <a:spcPts val="3212"/>
              </a:lnSpc>
            </a:pPr>
            <a:r>
              <a:rPr lang="ar-EG" sz="1487" b="true">
                <a:solidFill>
                  <a:srgbClr val="000000"/>
                </a:solidFill>
                <a:latin typeface="Cairo Bold"/>
                <a:ea typeface="Cairo Bold"/>
                <a:cs typeface="Cairo Bold"/>
                <a:sym typeface="Cairo Bold"/>
                <a:rtl val="true"/>
              </a:rPr>
              <a:t>-</a:t>
            </a:r>
            <a:r>
              <a:rPr lang="en-US" sz="1487" b="true">
                <a:solidFill>
                  <a:srgbClr val="000000"/>
                </a:solidFill>
                <a:latin typeface="Cairo Bold"/>
                <a:ea typeface="Cairo Bold"/>
                <a:cs typeface="Cairo Bold"/>
                <a:sym typeface="Cairo Bold"/>
              </a:rPr>
              <a:t>3</a:t>
            </a:r>
            <a:r>
              <a:rPr lang="ar-EG" sz="1487" b="true">
                <a:solidFill>
                  <a:srgbClr val="000000"/>
                </a:solidFill>
                <a:latin typeface="Cairo Bold"/>
                <a:ea typeface="Cairo Bold"/>
                <a:cs typeface="Cairo Bold"/>
                <a:sym typeface="Cairo Bold"/>
                <a:rtl val="true"/>
              </a:rPr>
              <a:t>- تكوين خط دفاعي قوي للاستحواذ على الكرات المرتدة .</a:t>
            </a:r>
          </a:p>
          <a:p>
            <a:pPr algn="r" rtl="true">
              <a:lnSpc>
                <a:spcPts val="3212"/>
              </a:lnSpc>
            </a:pPr>
            <a:r>
              <a:rPr lang="en-US" sz="1487" b="true">
                <a:solidFill>
                  <a:srgbClr val="000000"/>
                </a:solidFill>
                <a:latin typeface="Cairo Bold"/>
                <a:ea typeface="Cairo Bold"/>
                <a:cs typeface="Cairo Bold"/>
                <a:sym typeface="Cairo Bold"/>
              </a:rPr>
              <a:t>4</a:t>
            </a:r>
            <a:r>
              <a:rPr lang="ar-EG" sz="1487" b="true">
                <a:solidFill>
                  <a:srgbClr val="000000"/>
                </a:solidFill>
                <a:latin typeface="Cairo Bold"/>
                <a:ea typeface="Cairo Bold"/>
                <a:cs typeface="Cairo Bold"/>
                <a:sym typeface="Cairo Bold"/>
                <a:rtl val="true"/>
              </a:rPr>
              <a:t>- قاعدة قوية لبدء هجوم خاطف سريع ومنظم .</a:t>
            </a:r>
          </a:p>
          <a:p>
            <a:pPr algn="r" rtl="true">
              <a:lnSpc>
                <a:spcPts val="3212"/>
              </a:lnSpc>
            </a:pPr>
            <a:r>
              <a:rPr lang="en-US" sz="1487" b="true">
                <a:solidFill>
                  <a:srgbClr val="000000"/>
                </a:solidFill>
                <a:latin typeface="Cairo Bold"/>
                <a:ea typeface="Cairo Bold"/>
                <a:cs typeface="Cairo Bold"/>
                <a:sym typeface="Cairo Bold"/>
              </a:rPr>
              <a:t>5</a:t>
            </a:r>
            <a:r>
              <a:rPr lang="ar-EG" sz="1487" b="true">
                <a:solidFill>
                  <a:srgbClr val="000000"/>
                </a:solidFill>
                <a:latin typeface="Cairo Bold"/>
                <a:ea typeface="Cairo Bold"/>
                <a:cs typeface="Cairo Bold"/>
                <a:sym typeface="Cairo Bold"/>
                <a:rtl val="true"/>
              </a:rPr>
              <a:t>- تقل فيه فرص ارتكاب الاخطاء الشخصية عن باقي الدفاعات الأخرى.</a:t>
            </a:r>
          </a:p>
          <a:p>
            <a:pPr algn="r" rtl="true">
              <a:lnSpc>
                <a:spcPts val="3212"/>
              </a:lnSpc>
            </a:pPr>
            <a:r>
              <a:rPr lang="ar-EG" sz="1487" b="true">
                <a:solidFill>
                  <a:srgbClr val="000000"/>
                </a:solidFill>
                <a:latin typeface="Cairo Bold"/>
                <a:ea typeface="Cairo Bold"/>
                <a:cs typeface="Cairo Bold"/>
                <a:sym typeface="Cairo Bold"/>
                <a:rtl val="true"/>
              </a:rPr>
              <a:t>-</a:t>
            </a:r>
            <a:r>
              <a:rPr lang="en-US" sz="1487" b="true">
                <a:solidFill>
                  <a:srgbClr val="000000"/>
                </a:solidFill>
                <a:latin typeface="Cairo Bold"/>
                <a:ea typeface="Cairo Bold"/>
                <a:cs typeface="Cairo Bold"/>
                <a:sym typeface="Cairo Bold"/>
              </a:rPr>
              <a:t>6</a:t>
            </a:r>
            <a:r>
              <a:rPr lang="ar-EG" sz="1487" b="true">
                <a:solidFill>
                  <a:srgbClr val="000000"/>
                </a:solidFill>
                <a:latin typeface="Cairo Bold"/>
                <a:ea typeface="Cairo Bold"/>
                <a:cs typeface="Cairo Bold"/>
                <a:sym typeface="Cairo Bold"/>
                <a:rtl val="true"/>
              </a:rPr>
              <a:t>- دفاع مناسب ضد المصوبين ذوي المهارات المحدودة .</a:t>
            </a:r>
          </a:p>
          <a:p>
            <a:pPr algn="r" rtl="true">
              <a:lnSpc>
                <a:spcPts val="3212"/>
              </a:lnSpc>
            </a:pPr>
            <a:r>
              <a:rPr lang="en-US" sz="1487" b="true">
                <a:solidFill>
                  <a:srgbClr val="000000"/>
                </a:solidFill>
                <a:latin typeface="Cairo Bold"/>
                <a:ea typeface="Cairo Bold"/>
                <a:cs typeface="Cairo Bold"/>
                <a:sym typeface="Cairo Bold"/>
              </a:rPr>
              <a:t>7</a:t>
            </a:r>
            <a:r>
              <a:rPr lang="ar-EG" sz="1487" b="true">
                <a:solidFill>
                  <a:srgbClr val="000000"/>
                </a:solidFill>
                <a:latin typeface="Cairo Bold"/>
                <a:ea typeface="Cairo Bold"/>
                <a:cs typeface="Cairo Bold"/>
                <a:sym typeface="Cairo Bold"/>
                <a:rtl val="true"/>
              </a:rPr>
              <a:t>- دفاع مناسب ضد المهاجمين المتميزين بالتهديف السلمي .</a:t>
            </a:r>
          </a:p>
          <a:p>
            <a:pPr algn="r" rtl="true">
              <a:lnSpc>
                <a:spcPts val="3212"/>
              </a:lnSpc>
            </a:pPr>
            <a:r>
              <a:rPr lang="en-US" sz="1487" b="true">
                <a:solidFill>
                  <a:srgbClr val="000000"/>
                </a:solidFill>
                <a:latin typeface="Cairo Bold"/>
                <a:ea typeface="Cairo Bold"/>
                <a:cs typeface="Cairo Bold"/>
                <a:sym typeface="Cairo Bold"/>
              </a:rPr>
              <a:t>8</a:t>
            </a:r>
            <a:r>
              <a:rPr lang="ar-EG" sz="1487" b="true">
                <a:solidFill>
                  <a:srgbClr val="000000"/>
                </a:solidFill>
                <a:latin typeface="Cairo Bold"/>
                <a:ea typeface="Cairo Bold"/>
                <a:cs typeface="Cairo Bold"/>
                <a:sym typeface="Cairo Bold"/>
                <a:rtl val="true"/>
              </a:rPr>
              <a:t>- سهل التعليم عن دفاع رجل إلى رجل .</a:t>
            </a:r>
          </a:p>
          <a:p>
            <a:pPr algn="r" rtl="true">
              <a:lnSpc>
                <a:spcPts val="3212"/>
              </a:lnSpc>
            </a:pPr>
          </a:p>
        </p:txBody>
      </p:sp>
    </p:spTree>
  </p:cSld>
  <p:clrMapOvr>
    <a:masterClrMapping/>
  </p:clrMapOvr>
</p:sld>
</file>

<file path=ppt/slides/slide4.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246907" y="-219075"/>
            <a:ext cx="18340270" cy="10976986"/>
          </a:xfrm>
          <a:prstGeom prst="rect">
            <a:avLst/>
          </a:prstGeom>
        </p:spPr>
        <p:txBody>
          <a:bodyPr anchor="t" rtlCol="false" tIns="0" lIns="0" bIns="0" rIns="0">
            <a:spAutoFit/>
          </a:bodyPr>
          <a:lstStyle/>
          <a:p>
            <a:pPr algn="just" rtl="true">
              <a:lnSpc>
                <a:spcPts val="4407"/>
              </a:lnSpc>
            </a:pPr>
            <a:r>
              <a:rPr lang="ar-EG" b="true" sz="1763">
                <a:solidFill>
                  <a:srgbClr val="000000"/>
                </a:solidFill>
                <a:latin typeface="Montaser Arabic Bold"/>
                <a:ea typeface="Montaser Arabic Bold"/>
                <a:cs typeface="Montaser Arabic Bold"/>
                <a:sym typeface="Montaser Arabic Bold"/>
                <a:rtl val="true"/>
              </a:rPr>
              <a:t>عيوب دف</a:t>
            </a:r>
            <a:r>
              <a:rPr lang="ar-EG" b="true" sz="1763">
                <a:solidFill>
                  <a:srgbClr val="000000"/>
                </a:solidFill>
                <a:latin typeface="Montaser Arabic Bold"/>
                <a:ea typeface="Montaser Arabic Bold"/>
                <a:cs typeface="Montaser Arabic Bold"/>
                <a:sym typeface="Montaser Arabic Bold"/>
                <a:rtl val="true"/>
              </a:rPr>
              <a:t>اع المنطقة :</a:t>
            </a:r>
          </a:p>
          <a:p>
            <a:pPr algn="just" rtl="true">
              <a:lnSpc>
                <a:spcPts val="4407"/>
              </a:lnSpc>
            </a:pPr>
            <a:r>
              <a:rPr lang="ar-EG" b="true" sz="1763">
                <a:solidFill>
                  <a:srgbClr val="000000"/>
                </a:solidFill>
                <a:latin typeface="Montaser Arabic Bold"/>
                <a:ea typeface="Montaser Arabic Bold"/>
                <a:cs typeface="Montaser Arabic Bold"/>
                <a:sym typeface="Montaser Arabic Bold"/>
                <a:rtl val="true"/>
              </a:rPr>
              <a:t>-</a:t>
            </a:r>
            <a:r>
              <a:rPr lang="en-US" b="true" sz="1763">
                <a:solidFill>
                  <a:srgbClr val="000000"/>
                </a:solidFill>
                <a:latin typeface="Montaser Arabic Bold"/>
                <a:ea typeface="Montaser Arabic Bold"/>
                <a:cs typeface="Montaser Arabic Bold"/>
                <a:sym typeface="Montaser Arabic Bold"/>
              </a:rPr>
              <a:t>1</a:t>
            </a:r>
            <a:r>
              <a:rPr lang="ar-EG" b="true" sz="1763">
                <a:solidFill>
                  <a:srgbClr val="000000"/>
                </a:solidFill>
                <a:latin typeface="Montaser Arabic Bold"/>
                <a:ea typeface="Montaser Arabic Bold"/>
                <a:cs typeface="Montaser Arabic Bold"/>
                <a:sym typeface="Montaser Arabic Bold"/>
                <a:rtl val="true"/>
              </a:rPr>
              <a:t>- يعتمد دفاع المنطقة على انتظار المهاجمين لبدء هجومهم مما يسمح لهؤلاء المهاجمين بتنظيم صفوفهم وتنظيم ألعابهم .</a:t>
            </a:r>
          </a:p>
          <a:p>
            <a:pPr algn="just" rtl="true">
              <a:lnSpc>
                <a:spcPts val="4407"/>
              </a:lnSpc>
            </a:pPr>
            <a:r>
              <a:rPr lang="ar-EG" b="true" sz="1763">
                <a:solidFill>
                  <a:srgbClr val="000000"/>
                </a:solidFill>
                <a:latin typeface="Montaser Arabic Bold"/>
                <a:ea typeface="Montaser Arabic Bold"/>
                <a:cs typeface="Montaser Arabic Bold"/>
                <a:sym typeface="Montaser Arabic Bold"/>
                <a:rtl val="true"/>
              </a:rPr>
              <a:t>- </a:t>
            </a:r>
            <a:r>
              <a:rPr lang="en-US" b="true" sz="1763">
                <a:solidFill>
                  <a:srgbClr val="000000"/>
                </a:solidFill>
                <a:latin typeface="Montaser Arabic Bold"/>
                <a:ea typeface="Montaser Arabic Bold"/>
                <a:cs typeface="Montaser Arabic Bold"/>
                <a:sym typeface="Montaser Arabic Bold"/>
              </a:rPr>
              <a:t>2</a:t>
            </a:r>
            <a:r>
              <a:rPr lang="ar-EG" b="true" sz="1763">
                <a:solidFill>
                  <a:srgbClr val="000000"/>
                </a:solidFill>
                <a:latin typeface="Montaser Arabic Bold"/>
                <a:ea typeface="Montaser Arabic Bold"/>
                <a:cs typeface="Montaser Arabic Bold"/>
                <a:sym typeface="Montaser Arabic Bold"/>
                <a:rtl val="true"/>
              </a:rPr>
              <a:t> دفاع ضعيف ضد المصوبين المهرة من المسافات البعيدة ومن الأركان .</a:t>
            </a:r>
          </a:p>
          <a:p>
            <a:pPr algn="just" rtl="true">
              <a:lnSpc>
                <a:spcPts val="4407"/>
              </a:lnSpc>
            </a:pPr>
            <a:r>
              <a:rPr lang="en-US" b="true" sz="1763">
                <a:solidFill>
                  <a:srgbClr val="000000"/>
                </a:solidFill>
                <a:latin typeface="Montaser Arabic Bold"/>
                <a:ea typeface="Montaser Arabic Bold"/>
                <a:cs typeface="Montaser Arabic Bold"/>
                <a:sym typeface="Montaser Arabic Bold"/>
              </a:rPr>
              <a:t>3</a:t>
            </a:r>
            <a:r>
              <a:rPr lang="ar-EG" b="true" sz="1763">
                <a:solidFill>
                  <a:srgbClr val="000000"/>
                </a:solidFill>
                <a:latin typeface="Montaser Arabic Bold"/>
                <a:ea typeface="Montaser Arabic Bold"/>
                <a:cs typeface="Montaser Arabic Bold"/>
                <a:sym typeface="Montaser Arabic Bold"/>
                <a:rtl val="true"/>
              </a:rPr>
              <a:t>- دفاع ضعيف في حالة الزيادة العددية للمهاجمين في احد الجوانب</a:t>
            </a:r>
          </a:p>
          <a:p>
            <a:pPr algn="just" rtl="true">
              <a:lnSpc>
                <a:spcPts val="4407"/>
              </a:lnSpc>
            </a:pPr>
            <a:r>
              <a:rPr lang="ar-EG" b="true" sz="1763">
                <a:solidFill>
                  <a:srgbClr val="000000"/>
                </a:solidFill>
                <a:latin typeface="Montaser Arabic Bold"/>
                <a:ea typeface="Montaser Arabic Bold"/>
                <a:cs typeface="Montaser Arabic Bold"/>
                <a:sym typeface="Montaser Arabic Bold"/>
                <a:rtl val="true"/>
              </a:rPr>
              <a:t> -</a:t>
            </a:r>
            <a:r>
              <a:rPr lang="en-US" b="true" sz="1763">
                <a:solidFill>
                  <a:srgbClr val="000000"/>
                </a:solidFill>
                <a:latin typeface="Montaser Arabic Bold"/>
                <a:ea typeface="Montaser Arabic Bold"/>
                <a:cs typeface="Montaser Arabic Bold"/>
                <a:sym typeface="Montaser Arabic Bold"/>
              </a:rPr>
              <a:t>4</a:t>
            </a:r>
            <a:r>
              <a:rPr lang="ar-EG" b="true" sz="1763">
                <a:solidFill>
                  <a:srgbClr val="000000"/>
                </a:solidFill>
                <a:latin typeface="Montaser Arabic Bold"/>
                <a:ea typeface="Montaser Arabic Bold"/>
                <a:cs typeface="Montaser Arabic Bold"/>
                <a:sym typeface="Montaser Arabic Bold"/>
                <a:rtl val="true"/>
              </a:rPr>
              <a:t> دفاع لا يمكنه زيادة سرعة المباراة .</a:t>
            </a:r>
          </a:p>
          <a:p>
            <a:pPr algn="just" rtl="true">
              <a:lnSpc>
                <a:spcPts val="4407"/>
              </a:lnSpc>
            </a:pPr>
            <a:r>
              <a:rPr lang="en-US" b="true" sz="1763">
                <a:solidFill>
                  <a:srgbClr val="000000"/>
                </a:solidFill>
                <a:latin typeface="Montaser Arabic Bold"/>
                <a:ea typeface="Montaser Arabic Bold"/>
                <a:cs typeface="Montaser Arabic Bold"/>
                <a:sym typeface="Montaser Arabic Bold"/>
              </a:rPr>
              <a:t>5</a:t>
            </a:r>
            <a:r>
              <a:rPr lang="ar-EG" b="true" sz="1763">
                <a:solidFill>
                  <a:srgbClr val="000000"/>
                </a:solidFill>
                <a:latin typeface="Montaser Arabic Bold"/>
                <a:ea typeface="Montaser Arabic Bold"/>
                <a:cs typeface="Montaser Arabic Bold"/>
                <a:sym typeface="Montaser Arabic Bold"/>
                <a:rtl val="true"/>
              </a:rPr>
              <a:t>- يفقد الدفاع فعاليته في حالة عدم توافق اللاعبين في تحركاتهم الدفاعية.</a:t>
            </a:r>
          </a:p>
          <a:p>
            <a:pPr algn="just" rtl="true">
              <a:lnSpc>
                <a:spcPts val="4407"/>
              </a:lnSpc>
            </a:pPr>
            <a:r>
              <a:rPr lang="ar-EG" b="true" sz="1763">
                <a:solidFill>
                  <a:srgbClr val="000000"/>
                </a:solidFill>
                <a:latin typeface="Montaser Arabic Bold"/>
                <a:ea typeface="Montaser Arabic Bold"/>
                <a:cs typeface="Montaser Arabic Bold"/>
                <a:sym typeface="Montaser Arabic Bold"/>
                <a:rtl val="true"/>
              </a:rPr>
              <a:t>-</a:t>
            </a:r>
            <a:r>
              <a:rPr lang="en-US" b="true" sz="1763">
                <a:solidFill>
                  <a:srgbClr val="000000"/>
                </a:solidFill>
                <a:latin typeface="Montaser Arabic Bold"/>
                <a:ea typeface="Montaser Arabic Bold"/>
                <a:cs typeface="Montaser Arabic Bold"/>
                <a:sym typeface="Montaser Arabic Bold"/>
              </a:rPr>
              <a:t>2</a:t>
            </a:r>
            <a:r>
              <a:rPr lang="ar-EG" b="true" sz="1763">
                <a:solidFill>
                  <a:srgbClr val="000000"/>
                </a:solidFill>
                <a:latin typeface="Montaser Arabic Bold"/>
                <a:ea typeface="Montaser Arabic Bold"/>
                <a:cs typeface="Montaser Arabic Bold"/>
                <a:sym typeface="Montaser Arabic Bold"/>
                <a:rtl val="true"/>
              </a:rPr>
              <a:t>- حركات القدمين /خطوات الدفاع:</a:t>
            </a:r>
          </a:p>
          <a:p>
            <a:pPr algn="just" rtl="true">
              <a:lnSpc>
                <a:spcPts val="4407"/>
              </a:lnSpc>
            </a:pPr>
            <a:r>
              <a:rPr lang="ar-EG" b="true" sz="1763">
                <a:solidFill>
                  <a:srgbClr val="000000"/>
                </a:solidFill>
                <a:latin typeface="Montaser Arabic Bold"/>
                <a:ea typeface="Montaser Arabic Bold"/>
                <a:cs typeface="Montaser Arabic Bold"/>
                <a:sym typeface="Montaser Arabic Bold"/>
                <a:rtl val="true"/>
              </a:rPr>
              <a:t>حركات القدمين (خطوات الدفاع من المهارات الاساسية الدفاعية في كرة السلة، لهذا يجب التدريب عليها واتقانها حتى يتمكن المدافع من التحرك مع المهاجم ويستطيع منعه من</a:t>
            </a:r>
          </a:p>
          <a:p>
            <a:pPr algn="just" rtl="true">
              <a:lnSpc>
                <a:spcPts val="4407"/>
              </a:lnSpc>
            </a:pPr>
            <a:r>
              <a:rPr lang="ar-EG" b="true" sz="1763">
                <a:solidFill>
                  <a:srgbClr val="000000"/>
                </a:solidFill>
                <a:latin typeface="Montaser Arabic Bold"/>
                <a:ea typeface="Montaser Arabic Bold"/>
                <a:cs typeface="Montaser Arabic Bold"/>
                <a:sym typeface="Montaser Arabic Bold"/>
                <a:rtl val="true"/>
              </a:rPr>
              <a:t>الدخول الى السلة او التصويب او اتخاذ المكان المناسب ويتم ذلك من خلال التحرك بخطوات قصيرة وسريعة تنسجم مع حركة اللاعب المهاجم.</a:t>
            </a:r>
          </a:p>
          <a:p>
            <a:pPr algn="just" rtl="true">
              <a:lnSpc>
                <a:spcPts val="4407"/>
              </a:lnSpc>
            </a:pPr>
            <a:r>
              <a:rPr lang="ar-EG" b="true" sz="1763">
                <a:solidFill>
                  <a:srgbClr val="000000"/>
                </a:solidFill>
                <a:latin typeface="Montaser Arabic Bold"/>
                <a:ea typeface="Montaser Arabic Bold"/>
                <a:cs typeface="Montaser Arabic Bold"/>
                <a:sym typeface="Montaser Arabic Bold"/>
                <a:rtl val="true"/>
              </a:rPr>
              <a:t>وهناك ثلاث انواع من الخطوات التي تستخدم في الدفاع بكرة السلة هي:</a:t>
            </a:r>
          </a:p>
          <a:p>
            <a:pPr algn="just" rtl="true">
              <a:lnSpc>
                <a:spcPts val="4407"/>
              </a:lnSpc>
            </a:pPr>
            <a:r>
              <a:rPr lang="ar-EG" b="true" sz="1763">
                <a:solidFill>
                  <a:srgbClr val="000000"/>
                </a:solidFill>
                <a:latin typeface="Montaser Arabic Bold"/>
                <a:ea typeface="Montaser Arabic Bold"/>
                <a:cs typeface="Montaser Arabic Bold"/>
                <a:sym typeface="Montaser Arabic Bold"/>
                <a:rtl val="true"/>
              </a:rPr>
              <a:t>-</a:t>
            </a:r>
            <a:r>
              <a:rPr lang="en-US" b="true" sz="1763">
                <a:solidFill>
                  <a:srgbClr val="000000"/>
                </a:solidFill>
                <a:latin typeface="Montaser Arabic Bold"/>
                <a:ea typeface="Montaser Arabic Bold"/>
                <a:cs typeface="Montaser Arabic Bold"/>
                <a:sym typeface="Montaser Arabic Bold"/>
              </a:rPr>
              <a:t>1</a:t>
            </a:r>
            <a:r>
              <a:rPr lang="ar-EG" b="true" sz="1763">
                <a:solidFill>
                  <a:srgbClr val="000000"/>
                </a:solidFill>
                <a:latin typeface="Montaser Arabic Bold"/>
                <a:ea typeface="Montaser Arabic Bold"/>
                <a:cs typeface="Montaser Arabic Bold"/>
                <a:sym typeface="Montaser Arabic Bold"/>
                <a:rtl val="true"/>
              </a:rPr>
              <a:t> خطوات الجري السريع وفيها يتحرك المدافع بخطوات سريعة لاتخاذ المكان الصحيح المناسب على ان يتقدم قدماً معينة ثم تتلوها القدم الأخرى.</a:t>
            </a:r>
          </a:p>
          <a:p>
            <a:pPr algn="just" rtl="true">
              <a:lnSpc>
                <a:spcPts val="4407"/>
              </a:lnSpc>
            </a:pPr>
            <a:r>
              <a:rPr lang="en-US" b="true" sz="1763">
                <a:solidFill>
                  <a:srgbClr val="000000"/>
                </a:solidFill>
                <a:latin typeface="Montaser Arabic Bold"/>
                <a:ea typeface="Montaser Arabic Bold"/>
                <a:cs typeface="Montaser Arabic Bold"/>
                <a:sym typeface="Montaser Arabic Bold"/>
              </a:rPr>
              <a:t>2</a:t>
            </a:r>
            <a:r>
              <a:rPr lang="ar-EG" b="true" sz="1763">
                <a:solidFill>
                  <a:srgbClr val="000000"/>
                </a:solidFill>
                <a:latin typeface="Montaser Arabic Bold"/>
                <a:ea typeface="Montaser Arabic Bold"/>
                <a:cs typeface="Montaser Arabic Bold"/>
                <a:sym typeface="Montaser Arabic Bold"/>
                <a:rtl val="true"/>
              </a:rPr>
              <a:t> - خطوات الملاكم وسميت بهذا الاسم لانها تشبه الخطوات التي يتحرك فيها الملاكم وتستعمل في الامكنة القصيرة والخطوة القريبة من السلة وبين المهاجم والسلة كموقع ستراتيجي، وتستعمل في كل الاتجاهات اماماً وخلفاً وجانباً فعند التقدم تتقدم القدم الامامية اولاً ثم تتلوها القدم الخلفية</a:t>
            </a:r>
          </a:p>
          <a:p>
            <a:pPr algn="just" rtl="true">
              <a:lnSpc>
                <a:spcPts val="4407"/>
              </a:lnSpc>
            </a:pPr>
            <a:r>
              <a:rPr lang="ar-EG" b="true" sz="1763">
                <a:solidFill>
                  <a:srgbClr val="000000"/>
                </a:solidFill>
                <a:latin typeface="Montaser Arabic Bold"/>
                <a:ea typeface="Montaser Arabic Bold"/>
                <a:cs typeface="Montaser Arabic Bold"/>
                <a:sym typeface="Montaser Arabic Bold"/>
                <a:rtl val="true"/>
              </a:rPr>
              <a:t>مع الاحتفاظ بالمسافة كوقفة دفاعية.الخطوات الجانبية وتسمى بوقفة المصارع وفيها لا تكون القدمان متقدمة الواحدة على الأخرى بل تصبحان في مستوى واحد وتستخدم هذه الخطوات الجانبية للتحرك جانباً اي ان المدافع ينزلق</a:t>
            </a:r>
          </a:p>
          <a:p>
            <a:pPr algn="just" rtl="true">
              <a:lnSpc>
                <a:spcPts val="4407"/>
              </a:lnSpc>
            </a:pPr>
            <a:r>
              <a:rPr lang="ar-EG" b="true" sz="1763">
                <a:solidFill>
                  <a:srgbClr val="000000"/>
                </a:solidFill>
                <a:latin typeface="Montaser Arabic Bold"/>
                <a:ea typeface="Montaser Arabic Bold"/>
                <a:cs typeface="Montaser Arabic Bold"/>
                <a:sym typeface="Montaser Arabic Bold"/>
                <a:rtl val="true"/>
              </a:rPr>
              <a:t>بلطف وبسرعة.</a:t>
            </a:r>
          </a:p>
          <a:p>
            <a:pPr algn="just" rtl="true">
              <a:lnSpc>
                <a:spcPts val="4407"/>
              </a:lnSpc>
            </a:pPr>
            <a:r>
              <a:rPr lang="ar-EG" b="true" sz="1763">
                <a:solidFill>
                  <a:srgbClr val="000000"/>
                </a:solidFill>
                <a:latin typeface="Montaser Arabic Bold"/>
                <a:ea typeface="Montaser Arabic Bold"/>
                <a:cs typeface="Montaser Arabic Bold"/>
                <a:sym typeface="Montaser Arabic Bold"/>
                <a:rtl val="true"/>
              </a:rPr>
              <a:t>أما التحركات الدفاعية فتشمل :</a:t>
            </a:r>
          </a:p>
          <a:p>
            <a:pPr algn="just" rtl="true">
              <a:lnSpc>
                <a:spcPts val="4407"/>
              </a:lnSpc>
            </a:pPr>
            <a:r>
              <a:rPr lang="ar-EG" b="true" sz="1763">
                <a:solidFill>
                  <a:srgbClr val="000000"/>
                </a:solidFill>
                <a:latin typeface="Montaser Arabic Bold"/>
                <a:ea typeface="Montaser Arabic Bold"/>
                <a:cs typeface="Montaser Arabic Bold"/>
                <a:sym typeface="Montaser Arabic Bold"/>
                <a:rtl val="true"/>
              </a:rPr>
              <a:t>-</a:t>
            </a:r>
            <a:r>
              <a:rPr lang="en-US" b="true" sz="1763">
                <a:solidFill>
                  <a:srgbClr val="000000"/>
                </a:solidFill>
                <a:latin typeface="Montaser Arabic Bold"/>
                <a:ea typeface="Montaser Arabic Bold"/>
                <a:cs typeface="Montaser Arabic Bold"/>
                <a:sym typeface="Montaser Arabic Bold"/>
              </a:rPr>
              <a:t>1</a:t>
            </a:r>
            <a:r>
              <a:rPr lang="ar-EG" b="true" sz="1763">
                <a:solidFill>
                  <a:srgbClr val="000000"/>
                </a:solidFill>
                <a:latin typeface="Montaser Arabic Bold"/>
                <a:ea typeface="Montaser Arabic Bold"/>
                <a:cs typeface="Montaser Arabic Bold"/>
                <a:sym typeface="Montaser Arabic Bold"/>
                <a:rtl val="true"/>
              </a:rPr>
              <a:t> - التحرك الدفاعي للأمام والخلف:</a:t>
            </a:r>
          </a:p>
          <a:p>
            <a:pPr algn="just" rtl="true">
              <a:lnSpc>
                <a:spcPts val="4407"/>
              </a:lnSpc>
            </a:pPr>
          </a:p>
        </p:txBody>
      </p:sp>
    </p:spTree>
  </p:cSld>
  <p:clrMapOvr>
    <a:masterClrMapping/>
  </p:clrMapOvr>
</p:sld>
</file>

<file path=ppt/slides/slide5.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57150"/>
            <a:ext cx="18005389" cy="10585212"/>
          </a:xfrm>
          <a:prstGeom prst="rect">
            <a:avLst/>
          </a:prstGeom>
        </p:spPr>
        <p:txBody>
          <a:bodyPr anchor="t" rtlCol="false" tIns="0" lIns="0" bIns="0" rIns="0">
            <a:spAutoFit/>
          </a:bodyPr>
          <a:lstStyle/>
          <a:p>
            <a:pPr algn="r">
              <a:lnSpc>
                <a:spcPts val="4038"/>
              </a:lnSpc>
            </a:pPr>
            <a:r>
              <a:rPr lang="ar-EG" sz="2884">
                <a:solidFill>
                  <a:srgbClr val="000000"/>
                </a:solidFill>
                <a:latin typeface="Afeesh"/>
                <a:ea typeface="Afeesh"/>
                <a:cs typeface="Afeesh"/>
                <a:sym typeface="Afeesh"/>
                <a:rtl val="true"/>
              </a:rPr>
              <a:t>عند</a:t>
            </a:r>
            <a:r>
              <a:rPr lang="ar-EG" sz="2884">
                <a:solidFill>
                  <a:srgbClr val="000000"/>
                </a:solidFill>
                <a:latin typeface="Afeesh"/>
                <a:ea typeface="Afeesh"/>
                <a:cs typeface="Afeesh"/>
                <a:sym typeface="Afeesh"/>
                <a:rtl val="true"/>
              </a:rPr>
              <a:t> التحرك للأمام لمتابعة اللاعب المهاجم تتقدم القدم الأمامية أولا مسافة قصيرة تتبعها القدم الخلفية أما إذا تحرك تم التحرك للخلف تقهقر القدم الخلفية أولا ثم تليها القدم الأمامية مع الاحتفاظ</a:t>
            </a:r>
          </a:p>
          <a:p>
            <a:pPr algn="r">
              <a:lnSpc>
                <a:spcPts val="4038"/>
              </a:lnSpc>
            </a:pPr>
            <a:r>
              <a:rPr lang="ar-EG" sz="2884">
                <a:solidFill>
                  <a:srgbClr val="000000"/>
                </a:solidFill>
                <a:latin typeface="Afeesh"/>
                <a:ea typeface="Afeesh"/>
                <a:cs typeface="Afeesh"/>
                <a:sym typeface="Afeesh"/>
                <a:rtl val="true"/>
              </a:rPr>
              <a:t>بالمسافة الدفاعية والتوازن بين القدمين أثناء التحرك من وضع الاستعداد الدفاعي من النقاط الهامة عدم ملامسة القدمين بعضهما البعض حتى لا يفقد اللاعب توازنة أثناء الحركة</a:t>
            </a:r>
          </a:p>
          <a:p>
            <a:pPr algn="r">
              <a:lnSpc>
                <a:spcPts val="4038"/>
              </a:lnSpc>
            </a:pPr>
            <a:r>
              <a:rPr lang="en-US" sz="2884">
                <a:solidFill>
                  <a:srgbClr val="000000"/>
                </a:solidFill>
                <a:latin typeface="Afeesh"/>
                <a:ea typeface="Afeesh"/>
                <a:cs typeface="Afeesh"/>
                <a:sym typeface="Afeesh"/>
              </a:rPr>
              <a:t>2-</a:t>
            </a:r>
            <a:r>
              <a:rPr lang="ar-EG" sz="2884">
                <a:solidFill>
                  <a:srgbClr val="000000"/>
                </a:solidFill>
                <a:latin typeface="Afeesh"/>
                <a:ea typeface="Afeesh"/>
                <a:cs typeface="Afeesh"/>
                <a:sym typeface="Afeesh"/>
                <a:rtl val="true"/>
              </a:rPr>
              <a:t>المهارات الدفاعية الاساسية بكرة السلة</a:t>
            </a:r>
            <a:r>
              <a:rPr lang="en-US" sz="2884">
                <a:solidFill>
                  <a:srgbClr val="000000"/>
                </a:solidFill>
                <a:latin typeface="Afeesh"/>
                <a:ea typeface="Afeesh"/>
                <a:cs typeface="Afeesh"/>
                <a:sym typeface="Afeesh"/>
              </a:rPr>
              <a:t> :</a:t>
            </a:r>
          </a:p>
          <a:p>
            <a:pPr algn="r">
              <a:lnSpc>
                <a:spcPts val="4038"/>
              </a:lnSpc>
            </a:pPr>
            <a:r>
              <a:rPr lang="ar-EG" sz="2884">
                <a:solidFill>
                  <a:srgbClr val="000000"/>
                </a:solidFill>
                <a:latin typeface="Afeesh"/>
                <a:ea typeface="Afeesh"/>
                <a:cs typeface="Afeesh"/>
                <a:sym typeface="Afeesh"/>
                <a:rtl val="true"/>
              </a:rPr>
              <a:t>قسم العديد من المختصين في مجال كرة السلة المهارات الدفاعية إلى عدة أقسام وسنتناول أهم المهارات التي تناسب قدرات المبتدئين في كرة السلة ، وهي</a:t>
            </a:r>
            <a:r>
              <a:rPr lang="en-US" sz="2884">
                <a:solidFill>
                  <a:srgbClr val="000000"/>
                </a:solidFill>
                <a:latin typeface="Afeesh"/>
                <a:ea typeface="Afeesh"/>
                <a:cs typeface="Afeesh"/>
                <a:sym typeface="Afeesh"/>
              </a:rPr>
              <a:t>:</a:t>
            </a:r>
          </a:p>
          <a:p>
            <a:pPr algn="r">
              <a:lnSpc>
                <a:spcPts val="4038"/>
              </a:lnSpc>
            </a:pPr>
            <a:r>
              <a:rPr lang="en-US" sz="2884">
                <a:solidFill>
                  <a:srgbClr val="000000"/>
                </a:solidFill>
                <a:latin typeface="Afeesh"/>
                <a:ea typeface="Afeesh"/>
                <a:cs typeface="Afeesh"/>
                <a:sym typeface="Afeesh"/>
              </a:rPr>
              <a:t>1- </a:t>
            </a:r>
            <a:r>
              <a:rPr lang="ar-EG" sz="2884">
                <a:solidFill>
                  <a:srgbClr val="000000"/>
                </a:solidFill>
                <a:latin typeface="Afeesh"/>
                <a:ea typeface="Afeesh"/>
                <a:cs typeface="Afeesh"/>
                <a:sym typeface="Afeesh"/>
                <a:rtl val="true"/>
              </a:rPr>
              <a:t>الوقفة الدفاعية: وتقسم الى نوعين</a:t>
            </a:r>
          </a:p>
          <a:p>
            <a:pPr algn="r">
              <a:lnSpc>
                <a:spcPts val="4038"/>
              </a:lnSpc>
            </a:pPr>
            <a:r>
              <a:rPr lang="ar-EG" sz="2884">
                <a:solidFill>
                  <a:srgbClr val="000000"/>
                </a:solidFill>
                <a:latin typeface="Afeesh"/>
                <a:ea typeface="Afeesh"/>
                <a:cs typeface="Afeesh"/>
                <a:sym typeface="Afeesh"/>
                <a:rtl val="true"/>
              </a:rPr>
              <a:t>أ- الوقفة الدفاعية بتقدم أحد القدمين أماما</a:t>
            </a:r>
            <a:r>
              <a:rPr lang="en-US" sz="2884">
                <a:solidFill>
                  <a:srgbClr val="000000"/>
                </a:solidFill>
                <a:latin typeface="Afeesh"/>
                <a:ea typeface="Afeesh"/>
                <a:cs typeface="Afeesh"/>
                <a:sym typeface="Afeesh"/>
              </a:rPr>
              <a:t> :</a:t>
            </a:r>
          </a:p>
          <a:p>
            <a:pPr algn="r">
              <a:lnSpc>
                <a:spcPts val="4038"/>
              </a:lnSpc>
            </a:pPr>
            <a:r>
              <a:rPr lang="ar-EG" sz="2884">
                <a:solidFill>
                  <a:srgbClr val="000000"/>
                </a:solidFill>
                <a:latin typeface="Afeesh"/>
                <a:ea typeface="Afeesh"/>
                <a:cs typeface="Afeesh"/>
                <a:sym typeface="Afeesh"/>
                <a:rtl val="true"/>
              </a:rPr>
              <a:t>في هذه الوقفة تتقدم أحد القدمين أماما وتكون احد الذراعين لأعلى وتستخدم هذه الوقفة الدفاعية في حالة قرب المهاجم المستحوذ على الكرة من السلة ولم يبدأ بالطبطبة بالكرة كذلك في حالة إجبار اللاعب المستحوذ على الكرة أن يسلك طريق معين تجاه خطوط الجانب لعمل مصيدة دفاعية على لاعب أخر في أماكن محددة من الملعب</a:t>
            </a:r>
            <a:r>
              <a:rPr lang="en-US" sz="2884">
                <a:solidFill>
                  <a:srgbClr val="000000"/>
                </a:solidFill>
                <a:latin typeface="Afeesh"/>
                <a:ea typeface="Afeesh"/>
                <a:cs typeface="Afeesh"/>
                <a:sym typeface="Afeesh"/>
              </a:rPr>
              <a:t>.</a:t>
            </a:r>
          </a:p>
          <a:p>
            <a:pPr algn="r">
              <a:lnSpc>
                <a:spcPts val="4038"/>
              </a:lnSpc>
            </a:pPr>
            <a:r>
              <a:rPr lang="ar-EG" sz="2884">
                <a:solidFill>
                  <a:srgbClr val="000000"/>
                </a:solidFill>
                <a:latin typeface="Afeesh"/>
                <a:ea typeface="Afeesh"/>
                <a:cs typeface="Afeesh"/>
                <a:sym typeface="Afeesh"/>
                <a:rtl val="true"/>
              </a:rPr>
              <a:t>ب- الوقفة الدفاعية بتوازن القدمين</a:t>
            </a:r>
            <a:r>
              <a:rPr lang="en-US" sz="2884">
                <a:solidFill>
                  <a:srgbClr val="000000"/>
                </a:solidFill>
                <a:latin typeface="Afeesh"/>
                <a:ea typeface="Afeesh"/>
                <a:cs typeface="Afeesh"/>
                <a:sym typeface="Afeesh"/>
              </a:rPr>
              <a:t>.</a:t>
            </a:r>
          </a:p>
          <a:p>
            <a:pPr algn="r">
              <a:lnSpc>
                <a:spcPts val="4038"/>
              </a:lnSpc>
            </a:pPr>
            <a:r>
              <a:rPr lang="ar-EG" sz="2884">
                <a:solidFill>
                  <a:srgbClr val="000000"/>
                </a:solidFill>
                <a:latin typeface="Afeesh"/>
                <a:ea typeface="Afeesh"/>
                <a:cs typeface="Afeesh"/>
                <a:sym typeface="Afeesh"/>
                <a:rtl val="true"/>
              </a:rPr>
              <a:t>في هذه الوقفة الدفاعية يكون القدمين متوازين والمسافة بينهما باتساع عرض الكتف والذراعين بجانب الجسم ولأعلى قليلا مع مراعاة شروط الوقفة الدفاعية السابق توضيحها</a:t>
            </a:r>
            <a:r>
              <a:rPr lang="en-US" sz="2884">
                <a:solidFill>
                  <a:srgbClr val="000000"/>
                </a:solidFill>
                <a:latin typeface="Afeesh"/>
                <a:ea typeface="Afeesh"/>
                <a:cs typeface="Afeesh"/>
                <a:sym typeface="Afeesh"/>
              </a:rPr>
              <a:t>.</a:t>
            </a:r>
          </a:p>
          <a:p>
            <a:pPr algn="r">
              <a:lnSpc>
                <a:spcPts val="4038"/>
              </a:lnSpc>
            </a:pPr>
            <a:r>
              <a:rPr lang="ar-EG" sz="2884">
                <a:solidFill>
                  <a:srgbClr val="000000"/>
                </a:solidFill>
                <a:latin typeface="Afeesh"/>
                <a:ea typeface="Afeesh"/>
                <a:cs typeface="Afeesh"/>
                <a:sym typeface="Afeesh"/>
                <a:rtl val="true"/>
              </a:rPr>
              <a:t>وتستخدم هذه الوقفة الدفاعية في حالة الطبطبة بالكرة بعيد عن نقطة التهديف وخاصة عند نقطة منتصف الملعب لمنع اللاعب الذي يطبطب الكرة من اختراق منطقة المنتصف يعرف قاموس كرة السلة المنطقة بأنها " منطقة محددة في ملعب كرة السلة توضف فيها المهارات الدفاعية</a:t>
            </a:r>
            <a:r>
              <a:rPr lang="en-US" sz="2884">
                <a:solidFill>
                  <a:srgbClr val="000000"/>
                </a:solidFill>
                <a:latin typeface="Afeesh"/>
                <a:ea typeface="Afeesh"/>
                <a:cs typeface="Afeesh"/>
                <a:sym typeface="Afeesh"/>
              </a:rPr>
              <a:t> ".</a:t>
            </a:r>
          </a:p>
          <a:p>
            <a:pPr algn="r">
              <a:lnSpc>
                <a:spcPts val="4038"/>
              </a:lnSpc>
            </a:pPr>
            <a:r>
              <a:rPr lang="ar-EG" sz="2884">
                <a:solidFill>
                  <a:srgbClr val="000000"/>
                </a:solidFill>
                <a:latin typeface="Afeesh"/>
                <a:ea typeface="Afeesh"/>
                <a:cs typeface="Afeesh"/>
                <a:sym typeface="Afeesh"/>
                <a:rtl val="true"/>
              </a:rPr>
              <a:t>أما دفاع المنطقة فيعرف على انه " نظام دفاعي - للاعبي كرة السلة لحراسة أو الدفاع عن منطقة محددة في ساحتهم الخلفية</a:t>
            </a:r>
            <a:r>
              <a:rPr lang="en-US" sz="2884">
                <a:solidFill>
                  <a:srgbClr val="000000"/>
                </a:solidFill>
                <a:latin typeface="Afeesh"/>
                <a:ea typeface="Afeesh"/>
                <a:cs typeface="Afeesh"/>
                <a:sym typeface="Afeesh"/>
              </a:rPr>
              <a:t> "</a:t>
            </a:r>
          </a:p>
          <a:p>
            <a:pPr algn="r">
              <a:lnSpc>
                <a:spcPts val="4038"/>
              </a:lnSpc>
            </a:pPr>
            <a:r>
              <a:rPr lang="ar-EG" sz="2884">
                <a:solidFill>
                  <a:srgbClr val="000000"/>
                </a:solidFill>
                <a:latin typeface="Afeesh"/>
                <a:ea typeface="Afeesh"/>
                <a:cs typeface="Afeesh"/>
                <a:sym typeface="Afeesh"/>
                <a:rtl val="true"/>
              </a:rPr>
              <a:t>وهو نظام للدفاع عن منطقة معينة في ملعب كرة السلة يؤديه اللاعب المدافع بمسؤولية تامة عنها ويساعد بقية زملائه في مناطقهم ، أو تولي كل لاعب مسؤولية الدفاع عن منطقة معينة محددة في التشكيل الدفاعي الملعوب في إطار عمل جماعي محدد</a:t>
            </a:r>
            <a:r>
              <a:rPr lang="en-US" sz="2884">
                <a:solidFill>
                  <a:srgbClr val="000000"/>
                </a:solidFill>
                <a:latin typeface="Afeesh"/>
                <a:ea typeface="Afeesh"/>
                <a:cs typeface="Afeesh"/>
                <a:sym typeface="Afeesh"/>
              </a:rPr>
              <a:t>.</a:t>
            </a:r>
          </a:p>
          <a:p>
            <a:pPr algn="r">
              <a:lnSpc>
                <a:spcPts val="4038"/>
              </a:lnSpc>
            </a:pPr>
          </a:p>
        </p:txBody>
      </p:sp>
    </p:spTree>
  </p:cSld>
  <p:clrMapOvr>
    <a:masterClrMapping/>
  </p:clrMapOvr>
</p:sld>
</file>

<file path=ppt/slides/slide6.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53124"/>
            <a:ext cx="17940191" cy="10252651"/>
          </a:xfrm>
          <a:prstGeom prst="rect">
            <a:avLst/>
          </a:prstGeom>
        </p:spPr>
        <p:txBody>
          <a:bodyPr anchor="t" rtlCol="false" tIns="0" lIns="0" bIns="0" rIns="0">
            <a:spAutoFit/>
          </a:bodyPr>
          <a:lstStyle/>
          <a:p>
            <a:pPr algn="just" rtl="true">
              <a:lnSpc>
                <a:spcPts val="4280"/>
              </a:lnSpc>
            </a:pPr>
            <a:r>
              <a:rPr lang="ar-EG" sz="2339">
                <a:solidFill>
                  <a:srgbClr val="000000"/>
                </a:solidFill>
                <a:latin typeface="Afeesh"/>
                <a:ea typeface="Afeesh"/>
                <a:cs typeface="Afeesh"/>
                <a:sym typeface="Afeesh"/>
                <a:rtl val="true"/>
              </a:rPr>
              <a:t>أنو</a:t>
            </a:r>
            <a:r>
              <a:rPr lang="ar-EG" sz="2339">
                <a:solidFill>
                  <a:srgbClr val="000000"/>
                </a:solidFill>
                <a:latin typeface="Afeesh"/>
                <a:ea typeface="Afeesh"/>
                <a:cs typeface="Afeesh"/>
                <a:sym typeface="Afeesh"/>
                <a:rtl val="true"/>
              </a:rPr>
              <a:t>اع تشكيلات دفاع المنطقة:</a:t>
            </a:r>
          </a:p>
          <a:p>
            <a:pPr algn="just" rtl="true">
              <a:lnSpc>
                <a:spcPts val="4280"/>
              </a:lnSpc>
            </a:pPr>
            <a:r>
              <a:rPr lang="en-US" sz="2339">
                <a:solidFill>
                  <a:srgbClr val="000000"/>
                </a:solidFill>
                <a:latin typeface="Afeesh"/>
                <a:ea typeface="Afeesh"/>
                <a:cs typeface="Afeesh"/>
                <a:sym typeface="Afeesh"/>
              </a:rPr>
              <a:t>2-1-2</a:t>
            </a:r>
            <a:r>
              <a:rPr lang="ar-EG" sz="2339">
                <a:solidFill>
                  <a:srgbClr val="000000"/>
                </a:solidFill>
                <a:latin typeface="Afeesh"/>
                <a:ea typeface="Afeesh"/>
                <a:cs typeface="Afeesh"/>
                <a:sym typeface="Afeesh"/>
                <a:rtl val="true"/>
              </a:rPr>
              <a:t>-أشكال استخدامات دفاع المنطقة.</a:t>
            </a:r>
          </a:p>
          <a:p>
            <a:pPr algn="just" rtl="true">
              <a:lnSpc>
                <a:spcPts val="4280"/>
              </a:lnSpc>
            </a:pPr>
            <a:r>
              <a:rPr lang="ar-EG" sz="2339">
                <a:solidFill>
                  <a:srgbClr val="000000"/>
                </a:solidFill>
                <a:latin typeface="Afeesh"/>
                <a:ea typeface="Afeesh"/>
                <a:cs typeface="Afeesh"/>
                <a:sym typeface="Afeesh"/>
                <a:rtl val="true"/>
              </a:rPr>
              <a:t>يستخدم دفاع المنطقة بتشكيلاته المتعددة كما يأتي :</a:t>
            </a:r>
          </a:p>
          <a:p>
            <a:pPr algn="just" rtl="true">
              <a:lnSpc>
                <a:spcPts val="4280"/>
              </a:lnSpc>
            </a:pPr>
            <a:r>
              <a:rPr lang="ar-EG" sz="2339">
                <a:solidFill>
                  <a:srgbClr val="000000"/>
                </a:solidFill>
                <a:latin typeface="Afeesh"/>
                <a:ea typeface="Afeesh"/>
                <a:cs typeface="Afeesh"/>
                <a:sym typeface="Afeesh"/>
                <a:rtl val="true"/>
              </a:rPr>
              <a:t>.</a:t>
            </a:r>
            <a:r>
              <a:rPr lang="en-US" sz="2339">
                <a:solidFill>
                  <a:srgbClr val="000000"/>
                </a:solidFill>
                <a:latin typeface="Afeesh"/>
                <a:ea typeface="Afeesh"/>
                <a:cs typeface="Afeesh"/>
                <a:sym typeface="Afeesh"/>
              </a:rPr>
              <a:t>1</a:t>
            </a:r>
            <a:r>
              <a:rPr lang="ar-EG" sz="2339">
                <a:solidFill>
                  <a:srgbClr val="000000"/>
                </a:solidFill>
                <a:latin typeface="Afeesh"/>
                <a:ea typeface="Afeesh"/>
                <a:cs typeface="Afeesh"/>
                <a:sym typeface="Afeesh"/>
                <a:rtl val="true"/>
              </a:rPr>
              <a:t> دفاع المنطقة الملعب كله.</a:t>
            </a:r>
          </a:p>
          <a:p>
            <a:pPr algn="just" rtl="true">
              <a:lnSpc>
                <a:spcPts val="4280"/>
              </a:lnSpc>
            </a:pPr>
            <a:r>
              <a:rPr lang="en-US" sz="2339">
                <a:solidFill>
                  <a:srgbClr val="000000"/>
                </a:solidFill>
                <a:latin typeface="Afeesh"/>
                <a:ea typeface="Afeesh"/>
                <a:cs typeface="Afeesh"/>
                <a:sym typeface="Afeesh"/>
              </a:rPr>
              <a:t>2</a:t>
            </a:r>
            <a:r>
              <a:rPr lang="ar-EG" sz="2339">
                <a:solidFill>
                  <a:srgbClr val="000000"/>
                </a:solidFill>
                <a:latin typeface="Afeesh"/>
                <a:ea typeface="Afeesh"/>
                <a:cs typeface="Afeesh"/>
                <a:sym typeface="Afeesh"/>
                <a:rtl val="true"/>
              </a:rPr>
              <a:t> دفاع المنطقة نصف الملعب</a:t>
            </a:r>
          </a:p>
          <a:p>
            <a:pPr algn="just" rtl="true">
              <a:lnSpc>
                <a:spcPts val="4280"/>
              </a:lnSpc>
            </a:pPr>
            <a:r>
              <a:rPr lang="en-US" sz="2339">
                <a:solidFill>
                  <a:srgbClr val="000000"/>
                </a:solidFill>
                <a:latin typeface="Afeesh"/>
                <a:ea typeface="Afeesh"/>
                <a:cs typeface="Afeesh"/>
                <a:sym typeface="Afeesh"/>
              </a:rPr>
              <a:t>3</a:t>
            </a:r>
            <a:r>
              <a:rPr lang="ar-EG" sz="2339">
                <a:solidFill>
                  <a:srgbClr val="000000"/>
                </a:solidFill>
                <a:latin typeface="Afeesh"/>
                <a:ea typeface="Afeesh"/>
                <a:cs typeface="Afeesh"/>
                <a:sym typeface="Afeesh"/>
                <a:rtl val="true"/>
              </a:rPr>
              <a:t> دفاع المنطقة في الثلث الأخير من الملعب .</a:t>
            </a:r>
          </a:p>
          <a:p>
            <a:pPr algn="just" rtl="true">
              <a:lnSpc>
                <a:spcPts val="4280"/>
              </a:lnSpc>
            </a:pPr>
            <a:r>
              <a:rPr lang="ar-EG" sz="2339">
                <a:solidFill>
                  <a:srgbClr val="000000"/>
                </a:solidFill>
                <a:latin typeface="Afeesh"/>
                <a:ea typeface="Afeesh"/>
                <a:cs typeface="Afeesh"/>
                <a:sym typeface="Afeesh"/>
                <a:rtl val="true"/>
              </a:rPr>
              <a:t>مميزات دفاع المنطقة:</a:t>
            </a:r>
          </a:p>
          <a:p>
            <a:pPr algn="just" rtl="true">
              <a:lnSpc>
                <a:spcPts val="4280"/>
              </a:lnSpc>
            </a:pPr>
            <a:r>
              <a:rPr lang="en-US" sz="2339">
                <a:solidFill>
                  <a:srgbClr val="000000"/>
                </a:solidFill>
                <a:latin typeface="Afeesh"/>
                <a:ea typeface="Afeesh"/>
                <a:cs typeface="Afeesh"/>
                <a:sym typeface="Afeesh"/>
              </a:rPr>
              <a:t>1</a:t>
            </a:r>
            <a:r>
              <a:rPr lang="ar-EG" sz="2339">
                <a:solidFill>
                  <a:srgbClr val="000000"/>
                </a:solidFill>
                <a:latin typeface="Afeesh"/>
                <a:ea typeface="Afeesh"/>
                <a:cs typeface="Afeesh"/>
                <a:sym typeface="Afeesh"/>
                <a:rtl val="true"/>
              </a:rPr>
              <a:t>- التحرك الدفاعي للجانب:</a:t>
            </a:r>
          </a:p>
          <a:p>
            <a:pPr algn="just" rtl="true">
              <a:lnSpc>
                <a:spcPts val="4280"/>
              </a:lnSpc>
            </a:pPr>
            <a:r>
              <a:rPr lang="ar-EG" sz="2339">
                <a:solidFill>
                  <a:srgbClr val="000000"/>
                </a:solidFill>
                <a:latin typeface="Afeesh"/>
                <a:ea typeface="Afeesh"/>
                <a:cs typeface="Afeesh"/>
                <a:sym typeface="Afeesh"/>
                <a:rtl val="true"/>
              </a:rPr>
              <a:t>عند التحرك للجانب الأيمن على سبيل المثال فان القدم اليمني تتحرك أولا إلى جهة اليمين ثم القدم اليسرى ويجب مراعاة شروط القفة الدفاعية الصحيحة من حيث المسافة الدفاعية والاتزان وغيره.</a:t>
            </a:r>
          </a:p>
          <a:p>
            <a:pPr algn="just" rtl="true">
              <a:lnSpc>
                <a:spcPts val="4280"/>
              </a:lnSpc>
            </a:pPr>
            <a:r>
              <a:rPr lang="en-US" sz="2339">
                <a:solidFill>
                  <a:srgbClr val="000000"/>
                </a:solidFill>
                <a:latin typeface="Afeesh"/>
                <a:ea typeface="Afeesh"/>
                <a:cs typeface="Afeesh"/>
                <a:sym typeface="Afeesh"/>
              </a:rPr>
              <a:t>2</a:t>
            </a:r>
            <a:r>
              <a:rPr lang="ar-EG" sz="2339">
                <a:solidFill>
                  <a:srgbClr val="000000"/>
                </a:solidFill>
                <a:latin typeface="Afeesh"/>
                <a:ea typeface="Afeesh"/>
                <a:cs typeface="Afeesh"/>
                <a:sym typeface="Afeesh"/>
                <a:rtl val="true"/>
              </a:rPr>
              <a:t>- التحرك الدفاعي القطري أو المائل:</a:t>
            </a:r>
          </a:p>
          <a:p>
            <a:pPr algn="just" rtl="true">
              <a:lnSpc>
                <a:spcPts val="4280"/>
              </a:lnSpc>
            </a:pPr>
            <a:r>
              <a:rPr lang="ar-EG" sz="2339">
                <a:solidFill>
                  <a:srgbClr val="000000"/>
                </a:solidFill>
                <a:latin typeface="Afeesh"/>
                <a:ea typeface="Afeesh"/>
                <a:cs typeface="Afeesh"/>
                <a:sym typeface="Afeesh"/>
                <a:rtl val="true"/>
              </a:rPr>
              <a:t>وهي تحركات دفاعية مائلة تستخدم في حالة تحركات المنافس في اتجاه ما بين الجانب الأمامي</a:t>
            </a:r>
          </a:p>
          <a:p>
            <a:pPr algn="just" rtl="true">
              <a:lnSpc>
                <a:spcPts val="4280"/>
              </a:lnSpc>
            </a:pPr>
            <a:r>
              <a:rPr lang="ar-EG" sz="2339">
                <a:solidFill>
                  <a:srgbClr val="000000"/>
                </a:solidFill>
                <a:latin typeface="Afeesh"/>
                <a:ea typeface="Afeesh"/>
                <a:cs typeface="Afeesh"/>
                <a:sym typeface="Afeesh"/>
                <a:rtl val="true"/>
              </a:rPr>
              <a:t>والخلفي يؤدي اللاعب نفس الخطوات الدفاعية السابقة مع اختلاف بسيط وهو ميل أو انحراف</a:t>
            </a:r>
          </a:p>
          <a:p>
            <a:pPr algn="just" rtl="true">
              <a:lnSpc>
                <a:spcPts val="4280"/>
              </a:lnSpc>
            </a:pPr>
            <a:r>
              <a:rPr lang="ar-EG" sz="2339">
                <a:solidFill>
                  <a:srgbClr val="000000"/>
                </a:solidFill>
                <a:latin typeface="Afeesh"/>
                <a:ea typeface="Afeesh"/>
                <a:cs typeface="Afeesh"/>
                <a:sym typeface="Afeesh"/>
                <a:rtl val="true"/>
              </a:rPr>
              <a:t>الجسم بزاوية مع مراعاة نفس الشروط السابقة في التحركات الدفاعية.</a:t>
            </a:r>
          </a:p>
          <a:p>
            <a:pPr algn="just" rtl="true">
              <a:lnSpc>
                <a:spcPts val="4280"/>
              </a:lnSpc>
            </a:pPr>
            <a:r>
              <a:rPr lang="en-US" sz="2339">
                <a:solidFill>
                  <a:srgbClr val="000000"/>
                </a:solidFill>
                <a:latin typeface="Afeesh"/>
                <a:ea typeface="Afeesh"/>
                <a:cs typeface="Afeesh"/>
                <a:sym typeface="Afeesh"/>
              </a:rPr>
              <a:t>3</a:t>
            </a:r>
            <a:r>
              <a:rPr lang="ar-EG" sz="2339">
                <a:solidFill>
                  <a:srgbClr val="000000"/>
                </a:solidFill>
                <a:latin typeface="Afeesh"/>
                <a:ea typeface="Afeesh"/>
                <a:cs typeface="Afeesh"/>
                <a:sym typeface="Afeesh"/>
                <a:rtl val="true"/>
              </a:rPr>
              <a:t>- المكان الدفاعي</a:t>
            </a:r>
          </a:p>
          <a:p>
            <a:pPr algn="just" rtl="true">
              <a:lnSpc>
                <a:spcPts val="4280"/>
              </a:lnSpc>
            </a:pPr>
            <a:r>
              <a:rPr lang="ar-EG" sz="2339">
                <a:solidFill>
                  <a:srgbClr val="000000"/>
                </a:solidFill>
                <a:latin typeface="Afeesh"/>
                <a:ea typeface="Afeesh"/>
                <a:cs typeface="Afeesh"/>
                <a:sym typeface="Afeesh"/>
                <a:rtl val="true"/>
              </a:rPr>
              <a:t>يتطلب المكان الدفاعي من اللاعب أن يبقى ما بين المهاجم والسلة في كل الأوقات وإذا أدى ذلك</a:t>
            </a:r>
          </a:p>
          <a:p>
            <a:pPr algn="just" rtl="true">
              <a:lnSpc>
                <a:spcPts val="4280"/>
              </a:lnSpc>
            </a:pPr>
            <a:r>
              <a:rPr lang="ar-EG" sz="2339">
                <a:solidFill>
                  <a:srgbClr val="000000"/>
                </a:solidFill>
                <a:latin typeface="Afeesh"/>
                <a:ea typeface="Afeesh"/>
                <a:cs typeface="Afeesh"/>
                <a:sym typeface="Afeesh"/>
                <a:rtl val="true"/>
              </a:rPr>
              <a:t>المدافع فأنه يمنع المنافس من القطع أو الاختراقات في خط مستقيم إلى السلة ويكون المدافع في</a:t>
            </a:r>
          </a:p>
          <a:p>
            <a:pPr algn="just" rtl="true">
              <a:lnSpc>
                <a:spcPts val="4280"/>
              </a:lnSpc>
            </a:pPr>
            <a:r>
              <a:rPr lang="ar-EG" sz="2339">
                <a:solidFill>
                  <a:srgbClr val="000000"/>
                </a:solidFill>
                <a:latin typeface="Afeesh"/>
                <a:ea typeface="Afeesh"/>
                <a:cs typeface="Afeesh"/>
                <a:sym typeface="Afeesh"/>
                <a:rtl val="true"/>
              </a:rPr>
              <a:t>مكان مناسب يضايق به باستمرار أي محاولات للتصويب.</a:t>
            </a:r>
          </a:p>
          <a:p>
            <a:pPr algn="just" rtl="true">
              <a:lnSpc>
                <a:spcPts val="4280"/>
              </a:lnSpc>
            </a:pPr>
          </a:p>
        </p:txBody>
      </p:sp>
    </p:spTree>
  </p:cSld>
  <p:clrMapOvr>
    <a:masterClrMapping/>
  </p:clrMapOvr>
</p:sld>
</file>

<file path=ppt/slides/slide7.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1121866" y="-47625"/>
            <a:ext cx="17166134" cy="10660141"/>
          </a:xfrm>
          <a:prstGeom prst="rect">
            <a:avLst/>
          </a:prstGeom>
        </p:spPr>
        <p:txBody>
          <a:bodyPr anchor="t" rtlCol="false" tIns="0" lIns="0" bIns="0" rIns="0">
            <a:spAutoFit/>
          </a:bodyPr>
          <a:lstStyle/>
          <a:p>
            <a:pPr algn="r" rtl="true">
              <a:lnSpc>
                <a:spcPts val="3058"/>
              </a:lnSpc>
              <a:spcBef>
                <a:spcPct val="0"/>
              </a:spcBef>
            </a:pPr>
            <a:r>
              <a:rPr lang="ar-EG" sz="2184">
                <a:solidFill>
                  <a:srgbClr val="000000"/>
                </a:solidFill>
                <a:latin typeface="Afeesh"/>
                <a:ea typeface="Afeesh"/>
                <a:cs typeface="Afeesh"/>
                <a:sym typeface="Afeesh"/>
                <a:rtl val="true"/>
              </a:rPr>
              <a:t>- استخدام الرؤية:</a:t>
            </a:r>
          </a:p>
          <a:p>
            <a:pPr algn="r" rtl="true">
              <a:lnSpc>
                <a:spcPts val="3058"/>
              </a:lnSpc>
              <a:spcBef>
                <a:spcPct val="0"/>
              </a:spcBef>
            </a:pPr>
            <a:r>
              <a:rPr lang="ar-EG" sz="2184">
                <a:solidFill>
                  <a:srgbClr val="000000"/>
                </a:solidFill>
                <a:latin typeface="Afeesh"/>
                <a:ea typeface="Afeesh"/>
                <a:cs typeface="Afeesh"/>
                <a:sym typeface="Afeesh"/>
                <a:rtl val="true"/>
              </a:rPr>
              <a:t>فالمدافع يجب ألا يركز على المنافس وحده فقط عندما يكون مستحوذ على الكرة بل يبقى مدركا</a:t>
            </a:r>
          </a:p>
          <a:p>
            <a:pPr algn="r" rtl="true">
              <a:lnSpc>
                <a:spcPts val="3058"/>
              </a:lnSpc>
              <a:spcBef>
                <a:spcPct val="0"/>
              </a:spcBef>
            </a:pPr>
            <a:r>
              <a:rPr lang="ar-EG" sz="2184">
                <a:solidFill>
                  <a:srgbClr val="000000"/>
                </a:solidFill>
                <a:latin typeface="Afeesh"/>
                <a:ea typeface="Afeesh"/>
                <a:cs typeface="Afeesh"/>
                <a:sym typeface="Afeesh"/>
                <a:rtl val="true"/>
              </a:rPr>
              <a:t>لمكان الكرة وحالات الحجز التي يمكن أن تؤدي من الفريق المنافس.</a:t>
            </a:r>
          </a:p>
          <a:p>
            <a:pPr algn="r" rtl="true">
              <a:lnSpc>
                <a:spcPts val="3058"/>
              </a:lnSpc>
              <a:spcBef>
                <a:spcPct val="0"/>
              </a:spcBef>
            </a:pPr>
          </a:p>
          <a:p>
            <a:pPr algn="r" rtl="true">
              <a:lnSpc>
                <a:spcPts val="3058"/>
              </a:lnSpc>
              <a:spcBef>
                <a:spcPct val="0"/>
              </a:spcBef>
            </a:pPr>
            <a:r>
              <a:rPr lang="en-US" sz="2184">
                <a:solidFill>
                  <a:srgbClr val="000000"/>
                </a:solidFill>
                <a:latin typeface="Afeesh"/>
                <a:ea typeface="Afeesh"/>
                <a:cs typeface="Afeesh"/>
                <a:sym typeface="Afeesh"/>
              </a:rPr>
              <a:t>5</a:t>
            </a:r>
            <a:r>
              <a:rPr lang="ar-EG" sz="2184">
                <a:solidFill>
                  <a:srgbClr val="000000"/>
                </a:solidFill>
                <a:latin typeface="Afeesh"/>
                <a:ea typeface="Afeesh"/>
                <a:cs typeface="Afeesh"/>
                <a:sym typeface="Afeesh"/>
                <a:rtl val="true"/>
              </a:rPr>
              <a:t>- التحدث أثناء الدفاع:</a:t>
            </a:r>
          </a:p>
          <a:p>
            <a:pPr algn="r" rtl="true">
              <a:lnSpc>
                <a:spcPts val="3058"/>
              </a:lnSpc>
              <a:spcBef>
                <a:spcPct val="0"/>
              </a:spcBef>
            </a:pPr>
            <a:r>
              <a:rPr lang="ar-EG" sz="2184">
                <a:solidFill>
                  <a:srgbClr val="000000"/>
                </a:solidFill>
                <a:latin typeface="Afeesh"/>
                <a:ea typeface="Afeesh"/>
                <a:cs typeface="Afeesh"/>
                <a:sym typeface="Afeesh"/>
                <a:rtl val="true"/>
              </a:rPr>
              <a:t>وبما أن الأسلوب الهجومي يشتمل على عدد كبير من التحركات والمناورات القطع لذلك من</a:t>
            </a:r>
          </a:p>
          <a:p>
            <a:pPr algn="r" rtl="true">
              <a:lnSpc>
                <a:spcPts val="3058"/>
              </a:lnSpc>
              <a:spcBef>
                <a:spcPct val="0"/>
              </a:spcBef>
            </a:pPr>
            <a:r>
              <a:rPr lang="ar-EG" sz="2184">
                <a:solidFill>
                  <a:srgbClr val="000000"/>
                </a:solidFill>
                <a:latin typeface="Afeesh"/>
                <a:ea typeface="Afeesh"/>
                <a:cs typeface="Afeesh"/>
                <a:sym typeface="Afeesh"/>
                <a:rtl val="true"/>
              </a:rPr>
              <a:t>الأهمية أن يتعاون المدافعين فيما بينهم دفاعيا واللاعب المدافع المكلف بحراسة اللاعب المستحوذ على الكرة يجب أن يكون يقظ وذلك من خلال التحذيرات الصوتية وخاصة في حالات الحجز</a:t>
            </a:r>
          </a:p>
          <a:p>
            <a:pPr algn="r" rtl="true">
              <a:lnSpc>
                <a:spcPts val="3058"/>
              </a:lnSpc>
              <a:spcBef>
                <a:spcPct val="0"/>
              </a:spcBef>
            </a:pPr>
            <a:r>
              <a:rPr lang="ar-EG" sz="2184">
                <a:solidFill>
                  <a:srgbClr val="000000"/>
                </a:solidFill>
                <a:latin typeface="Afeesh"/>
                <a:ea typeface="Afeesh"/>
                <a:cs typeface="Afeesh"/>
                <a:sym typeface="Afeesh"/>
                <a:rtl val="true"/>
              </a:rPr>
              <a:t>يتفق جميع خبراء كرة السلة على أن هناك أربعة أنواع من الدفاع الفرقي وهي :</a:t>
            </a:r>
          </a:p>
          <a:p>
            <a:pPr algn="r" rtl="true">
              <a:lnSpc>
                <a:spcPts val="3058"/>
              </a:lnSpc>
              <a:spcBef>
                <a:spcPct val="0"/>
              </a:spcBef>
            </a:pPr>
            <a:r>
              <a:rPr lang="en-US" sz="2184">
                <a:solidFill>
                  <a:srgbClr val="000000"/>
                </a:solidFill>
                <a:latin typeface="Afeesh"/>
                <a:ea typeface="Afeesh"/>
                <a:cs typeface="Afeesh"/>
                <a:sym typeface="Afeesh"/>
              </a:rPr>
              <a:t>1</a:t>
            </a:r>
            <a:r>
              <a:rPr lang="ar-EG" sz="2184">
                <a:solidFill>
                  <a:srgbClr val="000000"/>
                </a:solidFill>
                <a:latin typeface="Afeesh"/>
                <a:ea typeface="Afeesh"/>
                <a:cs typeface="Afeesh"/>
                <a:sym typeface="Afeesh"/>
                <a:rtl val="true"/>
              </a:rPr>
              <a:t>-الدفاع رجل لرجل:</a:t>
            </a:r>
          </a:p>
          <a:p>
            <a:pPr algn="r" rtl="true">
              <a:lnSpc>
                <a:spcPts val="3058"/>
              </a:lnSpc>
              <a:spcBef>
                <a:spcPct val="0"/>
              </a:spcBef>
            </a:pPr>
            <a:r>
              <a:rPr lang="ar-EG" sz="2184">
                <a:solidFill>
                  <a:srgbClr val="000000"/>
                </a:solidFill>
                <a:latin typeface="Afeesh"/>
                <a:ea typeface="Afeesh"/>
                <a:cs typeface="Afeesh"/>
                <a:sym typeface="Afeesh"/>
                <a:rtl val="true"/>
              </a:rPr>
              <a:t>يعرف هذا النوع من الدفاع بأن كل لاعب مدافع مسؤول عن لاعب مهاجم وعليه مراقبته</a:t>
            </a:r>
          </a:p>
          <a:p>
            <a:pPr algn="r" rtl="true">
              <a:lnSpc>
                <a:spcPts val="3058"/>
              </a:lnSpc>
              <a:spcBef>
                <a:spcPct val="0"/>
              </a:spcBef>
            </a:pPr>
            <a:r>
              <a:rPr lang="ar-EG" sz="2184">
                <a:solidFill>
                  <a:srgbClr val="000000"/>
                </a:solidFill>
                <a:latin typeface="Afeesh"/>
                <a:ea typeface="Afeesh"/>
                <a:cs typeface="Afeesh"/>
                <a:sym typeface="Afeesh"/>
                <a:rtl val="true"/>
              </a:rPr>
              <a:t>وتغطيته، يفضل الكثير من المدربين استعمال دفاع الرجل لرجل على دفاع المنطقة بسبب أن</a:t>
            </a:r>
          </a:p>
          <a:p>
            <a:pPr algn="r" rtl="true">
              <a:lnSpc>
                <a:spcPts val="3058"/>
              </a:lnSpc>
              <a:spcBef>
                <a:spcPct val="0"/>
              </a:spcBef>
            </a:pPr>
            <a:r>
              <a:rPr lang="ar-EG" sz="2184">
                <a:solidFill>
                  <a:srgbClr val="000000"/>
                </a:solidFill>
                <a:latin typeface="Afeesh"/>
                <a:ea typeface="Afeesh"/>
                <a:cs typeface="Afeesh"/>
                <a:sym typeface="Afeesh"/>
                <a:rtl val="true"/>
              </a:rPr>
              <a:t>بعض اللاعبين يستطيعون اللعب بطريقة الرجل لرجل ويكونون في وضع يمكنهم من اللعب بطريقة دفاع المنطقة بكل سهولة وبصورة جيدة لكن العكس غير ممكن.</a:t>
            </a:r>
          </a:p>
          <a:p>
            <a:pPr algn="r" rtl="true">
              <a:lnSpc>
                <a:spcPts val="3058"/>
              </a:lnSpc>
              <a:spcBef>
                <a:spcPct val="0"/>
              </a:spcBef>
            </a:pPr>
            <a:r>
              <a:rPr lang="ar-EG" sz="2184">
                <a:solidFill>
                  <a:srgbClr val="000000"/>
                </a:solidFill>
                <a:latin typeface="Afeesh"/>
                <a:ea typeface="Afeesh"/>
                <a:cs typeface="Afeesh"/>
                <a:sym typeface="Afeesh"/>
                <a:rtl val="true"/>
              </a:rPr>
              <a:t>مميزات دفاع الرجل لرجل:</a:t>
            </a:r>
          </a:p>
          <a:p>
            <a:pPr algn="r" rtl="true">
              <a:lnSpc>
                <a:spcPts val="3058"/>
              </a:lnSpc>
              <a:spcBef>
                <a:spcPct val="0"/>
              </a:spcBef>
            </a:pPr>
            <a:r>
              <a:rPr lang="en-US" sz="2184">
                <a:solidFill>
                  <a:srgbClr val="000000"/>
                </a:solidFill>
                <a:latin typeface="Afeesh"/>
                <a:ea typeface="Afeesh"/>
                <a:cs typeface="Afeesh"/>
                <a:sym typeface="Afeesh"/>
              </a:rPr>
              <a:t>1</a:t>
            </a:r>
            <a:r>
              <a:rPr lang="ar-EG" sz="2184">
                <a:solidFill>
                  <a:srgbClr val="000000"/>
                </a:solidFill>
                <a:latin typeface="Afeesh"/>
                <a:ea typeface="Afeesh"/>
                <a:cs typeface="Afeesh"/>
                <a:sym typeface="Afeesh"/>
                <a:rtl val="true"/>
              </a:rPr>
              <a:t>. توزيع المسؤولية لكل لاعب في الفريق</a:t>
            </a:r>
          </a:p>
          <a:p>
            <a:pPr algn="r" rtl="true">
              <a:lnSpc>
                <a:spcPts val="3058"/>
              </a:lnSpc>
              <a:spcBef>
                <a:spcPct val="0"/>
              </a:spcBef>
            </a:pPr>
            <a:r>
              <a:rPr lang="en-US" sz="2184">
                <a:solidFill>
                  <a:srgbClr val="000000"/>
                </a:solidFill>
                <a:latin typeface="Afeesh"/>
                <a:ea typeface="Afeesh"/>
                <a:cs typeface="Afeesh"/>
                <a:sym typeface="Afeesh"/>
              </a:rPr>
              <a:t>2</a:t>
            </a:r>
            <a:r>
              <a:rPr lang="ar-EG" sz="2184">
                <a:solidFill>
                  <a:srgbClr val="000000"/>
                </a:solidFill>
                <a:latin typeface="Afeesh"/>
                <a:ea typeface="Afeesh"/>
                <a:cs typeface="Afeesh"/>
                <a:sym typeface="Afeesh"/>
                <a:rtl val="true"/>
              </a:rPr>
              <a:t>. إثارة حماسة اللاعبين الدفاعية .</a:t>
            </a:r>
          </a:p>
          <a:p>
            <a:pPr algn="r" rtl="true">
              <a:lnSpc>
                <a:spcPts val="3058"/>
              </a:lnSpc>
              <a:spcBef>
                <a:spcPct val="0"/>
              </a:spcBef>
            </a:pPr>
            <a:r>
              <a:rPr lang="en-US" sz="2184">
                <a:solidFill>
                  <a:srgbClr val="000000"/>
                </a:solidFill>
                <a:latin typeface="Afeesh"/>
                <a:ea typeface="Afeesh"/>
                <a:cs typeface="Afeesh"/>
                <a:sym typeface="Afeesh"/>
              </a:rPr>
              <a:t>3</a:t>
            </a:r>
            <a:r>
              <a:rPr lang="ar-EG" sz="2184">
                <a:solidFill>
                  <a:srgbClr val="000000"/>
                </a:solidFill>
                <a:latin typeface="Afeesh"/>
                <a:ea typeface="Afeesh"/>
                <a:cs typeface="Afeesh"/>
                <a:sym typeface="Afeesh"/>
                <a:rtl val="true"/>
              </a:rPr>
              <a:t> إيقاف أو تعطيل التصويب المتوسط والبعيد</a:t>
            </a:r>
          </a:p>
          <a:p>
            <a:pPr algn="r" rtl="true">
              <a:lnSpc>
                <a:spcPts val="3058"/>
              </a:lnSpc>
              <a:spcBef>
                <a:spcPct val="0"/>
              </a:spcBef>
            </a:pPr>
            <a:r>
              <a:rPr lang="en-US" sz="2184">
                <a:solidFill>
                  <a:srgbClr val="000000"/>
                </a:solidFill>
                <a:latin typeface="Afeesh"/>
                <a:ea typeface="Afeesh"/>
                <a:cs typeface="Afeesh"/>
                <a:sym typeface="Afeesh"/>
              </a:rPr>
              <a:t>4</a:t>
            </a:r>
            <a:r>
              <a:rPr lang="ar-EG" sz="2184">
                <a:solidFill>
                  <a:srgbClr val="000000"/>
                </a:solidFill>
                <a:latin typeface="Afeesh"/>
                <a:ea typeface="Afeesh"/>
                <a:cs typeface="Afeesh"/>
                <a:sym typeface="Afeesh"/>
                <a:rtl val="true"/>
              </a:rPr>
              <a:t>. إجبار المهاجمين على اللعب بحرص أكثر ومن ثم استنفاذ وقت أطول في الإعداد للهجمة</a:t>
            </a:r>
          </a:p>
          <a:p>
            <a:pPr algn="r" rtl="true">
              <a:lnSpc>
                <a:spcPts val="3058"/>
              </a:lnSpc>
              <a:spcBef>
                <a:spcPct val="0"/>
              </a:spcBef>
            </a:pPr>
            <a:r>
              <a:rPr lang="en-US" sz="2184">
                <a:solidFill>
                  <a:srgbClr val="000000"/>
                </a:solidFill>
                <a:latin typeface="Afeesh"/>
                <a:ea typeface="Afeesh"/>
                <a:cs typeface="Afeesh"/>
                <a:sym typeface="Afeesh"/>
              </a:rPr>
              <a:t>5</a:t>
            </a:r>
            <a:r>
              <a:rPr lang="ar-EG" sz="2184">
                <a:solidFill>
                  <a:srgbClr val="000000"/>
                </a:solidFill>
                <a:latin typeface="Afeesh"/>
                <a:ea typeface="Afeesh"/>
                <a:cs typeface="Afeesh"/>
                <a:sym typeface="Afeesh"/>
                <a:rtl val="true"/>
              </a:rPr>
              <a:t>. تشتيت انتباه المهاجمين بين محاولات الهجوم ومحاولات حماية الكرة من المدافعين</a:t>
            </a:r>
          </a:p>
          <a:p>
            <a:pPr algn="r" rtl="true">
              <a:lnSpc>
                <a:spcPts val="3058"/>
              </a:lnSpc>
              <a:spcBef>
                <a:spcPct val="0"/>
              </a:spcBef>
            </a:pPr>
            <a:r>
              <a:rPr lang="en-US" sz="2184">
                <a:solidFill>
                  <a:srgbClr val="000000"/>
                </a:solidFill>
                <a:latin typeface="Afeesh"/>
                <a:ea typeface="Afeesh"/>
                <a:cs typeface="Afeesh"/>
                <a:sym typeface="Afeesh"/>
              </a:rPr>
              <a:t>6</a:t>
            </a:r>
            <a:r>
              <a:rPr lang="ar-EG" sz="2184">
                <a:solidFill>
                  <a:srgbClr val="000000"/>
                </a:solidFill>
                <a:latin typeface="Afeesh"/>
                <a:ea typeface="Afeesh"/>
                <a:cs typeface="Afeesh"/>
                <a:sym typeface="Afeesh"/>
                <a:rtl val="true"/>
              </a:rPr>
              <a:t>. يسمح بالحصول على فرص جيدة للهجوم الخاطف</a:t>
            </a:r>
          </a:p>
          <a:p>
            <a:pPr algn="r" rtl="true">
              <a:lnSpc>
                <a:spcPts val="3058"/>
              </a:lnSpc>
              <a:spcBef>
                <a:spcPct val="0"/>
              </a:spcBef>
            </a:pPr>
            <a:r>
              <a:rPr lang="ar-EG" sz="2184">
                <a:solidFill>
                  <a:srgbClr val="000000"/>
                </a:solidFill>
                <a:latin typeface="Afeesh"/>
                <a:ea typeface="Afeesh"/>
                <a:cs typeface="Afeesh"/>
                <a:sym typeface="Afeesh"/>
                <a:rtl val="true"/>
              </a:rPr>
              <a:t>عيوب دفاع الرجل لرجل</a:t>
            </a:r>
          </a:p>
          <a:p>
            <a:pPr algn="r" rtl="true">
              <a:lnSpc>
                <a:spcPts val="3058"/>
              </a:lnSpc>
              <a:spcBef>
                <a:spcPct val="0"/>
              </a:spcBef>
            </a:pPr>
            <a:r>
              <a:rPr lang="en-US" sz="2184">
                <a:solidFill>
                  <a:srgbClr val="000000"/>
                </a:solidFill>
                <a:latin typeface="Afeesh"/>
                <a:ea typeface="Afeesh"/>
                <a:cs typeface="Afeesh"/>
                <a:sym typeface="Afeesh"/>
              </a:rPr>
              <a:t>1</a:t>
            </a:r>
            <a:r>
              <a:rPr lang="ar-EG" sz="2184">
                <a:solidFill>
                  <a:srgbClr val="000000"/>
                </a:solidFill>
                <a:latin typeface="Afeesh"/>
                <a:ea typeface="Afeesh"/>
                <a:cs typeface="Afeesh"/>
                <a:sym typeface="Afeesh"/>
                <a:rtl val="true"/>
              </a:rPr>
              <a:t>. يتطلب إمكانيات فردية دفاعية قوية</a:t>
            </a:r>
          </a:p>
          <a:p>
            <a:pPr algn="r" rtl="true">
              <a:lnSpc>
                <a:spcPts val="3058"/>
              </a:lnSpc>
              <a:spcBef>
                <a:spcPct val="0"/>
              </a:spcBef>
            </a:pPr>
            <a:r>
              <a:rPr lang="en-US" sz="2184">
                <a:solidFill>
                  <a:srgbClr val="000000"/>
                </a:solidFill>
                <a:latin typeface="Afeesh"/>
                <a:ea typeface="Afeesh"/>
                <a:cs typeface="Afeesh"/>
                <a:sym typeface="Afeesh"/>
              </a:rPr>
              <a:t>2</a:t>
            </a:r>
            <a:r>
              <a:rPr lang="ar-EG" sz="2184">
                <a:solidFill>
                  <a:srgbClr val="000000"/>
                </a:solidFill>
                <a:latin typeface="Afeesh"/>
                <a:ea typeface="Afeesh"/>
                <a:cs typeface="Afeesh"/>
                <a:sym typeface="Afeesh"/>
                <a:rtl val="true"/>
              </a:rPr>
              <a:t>. يتطلب إمكانية بدنية وذهنية عالية</a:t>
            </a:r>
          </a:p>
          <a:p>
            <a:pPr algn="r" rtl="true">
              <a:lnSpc>
                <a:spcPts val="3058"/>
              </a:lnSpc>
              <a:spcBef>
                <a:spcPct val="0"/>
              </a:spcBef>
            </a:pPr>
            <a:r>
              <a:rPr lang="ar-EG" sz="2184">
                <a:solidFill>
                  <a:srgbClr val="000000"/>
                </a:solidFill>
                <a:latin typeface="Afeesh"/>
                <a:ea typeface="Afeesh"/>
                <a:cs typeface="Afeesh"/>
                <a:sym typeface="Afeesh"/>
                <a:rtl val="true"/>
              </a:rPr>
              <a:t>.</a:t>
            </a:r>
            <a:r>
              <a:rPr lang="en-US" sz="2184">
                <a:solidFill>
                  <a:srgbClr val="000000"/>
                </a:solidFill>
                <a:latin typeface="Afeesh"/>
                <a:ea typeface="Afeesh"/>
                <a:cs typeface="Afeesh"/>
                <a:sym typeface="Afeesh"/>
              </a:rPr>
              <a:t>3</a:t>
            </a:r>
            <a:r>
              <a:rPr lang="ar-EG" sz="2184">
                <a:solidFill>
                  <a:srgbClr val="000000"/>
                </a:solidFill>
                <a:latin typeface="Afeesh"/>
                <a:ea typeface="Afeesh"/>
                <a:cs typeface="Afeesh"/>
                <a:sym typeface="Afeesh"/>
                <a:rtl val="true"/>
              </a:rPr>
              <a:t>. يصعب تغطية الخطأ الفردي في حالة وجود مدافع ضعيف في قدراته الدفاعية</a:t>
            </a:r>
          </a:p>
          <a:p>
            <a:pPr algn="r" rtl="true">
              <a:lnSpc>
                <a:spcPts val="3058"/>
              </a:lnSpc>
              <a:spcBef>
                <a:spcPct val="0"/>
              </a:spcBef>
            </a:pPr>
            <a:r>
              <a:rPr lang="en-US" sz="2184">
                <a:solidFill>
                  <a:srgbClr val="000000"/>
                </a:solidFill>
                <a:latin typeface="Afeesh"/>
                <a:ea typeface="Afeesh"/>
                <a:cs typeface="Afeesh"/>
                <a:sym typeface="Afeesh"/>
              </a:rPr>
              <a:t>4</a:t>
            </a:r>
            <a:r>
              <a:rPr lang="ar-EG" sz="2184">
                <a:solidFill>
                  <a:srgbClr val="000000"/>
                </a:solidFill>
                <a:latin typeface="Afeesh"/>
                <a:ea typeface="Afeesh"/>
                <a:cs typeface="Afeesh"/>
                <a:sym typeface="Afeesh"/>
                <a:rtl val="true"/>
              </a:rPr>
              <a:t>. طريقة غير فعالة في حالة إجادة المهاجمين لمناورات القطع والحجز الهجومي </a:t>
            </a:r>
          </a:p>
          <a:p>
            <a:pPr algn="r" rtl="true">
              <a:lnSpc>
                <a:spcPts val="3058"/>
              </a:lnSpc>
              <a:spcBef>
                <a:spcPct val="0"/>
              </a:spcBef>
            </a:pPr>
            <a:r>
              <a:rPr lang="en-US" sz="2184">
                <a:solidFill>
                  <a:srgbClr val="000000"/>
                </a:solidFill>
                <a:latin typeface="Afeesh"/>
                <a:ea typeface="Afeesh"/>
                <a:cs typeface="Afeesh"/>
                <a:sym typeface="Afeesh"/>
              </a:rPr>
              <a:t>5</a:t>
            </a:r>
            <a:r>
              <a:rPr lang="ar-EG" sz="2184">
                <a:solidFill>
                  <a:srgbClr val="000000"/>
                </a:solidFill>
                <a:latin typeface="Afeesh"/>
                <a:ea typeface="Afeesh"/>
                <a:cs typeface="Afeesh"/>
                <a:sym typeface="Afeesh"/>
                <a:rtl val="true"/>
              </a:rPr>
              <a:t>. يسفر عن وقوع العديد من اللاعبين في ارتكاب الأخطاء الشخصية</a:t>
            </a:r>
          </a:p>
          <a:p>
            <a:pPr algn="r" rtl="true">
              <a:lnSpc>
                <a:spcPts val="3058"/>
              </a:lnSpc>
              <a:spcBef>
                <a:spcPct val="0"/>
              </a:spcBef>
            </a:pPr>
            <a:r>
              <a:rPr lang="en-US" sz="2184">
                <a:solidFill>
                  <a:srgbClr val="000000"/>
                </a:solidFill>
                <a:latin typeface="Afeesh"/>
                <a:ea typeface="Afeesh"/>
                <a:cs typeface="Afeesh"/>
                <a:sym typeface="Afeesh"/>
              </a:rPr>
              <a:t>6</a:t>
            </a:r>
            <a:r>
              <a:rPr lang="ar-EG" sz="2184">
                <a:solidFill>
                  <a:srgbClr val="000000"/>
                </a:solidFill>
                <a:latin typeface="Afeesh"/>
                <a:ea typeface="Afeesh"/>
                <a:cs typeface="Afeesh"/>
                <a:sym typeface="Afeesh"/>
                <a:rtl val="true"/>
              </a:rPr>
              <a:t>. يسبب ارباكا للفريق في حالة عدم فهم اللاعبين للمسئوليات الدفاعية الفردية والفرقية.</a:t>
            </a:r>
          </a:p>
          <a:p>
            <a:pPr algn="r" rtl="true">
              <a:lnSpc>
                <a:spcPts val="3058"/>
              </a:lnSpc>
              <a:spcBef>
                <a:spcPct val="0"/>
              </a:spcBef>
            </a:pPr>
          </a:p>
          <a:p>
            <a:pPr algn="r" rtl="true">
              <a:lnSpc>
                <a:spcPts val="3058"/>
              </a:lnSpc>
              <a:spcBef>
                <a:spcPct val="0"/>
              </a:spcBef>
            </a:pPr>
          </a:p>
        </p:txBody>
      </p:sp>
    </p:spTree>
  </p:cSld>
  <p:clrMapOvr>
    <a:masterClrMapping/>
  </p:clrMapOvr>
</p:sld>
</file>

<file path=ppt/slides/slide8.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218006"/>
            <a:ext cx="18288000" cy="10585197"/>
          </a:xfrm>
          <a:prstGeom prst="rect">
            <a:avLst/>
          </a:prstGeom>
        </p:spPr>
        <p:txBody>
          <a:bodyPr anchor="t" rtlCol="false" tIns="0" lIns="0" bIns="0" rIns="0">
            <a:spAutoFit/>
          </a:bodyPr>
          <a:lstStyle/>
          <a:p>
            <a:pPr algn="r" rtl="true">
              <a:lnSpc>
                <a:spcPts val="4038"/>
              </a:lnSpc>
              <a:spcBef>
                <a:spcPct val="0"/>
              </a:spcBef>
            </a:pPr>
            <a:r>
              <a:rPr lang="en-US" sz="2884">
                <a:solidFill>
                  <a:srgbClr val="000000"/>
                </a:solidFill>
                <a:latin typeface="Afeesh"/>
                <a:ea typeface="Afeesh"/>
                <a:cs typeface="Afeesh"/>
                <a:sym typeface="Afeesh"/>
              </a:rPr>
              <a:t>2</a:t>
            </a:r>
            <a:r>
              <a:rPr lang="ar-EG" sz="2884">
                <a:solidFill>
                  <a:srgbClr val="000000"/>
                </a:solidFill>
                <a:latin typeface="Afeesh"/>
                <a:ea typeface="Afeesh"/>
                <a:cs typeface="Afeesh"/>
                <a:sym typeface="Afeesh"/>
                <a:rtl val="true"/>
              </a:rPr>
              <a:t>-دفاع المنطقة:</a:t>
            </a:r>
          </a:p>
          <a:p>
            <a:pPr algn="r" rtl="true">
              <a:lnSpc>
                <a:spcPts val="4038"/>
              </a:lnSpc>
              <a:spcBef>
                <a:spcPct val="0"/>
              </a:spcBef>
            </a:pPr>
            <a:r>
              <a:rPr lang="ar-EG" sz="2884">
                <a:solidFill>
                  <a:srgbClr val="000000"/>
                </a:solidFill>
                <a:latin typeface="Afeesh"/>
                <a:ea typeface="Afeesh"/>
                <a:cs typeface="Afeesh"/>
                <a:sym typeface="Afeesh"/>
                <a:rtl val="true"/>
              </a:rPr>
              <a:t>يتطلب الدفاع في كرة السلة أن نركز على أهمية العمل الفردي والجماعي من قبل اللاعبين</a:t>
            </a:r>
          </a:p>
          <a:p>
            <a:pPr algn="r" rtl="true">
              <a:lnSpc>
                <a:spcPts val="4038"/>
              </a:lnSpc>
              <a:spcBef>
                <a:spcPct val="0"/>
              </a:spcBef>
            </a:pPr>
            <a:r>
              <a:rPr lang="ar-EG" sz="2884">
                <a:solidFill>
                  <a:srgbClr val="000000"/>
                </a:solidFill>
                <a:latin typeface="Afeesh"/>
                <a:ea typeface="Afeesh"/>
                <a:cs typeface="Afeesh"/>
                <a:sym typeface="Afeesh"/>
                <a:rtl val="true"/>
              </a:rPr>
              <a:t>و بجهد كبير يتجاوز أكثر الأحيان الجهد المبذول في الهجوم و أن يكون للفرق أهداف دفاعية محددة مسبقا ، فالإنتقال السرع من الهجوم الى الدفاع في لعبة كرة السلة ، و كما نعلم أن تسجيل النقاط في لعبة كرة السلة يكون أكثر مقارنة بالالعاب الفروقية الأخرى وذلك بسبب إعتقاد بعض</a:t>
            </a:r>
          </a:p>
          <a:p>
            <a:pPr algn="r" rtl="true">
              <a:lnSpc>
                <a:spcPts val="4038"/>
              </a:lnSpc>
              <a:spcBef>
                <a:spcPct val="0"/>
              </a:spcBef>
            </a:pPr>
            <a:r>
              <a:rPr lang="ar-EG" sz="2884">
                <a:solidFill>
                  <a:srgbClr val="000000"/>
                </a:solidFill>
                <a:latin typeface="Afeesh"/>
                <a:ea typeface="Afeesh"/>
                <a:cs typeface="Afeesh"/>
                <a:sym typeface="Afeesh"/>
                <a:rtl val="true"/>
              </a:rPr>
              <a:t>اللاعبين بأن الفشل و الخسارة في الدفاع يمكن أن يعوض عنها في الهجوم التالي عند حيازة الكرة، وهذا مفهوم خاطيء إذ من المفروض أن تحافض على هدفك و تسجيل في هدف النافس لتحقيق</a:t>
            </a:r>
          </a:p>
          <a:p>
            <a:pPr algn="r" rtl="true">
              <a:lnSpc>
                <a:spcPts val="4038"/>
              </a:lnSpc>
              <a:spcBef>
                <a:spcPct val="0"/>
              </a:spcBef>
            </a:pPr>
            <a:r>
              <a:rPr lang="ar-EG" sz="2884">
                <a:solidFill>
                  <a:srgbClr val="000000"/>
                </a:solidFill>
                <a:latin typeface="Afeesh"/>
                <a:ea typeface="Afeesh"/>
                <a:cs typeface="Afeesh"/>
                <a:sym typeface="Afeesh"/>
                <a:rtl val="true"/>
              </a:rPr>
              <a:t>الفوز.ونرى كثيرا ان اللاعب الذي لا يميل الى الدفاع فهو كثيرا ما يكون قليل الالتزام في الدفاع و لا يبذل الجهد المطلوب منه لذلك على المدربين أن يقوم بمكافأة اللاعب المدافع و تشجيعه بصورة مستمرة وأن يزرع المدرب في اللاعب درجة من الحب للدفاع نفسها التي هي في الهجوم،و عليه و بغض النظر عن قابليات و مهارات اللاعبين التي يسعى الى تنميتها المدربون خلال التدريب فأن عليهم ان يشجعوا و يولد و الإفتخاز لديهم في تعلم و اتقان و اداء اللعب الدفاعي ،</a:t>
            </a:r>
          </a:p>
          <a:p>
            <a:pPr algn="r" rtl="true">
              <a:lnSpc>
                <a:spcPts val="4038"/>
              </a:lnSpc>
              <a:spcBef>
                <a:spcPct val="0"/>
              </a:spcBef>
            </a:pPr>
            <a:r>
              <a:rPr lang="ar-EG" sz="2884">
                <a:solidFill>
                  <a:srgbClr val="000000"/>
                </a:solidFill>
                <a:latin typeface="Afeesh"/>
                <a:ea typeface="Afeesh"/>
                <a:cs typeface="Afeesh"/>
                <a:sym typeface="Afeesh"/>
                <a:rtl val="true"/>
              </a:rPr>
              <a:t>و ان التدريب على الدفاع يتطلب تنمية وتطوير الدافعية الفردية و الفروقية و كذلك الإستعداد والتحفيز المستمر وهذا ما يخلق رغبته لدى الفريق في التحدى ، وعند مقارنة المهارات الدفاعية بالهجومية في لعبة كرة السلة نرى أن المهارات الهجومية السهلة التميز من قبل الجمهور والصحافة و ذلك بسبب ما يظهر من مهارات و قدرات من اللاعبين في الهجوم و التي تتوج</a:t>
            </a:r>
          </a:p>
          <a:p>
            <a:pPr algn="r" rtl="true">
              <a:lnSpc>
                <a:spcPts val="4038"/>
              </a:lnSpc>
              <a:spcBef>
                <a:spcPct val="0"/>
              </a:spcBef>
            </a:pPr>
            <a:r>
              <a:rPr lang="ar-EG" sz="2884">
                <a:solidFill>
                  <a:srgbClr val="000000"/>
                </a:solidFill>
                <a:latin typeface="Afeesh"/>
                <a:ea typeface="Afeesh"/>
                <a:cs typeface="Afeesh"/>
                <a:sym typeface="Afeesh"/>
                <a:rtl val="true"/>
              </a:rPr>
              <a:t>بإصابة الهدف بعكس الدفاع حيث ان التخطية الدفاعية غالبا ما تتم دون إن ينتبه اليها الجمهور والصحافة لذا باتت خارج التقيم و الإشارة.</a:t>
            </a:r>
          </a:p>
          <a:p>
            <a:pPr algn="r" rtl="true">
              <a:lnSpc>
                <a:spcPts val="4038"/>
              </a:lnSpc>
              <a:spcBef>
                <a:spcPct val="0"/>
              </a:spcBef>
            </a:pPr>
            <a:r>
              <a:rPr lang="ar-EG" sz="2884">
                <a:solidFill>
                  <a:srgbClr val="000000"/>
                </a:solidFill>
                <a:latin typeface="Afeesh"/>
                <a:ea typeface="Afeesh"/>
                <a:cs typeface="Afeesh"/>
                <a:sym typeface="Afeesh"/>
                <a:rtl val="true"/>
              </a:rPr>
              <a:t>وعلى المدربين و اللاعبين مدح و تشجيع زميلهم الذي يجد الدفاع و يقاتل من اجل الحفاظ على هدفه و هذا التشجيع يتم في التدريب و المنافسة على حد سواء و بهذا اللعبة الدفاعية ينعدم وجود لاعب قدير أو منافس يجد الهجوم ، و الغاية من الدفاع هو مراقبة المنافس و منعة من استلام الكرة و تحقيق إصابة الهدف منذ بداية اللعب . وأن الغاية الأساسية من الدفاع هو خلق ضغط</a:t>
            </a:r>
          </a:p>
          <a:p>
            <a:pPr algn="r" rtl="true">
              <a:lnSpc>
                <a:spcPts val="4038"/>
              </a:lnSpc>
              <a:spcBef>
                <a:spcPct val="0"/>
              </a:spcBef>
            </a:pPr>
          </a:p>
          <a:p>
            <a:pPr algn="r" rtl="true">
              <a:lnSpc>
                <a:spcPts val="4038"/>
              </a:lnSpc>
              <a:spcBef>
                <a:spcPct val="0"/>
              </a:spcBef>
            </a:pPr>
          </a:p>
          <a:p>
            <a:pPr algn="r" rtl="true">
              <a:lnSpc>
                <a:spcPts val="4038"/>
              </a:lnSpc>
              <a:spcBef>
                <a:spcPct val="0"/>
              </a:spcBef>
            </a:pPr>
            <a:r>
              <a:rPr lang="ar-EG" sz="2884">
                <a:solidFill>
                  <a:srgbClr val="000000"/>
                </a:solidFill>
                <a:latin typeface="Afeesh"/>
                <a:ea typeface="Afeesh"/>
                <a:cs typeface="Afeesh"/>
                <a:sym typeface="Afeesh"/>
                <a:rtl val="true"/>
              </a:rPr>
              <a:t> </a:t>
            </a:r>
          </a:p>
          <a:p>
            <a:pPr algn="r" rtl="true">
              <a:lnSpc>
                <a:spcPts val="4038"/>
              </a:lnSpc>
              <a:spcBef>
                <a:spcPct val="0"/>
              </a:spcBef>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DAGmqcuC4BU</dc:identifier>
  <dcterms:modified xsi:type="dcterms:W3CDTF">2011-08-01T06:04:30Z</dcterms:modified>
  <cp:revision>1</cp:revision>
  <dc:title>جامعة العلوم والتكنولوجيا محمد بوضياف</dc:title>
</cp:coreProperties>
</file>