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Afeesh" charset="1" panose="00000500000000000000"/>
      <p:regular r:id="rId13"/>
    </p:embeddedFont>
    <p:embeddedFont>
      <p:font typeface="Cairo Bold" charset="1" panose="00000800000000000000"/>
      <p:regular r:id="rId14"/>
    </p:embeddedFont>
    <p:embeddedFont>
      <p:font typeface="UKIJ Bom" charset="1" panose="020B0704020202020204"/>
      <p:regular r:id="rId15"/>
    </p:embeddedFont>
    <p:embeddedFont>
      <p:font typeface="XM Vahid Bold" charset="1" panose="02000803090000020004"/>
      <p:regular r:id="rId16"/>
    </p:embeddedFont>
    <p:embeddedFont>
      <p:font typeface="Montaser Arabic Bold" charset="1" panose="000008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799957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11</a:t>
            </a:r>
          </a:p>
          <a:p>
            <a:pPr algn="ctr" rtl="true">
              <a:lnSpc>
                <a:spcPts val="9353"/>
              </a:lnSpc>
            </a:pPr>
            <a:r>
              <a:rPr lang="ar-EG" sz="6680">
                <a:solidFill>
                  <a:srgbClr val="FFFFFF"/>
                </a:solidFill>
                <a:latin typeface="UKIJ Bom"/>
                <a:ea typeface="UKIJ Bom"/>
                <a:cs typeface="UKIJ Bom"/>
                <a:sym typeface="UKIJ Bom"/>
                <a:rtl val="true"/>
              </a:rPr>
              <a:t>فاعلية الجاهزية </a:t>
            </a:r>
            <a:r>
              <a:rPr lang="ar-EG" sz="6680">
                <a:solidFill>
                  <a:srgbClr val="FFFFFF"/>
                </a:solidFill>
                <a:latin typeface="UKIJ Bom"/>
                <a:ea typeface="UKIJ Bom"/>
                <a:cs typeface="UKIJ Bom"/>
                <a:sym typeface="UKIJ Bom"/>
                <a:rtl val="true"/>
              </a:rPr>
              <a:t>البدنية في الاداء لكرة السلة</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3906802" y="-95250"/>
            <a:ext cx="14381198" cy="8743387"/>
          </a:xfrm>
          <a:prstGeom prst="rect">
            <a:avLst/>
          </a:prstGeom>
        </p:spPr>
        <p:txBody>
          <a:bodyPr anchor="t" rtlCol="false" tIns="0" lIns="0" bIns="0" rIns="0">
            <a:spAutoFit/>
          </a:bodyPr>
          <a:lstStyle/>
          <a:p>
            <a:pPr algn="just" rtl="true">
              <a:lnSpc>
                <a:spcPts val="3203"/>
              </a:lnSpc>
            </a:pPr>
            <a:r>
              <a:rPr lang="ar-EG" b="true" sz="1873">
                <a:solidFill>
                  <a:srgbClr val="000000"/>
                </a:solidFill>
                <a:latin typeface="Cairo Bold"/>
                <a:ea typeface="Cairo Bold"/>
                <a:cs typeface="Cairo Bold"/>
                <a:sym typeface="Cairo Bold"/>
                <a:rtl val="true"/>
              </a:rPr>
              <a:t>مقدمة</a:t>
            </a:r>
          </a:p>
          <a:p>
            <a:pPr algn="just" rtl="true">
              <a:lnSpc>
                <a:spcPts val="3203"/>
              </a:lnSpc>
            </a:pPr>
            <a:r>
              <a:rPr lang="ar-EG" b="true" sz="1873">
                <a:solidFill>
                  <a:srgbClr val="000000"/>
                </a:solidFill>
                <a:latin typeface="Cairo Bold"/>
                <a:ea typeface="Cairo Bold"/>
                <a:cs typeface="Cairo Bold"/>
                <a:sym typeface="Cairo Bold"/>
                <a:rtl val="true"/>
              </a:rPr>
              <a:t> يركز المدرب</a:t>
            </a:r>
            <a:r>
              <a:rPr lang="ar-EG" b="true" sz="1873">
                <a:solidFill>
                  <a:srgbClr val="000000"/>
                </a:solidFill>
                <a:latin typeface="Cairo Bold"/>
                <a:ea typeface="Cairo Bold"/>
                <a:cs typeface="Cairo Bold"/>
                <a:sym typeface="Cairo Bold"/>
                <a:rtl val="true"/>
              </a:rPr>
              <a:t> ا</a:t>
            </a:r>
            <a:r>
              <a:rPr lang="ar-EG" b="true" sz="1873">
                <a:solidFill>
                  <a:srgbClr val="000000"/>
                </a:solidFill>
                <a:latin typeface="Cairo Bold"/>
                <a:ea typeface="Cairo Bold"/>
                <a:cs typeface="Cairo Bold"/>
                <a:sym typeface="Cairo Bold"/>
                <a:rtl val="true"/>
              </a:rPr>
              <a:t>لبدني اليوم على جودة و كفاءة عمله، و الأفضل من ذلك أنه يتساءل باستمرار عن الاهتمام بالجهود التي يتطلبها التدريب الرياضي و يبحث عن أشكال أكثر</a:t>
            </a:r>
            <a:r>
              <a:rPr lang="ar-EG" b="true" sz="1873">
                <a:solidFill>
                  <a:srgbClr val="000000"/>
                </a:solidFill>
                <a:latin typeface="Cairo Bold"/>
                <a:ea typeface="Cairo Bold"/>
                <a:cs typeface="Cairo Bold"/>
                <a:sym typeface="Cairo Bold"/>
                <a:rtl val="true"/>
              </a:rPr>
              <a:t> و أكثر فاعلية تُقدم الأفض</a:t>
            </a:r>
            <a:r>
              <a:rPr lang="ar-EG" b="true" sz="1873">
                <a:solidFill>
                  <a:srgbClr val="000000"/>
                </a:solidFill>
                <a:latin typeface="Cairo Bold"/>
                <a:ea typeface="Cairo Bold"/>
                <a:cs typeface="Cairo Bold"/>
                <a:sym typeface="Cairo Bold"/>
                <a:rtl val="true"/>
              </a:rPr>
              <a:t>ل في نسبة الجهد /</a:t>
            </a:r>
            <a:r>
              <a:rPr lang="ar-EG" b="true" sz="1873">
                <a:solidFill>
                  <a:srgbClr val="000000"/>
                </a:solidFill>
                <a:latin typeface="Cairo Bold"/>
                <a:ea typeface="Cairo Bold"/>
                <a:cs typeface="Cairo Bold"/>
                <a:sym typeface="Cairo Bold"/>
                <a:rtl val="true"/>
              </a:rPr>
              <a:t> النتيجة و</a:t>
            </a:r>
            <a:r>
              <a:rPr lang="ar-EG" b="true" sz="1873">
                <a:solidFill>
                  <a:srgbClr val="000000"/>
                </a:solidFill>
                <a:latin typeface="Cairo Bold"/>
                <a:ea typeface="Cairo Bold"/>
                <a:cs typeface="Cairo Bold"/>
                <a:sym typeface="Cairo Bold"/>
                <a:rtl val="true"/>
              </a:rPr>
              <a:t> يتم تقييم جميع الجهود</a:t>
            </a:r>
            <a:r>
              <a:rPr lang="ar-EG" b="true" sz="1873">
                <a:solidFill>
                  <a:srgbClr val="000000"/>
                </a:solidFill>
                <a:latin typeface="Cairo Bold"/>
                <a:ea typeface="Cairo Bold"/>
                <a:cs typeface="Cairo Bold"/>
                <a:sym typeface="Cairo Bold"/>
                <a:rtl val="true"/>
              </a:rPr>
              <a:t> من خلال طرح سؤال أساسي: " </a:t>
            </a:r>
            <a:r>
              <a:rPr lang="ar-EG" b="true" sz="1873">
                <a:solidFill>
                  <a:srgbClr val="000000"/>
                </a:solidFill>
                <a:latin typeface="Cairo Bold"/>
                <a:ea typeface="Cairo Bold"/>
                <a:cs typeface="Cairo Bold"/>
                <a:sym typeface="Cairo Bold"/>
                <a:rtl val="true"/>
              </a:rPr>
              <a:t>ما الذي يُؤمنه الوضع المقترح ؟ ". و يقوم</a:t>
            </a:r>
            <a:r>
              <a:rPr lang="ar-EG" b="true" sz="1873">
                <a:solidFill>
                  <a:srgbClr val="000000"/>
                </a:solidFill>
                <a:latin typeface="Cairo Bold"/>
                <a:ea typeface="Cairo Bold"/>
                <a:cs typeface="Cairo Bold"/>
                <a:sym typeface="Cairo Bold"/>
                <a:rtl val="true"/>
              </a:rPr>
              <a:t> بإجراء محاسبة حقيقية لمردودية الجهود. و </a:t>
            </a:r>
            <a:r>
              <a:rPr lang="ar-EG" b="true" sz="1873">
                <a:solidFill>
                  <a:srgbClr val="000000"/>
                </a:solidFill>
                <a:latin typeface="Cairo Bold"/>
                <a:ea typeface="Cairo Bold"/>
                <a:cs typeface="Cairo Bold"/>
                <a:sym typeface="Cairo Bold"/>
                <a:rtl val="true"/>
              </a:rPr>
              <a:t>في هذا الوضع يتم تحديد جميع التمارين</a:t>
            </a:r>
            <a:r>
              <a:rPr lang="ar-EG" b="true" sz="1873">
                <a:solidFill>
                  <a:srgbClr val="000000"/>
                </a:solidFill>
                <a:latin typeface="Cairo Bold"/>
                <a:ea typeface="Cairo Bold"/>
                <a:cs typeface="Cairo Bold"/>
                <a:sym typeface="Cairo Bold"/>
                <a:rtl val="true"/>
              </a:rPr>
              <a:t> البدنية غير الضرورية.</a:t>
            </a:r>
          </a:p>
          <a:p>
            <a:pPr algn="just" rtl="true">
              <a:lnSpc>
                <a:spcPts val="3203"/>
              </a:lnSpc>
            </a:pPr>
            <a:r>
              <a:rPr lang="ar-EG" b="true" sz="1873">
                <a:solidFill>
                  <a:srgbClr val="000000"/>
                </a:solidFill>
                <a:latin typeface="Cairo Bold"/>
                <a:ea typeface="Cairo Bold"/>
                <a:cs typeface="Cairo Bold"/>
                <a:sym typeface="Cairo Bold"/>
                <a:rtl val="true"/>
              </a:rPr>
              <a:t>و يكون هذ</a:t>
            </a:r>
            <a:r>
              <a:rPr lang="ar-EG" b="true" sz="1873">
                <a:solidFill>
                  <a:srgbClr val="000000"/>
                </a:solidFill>
                <a:latin typeface="Cairo Bold"/>
                <a:ea typeface="Cairo Bold"/>
                <a:cs typeface="Cairo Bold"/>
                <a:sym typeface="Cairo Bold"/>
                <a:rtl val="true"/>
              </a:rPr>
              <a:t>ا أكثر صحة عندما يتعلق الأمر بال</a:t>
            </a:r>
            <a:r>
              <a:rPr lang="ar-EG" b="true" sz="1873">
                <a:solidFill>
                  <a:srgbClr val="000000"/>
                </a:solidFill>
                <a:latin typeface="Cairo Bold"/>
                <a:ea typeface="Cairo Bold"/>
                <a:cs typeface="Cairo Bold"/>
                <a:sym typeface="Cairo Bold"/>
                <a:rtl val="true"/>
              </a:rPr>
              <a:t>فئات </a:t>
            </a:r>
            <a:r>
              <a:rPr lang="ar-EG" b="true" sz="1873">
                <a:solidFill>
                  <a:srgbClr val="000000"/>
                </a:solidFill>
                <a:latin typeface="Cairo Bold"/>
                <a:ea typeface="Cairo Bold"/>
                <a:cs typeface="Cairo Bold"/>
                <a:sym typeface="Cairo Bold"/>
                <a:rtl val="true"/>
              </a:rPr>
              <a:t>العمرية الصغيرة في التدريب. فما يلفت الانتباه</a:t>
            </a:r>
            <a:r>
              <a:rPr lang="ar-EG" b="true" sz="1873">
                <a:solidFill>
                  <a:srgbClr val="000000"/>
                </a:solidFill>
                <a:latin typeface="Cairo Bold"/>
                <a:ea typeface="Cairo Bold"/>
                <a:cs typeface="Cairo Bold"/>
                <a:sym typeface="Cairo Bold"/>
                <a:rtl val="true"/>
              </a:rPr>
              <a:t> في </a:t>
            </a:r>
            <a:r>
              <a:rPr lang="ar-EG" b="true" sz="1873">
                <a:solidFill>
                  <a:srgbClr val="000000"/>
                </a:solidFill>
                <a:latin typeface="Cairo Bold"/>
                <a:ea typeface="Cairo Bold"/>
                <a:cs typeface="Cairo Bold"/>
                <a:sym typeface="Cairo Bold"/>
                <a:rtl val="true"/>
              </a:rPr>
              <a:t>المقام الأول، هو الاستهلاك الغير الضروري في</a:t>
            </a:r>
            <a:r>
              <a:rPr lang="ar-EG" b="true" sz="1873">
                <a:solidFill>
                  <a:srgbClr val="000000"/>
                </a:solidFill>
                <a:latin typeface="Cairo Bold"/>
                <a:ea typeface="Cairo Bold"/>
                <a:cs typeface="Cairo Bold"/>
                <a:sym typeface="Cairo Bold"/>
                <a:rtl val="true"/>
              </a:rPr>
              <a:t> الطاقة المفروض على </a:t>
            </a:r>
            <a:r>
              <a:rPr lang="ar-EG" b="true" sz="1873">
                <a:solidFill>
                  <a:srgbClr val="000000"/>
                </a:solidFill>
                <a:latin typeface="Cairo Bold"/>
                <a:ea typeface="Cairo Bold"/>
                <a:cs typeface="Cairo Bold"/>
                <a:sym typeface="Cairo Bold"/>
                <a:rtl val="true"/>
              </a:rPr>
              <a:t>اللاعبين الشباب.</a:t>
            </a:r>
          </a:p>
          <a:p>
            <a:pPr algn="just" rtl="true">
              <a:lnSpc>
                <a:spcPts val="3203"/>
              </a:lnSpc>
            </a:pPr>
            <a:r>
              <a:rPr lang="ar-EG" b="true" sz="1873">
                <a:solidFill>
                  <a:srgbClr val="000000"/>
                </a:solidFill>
                <a:latin typeface="Cairo Bold"/>
                <a:ea typeface="Cairo Bold"/>
                <a:cs typeface="Cairo Bold"/>
                <a:sym typeface="Cairo Bold"/>
                <a:rtl val="true"/>
              </a:rPr>
              <a:t>إن ممارسة كرة السلة بمتطلباتها الفنية و التكتيكية تفرض معدل عمل بدني مرتفعًا و استهلاك طاقة عالي بالفعل، لذلك</a:t>
            </a:r>
          </a:p>
          <a:p>
            <a:pPr algn="just" rtl="true">
              <a:lnSpc>
                <a:spcPts val="3203"/>
              </a:lnSpc>
            </a:pPr>
            <a:r>
              <a:rPr lang="ar-EG" b="true" sz="1873">
                <a:solidFill>
                  <a:srgbClr val="000000"/>
                </a:solidFill>
                <a:latin typeface="Cairo Bold"/>
                <a:ea typeface="Cairo Bold"/>
                <a:cs typeface="Cairo Bold"/>
                <a:sym typeface="Cairo Bold"/>
                <a:rtl val="true"/>
              </a:rPr>
              <a:t>عن</a:t>
            </a:r>
            <a:r>
              <a:rPr lang="ar-EG" b="true" sz="1873">
                <a:solidFill>
                  <a:srgbClr val="000000"/>
                </a:solidFill>
                <a:latin typeface="Cairo Bold"/>
                <a:ea typeface="Cairo Bold"/>
                <a:cs typeface="Cairo Bold"/>
                <a:sym typeface="Cairo Bold"/>
                <a:rtl val="true"/>
              </a:rPr>
              <a:t>دم</a:t>
            </a:r>
            <a:r>
              <a:rPr lang="ar-EG" b="true" sz="1873">
                <a:solidFill>
                  <a:srgbClr val="000000"/>
                </a:solidFill>
                <a:latin typeface="Cairo Bold"/>
                <a:ea typeface="Cairo Bold"/>
                <a:cs typeface="Cairo Bold"/>
                <a:sym typeface="Cairo Bold"/>
                <a:rtl val="true"/>
              </a:rPr>
              <a:t>ا نقرر التدرب على الصفات البدنية، يجب طرح بعض الأسئلة الحساسة قبل البدء: نطرح التساؤلات:</a:t>
            </a:r>
          </a:p>
          <a:p>
            <a:pPr algn="just" rtl="true">
              <a:lnSpc>
                <a:spcPts val="3203"/>
              </a:lnSpc>
            </a:pPr>
            <a:r>
              <a:rPr lang="ar-EG" b="true" sz="1873">
                <a:solidFill>
                  <a:srgbClr val="000000"/>
                </a:solidFill>
                <a:latin typeface="Cairo Bold"/>
                <a:ea typeface="Cairo Bold"/>
                <a:cs typeface="Cairo Bold"/>
                <a:sym typeface="Cairo Bold"/>
                <a:rtl val="true"/>
              </a:rPr>
              <a:t>ماهي متطلبات كرة السلة في المباراة والحركات الحاسمة؟</a:t>
            </a:r>
          </a:p>
          <a:p>
            <a:pPr algn="just" rtl="true">
              <a:lnSpc>
                <a:spcPts val="3203"/>
              </a:lnSpc>
            </a:pPr>
            <a:r>
              <a:rPr lang="ar-EG" b="true" sz="1873">
                <a:solidFill>
                  <a:srgbClr val="000000"/>
                </a:solidFill>
                <a:latin typeface="Cairo Bold"/>
                <a:ea typeface="Cairo Bold"/>
                <a:cs typeface="Cairo Bold"/>
                <a:sym typeface="Cairo Bold"/>
                <a:rtl val="true"/>
              </a:rPr>
              <a:t>م</a:t>
            </a:r>
            <a:r>
              <a:rPr lang="ar-EG" b="true" sz="1873">
                <a:solidFill>
                  <a:srgbClr val="000000"/>
                </a:solidFill>
                <a:latin typeface="Cairo Bold"/>
                <a:ea typeface="Cairo Bold"/>
                <a:cs typeface="Cairo Bold"/>
                <a:sym typeface="Cairo Bold"/>
                <a:rtl val="true"/>
              </a:rPr>
              <a:t>ا هي الصفات البدنية التي تصنع الفارق کیا </a:t>
            </a:r>
            <a:r>
              <a:rPr lang="en-US" b="true" sz="1873">
                <a:solidFill>
                  <a:srgbClr val="000000"/>
                </a:solidFill>
                <a:latin typeface="Cairo Bold"/>
                <a:ea typeface="Cairo Bold"/>
                <a:cs typeface="Cairo Bold"/>
                <a:sym typeface="Cairo Bold"/>
              </a:rPr>
              <a:t>porate</a:t>
            </a:r>
          </a:p>
          <a:p>
            <a:pPr algn="just" rtl="true">
              <a:lnSpc>
                <a:spcPts val="3203"/>
              </a:lnSpc>
            </a:pPr>
            <a:r>
              <a:rPr lang="ar-EG" b="true" sz="1873">
                <a:solidFill>
                  <a:srgbClr val="000000"/>
                </a:solidFill>
                <a:latin typeface="Cairo Bold"/>
                <a:ea typeface="Cairo Bold"/>
                <a:cs typeface="Cairo Bold"/>
                <a:sym typeface="Cairo Bold"/>
                <a:rtl val="true"/>
              </a:rPr>
              <a:t>هل هناك أوقات جيدة لتنمية كل صفة بدنية ؟</a:t>
            </a:r>
          </a:p>
          <a:p>
            <a:pPr algn="just" rtl="true">
              <a:lnSpc>
                <a:spcPts val="3203"/>
              </a:lnSpc>
            </a:pPr>
            <a:r>
              <a:rPr lang="ar-EG" b="true" sz="1873">
                <a:solidFill>
                  <a:srgbClr val="000000"/>
                </a:solidFill>
                <a:latin typeface="Cairo Bold"/>
                <a:ea typeface="Cairo Bold"/>
                <a:cs typeface="Cairo Bold"/>
                <a:sym typeface="Cairo Bold"/>
                <a:rtl val="true"/>
              </a:rPr>
              <a:t>ما هي تأثيرات التمرين الرياضية على النمو ؟</a:t>
            </a:r>
          </a:p>
          <a:p>
            <a:pPr algn="just" rtl="true">
              <a:lnSpc>
                <a:spcPts val="3203"/>
              </a:lnSpc>
            </a:pPr>
            <a:r>
              <a:rPr lang="ar-EG" b="true" sz="1873">
                <a:solidFill>
                  <a:srgbClr val="000000"/>
                </a:solidFill>
                <a:latin typeface="Cairo Bold"/>
                <a:ea typeface="Cairo Bold"/>
                <a:cs typeface="Cairo Bold"/>
                <a:sym typeface="Cairo Bold"/>
                <a:rtl val="true"/>
              </a:rPr>
              <a:t>ما هي تأثيرات التمرين الرياضية على النموفي كرة السلة؟ ، كما نراها من خلال ملاحظة مباريات المستوى العالي، تتطلب حالة بدنية ممتازة و هي بهذا ضرورية من أجل الخوض بسهولة المباراة وأكثر من ذلك الخوض في البطولة على مختلف أشك</a:t>
            </a:r>
            <a:r>
              <a:rPr lang="ar-EG" b="true" sz="1873">
                <a:solidFill>
                  <a:srgbClr val="000000"/>
                </a:solidFill>
                <a:latin typeface="Cairo Bold"/>
                <a:ea typeface="Cairo Bold"/>
                <a:cs typeface="Cairo Bold"/>
                <a:sym typeface="Cairo Bold"/>
                <a:rtl val="true"/>
              </a:rPr>
              <a:t>الها. لذلك يجب التفكير في الاستعدا</a:t>
            </a:r>
            <a:r>
              <a:rPr lang="ar-EG" b="true" sz="1873">
                <a:solidFill>
                  <a:srgbClr val="000000"/>
                </a:solidFill>
                <a:latin typeface="Cairo Bold"/>
                <a:ea typeface="Cairo Bold"/>
                <a:cs typeface="Cairo Bold"/>
                <a:sym typeface="Cairo Bold"/>
                <a:rtl val="true"/>
              </a:rPr>
              <a:t>د</a:t>
            </a:r>
          </a:p>
          <a:p>
            <a:pPr algn="just" rtl="true">
              <a:lnSpc>
                <a:spcPts val="3203"/>
              </a:lnSpc>
            </a:pPr>
            <a:r>
              <a:rPr lang="ar-EG" b="true" sz="1873">
                <a:solidFill>
                  <a:srgbClr val="000000"/>
                </a:solidFill>
                <a:latin typeface="Cairo Bold"/>
                <a:ea typeface="Cairo Bold"/>
                <a:cs typeface="Cairo Bold"/>
                <a:sym typeface="Cairo Bold"/>
                <a:rtl val="true"/>
              </a:rPr>
              <a:t>للصفات البدنية بصرامة كبيرة، ومنذ سن مبكرة، وإلا حدث رهن لبعض إمكانيات اللاعبين الشباب الموهوبين.</a:t>
            </a:r>
          </a:p>
          <a:p>
            <a:pPr algn="just" rtl="true">
              <a:lnSpc>
                <a:spcPts val="3203"/>
              </a:lnSpc>
            </a:pPr>
            <a:r>
              <a:rPr lang="ar-EG" b="true" sz="1873">
                <a:solidFill>
                  <a:srgbClr val="000000"/>
                </a:solidFill>
                <a:latin typeface="Cairo Bold"/>
                <a:ea typeface="Cairo Bold"/>
                <a:cs typeface="Cairo Bold"/>
                <a:sym typeface="Cairo Bold"/>
                <a:rtl val="true"/>
              </a:rPr>
              <a:t>ف</a:t>
            </a:r>
            <a:r>
              <a:rPr lang="ar-EG" b="true" sz="1873">
                <a:solidFill>
                  <a:srgbClr val="000000"/>
                </a:solidFill>
                <a:latin typeface="Cairo Bold"/>
                <a:ea typeface="Cairo Bold"/>
                <a:cs typeface="Cairo Bold"/>
                <a:sym typeface="Cairo Bold"/>
                <a:rtl val="true"/>
              </a:rPr>
              <a:t>في هذه المحاضرة ، سنعرض الصفات البدنية المختلفة التي تساهم في أداء كرة السلة.</a:t>
            </a:r>
          </a:p>
          <a:p>
            <a:pPr algn="just" rtl="true">
              <a:lnSpc>
                <a:spcPts val="3203"/>
              </a:lnSpc>
            </a:pPr>
            <a:r>
              <a:rPr lang="ar-EG" b="true" sz="1873">
                <a:solidFill>
                  <a:srgbClr val="000000"/>
                </a:solidFill>
                <a:latin typeface="Cairo Bold"/>
                <a:ea typeface="Cairo Bold"/>
                <a:cs typeface="Cairo Bold"/>
                <a:sym typeface="Cairo Bold"/>
                <a:rtl val="true"/>
              </a:rPr>
              <a:t>-التحضير البدني</a:t>
            </a:r>
          </a:p>
          <a:p>
            <a:pPr algn="just" rtl="true">
              <a:lnSpc>
                <a:spcPts val="3203"/>
              </a:lnSpc>
            </a:pPr>
            <a:r>
              <a:rPr lang="ar-EG" b="true" sz="1873">
                <a:solidFill>
                  <a:srgbClr val="000000"/>
                </a:solidFill>
                <a:latin typeface="Cairo Bold"/>
                <a:ea typeface="Cairo Bold"/>
                <a:cs typeface="Cairo Bold"/>
                <a:sym typeface="Cairo Bold"/>
                <a:rtl val="true"/>
              </a:rPr>
              <a:t>هو تحضير موجه نحو التطور المتناغم ، وكذلك تطوير الصفات البدنية الخاصة بمجال الرياضة. و ينقسم التحضير</a:t>
            </a:r>
          </a:p>
          <a:p>
            <a:pPr algn="just" rtl="true">
              <a:lnSpc>
                <a:spcPts val="3203"/>
              </a:lnSpc>
            </a:pPr>
            <a:r>
              <a:rPr lang="ar-EG" b="true" sz="1873">
                <a:solidFill>
                  <a:srgbClr val="000000"/>
                </a:solidFill>
                <a:latin typeface="Cairo Bold"/>
                <a:ea typeface="Cairo Bold"/>
                <a:cs typeface="Cairo Bold"/>
                <a:sym typeface="Cairo Bold"/>
                <a:rtl val="true"/>
              </a:rPr>
              <a:t>البدني إلى تحضير بدني عام و تحضير بدني خاص و الذي يجب أن يكونا مرتبطين جيدا.</a:t>
            </a:r>
          </a:p>
          <a:p>
            <a:pPr algn="just" rtl="true">
              <a:lnSpc>
                <a:spcPts val="2861"/>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0" y="-171450"/>
            <a:ext cx="17966737" cy="9713996"/>
          </a:xfrm>
          <a:prstGeom prst="rect">
            <a:avLst/>
          </a:prstGeom>
        </p:spPr>
        <p:txBody>
          <a:bodyPr anchor="t" rtlCol="false" tIns="0" lIns="0" bIns="0" rIns="0">
            <a:spAutoFit/>
          </a:bodyPr>
          <a:lstStyle/>
          <a:p>
            <a:pPr algn="r" rtl="true">
              <a:lnSpc>
                <a:spcPts val="4076"/>
              </a:lnSpc>
            </a:pPr>
            <a:r>
              <a:rPr lang="en-US" sz="1887" b="true">
                <a:solidFill>
                  <a:srgbClr val="000000"/>
                </a:solidFill>
                <a:latin typeface="Cairo Bold"/>
                <a:ea typeface="Cairo Bold"/>
                <a:cs typeface="Cairo Bold"/>
                <a:sym typeface="Cairo Bold"/>
              </a:rPr>
              <a:t>1</a:t>
            </a:r>
            <a:r>
              <a:rPr lang="ar-EG" sz="1887" b="true">
                <a:solidFill>
                  <a:srgbClr val="000000"/>
                </a:solidFill>
                <a:latin typeface="Cairo Bold"/>
                <a:ea typeface="Cairo Bold"/>
                <a:cs typeface="Cairo Bold"/>
                <a:sym typeface="Cairo Bold"/>
                <a:rtl val="true"/>
              </a:rPr>
              <a:t>-خصائص التحضير البدني.</a:t>
            </a:r>
          </a:p>
          <a:p>
            <a:pPr algn="r" rtl="true">
              <a:lnSpc>
                <a:spcPts val="4076"/>
              </a:lnSpc>
            </a:pPr>
            <a:r>
              <a:rPr lang="en-US" sz="1887" b="true">
                <a:solidFill>
                  <a:srgbClr val="000000"/>
                </a:solidFill>
                <a:latin typeface="Cairo Bold"/>
                <a:ea typeface="Cairo Bold"/>
                <a:cs typeface="Cairo Bold"/>
                <a:sym typeface="Cairo Bold"/>
              </a:rPr>
              <a:t>1</a:t>
            </a:r>
            <a:r>
              <a:rPr lang="ar-EG" sz="1887" b="true">
                <a:solidFill>
                  <a:srgbClr val="000000"/>
                </a:solidFill>
                <a:latin typeface="Cairo Bold"/>
                <a:ea typeface="Cairo Bold"/>
                <a:cs typeface="Cairo Bold"/>
                <a:sym typeface="Cairo Bold"/>
                <a:rtl val="true"/>
              </a:rPr>
              <a:t>- يجب أن يُحسن التحضير البدني العام أولاً و قبل كل شيء المستوى العام للإمكانيات الوظيفية للرياضي كما يجب أن يحفز نمو هذا الأخير في مجمله أي التحمل و القوة والسرعة و القدرات التنسيقية. هذا التحضير نفسه، يحب أن يؤثر بشكل إيجابي على التحضير البدني الخاص.</a:t>
            </a:r>
          </a:p>
          <a:p>
            <a:pPr algn="r" rtl="true">
              <a:lnSpc>
                <a:spcPts val="4076"/>
              </a:lnSpc>
            </a:pPr>
            <a:r>
              <a:rPr lang="en-US" sz="1887" b="true">
                <a:solidFill>
                  <a:srgbClr val="000000"/>
                </a:solidFill>
                <a:latin typeface="Cairo Bold"/>
                <a:ea typeface="Cairo Bold"/>
                <a:cs typeface="Cairo Bold"/>
                <a:sym typeface="Cairo Bold"/>
              </a:rPr>
              <a:t>2</a:t>
            </a:r>
            <a:r>
              <a:rPr lang="ar-EG" sz="1887" b="true">
                <a:solidFill>
                  <a:srgbClr val="000000"/>
                </a:solidFill>
                <a:latin typeface="Cairo Bold"/>
                <a:ea typeface="Cairo Bold"/>
                <a:cs typeface="Cairo Bold"/>
                <a:sym typeface="Cairo Bold"/>
                <a:rtl val="true"/>
              </a:rPr>
              <a:t>- التحضير البدني الخاص موجه في مجمله نحو تنمية الصفات البدنية الخاصة بكرة السلة (التحمل- سرعة القوة ,سرعة، التحمل العام)</a:t>
            </a:r>
          </a:p>
          <a:p>
            <a:pPr algn="r" rtl="true">
              <a:lnSpc>
                <a:spcPts val="4076"/>
              </a:lnSpc>
            </a:pPr>
            <a:r>
              <a:rPr lang="ar-EG" sz="1887" b="true">
                <a:solidFill>
                  <a:srgbClr val="000000"/>
                </a:solidFill>
                <a:latin typeface="Cairo Bold"/>
                <a:ea typeface="Cairo Bold"/>
                <a:cs typeface="Cairo Bold"/>
                <a:sym typeface="Cairo Bold"/>
                <a:rtl val="true"/>
              </a:rPr>
              <a:t>كما أن هذا التحضير موجه نحو تعليم التنافس.</a:t>
            </a:r>
          </a:p>
          <a:p>
            <a:pPr algn="r" rtl="true">
              <a:lnSpc>
                <a:spcPts val="4076"/>
              </a:lnSpc>
            </a:pPr>
            <a:r>
              <a:rPr lang="ar-EG" sz="1887" b="true">
                <a:solidFill>
                  <a:srgbClr val="000000"/>
                </a:solidFill>
                <a:latin typeface="Cairo Bold"/>
                <a:ea typeface="Cairo Bold"/>
                <a:cs typeface="Cairo Bold"/>
                <a:sym typeface="Cairo Bold"/>
                <a:rtl val="true"/>
              </a:rPr>
              <a:t>إمكانات الوظيفية القصوى في ظل الظروف المحددة للنشاط تتغير نسب اعتماد التحضير البدني العام والتحضير البدني | كذلك محتوياتهما الملموسة خلال عملية التدريب السنوي و المتعدد السنوات للاعب كرة السلة و الاتجاه الحالي للتدريب هو التحضير البدني الخاص الذي يزيد بشكل كبير مقارنة بالتحضير البدني العام وهذا وفقا لمراحل التدريب المختلفة.</a:t>
            </a:r>
          </a:p>
          <a:p>
            <a:pPr algn="r" rtl="true">
              <a:lnSpc>
                <a:spcPts val="4076"/>
              </a:lnSpc>
            </a:pPr>
            <a:r>
              <a:rPr lang="en-US" sz="1887" b="true">
                <a:solidFill>
                  <a:srgbClr val="000000"/>
                </a:solidFill>
                <a:latin typeface="Cairo Bold"/>
                <a:ea typeface="Cairo Bold"/>
                <a:cs typeface="Cairo Bold"/>
                <a:sym typeface="Cairo Bold"/>
              </a:rPr>
              <a:t>2</a:t>
            </a:r>
            <a:r>
              <a:rPr lang="ar-EG" sz="1887" b="true">
                <a:solidFill>
                  <a:srgbClr val="000000"/>
                </a:solidFill>
                <a:latin typeface="Cairo Bold"/>
                <a:ea typeface="Cairo Bold"/>
                <a:cs typeface="Cairo Bold"/>
                <a:sym typeface="Cairo Bold"/>
                <a:rtl val="true"/>
              </a:rPr>
              <a:t>- الصفات البدنية اللازمة في كرة السلة</a:t>
            </a:r>
          </a:p>
          <a:p>
            <a:pPr algn="r" rtl="true">
              <a:lnSpc>
                <a:spcPts val="4076"/>
              </a:lnSpc>
            </a:pPr>
            <a:r>
              <a:rPr lang="ar-EG" sz="1887" b="true">
                <a:solidFill>
                  <a:srgbClr val="000000"/>
                </a:solidFill>
                <a:latin typeface="Cairo Bold"/>
                <a:ea typeface="Cairo Bold"/>
                <a:cs typeface="Cairo Bold"/>
                <a:sym typeface="Cairo Bold"/>
                <a:rtl val="true"/>
              </a:rPr>
              <a:t>ككل الرياضات الجماعية، تتميز كرة السلة بمجموعة من الجهود المتقطعة: كالتناوب بالجري السريع و القصير ، و الوثب و الاسترجاع الإيجابي أو السلبي فلاعب كرة السلة الحديثة يجب أن يكون قادرًا على الجري بإيقاعات متغيرة غالبا، لتغطية مسافات بأطوال مختلفة مع تغييرات مستمرة في الاتجاه. و أن يكون قادرًا بدنيا على تكرار هذه الجهود عددا كبيرا من المرات تك ضغط واحد الأوة لسين في </a:t>
            </a:r>
            <a:r>
              <a:rPr lang="en-US" sz="1887" b="true">
                <a:solidFill>
                  <a:srgbClr val="000000"/>
                </a:solidFill>
                <a:latin typeface="Cairo Bold"/>
                <a:ea typeface="Cairo Bold"/>
                <a:cs typeface="Cairo Bold"/>
                <a:sym typeface="Cairo Bold"/>
              </a:rPr>
              <a:t>66,628</a:t>
            </a:r>
            <a:r>
              <a:rPr lang="ar-EG" sz="1887" b="true">
                <a:solidFill>
                  <a:srgbClr val="000000"/>
                </a:solidFill>
                <a:latin typeface="Cairo Bold"/>
                <a:ea typeface="Cairo Bold"/>
                <a:cs typeface="Cairo Bold"/>
                <a:sym typeface="Cairo Bold"/>
                <a:rtl val="true"/>
              </a:rPr>
              <a:t> ب معاودة </a:t>
            </a:r>
            <a:r>
              <a:rPr lang="en-US" sz="1887" b="true">
                <a:solidFill>
                  <a:srgbClr val="000000"/>
                </a:solidFill>
                <a:latin typeface="Cairo Bold"/>
                <a:ea typeface="Cairo Bold"/>
                <a:cs typeface="Cairo Bold"/>
                <a:sym typeface="Cairo Bold"/>
              </a:rPr>
              <a:t>90</a:t>
            </a:r>
            <a:r>
              <a:rPr lang="ar-EG" sz="1887" b="true">
                <a:solidFill>
                  <a:srgbClr val="000000"/>
                </a:solidFill>
                <a:latin typeface="Cairo Bold"/>
                <a:ea typeface="Cairo Bold"/>
                <a:cs typeface="Cairo Bold"/>
                <a:sym typeface="Cairo Bold"/>
                <a:rtl val="true"/>
              </a:rPr>
              <a:t> فقرات راجع قصيرة وقلة الاك</a:t>
            </a:r>
          </a:p>
          <a:p>
            <a:pPr algn="r" rtl="true">
              <a:lnSpc>
                <a:spcPts val="4076"/>
              </a:lnSpc>
            </a:pPr>
            <a:r>
              <a:rPr lang="ar-EG" sz="1887" b="true">
                <a:solidFill>
                  <a:srgbClr val="000000"/>
                </a:solidFill>
                <a:latin typeface="Cairo Bold"/>
                <a:ea typeface="Cairo Bold"/>
                <a:cs typeface="Cairo Bold"/>
                <a:sym typeface="Cairo Bold"/>
                <a:rtl val="true"/>
              </a:rPr>
              <a:t>استخلاص وسائل التحضير البدني العام من التمارين في التخصصات أخرى، كما تستخلص أيضا من خلال تمارين كرة السلة، وذلك بإخضاعها لنوع من التوجيه.</a:t>
            </a:r>
          </a:p>
          <a:p>
            <a:pPr algn="r" rtl="true">
              <a:lnSpc>
                <a:spcPts val="4076"/>
              </a:lnSpc>
            </a:pPr>
            <a:r>
              <a:rPr lang="ar-EG" sz="1887" b="true">
                <a:solidFill>
                  <a:srgbClr val="000000"/>
                </a:solidFill>
                <a:latin typeface="Cairo Bold"/>
                <a:ea typeface="Cairo Bold"/>
                <a:cs typeface="Cairo Bold"/>
                <a:sym typeface="Cairo Bold"/>
                <a:rtl val="true"/>
              </a:rPr>
              <a:t>أما وسائل التحضير البدني الخاص فهي جميع تمارين التحضير المعتمدة في الاختصاص الرياضي (كرة السلة. </a:t>
            </a:r>
            <a:r>
              <a:rPr lang="en-US" sz="1887" b="true">
                <a:solidFill>
                  <a:srgbClr val="000000"/>
                </a:solidFill>
                <a:latin typeface="Cairo Bold"/>
                <a:ea typeface="Cairo Bold"/>
                <a:cs typeface="Cairo Bold"/>
                <a:sym typeface="Cairo Bold"/>
              </a:rPr>
              <a:t>1</a:t>
            </a:r>
            <a:r>
              <a:rPr lang="ar-EG" sz="1887" b="true">
                <a:solidFill>
                  <a:srgbClr val="000000"/>
                </a:solidFill>
                <a:latin typeface="Cairo Bold"/>
                <a:ea typeface="Cairo Bold"/>
                <a:cs typeface="Cairo Bold"/>
                <a:sym typeface="Cairo Bold"/>
                <a:rtl val="true"/>
              </a:rPr>
              <a:t>-</a:t>
            </a:r>
            <a:r>
              <a:rPr lang="en-US" sz="1887" b="true">
                <a:solidFill>
                  <a:srgbClr val="000000"/>
                </a:solidFill>
                <a:latin typeface="Cairo Bold"/>
                <a:ea typeface="Cairo Bold"/>
                <a:cs typeface="Cairo Bold"/>
                <a:sym typeface="Cairo Bold"/>
              </a:rPr>
              <a:t>2</a:t>
            </a:r>
            <a:r>
              <a:rPr lang="ar-EG" sz="1887" b="true">
                <a:solidFill>
                  <a:srgbClr val="000000"/>
                </a:solidFill>
                <a:latin typeface="Cairo Bold"/>
                <a:ea typeface="Cairo Bold"/>
                <a:cs typeface="Cairo Bold"/>
                <a:sym typeface="Cairo Bold"/>
                <a:rtl val="true"/>
              </a:rPr>
              <a:t>- التحمل : بالتعريف هي " قدرة الفرد على مقاومة التعب الناجم عن نشاط رياضي معين."، كما أنه القدرة والقوة الهوائية؛ و هو أساس اللياقة البدنية. فمباراة كرة السلة تدوم عند فئة الأكابر من خمسة وسبعين إلى ثمانين دقيقة (مع احتساب الأوقات المستقطعة)، واستهلاك الطاقة يكون مهم جدًا، وغالبًا ما يكون معدل نبضات القلب قريبا من الحد الأقصى، مصحوبًا بأقصى استهلاك للأكسجين (</a:t>
            </a:r>
            <a:r>
              <a:rPr lang="en-US" sz="1887" b="true">
                <a:solidFill>
                  <a:srgbClr val="000000"/>
                </a:solidFill>
                <a:latin typeface="Cairo Bold"/>
                <a:ea typeface="Cairo Bold"/>
                <a:cs typeface="Cairo Bold"/>
                <a:sym typeface="Cairo Bold"/>
              </a:rPr>
              <a:t>Vo2 max</a:t>
            </a:r>
            <a:r>
              <a:rPr lang="ar-EG" sz="1887" b="true">
                <a:solidFill>
                  <a:srgbClr val="000000"/>
                </a:solidFill>
                <a:latin typeface="Cairo Bold"/>
                <a:ea typeface="Cairo Bold"/>
                <a:cs typeface="Cairo Bold"/>
                <a:sym typeface="Cairo Bold"/>
                <a:rtl val="true"/>
              </a:rPr>
              <a:t>). فالتحمل ضروري في كرة السلة حتى نتمكن من لعب مدة المباراة وكذلك لتحمل عبء التدريب لفترات طويلة وعلى مدار العام الرياضي، كما يسهل عملية الاسترجاع. فالتحمل الذي يتجلى في نشاط معين يسمى التحمل الخاص؛ أما التحمل العام هو التحمل الذي يتجلى في العمل الطويل الأمد بكثافة متوسطة و الذي يُنشط جميع اجهزة الجم لتدريب القدرة على التحمل بشكل عام، غالبًا ما نستخدم التمارين المأخوذة من تخصصات رياضية أخرى. و بالتالي فإن ا</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205270" y="-79658"/>
            <a:ext cx="17726855" cy="10263273"/>
          </a:xfrm>
          <a:prstGeom prst="rect">
            <a:avLst/>
          </a:prstGeom>
        </p:spPr>
        <p:txBody>
          <a:bodyPr anchor="t" rtlCol="false" tIns="0" lIns="0" bIns="0" rIns="0">
            <a:spAutoFit/>
          </a:bodyPr>
          <a:lstStyle/>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الطرق عديدة، ولكن يمكنن</a:t>
            </a:r>
            <a:r>
              <a:rPr lang="ar-EG" b="true" sz="1846">
                <a:solidFill>
                  <a:srgbClr val="000000"/>
                </a:solidFill>
                <a:latin typeface="Montaser Arabic Bold"/>
                <a:ea typeface="Montaser Arabic Bold"/>
                <a:cs typeface="Montaser Arabic Bold"/>
                <a:sym typeface="Montaser Arabic Bold"/>
                <a:rtl val="true"/>
              </a:rPr>
              <a:t>ا الجمع بين طريقتين رئيسيتين:</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 العمل المستمر غير المتكرر العمل المتغير والمنتظم: هو عمل بطيء و متوسط الشدة، مستمر في الوقت، و غير متکرر و طويل الأمد </a:t>
            </a:r>
            <a:r>
              <a:rPr lang="en-US" b="true" sz="1846">
                <a:solidFill>
                  <a:srgbClr val="000000"/>
                </a:solidFill>
                <a:latin typeface="Montaser Arabic Bold"/>
                <a:ea typeface="Montaser Arabic Bold"/>
                <a:cs typeface="Montaser Arabic Bold"/>
                <a:sym typeface="Montaser Arabic Bold"/>
              </a:rPr>
              <a:t>30</a:t>
            </a:r>
            <a:r>
              <a:rPr lang="ar-EG" b="true" sz="1846">
                <a:solidFill>
                  <a:srgbClr val="000000"/>
                </a:solidFill>
                <a:latin typeface="Montaser Arabic Bold"/>
                <a:ea typeface="Montaser Arabic Bold"/>
                <a:cs typeface="Montaser Arabic Bold"/>
                <a:sym typeface="Montaser Arabic Bold"/>
                <a:rtl val="true"/>
              </a:rPr>
              <a:t> دقيقة فأكثر)؛ أما القلب ينبض بين </a:t>
            </a:r>
            <a:r>
              <a:rPr lang="en-US" b="true" sz="1846">
                <a:solidFill>
                  <a:srgbClr val="000000"/>
                </a:solidFill>
                <a:latin typeface="Montaser Arabic Bold"/>
                <a:ea typeface="Montaser Arabic Bold"/>
                <a:cs typeface="Montaser Arabic Bold"/>
                <a:sym typeface="Montaser Arabic Bold"/>
              </a:rPr>
              <a:t>160/150</a:t>
            </a:r>
            <a:r>
              <a:rPr lang="ar-EG" b="true" sz="1846">
                <a:solidFill>
                  <a:srgbClr val="000000"/>
                </a:solidFill>
                <a:latin typeface="Montaser Arabic Bold"/>
                <a:ea typeface="Montaser Arabic Bold"/>
                <a:cs typeface="Montaser Arabic Bold"/>
                <a:sym typeface="Montaser Arabic Bold"/>
                <a:rtl val="true"/>
              </a:rPr>
              <a:t> نبضة في الدقيقة و المدة تختلف</a:t>
            </a:r>
            <a:r>
              <a:rPr lang="en-US" b="true" sz="1846">
                <a:solidFill>
                  <a:srgbClr val="000000"/>
                </a:solidFill>
                <a:latin typeface="Montaser Arabic Bold"/>
                <a:ea typeface="Montaser Arabic Bold"/>
                <a:cs typeface="Montaser Arabic Bold"/>
                <a:sym typeface="Montaser Arabic Bold"/>
              </a:rPr>
              <a:t>30</a:t>
            </a:r>
            <a:r>
              <a:rPr lang="ar-EG" b="true" sz="1846">
                <a:solidFill>
                  <a:srgbClr val="000000"/>
                </a:solidFill>
                <a:latin typeface="Montaser Arabic Bold"/>
                <a:ea typeface="Montaser Arabic Bold"/>
                <a:cs typeface="Montaser Arabic Bold"/>
                <a:sym typeface="Montaser Arabic Bold"/>
                <a:rtl val="true"/>
              </a:rPr>
              <a:t> دقيقة فأكثر. فهذا العمل مفيد لنظام القلب و الأوعية الدموية و العيب فيه هو الرتابة (مُمِل ، مُضجِر) ، كما يتكيف الجسم مع حمل التدريب.</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طريقة </a:t>
            </a:r>
            <a:r>
              <a:rPr lang="en-US" b="true" sz="1846">
                <a:solidFill>
                  <a:srgbClr val="000000"/>
                </a:solidFill>
                <a:latin typeface="Montaser Arabic Bold"/>
                <a:ea typeface="Montaser Arabic Bold"/>
                <a:cs typeface="Montaser Arabic Bold"/>
                <a:sym typeface="Montaser Arabic Bold"/>
              </a:rPr>
              <a:t>fartleck</a:t>
            </a:r>
            <a:r>
              <a:rPr lang="ar-EG" b="true" sz="1846">
                <a:solidFill>
                  <a:srgbClr val="000000"/>
                </a:solidFill>
                <a:latin typeface="Montaser Arabic Bold"/>
                <a:ea typeface="Montaser Arabic Bold"/>
                <a:cs typeface="Montaser Arabic Bold"/>
                <a:sym typeface="Montaser Arabic Bold"/>
                <a:rtl val="true"/>
              </a:rPr>
              <a:t> دائرة </a:t>
            </a:r>
            <a:r>
              <a:rPr lang="en-US" b="true" sz="1846">
                <a:solidFill>
                  <a:srgbClr val="000000"/>
                </a:solidFill>
                <a:latin typeface="Montaser Arabic Bold"/>
                <a:ea typeface="Montaser Arabic Bold"/>
                <a:cs typeface="Montaser Arabic Bold"/>
                <a:sym typeface="Montaser Arabic Bold"/>
              </a:rPr>
              <a:t>fartleck</a:t>
            </a:r>
            <a:r>
              <a:rPr lang="ar-EG" b="true" sz="1846">
                <a:solidFill>
                  <a:srgbClr val="000000"/>
                </a:solidFill>
                <a:latin typeface="Montaser Arabic Bold"/>
                <a:ea typeface="Montaser Arabic Bold"/>
                <a:cs typeface="Montaser Arabic Bold"/>
                <a:sym typeface="Montaser Arabic Bold"/>
                <a:rtl val="true"/>
              </a:rPr>
              <a:t>) التي تسمح لنا بتغيير الإيقاع؛ وتستخدم هذه الطريقة بشكل خاص في الغابة و جامعة على أراض غير مستوية و متنوعة للغاية تحتوي على المنحدرات المنعطفات، مرتفعات ، ... إلخ) و يلاحظ أن هذه الطريقة تطور القدرة على التحمل العام.</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 عمل بكثافة محدودة: وهي طريقة عمل بحمل كبير لا يتكرر و لا ينقطع.</a:t>
            </a:r>
          </a:p>
          <a:p>
            <a:pPr algn="just" rtl="true">
              <a:lnSpc>
                <a:spcPts val="3914"/>
              </a:lnSpc>
            </a:pPr>
            <a:r>
              <a:rPr lang="en-US" b="true" sz="1846">
                <a:solidFill>
                  <a:srgbClr val="000000"/>
                </a:solidFill>
                <a:latin typeface="Montaser Arabic Bold"/>
                <a:ea typeface="Montaser Arabic Bold"/>
                <a:cs typeface="Montaser Arabic Bold"/>
                <a:sym typeface="Montaser Arabic Bold"/>
              </a:rPr>
              <a:t>2-1</a:t>
            </a:r>
            <a:r>
              <a:rPr lang="ar-EG" b="true" sz="1846">
                <a:solidFill>
                  <a:srgbClr val="000000"/>
                </a:solidFill>
                <a:latin typeface="Montaser Arabic Bold"/>
                <a:ea typeface="Montaser Arabic Bold"/>
                <a:cs typeface="Montaser Arabic Bold"/>
                <a:sym typeface="Montaser Arabic Bold"/>
                <a:rtl val="true"/>
              </a:rPr>
              <a:t> عمل المتقطع</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 العمل المتكرر و المنتظم تعمل هذه الطريقة على تحسين القدرة على التحمل العام والتحمل-سرعة. لذلك فهي تستخدم طريقتين رئيسيتين:</a:t>
            </a:r>
          </a:p>
          <a:p>
            <a:pPr algn="just" rtl="true">
              <a:lnSpc>
                <a:spcPts val="3914"/>
              </a:lnSpc>
            </a:pPr>
            <a:r>
              <a:rPr lang="en-US" b="true" sz="1846">
                <a:solidFill>
                  <a:srgbClr val="000000"/>
                </a:solidFill>
                <a:latin typeface="Montaser Arabic Bold"/>
                <a:ea typeface="Montaser Arabic Bold"/>
                <a:cs typeface="Montaser Arabic Bold"/>
                <a:sym typeface="Montaser Arabic Bold"/>
              </a:rPr>
              <a:t>1</a:t>
            </a:r>
            <a:r>
              <a:rPr lang="ar-EG" b="true" sz="1846">
                <a:solidFill>
                  <a:srgbClr val="000000"/>
                </a:solidFill>
                <a:latin typeface="Montaser Arabic Bold"/>
                <a:ea typeface="Montaser Arabic Bold"/>
                <a:cs typeface="Montaser Arabic Bold"/>
                <a:sym typeface="Montaser Arabic Bold"/>
                <a:rtl val="true"/>
              </a:rPr>
              <a:t>- طريقة الفواصل الزمنية.</a:t>
            </a:r>
          </a:p>
          <a:p>
            <a:pPr algn="just" rtl="true">
              <a:lnSpc>
                <a:spcPts val="3914"/>
              </a:lnSpc>
            </a:pPr>
            <a:r>
              <a:rPr lang="en-US" b="true" sz="1846">
                <a:solidFill>
                  <a:srgbClr val="000000"/>
                </a:solidFill>
                <a:latin typeface="Montaser Arabic Bold"/>
                <a:ea typeface="Montaser Arabic Bold"/>
                <a:cs typeface="Montaser Arabic Bold"/>
                <a:sym typeface="Montaser Arabic Bold"/>
              </a:rPr>
              <a:t>2</a:t>
            </a:r>
            <a:r>
              <a:rPr lang="ar-EG" b="true" sz="1846">
                <a:solidFill>
                  <a:srgbClr val="000000"/>
                </a:solidFill>
                <a:latin typeface="Montaser Arabic Bold"/>
                <a:ea typeface="Montaser Arabic Bold"/>
                <a:cs typeface="Montaser Arabic Bold"/>
                <a:sym typeface="Montaser Arabic Bold"/>
                <a:rtl val="true"/>
              </a:rPr>
              <a:t>- الطريقة المتكررة.</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-عمل منقطع بشكل صحيح:</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هاتان الطريقتان يستندان لمبدأ ،واحد وهو التناوب بين العمل والراحة. الفرق هو أن الطريقة الأولى (الفواصل الزمنية) تحصل على تأثيرها على الجسم خلال فترة ، بمعنى آخر، لا يظهر تأثير الحمل كثيرا أثناء الإداء، و لكن بشكل خاص أثناء فترة الراحة.</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بالنسبة للثاني (الطريقة المتكررة تتميز بتكرار : التمرين بفترة راحة يكتمل خلالها الاسترجاع.</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عند تطبيق الطريقة المتكررة قد تكون الشدة قصوى أو حسب الغرض من الحصة.قد تختلف مدة التمرين يختلف عدد التكرارات.</a:t>
            </a:r>
          </a:p>
          <a:p>
            <a:pPr algn="just" rtl="true">
              <a:lnSpc>
                <a:spcPts val="3914"/>
              </a:lnSpc>
            </a:pPr>
            <a:r>
              <a:rPr lang="en-US" b="true" sz="1846">
                <a:solidFill>
                  <a:srgbClr val="000000"/>
                </a:solidFill>
                <a:latin typeface="Montaser Arabic Bold"/>
                <a:ea typeface="Montaser Arabic Bold"/>
                <a:cs typeface="Montaser Arabic Bold"/>
                <a:sym typeface="Montaser Arabic Bold"/>
              </a:rPr>
              <a:t>2-2</a:t>
            </a:r>
            <a:r>
              <a:rPr lang="ar-EG" b="true" sz="1846">
                <a:solidFill>
                  <a:srgbClr val="000000"/>
                </a:solidFill>
                <a:latin typeface="Montaser Arabic Bold"/>
                <a:ea typeface="Montaser Arabic Bold"/>
                <a:cs typeface="Montaser Arabic Bold"/>
                <a:sym typeface="Montaser Arabic Bold"/>
                <a:rtl val="true"/>
              </a:rPr>
              <a:t>- القوة العضلية</a:t>
            </a:r>
          </a:p>
          <a:p>
            <a:pPr algn="just" rtl="true">
              <a:lnSpc>
                <a:spcPts val="3914"/>
              </a:lnSpc>
            </a:pPr>
            <a:r>
              <a:rPr lang="ar-EG" b="true" sz="1846">
                <a:solidFill>
                  <a:srgbClr val="000000"/>
                </a:solidFill>
                <a:latin typeface="Montaser Arabic Bold"/>
                <a:ea typeface="Montaser Arabic Bold"/>
                <a:cs typeface="Montaser Arabic Bold"/>
                <a:sym typeface="Montaser Arabic Bold"/>
                <a:rtl val="true"/>
              </a:rPr>
              <a:t>أثناء ممارسة كرة السلة يتعرض اللاعب لتلقي ضربات أو للصدمات بسبب الهبوط من القفزات و السقوط و الاتصال بالمنافسين. كما أنه يخضع لقفزات مختلفة تسارع عنيف جري سريع فيجب إذن تنمية المجموعات العضلية ككل و خاصة تلك التي يحتاجها لاعبو كرة السلة عضلات الكتفين و الذراعين للتمرير والتصويب و المحاورة، عضلات الظهر و البطن للحفاظ على التوازن عضلات الفخذين و الساقين للجري والقفز و و تغييرات الاتجاه و العمل الدفاعي.</a:t>
            </a:r>
          </a:p>
          <a:p>
            <a:pPr algn="just" rtl="true">
              <a:lnSpc>
                <a:spcPts val="3914"/>
              </a:lnSpc>
            </a:pP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57150"/>
            <a:ext cx="18005389" cy="10080387"/>
          </a:xfrm>
          <a:prstGeom prst="rect">
            <a:avLst/>
          </a:prstGeom>
        </p:spPr>
        <p:txBody>
          <a:bodyPr anchor="t" rtlCol="false" tIns="0" lIns="0" bIns="0" rIns="0">
            <a:spAutoFit/>
          </a:bodyPr>
          <a:lstStyle/>
          <a:p>
            <a:pPr algn="r">
              <a:lnSpc>
                <a:spcPts val="4038"/>
              </a:lnSpc>
            </a:pPr>
            <a:r>
              <a:rPr lang="en-US" sz="2884">
                <a:solidFill>
                  <a:srgbClr val="000000"/>
                </a:solidFill>
                <a:latin typeface="Afeesh"/>
                <a:ea typeface="Afeesh"/>
                <a:cs typeface="Afeesh"/>
                <a:sym typeface="Afeesh"/>
              </a:rPr>
              <a:t>-</a:t>
            </a: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التدريب بأوزان ،قصوى، وتسمى أيضا طريقة بذل أقصى الجهود؛ و يتم إجراؤها مع عدد قليل من التكرارات، أي</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يتم تنفيذ كل تمرين على شكل سلسلة كل سلسلة تحتوي من </a:t>
            </a:r>
            <a:r>
              <a:rPr lang="en-US" sz="2884">
                <a:solidFill>
                  <a:srgbClr val="000000"/>
                </a:solidFill>
                <a:latin typeface="Afeesh"/>
                <a:ea typeface="Afeesh"/>
                <a:cs typeface="Afeesh"/>
                <a:sym typeface="Afeesh"/>
              </a:rPr>
              <a:t>1</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3</a:t>
            </a:r>
            <a:r>
              <a:rPr lang="ar-EG" sz="2884">
                <a:solidFill>
                  <a:srgbClr val="000000"/>
                </a:solidFill>
                <a:latin typeface="Afeesh"/>
                <a:ea typeface="Afeesh"/>
                <a:cs typeface="Afeesh"/>
                <a:sym typeface="Afeesh"/>
                <a:rtl val="true"/>
              </a:rPr>
              <a:t> تكرارات خلال جلسة تدريبية. - يختلف عدد السلاسل من </a:t>
            </a:r>
            <a:r>
              <a:rPr lang="en-US" sz="2884">
                <a:solidFill>
                  <a:srgbClr val="000000"/>
                </a:solidFill>
                <a:latin typeface="Afeesh"/>
                <a:ea typeface="Afeesh"/>
                <a:cs typeface="Afeesh"/>
                <a:sym typeface="Afeesh"/>
              </a:rPr>
              <a:t>5</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6</a:t>
            </a:r>
            <a:r>
              <a:rPr lang="ar-EG" sz="2884">
                <a:solidFill>
                  <a:srgbClr val="000000"/>
                </a:solidFill>
                <a:latin typeface="Afeesh"/>
                <a:ea typeface="Afeesh"/>
                <a:cs typeface="Afeesh"/>
                <a:sym typeface="Afeesh"/>
                <a:rtl val="true"/>
              </a:rPr>
              <a:t> سلاسل</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تتراوح فترة الراحة بين التكرارات في المجموعة الواحدة و بين المجموعات من </a:t>
            </a:r>
            <a:r>
              <a:rPr lang="en-US" sz="2884">
                <a:solidFill>
                  <a:srgbClr val="000000"/>
                </a:solidFill>
                <a:latin typeface="Afeesh"/>
                <a:ea typeface="Afeesh"/>
                <a:cs typeface="Afeesh"/>
                <a:sym typeface="Afeesh"/>
              </a:rPr>
              <a:t>2</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8</a:t>
            </a:r>
            <a:r>
              <a:rPr lang="ar-EG" sz="2884">
                <a:solidFill>
                  <a:srgbClr val="000000"/>
                </a:solidFill>
                <a:latin typeface="Afeesh"/>
                <a:ea typeface="Afeesh"/>
                <a:cs typeface="Afeesh"/>
                <a:sym typeface="Afeesh"/>
                <a:rtl val="true"/>
              </a:rPr>
              <a:t> دقائق (حتى الاسترجاع التام)</a:t>
            </a:r>
          </a:p>
          <a:p>
            <a:pPr algn="r">
              <a:lnSpc>
                <a:spcPts val="4038"/>
              </a:lnSpc>
            </a:pPr>
            <a:r>
              <a:rPr lang="en-US" sz="2884">
                <a:solidFill>
                  <a:srgbClr val="000000"/>
                </a:solidFill>
                <a:latin typeface="Afeesh"/>
                <a:ea typeface="Afeesh"/>
                <a:cs typeface="Afeesh"/>
                <a:sym typeface="Afeesh"/>
              </a:rPr>
              <a:t>2- </a:t>
            </a:r>
            <a:r>
              <a:rPr lang="ar-EG" sz="2884">
                <a:solidFill>
                  <a:srgbClr val="000000"/>
                </a:solidFill>
                <a:latin typeface="Afeesh"/>
                <a:ea typeface="Afeesh"/>
                <a:cs typeface="Afeesh"/>
                <a:sym typeface="Afeesh"/>
                <a:rtl val="true"/>
              </a:rPr>
              <a:t>التدريب بأوزان متوسطة وكبيرة بوتيرة عالية و يسمى أيضا بالجهد المتكرر، ويمكن استخدامه بطريقتين: - عمل مستمر حتى التعب، بأحمال إضافية من </a:t>
            </a:r>
            <a:r>
              <a:rPr lang="en-US" sz="2884">
                <a:solidFill>
                  <a:srgbClr val="000000"/>
                </a:solidFill>
                <a:latin typeface="Afeesh"/>
                <a:ea typeface="Afeesh"/>
                <a:cs typeface="Afeesh"/>
                <a:sym typeface="Afeesh"/>
              </a:rPr>
              <a:t>40</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80</a:t>
            </a:r>
            <a:r>
              <a:rPr lang="ar-EG" sz="2884">
                <a:solidFill>
                  <a:srgbClr val="000000"/>
                </a:solidFill>
                <a:latin typeface="Afeesh"/>
                <a:ea typeface="Afeesh"/>
                <a:cs typeface="Afeesh"/>
                <a:sym typeface="Afeesh"/>
                <a:rtl val="true"/>
              </a:rPr>
              <a:t>% من الحمولة القصوى</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العمل المتكرر و بالسلسلة مع* </a:t>
            </a:r>
            <a:r>
              <a:rPr lang="en-US" sz="2884">
                <a:solidFill>
                  <a:srgbClr val="000000"/>
                </a:solidFill>
                <a:latin typeface="Afeesh"/>
                <a:ea typeface="Afeesh"/>
                <a:cs typeface="Afeesh"/>
                <a:sym typeface="Afeesh"/>
              </a:rPr>
              <a:t>4</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15</a:t>
            </a:r>
            <a:r>
              <a:rPr lang="ar-EG" sz="2884">
                <a:solidFill>
                  <a:srgbClr val="000000"/>
                </a:solidFill>
                <a:latin typeface="Afeesh"/>
                <a:ea typeface="Afeesh"/>
                <a:cs typeface="Afeesh"/>
                <a:sym typeface="Afeesh"/>
                <a:rtl val="true"/>
              </a:rPr>
              <a:t> تكرار.من </a:t>
            </a:r>
            <a:r>
              <a:rPr lang="en-US" sz="2884">
                <a:solidFill>
                  <a:srgbClr val="000000"/>
                </a:solidFill>
                <a:latin typeface="Afeesh"/>
                <a:ea typeface="Afeesh"/>
                <a:cs typeface="Afeesh"/>
                <a:sym typeface="Afeesh"/>
              </a:rPr>
              <a:t>2</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6</a:t>
            </a:r>
            <a:r>
              <a:rPr lang="ar-EG" sz="2884">
                <a:solidFill>
                  <a:srgbClr val="000000"/>
                </a:solidFill>
                <a:latin typeface="Afeesh"/>
                <a:ea typeface="Afeesh"/>
                <a:cs typeface="Afeesh"/>
                <a:sym typeface="Afeesh"/>
                <a:rtl val="true"/>
              </a:rPr>
              <a:t> مجموعات</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فواصل الراحة على فترات من </a:t>
            </a:r>
            <a:r>
              <a:rPr lang="en-US" sz="2884">
                <a:solidFill>
                  <a:srgbClr val="000000"/>
                </a:solidFill>
                <a:latin typeface="Afeesh"/>
                <a:ea typeface="Afeesh"/>
                <a:cs typeface="Afeesh"/>
                <a:sym typeface="Afeesh"/>
              </a:rPr>
              <a:t>2</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4</a:t>
            </a:r>
            <a:r>
              <a:rPr lang="ar-EG" sz="2884">
                <a:solidFill>
                  <a:srgbClr val="000000"/>
                </a:solidFill>
                <a:latin typeface="Afeesh"/>
                <a:ea typeface="Afeesh"/>
                <a:cs typeface="Afeesh"/>
                <a:sym typeface="Afeesh"/>
                <a:rtl val="true"/>
              </a:rPr>
              <a:t> دقائق</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-3</a:t>
            </a: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تمارين القوة باستخدام طريقة الازوميتري هذه الطريق يبقى الرياضي ثابتًا، و وزن العارضة هو الذي يؤثر على الجسم. هذه الطريقة تمكن من زيادة مقاومة العضلات. يجب أن نأخذ في الاعتبار خصوصيات الرياضيين. وبالتالي</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مدة الشد الإزوميتري من </a:t>
            </a:r>
            <a:r>
              <a:rPr lang="en-US" sz="2884">
                <a:solidFill>
                  <a:srgbClr val="000000"/>
                </a:solidFill>
                <a:latin typeface="Afeesh"/>
                <a:ea typeface="Afeesh"/>
                <a:cs typeface="Afeesh"/>
                <a:sym typeface="Afeesh"/>
              </a:rPr>
              <a:t>5</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10</a:t>
            </a:r>
            <a:r>
              <a:rPr lang="ar-EG" sz="2884">
                <a:solidFill>
                  <a:srgbClr val="000000"/>
                </a:solidFill>
                <a:latin typeface="Afeesh"/>
                <a:ea typeface="Afeesh"/>
                <a:cs typeface="Afeesh"/>
                <a:sym typeface="Afeesh"/>
                <a:rtl val="true"/>
              </a:rPr>
              <a:t> ثوان</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عدد التكرارات من </a:t>
            </a:r>
            <a:r>
              <a:rPr lang="en-US" sz="2884">
                <a:solidFill>
                  <a:srgbClr val="000000"/>
                </a:solidFill>
                <a:latin typeface="Afeesh"/>
                <a:ea typeface="Afeesh"/>
                <a:cs typeface="Afeesh"/>
                <a:sym typeface="Afeesh"/>
              </a:rPr>
              <a:t>4</a:t>
            </a:r>
            <a:r>
              <a:rPr lang="ar-EG" sz="2884">
                <a:solidFill>
                  <a:srgbClr val="000000"/>
                </a:solidFill>
                <a:latin typeface="Afeesh"/>
                <a:ea typeface="Afeesh"/>
                <a:cs typeface="Afeesh"/>
                <a:sym typeface="Afeesh"/>
                <a:rtl val="true"/>
              </a:rPr>
              <a:t> إلى </a:t>
            </a:r>
            <a:r>
              <a:rPr lang="en-US" sz="2884">
                <a:solidFill>
                  <a:srgbClr val="000000"/>
                </a:solidFill>
                <a:latin typeface="Afeesh"/>
                <a:ea typeface="Afeesh"/>
                <a:cs typeface="Afeesh"/>
                <a:sym typeface="Afeesh"/>
              </a:rPr>
              <a:t>5</a:t>
            </a:r>
          </a:p>
          <a:p>
            <a:pPr algn="r">
              <a:lnSpc>
                <a:spcPts val="4038"/>
              </a:lnSpc>
            </a:pP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فترة الراحة بين كل جهد هي </a:t>
            </a:r>
            <a:r>
              <a:rPr lang="en-US" sz="2884">
                <a:solidFill>
                  <a:srgbClr val="000000"/>
                </a:solidFill>
                <a:latin typeface="Afeesh"/>
                <a:ea typeface="Afeesh"/>
                <a:cs typeface="Afeesh"/>
                <a:sym typeface="Afeesh"/>
              </a:rPr>
              <a:t>30</a:t>
            </a:r>
            <a:r>
              <a:rPr lang="ar-EG" sz="2884">
                <a:solidFill>
                  <a:srgbClr val="000000"/>
                </a:solidFill>
                <a:latin typeface="Afeesh"/>
                <a:ea typeface="Afeesh"/>
                <a:cs typeface="Afeesh"/>
                <a:sym typeface="Afeesh"/>
                <a:rtl val="true"/>
              </a:rPr>
              <a:t> ثانية إلى دقيقة واحدة</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 </a:t>
            </a:r>
            <a:r>
              <a:rPr lang="ar-EG" sz="2884">
                <a:solidFill>
                  <a:srgbClr val="000000"/>
                </a:solidFill>
                <a:latin typeface="Afeesh"/>
                <a:ea typeface="Afeesh"/>
                <a:cs typeface="Afeesh"/>
                <a:sym typeface="Afeesh"/>
                <a:rtl val="true"/>
              </a:rPr>
              <a:t>مجمع التمرين المستخدم يصل إلى </a:t>
            </a:r>
            <a:r>
              <a:rPr lang="en-US" sz="2884">
                <a:solidFill>
                  <a:srgbClr val="000000"/>
                </a:solidFill>
                <a:latin typeface="Afeesh"/>
                <a:ea typeface="Afeesh"/>
                <a:cs typeface="Afeesh"/>
                <a:sym typeface="Afeesh"/>
              </a:rPr>
              <a:t>6.</a:t>
            </a:r>
          </a:p>
          <a:p>
            <a:pPr algn="r">
              <a:lnSpc>
                <a:spcPts val="4038"/>
              </a:lnSpc>
            </a:pPr>
            <a:r>
              <a:rPr lang="ar-EG" sz="2884">
                <a:solidFill>
                  <a:srgbClr val="000000"/>
                </a:solidFill>
                <a:latin typeface="Afeesh"/>
                <a:ea typeface="Afeesh"/>
                <a:cs typeface="Afeesh"/>
                <a:sym typeface="Afeesh"/>
                <a:rtl val="true"/>
              </a:rPr>
              <a:t>تستخدم الطاقة ذات الأصل اللاهوائي اللاحمضي بشكل أساسي خلال جميع الجهود ذات المدد القصيرة جدا و العالية الشدة، كجري السرعة القصيرة المتمثلة في الهجمات المضادة والقفزات والتغيرات المفاجئة في الاتجاه. فكرة السلة</a:t>
            </a:r>
          </a:p>
          <a:p>
            <a:pPr algn="r">
              <a:lnSpc>
                <a:spcPts val="4038"/>
              </a:lnSpc>
            </a:pPr>
            <a:r>
              <a:rPr lang="ar-EG" sz="2884">
                <a:solidFill>
                  <a:srgbClr val="000000"/>
                </a:solidFill>
                <a:latin typeface="Afeesh"/>
                <a:ea typeface="Afeesh"/>
                <a:cs typeface="Afeesh"/>
                <a:sym typeface="Afeesh"/>
                <a:rtl val="true"/>
              </a:rPr>
              <a:t>تتطلب قوة لا هوائية لا حمضية جيدة و التي تحدد القدرة على اللعب أكثر و بطريقة انفجارية</a:t>
            </a:r>
            <a:r>
              <a:rPr lang="en-US" sz="2884">
                <a:solidFill>
                  <a:srgbClr val="000000"/>
                </a:solidFill>
                <a:latin typeface="Afeesh"/>
                <a:ea typeface="Afeesh"/>
                <a:cs typeface="Afeesh"/>
                <a:sym typeface="Afeesh"/>
              </a:rPr>
              <a:t>.</a:t>
            </a:r>
          </a:p>
          <a:p>
            <a:pPr algn="r">
              <a:lnSpc>
                <a:spcPts val="4038"/>
              </a:lnSpc>
            </a:pPr>
            <a:r>
              <a:rPr lang="ar-EG" sz="2884">
                <a:solidFill>
                  <a:srgbClr val="000000"/>
                </a:solidFill>
                <a:latin typeface="Afeesh"/>
                <a:ea typeface="Afeesh"/>
                <a:cs typeface="Afeesh"/>
                <a:sym typeface="Afeesh"/>
                <a:rtl val="true"/>
              </a:rPr>
              <a:t>و السرعة، ورغم أن جزء كبير منها يتطور بطريقة طبيعية (وراثية)، يمكن التدخل وتنميتها بالعمل المستمر و المدروس منذ سن مبكرة. فكل مهارة أو حركة في كرة السلة تتم بسرعة فائقة ونصنف في كرة السلة عدة أنواع من السرعة: كسرعة رد الفعل وسرعة التنفيذ وتحمل السرعة. فالقدرة على الاستجابة بسرعة مع أداء الحركات و المهارات السريعة و الفعالة بالكرة أو بدون كرة هي الهدف ا الذي يجب تحقيقه عند تدريب اللاعبين</a:t>
            </a:r>
            <a:r>
              <a:rPr lang="en-US" sz="2884">
                <a:solidFill>
                  <a:srgbClr val="000000"/>
                </a:solidFill>
                <a:latin typeface="Afeesh"/>
                <a:ea typeface="Afeesh"/>
                <a:cs typeface="Afeesh"/>
                <a:sym typeface="Afeesh"/>
              </a:rPr>
              <a:t>.</a:t>
            </a:r>
          </a:p>
          <a:p>
            <a:pPr algn="r">
              <a:lnSpc>
                <a:spcPts val="4038"/>
              </a:lnSpc>
            </a:pP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81699"/>
            <a:ext cx="17940191" cy="9877712"/>
          </a:xfrm>
          <a:prstGeom prst="rect">
            <a:avLst/>
          </a:prstGeom>
        </p:spPr>
        <p:txBody>
          <a:bodyPr anchor="t" rtlCol="false" tIns="0" lIns="0" bIns="0" rIns="0">
            <a:spAutoFit/>
          </a:bodyPr>
          <a:lstStyle/>
          <a:p>
            <a:pPr algn="just" rtl="true">
              <a:lnSpc>
                <a:spcPts val="3929"/>
              </a:lnSpc>
            </a:pPr>
            <a:r>
              <a:rPr lang="ar-EG" sz="2339">
                <a:solidFill>
                  <a:srgbClr val="000000"/>
                </a:solidFill>
                <a:latin typeface="Afeesh"/>
                <a:ea typeface="Afeesh"/>
                <a:cs typeface="Afeesh"/>
                <a:sym typeface="Afeesh"/>
                <a:rtl val="true"/>
              </a:rPr>
              <a:t>ففي كرة السلة تظهر السرعة في ردود </a:t>
            </a:r>
            <a:r>
              <a:rPr lang="ar-EG" sz="2339">
                <a:solidFill>
                  <a:srgbClr val="000000"/>
                </a:solidFill>
                <a:latin typeface="Afeesh"/>
                <a:ea typeface="Afeesh"/>
                <a:cs typeface="Afeesh"/>
                <a:sym typeface="Afeesh"/>
                <a:rtl val="true"/>
              </a:rPr>
              <a:t>ال فعل كما يمكن أن تظهر في القدرة على تطوير سرعة قـ</a:t>
            </a:r>
          </a:p>
          <a:p>
            <a:pPr algn="just" rtl="true">
              <a:lnSpc>
                <a:spcPts val="3929"/>
              </a:lnSpc>
            </a:pPr>
            <a:r>
              <a:rPr lang="ar-EG" sz="2339">
                <a:solidFill>
                  <a:srgbClr val="000000"/>
                </a:solidFill>
                <a:latin typeface="Afeesh"/>
                <a:ea typeface="Afeesh"/>
                <a:cs typeface="Afeesh"/>
                <a:sym typeface="Afeesh"/>
                <a:rtl val="true"/>
              </a:rPr>
              <a:t>يمكن تحسين سرعة رد الفعل، رغم أنها طبيعية إلى. الانطلاق التسارع)، وردود الأفعال المعقدة (الخداع بالمحاورة)؛لفات قصيرة و في تنفيذ مهارات بالكرة وبدون الكرة .التمارين التي يُطلب فيها من الشخص أن يتفاعل بسرعة كبيرة مع إشارة معينة في التدريب على السرعة نأخذ بعين الاعتبار:</a:t>
            </a:r>
          </a:p>
          <a:p>
            <a:pPr algn="just" rtl="true">
              <a:lnSpc>
                <a:spcPts val="3929"/>
              </a:lnSpc>
            </a:pPr>
            <a:r>
              <a:rPr lang="ar-EG" sz="2339">
                <a:solidFill>
                  <a:srgbClr val="000000"/>
                </a:solidFill>
                <a:latin typeface="Afeesh"/>
                <a:ea typeface="Afeesh"/>
                <a:cs typeface="Afeesh"/>
                <a:sym typeface="Afeesh"/>
                <a:rtl val="true"/>
              </a:rPr>
              <a:t>- قدرات السرعة الفردية و هي محددة للغاية.</a:t>
            </a:r>
          </a:p>
          <a:p>
            <a:pPr algn="just" rtl="true">
              <a:lnSpc>
                <a:spcPts val="3929"/>
              </a:lnSpc>
            </a:pPr>
            <a:r>
              <a:rPr lang="ar-EG" sz="2339">
                <a:solidFill>
                  <a:srgbClr val="000000"/>
                </a:solidFill>
                <a:latin typeface="Afeesh"/>
                <a:ea typeface="Afeesh"/>
                <a:cs typeface="Afeesh"/>
                <a:sym typeface="Afeesh"/>
                <a:rtl val="true"/>
              </a:rPr>
              <a:t>- ردود الأفعال الحركية.</a:t>
            </a:r>
          </a:p>
          <a:p>
            <a:pPr algn="just" rtl="true">
              <a:lnSpc>
                <a:spcPts val="3929"/>
              </a:lnSpc>
            </a:pPr>
            <a:r>
              <a:rPr lang="ar-EG" sz="2339">
                <a:solidFill>
                  <a:srgbClr val="000000"/>
                </a:solidFill>
                <a:latin typeface="Afeesh"/>
                <a:ea typeface="Afeesh"/>
                <a:cs typeface="Afeesh"/>
                <a:sym typeface="Afeesh"/>
                <a:rtl val="true"/>
              </a:rPr>
              <a:t>- ردود الفعل على الأجسام المتحركة الكرة الأجهزة المنافسين)</a:t>
            </a:r>
          </a:p>
          <a:p>
            <a:pPr algn="just" rtl="true">
              <a:lnSpc>
                <a:spcPts val="3929"/>
              </a:lnSpc>
            </a:pPr>
            <a:r>
              <a:rPr lang="ar-EG" sz="2339">
                <a:solidFill>
                  <a:srgbClr val="000000"/>
                </a:solidFill>
                <a:latin typeface="Afeesh"/>
                <a:ea typeface="Afeesh"/>
                <a:cs typeface="Afeesh"/>
                <a:sym typeface="Afeesh"/>
                <a:rtl val="true"/>
              </a:rPr>
              <a:t>فخلال التدريب على السرعة يجب أن نأخذ في الاعتبار الخصائص البدنية والأحمال؛ لهذا السبب، نستخدم نوع</a:t>
            </a:r>
          </a:p>
          <a:p>
            <a:pPr algn="just" rtl="true">
              <a:lnSpc>
                <a:spcPts val="3929"/>
              </a:lnSpc>
            </a:pPr>
            <a:r>
              <a:rPr lang="ar-EG" sz="2339">
                <a:solidFill>
                  <a:srgbClr val="000000"/>
                </a:solidFill>
                <a:latin typeface="Afeesh"/>
                <a:ea typeface="Afeesh"/>
                <a:cs typeface="Afeesh"/>
                <a:sym typeface="Afeesh"/>
                <a:rtl val="true"/>
              </a:rPr>
              <a:t>التدريب " التدريب المتقطع " و" الذي خصائصه كما يلي:</a:t>
            </a:r>
          </a:p>
          <a:p>
            <a:pPr algn="just" rtl="true">
              <a:lnSpc>
                <a:spcPts val="3929"/>
              </a:lnSpc>
            </a:pPr>
            <a:r>
              <a:rPr lang="ar-EG" sz="2339">
                <a:solidFill>
                  <a:srgbClr val="000000"/>
                </a:solidFill>
                <a:latin typeface="Afeesh"/>
                <a:ea typeface="Afeesh"/>
                <a:cs typeface="Afeesh"/>
                <a:sym typeface="Afeesh"/>
                <a:rtl val="true"/>
              </a:rPr>
              <a:t>-العمل بأقصى شدة للجهد</a:t>
            </a:r>
          </a:p>
          <a:p>
            <a:pPr algn="just" rtl="true">
              <a:lnSpc>
                <a:spcPts val="3929"/>
              </a:lnSpc>
            </a:pPr>
            <a:r>
              <a:rPr lang="ar-EG" sz="2339">
                <a:solidFill>
                  <a:srgbClr val="000000"/>
                </a:solidFill>
                <a:latin typeface="Afeesh"/>
                <a:ea typeface="Afeesh"/>
                <a:cs typeface="Afeesh"/>
                <a:sym typeface="Afeesh"/>
                <a:rtl val="true"/>
              </a:rPr>
              <a:t>دد التكرارات في كل سلسلة من </a:t>
            </a:r>
            <a:r>
              <a:rPr lang="en-US" sz="2339">
                <a:solidFill>
                  <a:srgbClr val="000000"/>
                </a:solidFill>
                <a:latin typeface="Afeesh"/>
                <a:ea typeface="Afeesh"/>
                <a:cs typeface="Afeesh"/>
                <a:sym typeface="Afeesh"/>
              </a:rPr>
              <a:t>3</a:t>
            </a:r>
            <a:r>
              <a:rPr lang="ar-EG" sz="2339">
                <a:solidFill>
                  <a:srgbClr val="000000"/>
                </a:solidFill>
                <a:latin typeface="Afeesh"/>
                <a:ea typeface="Afeesh"/>
                <a:cs typeface="Afeesh"/>
                <a:sym typeface="Afeesh"/>
                <a:rtl val="true"/>
              </a:rPr>
              <a:t> إلى </a:t>
            </a:r>
            <a:r>
              <a:rPr lang="en-US" sz="2339">
                <a:solidFill>
                  <a:srgbClr val="000000"/>
                </a:solidFill>
                <a:latin typeface="Afeesh"/>
                <a:ea typeface="Afeesh"/>
                <a:cs typeface="Afeesh"/>
                <a:sym typeface="Afeesh"/>
              </a:rPr>
              <a:t>6</a:t>
            </a:r>
            <a:r>
              <a:rPr lang="ar-EG" sz="2339">
                <a:solidFill>
                  <a:srgbClr val="000000"/>
                </a:solidFill>
                <a:latin typeface="Afeesh"/>
                <a:ea typeface="Afeesh"/>
                <a:cs typeface="Afeesh"/>
                <a:sym typeface="Afeesh"/>
                <a:rtl val="true"/>
              </a:rPr>
              <a:t> تكرار.</a:t>
            </a:r>
          </a:p>
          <a:p>
            <a:pPr algn="just" rtl="true">
              <a:lnSpc>
                <a:spcPts val="3929"/>
              </a:lnSpc>
            </a:pPr>
            <a:r>
              <a:rPr lang="ar-EG" sz="2339">
                <a:solidFill>
                  <a:srgbClr val="000000"/>
                </a:solidFill>
                <a:latin typeface="Afeesh"/>
                <a:ea typeface="Afeesh"/>
                <a:cs typeface="Afeesh"/>
                <a:sym typeface="Afeesh"/>
                <a:rtl val="true"/>
              </a:rPr>
              <a:t>- عدد السلاسل متغير حسب مستوى الحصة.</a:t>
            </a:r>
          </a:p>
          <a:p>
            <a:pPr algn="just" rtl="true">
              <a:lnSpc>
                <a:spcPts val="3929"/>
              </a:lnSpc>
            </a:pPr>
            <a:r>
              <a:rPr lang="ar-EG" sz="2339">
                <a:solidFill>
                  <a:srgbClr val="000000"/>
                </a:solidFill>
                <a:latin typeface="Afeesh"/>
                <a:ea typeface="Afeesh"/>
                <a:cs typeface="Afeesh"/>
                <a:sym typeface="Afeesh"/>
                <a:rtl val="true"/>
              </a:rPr>
              <a:t>هذا و تتواصل عملية التحضير البدني لدى الرياضيين في كرة السلة بالعمل على الصفات البدنية الأخرى، التي لا يمكن الاستغناء عنها في المجال الرياضي، رغم أنها ليست أساسية، إلا أن الحاجة إليها نافعة للرياضي، و يجب العمل عليها منذ السن المبكر، وتتمثل هذه الصفات البدنية في:</a:t>
            </a:r>
          </a:p>
          <a:p>
            <a:pPr algn="just" rtl="true">
              <a:lnSpc>
                <a:spcPts val="3929"/>
              </a:lnSpc>
            </a:pPr>
            <a:r>
              <a:rPr lang="en-US" sz="2339">
                <a:solidFill>
                  <a:srgbClr val="000000"/>
                </a:solidFill>
                <a:latin typeface="Afeesh"/>
                <a:ea typeface="Afeesh"/>
                <a:cs typeface="Afeesh"/>
                <a:sym typeface="Afeesh"/>
              </a:rPr>
              <a:t>3-2</a:t>
            </a:r>
            <a:r>
              <a:rPr lang="ar-EG" sz="2339">
                <a:solidFill>
                  <a:srgbClr val="000000"/>
                </a:solidFill>
                <a:latin typeface="Afeesh"/>
                <a:ea typeface="Afeesh"/>
                <a:cs typeface="Afeesh"/>
                <a:sym typeface="Afeesh"/>
                <a:rtl val="true"/>
              </a:rPr>
              <a:t>- المرونة:</a:t>
            </a:r>
          </a:p>
          <a:p>
            <a:pPr algn="just" rtl="true">
              <a:lnSpc>
                <a:spcPts val="3929"/>
              </a:lnSpc>
            </a:pPr>
            <a:r>
              <a:rPr lang="ar-EG" sz="2339">
                <a:solidFill>
                  <a:srgbClr val="000000"/>
                </a:solidFill>
                <a:latin typeface="Afeesh"/>
                <a:ea typeface="Afeesh"/>
                <a:cs typeface="Afeesh"/>
                <a:sym typeface="Afeesh"/>
                <a:rtl val="true"/>
              </a:rPr>
              <a:t>عن طريق المرونة نزيد من احتمالات شد العضلات. لذا فمن المهم زيادة قدرة مرونة العضلات و بالتالي زيادة قوتها. و يتم ذلك بتطيير نطاق الحركة وتحسين بالتالي نحصل على مقاومة أفضل و قوة أكبر. فتدريب المرونة يتم العمل</a:t>
            </a:r>
          </a:p>
          <a:p>
            <a:pPr algn="just" rtl="true">
              <a:lnSpc>
                <a:spcPts val="3929"/>
              </a:lnSpc>
            </a:pPr>
            <a:r>
              <a:rPr lang="ar-EG" sz="2339">
                <a:solidFill>
                  <a:srgbClr val="000000"/>
                </a:solidFill>
                <a:latin typeface="Afeesh"/>
                <a:ea typeface="Afeesh"/>
                <a:cs typeface="Afeesh"/>
                <a:sym typeface="Afeesh"/>
                <a:rtl val="true"/>
              </a:rPr>
              <a:t>عليه منذ سن البلوغ لأنه يسمح .يؤمن وجود حالة الراحة النفسية في الجسم و الـو الوقاية من الحوادث والاصابات العضلية و المفصلية، كماعلى العقل.</a:t>
            </a:r>
          </a:p>
          <a:p>
            <a:pPr algn="just" rtl="true">
              <a:lnSpc>
                <a:spcPts val="3929"/>
              </a:lnSpc>
            </a:pPr>
            <a:r>
              <a:rPr lang="en-US" sz="2339">
                <a:solidFill>
                  <a:srgbClr val="000000"/>
                </a:solidFill>
                <a:latin typeface="Afeesh"/>
                <a:ea typeface="Afeesh"/>
                <a:cs typeface="Afeesh"/>
                <a:sym typeface="Afeesh"/>
              </a:rPr>
              <a:t>4-2</a:t>
            </a:r>
            <a:r>
              <a:rPr lang="ar-EG" sz="2339">
                <a:solidFill>
                  <a:srgbClr val="000000"/>
                </a:solidFill>
                <a:latin typeface="Afeesh"/>
                <a:ea typeface="Afeesh"/>
                <a:cs typeface="Afeesh"/>
                <a:sym typeface="Afeesh"/>
                <a:rtl val="true"/>
              </a:rPr>
              <a:t>- التوازن:</a:t>
            </a:r>
          </a:p>
          <a:p>
            <a:pPr algn="just" rtl="true">
              <a:lnSpc>
                <a:spcPts val="3929"/>
              </a:lnSpc>
            </a:pPr>
            <a:r>
              <a:rPr lang="ar-EG" sz="2339">
                <a:solidFill>
                  <a:srgbClr val="000000"/>
                </a:solidFill>
                <a:latin typeface="Afeesh"/>
                <a:ea typeface="Afeesh"/>
                <a:cs typeface="Afeesh"/>
                <a:sym typeface="Afeesh"/>
                <a:rtl val="true"/>
              </a:rPr>
              <a:t>في جميع الأساسيات الفردية و الجماعية للاعب كرة السلة يمكن إدراج فكرة التوازن الذي يسمح بامتلاك استقرار و رؤية اللعبة ومهارة .الدقة فهذه الصفة البدنية المهجورة عند الكثير من المدربين، يجب البحث عنها و تطويرها منذ سن مبكرة، نظرا أنها تتيح للاعب التحكم في جميع مواقف اللعبة و التكيف معها</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304800"/>
            <a:ext cx="17892345" cy="6777870"/>
          </a:xfrm>
          <a:prstGeom prst="rect">
            <a:avLst/>
          </a:prstGeom>
        </p:spPr>
        <p:txBody>
          <a:bodyPr anchor="t" rtlCol="false" tIns="0" lIns="0" bIns="0" rIns="0">
            <a:spAutoFit/>
          </a:bodyPr>
          <a:lstStyle/>
          <a:p>
            <a:pPr algn="r" rtl="true">
              <a:lnSpc>
                <a:spcPts val="6012"/>
              </a:lnSpc>
            </a:pPr>
            <a:r>
              <a:rPr lang="en-US" sz="2484">
                <a:solidFill>
                  <a:srgbClr val="000000"/>
                </a:solidFill>
                <a:latin typeface="Afeesh"/>
                <a:ea typeface="Afeesh"/>
                <a:cs typeface="Afeesh"/>
                <a:sym typeface="Afeesh"/>
              </a:rPr>
              <a:t>5-2</a:t>
            </a:r>
            <a:r>
              <a:rPr lang="ar-EG" sz="2484">
                <a:solidFill>
                  <a:srgbClr val="000000"/>
                </a:solidFill>
                <a:latin typeface="Afeesh"/>
                <a:ea typeface="Afeesh"/>
                <a:cs typeface="Afeesh"/>
                <a:sym typeface="Afeesh"/>
                <a:rtl val="true"/>
              </a:rPr>
              <a:t>- التنسيق: </a:t>
            </a:r>
          </a:p>
          <a:p>
            <a:pPr algn="r" rtl="true">
              <a:lnSpc>
                <a:spcPts val="6012"/>
              </a:lnSpc>
            </a:pPr>
            <a:r>
              <a:rPr lang="ar-EG" sz="2484">
                <a:solidFill>
                  <a:srgbClr val="000000"/>
                </a:solidFill>
                <a:latin typeface="Afeesh"/>
                <a:ea typeface="Afeesh"/>
                <a:cs typeface="Afeesh"/>
                <a:sym typeface="Afeesh"/>
                <a:rtl val="true"/>
              </a:rPr>
              <a:t> إن القدرة على القيام بربط عدة حركات وإدراك فصل أجزاء معينة من الجسم عن أجزاء أخرى دون النظر اليها، بالإضافة إلى التحكم في الجسم، فإن صفة التنسيق هي أيضا إمكانية استخدام اللاعب بشكل غير مبال اليد اليمنى و اليد اليسرى وتحسين خفة الحركة. في حين يمكن أن تتطور هذه الصفة منذ سن مبكرة من خلال العمل الدقيق و الدؤوب، و هي صفة بدنية لا يقل صحة أنها تعتمد على قدرة كل فرد.</a:t>
            </a:r>
          </a:p>
          <a:p>
            <a:pPr algn="r" rtl="true">
              <a:lnSpc>
                <a:spcPts val="6012"/>
              </a:lnSpc>
            </a:pPr>
            <a:r>
              <a:rPr lang="en-US" sz="2484">
                <a:solidFill>
                  <a:srgbClr val="000000"/>
                </a:solidFill>
                <a:latin typeface="Afeesh"/>
                <a:ea typeface="Afeesh"/>
                <a:cs typeface="Afeesh"/>
                <a:sym typeface="Afeesh"/>
              </a:rPr>
              <a:t>6-2</a:t>
            </a:r>
            <a:r>
              <a:rPr lang="ar-EG" sz="2484">
                <a:solidFill>
                  <a:srgbClr val="000000"/>
                </a:solidFill>
                <a:latin typeface="Afeesh"/>
                <a:ea typeface="Afeesh"/>
                <a:cs typeface="Afeesh"/>
                <a:sym typeface="Afeesh"/>
                <a:rtl val="true"/>
              </a:rPr>
              <a:t>- الدقة</a:t>
            </a:r>
          </a:p>
          <a:p>
            <a:pPr algn="r" rtl="true">
              <a:lnSpc>
                <a:spcPts val="6012"/>
              </a:lnSpc>
            </a:pPr>
            <a:r>
              <a:rPr lang="ar-EG" sz="2484">
                <a:solidFill>
                  <a:srgbClr val="000000"/>
                </a:solidFill>
                <a:latin typeface="Afeesh"/>
                <a:ea typeface="Afeesh"/>
                <a:cs typeface="Afeesh"/>
                <a:sym typeface="Afeesh"/>
                <a:rtl val="true"/>
              </a:rPr>
              <a:t>هي السلاح المطلق للاعب كرة السلة. فمهارة الدقة و التي تتلخص في التصويب نحو السلة بنجاح والتمرير الدقيق وفي أصعب الحالات غالبًا؛ هي الهدف النهائي بامتياز للاعب كرة السلة، فبغض النظر عن المستوى الهجومي و الدفاعي، إذا لم يكن للاعبين مهارة تصويب و تمرير ناجحتين، فإن نتيجة النهائية للعبة (الهزيمة) لا يمكن تجنيها.</a:t>
            </a:r>
          </a:p>
          <a:p>
            <a:pPr algn="r" rtl="true">
              <a:lnSpc>
                <a:spcPts val="6012"/>
              </a:lnSpc>
            </a:pPr>
            <a:r>
              <a:rPr lang="ar-EG" sz="2484">
                <a:solidFill>
                  <a:srgbClr val="000000"/>
                </a:solidFill>
                <a:latin typeface="Afeesh"/>
                <a:ea typeface="Afeesh"/>
                <a:cs typeface="Afeesh"/>
                <a:sym typeface="Afeesh"/>
                <a:rtl val="true"/>
              </a:rPr>
              <a:t>و يجب أن يبدأ العمل على مهارة الدقة سن مبكرة وذلك بإيماءات حركة التصويب والتمرير من أجل اكتساب أيضا حدة بصرية وقوة تركيز كبيرتين و القدرة على الاسترخاء .</a:t>
            </a:r>
          </a:p>
          <a:p>
            <a:pPr algn="r" rtl="true">
              <a:lnSpc>
                <a:spcPts val="6012"/>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