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Lst>
  <p:sldSz cx="18288000" cy="10287000"/>
  <p:notesSz cx="6858000" cy="9144000"/>
  <p:embeddedFontLst>
    <p:embeddedFont>
      <p:font typeface="Afeesh" charset="1" panose="00000500000000000000"/>
      <p:regular r:id="rId12"/>
    </p:embeddedFont>
    <p:embeddedFont>
      <p:font typeface="Cairo Bold" charset="1" panose="00000800000000000000"/>
      <p:regular r:id="rId13"/>
    </p:embeddedFont>
    <p:embeddedFont>
      <p:font typeface="UKIJ Bom" charset="1" panose="020B0704020202020204"/>
      <p:regular r:id="rId14"/>
    </p:embeddedFont>
    <p:embeddedFont>
      <p:font typeface="XM Vahid Bold" charset="1" panose="02000803090000020004"/>
      <p:regular r:id="rId15"/>
    </p:embeddedFont>
    <p:embeddedFont>
      <p:font typeface="Montaser Arabic Bold" charset="1" panose="00000800000000000000"/>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gif"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slide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30B1A">
                <a:alpha val="100000"/>
              </a:srgbClr>
            </a:gs>
            <a:gs pos="100000">
              <a:srgbClr val="081C42">
                <a:alpha val="100000"/>
              </a:srgbClr>
            </a:gs>
          </a:gsLst>
          <a:lin ang="2700000"/>
        </a:gradFill>
      </p:bgPr>
    </p:bg>
    <p:spTree>
      <p:nvGrpSpPr>
        <p:cNvPr id="1" name=""/>
        <p:cNvGrpSpPr/>
        <p:nvPr/>
      </p:nvGrpSpPr>
      <p:grpSpPr>
        <a:xfrm>
          <a:off x="0" y="0"/>
          <a:ext cx="0" cy="0"/>
          <a:chOff x="0" y="0"/>
          <a:chExt cx="0" cy="0"/>
        </a:xfrm>
      </p:grpSpPr>
      <p:sp>
        <p:nvSpPr>
          <p:cNvPr name="Freeform 2" id="2"/>
          <p:cNvSpPr/>
          <p:nvPr/>
        </p:nvSpPr>
        <p:spPr>
          <a:xfrm flipH="false" flipV="false" rot="-10800000">
            <a:off x="-880786" y="-588494"/>
            <a:ext cx="5037552" cy="4094156"/>
          </a:xfrm>
          <a:custGeom>
            <a:avLst/>
            <a:gdLst/>
            <a:ahLst/>
            <a:cxnLst/>
            <a:rect r="r" b="b" t="t" l="l"/>
            <a:pathLst>
              <a:path h="4094156" w="5037552">
                <a:moveTo>
                  <a:pt x="0" y="0"/>
                </a:moveTo>
                <a:lnTo>
                  <a:pt x="5037552" y="0"/>
                </a:lnTo>
                <a:lnTo>
                  <a:pt x="5037552" y="4094156"/>
                </a:lnTo>
                <a:lnTo>
                  <a:pt x="0" y="409415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pic>
        <p:nvPicPr>
          <p:cNvPr name="Picture 3" id="3"/>
          <p:cNvPicPr>
            <a:picLocks noChangeAspect="true"/>
          </p:cNvPicPr>
          <p:nvPr/>
        </p:nvPicPr>
        <p:blipFill>
          <a:blip r:embed="rId4"/>
          <a:srcRect l="0" t="0" r="0" b="0"/>
          <a:stretch>
            <a:fillRect/>
          </a:stretch>
        </p:blipFill>
        <p:spPr>
          <a:xfrm flipH="false" flipV="false" rot="0">
            <a:off x="1212138" y="3725627"/>
            <a:ext cx="3741035" cy="3722330"/>
          </a:xfrm>
          <a:prstGeom prst="rect">
            <a:avLst/>
          </a:prstGeom>
        </p:spPr>
      </p:pic>
      <p:sp>
        <p:nvSpPr>
          <p:cNvPr name="TextBox 4" id="4"/>
          <p:cNvSpPr txBox="true"/>
          <p:nvPr/>
        </p:nvSpPr>
        <p:spPr>
          <a:xfrm rot="0">
            <a:off x="3082655" y="562377"/>
            <a:ext cx="12627095" cy="2198450"/>
          </a:xfrm>
          <a:prstGeom prst="rect">
            <a:avLst/>
          </a:prstGeom>
        </p:spPr>
        <p:txBody>
          <a:bodyPr anchor="t" rtlCol="false" tIns="0" lIns="0" bIns="0" rIns="0">
            <a:spAutoFit/>
          </a:bodyPr>
          <a:lstStyle/>
          <a:p>
            <a:pPr algn="ctr" rtl="true">
              <a:lnSpc>
                <a:spcPts val="8798"/>
              </a:lnSpc>
              <a:spcBef>
                <a:spcPct val="0"/>
              </a:spcBef>
            </a:pPr>
            <a:r>
              <a:rPr lang="ar-EG" sz="6284">
                <a:solidFill>
                  <a:srgbClr val="02C0CF"/>
                </a:solidFill>
                <a:latin typeface="Afeesh"/>
                <a:ea typeface="Afeesh"/>
                <a:cs typeface="Afeesh"/>
                <a:sym typeface="Afeesh"/>
                <a:rtl val="true"/>
              </a:rPr>
              <a:t>جامعة العلوم والتكنولوجيا  محمد بوضياف  </a:t>
            </a:r>
            <a:r>
              <a:rPr lang="en-US" sz="6284">
                <a:solidFill>
                  <a:srgbClr val="4ADEDD"/>
                </a:solidFill>
                <a:latin typeface="Afeesh"/>
                <a:ea typeface="Afeesh"/>
                <a:cs typeface="Afeesh"/>
                <a:sym typeface="Afeesh"/>
              </a:rPr>
              <a:t>usto</a:t>
            </a:r>
          </a:p>
        </p:txBody>
      </p:sp>
      <p:sp>
        <p:nvSpPr>
          <p:cNvPr name="Freeform 5" id="5"/>
          <p:cNvSpPr/>
          <p:nvPr/>
        </p:nvSpPr>
        <p:spPr>
          <a:xfrm flipH="false" flipV="false" rot="786486">
            <a:off x="9144000" y="7405154"/>
            <a:ext cx="11106033" cy="9026176"/>
          </a:xfrm>
          <a:custGeom>
            <a:avLst/>
            <a:gdLst/>
            <a:ahLst/>
            <a:cxnLst/>
            <a:rect r="r" b="b" t="t" l="l"/>
            <a:pathLst>
              <a:path h="9026176" w="11106033">
                <a:moveTo>
                  <a:pt x="0" y="0"/>
                </a:moveTo>
                <a:lnTo>
                  <a:pt x="11106033" y="0"/>
                </a:lnTo>
                <a:lnTo>
                  <a:pt x="11106033" y="9026176"/>
                </a:lnTo>
                <a:lnTo>
                  <a:pt x="0" y="902617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4479228" y="3706075"/>
            <a:ext cx="12030758" cy="6818477"/>
          </a:xfrm>
          <a:prstGeom prst="rect">
            <a:avLst/>
          </a:prstGeom>
        </p:spPr>
        <p:txBody>
          <a:bodyPr anchor="t" rtlCol="false" tIns="0" lIns="0" bIns="0" rIns="0">
            <a:spAutoFit/>
          </a:bodyPr>
          <a:lstStyle/>
          <a:p>
            <a:pPr algn="ctr" rtl="true">
              <a:lnSpc>
                <a:spcPts val="5853"/>
              </a:lnSpc>
            </a:pPr>
          </a:p>
          <a:p>
            <a:pPr algn="ctr" rtl="true">
              <a:lnSpc>
                <a:spcPts val="5853"/>
              </a:lnSpc>
            </a:pPr>
            <a:r>
              <a:rPr lang="ar-EG" b="true" sz="4181">
                <a:solidFill>
                  <a:srgbClr val="00BF63"/>
                </a:solidFill>
                <a:latin typeface="Cairo Bold"/>
                <a:ea typeface="Cairo Bold"/>
                <a:cs typeface="Cairo Bold"/>
                <a:sym typeface="Cairo Bold"/>
                <a:rtl val="true"/>
              </a:rPr>
              <a:t>محاضرات كرة السلة </a:t>
            </a:r>
          </a:p>
          <a:p>
            <a:pPr algn="ctr" rtl="true">
              <a:lnSpc>
                <a:spcPts val="5853"/>
              </a:lnSpc>
            </a:pPr>
            <a:r>
              <a:rPr lang="ar-EG" b="true" sz="4181">
                <a:solidFill>
                  <a:srgbClr val="00BF63"/>
                </a:solidFill>
                <a:latin typeface="Cairo Bold"/>
                <a:ea typeface="Cairo Bold"/>
                <a:cs typeface="Cairo Bold"/>
                <a:sym typeface="Cairo Bold"/>
                <a:rtl val="true"/>
              </a:rPr>
              <a:t>السنة الثالثة ليسانس –تربية بدنية ورياضية-</a:t>
            </a:r>
          </a:p>
          <a:p>
            <a:pPr algn="ctr" rtl="true">
              <a:lnSpc>
                <a:spcPts val="5853"/>
              </a:lnSpc>
            </a:pPr>
            <a:r>
              <a:rPr lang="ar-EG" b="true" sz="4181">
                <a:solidFill>
                  <a:srgbClr val="00BF63"/>
                </a:solidFill>
                <a:latin typeface="Cairo Bold"/>
                <a:ea typeface="Cairo Bold"/>
                <a:cs typeface="Cairo Bold"/>
                <a:sym typeface="Cairo Bold"/>
                <a:rtl val="true"/>
              </a:rPr>
              <a:t>المحاضرة رقم </a:t>
            </a:r>
            <a:r>
              <a:rPr lang="en-US" b="true" sz="4181">
                <a:solidFill>
                  <a:srgbClr val="00BF63"/>
                </a:solidFill>
                <a:latin typeface="Cairo Bold"/>
                <a:ea typeface="Cairo Bold"/>
                <a:cs typeface="Cairo Bold"/>
                <a:sym typeface="Cairo Bold"/>
              </a:rPr>
              <a:t>12</a:t>
            </a:r>
          </a:p>
          <a:p>
            <a:pPr algn="ctr" rtl="true">
              <a:lnSpc>
                <a:spcPts val="9353"/>
              </a:lnSpc>
            </a:pPr>
            <a:r>
              <a:rPr lang="ar-EG" sz="6680">
                <a:solidFill>
                  <a:srgbClr val="FFFFFF"/>
                </a:solidFill>
                <a:latin typeface="UKIJ Bom"/>
                <a:ea typeface="UKIJ Bom"/>
                <a:cs typeface="UKIJ Bom"/>
                <a:sym typeface="UKIJ Bom"/>
                <a:rtl val="true"/>
              </a:rPr>
              <a:t>التحضير المه</a:t>
            </a:r>
            <a:r>
              <a:rPr lang="ar-EG" sz="6680">
                <a:solidFill>
                  <a:srgbClr val="FFFFFF"/>
                </a:solidFill>
                <a:latin typeface="UKIJ Bom"/>
                <a:ea typeface="UKIJ Bom"/>
                <a:cs typeface="UKIJ Bom"/>
                <a:sym typeface="UKIJ Bom"/>
                <a:rtl val="true"/>
              </a:rPr>
              <a:t>اري عند لاعبي كرة السلة </a:t>
            </a:r>
          </a:p>
          <a:p>
            <a:pPr algn="ctr" rtl="true">
              <a:lnSpc>
                <a:spcPts val="4733"/>
              </a:lnSpc>
            </a:pPr>
            <a:r>
              <a:rPr lang="ar-EG" b="true" sz="3381">
                <a:solidFill>
                  <a:srgbClr val="A4BF00"/>
                </a:solidFill>
                <a:latin typeface="Cairo Bold"/>
                <a:ea typeface="Cairo Bold"/>
                <a:cs typeface="Cairo Bold"/>
                <a:sym typeface="Cairo Bold"/>
                <a:rtl val="true"/>
              </a:rPr>
              <a:t>الدكتور قراش لعجال </a:t>
            </a:r>
          </a:p>
          <a:p>
            <a:pPr algn="ctr" rtl="true">
              <a:lnSpc>
                <a:spcPts val="4733"/>
              </a:lnSpc>
            </a:pPr>
          </a:p>
          <a:p>
            <a:pPr algn="ctr" rtl="true">
              <a:lnSpc>
                <a:spcPts val="5853"/>
              </a:lnSpc>
            </a:pPr>
          </a:p>
          <a:p>
            <a:pPr algn="ctr" rtl="true">
              <a:lnSpc>
                <a:spcPts val="5853"/>
              </a:lnSpc>
            </a:pPr>
          </a:p>
        </p:txBody>
      </p:sp>
      <p:sp>
        <p:nvSpPr>
          <p:cNvPr name="TextBox 7" id="7"/>
          <p:cNvSpPr txBox="true"/>
          <p:nvPr/>
        </p:nvSpPr>
        <p:spPr>
          <a:xfrm rot="0">
            <a:off x="3461830" y="2891770"/>
            <a:ext cx="10932096" cy="613892"/>
          </a:xfrm>
          <a:prstGeom prst="rect">
            <a:avLst/>
          </a:prstGeom>
        </p:spPr>
        <p:txBody>
          <a:bodyPr anchor="t" rtlCol="false" tIns="0" lIns="0" bIns="0" rIns="0">
            <a:spAutoFit/>
          </a:bodyPr>
          <a:lstStyle/>
          <a:p>
            <a:pPr algn="r" rtl="true" marL="773145" indent="-386572" lvl="1">
              <a:lnSpc>
                <a:spcPts val="5013"/>
              </a:lnSpc>
              <a:spcBef>
                <a:spcPct val="0"/>
              </a:spcBef>
              <a:buFont typeface="Arial"/>
              <a:buChar char="•"/>
            </a:pPr>
            <a:r>
              <a:rPr lang="ar-EG" b="true" sz="3581">
                <a:solidFill>
                  <a:srgbClr val="02C0CF"/>
                </a:solidFill>
                <a:latin typeface="Cairo Bold"/>
                <a:ea typeface="Cairo Bold"/>
                <a:cs typeface="Cairo Bold"/>
                <a:sym typeface="Cairo Bold"/>
                <a:rtl val="true"/>
              </a:rPr>
              <a:t>معهد التربية البدنية والرياضية </a:t>
            </a:r>
          </a:p>
        </p:txBody>
      </p:sp>
      <p:sp>
        <p:nvSpPr>
          <p:cNvPr name="TextBox 8" id="8"/>
          <p:cNvSpPr txBox="true"/>
          <p:nvPr/>
        </p:nvSpPr>
        <p:spPr>
          <a:xfrm rot="0">
            <a:off x="3722144" y="9182100"/>
            <a:ext cx="4271359" cy="693906"/>
          </a:xfrm>
          <a:prstGeom prst="rect">
            <a:avLst/>
          </a:prstGeom>
        </p:spPr>
        <p:txBody>
          <a:bodyPr anchor="t" rtlCol="false" tIns="0" lIns="0" bIns="0" rIns="0">
            <a:spAutoFit/>
          </a:bodyPr>
          <a:lstStyle/>
          <a:p>
            <a:pPr algn="ctr">
              <a:lnSpc>
                <a:spcPts val="5679"/>
              </a:lnSpc>
            </a:pPr>
            <a:r>
              <a:rPr lang="en-US" b="true" sz="4056">
                <a:solidFill>
                  <a:srgbClr val="FFFFFF"/>
                </a:solidFill>
                <a:latin typeface="XM Vahid Bold"/>
                <a:ea typeface="XM Vahid Bold"/>
                <a:cs typeface="XM Vahid Bold"/>
                <a:sym typeface="XM Vahid Bold"/>
              </a:rPr>
              <a:t>2025-2024</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C5C4C6"/>
        </a:solidFill>
      </p:bgPr>
    </p:bg>
    <p:spTree>
      <p:nvGrpSpPr>
        <p:cNvPr id="1" name=""/>
        <p:cNvGrpSpPr/>
        <p:nvPr/>
      </p:nvGrpSpPr>
      <p:grpSpPr>
        <a:xfrm>
          <a:off x="0" y="0"/>
          <a:ext cx="0" cy="0"/>
          <a:chOff x="0" y="0"/>
          <a:chExt cx="0" cy="0"/>
        </a:xfrm>
      </p:grpSpPr>
      <p:grpSp>
        <p:nvGrpSpPr>
          <p:cNvPr name="Group 2" id="2"/>
          <p:cNvGrpSpPr/>
          <p:nvPr/>
        </p:nvGrpSpPr>
        <p:grpSpPr>
          <a:xfrm rot="0">
            <a:off x="0" y="0"/>
            <a:ext cx="3906802" cy="10287000"/>
            <a:chOff x="0" y="0"/>
            <a:chExt cx="605266" cy="1593725"/>
          </a:xfrm>
        </p:grpSpPr>
        <p:sp>
          <p:nvSpPr>
            <p:cNvPr name="Freeform 3" id="3"/>
            <p:cNvSpPr/>
            <p:nvPr/>
          </p:nvSpPr>
          <p:spPr>
            <a:xfrm flipH="false" flipV="false" rot="0">
              <a:off x="0" y="0"/>
              <a:ext cx="605266" cy="1593725"/>
            </a:xfrm>
            <a:custGeom>
              <a:avLst/>
              <a:gdLst/>
              <a:ahLst/>
              <a:cxnLst/>
              <a:rect r="r" b="b" t="t" l="l"/>
              <a:pathLst>
                <a:path h="1593725" w="605266">
                  <a:moveTo>
                    <a:pt x="85211" y="0"/>
                  </a:moveTo>
                  <a:lnTo>
                    <a:pt x="520055" y="0"/>
                  </a:lnTo>
                  <a:cubicBezTo>
                    <a:pt x="567116" y="0"/>
                    <a:pt x="605266" y="38150"/>
                    <a:pt x="605266" y="85211"/>
                  </a:cubicBezTo>
                  <a:lnTo>
                    <a:pt x="605266" y="1508515"/>
                  </a:lnTo>
                  <a:cubicBezTo>
                    <a:pt x="605266" y="1555575"/>
                    <a:pt x="567116" y="1593725"/>
                    <a:pt x="520055" y="1593725"/>
                  </a:cubicBezTo>
                  <a:lnTo>
                    <a:pt x="85211" y="1593725"/>
                  </a:lnTo>
                  <a:cubicBezTo>
                    <a:pt x="38150" y="1593725"/>
                    <a:pt x="0" y="1555575"/>
                    <a:pt x="0" y="1508515"/>
                  </a:cubicBezTo>
                  <a:lnTo>
                    <a:pt x="0" y="85211"/>
                  </a:lnTo>
                  <a:cubicBezTo>
                    <a:pt x="0" y="38150"/>
                    <a:pt x="38150" y="0"/>
                    <a:pt x="85211" y="0"/>
                  </a:cubicBezTo>
                  <a:close/>
                </a:path>
              </a:pathLst>
            </a:custGeom>
            <a:blipFill>
              <a:blip r:embed="rId2"/>
              <a:stretch>
                <a:fillRect l="-53809" t="-2385" r="-250073" b="0"/>
              </a:stretch>
            </a:blipFill>
            <a:ln cap="rnd">
              <a:noFill/>
              <a:prstDash val="solid"/>
              <a:round/>
            </a:ln>
          </p:spPr>
        </p:sp>
      </p:grpSp>
      <p:sp>
        <p:nvSpPr>
          <p:cNvPr name="TextBox 4" id="4"/>
          <p:cNvSpPr txBox="true"/>
          <p:nvPr/>
        </p:nvSpPr>
        <p:spPr>
          <a:xfrm rot="0">
            <a:off x="4189413" y="-104775"/>
            <a:ext cx="14098587" cy="9257357"/>
          </a:xfrm>
          <a:prstGeom prst="rect">
            <a:avLst/>
          </a:prstGeom>
        </p:spPr>
        <p:txBody>
          <a:bodyPr anchor="t" rtlCol="false" tIns="0" lIns="0" bIns="0" rIns="0">
            <a:spAutoFit/>
          </a:bodyPr>
          <a:lstStyle/>
          <a:p>
            <a:pPr algn="just" rtl="true">
              <a:lnSpc>
                <a:spcPts val="3716"/>
              </a:lnSpc>
            </a:pPr>
            <a:r>
              <a:rPr lang="ar-EG" b="true" sz="2173">
                <a:solidFill>
                  <a:srgbClr val="000000"/>
                </a:solidFill>
                <a:latin typeface="Cairo Bold"/>
                <a:ea typeface="Cairo Bold"/>
                <a:cs typeface="Cairo Bold"/>
                <a:sym typeface="Cairo Bold"/>
                <a:rtl val="true"/>
              </a:rPr>
              <a:t>مقدمة</a:t>
            </a:r>
          </a:p>
          <a:p>
            <a:pPr algn="just" rtl="true">
              <a:lnSpc>
                <a:spcPts val="3716"/>
              </a:lnSpc>
            </a:pPr>
            <a:r>
              <a:rPr lang="ar-EG" b="true" sz="2173">
                <a:solidFill>
                  <a:srgbClr val="000000"/>
                </a:solidFill>
                <a:latin typeface="Cairo Bold"/>
                <a:ea typeface="Cairo Bold"/>
                <a:cs typeface="Cairo Bold"/>
                <a:sym typeface="Cairo Bold"/>
                <a:rtl val="true"/>
              </a:rPr>
              <a:t>مهما</a:t>
            </a:r>
            <a:r>
              <a:rPr lang="ar-EG" b="true" sz="2173">
                <a:solidFill>
                  <a:srgbClr val="000000"/>
                </a:solidFill>
                <a:latin typeface="Cairo Bold"/>
                <a:ea typeface="Cairo Bold"/>
                <a:cs typeface="Cairo Bold"/>
                <a:sym typeface="Cairo Bold"/>
                <a:rtl val="true"/>
              </a:rPr>
              <a:t> كان الاختصاص</a:t>
            </a:r>
            <a:r>
              <a:rPr lang="ar-EG" b="true" sz="2173">
                <a:solidFill>
                  <a:srgbClr val="000000"/>
                </a:solidFill>
                <a:latin typeface="Cairo Bold"/>
                <a:ea typeface="Cairo Bold"/>
                <a:cs typeface="Cairo Bold"/>
                <a:sym typeface="Cairo Bold"/>
                <a:rtl val="true"/>
              </a:rPr>
              <a:t> ا</a:t>
            </a:r>
            <a:r>
              <a:rPr lang="ar-EG" b="true" sz="2173">
                <a:solidFill>
                  <a:srgbClr val="000000"/>
                </a:solidFill>
                <a:latin typeface="Cairo Bold"/>
                <a:ea typeface="Cairo Bold"/>
                <a:cs typeface="Cairo Bold"/>
                <a:sym typeface="Cairo Bold"/>
                <a:rtl val="true"/>
              </a:rPr>
              <a:t>لرياضي، فإن العوامل التقنية والتكتيكية لها دور راجح في النجاح التنافسي، و من المستحيل توقع الأداء الرياضي الأفضل بتقنية ضعيفة أ</a:t>
            </a:r>
            <a:r>
              <a:rPr lang="ar-EG" b="true" sz="2173">
                <a:solidFill>
                  <a:srgbClr val="000000"/>
                </a:solidFill>
                <a:latin typeface="Cairo Bold"/>
                <a:ea typeface="Cairo Bold"/>
                <a:cs typeface="Cairo Bold"/>
                <a:sym typeface="Cairo Bold"/>
                <a:rtl val="true"/>
              </a:rPr>
              <a:t>و بخلفية تكتيكية قل</a:t>
            </a:r>
            <a:r>
              <a:rPr lang="ar-EG" b="true" sz="2173">
                <a:solidFill>
                  <a:srgbClr val="000000"/>
                </a:solidFill>
                <a:latin typeface="Cairo Bold"/>
                <a:ea typeface="Cairo Bold"/>
                <a:cs typeface="Cairo Bold"/>
                <a:sym typeface="Cairo Bold"/>
                <a:rtl val="true"/>
              </a:rPr>
              <a:t>يلة.</a:t>
            </a:r>
          </a:p>
          <a:p>
            <a:pPr algn="just" rtl="true">
              <a:lnSpc>
                <a:spcPts val="3716"/>
              </a:lnSpc>
            </a:pPr>
            <a:r>
              <a:rPr lang="ar-EG" b="true" sz="2173">
                <a:solidFill>
                  <a:srgbClr val="000000"/>
                </a:solidFill>
                <a:latin typeface="Cairo Bold"/>
                <a:ea typeface="Cairo Bold"/>
                <a:cs typeface="Cairo Bold"/>
                <a:sym typeface="Cairo Bold"/>
                <a:rtl val="true"/>
              </a:rPr>
              <a:t>إذا كان الزوجان "</a:t>
            </a:r>
            <a:r>
              <a:rPr lang="ar-EG" b="true" sz="2173">
                <a:solidFill>
                  <a:srgbClr val="000000"/>
                </a:solidFill>
                <a:latin typeface="Cairo Bold"/>
                <a:ea typeface="Cairo Bold"/>
                <a:cs typeface="Cairo Bold"/>
                <a:sym typeface="Cairo Bold"/>
                <a:rtl val="true"/>
              </a:rPr>
              <a:t>التقني -</a:t>
            </a:r>
            <a:r>
              <a:rPr lang="ar-EG" b="true" sz="2173">
                <a:solidFill>
                  <a:srgbClr val="000000"/>
                </a:solidFill>
                <a:latin typeface="Cairo Bold"/>
                <a:ea typeface="Cairo Bold"/>
                <a:cs typeface="Cairo Bold"/>
                <a:sym typeface="Cairo Bold"/>
                <a:rtl val="true"/>
              </a:rPr>
              <a:t> التكتيكي" مرتبطين في الغالب،</a:t>
            </a:r>
            <a:r>
              <a:rPr lang="ar-EG" b="true" sz="2173">
                <a:solidFill>
                  <a:srgbClr val="000000"/>
                </a:solidFill>
                <a:latin typeface="Cairo Bold"/>
                <a:ea typeface="Cairo Bold"/>
                <a:cs typeface="Cairo Bold"/>
                <a:sym typeface="Cairo Bold"/>
                <a:rtl val="true"/>
              </a:rPr>
              <a:t> فذلك لأنهما يشكلان قلب الرياضة. و مع ذلك تختلف الأساليب و</a:t>
            </a:r>
            <a:r>
              <a:rPr lang="ar-EG" b="true" sz="2173">
                <a:solidFill>
                  <a:srgbClr val="000000"/>
                </a:solidFill>
                <a:latin typeface="Cairo Bold"/>
                <a:ea typeface="Cairo Bold"/>
                <a:cs typeface="Cairo Bold"/>
                <a:sym typeface="Cairo Bold"/>
                <a:rtl val="true"/>
              </a:rPr>
              <a:t> التكتيكات من حيث الأهداف المراد تحقيقها.</a:t>
            </a:r>
            <a:r>
              <a:rPr lang="ar-EG" b="true" sz="2173">
                <a:solidFill>
                  <a:srgbClr val="000000"/>
                </a:solidFill>
                <a:latin typeface="Cairo Bold"/>
                <a:ea typeface="Cairo Bold"/>
                <a:cs typeface="Cairo Bold"/>
                <a:sym typeface="Cairo Bold"/>
                <a:rtl val="true"/>
              </a:rPr>
              <a:t> بالنسبة للتقنية و التي هي محور دراستنا </a:t>
            </a:r>
            <a:r>
              <a:rPr lang="ar-EG" b="true" sz="2173">
                <a:solidFill>
                  <a:srgbClr val="000000"/>
                </a:solidFill>
                <a:latin typeface="Cairo Bold"/>
                <a:ea typeface="Cairo Bold"/>
                <a:cs typeface="Cairo Bold"/>
                <a:sym typeface="Cairo Bold"/>
                <a:rtl val="true"/>
              </a:rPr>
              <a:t>في هذه المحاضرة، فالهدف منها هو تنفيذ إجراء مهارة مقننة</a:t>
            </a:r>
            <a:r>
              <a:rPr lang="ar-EG" b="true" sz="2173">
                <a:solidFill>
                  <a:srgbClr val="000000"/>
                </a:solidFill>
                <a:latin typeface="Cairo Bold"/>
                <a:ea typeface="Cairo Bold"/>
                <a:cs typeface="Cairo Bold"/>
                <a:sym typeface="Cairo Bold"/>
                <a:rtl val="true"/>
              </a:rPr>
              <a:t> و منظمة والتي يفرضه</a:t>
            </a:r>
            <a:r>
              <a:rPr lang="ar-EG" b="true" sz="2173">
                <a:solidFill>
                  <a:srgbClr val="000000"/>
                </a:solidFill>
                <a:latin typeface="Cairo Bold"/>
                <a:ea typeface="Cairo Bold"/>
                <a:cs typeface="Cairo Bold"/>
                <a:sym typeface="Cairo Bold"/>
                <a:rtl val="true"/>
              </a:rPr>
              <a:t>ا أحيانًا الاختصاص المعني. أما الهدف من التكتيكات هو تعديل علاقة الرياضي بالبي</a:t>
            </a:r>
            <a:r>
              <a:rPr lang="ar-EG" b="true" sz="2173">
                <a:solidFill>
                  <a:srgbClr val="000000"/>
                </a:solidFill>
                <a:latin typeface="Cairo Bold"/>
                <a:ea typeface="Cairo Bold"/>
                <a:cs typeface="Cairo Bold"/>
                <a:sym typeface="Cairo Bold"/>
                <a:rtl val="true"/>
              </a:rPr>
              <a:t>ئة للاستج</a:t>
            </a:r>
            <a:r>
              <a:rPr lang="ar-EG" b="true" sz="2173">
                <a:solidFill>
                  <a:srgbClr val="000000"/>
                </a:solidFill>
                <a:latin typeface="Cairo Bold"/>
                <a:ea typeface="Cairo Bold"/>
                <a:cs typeface="Cairo Bold"/>
                <a:sym typeface="Cairo Bold"/>
                <a:rtl val="true"/>
              </a:rPr>
              <a:t>ابة بشكل أكثر فعالية للمواقف الإشكالية الحقيقية التي</a:t>
            </a:r>
            <a:r>
              <a:rPr lang="ar-EG" b="true" sz="2173">
                <a:solidFill>
                  <a:srgbClr val="000000"/>
                </a:solidFill>
                <a:latin typeface="Cairo Bold"/>
                <a:ea typeface="Cairo Bold"/>
                <a:cs typeface="Cairo Bold"/>
                <a:sym typeface="Cairo Bold"/>
                <a:rtl val="true"/>
              </a:rPr>
              <a:t> يطرحها </a:t>
            </a:r>
            <a:r>
              <a:rPr lang="ar-EG" b="true" sz="2173">
                <a:solidFill>
                  <a:srgbClr val="000000"/>
                </a:solidFill>
                <a:latin typeface="Cairo Bold"/>
                <a:ea typeface="Cairo Bold"/>
                <a:cs typeface="Cairo Bold"/>
                <a:sym typeface="Cairo Bold"/>
                <a:rtl val="true"/>
              </a:rPr>
              <a:t>الخصم. و تمتلك كرة السلة الكثير من الإجراءات و يجب</a:t>
            </a:r>
            <a:r>
              <a:rPr lang="ar-EG" b="true" sz="2173">
                <a:solidFill>
                  <a:srgbClr val="000000"/>
                </a:solidFill>
                <a:latin typeface="Cairo Bold"/>
                <a:ea typeface="Cairo Bold"/>
                <a:cs typeface="Cairo Bold"/>
                <a:sym typeface="Cairo Bold"/>
                <a:rtl val="true"/>
              </a:rPr>
              <a:t> دراستها بعناية و استيعابها أثناء </a:t>
            </a:r>
            <a:r>
              <a:rPr lang="ar-EG" b="true" sz="2173">
                <a:solidFill>
                  <a:srgbClr val="000000"/>
                </a:solidFill>
                <a:latin typeface="Cairo Bold"/>
                <a:ea typeface="Cairo Bold"/>
                <a:cs typeface="Cairo Bold"/>
                <a:sym typeface="Cairo Bold"/>
                <a:rtl val="true"/>
              </a:rPr>
              <a:t>العمل التدريبي، لذا تسمح بالتعلم والتحسين المهاري والفني كما يجب أن يُدار العمل على المدرب إتقان هذه المعرفة التقنية و التعريفي </a:t>
            </a:r>
            <a:r>
              <a:rPr lang="en-US" b="true" sz="2173">
                <a:solidFill>
                  <a:srgbClr val="000000"/>
                </a:solidFill>
                <a:latin typeface="Cairo Bold"/>
                <a:ea typeface="Cairo Bold"/>
                <a:cs typeface="Cairo Bold"/>
                <a:sym typeface="Cairo Bold"/>
              </a:rPr>
              <a:t>Pte</a:t>
            </a:r>
            <a:r>
              <a:rPr lang="ar-EG" b="true" sz="2173">
                <a:solidFill>
                  <a:srgbClr val="000000"/>
                </a:solidFill>
                <a:latin typeface="Cairo Bold"/>
                <a:ea typeface="Cairo Bold"/>
                <a:cs typeface="Cairo Bold"/>
                <a:sym typeface="Cairo Bold"/>
                <a:rtl val="true"/>
              </a:rPr>
              <a:t>.. إلخ) بالإضافة إلى المعرفة الفنية المرتبطة بتعلم التقنيات التدريبية تحت جوانب متعددة بدنية فنية : ففي هذه المحاضرة سنتطرق إلى جملة من المعارف الداع ساسية لل</a:t>
            </a:r>
            <a:r>
              <a:rPr lang="ar-EG" b="true" sz="2173">
                <a:solidFill>
                  <a:srgbClr val="000000"/>
                </a:solidFill>
                <a:latin typeface="Cairo Bold"/>
                <a:ea typeface="Cairo Bold"/>
                <a:cs typeface="Cairo Bold"/>
                <a:sym typeface="Cairo Bold"/>
                <a:rtl val="true"/>
              </a:rPr>
              <a:t>م</a:t>
            </a:r>
            <a:r>
              <a:rPr lang="ar-EG" b="true" sz="2173">
                <a:solidFill>
                  <a:srgbClr val="000000"/>
                </a:solidFill>
                <a:latin typeface="Cairo Bold"/>
                <a:ea typeface="Cairo Bold"/>
                <a:cs typeface="Cairo Bold"/>
                <a:sym typeface="Cairo Bold"/>
                <a:rtl val="true"/>
              </a:rPr>
              <a:t>هارات أو التقنيات التي تبنى عليها رياضة كرة السلة، وتوضيحها للطالب و الدارس لهذه الرياضة، وذلك بغية معرفتها أولاً، ثم استعمالها لما يحين الأمر لذلك.</a:t>
            </a:r>
          </a:p>
          <a:p>
            <a:pPr algn="just" rtl="true">
              <a:lnSpc>
                <a:spcPts val="3716"/>
              </a:lnSpc>
            </a:pPr>
            <a:r>
              <a:rPr lang="ar-EG" b="true" sz="2173">
                <a:solidFill>
                  <a:srgbClr val="000000"/>
                </a:solidFill>
                <a:latin typeface="Cairo Bold"/>
                <a:ea typeface="Cairo Bold"/>
                <a:cs typeface="Cairo Bold"/>
                <a:sym typeface="Cairo Bold"/>
                <a:rtl val="true"/>
              </a:rPr>
              <a:t> </a:t>
            </a:r>
            <a:r>
              <a:rPr lang="en-US" b="true" sz="2173">
                <a:solidFill>
                  <a:srgbClr val="000000"/>
                </a:solidFill>
                <a:latin typeface="Cairo Bold"/>
                <a:ea typeface="Cairo Bold"/>
                <a:cs typeface="Cairo Bold"/>
                <a:sym typeface="Cairo Bold"/>
              </a:rPr>
              <a:t>1</a:t>
            </a:r>
            <a:r>
              <a:rPr lang="ar-EG" b="true" sz="2173">
                <a:solidFill>
                  <a:srgbClr val="000000"/>
                </a:solidFill>
                <a:latin typeface="Cairo Bold"/>
                <a:ea typeface="Cairo Bold"/>
                <a:cs typeface="Cairo Bold"/>
                <a:sym typeface="Cairo Bold"/>
                <a:rtl val="true"/>
              </a:rPr>
              <a:t>- تعريف التقنية:</a:t>
            </a:r>
          </a:p>
          <a:p>
            <a:pPr algn="just" rtl="true">
              <a:lnSpc>
                <a:spcPts val="3716"/>
              </a:lnSpc>
            </a:pPr>
            <a:r>
              <a:rPr lang="ar-EG" b="true" sz="2173">
                <a:solidFill>
                  <a:srgbClr val="000000"/>
                </a:solidFill>
                <a:latin typeface="Cairo Bold"/>
                <a:ea typeface="Cairo Bold"/>
                <a:cs typeface="Cairo Bold"/>
                <a:sym typeface="Cairo Bold"/>
                <a:rtl val="true"/>
              </a:rPr>
              <a:t>هي الحركات التي يتم تطويرها بشكل عام من خلال الممارسة الرياضية لحل مشكلة حركية (إيمائية) محددة بشكل منطقي و اقتصادي لتخصص رياضي معين ككرة السلة، ففي أي اختصاص فإن </a:t>
            </a:r>
            <a:r>
              <a:rPr lang="ar-EG" b="true" sz="2173">
                <a:solidFill>
                  <a:srgbClr val="000000"/>
                </a:solidFill>
                <a:latin typeface="Cairo Bold"/>
                <a:ea typeface="Cairo Bold"/>
                <a:cs typeface="Cairo Bold"/>
                <a:sym typeface="Cairo Bold"/>
                <a:rtl val="true"/>
              </a:rPr>
              <a:t>التقنية تتوافق مع نوع حركي مثالي معين و الذي مع ا</a:t>
            </a:r>
            <a:r>
              <a:rPr lang="ar-EG" b="true" sz="2173">
                <a:solidFill>
                  <a:srgbClr val="000000"/>
                </a:solidFill>
                <a:latin typeface="Cairo Bold"/>
                <a:ea typeface="Cairo Bold"/>
                <a:cs typeface="Cairo Bold"/>
                <a:sym typeface="Cairo Bold"/>
                <a:rtl val="true"/>
              </a:rPr>
              <a:t>لحفاظ على خصائصه الحركية، يمكن أن يخضع لتعديل استجابة للخصائص الفردية (أسلوب شخصي).</a:t>
            </a:r>
          </a:p>
          <a:p>
            <a:pPr algn="just" rtl="true">
              <a:lnSpc>
                <a:spcPts val="3716"/>
              </a:lnSpc>
            </a:pPr>
            <a:r>
              <a:rPr lang="ar-EG" b="true" sz="2173">
                <a:solidFill>
                  <a:srgbClr val="000000"/>
                </a:solidFill>
                <a:latin typeface="Cairo Bold"/>
                <a:ea typeface="Cairo Bold"/>
                <a:cs typeface="Cairo Bold"/>
                <a:sym typeface="Cairo Bold"/>
                <a:rtl val="true"/>
              </a:rPr>
              <a:t>ك</a:t>
            </a:r>
            <a:r>
              <a:rPr lang="ar-EG" b="true" sz="2173">
                <a:solidFill>
                  <a:srgbClr val="000000"/>
                </a:solidFill>
                <a:latin typeface="Cairo Bold"/>
                <a:ea typeface="Cairo Bold"/>
                <a:cs typeface="Cairo Bold"/>
                <a:sym typeface="Cairo Bold"/>
                <a:rtl val="true"/>
              </a:rPr>
              <a:t>ما يتم تعريفها على أنها: مجموعة الإجراءات التي تسمح بحل المشاكل الملموسة للمنافسة." لأنها تسمح للاعبين الأنسب و تحقيقه بكفاءة. وبالتالي سيكونون قادرين على تحديد حجم العادات الحركية (عدد الحركات المستوعبة)، وتنوع العادات التقنية، فضلاً عن كفاءة هذه العادات (مستوى الإتقان).</a:t>
            </a:r>
          </a:p>
          <a:p>
            <a:pPr algn="just" rtl="true">
              <a:lnSpc>
                <a:spcPts val="3374"/>
              </a:lnSpc>
            </a:pPr>
          </a:p>
        </p:txBody>
      </p:sp>
    </p:spTree>
  </p:cSld>
  <p:clrMapOvr>
    <a:masterClrMapping/>
  </p:clrMapOvr>
</p:sld>
</file>

<file path=ppt/slides/slide3.xml><?xml version="1.0" encoding="utf-8"?>
<p:sld xmlns:p="http://schemas.openxmlformats.org/presentationml/2006/main" xmlns:a="http://schemas.openxmlformats.org/drawingml/2006/main">
  <p:cSld>
    <p:bg>
      <p:bgPr>
        <a:solidFill>
          <a:srgbClr val="5CE1E6"/>
        </a:solidFill>
      </p:bgPr>
    </p:bg>
    <p:spTree>
      <p:nvGrpSpPr>
        <p:cNvPr id="1" name=""/>
        <p:cNvGrpSpPr/>
        <p:nvPr/>
      </p:nvGrpSpPr>
      <p:grpSpPr>
        <a:xfrm>
          <a:off x="0" y="0"/>
          <a:ext cx="0" cy="0"/>
          <a:chOff x="0" y="0"/>
          <a:chExt cx="0" cy="0"/>
        </a:xfrm>
      </p:grpSpPr>
      <p:sp>
        <p:nvSpPr>
          <p:cNvPr name="TextBox 2" id="2"/>
          <p:cNvSpPr txBox="true"/>
          <p:nvPr/>
        </p:nvSpPr>
        <p:spPr>
          <a:xfrm rot="0">
            <a:off x="0" y="-171450"/>
            <a:ext cx="17966737" cy="9713996"/>
          </a:xfrm>
          <a:prstGeom prst="rect">
            <a:avLst/>
          </a:prstGeom>
        </p:spPr>
        <p:txBody>
          <a:bodyPr anchor="t" rtlCol="false" tIns="0" lIns="0" bIns="0" rIns="0">
            <a:spAutoFit/>
          </a:bodyPr>
          <a:lstStyle/>
          <a:p>
            <a:pPr algn="r" rtl="true">
              <a:lnSpc>
                <a:spcPts val="4076"/>
              </a:lnSpc>
            </a:pPr>
            <a:r>
              <a:rPr lang="en-US" sz="1887" b="true">
                <a:solidFill>
                  <a:srgbClr val="000000"/>
                </a:solidFill>
                <a:latin typeface="Cairo Bold"/>
                <a:ea typeface="Cairo Bold"/>
                <a:cs typeface="Cairo Bold"/>
                <a:sym typeface="Cairo Bold"/>
              </a:rPr>
              <a:t>2</a:t>
            </a:r>
            <a:r>
              <a:rPr lang="ar-EG" sz="1887" b="true">
                <a:solidFill>
                  <a:srgbClr val="000000"/>
                </a:solidFill>
                <a:latin typeface="Cairo Bold"/>
                <a:ea typeface="Cairo Bold"/>
                <a:cs typeface="Cairo Bold"/>
                <a:sym typeface="Cairo Bold"/>
                <a:rtl val="true"/>
              </a:rPr>
              <a:t>- تقنيات اللعب:</a:t>
            </a:r>
          </a:p>
          <a:p>
            <a:pPr algn="r" rtl="true">
              <a:lnSpc>
                <a:spcPts val="4076"/>
              </a:lnSpc>
            </a:pPr>
            <a:r>
              <a:rPr lang="ar-EG" sz="1887" b="true">
                <a:solidFill>
                  <a:srgbClr val="000000"/>
                </a:solidFill>
                <a:latin typeface="Cairo Bold"/>
                <a:ea typeface="Cairo Bold"/>
                <a:cs typeface="Cairo Bold"/>
                <a:sym typeface="Cairo Bold"/>
                <a:rtl val="true"/>
              </a:rPr>
              <a:t>إن أحدث الكتب التي تتناول كرة السلة تعطي أهمية أكبر للتكتيكات المطبقة أثناء اللعبة، ورغم ذلك نظل مقتنعين بأن الأسلوب الفردي هو الذي يساهم بقوة في تطوير اللاعب الشاب وتقدمه؛ فاللاعبين الذين يعرفون كيفية إتقان الكرة و التحكم فيها و تطبيق المهارات الفنية بدقة؛ يمكنهم الاندماج بسهولة في أي فريق و التكيف مع أي نظام لعب. فالحد من التقدم عند اللاعبين يكمن في حد ذاته في اللاعب في وضوحه و ذكائه الحركي و روح مبادرته.</a:t>
            </a:r>
          </a:p>
          <a:p>
            <a:pPr algn="r" rtl="true">
              <a:lnSpc>
                <a:spcPts val="4076"/>
              </a:lnSpc>
            </a:pPr>
            <a:r>
              <a:rPr lang="ar-EG" sz="1887" b="true">
                <a:solidFill>
                  <a:srgbClr val="000000"/>
                </a:solidFill>
                <a:latin typeface="Cairo Bold"/>
                <a:ea typeface="Cairo Bold"/>
                <a:cs typeface="Cairo Bold"/>
                <a:sym typeface="Cairo Bold"/>
                <a:rtl val="true"/>
              </a:rPr>
              <a:t>و تصنف عموما تقنيات اللعب في كرة السلة إلى:</a:t>
            </a:r>
          </a:p>
          <a:p>
            <a:pPr algn="r" rtl="true">
              <a:lnSpc>
                <a:spcPts val="4076"/>
              </a:lnSpc>
            </a:pPr>
            <a:r>
              <a:rPr lang="en-US" sz="1887" b="true">
                <a:solidFill>
                  <a:srgbClr val="000000"/>
                </a:solidFill>
                <a:latin typeface="Cairo Bold"/>
                <a:ea typeface="Cairo Bold"/>
                <a:cs typeface="Cairo Bold"/>
                <a:sym typeface="Cairo Bold"/>
              </a:rPr>
              <a:t>1-2</a:t>
            </a:r>
            <a:r>
              <a:rPr lang="ar-EG" sz="1887" b="true">
                <a:solidFill>
                  <a:srgbClr val="000000"/>
                </a:solidFill>
                <a:latin typeface="Cairo Bold"/>
                <a:ea typeface="Cairo Bold"/>
                <a:cs typeface="Cairo Bold"/>
                <a:sym typeface="Cairo Bold"/>
                <a:rtl val="true"/>
              </a:rPr>
              <a:t>- تقنيات الهجوم:</a:t>
            </a:r>
          </a:p>
          <a:p>
            <a:pPr algn="r" rtl="true">
              <a:lnSpc>
                <a:spcPts val="4076"/>
              </a:lnSpc>
            </a:pPr>
            <a:r>
              <a:rPr lang="ar-EG" sz="1887" b="true">
                <a:solidFill>
                  <a:srgbClr val="000000"/>
                </a:solidFill>
                <a:latin typeface="Cairo Bold"/>
                <a:ea typeface="Cairo Bold"/>
                <a:cs typeface="Cairo Bold"/>
                <a:sym typeface="Cairo Bold"/>
                <a:rtl val="true"/>
              </a:rPr>
              <a:t>و الدوران و غيرها راجع محاضرة المهارات الأساسية المشي والجري في كرة السلة</a:t>
            </a:r>
          </a:p>
          <a:p>
            <a:pPr algn="r" rtl="true">
              <a:lnSpc>
                <a:spcPts val="4076"/>
              </a:lnSpc>
            </a:pPr>
            <a:r>
              <a:rPr lang="ar-EG" sz="1887" b="true">
                <a:solidFill>
                  <a:srgbClr val="000000"/>
                </a:solidFill>
                <a:latin typeface="Cairo Bold"/>
                <a:ea typeface="Cairo Bold"/>
                <a:cs typeface="Cairo Bold"/>
                <a:sym typeface="Cairo Bold"/>
                <a:rtl val="true"/>
              </a:rPr>
              <a:t>- تقنيات الانتقال (التحرك): </a:t>
            </a:r>
          </a:p>
          <a:p>
            <a:pPr algn="r" rtl="true">
              <a:lnSpc>
                <a:spcPts val="4076"/>
              </a:lnSpc>
            </a:pPr>
            <a:r>
              <a:rPr lang="ar-EG" sz="1887" b="true">
                <a:solidFill>
                  <a:srgbClr val="000000"/>
                </a:solidFill>
                <a:latin typeface="Cairo Bold"/>
                <a:ea typeface="Cairo Bold"/>
                <a:cs typeface="Cairo Bold"/>
                <a:sym typeface="Cairo Bold"/>
                <a:rtl val="true"/>
              </a:rPr>
              <a:t>- تقنيات التعامل مع الكرة الاستلام والتمرير والتسديد والمحاورة .</a:t>
            </a:r>
          </a:p>
          <a:p>
            <a:pPr algn="r" rtl="true">
              <a:lnSpc>
                <a:spcPts val="4076"/>
              </a:lnSpc>
            </a:pPr>
            <a:r>
              <a:rPr lang="en-US" sz="1887" b="true">
                <a:solidFill>
                  <a:srgbClr val="000000"/>
                </a:solidFill>
                <a:latin typeface="Cairo Bold"/>
                <a:ea typeface="Cairo Bold"/>
                <a:cs typeface="Cairo Bold"/>
                <a:sym typeface="Cairo Bold"/>
              </a:rPr>
              <a:t>1-2</a:t>
            </a:r>
            <a:r>
              <a:rPr lang="ar-EG" sz="1887" b="true">
                <a:solidFill>
                  <a:srgbClr val="000000"/>
                </a:solidFill>
                <a:latin typeface="Cairo Bold"/>
                <a:ea typeface="Cairo Bold"/>
                <a:cs typeface="Cairo Bold"/>
                <a:sym typeface="Cairo Bold"/>
                <a:rtl val="true"/>
              </a:rPr>
              <a:t>- تقنيات الهجوم:</a:t>
            </a:r>
          </a:p>
          <a:p>
            <a:pPr algn="r" rtl="true">
              <a:lnSpc>
                <a:spcPts val="4076"/>
              </a:lnSpc>
            </a:pPr>
            <a:r>
              <a:rPr lang="ar-EG" sz="1887" b="true">
                <a:solidFill>
                  <a:srgbClr val="000000"/>
                </a:solidFill>
                <a:latin typeface="Cairo Bold"/>
                <a:ea typeface="Cairo Bold"/>
                <a:cs typeface="Cairo Bold"/>
                <a:sym typeface="Cairo Bold"/>
                <a:rtl val="true"/>
              </a:rPr>
              <a:t>- تقنيات الانتقال الوضعية الأساسية و الجري والقفزات و التوقف و الدوران.</a:t>
            </a:r>
          </a:p>
          <a:p>
            <a:pPr algn="r" rtl="true">
              <a:lnSpc>
                <a:spcPts val="4076"/>
              </a:lnSpc>
            </a:pPr>
            <a:r>
              <a:rPr lang="ar-EG" sz="1887" b="true">
                <a:solidFill>
                  <a:srgbClr val="000000"/>
                </a:solidFill>
                <a:latin typeface="Cairo Bold"/>
                <a:ea typeface="Cairo Bold"/>
                <a:cs typeface="Cairo Bold"/>
                <a:sym typeface="Cairo Bold"/>
                <a:rtl val="true"/>
              </a:rPr>
              <a:t>- تقنيات الاعتراض: ضرب الكرة مطاردة الكرة، صد الكرة، اعتراض الكرة، انتزاع الكرة و الارتداد.</a:t>
            </a:r>
          </a:p>
          <a:p>
            <a:pPr algn="r" rtl="true">
              <a:lnSpc>
                <a:spcPts val="4076"/>
              </a:lnSpc>
            </a:pPr>
          </a:p>
          <a:p>
            <a:pPr algn="r" rtl="true">
              <a:lnSpc>
                <a:spcPts val="4076"/>
              </a:lnSpc>
            </a:pPr>
            <a:r>
              <a:rPr lang="en-US" sz="1887" b="true">
                <a:solidFill>
                  <a:srgbClr val="000000"/>
                </a:solidFill>
                <a:latin typeface="Cairo Bold"/>
                <a:ea typeface="Cairo Bold"/>
                <a:cs typeface="Cairo Bold"/>
                <a:sym typeface="Cairo Bold"/>
              </a:rPr>
              <a:t>3</a:t>
            </a:r>
            <a:r>
              <a:rPr lang="ar-EG" sz="1887" b="true">
                <a:solidFill>
                  <a:srgbClr val="000000"/>
                </a:solidFill>
                <a:latin typeface="Cairo Bold"/>
                <a:ea typeface="Cairo Bold"/>
                <a:cs typeface="Cairo Bold"/>
                <a:sym typeface="Cairo Bold"/>
                <a:rtl val="true"/>
              </a:rPr>
              <a:t>- التحضير الفني:</a:t>
            </a:r>
          </a:p>
          <a:p>
            <a:pPr algn="r" rtl="true">
              <a:lnSpc>
                <a:spcPts val="4076"/>
              </a:lnSpc>
            </a:pPr>
            <a:r>
              <a:rPr lang="ar-EG" sz="1887" b="true">
                <a:solidFill>
                  <a:srgbClr val="000000"/>
                </a:solidFill>
                <a:latin typeface="Cairo Bold"/>
                <a:ea typeface="Cairo Bold"/>
                <a:cs typeface="Cairo Bold"/>
                <a:sym typeface="Cairo Bold"/>
                <a:rtl val="true"/>
              </a:rPr>
              <a:t>يتم دراسة التقنية من خلال الإعداد الفني و الذي هو " عملية تكوين حركات معينة لرياضة مختارة"، وتستخدم كأساس،</a:t>
            </a:r>
          </a:p>
          <a:p>
            <a:pPr algn="r" rtl="true">
              <a:lnSpc>
                <a:spcPts val="4076"/>
              </a:lnSpc>
            </a:pPr>
            <a:r>
              <a:rPr lang="ar-EG" sz="1887" b="true">
                <a:solidFill>
                  <a:srgbClr val="000000"/>
                </a:solidFill>
                <a:latin typeface="Cairo Bold"/>
                <a:ea typeface="Cairo Bold"/>
                <a:cs typeface="Cairo Bold"/>
                <a:sym typeface="Cairo Bold"/>
                <a:rtl val="true"/>
              </a:rPr>
              <a:t>تكوين المعرفة و حسن الأداء والعادات التقنية. ويتميز هذا التحضير بالإعداد الفني العام والإعداد الفني الخاص. </a:t>
            </a:r>
          </a:p>
          <a:p>
            <a:pPr algn="r" rtl="true">
              <a:lnSpc>
                <a:spcPts val="4076"/>
              </a:lnSpc>
            </a:pPr>
            <a:r>
              <a:rPr lang="ar-EG" sz="1887" b="true">
                <a:solidFill>
                  <a:srgbClr val="000000"/>
                </a:solidFill>
                <a:latin typeface="Cairo Bold"/>
                <a:ea typeface="Cairo Bold"/>
                <a:cs typeface="Cairo Bold"/>
                <a:sym typeface="Cairo Bold"/>
                <a:rtl val="true"/>
              </a:rPr>
              <a:t>-</a:t>
            </a:r>
            <a:r>
              <a:rPr lang="en-US" sz="1887" b="true">
                <a:solidFill>
                  <a:srgbClr val="000000"/>
                </a:solidFill>
                <a:latin typeface="Cairo Bold"/>
                <a:ea typeface="Cairo Bold"/>
                <a:cs typeface="Cairo Bold"/>
                <a:sym typeface="Cairo Bold"/>
              </a:rPr>
              <a:t>1-3</a:t>
            </a:r>
            <a:r>
              <a:rPr lang="ar-EG" sz="1887" b="true">
                <a:solidFill>
                  <a:srgbClr val="000000"/>
                </a:solidFill>
                <a:latin typeface="Cairo Bold"/>
                <a:ea typeface="Cairo Bold"/>
                <a:cs typeface="Cairo Bold"/>
                <a:sym typeface="Cairo Bold"/>
                <a:rtl val="true"/>
              </a:rPr>
              <a:t>- الإعداد الفني العام هو موجه نحو استيعاب عدد كبير من المعرفة والدراية و العادات الحركية المفيدة في الحياة والممارسة الرياضية.</a:t>
            </a:r>
          </a:p>
          <a:p>
            <a:pPr algn="r" rtl="true">
              <a:lnSpc>
                <a:spcPts val="4076"/>
              </a:lnSpc>
            </a:pPr>
            <a:r>
              <a:rPr lang="en-US" sz="1887" b="true">
                <a:solidFill>
                  <a:srgbClr val="000000"/>
                </a:solidFill>
                <a:latin typeface="Cairo Bold"/>
                <a:ea typeface="Cairo Bold"/>
                <a:cs typeface="Cairo Bold"/>
                <a:sym typeface="Cairo Bold"/>
              </a:rPr>
              <a:t>2-3</a:t>
            </a:r>
            <a:r>
              <a:rPr lang="ar-EG" sz="1887" b="true">
                <a:solidFill>
                  <a:srgbClr val="000000"/>
                </a:solidFill>
                <a:latin typeface="Cairo Bold"/>
                <a:ea typeface="Cairo Bold"/>
                <a:cs typeface="Cairo Bold"/>
                <a:sym typeface="Cairo Bold"/>
                <a:rtl val="true"/>
              </a:rPr>
              <a:t>- الإعداد التقني الخاص هو مرتبط باستيعاب تقنية تخصص معين مثل كرة السلة.</a:t>
            </a:r>
          </a:p>
          <a:p>
            <a:pPr algn="r" rtl="true">
              <a:lnSpc>
                <a:spcPts val="4076"/>
              </a:lnSpc>
            </a:pPr>
          </a:p>
        </p:txBody>
      </p:sp>
    </p:spTree>
  </p:cSld>
  <p:clrMapOvr>
    <a:masterClrMapping/>
  </p:clrMapOvr>
</p:sld>
</file>

<file path=ppt/slides/slide4.xml><?xml version="1.0" encoding="utf-8"?>
<p:sld xmlns:p="http://schemas.openxmlformats.org/presentationml/2006/main" xmlns:a="http://schemas.openxmlformats.org/drawingml/2006/main">
  <p:cSld>
    <p:bg>
      <p:bgPr>
        <a:solidFill>
          <a:srgbClr val="7ED957"/>
        </a:solidFill>
      </p:bgPr>
    </p:bg>
    <p:spTree>
      <p:nvGrpSpPr>
        <p:cNvPr id="1" name=""/>
        <p:cNvGrpSpPr/>
        <p:nvPr/>
      </p:nvGrpSpPr>
      <p:grpSpPr>
        <a:xfrm>
          <a:off x="0" y="0"/>
          <a:ext cx="0" cy="0"/>
          <a:chOff x="0" y="0"/>
          <a:chExt cx="0" cy="0"/>
        </a:xfrm>
      </p:grpSpPr>
      <p:sp>
        <p:nvSpPr>
          <p:cNvPr name="TextBox 2" id="2"/>
          <p:cNvSpPr txBox="true"/>
          <p:nvPr/>
        </p:nvSpPr>
        <p:spPr>
          <a:xfrm rot="0">
            <a:off x="205270" y="139595"/>
            <a:ext cx="17669610" cy="10223796"/>
          </a:xfrm>
          <a:prstGeom prst="rect">
            <a:avLst/>
          </a:prstGeom>
        </p:spPr>
        <p:txBody>
          <a:bodyPr anchor="t" rtlCol="false" tIns="0" lIns="0" bIns="0" rIns="0">
            <a:spAutoFit/>
          </a:bodyPr>
          <a:lstStyle/>
          <a:p>
            <a:pPr algn="just" rtl="true">
              <a:lnSpc>
                <a:spcPts val="4111"/>
              </a:lnSpc>
            </a:pPr>
            <a:r>
              <a:rPr lang="ar-EG" b="true" sz="1698">
                <a:solidFill>
                  <a:srgbClr val="000000"/>
                </a:solidFill>
                <a:latin typeface="Montaser Arabic Bold"/>
                <a:ea typeface="Montaser Arabic Bold"/>
                <a:cs typeface="Montaser Arabic Bold"/>
                <a:sym typeface="Montaser Arabic Bold"/>
                <a:rtl val="true"/>
              </a:rPr>
              <a:t>و يتم اكتساب و استيعاب وكذلك تطوير التقنية والمه</a:t>
            </a:r>
            <a:r>
              <a:rPr lang="ar-EG" b="true" sz="1698">
                <a:solidFill>
                  <a:srgbClr val="000000"/>
                </a:solidFill>
                <a:latin typeface="Montaser Arabic Bold"/>
                <a:ea typeface="Montaser Arabic Bold"/>
                <a:cs typeface="Montaser Arabic Bold"/>
                <a:sym typeface="Montaser Arabic Bold"/>
                <a:rtl val="true"/>
              </a:rPr>
              <a:t>ارة الرياضية من خلال </a:t>
            </a:r>
            <a:r>
              <a:rPr lang="en-US" b="true" sz="1698">
                <a:solidFill>
                  <a:srgbClr val="000000"/>
                </a:solidFill>
                <a:latin typeface="Montaser Arabic Bold"/>
                <a:ea typeface="Montaser Arabic Bold"/>
                <a:cs typeface="Montaser Arabic Bold"/>
                <a:sym typeface="Montaser Arabic Bold"/>
              </a:rPr>
              <a:t>3</a:t>
            </a:r>
            <a:r>
              <a:rPr lang="ar-EG" b="true" sz="1698">
                <a:solidFill>
                  <a:srgbClr val="000000"/>
                </a:solidFill>
                <a:latin typeface="Montaser Arabic Bold"/>
                <a:ea typeface="Montaser Arabic Bold"/>
                <a:cs typeface="Montaser Arabic Bold"/>
                <a:sym typeface="Montaser Arabic Bold"/>
                <a:rtl val="true"/>
              </a:rPr>
              <a:t> مراحل:</a:t>
            </a:r>
          </a:p>
          <a:p>
            <a:pPr algn="just" rtl="true">
              <a:lnSpc>
                <a:spcPts val="4111"/>
              </a:lnSpc>
            </a:pPr>
            <a:r>
              <a:rPr lang="ar-EG" b="true" sz="1698">
                <a:solidFill>
                  <a:srgbClr val="000000"/>
                </a:solidFill>
                <a:latin typeface="Montaser Arabic Bold"/>
                <a:ea typeface="Montaser Arabic Bold"/>
                <a:cs typeface="Montaser Arabic Bold"/>
                <a:sym typeface="Montaser Arabic Bold"/>
                <a:rtl val="true"/>
              </a:rPr>
              <a:t>-</a:t>
            </a:r>
            <a:r>
              <a:rPr lang="en-US" b="true" sz="1698">
                <a:solidFill>
                  <a:srgbClr val="000000"/>
                </a:solidFill>
                <a:latin typeface="Montaser Arabic Bold"/>
                <a:ea typeface="Montaser Arabic Bold"/>
                <a:cs typeface="Montaser Arabic Bold"/>
                <a:sym typeface="Montaser Arabic Bold"/>
              </a:rPr>
              <a:t>3-3</a:t>
            </a:r>
            <a:r>
              <a:rPr lang="ar-EG" b="true" sz="1698">
                <a:solidFill>
                  <a:srgbClr val="000000"/>
                </a:solidFill>
                <a:latin typeface="Montaser Arabic Bold"/>
                <a:ea typeface="Montaser Arabic Bold"/>
                <a:cs typeface="Montaser Arabic Bold"/>
                <a:sym typeface="Montaser Arabic Bold"/>
                <a:rtl val="true"/>
              </a:rPr>
              <a:t>- مرحلة التطور متعدد التكافؤ في هذه المرحلة يأتي في المقدمة توسيع القدرات التنسيقية لأوجه للحركات(للإيمائية) و اكتساب العادة التقنية و الخبرة الأساسية.</a:t>
            </a:r>
          </a:p>
          <a:p>
            <a:pPr algn="just" rtl="true">
              <a:lnSpc>
                <a:spcPts val="4111"/>
              </a:lnSpc>
            </a:pPr>
            <a:r>
              <a:rPr lang="ar-EG" b="true" sz="1698">
                <a:solidFill>
                  <a:srgbClr val="000000"/>
                </a:solidFill>
                <a:latin typeface="Montaser Arabic Bold"/>
                <a:ea typeface="Montaser Arabic Bold"/>
                <a:cs typeface="Montaser Arabic Bold"/>
                <a:sym typeface="Montaser Arabic Bold"/>
                <a:rtl val="true"/>
              </a:rPr>
              <a:t>-</a:t>
            </a:r>
            <a:r>
              <a:rPr lang="en-US" b="true" sz="1698">
                <a:solidFill>
                  <a:srgbClr val="000000"/>
                </a:solidFill>
                <a:latin typeface="Montaser Arabic Bold"/>
                <a:ea typeface="Montaser Arabic Bold"/>
                <a:cs typeface="Montaser Arabic Bold"/>
                <a:sym typeface="Montaser Arabic Bold"/>
              </a:rPr>
              <a:t>4-3</a:t>
            </a:r>
            <a:r>
              <a:rPr lang="ar-EG" b="true" sz="1698">
                <a:solidFill>
                  <a:srgbClr val="000000"/>
                </a:solidFill>
                <a:latin typeface="Montaser Arabic Bold"/>
                <a:ea typeface="Montaser Arabic Bold"/>
                <a:cs typeface="Montaser Arabic Bold"/>
                <a:sym typeface="Montaser Arabic Bold"/>
                <a:rtl val="true"/>
              </a:rPr>
              <a:t>- مرحلة التحضير العام هنا، نصر على زيادة حجم الإيماءات أو الحركات الفنية وربطها بالإعداد البدني العام.(التحمل العام، تطوير القدرات البدنية المختلفة ... إلخ)(للإيمائية واكتساب العادة التقنية و الخبرة الأساسية.</a:t>
            </a:r>
          </a:p>
          <a:p>
            <a:pPr algn="just" rtl="true">
              <a:lnSpc>
                <a:spcPts val="4111"/>
              </a:lnSpc>
            </a:pPr>
            <a:r>
              <a:rPr lang="en-US" b="true" sz="1698">
                <a:solidFill>
                  <a:srgbClr val="000000"/>
                </a:solidFill>
                <a:latin typeface="Montaser Arabic Bold"/>
                <a:ea typeface="Montaser Arabic Bold"/>
                <a:cs typeface="Montaser Arabic Bold"/>
                <a:sym typeface="Montaser Arabic Bold"/>
              </a:rPr>
              <a:t>5-3</a:t>
            </a:r>
            <a:r>
              <a:rPr lang="ar-EG" b="true" sz="1698">
                <a:solidFill>
                  <a:srgbClr val="000000"/>
                </a:solidFill>
                <a:latin typeface="Montaser Arabic Bold"/>
                <a:ea typeface="Montaser Arabic Bold"/>
                <a:cs typeface="Montaser Arabic Bold"/>
                <a:sym typeface="Montaser Arabic Bold"/>
                <a:rtl val="true"/>
              </a:rPr>
              <a:t>- مرحلة التحضير الخاص: تسمح بتطوير تقنيات تتكيف مع الاحتمالات و الخصائص البدنية الفردية القصوى لكل</a:t>
            </a:r>
          </a:p>
          <a:p>
            <a:pPr algn="just" rtl="true">
              <a:lnSpc>
                <a:spcPts val="4111"/>
              </a:lnSpc>
            </a:pPr>
            <a:r>
              <a:rPr lang="ar-EG" b="true" sz="1698">
                <a:solidFill>
                  <a:srgbClr val="000000"/>
                </a:solidFill>
                <a:latin typeface="Montaser Arabic Bold"/>
                <a:ea typeface="Montaser Arabic Bold"/>
                <a:cs typeface="Montaser Arabic Bold"/>
                <a:sym typeface="Montaser Arabic Bold"/>
                <a:rtl val="true"/>
              </a:rPr>
              <a:t>رياضي، لتصبح غير حساسة للاضطرابات و جعلها آلية على أساس إعداد بدني خاص يرتكز على الاختصاص.</a:t>
            </a:r>
          </a:p>
          <a:p>
            <a:pPr algn="just" rtl="true">
              <a:lnSpc>
                <a:spcPts val="4111"/>
              </a:lnSpc>
            </a:pPr>
            <a:r>
              <a:rPr lang="ar-EG" b="true" sz="1698">
                <a:solidFill>
                  <a:srgbClr val="000000"/>
                </a:solidFill>
                <a:latin typeface="Montaser Arabic Bold"/>
                <a:ea typeface="Montaser Arabic Bold"/>
                <a:cs typeface="Montaser Arabic Bold"/>
                <a:sym typeface="Montaser Arabic Bold"/>
                <a:rtl val="true"/>
              </a:rPr>
              <a:t>- تفسير الإعداد الأساسي: بمعني التعلم.و يتيح لنا التقدم في الإعداد الفني </a:t>
            </a:r>
          </a:p>
          <a:p>
            <a:pPr algn="just" rtl="true">
              <a:lnSpc>
                <a:spcPts val="4111"/>
              </a:lnSpc>
            </a:pPr>
            <a:r>
              <a:rPr lang="ar-EG" b="true" sz="1698">
                <a:solidFill>
                  <a:srgbClr val="000000"/>
                </a:solidFill>
                <a:latin typeface="Montaser Arabic Bold"/>
                <a:ea typeface="Montaser Arabic Bold"/>
                <a:cs typeface="Montaser Arabic Bold"/>
                <a:sym typeface="Montaser Arabic Bold"/>
                <a:rtl val="true"/>
              </a:rPr>
              <a:t>- تمثيل التحسين المتعمق للتقنية واستيعاب أشكال جديد</a:t>
            </a:r>
          </a:p>
          <a:p>
            <a:pPr algn="just" rtl="true">
              <a:lnSpc>
                <a:spcPts val="4111"/>
              </a:lnSpc>
            </a:pPr>
            <a:r>
              <a:rPr lang="en-US" b="true" sz="1698">
                <a:solidFill>
                  <a:srgbClr val="000000"/>
                </a:solidFill>
                <a:latin typeface="Montaser Arabic Bold"/>
                <a:ea typeface="Montaser Arabic Bold"/>
                <a:cs typeface="Montaser Arabic Bold"/>
                <a:sym typeface="Montaser Arabic Bold"/>
              </a:rPr>
              <a:t>4</a:t>
            </a:r>
            <a:r>
              <a:rPr lang="ar-EG" b="true" sz="1698">
                <a:solidFill>
                  <a:srgbClr val="000000"/>
                </a:solidFill>
                <a:latin typeface="Montaser Arabic Bold"/>
                <a:ea typeface="Montaser Arabic Bold"/>
                <a:cs typeface="Montaser Arabic Bold"/>
                <a:sym typeface="Montaser Arabic Bold"/>
                <a:rtl val="true"/>
              </a:rPr>
              <a:t> طرق التحضير الفني.</a:t>
            </a:r>
          </a:p>
          <a:p>
            <a:pPr algn="just" rtl="true">
              <a:lnSpc>
                <a:spcPts val="4111"/>
              </a:lnSpc>
            </a:pPr>
            <a:r>
              <a:rPr lang="ar-EG" b="true" sz="1698">
                <a:solidFill>
                  <a:srgbClr val="000000"/>
                </a:solidFill>
                <a:latin typeface="Montaser Arabic Bold"/>
                <a:ea typeface="Montaser Arabic Bold"/>
                <a:cs typeface="Montaser Arabic Bold"/>
                <a:sym typeface="Montaser Arabic Bold"/>
                <a:rtl val="true"/>
              </a:rPr>
              <a:t>و متغيراتها (الصقل و التحسين).</a:t>
            </a:r>
          </a:p>
          <a:p>
            <a:pPr algn="just" rtl="true">
              <a:lnSpc>
                <a:spcPts val="4111"/>
              </a:lnSpc>
            </a:pPr>
            <a:r>
              <a:rPr lang="en-US" b="true" sz="1698">
                <a:solidFill>
                  <a:srgbClr val="000000"/>
                </a:solidFill>
                <a:latin typeface="Montaser Arabic Bold"/>
                <a:ea typeface="Montaser Arabic Bold"/>
                <a:cs typeface="Montaser Arabic Bold"/>
                <a:sym typeface="Montaser Arabic Bold"/>
              </a:rPr>
              <a:t>1-4</a:t>
            </a:r>
            <a:r>
              <a:rPr lang="ar-EG" b="true" sz="1698">
                <a:solidFill>
                  <a:srgbClr val="000000"/>
                </a:solidFill>
                <a:latin typeface="Montaser Arabic Bold"/>
                <a:ea typeface="Montaser Arabic Bold"/>
                <a:cs typeface="Montaser Arabic Bold"/>
                <a:sym typeface="Montaser Arabic Bold"/>
                <a:rtl val="true"/>
              </a:rPr>
              <a:t>- الطريقة الشاملة (الكاملة): يتمثل جوهر هذه الطريقة في تنفيذ التمرين بأكمله من قبل الممارس بعد الشرح أوالعرض. وتستخدم هذه الطريقة بشكل أساسي:</a:t>
            </a:r>
          </a:p>
          <a:p>
            <a:pPr algn="just" rtl="true">
              <a:lnSpc>
                <a:spcPts val="4111"/>
              </a:lnSpc>
            </a:pPr>
            <a:r>
              <a:rPr lang="ar-EG" b="true" sz="1698">
                <a:solidFill>
                  <a:srgbClr val="000000"/>
                </a:solidFill>
                <a:latin typeface="Montaser Arabic Bold"/>
                <a:ea typeface="Montaser Arabic Bold"/>
                <a:cs typeface="Montaser Arabic Bold"/>
                <a:sym typeface="Montaser Arabic Bold"/>
                <a:rtl val="true"/>
              </a:rPr>
              <a:t>- أثناء تعلم المهارات الحركية البسيطة.</a:t>
            </a:r>
          </a:p>
          <a:p>
            <a:pPr algn="just" rtl="true">
              <a:lnSpc>
                <a:spcPts val="4111"/>
              </a:lnSpc>
            </a:pPr>
            <a:r>
              <a:rPr lang="ar-EG" b="true" sz="1698">
                <a:solidFill>
                  <a:srgbClr val="000000"/>
                </a:solidFill>
                <a:latin typeface="Montaser Arabic Bold"/>
                <a:ea typeface="Montaser Arabic Bold"/>
                <a:cs typeface="Montaser Arabic Bold"/>
                <a:sym typeface="Montaser Arabic Bold"/>
                <a:rtl val="true"/>
              </a:rPr>
              <a:t>- أثناء تعلم الحركات المعقدة التي ليس من المنطقي تبسيطها إلى عناصر على المستوى المنهجي (الدوران حول الشريط الثابت التلاعب بالكرة ... إلخ)</a:t>
            </a:r>
          </a:p>
          <a:p>
            <a:pPr algn="just" rtl="true">
              <a:lnSpc>
                <a:spcPts val="4111"/>
              </a:lnSpc>
            </a:pPr>
            <a:r>
              <a:rPr lang="ar-EG" b="true" sz="1698">
                <a:solidFill>
                  <a:srgbClr val="000000"/>
                </a:solidFill>
                <a:latin typeface="Montaser Arabic Bold"/>
                <a:ea typeface="Montaser Arabic Bold"/>
                <a:cs typeface="Montaser Arabic Bold"/>
                <a:sym typeface="Montaser Arabic Bold"/>
                <a:rtl val="true"/>
              </a:rPr>
              <a:t>- أثناء تحسين التقنية في نهاية المرحلة النهائية من التعلم.</a:t>
            </a:r>
          </a:p>
          <a:p>
            <a:pPr algn="just" rtl="true">
              <a:lnSpc>
                <a:spcPts val="4111"/>
              </a:lnSpc>
            </a:pPr>
            <a:r>
              <a:rPr lang="en-US" b="true" sz="1698">
                <a:solidFill>
                  <a:srgbClr val="000000"/>
                </a:solidFill>
                <a:latin typeface="Montaser Arabic Bold"/>
                <a:ea typeface="Montaser Arabic Bold"/>
                <a:cs typeface="Montaser Arabic Bold"/>
                <a:sym typeface="Montaser Arabic Bold"/>
              </a:rPr>
              <a:t>2-4</a:t>
            </a:r>
            <a:r>
              <a:rPr lang="ar-EG" b="true" sz="1698">
                <a:solidFill>
                  <a:srgbClr val="000000"/>
                </a:solidFill>
                <a:latin typeface="Montaser Arabic Bold"/>
                <a:ea typeface="Montaser Arabic Bold"/>
                <a:cs typeface="Montaser Arabic Bold"/>
                <a:sym typeface="Montaser Arabic Bold"/>
                <a:rtl val="true"/>
              </a:rPr>
              <a:t>- الطريقة التحليلية</a:t>
            </a:r>
          </a:p>
          <a:p>
            <a:pPr algn="just" rtl="true">
              <a:lnSpc>
                <a:spcPts val="4111"/>
              </a:lnSpc>
            </a:pPr>
            <a:r>
              <a:rPr lang="ar-EG" b="true" sz="1698">
                <a:solidFill>
                  <a:srgbClr val="000000"/>
                </a:solidFill>
                <a:latin typeface="Montaser Arabic Bold"/>
                <a:ea typeface="Montaser Arabic Bold"/>
                <a:cs typeface="Montaser Arabic Bold"/>
                <a:sym typeface="Montaser Arabic Bold"/>
                <a:rtl val="true"/>
              </a:rPr>
              <a:t> تتميز بتحلل التمرين إلى عناصر مستقلة نسبيًا؛ و التي يتم تعلمها عنصراً عنصراً (بمعزل) و يتم ضمها ببعضها البعض عند استيعابها عمل كامل دون انتهاك البنية. يتم تطبيق هذه الطريقة أثناء تعلم الأفعال الحركية المعقدة من وجهة نظر التنسيق وعندما يكون تنفيذ الحركات المتكامل صعبا. (القفز الطويل و العالي، القفز بالزانة...)</a:t>
            </a:r>
          </a:p>
          <a:p>
            <a:pPr algn="just" rtl="true">
              <a:lnSpc>
                <a:spcPts val="4111"/>
              </a:lnSpc>
            </a:pPr>
            <a:r>
              <a:rPr lang="ar-EG" b="true" sz="1698">
                <a:solidFill>
                  <a:srgbClr val="000000"/>
                </a:solidFill>
                <a:latin typeface="Montaser Arabic Bold"/>
                <a:ea typeface="Montaser Arabic Bold"/>
                <a:cs typeface="Montaser Arabic Bold"/>
                <a:sym typeface="Montaser Arabic Bold"/>
                <a:rtl val="true"/>
              </a:rPr>
              <a:t>- عندما يكون التمرين أو الحركة مكون من مجموعة من الحركات ضعيفة الارتباط فيما بينها. ( الألعاب الملوانية، التزحلق الفني...إلخ)</a:t>
            </a:r>
          </a:p>
          <a:p>
            <a:pPr algn="just" rtl="true">
              <a:lnSpc>
                <a:spcPts val="4111"/>
              </a:lnSpc>
            </a:pPr>
            <a:r>
              <a:rPr lang="ar-EG" b="true" sz="1698">
                <a:solidFill>
                  <a:srgbClr val="000000"/>
                </a:solidFill>
                <a:latin typeface="Montaser Arabic Bold"/>
                <a:ea typeface="Montaser Arabic Bold"/>
                <a:cs typeface="Montaser Arabic Bold"/>
                <a:sym typeface="Montaser Arabic Bold"/>
                <a:rtl val="true"/>
              </a:rPr>
              <a:t>- عندما يكون من اللزوم استيعاب بسرعة بعض المهارات أو الحركات، والذي هدفه إيقاظ و تثبيت اهتمام الممارسين اتجاه الاختصاص.</a:t>
            </a:r>
          </a:p>
          <a:p>
            <a:pPr algn="just" rtl="true">
              <a:lnSpc>
                <a:spcPts val="4111"/>
              </a:lnSpc>
            </a:pPr>
          </a:p>
        </p:txBody>
      </p:sp>
    </p:spTree>
  </p:cSld>
  <p:clrMapOvr>
    <a:masterClrMapping/>
  </p:clrMapOvr>
</p:sld>
</file>

<file path=ppt/slides/slide5.xml><?xml version="1.0" encoding="utf-8"?>
<p:sld xmlns:p="http://schemas.openxmlformats.org/presentationml/2006/main" xmlns:a="http://schemas.openxmlformats.org/drawingml/2006/main">
  <p:cSld>
    <p:bg>
      <p:bgPr>
        <a:solidFill>
          <a:srgbClr val="7ED957"/>
        </a:solidFill>
      </p:bgPr>
    </p:bg>
    <p:spTree>
      <p:nvGrpSpPr>
        <p:cNvPr id="1" name=""/>
        <p:cNvGrpSpPr/>
        <p:nvPr/>
      </p:nvGrpSpPr>
      <p:grpSpPr>
        <a:xfrm>
          <a:off x="0" y="0"/>
          <a:ext cx="0" cy="0"/>
          <a:chOff x="0" y="0"/>
          <a:chExt cx="0" cy="0"/>
        </a:xfrm>
      </p:grpSpPr>
      <p:sp>
        <p:nvSpPr>
          <p:cNvPr name="TextBox 2" id="2"/>
          <p:cNvSpPr txBox="true"/>
          <p:nvPr/>
        </p:nvSpPr>
        <p:spPr>
          <a:xfrm rot="0">
            <a:off x="0" y="84773"/>
            <a:ext cx="17762668" cy="10443289"/>
          </a:xfrm>
          <a:prstGeom prst="rect">
            <a:avLst/>
          </a:prstGeom>
        </p:spPr>
        <p:txBody>
          <a:bodyPr anchor="t" rtlCol="false" tIns="0" lIns="0" bIns="0" rIns="0">
            <a:spAutoFit/>
          </a:bodyPr>
          <a:lstStyle/>
          <a:p>
            <a:pPr algn="r">
              <a:lnSpc>
                <a:spcPts val="3983"/>
              </a:lnSpc>
            </a:pPr>
            <a:r>
              <a:rPr lang="en-US" sz="2845">
                <a:solidFill>
                  <a:srgbClr val="000000"/>
                </a:solidFill>
                <a:latin typeface="Afeesh"/>
                <a:ea typeface="Afeesh"/>
                <a:cs typeface="Afeesh"/>
                <a:sym typeface="Afeesh"/>
              </a:rPr>
              <a:t>3-4-</a:t>
            </a:r>
            <a:r>
              <a:rPr lang="en-US" sz="2845">
                <a:solidFill>
                  <a:srgbClr val="000000"/>
                </a:solidFill>
                <a:latin typeface="Afeesh"/>
                <a:ea typeface="Afeesh"/>
                <a:cs typeface="Afeesh"/>
                <a:sym typeface="Afeesh"/>
              </a:rPr>
              <a:t> </a:t>
            </a:r>
            <a:r>
              <a:rPr lang="ar-EG" sz="2845">
                <a:solidFill>
                  <a:srgbClr val="000000"/>
                </a:solidFill>
                <a:latin typeface="Afeesh"/>
                <a:ea typeface="Afeesh"/>
                <a:cs typeface="Afeesh"/>
                <a:sym typeface="Afeesh"/>
                <a:rtl val="true"/>
              </a:rPr>
              <a:t>الطريقة التكرارية</a:t>
            </a:r>
            <a:r>
              <a:rPr lang="en-US" sz="2845">
                <a:solidFill>
                  <a:srgbClr val="000000"/>
                </a:solidFill>
                <a:latin typeface="Afeesh"/>
                <a:ea typeface="Afeesh"/>
                <a:cs typeface="Afeesh"/>
                <a:sym typeface="Afeesh"/>
              </a:rPr>
              <a:t>:</a:t>
            </a:r>
          </a:p>
          <a:p>
            <a:pPr algn="r">
              <a:lnSpc>
                <a:spcPts val="3983"/>
              </a:lnSpc>
            </a:pPr>
            <a:r>
              <a:rPr lang="ar-EG" sz="2845">
                <a:solidFill>
                  <a:srgbClr val="000000"/>
                </a:solidFill>
                <a:latin typeface="Afeesh"/>
                <a:ea typeface="Afeesh"/>
                <a:cs typeface="Afeesh"/>
                <a:sym typeface="Afeesh"/>
                <a:rtl val="true"/>
              </a:rPr>
              <a:t>تمتاز هذه الطريقة، كما يشير اسمها، من تكرار نفس التمرين أو المهارة، مع احترام فواصل للراحة، و التي يكون فيها استرجاع للقدرات البدنية نام (عادي) أو استرجاع أقصى</a:t>
            </a:r>
          </a:p>
          <a:p>
            <a:pPr algn="r">
              <a:lnSpc>
                <a:spcPts val="3983"/>
              </a:lnSpc>
            </a:pPr>
            <a:r>
              <a:rPr lang="en-US" sz="2845">
                <a:solidFill>
                  <a:srgbClr val="000000"/>
                </a:solidFill>
                <a:latin typeface="Afeesh"/>
                <a:ea typeface="Afeesh"/>
                <a:cs typeface="Afeesh"/>
                <a:sym typeface="Afeesh"/>
              </a:rPr>
              <a:t>4-4- </a:t>
            </a:r>
            <a:r>
              <a:rPr lang="ar-EG" sz="2845">
                <a:solidFill>
                  <a:srgbClr val="000000"/>
                </a:solidFill>
                <a:latin typeface="Afeesh"/>
                <a:ea typeface="Afeesh"/>
                <a:cs typeface="Afeesh"/>
                <a:sym typeface="Afeesh"/>
                <a:rtl val="true"/>
              </a:rPr>
              <a:t>الطريقة المتغيرة: تتميز بالعمل المستمر لمدة طويلة مع تغيرات في الشدة و المدة</a:t>
            </a:r>
            <a:r>
              <a:rPr lang="en-US" sz="2845">
                <a:solidFill>
                  <a:srgbClr val="000000"/>
                </a:solidFill>
                <a:latin typeface="Afeesh"/>
                <a:ea typeface="Afeesh"/>
                <a:cs typeface="Afeesh"/>
                <a:sym typeface="Afeesh"/>
              </a:rPr>
              <a:t>.</a:t>
            </a:r>
          </a:p>
          <a:p>
            <a:pPr algn="r">
              <a:lnSpc>
                <a:spcPts val="3983"/>
              </a:lnSpc>
            </a:pPr>
            <a:r>
              <a:rPr lang="en-US" sz="2845">
                <a:solidFill>
                  <a:srgbClr val="000000"/>
                </a:solidFill>
                <a:latin typeface="Afeesh"/>
                <a:ea typeface="Afeesh"/>
                <a:cs typeface="Afeesh"/>
                <a:sym typeface="Afeesh"/>
              </a:rPr>
              <a:t>-5-4- </a:t>
            </a:r>
            <a:r>
              <a:rPr lang="ar-EG" sz="2845">
                <a:solidFill>
                  <a:srgbClr val="000000"/>
                </a:solidFill>
                <a:latin typeface="Afeesh"/>
                <a:ea typeface="Afeesh"/>
                <a:cs typeface="Afeesh"/>
                <a:sym typeface="Afeesh"/>
                <a:rtl val="true"/>
              </a:rPr>
              <a:t>الطريقة اللفظية (الكلامية): تستخدم لغرض نقل المعلومات وتكوين المعرفة لدى الممارس. و يتم استخدامها أثناء</a:t>
            </a:r>
          </a:p>
          <a:p>
            <a:pPr algn="r">
              <a:lnSpc>
                <a:spcPts val="3983"/>
              </a:lnSpc>
            </a:pPr>
            <a:r>
              <a:rPr lang="ar-EG" sz="2845">
                <a:solidFill>
                  <a:srgbClr val="000000"/>
                </a:solidFill>
                <a:latin typeface="Afeesh"/>
                <a:ea typeface="Afeesh"/>
                <a:cs typeface="Afeesh"/>
                <a:sym typeface="Afeesh"/>
                <a:rtl val="true"/>
              </a:rPr>
              <a:t>الإعداد</a:t>
            </a:r>
            <a:r>
              <a:rPr lang="ar-EG" sz="2845">
                <a:solidFill>
                  <a:srgbClr val="000000"/>
                </a:solidFill>
                <a:latin typeface="Afeesh"/>
                <a:ea typeface="Afeesh"/>
                <a:cs typeface="Afeesh"/>
                <a:sym typeface="Afeesh"/>
                <a:rtl val="true"/>
              </a:rPr>
              <a:t> </a:t>
            </a:r>
            <a:r>
              <a:rPr lang="ar-EG" sz="2845">
                <a:solidFill>
                  <a:srgbClr val="000000"/>
                </a:solidFill>
                <a:latin typeface="Afeesh"/>
                <a:ea typeface="Afeesh"/>
                <a:cs typeface="Afeesh"/>
                <a:sym typeface="Afeesh"/>
                <a:rtl val="true"/>
              </a:rPr>
              <a:t>النظري بعدة أشكال - محاضرة - تفسير - وصف. - تحليل- دلالة كما يمكن استعمال هذه الطريقة، بغرض تسيير وتوجيه النشاط الرياضي لدى الممارسين، وذلك بشكل</a:t>
            </a:r>
            <a:r>
              <a:rPr lang="en-US" sz="2845">
                <a:solidFill>
                  <a:srgbClr val="000000"/>
                </a:solidFill>
                <a:latin typeface="Afeesh"/>
                <a:ea typeface="Afeesh"/>
                <a:cs typeface="Afeesh"/>
                <a:sym typeface="Afeesh"/>
              </a:rPr>
              <a:t>:</a:t>
            </a:r>
          </a:p>
          <a:p>
            <a:pPr algn="r">
              <a:lnSpc>
                <a:spcPts val="3983"/>
              </a:lnSpc>
            </a:pPr>
            <a:r>
              <a:rPr lang="ar-EG" sz="2845">
                <a:solidFill>
                  <a:srgbClr val="000000"/>
                </a:solidFill>
                <a:latin typeface="Afeesh"/>
                <a:ea typeface="Afeesh"/>
                <a:cs typeface="Afeesh"/>
                <a:sym typeface="Afeesh"/>
                <a:rtl val="true"/>
              </a:rPr>
              <a:t>تعليمات</a:t>
            </a:r>
            <a:r>
              <a:rPr lang="ar-EG" sz="2845">
                <a:solidFill>
                  <a:srgbClr val="000000"/>
                </a:solidFill>
                <a:latin typeface="Afeesh"/>
                <a:ea typeface="Afeesh"/>
                <a:cs typeface="Afeesh"/>
                <a:sym typeface="Afeesh"/>
                <a:rtl val="true"/>
              </a:rPr>
              <a:t> أوامر- ارشادات كلامية. – ترتيبة في النهاية يتم استخدامه لتقييم وتحفيز الممارسين في شكل: - موافقة - تحفيز</a:t>
            </a:r>
            <a:r>
              <a:rPr lang="en-US" sz="2845">
                <a:solidFill>
                  <a:srgbClr val="000000"/>
                </a:solidFill>
                <a:latin typeface="Afeesh"/>
                <a:ea typeface="Afeesh"/>
                <a:cs typeface="Afeesh"/>
                <a:sym typeface="Afeesh"/>
              </a:rPr>
              <a:t>.</a:t>
            </a:r>
          </a:p>
          <a:p>
            <a:pPr algn="r">
              <a:lnSpc>
                <a:spcPts val="3983"/>
              </a:lnSpc>
            </a:pPr>
            <a:r>
              <a:rPr lang="en-US" sz="2845">
                <a:solidFill>
                  <a:srgbClr val="000000"/>
                </a:solidFill>
                <a:latin typeface="Afeesh"/>
                <a:ea typeface="Afeesh"/>
                <a:cs typeface="Afeesh"/>
                <a:sym typeface="Afeesh"/>
              </a:rPr>
              <a:t>-6-4</a:t>
            </a:r>
            <a:r>
              <a:rPr lang="en-US" sz="2845">
                <a:solidFill>
                  <a:srgbClr val="000000"/>
                </a:solidFill>
                <a:latin typeface="Afeesh"/>
                <a:ea typeface="Afeesh"/>
                <a:cs typeface="Afeesh"/>
                <a:sym typeface="Afeesh"/>
              </a:rPr>
              <a:t>- </a:t>
            </a:r>
            <a:r>
              <a:rPr lang="ar-EG" sz="2845">
                <a:solidFill>
                  <a:srgbClr val="000000"/>
                </a:solidFill>
                <a:latin typeface="Afeesh"/>
                <a:ea typeface="Afeesh"/>
                <a:cs typeface="Afeesh"/>
                <a:sym typeface="Afeesh"/>
                <a:rtl val="true"/>
              </a:rPr>
              <a:t>الطريقة الاستعراضية: الطريقة الاستعراضية (التوضيحية) وتشمل الاستعراض التوضيحي المباشر و غير المباشر</a:t>
            </a:r>
            <a:r>
              <a:rPr lang="en-US" sz="2845">
                <a:solidFill>
                  <a:srgbClr val="000000"/>
                </a:solidFill>
                <a:latin typeface="Afeesh"/>
                <a:ea typeface="Afeesh"/>
                <a:cs typeface="Afeesh"/>
                <a:sym typeface="Afeesh"/>
              </a:rPr>
              <a:t>.</a:t>
            </a:r>
          </a:p>
          <a:p>
            <a:pPr algn="r">
              <a:lnSpc>
                <a:spcPts val="3983"/>
              </a:lnSpc>
            </a:pPr>
            <a:r>
              <a:rPr lang="en-US" sz="2845">
                <a:solidFill>
                  <a:srgbClr val="000000"/>
                </a:solidFill>
                <a:latin typeface="Afeesh"/>
                <a:ea typeface="Afeesh"/>
                <a:cs typeface="Afeesh"/>
                <a:sym typeface="Afeesh"/>
              </a:rPr>
              <a:t>- </a:t>
            </a:r>
            <a:r>
              <a:rPr lang="ar-EG" sz="2845">
                <a:solidFill>
                  <a:srgbClr val="000000"/>
                </a:solidFill>
                <a:latin typeface="Afeesh"/>
                <a:ea typeface="Afeesh"/>
                <a:cs typeface="Afeesh"/>
                <a:sym typeface="Afeesh"/>
                <a:rtl val="true"/>
              </a:rPr>
              <a:t>فالمباشر: يتمثل في عرض التقنية من قبل المدرب أو الأستاذ أو أحد المساعدين إن وجد، كما يمكن أن يتم من طرف أحد الممارسين من بين المجموعة</a:t>
            </a:r>
            <a:r>
              <a:rPr lang="en-US" sz="2845">
                <a:solidFill>
                  <a:srgbClr val="000000"/>
                </a:solidFill>
                <a:latin typeface="Afeesh"/>
                <a:ea typeface="Afeesh"/>
                <a:cs typeface="Afeesh"/>
                <a:sym typeface="Afeesh"/>
              </a:rPr>
              <a:t>.</a:t>
            </a:r>
          </a:p>
          <a:p>
            <a:pPr algn="r">
              <a:lnSpc>
                <a:spcPts val="3983"/>
              </a:lnSpc>
            </a:pPr>
            <a:r>
              <a:rPr lang="en-US" sz="2845">
                <a:solidFill>
                  <a:srgbClr val="000000"/>
                </a:solidFill>
                <a:latin typeface="Afeesh"/>
                <a:ea typeface="Afeesh"/>
                <a:cs typeface="Afeesh"/>
                <a:sym typeface="Afeesh"/>
              </a:rPr>
              <a:t>- </a:t>
            </a:r>
            <a:r>
              <a:rPr lang="ar-EG" sz="2845">
                <a:solidFill>
                  <a:srgbClr val="000000"/>
                </a:solidFill>
                <a:latin typeface="Afeesh"/>
                <a:ea typeface="Afeesh"/>
                <a:cs typeface="Afeesh"/>
                <a:sym typeface="Afeesh"/>
                <a:rtl val="true"/>
              </a:rPr>
              <a:t>الغير مباشر: يتمثل في عرض الصور الثابتة (رسومات مخططات، جداول، كينوجرام....الخ.)</a:t>
            </a:r>
          </a:p>
          <a:p>
            <a:pPr algn="r">
              <a:lnSpc>
                <a:spcPts val="3983"/>
              </a:lnSpc>
            </a:pPr>
            <a:r>
              <a:rPr lang="ar-EG" sz="2845">
                <a:solidFill>
                  <a:srgbClr val="000000"/>
                </a:solidFill>
                <a:latin typeface="Afeesh"/>
                <a:ea typeface="Afeesh"/>
                <a:cs typeface="Afeesh"/>
                <a:sym typeface="Afeesh"/>
                <a:rtl val="true"/>
              </a:rPr>
              <a:t>أو في</a:t>
            </a:r>
            <a:r>
              <a:rPr lang="ar-EG" sz="2845">
                <a:solidFill>
                  <a:srgbClr val="000000"/>
                </a:solidFill>
                <a:latin typeface="Afeesh"/>
                <a:ea typeface="Afeesh"/>
                <a:cs typeface="Afeesh"/>
                <a:sym typeface="Afeesh"/>
                <a:rtl val="true"/>
              </a:rPr>
              <a:t> عرض النماذج والنماذج المصغرة (مخططات تكتيكية على نماذج محاكاة لملعب كرة السلة.) أو حتى في عرض الأقلام و أقراص مضغوطة</a:t>
            </a:r>
            <a:r>
              <a:rPr lang="en-US" sz="2845">
                <a:solidFill>
                  <a:srgbClr val="000000"/>
                </a:solidFill>
                <a:latin typeface="Afeesh"/>
                <a:ea typeface="Afeesh"/>
                <a:cs typeface="Afeesh"/>
                <a:sym typeface="Afeesh"/>
              </a:rPr>
              <a:t> (DVD) </a:t>
            </a:r>
            <a:r>
              <a:rPr lang="ar-EG" sz="2845">
                <a:solidFill>
                  <a:srgbClr val="000000"/>
                </a:solidFill>
                <a:latin typeface="Afeesh"/>
                <a:ea typeface="Afeesh"/>
                <a:cs typeface="Afeesh"/>
                <a:sym typeface="Afeesh"/>
                <a:rtl val="true"/>
              </a:rPr>
              <a:t>لمشاهدة التقنية أو الحركة ديناميكيا</a:t>
            </a:r>
            <a:r>
              <a:rPr lang="en-US" sz="2845">
                <a:solidFill>
                  <a:srgbClr val="000000"/>
                </a:solidFill>
                <a:latin typeface="Afeesh"/>
                <a:ea typeface="Afeesh"/>
                <a:cs typeface="Afeesh"/>
                <a:sym typeface="Afeesh"/>
              </a:rPr>
              <a:t>.</a:t>
            </a:r>
          </a:p>
          <a:p>
            <a:pPr algn="r">
              <a:lnSpc>
                <a:spcPts val="3983"/>
              </a:lnSpc>
            </a:pPr>
            <a:r>
              <a:rPr lang="en-US" sz="2845">
                <a:solidFill>
                  <a:srgbClr val="000000"/>
                </a:solidFill>
                <a:latin typeface="Afeesh"/>
                <a:ea typeface="Afeesh"/>
                <a:cs typeface="Afeesh"/>
                <a:sym typeface="Afeesh"/>
              </a:rPr>
              <a:t>5-  </a:t>
            </a:r>
            <a:r>
              <a:rPr lang="ar-EG" sz="2845">
                <a:solidFill>
                  <a:srgbClr val="000000"/>
                </a:solidFill>
                <a:latin typeface="Afeesh"/>
                <a:ea typeface="Afeesh"/>
                <a:cs typeface="Afeesh"/>
                <a:sym typeface="Afeesh"/>
                <a:rtl val="true"/>
              </a:rPr>
              <a:t>التوزيع في الدورة السنوية للتحضير الفني: يمكن توزيع الإعداد الفني في الدورة السنوية على </a:t>
            </a:r>
            <a:r>
              <a:rPr lang="en-US" sz="2845">
                <a:solidFill>
                  <a:srgbClr val="000000"/>
                </a:solidFill>
                <a:latin typeface="Afeesh"/>
                <a:ea typeface="Afeesh"/>
                <a:cs typeface="Afeesh"/>
                <a:sym typeface="Afeesh"/>
              </a:rPr>
              <a:t>3</a:t>
            </a:r>
            <a:r>
              <a:rPr lang="ar-EG" sz="2845">
                <a:solidFill>
                  <a:srgbClr val="000000"/>
                </a:solidFill>
                <a:latin typeface="Afeesh"/>
                <a:ea typeface="Afeesh"/>
                <a:cs typeface="Afeesh"/>
                <a:sym typeface="Afeesh"/>
                <a:rtl val="true"/>
              </a:rPr>
              <a:t> مراحل</a:t>
            </a:r>
            <a:r>
              <a:rPr lang="en-US" sz="2845">
                <a:solidFill>
                  <a:srgbClr val="000000"/>
                </a:solidFill>
                <a:latin typeface="Afeesh"/>
                <a:ea typeface="Afeesh"/>
                <a:cs typeface="Afeesh"/>
                <a:sym typeface="Afeesh"/>
              </a:rPr>
              <a:t>:</a:t>
            </a:r>
          </a:p>
          <a:p>
            <a:pPr algn="r">
              <a:lnSpc>
                <a:spcPts val="3983"/>
              </a:lnSpc>
            </a:pPr>
            <a:r>
              <a:rPr lang="en-US" sz="2845">
                <a:solidFill>
                  <a:srgbClr val="000000"/>
                </a:solidFill>
                <a:latin typeface="Afeesh"/>
                <a:ea typeface="Afeesh"/>
                <a:cs typeface="Afeesh"/>
                <a:sym typeface="Afeesh"/>
              </a:rPr>
              <a:t>-</a:t>
            </a:r>
            <a:r>
              <a:rPr lang="ar-EG" sz="2845">
                <a:solidFill>
                  <a:srgbClr val="000000"/>
                </a:solidFill>
                <a:latin typeface="Afeesh"/>
                <a:ea typeface="Afeesh"/>
                <a:cs typeface="Afeesh"/>
                <a:sym typeface="Afeesh"/>
                <a:rtl val="true"/>
              </a:rPr>
              <a:t>المرحلة الأولى: هي مرحلة الاختيار وتتزامن مع المرحلة الأولى من الفترة التحضيرية (تحضير عام). هدفها هو تدريب حسن الأداء من أجل تنفيذ واستيعاب العناصر الجديدة للتقنية</a:t>
            </a:r>
            <a:r>
              <a:rPr lang="en-US" sz="2845">
                <a:solidFill>
                  <a:srgbClr val="000000"/>
                </a:solidFill>
                <a:latin typeface="Afeesh"/>
                <a:ea typeface="Afeesh"/>
                <a:cs typeface="Afeesh"/>
                <a:sym typeface="Afeesh"/>
              </a:rPr>
              <a:t>.</a:t>
            </a:r>
          </a:p>
          <a:p>
            <a:pPr algn="r">
              <a:lnSpc>
                <a:spcPts val="3983"/>
              </a:lnSpc>
            </a:pPr>
            <a:r>
              <a:rPr lang="en-US" sz="2845">
                <a:solidFill>
                  <a:srgbClr val="000000"/>
                </a:solidFill>
                <a:latin typeface="Afeesh"/>
                <a:ea typeface="Afeesh"/>
                <a:cs typeface="Afeesh"/>
                <a:sym typeface="Afeesh"/>
              </a:rPr>
              <a:t>-</a:t>
            </a:r>
            <a:r>
              <a:rPr lang="ar-EG" sz="2845">
                <a:solidFill>
                  <a:srgbClr val="000000"/>
                </a:solidFill>
                <a:latin typeface="Afeesh"/>
                <a:ea typeface="Afeesh"/>
                <a:cs typeface="Afeesh"/>
                <a:sym typeface="Afeesh"/>
                <a:rtl val="true"/>
              </a:rPr>
              <a:t>المرحلة الثانية: هي مرحلة تثبيت التقنية وتتزامن مع فترة التحضير الخاص هدفها هو تكوين حسن الأداء من أجل التنفيذ الواقعي المثالي للحركة، وهذا في المتطلبات الفنية المخطط لها. كما إنها استيعاب وجبر التقنيات الخاصةبالتخصص</a:t>
            </a:r>
            <a:r>
              <a:rPr lang="en-US" sz="2845">
                <a:solidFill>
                  <a:srgbClr val="000000"/>
                </a:solidFill>
                <a:latin typeface="Afeesh"/>
                <a:ea typeface="Afeesh"/>
                <a:cs typeface="Afeesh"/>
                <a:sym typeface="Afeesh"/>
              </a:rPr>
              <a:t>.</a:t>
            </a:r>
          </a:p>
          <a:p>
            <a:pPr algn="r">
              <a:lnSpc>
                <a:spcPts val="3983"/>
              </a:lnSpc>
            </a:pPr>
            <a:r>
              <a:rPr lang="ar-EG" sz="2845">
                <a:solidFill>
                  <a:srgbClr val="000000"/>
                </a:solidFill>
                <a:latin typeface="Afeesh"/>
                <a:ea typeface="Afeesh"/>
                <a:cs typeface="Afeesh"/>
                <a:sym typeface="Afeesh"/>
                <a:rtl val="true"/>
              </a:rPr>
              <a:t>المرحلة الثالثة: مرحلة التكيف: التي تتزامن مع إلى عادة حركية من أجل التحكم في استخدامها الميداني</a:t>
            </a:r>
            <a:r>
              <a:rPr lang="en-US" sz="2845">
                <a:solidFill>
                  <a:srgbClr val="000000"/>
                </a:solidFill>
                <a:latin typeface="Afeesh"/>
                <a:ea typeface="Afeesh"/>
                <a:cs typeface="Afeesh"/>
                <a:sym typeface="Afeesh"/>
              </a:rPr>
              <a:t> .</a:t>
            </a:r>
          </a:p>
          <a:p>
            <a:pPr algn="r">
              <a:lnSpc>
                <a:spcPts val="3983"/>
              </a:lnSpc>
            </a:pPr>
          </a:p>
        </p:txBody>
      </p:sp>
    </p:spTree>
  </p:cSld>
  <p:clrMapOvr>
    <a:masterClrMapping/>
  </p:clrMapOvr>
</p:sld>
</file>

<file path=ppt/slides/slide6.xml><?xml version="1.0" encoding="utf-8"?>
<p:sld xmlns:p="http://schemas.openxmlformats.org/presentationml/2006/main" xmlns:a="http://schemas.openxmlformats.org/drawingml/2006/main">
  <p:cSld>
    <p:bg>
      <p:bgPr>
        <a:solidFill>
          <a:srgbClr val="7ED957"/>
        </a:solidFill>
      </p:bgPr>
    </p:bg>
    <p:spTree>
      <p:nvGrpSpPr>
        <p:cNvPr id="1" name=""/>
        <p:cNvGrpSpPr/>
        <p:nvPr/>
      </p:nvGrpSpPr>
      <p:grpSpPr>
        <a:xfrm>
          <a:off x="0" y="0"/>
          <a:ext cx="0" cy="0"/>
          <a:chOff x="0" y="0"/>
          <a:chExt cx="0" cy="0"/>
        </a:xfrm>
      </p:grpSpPr>
      <p:sp>
        <p:nvSpPr>
          <p:cNvPr name="TextBox 2" id="2"/>
          <p:cNvSpPr txBox="true"/>
          <p:nvPr/>
        </p:nvSpPr>
        <p:spPr>
          <a:xfrm rot="0">
            <a:off x="0" y="14869"/>
            <a:ext cx="18046772" cy="11430443"/>
          </a:xfrm>
          <a:prstGeom prst="rect">
            <a:avLst/>
          </a:prstGeom>
        </p:spPr>
        <p:txBody>
          <a:bodyPr anchor="t" rtlCol="false" tIns="0" lIns="0" bIns="0" rIns="0">
            <a:spAutoFit/>
          </a:bodyPr>
          <a:lstStyle/>
          <a:p>
            <a:pPr algn="just" rtl="true">
              <a:lnSpc>
                <a:spcPts val="3952"/>
              </a:lnSpc>
            </a:pPr>
            <a:r>
              <a:rPr lang="ar-EG" sz="2352">
                <a:solidFill>
                  <a:srgbClr val="000000"/>
                </a:solidFill>
                <a:latin typeface="Afeesh"/>
                <a:ea typeface="Afeesh"/>
                <a:cs typeface="Afeesh"/>
                <a:sym typeface="Afeesh"/>
                <a:rtl val="true"/>
              </a:rPr>
              <a:t>وسائل الإعداد الفنية للمنافسة وفترة المنافسة. هدفها هو إتقان </a:t>
            </a:r>
            <a:r>
              <a:rPr lang="ar-EG" sz="2352">
                <a:solidFill>
                  <a:srgbClr val="000000"/>
                </a:solidFill>
                <a:latin typeface="Afeesh"/>
                <a:ea typeface="Afeesh"/>
                <a:cs typeface="Afeesh"/>
                <a:sym typeface="Afeesh"/>
                <a:rtl val="true"/>
              </a:rPr>
              <a:t>التقنية وتحويلها .</a:t>
            </a:r>
          </a:p>
          <a:p>
            <a:pPr algn="just" rtl="true">
              <a:lnSpc>
                <a:spcPts val="3952"/>
              </a:lnSpc>
            </a:pPr>
            <a:r>
              <a:rPr lang="ar-EG" sz="2352">
                <a:solidFill>
                  <a:srgbClr val="000000"/>
                </a:solidFill>
                <a:latin typeface="Afeesh"/>
                <a:ea typeface="Afeesh"/>
                <a:cs typeface="Afeesh"/>
                <a:sym typeface="Afeesh"/>
                <a:rtl val="true"/>
              </a:rPr>
              <a:t>نسعي وسيلة" كل ما يستخدم من أجل حل مهام التدريس والتعليم والتنمية الفنية والبدنية للفرد". فالوسيلة تجيب على السؤال " بمساعدة ماذا يمكن للمعلم أو المربي أو الأستاذ حل مهام التربية البدنية والرياضية؟ " لذلك فإن وسائل الإعداد الفني هي جميع العمليات الفنية المنظمة في شكل تمارين بسيطة، أو تمارين تنافسية، إما كانت تمارين تعلم أو تمارين تحسين، يضاف إلى ذلك تمارين الإعداد العام كوسائل إضافية ضرورية لتطوير تقنيات الجري و القفز والتحرك ... إلخ و الوسائل النظرية و التعليمية.</a:t>
            </a:r>
          </a:p>
          <a:p>
            <a:pPr algn="just" rtl="true">
              <a:lnSpc>
                <a:spcPts val="3952"/>
              </a:lnSpc>
            </a:pPr>
            <a:r>
              <a:rPr lang="en-US" sz="2352">
                <a:solidFill>
                  <a:srgbClr val="000000"/>
                </a:solidFill>
                <a:latin typeface="Afeesh"/>
                <a:ea typeface="Afeesh"/>
                <a:cs typeface="Afeesh"/>
                <a:sym typeface="Afeesh"/>
              </a:rPr>
              <a:t>6</a:t>
            </a:r>
            <a:r>
              <a:rPr lang="ar-EG" sz="2352">
                <a:solidFill>
                  <a:srgbClr val="000000"/>
                </a:solidFill>
                <a:latin typeface="Afeesh"/>
                <a:ea typeface="Afeesh"/>
                <a:cs typeface="Afeesh"/>
                <a:sym typeface="Afeesh"/>
                <a:rtl val="true"/>
              </a:rPr>
              <a:t>. بعض المبادئ المنهجية: تقنية خاصة تستدعي إجراءات التدريب الخاصة:</a:t>
            </a:r>
          </a:p>
          <a:p>
            <a:pPr algn="just" rtl="true">
              <a:lnSpc>
                <a:spcPts val="3952"/>
              </a:lnSpc>
            </a:pPr>
            <a:r>
              <a:rPr lang="en-US" sz="2352">
                <a:solidFill>
                  <a:srgbClr val="000000"/>
                </a:solidFill>
                <a:latin typeface="Afeesh"/>
                <a:ea typeface="Afeesh"/>
                <a:cs typeface="Afeesh"/>
                <a:sym typeface="Afeesh"/>
              </a:rPr>
              <a:t>1</a:t>
            </a:r>
            <a:r>
              <a:rPr lang="ar-EG" sz="2352">
                <a:solidFill>
                  <a:srgbClr val="000000"/>
                </a:solidFill>
                <a:latin typeface="Afeesh"/>
                <a:ea typeface="Afeesh"/>
                <a:cs typeface="Afeesh"/>
                <a:sym typeface="Afeesh"/>
                <a:rtl val="true"/>
              </a:rPr>
              <a:t>- تقنية خاصة يجب أن تسبقها تحضيرات مشروطة خاصة: كتقوية كافية لعضلات الطرف السفلي والجذع. من المنطقي البدء خلال التدريب بإدخال تقنية الإيماء (الحركات التي يتم فرضها لتجنب إعاقات التعلم اللاحقة. </a:t>
            </a:r>
            <a:r>
              <a:rPr lang="en-US" sz="2352">
                <a:solidFill>
                  <a:srgbClr val="000000"/>
                </a:solidFill>
                <a:latin typeface="Afeesh"/>
                <a:ea typeface="Afeesh"/>
                <a:cs typeface="Afeesh"/>
                <a:sym typeface="Afeesh"/>
              </a:rPr>
              <a:t>3</a:t>
            </a:r>
            <a:r>
              <a:rPr lang="ar-EG" sz="2352">
                <a:solidFill>
                  <a:srgbClr val="000000"/>
                </a:solidFill>
                <a:latin typeface="Afeesh"/>
                <a:ea typeface="Afeesh"/>
                <a:cs typeface="Afeesh"/>
                <a:sym typeface="Afeesh"/>
                <a:rtl val="true"/>
              </a:rPr>
              <a:t>- من الضروري أن تدرج في عملية التعلم التقني و التحسين التقني عملية تعليم القدرة على الملاحظة (من خلال الوسائل التعليمية و الدراية الفنية المتعلقة بالتقنية و بالتالي الوسائل النظرية)</a:t>
            </a:r>
          </a:p>
          <a:p>
            <a:pPr algn="just" rtl="true">
              <a:lnSpc>
                <a:spcPts val="3952"/>
              </a:lnSpc>
            </a:pPr>
            <a:r>
              <a:rPr lang="en-US" sz="2352">
                <a:solidFill>
                  <a:srgbClr val="000000"/>
                </a:solidFill>
                <a:latin typeface="Afeesh"/>
                <a:ea typeface="Afeesh"/>
                <a:cs typeface="Afeesh"/>
                <a:sym typeface="Afeesh"/>
              </a:rPr>
              <a:t>4</a:t>
            </a:r>
            <a:r>
              <a:rPr lang="ar-EG" sz="2352">
                <a:solidFill>
                  <a:srgbClr val="000000"/>
                </a:solidFill>
                <a:latin typeface="Afeesh"/>
                <a:ea typeface="Afeesh"/>
                <a:cs typeface="Afeesh"/>
                <a:sym typeface="Afeesh"/>
                <a:rtl val="true"/>
              </a:rPr>
              <a:t>- يجب أن يتم التدريب أو التعلم التقني في حالة راحة.</a:t>
            </a:r>
          </a:p>
          <a:p>
            <a:pPr algn="just" rtl="true">
              <a:lnSpc>
                <a:spcPts val="3952"/>
              </a:lnSpc>
            </a:pPr>
            <a:r>
              <a:rPr lang="en-US" sz="2352">
                <a:solidFill>
                  <a:srgbClr val="000000"/>
                </a:solidFill>
                <a:latin typeface="Afeesh"/>
                <a:ea typeface="Afeesh"/>
                <a:cs typeface="Afeesh"/>
                <a:sym typeface="Afeesh"/>
              </a:rPr>
              <a:t>5</a:t>
            </a:r>
            <a:r>
              <a:rPr lang="ar-EG" sz="2352">
                <a:solidFill>
                  <a:srgbClr val="000000"/>
                </a:solidFill>
                <a:latin typeface="Afeesh"/>
                <a:ea typeface="Afeesh"/>
                <a:cs typeface="Afeesh"/>
                <a:sym typeface="Afeesh"/>
                <a:rtl val="true"/>
              </a:rPr>
              <a:t>. المهارة الحركية هي دالة على مستوى عوامل الأداء البدني.</a:t>
            </a:r>
          </a:p>
          <a:p>
            <a:pPr algn="just" rtl="true">
              <a:lnSpc>
                <a:spcPts val="3952"/>
              </a:lnSpc>
            </a:pPr>
            <a:r>
              <a:rPr lang="en-US" sz="2352">
                <a:solidFill>
                  <a:srgbClr val="000000"/>
                </a:solidFill>
                <a:latin typeface="Afeesh"/>
                <a:ea typeface="Afeesh"/>
                <a:cs typeface="Afeesh"/>
                <a:sym typeface="Afeesh"/>
              </a:rPr>
              <a:t>6</a:t>
            </a:r>
            <a:r>
              <a:rPr lang="ar-EG" sz="2352">
                <a:solidFill>
                  <a:srgbClr val="000000"/>
                </a:solidFill>
                <a:latin typeface="Afeesh"/>
                <a:ea typeface="Afeesh"/>
                <a:cs typeface="Afeesh"/>
                <a:sym typeface="Afeesh"/>
                <a:rtl val="true"/>
              </a:rPr>
              <a:t>- يمكن أن يكون للمشاركة المبكرة جدا في المنافسة تأثير سلبي على تطور التعلم، عندما تكون التقنية غير كافية أو غير مستقرة بشكل كاف.</a:t>
            </a:r>
          </a:p>
          <a:p>
            <a:pPr algn="just" rtl="true">
              <a:lnSpc>
                <a:spcPts val="3952"/>
              </a:lnSpc>
            </a:pPr>
            <a:r>
              <a:rPr lang="ar-EG" sz="2352">
                <a:solidFill>
                  <a:srgbClr val="000000"/>
                </a:solidFill>
                <a:latin typeface="Afeesh"/>
                <a:ea typeface="Afeesh"/>
                <a:cs typeface="Afeesh"/>
                <a:sym typeface="Afeesh"/>
                <a:rtl val="true"/>
              </a:rPr>
              <a:t>-التدريب المسبق على التقنيات </a:t>
            </a:r>
            <a:r>
              <a:rPr lang="en-US" sz="2352">
                <a:solidFill>
                  <a:srgbClr val="000000"/>
                </a:solidFill>
                <a:latin typeface="Afeesh"/>
                <a:ea typeface="Afeesh"/>
                <a:cs typeface="Afeesh"/>
                <a:sym typeface="Afeesh"/>
              </a:rPr>
              <a:t>1</a:t>
            </a:r>
            <a:r>
              <a:rPr lang="ar-EG" sz="2352">
                <a:solidFill>
                  <a:srgbClr val="000000"/>
                </a:solidFill>
                <a:latin typeface="Afeesh"/>
                <a:ea typeface="Afeesh"/>
                <a:cs typeface="Afeesh"/>
                <a:sym typeface="Afeesh"/>
                <a:rtl val="true"/>
              </a:rPr>
              <a:t> يسهل عملية التعلم</a:t>
            </a:r>
          </a:p>
          <a:p>
            <a:pPr algn="just" rtl="true">
              <a:lnSpc>
                <a:spcPts val="3952"/>
              </a:lnSpc>
            </a:pPr>
            <a:r>
              <a:rPr lang="ar-EG" sz="2352">
                <a:solidFill>
                  <a:srgbClr val="000000"/>
                </a:solidFill>
                <a:latin typeface="Afeesh"/>
                <a:ea typeface="Afeesh"/>
                <a:cs typeface="Afeesh"/>
                <a:sym typeface="Afeesh"/>
                <a:rtl val="true"/>
              </a:rPr>
              <a:t>-استخدام الدعامات التعليمية |</a:t>
            </a:r>
          </a:p>
          <a:p>
            <a:pPr algn="just" rtl="true">
              <a:lnSpc>
                <a:spcPts val="3952"/>
              </a:lnSpc>
            </a:pPr>
            <a:r>
              <a:rPr lang="ar-EG" sz="2352">
                <a:solidFill>
                  <a:srgbClr val="000000"/>
                </a:solidFill>
                <a:latin typeface="Afeesh"/>
                <a:ea typeface="Afeesh"/>
                <a:cs typeface="Afeesh"/>
                <a:sym typeface="Afeesh"/>
                <a:rtl val="true"/>
              </a:rPr>
              <a:t>بإجراء عمليات تعاون إيمائية أكثر دقة.</a:t>
            </a:r>
          </a:p>
          <a:p>
            <a:pPr algn="just" rtl="true">
              <a:lnSpc>
                <a:spcPts val="3952"/>
              </a:lnSpc>
            </a:pPr>
            <a:r>
              <a:rPr lang="ar-EG" sz="2352">
                <a:solidFill>
                  <a:srgbClr val="000000"/>
                </a:solidFill>
                <a:latin typeface="Afeesh"/>
                <a:ea typeface="Afeesh"/>
                <a:cs typeface="Afeesh"/>
                <a:sym typeface="Afeesh"/>
                <a:rtl val="true"/>
              </a:rPr>
              <a:t>- خاتمة</a:t>
            </a:r>
          </a:p>
          <a:p>
            <a:pPr algn="just" rtl="true">
              <a:lnSpc>
                <a:spcPts val="3952"/>
              </a:lnSpc>
            </a:pPr>
            <a:r>
              <a:rPr lang="ar-EG" sz="2352">
                <a:solidFill>
                  <a:srgbClr val="000000"/>
                </a:solidFill>
                <a:latin typeface="Afeesh"/>
                <a:ea typeface="Afeesh"/>
                <a:cs typeface="Afeesh"/>
                <a:sym typeface="Afeesh"/>
                <a:rtl val="true"/>
              </a:rPr>
              <a:t>يهدف العمل الفني أو التحضير الفني إلى جودة التحركات و الحركات و الدقة وسرعة التنفيذ و التنوع والقدرة و الاستمرارية ومتابعة الحركات و ترتبط التقنية ارتباطا وثيقا بالصفات الحركية للرياضي، أي الصفات التي سيتدخل التعلم الحركي عليها كما يهدف التعلم الفني إلى تشكيل إنتاج إيمائي (حركي) دقيق و متعمد من خلال حلقة "فعل - تغذية راجعة - تغذية مرتدة" و يسمح باكتساب حركات منسقة، التي يتم الرجوع إليها عند اكتشاف تقنيات جديدة وعند تحسينها أو تنقيحها.</a:t>
            </a:r>
          </a:p>
          <a:p>
            <a:pPr algn="just" rtl="true">
              <a:lnSpc>
                <a:spcPts val="3952"/>
              </a:lnSpc>
            </a:pPr>
            <a:r>
              <a:rPr lang="ar-EG" sz="2352">
                <a:solidFill>
                  <a:srgbClr val="000000"/>
                </a:solidFill>
                <a:latin typeface="Afeesh"/>
                <a:ea typeface="Afeesh"/>
                <a:cs typeface="Afeesh"/>
                <a:sym typeface="Afeesh"/>
                <a:rtl val="true"/>
              </a:rPr>
              <a:t>فطريق تعلم التقنية المذكورة في هذه المحاضرة أساسها التكرار مع ظروف إدراك مختلفة و متطورة (التطور، الإيقاع، التوازن، إلخ). فحتى على مستوى عال، يجب على الرياضي تكرار أسلوبه و مراجعته و تحسینه استمرار لأن هذا أحد العوامل المحددة للأداء. اما المجالات الأخرى سوف تأتي "لتلخيص التقنية للسعي لتحقيق التميز لكنها لن تكون قادرة على تحقيق ذلك.</a:t>
            </a:r>
          </a:p>
          <a:p>
            <a:pPr algn="just" rtl="true">
              <a:lnSpc>
                <a:spcPts val="3952"/>
              </a:lnSpc>
            </a:pPr>
            <a:r>
              <a:rPr lang="ar-EG" sz="2352">
                <a:solidFill>
                  <a:srgbClr val="000000"/>
                </a:solidFill>
                <a:latin typeface="Afeesh"/>
                <a:ea typeface="Afeesh"/>
                <a:cs typeface="Afeesh"/>
                <a:sym typeface="Afeesh"/>
                <a:rtl val="true"/>
              </a:rPr>
              <a:t> </a:t>
            </a:r>
          </a:p>
          <a:p>
            <a:pPr algn="just" rtl="true">
              <a:lnSpc>
                <a:spcPts val="3952"/>
              </a:lnSpc>
            </a:p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DAGmqcuC4BU</dc:identifier>
  <dcterms:modified xsi:type="dcterms:W3CDTF">2011-08-01T06:04:30Z</dcterms:modified>
  <cp:revision>1</cp:revision>
  <dc:title>جامعة العلوم والتكنولوجيا محمد بوضياف</dc:title>
</cp:coreProperties>
</file>