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Lst>
  <p:sldSz cx="18288000" cy="10287000"/>
  <p:notesSz cx="6858000" cy="9144000"/>
  <p:embeddedFontLst>
    <p:embeddedFont>
      <p:font typeface="Afeesh" charset="1" panose="00000500000000000000"/>
      <p:regular r:id="rId14"/>
    </p:embeddedFont>
    <p:embeddedFont>
      <p:font typeface="Cairo Bold" charset="1" panose="00000800000000000000"/>
      <p:regular r:id="rId15"/>
    </p:embeddedFont>
    <p:embeddedFont>
      <p:font typeface="UKIJ Bom" charset="1" panose="020B0704020202020204"/>
      <p:regular r:id="rId16"/>
    </p:embeddedFont>
    <p:embeddedFont>
      <p:font typeface="XM Vahid Bold" charset="1" panose="02000803090000020004"/>
      <p:regular r:id="rId17"/>
    </p:embeddedFont>
    <p:embeddedFont>
      <p:font typeface="Montaser Arabic Bold" charset="1" panose="0000080000000000000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gif"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slide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30B1A">
                <a:alpha val="100000"/>
              </a:srgbClr>
            </a:gs>
            <a:gs pos="100000">
              <a:srgbClr val="081C42">
                <a:alpha val="100000"/>
              </a:srgbClr>
            </a:gs>
          </a:gsLst>
          <a:lin ang="2700000"/>
        </a:gradFill>
      </p:bgPr>
    </p:bg>
    <p:spTree>
      <p:nvGrpSpPr>
        <p:cNvPr id="1" name=""/>
        <p:cNvGrpSpPr/>
        <p:nvPr/>
      </p:nvGrpSpPr>
      <p:grpSpPr>
        <a:xfrm>
          <a:off x="0" y="0"/>
          <a:ext cx="0" cy="0"/>
          <a:chOff x="0" y="0"/>
          <a:chExt cx="0" cy="0"/>
        </a:xfrm>
      </p:grpSpPr>
      <p:sp>
        <p:nvSpPr>
          <p:cNvPr name="Freeform 2" id="2"/>
          <p:cNvSpPr/>
          <p:nvPr/>
        </p:nvSpPr>
        <p:spPr>
          <a:xfrm flipH="false" flipV="false" rot="-10800000">
            <a:off x="-880786" y="-588494"/>
            <a:ext cx="5037552" cy="4094156"/>
          </a:xfrm>
          <a:custGeom>
            <a:avLst/>
            <a:gdLst/>
            <a:ahLst/>
            <a:cxnLst/>
            <a:rect r="r" b="b" t="t" l="l"/>
            <a:pathLst>
              <a:path h="4094156" w="5037552">
                <a:moveTo>
                  <a:pt x="0" y="0"/>
                </a:moveTo>
                <a:lnTo>
                  <a:pt x="5037552" y="0"/>
                </a:lnTo>
                <a:lnTo>
                  <a:pt x="5037552" y="4094156"/>
                </a:lnTo>
                <a:lnTo>
                  <a:pt x="0" y="409415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pic>
        <p:nvPicPr>
          <p:cNvPr name="Picture 3" id="3"/>
          <p:cNvPicPr>
            <a:picLocks noChangeAspect="true"/>
          </p:cNvPicPr>
          <p:nvPr/>
        </p:nvPicPr>
        <p:blipFill>
          <a:blip r:embed="rId4"/>
          <a:srcRect l="0" t="0" r="0" b="0"/>
          <a:stretch>
            <a:fillRect/>
          </a:stretch>
        </p:blipFill>
        <p:spPr>
          <a:xfrm flipH="false" flipV="false" rot="0">
            <a:off x="1212138" y="3725627"/>
            <a:ext cx="3741035" cy="3722330"/>
          </a:xfrm>
          <a:prstGeom prst="rect">
            <a:avLst/>
          </a:prstGeom>
        </p:spPr>
      </p:pic>
      <p:sp>
        <p:nvSpPr>
          <p:cNvPr name="TextBox 4" id="4"/>
          <p:cNvSpPr txBox="true"/>
          <p:nvPr/>
        </p:nvSpPr>
        <p:spPr>
          <a:xfrm rot="0">
            <a:off x="3082655" y="562377"/>
            <a:ext cx="12627095" cy="2198450"/>
          </a:xfrm>
          <a:prstGeom prst="rect">
            <a:avLst/>
          </a:prstGeom>
        </p:spPr>
        <p:txBody>
          <a:bodyPr anchor="t" rtlCol="false" tIns="0" lIns="0" bIns="0" rIns="0">
            <a:spAutoFit/>
          </a:bodyPr>
          <a:lstStyle/>
          <a:p>
            <a:pPr algn="ctr" rtl="true">
              <a:lnSpc>
                <a:spcPts val="8798"/>
              </a:lnSpc>
              <a:spcBef>
                <a:spcPct val="0"/>
              </a:spcBef>
            </a:pPr>
            <a:r>
              <a:rPr lang="ar-EG" sz="6284">
                <a:solidFill>
                  <a:srgbClr val="02C0CF"/>
                </a:solidFill>
                <a:latin typeface="Afeesh"/>
                <a:ea typeface="Afeesh"/>
                <a:cs typeface="Afeesh"/>
                <a:sym typeface="Afeesh"/>
                <a:rtl val="true"/>
              </a:rPr>
              <a:t>جامعة العلوم والتكنولوجيا  محمد بوضياف  </a:t>
            </a:r>
            <a:r>
              <a:rPr lang="en-US" sz="6284">
                <a:solidFill>
                  <a:srgbClr val="4ADEDD"/>
                </a:solidFill>
                <a:latin typeface="Afeesh"/>
                <a:ea typeface="Afeesh"/>
                <a:cs typeface="Afeesh"/>
                <a:sym typeface="Afeesh"/>
              </a:rPr>
              <a:t>usto</a:t>
            </a:r>
          </a:p>
        </p:txBody>
      </p:sp>
      <p:sp>
        <p:nvSpPr>
          <p:cNvPr name="Freeform 5" id="5"/>
          <p:cNvSpPr/>
          <p:nvPr/>
        </p:nvSpPr>
        <p:spPr>
          <a:xfrm flipH="false" flipV="false" rot="786486">
            <a:off x="9144000" y="7405154"/>
            <a:ext cx="11106033" cy="9026176"/>
          </a:xfrm>
          <a:custGeom>
            <a:avLst/>
            <a:gdLst/>
            <a:ahLst/>
            <a:cxnLst/>
            <a:rect r="r" b="b" t="t" l="l"/>
            <a:pathLst>
              <a:path h="9026176" w="11106033">
                <a:moveTo>
                  <a:pt x="0" y="0"/>
                </a:moveTo>
                <a:lnTo>
                  <a:pt x="11106033" y="0"/>
                </a:lnTo>
                <a:lnTo>
                  <a:pt x="11106033" y="9026176"/>
                </a:lnTo>
                <a:lnTo>
                  <a:pt x="0" y="902617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6" id="6"/>
          <p:cNvSpPr txBox="true"/>
          <p:nvPr/>
        </p:nvSpPr>
        <p:spPr>
          <a:xfrm rot="0">
            <a:off x="4479228" y="3706075"/>
            <a:ext cx="12030758" cy="7370927"/>
          </a:xfrm>
          <a:prstGeom prst="rect">
            <a:avLst/>
          </a:prstGeom>
        </p:spPr>
        <p:txBody>
          <a:bodyPr anchor="t" rtlCol="false" tIns="0" lIns="0" bIns="0" rIns="0">
            <a:spAutoFit/>
          </a:bodyPr>
          <a:lstStyle/>
          <a:p>
            <a:pPr algn="ctr" rtl="true">
              <a:lnSpc>
                <a:spcPts val="5853"/>
              </a:lnSpc>
            </a:pPr>
          </a:p>
          <a:p>
            <a:pPr algn="ctr" rtl="true">
              <a:lnSpc>
                <a:spcPts val="5853"/>
              </a:lnSpc>
            </a:pPr>
            <a:r>
              <a:rPr lang="ar-EG" b="true" sz="4181">
                <a:solidFill>
                  <a:srgbClr val="00BF63"/>
                </a:solidFill>
                <a:latin typeface="Cairo Bold"/>
                <a:ea typeface="Cairo Bold"/>
                <a:cs typeface="Cairo Bold"/>
                <a:sym typeface="Cairo Bold"/>
                <a:rtl val="true"/>
              </a:rPr>
              <a:t>محاضرات كرة السلة </a:t>
            </a:r>
          </a:p>
          <a:p>
            <a:pPr algn="ctr" rtl="true">
              <a:lnSpc>
                <a:spcPts val="5853"/>
              </a:lnSpc>
            </a:pPr>
            <a:r>
              <a:rPr lang="ar-EG" b="true" sz="4181">
                <a:solidFill>
                  <a:srgbClr val="00BF63"/>
                </a:solidFill>
                <a:latin typeface="Cairo Bold"/>
                <a:ea typeface="Cairo Bold"/>
                <a:cs typeface="Cairo Bold"/>
                <a:sym typeface="Cairo Bold"/>
                <a:rtl val="true"/>
              </a:rPr>
              <a:t>السنة الثالثة ليسانس –تربية بدنية ورياضية-</a:t>
            </a:r>
          </a:p>
          <a:p>
            <a:pPr algn="ctr" rtl="true">
              <a:lnSpc>
                <a:spcPts val="5853"/>
              </a:lnSpc>
            </a:pPr>
            <a:r>
              <a:rPr lang="ar-EG" b="true" sz="4181">
                <a:solidFill>
                  <a:srgbClr val="00BF63"/>
                </a:solidFill>
                <a:latin typeface="Cairo Bold"/>
                <a:ea typeface="Cairo Bold"/>
                <a:cs typeface="Cairo Bold"/>
                <a:sym typeface="Cairo Bold"/>
                <a:rtl val="true"/>
              </a:rPr>
              <a:t>المحاضرة رقم </a:t>
            </a:r>
            <a:r>
              <a:rPr lang="en-US" b="true" sz="4181">
                <a:solidFill>
                  <a:srgbClr val="00BF63"/>
                </a:solidFill>
                <a:latin typeface="Cairo Bold"/>
                <a:ea typeface="Cairo Bold"/>
                <a:cs typeface="Cairo Bold"/>
                <a:sym typeface="Cairo Bold"/>
              </a:rPr>
              <a:t>13</a:t>
            </a:r>
          </a:p>
          <a:p>
            <a:pPr algn="ctr" rtl="true">
              <a:lnSpc>
                <a:spcPts val="6833"/>
              </a:lnSpc>
            </a:pPr>
            <a:r>
              <a:rPr lang="ar-EG" sz="4880">
                <a:solidFill>
                  <a:srgbClr val="FFFFFF"/>
                </a:solidFill>
                <a:latin typeface="UKIJ Bom"/>
                <a:ea typeface="UKIJ Bom"/>
                <a:cs typeface="UKIJ Bom"/>
                <a:sym typeface="UKIJ Bom"/>
                <a:rtl val="true"/>
              </a:rPr>
              <a:t>التحضير التكتيكي (</a:t>
            </a:r>
            <a:r>
              <a:rPr lang="ar-EG" sz="4880">
                <a:solidFill>
                  <a:srgbClr val="FFFFFF"/>
                </a:solidFill>
                <a:latin typeface="UKIJ Bom"/>
                <a:ea typeface="UKIJ Bom"/>
                <a:cs typeface="UKIJ Bom"/>
                <a:sym typeface="UKIJ Bom"/>
                <a:rtl val="true"/>
              </a:rPr>
              <a:t>الخططي) عند لاعبي كرة السلة</a:t>
            </a:r>
          </a:p>
          <a:p>
            <a:pPr algn="ctr" rtl="true">
              <a:lnSpc>
                <a:spcPts val="6833"/>
              </a:lnSpc>
            </a:pPr>
            <a:r>
              <a:rPr lang="ar-EG" sz="4880">
                <a:solidFill>
                  <a:srgbClr val="FFFFFF"/>
                </a:solidFill>
                <a:latin typeface="UKIJ Bom"/>
                <a:ea typeface="UKIJ Bom"/>
                <a:cs typeface="UKIJ Bom"/>
                <a:sym typeface="UKIJ Bom"/>
                <a:rtl val="true"/>
              </a:rPr>
              <a:t>-التحضير الخططي الهجومي</a:t>
            </a:r>
          </a:p>
          <a:p>
            <a:pPr algn="ctr" rtl="true">
              <a:lnSpc>
                <a:spcPts val="4733"/>
              </a:lnSpc>
            </a:pPr>
            <a:r>
              <a:rPr lang="ar-EG" b="true" sz="3381">
                <a:solidFill>
                  <a:srgbClr val="A4BF00"/>
                </a:solidFill>
                <a:latin typeface="Cairo Bold"/>
                <a:ea typeface="Cairo Bold"/>
                <a:cs typeface="Cairo Bold"/>
                <a:sym typeface="Cairo Bold"/>
                <a:rtl val="true"/>
              </a:rPr>
              <a:t>الدكتور قراش لعجال </a:t>
            </a:r>
          </a:p>
          <a:p>
            <a:pPr algn="ctr" rtl="true">
              <a:lnSpc>
                <a:spcPts val="4733"/>
              </a:lnSpc>
            </a:pPr>
          </a:p>
          <a:p>
            <a:pPr algn="ctr" rtl="true">
              <a:lnSpc>
                <a:spcPts val="5853"/>
              </a:lnSpc>
            </a:pPr>
          </a:p>
          <a:p>
            <a:pPr algn="ctr" rtl="true">
              <a:lnSpc>
                <a:spcPts val="5853"/>
              </a:lnSpc>
            </a:pPr>
          </a:p>
        </p:txBody>
      </p:sp>
      <p:sp>
        <p:nvSpPr>
          <p:cNvPr name="TextBox 7" id="7"/>
          <p:cNvSpPr txBox="true"/>
          <p:nvPr/>
        </p:nvSpPr>
        <p:spPr>
          <a:xfrm rot="0">
            <a:off x="3461830" y="2891770"/>
            <a:ext cx="10932096" cy="613892"/>
          </a:xfrm>
          <a:prstGeom prst="rect">
            <a:avLst/>
          </a:prstGeom>
        </p:spPr>
        <p:txBody>
          <a:bodyPr anchor="t" rtlCol="false" tIns="0" lIns="0" bIns="0" rIns="0">
            <a:spAutoFit/>
          </a:bodyPr>
          <a:lstStyle/>
          <a:p>
            <a:pPr algn="r" rtl="true" marL="773145" indent="-386572" lvl="1">
              <a:lnSpc>
                <a:spcPts val="5013"/>
              </a:lnSpc>
              <a:spcBef>
                <a:spcPct val="0"/>
              </a:spcBef>
              <a:buFont typeface="Arial"/>
              <a:buChar char="•"/>
            </a:pPr>
            <a:r>
              <a:rPr lang="ar-EG" b="true" sz="3581">
                <a:solidFill>
                  <a:srgbClr val="02C0CF"/>
                </a:solidFill>
                <a:latin typeface="Cairo Bold"/>
                <a:ea typeface="Cairo Bold"/>
                <a:cs typeface="Cairo Bold"/>
                <a:sym typeface="Cairo Bold"/>
                <a:rtl val="true"/>
              </a:rPr>
              <a:t>معهد التربية البدنية والرياضية </a:t>
            </a:r>
          </a:p>
        </p:txBody>
      </p:sp>
      <p:sp>
        <p:nvSpPr>
          <p:cNvPr name="TextBox 8" id="8"/>
          <p:cNvSpPr txBox="true"/>
          <p:nvPr/>
        </p:nvSpPr>
        <p:spPr>
          <a:xfrm rot="0">
            <a:off x="3722144" y="9182100"/>
            <a:ext cx="4271359" cy="693906"/>
          </a:xfrm>
          <a:prstGeom prst="rect">
            <a:avLst/>
          </a:prstGeom>
        </p:spPr>
        <p:txBody>
          <a:bodyPr anchor="t" rtlCol="false" tIns="0" lIns="0" bIns="0" rIns="0">
            <a:spAutoFit/>
          </a:bodyPr>
          <a:lstStyle/>
          <a:p>
            <a:pPr algn="ctr">
              <a:lnSpc>
                <a:spcPts val="5679"/>
              </a:lnSpc>
            </a:pPr>
            <a:r>
              <a:rPr lang="en-US" b="true" sz="4056">
                <a:solidFill>
                  <a:srgbClr val="FFFFFF"/>
                </a:solidFill>
                <a:latin typeface="XM Vahid Bold"/>
                <a:ea typeface="XM Vahid Bold"/>
                <a:cs typeface="XM Vahid Bold"/>
                <a:sym typeface="XM Vahid Bold"/>
              </a:rPr>
              <a:t>2025-2024</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C5C4C6"/>
        </a:solidFill>
      </p:bgPr>
    </p:bg>
    <p:spTree>
      <p:nvGrpSpPr>
        <p:cNvPr id="1" name=""/>
        <p:cNvGrpSpPr/>
        <p:nvPr/>
      </p:nvGrpSpPr>
      <p:grpSpPr>
        <a:xfrm>
          <a:off x="0" y="0"/>
          <a:ext cx="0" cy="0"/>
          <a:chOff x="0" y="0"/>
          <a:chExt cx="0" cy="0"/>
        </a:xfrm>
      </p:grpSpPr>
      <p:grpSp>
        <p:nvGrpSpPr>
          <p:cNvPr name="Group 2" id="2"/>
          <p:cNvGrpSpPr/>
          <p:nvPr/>
        </p:nvGrpSpPr>
        <p:grpSpPr>
          <a:xfrm rot="0">
            <a:off x="0" y="0"/>
            <a:ext cx="3906802" cy="10287000"/>
            <a:chOff x="0" y="0"/>
            <a:chExt cx="605266" cy="1593725"/>
          </a:xfrm>
        </p:grpSpPr>
        <p:sp>
          <p:nvSpPr>
            <p:cNvPr name="Freeform 3" id="3"/>
            <p:cNvSpPr/>
            <p:nvPr/>
          </p:nvSpPr>
          <p:spPr>
            <a:xfrm flipH="false" flipV="false" rot="0">
              <a:off x="0" y="0"/>
              <a:ext cx="605266" cy="1593725"/>
            </a:xfrm>
            <a:custGeom>
              <a:avLst/>
              <a:gdLst/>
              <a:ahLst/>
              <a:cxnLst/>
              <a:rect r="r" b="b" t="t" l="l"/>
              <a:pathLst>
                <a:path h="1593725" w="605266">
                  <a:moveTo>
                    <a:pt x="85211" y="0"/>
                  </a:moveTo>
                  <a:lnTo>
                    <a:pt x="520055" y="0"/>
                  </a:lnTo>
                  <a:cubicBezTo>
                    <a:pt x="567116" y="0"/>
                    <a:pt x="605266" y="38150"/>
                    <a:pt x="605266" y="85211"/>
                  </a:cubicBezTo>
                  <a:lnTo>
                    <a:pt x="605266" y="1508515"/>
                  </a:lnTo>
                  <a:cubicBezTo>
                    <a:pt x="605266" y="1555575"/>
                    <a:pt x="567116" y="1593725"/>
                    <a:pt x="520055" y="1593725"/>
                  </a:cubicBezTo>
                  <a:lnTo>
                    <a:pt x="85211" y="1593725"/>
                  </a:lnTo>
                  <a:cubicBezTo>
                    <a:pt x="38150" y="1593725"/>
                    <a:pt x="0" y="1555575"/>
                    <a:pt x="0" y="1508515"/>
                  </a:cubicBezTo>
                  <a:lnTo>
                    <a:pt x="0" y="85211"/>
                  </a:lnTo>
                  <a:cubicBezTo>
                    <a:pt x="0" y="38150"/>
                    <a:pt x="38150" y="0"/>
                    <a:pt x="85211" y="0"/>
                  </a:cubicBezTo>
                  <a:close/>
                </a:path>
              </a:pathLst>
            </a:custGeom>
            <a:blipFill>
              <a:blip r:embed="rId2"/>
              <a:stretch>
                <a:fillRect l="-53809" t="-2385" r="-250073" b="0"/>
              </a:stretch>
            </a:blipFill>
            <a:ln cap="rnd">
              <a:noFill/>
              <a:prstDash val="solid"/>
              <a:round/>
            </a:ln>
          </p:spPr>
        </p:sp>
      </p:grpSp>
      <p:sp>
        <p:nvSpPr>
          <p:cNvPr name="TextBox 4" id="4"/>
          <p:cNvSpPr txBox="true"/>
          <p:nvPr/>
        </p:nvSpPr>
        <p:spPr>
          <a:xfrm rot="0">
            <a:off x="4189413" y="11841"/>
            <a:ext cx="13948892" cy="10074190"/>
          </a:xfrm>
          <a:prstGeom prst="rect">
            <a:avLst/>
          </a:prstGeom>
        </p:spPr>
        <p:txBody>
          <a:bodyPr anchor="t" rtlCol="false" tIns="0" lIns="0" bIns="0" rIns="0">
            <a:spAutoFit/>
          </a:bodyPr>
          <a:lstStyle/>
          <a:p>
            <a:pPr algn="just" rtl="true">
              <a:lnSpc>
                <a:spcPts val="3677"/>
              </a:lnSpc>
            </a:pPr>
            <a:r>
              <a:rPr lang="ar-EG" b="true" sz="2150">
                <a:solidFill>
                  <a:srgbClr val="000000"/>
                </a:solidFill>
                <a:latin typeface="Cairo Bold"/>
                <a:ea typeface="Cairo Bold"/>
                <a:cs typeface="Cairo Bold"/>
                <a:sym typeface="Cairo Bold"/>
                <a:rtl val="true"/>
              </a:rPr>
              <a:t>مقدمة</a:t>
            </a:r>
          </a:p>
          <a:p>
            <a:pPr algn="just" rtl="true">
              <a:lnSpc>
                <a:spcPts val="3677"/>
              </a:lnSpc>
            </a:pPr>
            <a:r>
              <a:rPr lang="ar-EG" b="true" sz="2150">
                <a:solidFill>
                  <a:srgbClr val="000000"/>
                </a:solidFill>
                <a:latin typeface="Cairo Bold"/>
                <a:ea typeface="Cairo Bold"/>
                <a:cs typeface="Cairo Bold"/>
                <a:sym typeface="Cairo Bold"/>
                <a:rtl val="true"/>
              </a:rPr>
              <a:t>يُنظم نشاط كرة السلة حول هدف اللعبة و الذي هو قبل كل شيء التسديد للسلة والذي يسعى كل فريق لتحقيقه للفوز بالمباراة.</a:t>
            </a:r>
            <a:r>
              <a:rPr lang="ar-EG" b="true" sz="2150">
                <a:solidFill>
                  <a:srgbClr val="000000"/>
                </a:solidFill>
                <a:latin typeface="Cairo Bold"/>
                <a:ea typeface="Cairo Bold"/>
                <a:cs typeface="Cairo Bold"/>
                <a:sym typeface="Cairo Bold"/>
                <a:rtl val="true"/>
              </a:rPr>
              <a:t> نهاجم أم يجب أن نركز على الدفاع بدلاً من ذلك؟ غالبا ما تكون تكتيكات اللعبة هي من العوامل</a:t>
            </a:r>
            <a:r>
              <a:rPr lang="ar-EG" b="true" sz="2150">
                <a:solidFill>
                  <a:srgbClr val="000000"/>
                </a:solidFill>
                <a:latin typeface="Cairo Bold"/>
                <a:ea typeface="Cairo Bold"/>
                <a:cs typeface="Cairo Bold"/>
                <a:sym typeface="Cairo Bold"/>
                <a:rtl val="true"/>
              </a:rPr>
              <a:t> ا</a:t>
            </a:r>
            <a:r>
              <a:rPr lang="ar-EG" b="true" sz="2150">
                <a:solidFill>
                  <a:srgbClr val="000000"/>
                </a:solidFill>
                <a:latin typeface="Cairo Bold"/>
                <a:ea typeface="Cairo Bold"/>
                <a:cs typeface="Cairo Bold"/>
                <a:sym typeface="Cairo Bold"/>
                <a:rtl val="true"/>
              </a:rPr>
              <a:t>لحاسمة في نتيجة المباراة، أي: النصر أو الهزيمة. ففي هذه المحاضرة، سنتطرق ونكتشف أساسيات الإستراتيجية، وتكتيكات كرة السلة النموذجية والتدريبات التي يمكن دمجها في التدريب للحصول على الإجراءات الإستراتيجية المختلفة، كما سنتطرق إلى المفاهيم و المصطلحات المرجعية في كرة السلة مفهوم التكتيكات يشمل جميع الإجراءات الهجومية أو الدفاعية التي يستخدمها اللاعبون لتحقيق هدف معين و يمكننا التمييز بشكل أساسي بين نوعين من التكتيكات، وهما: التكتيكات الدفاعية و التكتيكات الهجومية.</a:t>
            </a:r>
          </a:p>
          <a:p>
            <a:pPr algn="just" rtl="true">
              <a:lnSpc>
                <a:spcPts val="3677"/>
              </a:lnSpc>
            </a:pPr>
            <a:r>
              <a:rPr lang="ar-EG" b="true" sz="2150">
                <a:solidFill>
                  <a:srgbClr val="000000"/>
                </a:solidFill>
                <a:latin typeface="Cairo Bold"/>
                <a:ea typeface="Cairo Bold"/>
                <a:cs typeface="Cairo Bold"/>
                <a:sym typeface="Cairo Bold"/>
                <a:rtl val="true"/>
              </a:rPr>
              <a:t>مهما كان الاختصاص الرياضي، فإن التكتيكية لها دور راجح في النجاح التنافسي، و من المستحيل توقع الأداء الرياضي الأفضل بتقنية ضعيفة أ</a:t>
            </a:r>
            <a:r>
              <a:rPr lang="ar-EG" b="true" sz="2150">
                <a:solidFill>
                  <a:srgbClr val="000000"/>
                </a:solidFill>
                <a:latin typeface="Cairo Bold"/>
                <a:ea typeface="Cairo Bold"/>
                <a:cs typeface="Cairo Bold"/>
                <a:sym typeface="Cairo Bold"/>
                <a:rtl val="true"/>
              </a:rPr>
              <a:t>و بخلفية :</a:t>
            </a:r>
          </a:p>
          <a:p>
            <a:pPr algn="just" rtl="true">
              <a:lnSpc>
                <a:spcPts val="3677"/>
              </a:lnSpc>
            </a:pPr>
            <a:r>
              <a:rPr lang="ar-EG" b="true" sz="2150">
                <a:solidFill>
                  <a:srgbClr val="000000"/>
                </a:solidFill>
                <a:latin typeface="Cairo Bold"/>
                <a:ea typeface="Cairo Bold"/>
                <a:cs typeface="Cairo Bold"/>
                <a:sym typeface="Cairo Bold"/>
                <a:rtl val="true"/>
              </a:rPr>
              <a:t>إذا كان الزوجان "</a:t>
            </a:r>
            <a:r>
              <a:rPr lang="ar-EG" b="true" sz="2150">
                <a:solidFill>
                  <a:srgbClr val="000000"/>
                </a:solidFill>
                <a:latin typeface="Cairo Bold"/>
                <a:ea typeface="Cairo Bold"/>
                <a:cs typeface="Cairo Bold"/>
                <a:sym typeface="Cairo Bold"/>
                <a:rtl val="true"/>
              </a:rPr>
              <a:t>التقني -</a:t>
            </a:r>
            <a:r>
              <a:rPr lang="ar-EG" b="true" sz="2150">
                <a:solidFill>
                  <a:srgbClr val="000000"/>
                </a:solidFill>
                <a:latin typeface="Cairo Bold"/>
                <a:ea typeface="Cairo Bold"/>
                <a:cs typeface="Cairo Bold"/>
                <a:sym typeface="Cairo Bold"/>
                <a:rtl val="true"/>
              </a:rPr>
              <a:t> التكتيكي" مرتبطين في </a:t>
            </a:r>
            <a:r>
              <a:rPr lang="ar-EG" b="true" sz="2150">
                <a:solidFill>
                  <a:srgbClr val="000000"/>
                </a:solidFill>
                <a:latin typeface="Cairo Bold"/>
                <a:ea typeface="Cairo Bold"/>
                <a:cs typeface="Cairo Bold"/>
                <a:sym typeface="Cairo Bold"/>
                <a:rtl val="true"/>
              </a:rPr>
              <a:t>فذلك لأنهما يشكلان قلب الرياضة. و مع ذلك، تختلف الأساليب و</a:t>
            </a:r>
            <a:r>
              <a:rPr lang="ar-EG" b="true" sz="2150">
                <a:solidFill>
                  <a:srgbClr val="000000"/>
                </a:solidFill>
                <a:latin typeface="Cairo Bold"/>
                <a:ea typeface="Cairo Bold"/>
                <a:cs typeface="Cairo Bold"/>
                <a:sym typeface="Cairo Bold"/>
                <a:rtl val="true"/>
              </a:rPr>
              <a:t> التكتيكات من حيث الأهداف المراد تحقيقها.</a:t>
            </a:r>
            <a:r>
              <a:rPr lang="ar-EG" b="true" sz="2150">
                <a:solidFill>
                  <a:srgbClr val="000000"/>
                </a:solidFill>
                <a:latin typeface="Cairo Bold"/>
                <a:ea typeface="Cairo Bold"/>
                <a:cs typeface="Cairo Bold"/>
                <a:sym typeface="Cairo Bold"/>
                <a:rtl val="true"/>
              </a:rPr>
              <a:t> بالنسبة لل</a:t>
            </a:r>
            <a:r>
              <a:rPr lang="ar-EG" b="true" sz="2150">
                <a:solidFill>
                  <a:srgbClr val="000000"/>
                </a:solidFill>
                <a:latin typeface="Cairo Bold"/>
                <a:ea typeface="Cairo Bold"/>
                <a:cs typeface="Cairo Bold"/>
                <a:sym typeface="Cairo Bold"/>
                <a:rtl val="true"/>
              </a:rPr>
              <a:t>هدف من التكتيكات هو تعديل علاقة الرياضي بالبي</a:t>
            </a:r>
            <a:r>
              <a:rPr lang="ar-EG" b="true" sz="2150">
                <a:solidFill>
                  <a:srgbClr val="000000"/>
                </a:solidFill>
                <a:latin typeface="Cairo Bold"/>
                <a:ea typeface="Cairo Bold"/>
                <a:cs typeface="Cairo Bold"/>
                <a:sym typeface="Cairo Bold"/>
                <a:rtl val="true"/>
              </a:rPr>
              <a:t>ئة التنافسية في المباراة للاستج</a:t>
            </a:r>
            <a:r>
              <a:rPr lang="ar-EG" b="true" sz="2150">
                <a:solidFill>
                  <a:srgbClr val="000000"/>
                </a:solidFill>
                <a:latin typeface="Cairo Bold"/>
                <a:ea typeface="Cairo Bold"/>
                <a:cs typeface="Cairo Bold"/>
                <a:sym typeface="Cairo Bold"/>
                <a:rtl val="true"/>
              </a:rPr>
              <a:t>ابة بشكل أكثر فعالية للمواقف الإشكالية الحقيقية التي</a:t>
            </a:r>
            <a:r>
              <a:rPr lang="ar-EG" b="true" sz="2150">
                <a:solidFill>
                  <a:srgbClr val="000000"/>
                </a:solidFill>
                <a:latin typeface="Cairo Bold"/>
                <a:ea typeface="Cairo Bold"/>
                <a:cs typeface="Cairo Bold"/>
                <a:sym typeface="Cairo Bold"/>
                <a:rtl val="true"/>
              </a:rPr>
              <a:t> يطرحها </a:t>
            </a:r>
            <a:r>
              <a:rPr lang="ar-EG" b="true" sz="2150">
                <a:solidFill>
                  <a:srgbClr val="000000"/>
                </a:solidFill>
                <a:latin typeface="Cairo Bold"/>
                <a:ea typeface="Cairo Bold"/>
                <a:cs typeface="Cairo Bold"/>
                <a:sym typeface="Cairo Bold"/>
                <a:rtl val="true"/>
              </a:rPr>
              <a:t>الخصم. و يمكننا أيضا التفريق بين الإستراتيجية</a:t>
            </a:r>
            <a:r>
              <a:rPr lang="ar-EG" b="true" sz="2150">
                <a:solidFill>
                  <a:srgbClr val="000000"/>
                </a:solidFill>
                <a:latin typeface="Cairo Bold"/>
                <a:ea typeface="Cairo Bold"/>
                <a:cs typeface="Cairo Bold"/>
                <a:sym typeface="Cairo Bold"/>
                <a:rtl val="true"/>
              </a:rPr>
              <a:t> الفردية و الاستراتيجية </a:t>
            </a:r>
            <a:r>
              <a:rPr lang="ar-EG" b="true" sz="2150">
                <a:solidFill>
                  <a:srgbClr val="000000"/>
                </a:solidFill>
                <a:latin typeface="Cairo Bold"/>
                <a:ea typeface="Cairo Bold"/>
                <a:cs typeface="Cairo Bold"/>
                <a:sym typeface="Cairo Bold"/>
                <a:rtl val="true"/>
              </a:rPr>
              <a:t>الجماعية حيث تتضمن الإستراتيجية الفردية جميع الإجراءات الهجومية و الدفاعية التي لا يمكن أن يقوم بها إلا لاعب واحد في الفريق. أ</a:t>
            </a:r>
            <a:r>
              <a:rPr lang="ar-EG" b="true" sz="2150">
                <a:solidFill>
                  <a:srgbClr val="000000"/>
                </a:solidFill>
                <a:latin typeface="Cairo Bold"/>
                <a:ea typeface="Cairo Bold"/>
                <a:cs typeface="Cairo Bold"/>
                <a:sym typeface="Cairo Bold"/>
                <a:rtl val="true"/>
              </a:rPr>
              <a:t>م</a:t>
            </a:r>
            <a:r>
              <a:rPr lang="ar-EG" b="true" sz="2150">
                <a:solidFill>
                  <a:srgbClr val="000000"/>
                </a:solidFill>
                <a:latin typeface="Cairo Bold"/>
                <a:ea typeface="Cairo Bold"/>
                <a:cs typeface="Cairo Bold"/>
                <a:sym typeface="Cairo Bold"/>
                <a:rtl val="true"/>
              </a:rPr>
              <a:t>ا في الاستراتيجية الجماعية، فسيحاول اللاعبون الخمسة معا تحقيق هدف معين.</a:t>
            </a:r>
          </a:p>
          <a:p>
            <a:pPr algn="just" rtl="true">
              <a:lnSpc>
                <a:spcPts val="3677"/>
              </a:lnSpc>
            </a:pPr>
            <a:r>
              <a:rPr lang="en-US" b="true" sz="2150">
                <a:solidFill>
                  <a:srgbClr val="000000"/>
                </a:solidFill>
                <a:latin typeface="Cairo Bold"/>
                <a:ea typeface="Cairo Bold"/>
                <a:cs typeface="Cairo Bold"/>
                <a:sym typeface="Cairo Bold"/>
              </a:rPr>
              <a:t>1</a:t>
            </a:r>
            <a:r>
              <a:rPr lang="ar-EG" b="true" sz="2150">
                <a:solidFill>
                  <a:srgbClr val="000000"/>
                </a:solidFill>
                <a:latin typeface="Cairo Bold"/>
                <a:ea typeface="Cairo Bold"/>
                <a:cs typeface="Cairo Bold"/>
                <a:sym typeface="Cairo Bold"/>
                <a:rtl val="true"/>
              </a:rPr>
              <a:t>- تعريف.</a:t>
            </a:r>
          </a:p>
          <a:p>
            <a:pPr algn="just" rtl="true">
              <a:lnSpc>
                <a:spcPts val="3677"/>
              </a:lnSpc>
            </a:pPr>
            <a:r>
              <a:rPr lang="ar-EG" b="true" sz="2150">
                <a:solidFill>
                  <a:srgbClr val="000000"/>
                </a:solidFill>
                <a:latin typeface="Cairo Bold"/>
                <a:ea typeface="Cairo Bold"/>
                <a:cs typeface="Cairo Bold"/>
                <a:sym typeface="Cairo Bold"/>
                <a:rtl val="true"/>
              </a:rPr>
              <a:t>لقد ورد العديد من التعاريف المتعلقة بمفهوم "التكتك" و التي اخترنا منه</a:t>
            </a:r>
            <a:r>
              <a:rPr lang="ar-EG" b="true" sz="2150">
                <a:solidFill>
                  <a:srgbClr val="000000"/>
                </a:solidFill>
                <a:latin typeface="Cairo Bold"/>
                <a:ea typeface="Cairo Bold"/>
                <a:cs typeface="Cairo Bold"/>
                <a:sym typeface="Cairo Bold"/>
                <a:rtl val="true"/>
              </a:rPr>
              <a:t>ا خمسة، تجمع كل التعاريف ا</a:t>
            </a:r>
            <a:r>
              <a:rPr lang="ar-EG" b="true" sz="2150">
                <a:solidFill>
                  <a:srgbClr val="000000"/>
                </a:solidFill>
                <a:latin typeface="Cairo Bold"/>
                <a:ea typeface="Cairo Bold"/>
                <a:cs typeface="Cairo Bold"/>
                <a:sym typeface="Cairo Bold"/>
                <a:rtl val="true"/>
              </a:rPr>
              <a:t>لأخرى:</a:t>
            </a:r>
          </a:p>
          <a:p>
            <a:pPr algn="just" rtl="true">
              <a:lnSpc>
                <a:spcPts val="3677"/>
              </a:lnSpc>
            </a:pPr>
            <a:r>
              <a:rPr lang="ar-EG" b="true" sz="2150">
                <a:solidFill>
                  <a:srgbClr val="000000"/>
                </a:solidFill>
                <a:latin typeface="Cairo Bold"/>
                <a:ea typeface="Cairo Bold"/>
                <a:cs typeface="Cairo Bold"/>
                <a:sym typeface="Cairo Bold"/>
                <a:rtl val="true"/>
              </a:rPr>
              <a:t>- نعني بـ "التكتيكات"، "السلوك العقلاني المعدل حسب القدرة الذاتية والمعارضة و الظروف الخارجية في رياضة فردية أو جماعية." وينك. (</a:t>
            </a:r>
            <a:r>
              <a:rPr lang="en-US" b="true" sz="2150">
                <a:solidFill>
                  <a:srgbClr val="000000"/>
                </a:solidFill>
                <a:latin typeface="Cairo Bold"/>
                <a:ea typeface="Cairo Bold"/>
                <a:cs typeface="Cairo Bold"/>
                <a:sym typeface="Cairo Bold"/>
              </a:rPr>
              <a:t>Weineck</a:t>
            </a:r>
            <a:r>
              <a:rPr lang="ar-EG" b="true" sz="2150">
                <a:solidFill>
                  <a:srgbClr val="000000"/>
                </a:solidFill>
                <a:latin typeface="Cairo Bold"/>
                <a:ea typeface="Cairo Bold"/>
                <a:cs typeface="Cairo Bold"/>
                <a:sym typeface="Cairo Bold"/>
                <a:rtl val="true"/>
              </a:rPr>
              <a:t>)</a:t>
            </a:r>
          </a:p>
          <a:p>
            <a:pPr algn="just" rtl="true">
              <a:lnSpc>
                <a:spcPts val="3677"/>
              </a:lnSpc>
            </a:pPr>
            <a:r>
              <a:rPr lang="ar-EG" b="true" sz="2150">
                <a:solidFill>
                  <a:srgbClr val="000000"/>
                </a:solidFill>
                <a:latin typeface="Cairo Bold"/>
                <a:ea typeface="Cairo Bold"/>
                <a:cs typeface="Cairo Bold"/>
                <a:sym typeface="Cairo Bold"/>
                <a:rtl val="true"/>
              </a:rPr>
              <a:t>- التكتيكات الرياضية في شكلها النهائي هي فن قيادة المواجهة الرياضية" ماتفييف (</a:t>
            </a:r>
            <a:r>
              <a:rPr lang="en-US" b="true" sz="2150">
                <a:solidFill>
                  <a:srgbClr val="000000"/>
                </a:solidFill>
                <a:latin typeface="Cairo Bold"/>
                <a:ea typeface="Cairo Bold"/>
                <a:cs typeface="Cairo Bold"/>
                <a:sym typeface="Cairo Bold"/>
              </a:rPr>
              <a:t>Matviev</a:t>
            </a:r>
            <a:r>
              <a:rPr lang="ar-EG" b="true" sz="2150">
                <a:solidFill>
                  <a:srgbClr val="000000"/>
                </a:solidFill>
                <a:latin typeface="Cairo Bold"/>
                <a:ea typeface="Cairo Bold"/>
                <a:cs typeface="Cairo Bold"/>
                <a:sym typeface="Cairo Bold"/>
                <a:rtl val="true"/>
              </a:rPr>
              <a:t>)</a:t>
            </a:r>
          </a:p>
          <a:p>
            <a:pPr algn="just" rtl="true">
              <a:lnSpc>
                <a:spcPts val="3338"/>
              </a:lnSpc>
            </a:pPr>
          </a:p>
        </p:txBody>
      </p:sp>
    </p:spTree>
  </p:cSld>
  <p:clrMapOvr>
    <a:masterClrMapping/>
  </p:clrMapOvr>
</p:sld>
</file>

<file path=ppt/slides/slide3.xml><?xml version="1.0" encoding="utf-8"?>
<p:sld xmlns:p="http://schemas.openxmlformats.org/presentationml/2006/main" xmlns:a="http://schemas.openxmlformats.org/drawingml/2006/main">
  <p:cSld>
    <p:bg>
      <p:bgPr>
        <a:solidFill>
          <a:srgbClr val="5CE1E6"/>
        </a:solidFill>
      </p:bgPr>
    </p:bg>
    <p:spTree>
      <p:nvGrpSpPr>
        <p:cNvPr id="1" name=""/>
        <p:cNvGrpSpPr/>
        <p:nvPr/>
      </p:nvGrpSpPr>
      <p:grpSpPr>
        <a:xfrm>
          <a:off x="0" y="0"/>
          <a:ext cx="0" cy="0"/>
          <a:chOff x="0" y="0"/>
          <a:chExt cx="0" cy="0"/>
        </a:xfrm>
      </p:grpSpPr>
      <p:sp>
        <p:nvSpPr>
          <p:cNvPr name="TextBox 2" id="2"/>
          <p:cNvSpPr txBox="true"/>
          <p:nvPr/>
        </p:nvSpPr>
        <p:spPr>
          <a:xfrm rot="0">
            <a:off x="0" y="-88002"/>
            <a:ext cx="17729159" cy="10000327"/>
          </a:xfrm>
          <a:prstGeom prst="rect">
            <a:avLst/>
          </a:prstGeom>
        </p:spPr>
        <p:txBody>
          <a:bodyPr anchor="t" rtlCol="false" tIns="0" lIns="0" bIns="0" rIns="0">
            <a:spAutoFit/>
          </a:bodyPr>
          <a:lstStyle/>
          <a:p>
            <a:pPr algn="r" rtl="true">
              <a:lnSpc>
                <a:spcPts val="4716"/>
              </a:lnSpc>
            </a:pPr>
            <a:r>
              <a:rPr lang="ar-EG" sz="2059" b="true">
                <a:solidFill>
                  <a:srgbClr val="000000"/>
                </a:solidFill>
                <a:latin typeface="Cairo Bold"/>
                <a:ea typeface="Cairo Bold"/>
                <a:cs typeface="Cairo Bold"/>
                <a:sym typeface="Cairo Bold"/>
                <a:rtl val="true"/>
              </a:rPr>
              <a:t>- "التكتيك" هو أسلوب لتسيير الصراع الرياضي و تصميمه و ترشیده و اقتصاده و مخطط له. التكتيك يثمن الصراع</a:t>
            </a:r>
          </a:p>
          <a:p>
            <a:pPr algn="r" rtl="true">
              <a:lnSpc>
                <a:spcPts val="4716"/>
              </a:lnSpc>
            </a:pPr>
            <a:r>
              <a:rPr lang="ar-EG" sz="2059" b="true">
                <a:solidFill>
                  <a:srgbClr val="000000"/>
                </a:solidFill>
                <a:latin typeface="Cairo Bold"/>
                <a:ea typeface="Cairo Bold"/>
                <a:cs typeface="Cairo Bold"/>
                <a:sym typeface="Cairo Bold"/>
                <a:rtl val="true"/>
              </a:rPr>
              <a:t>الرياضي بمساهمة فكرية معينة " رسينوفسكي (</a:t>
            </a:r>
            <a:r>
              <a:rPr lang="en-US" sz="2059" b="true">
                <a:solidFill>
                  <a:srgbClr val="000000"/>
                </a:solidFill>
                <a:latin typeface="Cairo Bold"/>
                <a:ea typeface="Cairo Bold"/>
                <a:cs typeface="Cairo Bold"/>
                <a:sym typeface="Cairo Bold"/>
              </a:rPr>
              <a:t>Racinovsqui</a:t>
            </a:r>
            <a:r>
              <a:rPr lang="ar-EG" sz="2059" b="true">
                <a:solidFill>
                  <a:srgbClr val="000000"/>
                </a:solidFill>
                <a:latin typeface="Cairo Bold"/>
                <a:ea typeface="Cairo Bold"/>
                <a:cs typeface="Cairo Bold"/>
                <a:sym typeface="Cairo Bold"/>
                <a:rtl val="true"/>
              </a:rPr>
              <a:t>).</a:t>
            </a:r>
          </a:p>
          <a:p>
            <a:pPr algn="r" rtl="true">
              <a:lnSpc>
                <a:spcPts val="4716"/>
              </a:lnSpc>
            </a:pPr>
            <a:r>
              <a:rPr lang="ar-EG" sz="2059" b="true">
                <a:solidFill>
                  <a:srgbClr val="000000"/>
                </a:solidFill>
                <a:latin typeface="Cairo Bold"/>
                <a:ea typeface="Cairo Bold"/>
                <a:cs typeface="Cairo Bold"/>
                <a:sym typeface="Cairo Bold"/>
                <a:rtl val="true"/>
              </a:rPr>
              <a:t>- "التكتيكات هي الجزء النظري من</a:t>
            </a:r>
          </a:p>
          <a:p>
            <a:pPr algn="r" rtl="true">
              <a:lnSpc>
                <a:spcPts val="4716"/>
              </a:lnSpc>
            </a:pPr>
            <a:r>
              <a:rPr lang="ar-EG" sz="2059" b="true">
                <a:solidFill>
                  <a:srgbClr val="000000"/>
                </a:solidFill>
                <a:latin typeface="Cairo Bold"/>
                <a:ea typeface="Cairo Bold"/>
                <a:cs typeface="Cairo Bold"/>
                <a:sym typeface="Cairo Bold"/>
                <a:rtl val="true"/>
              </a:rPr>
              <a:t>استخدامها ضد خصم معين في ظروف. الذي يدرس وسائل و إجراءات وأشكال الصراع الرياضي، و كذلك</a:t>
            </a:r>
          </a:p>
          <a:p>
            <a:pPr algn="r" rtl="true">
              <a:lnSpc>
                <a:spcPts val="4716"/>
              </a:lnSpc>
            </a:pPr>
            <a:r>
              <a:rPr lang="ar-EG" sz="2059" b="true">
                <a:solidFill>
                  <a:srgbClr val="000000"/>
                </a:solidFill>
                <a:latin typeface="Cairo Bold"/>
                <a:ea typeface="Cairo Bold"/>
                <a:cs typeface="Cairo Bold"/>
                <a:sym typeface="Cairo Bold"/>
                <a:rtl val="true"/>
              </a:rPr>
              <a:t>الجماعية أثناء الصراع ضد الخصم بهدف الحصول على أجل النصر." بوجد الو.(</a:t>
            </a:r>
            <a:r>
              <a:rPr lang="en-US" sz="2059" b="true">
                <a:solidFill>
                  <a:srgbClr val="000000"/>
                </a:solidFill>
                <a:latin typeface="Cairo Bold"/>
                <a:ea typeface="Cairo Bold"/>
                <a:cs typeface="Cairo Bold"/>
                <a:sym typeface="Cairo Bold"/>
              </a:rPr>
              <a:t>Bogdalow</a:t>
            </a:r>
            <a:r>
              <a:rPr lang="ar-EG" sz="2059" b="true">
                <a:solidFill>
                  <a:srgbClr val="000000"/>
                </a:solidFill>
                <a:latin typeface="Cairo Bold"/>
                <a:ea typeface="Cairo Bold"/>
                <a:cs typeface="Cairo Bold"/>
                <a:sym typeface="Cairo Bold"/>
                <a:rtl val="true"/>
              </a:rPr>
              <a:t>)</a:t>
            </a:r>
          </a:p>
          <a:p>
            <a:pPr algn="r" rtl="true">
              <a:lnSpc>
                <a:spcPts val="4716"/>
              </a:lnSpc>
            </a:pPr>
            <a:r>
              <a:rPr lang="ar-EG" sz="2059" b="true">
                <a:solidFill>
                  <a:srgbClr val="000000"/>
                </a:solidFill>
                <a:latin typeface="Cairo Bold"/>
                <a:ea typeface="Cairo Bold"/>
                <a:cs typeface="Cairo Bold"/>
                <a:sym typeface="Cairo Bold"/>
                <a:rtl val="true"/>
              </a:rPr>
              <a:t>- "تكتيك اللعب يعني الاستخدام العقلاني نتائج أفضل".(</a:t>
            </a:r>
            <a:r>
              <a:rPr lang="en-US" sz="2059" b="true">
                <a:solidFill>
                  <a:srgbClr val="000000"/>
                </a:solidFill>
                <a:latin typeface="Cairo Bold"/>
                <a:ea typeface="Cairo Bold"/>
                <a:cs typeface="Cairo Bold"/>
                <a:sym typeface="Cairo Bold"/>
              </a:rPr>
              <a:t>Dragomire</a:t>
            </a:r>
            <a:r>
              <a:rPr lang="ar-EG" sz="2059" b="true">
                <a:solidFill>
                  <a:srgbClr val="000000"/>
                </a:solidFill>
                <a:latin typeface="Cairo Bold"/>
                <a:ea typeface="Cairo Bold"/>
                <a:cs typeface="Cairo Bold"/>
                <a:sym typeface="Cairo Bold"/>
                <a:rtl val="true"/>
              </a:rPr>
              <a:t>)</a:t>
            </a:r>
          </a:p>
          <a:p>
            <a:pPr algn="r" rtl="true">
              <a:lnSpc>
                <a:spcPts val="4716"/>
              </a:lnSpc>
            </a:pPr>
            <a:r>
              <a:rPr lang="ar-EG" sz="2059" b="true">
                <a:solidFill>
                  <a:srgbClr val="000000"/>
                </a:solidFill>
                <a:latin typeface="Cairo Bold"/>
                <a:ea typeface="Cairo Bold"/>
                <a:cs typeface="Cairo Bold"/>
                <a:sym typeface="Cairo Bold"/>
                <a:rtl val="true"/>
              </a:rPr>
              <a:t>يسمح لنا تحليل هذه المفاهيم المختلفة بقول:</a:t>
            </a:r>
          </a:p>
          <a:p>
            <a:pPr algn="r" rtl="true">
              <a:lnSpc>
                <a:spcPts val="4716"/>
              </a:lnSpc>
            </a:pPr>
            <a:r>
              <a:rPr lang="ar-EG" sz="2059" b="true">
                <a:solidFill>
                  <a:srgbClr val="000000"/>
                </a:solidFill>
                <a:latin typeface="Cairo Bold"/>
                <a:ea typeface="Cairo Bold"/>
                <a:cs typeface="Cairo Bold"/>
                <a:sym typeface="Cairo Bold"/>
                <a:rtl val="true"/>
              </a:rPr>
              <a:t>- أن الصراع الرياضي ضد معارضة حازمة ليست هي نفسها دائمًا) يفترض أن تتغير بالشكل و الخصوصية و المفهوم و</a:t>
            </a:r>
          </a:p>
          <a:p>
            <a:pPr algn="r" rtl="true">
              <a:lnSpc>
                <a:spcPts val="4716"/>
              </a:lnSpc>
            </a:pPr>
            <a:r>
              <a:rPr lang="ar-EG" sz="2059" b="true">
                <a:solidFill>
                  <a:srgbClr val="000000"/>
                </a:solidFill>
                <a:latin typeface="Cairo Bold"/>
                <a:ea typeface="Cairo Bold"/>
                <a:cs typeface="Cairo Bold"/>
                <a:sym typeface="Cairo Bold"/>
                <a:rtl val="true"/>
              </a:rPr>
              <a:t>الإعداد وفقا لخصم اليوم.</a:t>
            </a:r>
          </a:p>
          <a:p>
            <a:pPr algn="r" rtl="true">
              <a:lnSpc>
                <a:spcPts val="4716"/>
              </a:lnSpc>
            </a:pPr>
            <a:r>
              <a:rPr lang="ar-EG" sz="2059" b="true">
                <a:solidFill>
                  <a:srgbClr val="000000"/>
                </a:solidFill>
                <a:latin typeface="Cairo Bold"/>
                <a:ea typeface="Cairo Bold"/>
                <a:cs typeface="Cairo Bold"/>
                <a:sym typeface="Cairo Bold"/>
                <a:rtl val="true"/>
              </a:rPr>
              <a:t>- أن التكنيك هو البحث المستمر في تحديد السبل الوسائل والأساليب لتنفيذ هذه الصراع و تكريسه بشكل فعال من</a:t>
            </a:r>
          </a:p>
          <a:p>
            <a:pPr algn="r" rtl="true">
              <a:lnSpc>
                <a:spcPts val="4716"/>
              </a:lnSpc>
            </a:pPr>
            <a:r>
              <a:rPr lang="ar-EG" sz="2059" b="true">
                <a:solidFill>
                  <a:srgbClr val="000000"/>
                </a:solidFill>
                <a:latin typeface="Cairo Bold"/>
                <a:ea typeface="Cairo Bold"/>
                <a:cs typeface="Cairo Bold"/>
                <a:sym typeface="Cairo Bold"/>
                <a:rtl val="true"/>
              </a:rPr>
              <a:t>خلال نتائج أفضل تترجم إما بالنصر أو بتحسين جودة اللعب.</a:t>
            </a:r>
          </a:p>
          <a:p>
            <a:pPr algn="r" rtl="true">
              <a:lnSpc>
                <a:spcPts val="4716"/>
              </a:lnSpc>
            </a:pPr>
            <a:r>
              <a:rPr lang="ar-EG" sz="2059" b="true">
                <a:solidFill>
                  <a:srgbClr val="000000"/>
                </a:solidFill>
                <a:latin typeface="Cairo Bold"/>
                <a:ea typeface="Cairo Bold"/>
                <a:cs typeface="Cairo Bold"/>
                <a:sym typeface="Cairo Bold"/>
                <a:rtl val="true"/>
              </a:rPr>
              <a:t>- عنصر التضامن من خلال استخدام كل الإمكانات البشرية و التكامل في اللعب الفردي و الجماعي و الفريق ككل. و منه يمكن تعريف الخطة أو التكتيك بأنها " جزء من اللعب في كرة السلة أو أي رياضة جماعية أخرى تقوم على دراسة</a:t>
            </a:r>
          </a:p>
          <a:p>
            <a:pPr algn="r" rtl="true">
              <a:lnSpc>
                <a:spcPts val="4716"/>
              </a:lnSpc>
            </a:pPr>
            <a:r>
              <a:rPr lang="ar-EG" sz="2059" b="true">
                <a:solidFill>
                  <a:srgbClr val="000000"/>
                </a:solidFill>
                <a:latin typeface="Cairo Bold"/>
                <a:ea typeface="Cairo Bold"/>
                <a:cs typeface="Cairo Bold"/>
                <a:sym typeface="Cairo Bold"/>
                <a:rtl val="true"/>
              </a:rPr>
              <a:t>قواعد تطوير اللعب، كما تدرس وسائل وا ل و أشكال الصراع خلال اللعب وكيفية استعمالها العقلاني خلال اللعب".</a:t>
            </a:r>
          </a:p>
          <a:p>
            <a:pPr algn="r" rtl="true">
              <a:lnSpc>
                <a:spcPts val="4716"/>
              </a:lnSpc>
            </a:pPr>
            <a:r>
              <a:rPr lang="ar-EG" sz="2059" b="true">
                <a:solidFill>
                  <a:srgbClr val="000000"/>
                </a:solidFill>
                <a:latin typeface="Cairo Bold"/>
                <a:ea typeface="Cairo Bold"/>
                <a:cs typeface="Cairo Bold"/>
                <a:sym typeface="Cairo Bold"/>
                <a:rtl val="true"/>
              </a:rPr>
              <a:t>و تتطلب التكتيكات الحديثة عددًا كبيرا من الوسائل والإمكانات و التي هي أولاً وقبل كل شيء القدرة المهارية (الفنية) للعبة، وبالتالي يتم تعريف التكتيكات على أنها الاستخدام الرشيد (العقلي) لهذه المهارات الفنية و التي تتطلب توفير تعلم مختلف التفاعلات و الحركات المختلفة خلال اللعب.</a:t>
            </a:r>
          </a:p>
          <a:p>
            <a:pPr algn="r" rtl="true">
              <a:lnSpc>
                <a:spcPts val="4716"/>
              </a:lnSpc>
            </a:pPr>
          </a:p>
        </p:txBody>
      </p:sp>
    </p:spTree>
  </p:cSld>
  <p:clrMapOvr>
    <a:masterClrMapping/>
  </p:clrMapOvr>
</p:sld>
</file>

<file path=ppt/slides/slide4.xml><?xml version="1.0" encoding="utf-8"?>
<p:sld xmlns:p="http://schemas.openxmlformats.org/presentationml/2006/main" xmlns:a="http://schemas.openxmlformats.org/drawingml/2006/main">
  <p:cSld>
    <p:bg>
      <p:bgPr>
        <a:solidFill>
          <a:srgbClr val="7ED957"/>
        </a:solidFill>
      </p:bgPr>
    </p:bg>
    <p:spTree>
      <p:nvGrpSpPr>
        <p:cNvPr id="1" name=""/>
        <p:cNvGrpSpPr/>
        <p:nvPr/>
      </p:nvGrpSpPr>
      <p:grpSpPr>
        <a:xfrm>
          <a:off x="0" y="0"/>
          <a:ext cx="0" cy="0"/>
          <a:chOff x="0" y="0"/>
          <a:chExt cx="0" cy="0"/>
        </a:xfrm>
      </p:grpSpPr>
      <p:sp>
        <p:nvSpPr>
          <p:cNvPr name="TextBox 2" id="2"/>
          <p:cNvSpPr txBox="true"/>
          <p:nvPr/>
        </p:nvSpPr>
        <p:spPr>
          <a:xfrm rot="0">
            <a:off x="205270" y="272945"/>
            <a:ext cx="17669610" cy="10683478"/>
          </a:xfrm>
          <a:prstGeom prst="rect">
            <a:avLst/>
          </a:prstGeom>
        </p:spPr>
        <p:txBody>
          <a:bodyPr anchor="t" rtlCol="false" tIns="0" lIns="0" bIns="0" rIns="0">
            <a:spAutoFit/>
          </a:bodyPr>
          <a:lstStyle/>
          <a:p>
            <a:pPr algn="just" rtl="true">
              <a:lnSpc>
                <a:spcPts val="2842"/>
              </a:lnSpc>
            </a:pPr>
            <a:r>
              <a:rPr lang="en-US" b="true" sz="1798">
                <a:solidFill>
                  <a:srgbClr val="000000"/>
                </a:solidFill>
                <a:latin typeface="Montaser Arabic Bold"/>
                <a:ea typeface="Montaser Arabic Bold"/>
                <a:cs typeface="Montaser Arabic Bold"/>
                <a:sym typeface="Montaser Arabic Bold"/>
              </a:rPr>
              <a:t>2</a:t>
            </a:r>
            <a:r>
              <a:rPr lang="ar-EG" b="true" sz="1798">
                <a:solidFill>
                  <a:srgbClr val="000000"/>
                </a:solidFill>
                <a:latin typeface="Montaser Arabic Bold"/>
                <a:ea typeface="Montaser Arabic Bold"/>
                <a:cs typeface="Montaser Arabic Bold"/>
                <a:sym typeface="Montaser Arabic Bold"/>
                <a:rtl val="true"/>
              </a:rPr>
              <a:t> مهمة التحضير التكتيكي:</a:t>
            </a:r>
          </a:p>
          <a:p>
            <a:pPr algn="just" rtl="true">
              <a:lnSpc>
                <a:spcPts val="2842"/>
              </a:lnSpc>
            </a:pPr>
            <a:r>
              <a:rPr lang="en-US" b="true" sz="1798">
                <a:solidFill>
                  <a:srgbClr val="000000"/>
                </a:solidFill>
                <a:latin typeface="Montaser Arabic Bold"/>
                <a:ea typeface="Montaser Arabic Bold"/>
                <a:cs typeface="Montaser Arabic Bold"/>
                <a:sym typeface="Montaser Arabic Bold"/>
              </a:rPr>
              <a:t>1-2</a:t>
            </a:r>
            <a:r>
              <a:rPr lang="ar-EG" b="true" sz="1798">
                <a:solidFill>
                  <a:srgbClr val="000000"/>
                </a:solidFill>
                <a:latin typeface="Montaser Arabic Bold"/>
                <a:ea typeface="Montaser Arabic Bold"/>
                <a:cs typeface="Montaser Arabic Bold"/>
                <a:sym typeface="Montaser Arabic Bold"/>
                <a:rtl val="true"/>
              </a:rPr>
              <a:t>- تطوير صفات التفكي</a:t>
            </a:r>
            <a:r>
              <a:rPr lang="ar-EG" b="true" sz="1798">
                <a:solidFill>
                  <a:srgbClr val="000000"/>
                </a:solidFill>
                <a:latin typeface="Montaser Arabic Bold"/>
                <a:ea typeface="Montaser Arabic Bold"/>
                <a:cs typeface="Montaser Arabic Bold"/>
                <a:sym typeface="Montaser Arabic Bold"/>
                <a:rtl val="true"/>
              </a:rPr>
              <a:t>ر التكتيكي: هذه مهمة تتطلب عدة سنوات من التدريب و هي ذات طابع فكري يرتبط التفكير التكتيكي بالإدراك و التحليل و الحل العقلي و في نهاية المطاف الحل الحركي عند لاعبين كرة السلة، يرتبط هذا الأمر</a:t>
            </a:r>
          </a:p>
          <a:p>
            <a:pPr algn="just" rtl="true">
              <a:lnSpc>
                <a:spcPts val="2842"/>
              </a:lnSpc>
            </a:pPr>
            <a:r>
              <a:rPr lang="ar-EG" b="true" sz="1798">
                <a:solidFill>
                  <a:srgbClr val="000000"/>
                </a:solidFill>
                <a:latin typeface="Montaser Arabic Bold"/>
                <a:ea typeface="Montaser Arabic Bold"/>
                <a:cs typeface="Montaser Arabic Bold"/>
                <a:sym typeface="Montaser Arabic Bold"/>
                <a:rtl val="true"/>
              </a:rPr>
              <a:t>بقدرات اللاعبين على:</a:t>
            </a:r>
          </a:p>
          <a:p>
            <a:pPr algn="just" rtl="true">
              <a:lnSpc>
                <a:spcPts val="2842"/>
              </a:lnSpc>
            </a:pPr>
            <a:r>
              <a:rPr lang="ar-EG" b="true" sz="1798">
                <a:solidFill>
                  <a:srgbClr val="000000"/>
                </a:solidFill>
                <a:latin typeface="Montaser Arabic Bold"/>
                <a:ea typeface="Montaser Arabic Bold"/>
                <a:cs typeface="Montaser Arabic Bold"/>
                <a:sym typeface="Montaser Arabic Bold"/>
                <a:rtl val="true"/>
              </a:rPr>
              <a:t>استيعاب المعلومات المتعلقة بالحلول الملموسة أثناء المنافسات و معالجتها بسرعة...</a:t>
            </a:r>
          </a:p>
          <a:p>
            <a:pPr algn="just" rtl="true">
              <a:lnSpc>
                <a:spcPts val="2842"/>
              </a:lnSpc>
            </a:pPr>
            <a:r>
              <a:rPr lang="ar-EG" b="true" sz="1798">
                <a:solidFill>
                  <a:srgbClr val="000000"/>
                </a:solidFill>
                <a:latin typeface="Montaser Arabic Bold"/>
                <a:ea typeface="Montaser Arabic Bold"/>
                <a:cs typeface="Montaser Arabic Bold"/>
                <a:sym typeface="Montaser Arabic Bold"/>
                <a:rtl val="true"/>
              </a:rPr>
              <a:t>استباق إجراءات و تحركات و مناورات الخصم.</a:t>
            </a:r>
          </a:p>
          <a:p>
            <a:pPr algn="just" rtl="true">
              <a:lnSpc>
                <a:spcPts val="2842"/>
              </a:lnSpc>
            </a:pPr>
            <a:r>
              <a:rPr lang="ar-EG" b="true" sz="1798">
                <a:solidFill>
                  <a:srgbClr val="000000"/>
                </a:solidFill>
                <a:latin typeface="Montaser Arabic Bold"/>
                <a:ea typeface="Montaser Arabic Bold"/>
                <a:cs typeface="Montaser Arabic Bold"/>
                <a:sym typeface="Montaser Arabic Bold"/>
                <a:rtl val="true"/>
              </a:rPr>
              <a:t>اختيار بسرعة من بين العديد من البدائل والمهام التكتيكية الفعالة.</a:t>
            </a:r>
          </a:p>
          <a:p>
            <a:pPr algn="just" rtl="true">
              <a:lnSpc>
                <a:spcPts val="2842"/>
              </a:lnSpc>
            </a:pPr>
            <a:r>
              <a:rPr lang="en-US" b="true" sz="1798">
                <a:solidFill>
                  <a:srgbClr val="000000"/>
                </a:solidFill>
                <a:latin typeface="Montaser Arabic Bold"/>
                <a:ea typeface="Montaser Arabic Bold"/>
                <a:cs typeface="Montaser Arabic Bold"/>
                <a:sym typeface="Montaser Arabic Bold"/>
              </a:rPr>
              <a:t>2-2</a:t>
            </a:r>
            <a:r>
              <a:rPr lang="ar-EG" b="true" sz="1798">
                <a:solidFill>
                  <a:srgbClr val="000000"/>
                </a:solidFill>
                <a:latin typeface="Montaser Arabic Bold"/>
                <a:ea typeface="Montaser Arabic Bold"/>
                <a:cs typeface="Montaser Arabic Bold"/>
                <a:sym typeface="Montaser Arabic Bold"/>
                <a:rtl val="true"/>
              </a:rPr>
              <a:t>- التعزيز المنهجي للمعرفة بشأن الأشكال الفعالة لاتجاهات تطوير التكتيكات</a:t>
            </a:r>
          </a:p>
          <a:p>
            <a:pPr algn="just" rtl="true">
              <a:lnSpc>
                <a:spcPts val="2842"/>
              </a:lnSpc>
            </a:pPr>
            <a:r>
              <a:rPr lang="ar-EG" b="true" sz="1798">
                <a:solidFill>
                  <a:srgbClr val="000000"/>
                </a:solidFill>
                <a:latin typeface="Montaser Arabic Bold"/>
                <a:ea typeface="Montaser Arabic Bold"/>
                <a:cs typeface="Montaser Arabic Bold"/>
                <a:sym typeface="Montaser Arabic Bold"/>
                <a:rtl val="true"/>
              </a:rPr>
              <a:t>جمع مايحي للمعلومات عن المنافس المحتمل و شروط المنافسة اللاحقة</a:t>
            </a:r>
          </a:p>
          <a:p>
            <a:pPr algn="just" rtl="true">
              <a:lnSpc>
                <a:spcPts val="2842"/>
              </a:lnSpc>
            </a:pPr>
            <a:r>
              <a:rPr lang="ar-EG" b="true" sz="1798">
                <a:solidFill>
                  <a:srgbClr val="000000"/>
                </a:solidFill>
                <a:latin typeface="Montaser Arabic Bold"/>
                <a:ea typeface="Montaser Arabic Bold"/>
                <a:cs typeface="Montaser Arabic Bold"/>
                <a:sym typeface="Montaser Arabic Bold"/>
                <a:rtl val="true"/>
              </a:rPr>
              <a:t>- تنظيم المراقبة التربوية.</a:t>
            </a:r>
          </a:p>
          <a:p>
            <a:pPr algn="just" rtl="true">
              <a:lnSpc>
                <a:spcPts val="2842"/>
              </a:lnSpc>
            </a:pPr>
            <a:r>
              <a:rPr lang="ar-EG" b="true" sz="1798">
                <a:solidFill>
                  <a:srgbClr val="000000"/>
                </a:solidFill>
                <a:latin typeface="Montaser Arabic Bold"/>
                <a:ea typeface="Montaser Arabic Bold"/>
                <a:cs typeface="Montaser Arabic Bold"/>
                <a:sym typeface="Montaser Arabic Bold"/>
                <a:rtl val="true"/>
              </a:rPr>
              <a:t>تحقيق دراسة عن اللاعبين و الفرق (نقاط القوة - نقاط الضعف - أسلوب اللعب - الخصائص الدفاعية /الهجومية).</a:t>
            </a:r>
          </a:p>
          <a:p>
            <a:pPr algn="just" rtl="true">
              <a:lnSpc>
                <a:spcPts val="2842"/>
              </a:lnSpc>
            </a:pPr>
            <a:r>
              <a:rPr lang="ar-EG" b="true" sz="1798">
                <a:solidFill>
                  <a:srgbClr val="000000"/>
                </a:solidFill>
                <a:latin typeface="Montaser Arabic Bold"/>
                <a:ea typeface="Montaser Arabic Bold"/>
                <a:cs typeface="Montaser Arabic Bold"/>
                <a:sym typeface="Montaser Arabic Bold"/>
                <a:rtl val="true"/>
              </a:rPr>
              <a:t>التعزيز الميجي للمعرفة بشأن الأشكال الفعالة لاتجاهات تطوير التكتيكات -</a:t>
            </a:r>
            <a:r>
              <a:rPr lang="en-US" b="true" sz="1798">
                <a:solidFill>
                  <a:srgbClr val="000000"/>
                </a:solidFill>
                <a:latin typeface="Montaser Arabic Bold"/>
                <a:ea typeface="Montaser Arabic Bold"/>
                <a:cs typeface="Montaser Arabic Bold"/>
                <a:sym typeface="Montaser Arabic Bold"/>
              </a:rPr>
              <a:t>3</a:t>
            </a:r>
            <a:r>
              <a:rPr lang="ar-EG" b="true" sz="1798">
                <a:solidFill>
                  <a:srgbClr val="000000"/>
                </a:solidFill>
                <a:latin typeface="Montaser Arabic Bold"/>
                <a:ea typeface="Montaser Arabic Bold"/>
                <a:cs typeface="Montaser Arabic Bold"/>
                <a:sym typeface="Montaser Arabic Bold"/>
                <a:rtl val="true"/>
              </a:rPr>
              <a:t>-</a:t>
            </a:r>
            <a:r>
              <a:rPr lang="en-US" b="true" sz="1798">
                <a:solidFill>
                  <a:srgbClr val="000000"/>
                </a:solidFill>
                <a:latin typeface="Montaser Arabic Bold"/>
                <a:ea typeface="Montaser Arabic Bold"/>
                <a:cs typeface="Montaser Arabic Bold"/>
                <a:sym typeface="Montaser Arabic Bold"/>
              </a:rPr>
              <a:t>2</a:t>
            </a:r>
            <a:r>
              <a:rPr lang="ar-EG" b="true" sz="1798">
                <a:solidFill>
                  <a:srgbClr val="000000"/>
                </a:solidFill>
                <a:latin typeface="Montaser Arabic Bold"/>
                <a:ea typeface="Montaser Arabic Bold"/>
                <a:cs typeface="Montaser Arabic Bold"/>
                <a:sym typeface="Montaser Arabic Bold"/>
                <a:rtl val="true"/>
              </a:rPr>
              <a:t>- جمع منهم للمعلومات عن الخصم المحتمل و شروط المنافسة اللاحقة:</a:t>
            </a:r>
          </a:p>
          <a:p>
            <a:pPr algn="just" rtl="true">
              <a:lnSpc>
                <a:spcPts val="2842"/>
              </a:lnSpc>
            </a:pPr>
            <a:r>
              <a:rPr lang="ar-EG" b="true" sz="1798">
                <a:solidFill>
                  <a:srgbClr val="000000"/>
                </a:solidFill>
                <a:latin typeface="Montaser Arabic Bold"/>
                <a:ea typeface="Montaser Arabic Bold"/>
                <a:cs typeface="Montaser Arabic Bold"/>
                <a:sym typeface="Montaser Arabic Bold"/>
                <a:rtl val="true"/>
              </a:rPr>
              <a:t>-تنظيم المراقبة التربوية.</a:t>
            </a:r>
          </a:p>
          <a:p>
            <a:pPr algn="just" rtl="true">
              <a:lnSpc>
                <a:spcPts val="2842"/>
              </a:lnSpc>
            </a:pPr>
            <a:r>
              <a:rPr lang="ar-EG" b="true" sz="1798">
                <a:solidFill>
                  <a:srgbClr val="000000"/>
                </a:solidFill>
                <a:latin typeface="Montaser Arabic Bold"/>
                <a:ea typeface="Montaser Arabic Bold"/>
                <a:cs typeface="Montaser Arabic Bold"/>
                <a:sym typeface="Montaser Arabic Bold"/>
                <a:rtl val="true"/>
              </a:rPr>
              <a:t>تحقيق دراسة عن اللاعبين والفرق (نقاط القوة - نقاط الضعف - أسلوب اللعب - الخصائص الدفاعية والهجومية).</a:t>
            </a:r>
          </a:p>
          <a:p>
            <a:pPr algn="just" rtl="true">
              <a:lnSpc>
                <a:spcPts val="2842"/>
              </a:lnSpc>
            </a:pPr>
            <a:r>
              <a:rPr lang="en-US" b="true" sz="1798">
                <a:solidFill>
                  <a:srgbClr val="000000"/>
                </a:solidFill>
                <a:latin typeface="Montaser Arabic Bold"/>
                <a:ea typeface="Montaser Arabic Bold"/>
                <a:cs typeface="Montaser Arabic Bold"/>
                <a:sym typeface="Montaser Arabic Bold"/>
              </a:rPr>
              <a:t>4-2</a:t>
            </a:r>
            <a:r>
              <a:rPr lang="ar-EG" b="true" sz="1798">
                <a:solidFill>
                  <a:srgbClr val="000000"/>
                </a:solidFill>
                <a:latin typeface="Montaser Arabic Bold"/>
                <a:ea typeface="Montaser Arabic Bold"/>
                <a:cs typeface="Montaser Arabic Bold"/>
                <a:sym typeface="Montaser Arabic Bold"/>
                <a:rtl val="true"/>
              </a:rPr>
              <a:t>- وضع خطط تكتيكية جديدة لكل خصيم.</a:t>
            </a:r>
          </a:p>
          <a:p>
            <a:pPr algn="just" rtl="true">
              <a:lnSpc>
                <a:spcPts val="2842"/>
              </a:lnSpc>
            </a:pPr>
            <a:r>
              <a:rPr lang="en-US" b="true" sz="1798">
                <a:solidFill>
                  <a:srgbClr val="000000"/>
                </a:solidFill>
                <a:latin typeface="Montaser Arabic Bold"/>
                <a:ea typeface="Montaser Arabic Bold"/>
                <a:cs typeface="Montaser Arabic Bold"/>
                <a:sym typeface="Montaser Arabic Bold"/>
              </a:rPr>
              <a:t>5-2</a:t>
            </a:r>
            <a:r>
              <a:rPr lang="ar-EG" b="true" sz="1798">
                <a:solidFill>
                  <a:srgbClr val="000000"/>
                </a:solidFill>
                <a:latin typeface="Montaser Arabic Bold"/>
                <a:ea typeface="Montaser Arabic Bold"/>
                <a:cs typeface="Montaser Arabic Bold"/>
                <a:sym typeface="Montaser Arabic Bold"/>
                <a:rtl val="true"/>
              </a:rPr>
              <a:t>- تحسين الميارات التكتيكية بالارتباط بالإعداد البدني و الفني التحضير المتكامل (عندما يتعلق الأمر بالتحسين.</a:t>
            </a:r>
          </a:p>
          <a:p>
            <a:pPr algn="just" rtl="true">
              <a:lnSpc>
                <a:spcPts val="2842"/>
              </a:lnSpc>
            </a:pPr>
            <a:r>
              <a:rPr lang="ar-EG" b="true" sz="1798">
                <a:solidFill>
                  <a:srgbClr val="000000"/>
                </a:solidFill>
                <a:latin typeface="Montaser Arabic Bold"/>
                <a:ea typeface="Montaser Arabic Bold"/>
                <a:cs typeface="Montaser Arabic Bold"/>
                <a:sym typeface="Montaser Arabic Bold"/>
                <a:rtl val="true"/>
              </a:rPr>
              <a:t>- يجب أن يكون هناك توزيع للقوى واستبدال اللاعبين و تمديد اللعب (في المدة).</a:t>
            </a:r>
          </a:p>
          <a:p>
            <a:pPr algn="just" rtl="true">
              <a:lnSpc>
                <a:spcPts val="2842"/>
              </a:lnSpc>
            </a:pPr>
            <a:r>
              <a:rPr lang="ar-EG" b="true" sz="1798">
                <a:solidFill>
                  <a:srgbClr val="000000"/>
                </a:solidFill>
                <a:latin typeface="Montaser Arabic Bold"/>
                <a:ea typeface="Montaser Arabic Bold"/>
                <a:cs typeface="Montaser Arabic Bold"/>
                <a:sym typeface="Montaser Arabic Bold"/>
                <a:rtl val="true"/>
              </a:rPr>
              <a:t>استخدام الأساليب الجيدة في الوقت المناسب : التدريبات التكتيكية التي تتطلب الاختيار الصحيح للوسائل التقنية، وربطها بسرعة التنفيذ</a:t>
            </a:r>
          </a:p>
          <a:p>
            <a:pPr algn="just" rtl="true">
              <a:lnSpc>
                <a:spcPts val="2842"/>
              </a:lnSpc>
            </a:pPr>
            <a:r>
              <a:rPr lang="en-US" b="true" sz="1798">
                <a:solidFill>
                  <a:srgbClr val="000000"/>
                </a:solidFill>
                <a:latin typeface="Montaser Arabic Bold"/>
                <a:ea typeface="Montaser Arabic Bold"/>
                <a:cs typeface="Montaser Arabic Bold"/>
                <a:sym typeface="Montaser Arabic Bold"/>
              </a:rPr>
              <a:t>3</a:t>
            </a:r>
            <a:r>
              <a:rPr lang="ar-EG" b="true" sz="1798">
                <a:solidFill>
                  <a:srgbClr val="000000"/>
                </a:solidFill>
                <a:latin typeface="Montaser Arabic Bold"/>
                <a:ea typeface="Montaser Arabic Bold"/>
                <a:cs typeface="Montaser Arabic Bold"/>
                <a:sym typeface="Montaser Arabic Bold"/>
                <a:rtl val="true"/>
              </a:rPr>
              <a:t>- المكونات الأساسية للتكتيك اليحومي:</a:t>
            </a:r>
          </a:p>
          <a:p>
            <a:pPr algn="just" rtl="true">
              <a:lnSpc>
                <a:spcPts val="2842"/>
              </a:lnSpc>
            </a:pPr>
            <a:r>
              <a:rPr lang="ar-EG" b="true" sz="1798">
                <a:solidFill>
                  <a:srgbClr val="000000"/>
                </a:solidFill>
                <a:latin typeface="Montaser Arabic Bold"/>
                <a:ea typeface="Montaser Arabic Bold"/>
                <a:cs typeface="Montaser Arabic Bold"/>
                <a:sym typeface="Montaser Arabic Bold"/>
                <a:rtl val="true"/>
              </a:rPr>
              <a:t>يخضع الإعداد التكتيكي للمعرفة و استيعاب الخصائص الأساسية للاختصاص، وبالتالي فهو التصنيف التكتيكي وتكتيكات هجومية و أخرى دفاعية.</a:t>
            </a:r>
          </a:p>
          <a:p>
            <a:pPr algn="just" rtl="true">
              <a:lnSpc>
                <a:spcPts val="2842"/>
              </a:lnSpc>
            </a:pPr>
            <a:r>
              <a:rPr lang="en-US" b="true" sz="1798">
                <a:solidFill>
                  <a:srgbClr val="000000"/>
                </a:solidFill>
                <a:latin typeface="Montaser Arabic Bold"/>
                <a:ea typeface="Montaser Arabic Bold"/>
                <a:cs typeface="Montaser Arabic Bold"/>
                <a:sym typeface="Montaser Arabic Bold"/>
              </a:rPr>
              <a:t>1-3</a:t>
            </a:r>
            <a:r>
              <a:rPr lang="ar-EG" b="true" sz="1798">
                <a:solidFill>
                  <a:srgbClr val="000000"/>
                </a:solidFill>
                <a:latin typeface="Montaser Arabic Bold"/>
                <a:ea typeface="Montaser Arabic Bold"/>
                <a:cs typeface="Montaser Arabic Bold"/>
                <a:sym typeface="Montaser Arabic Bold"/>
                <a:rtl val="true"/>
              </a:rPr>
              <a:t>- التكتيكات المجوم في هذا الجزء ،مبادئه و ينقسم الإعداد التكتيكي في كرة السلة إلى ع. موکت</a:t>
            </a:r>
          </a:p>
          <a:p>
            <a:pPr algn="just" rtl="true">
              <a:lnSpc>
                <a:spcPts val="2842"/>
              </a:lnSpc>
            </a:pPr>
            <a:r>
              <a:rPr lang="en-US" b="true" sz="1798">
                <a:solidFill>
                  <a:srgbClr val="000000"/>
                </a:solidFill>
                <a:latin typeface="Montaser Arabic Bold"/>
                <a:ea typeface="Montaser Arabic Bold"/>
                <a:cs typeface="Montaser Arabic Bold"/>
                <a:sym typeface="Montaser Arabic Bold"/>
              </a:rPr>
              <a:t>1-1-3</a:t>
            </a:r>
            <a:r>
              <a:rPr lang="ar-EG" b="true" sz="1798">
                <a:solidFill>
                  <a:srgbClr val="000000"/>
                </a:solidFill>
                <a:latin typeface="Montaser Arabic Bold"/>
                <a:ea typeface="Montaser Arabic Bold"/>
                <a:cs typeface="Montaser Arabic Bold"/>
                <a:sym typeface="Montaser Arabic Bold"/>
                <a:rtl val="true"/>
              </a:rPr>
              <a:t>- المهارات الفردية:في كرة السلة تؤكد:</a:t>
            </a:r>
          </a:p>
          <a:p>
            <a:pPr algn="just" rtl="true">
              <a:lnSpc>
                <a:spcPts val="2842"/>
              </a:lnSpc>
            </a:pPr>
            <a:r>
              <a:rPr lang="ar-EG" b="true" sz="1798">
                <a:solidFill>
                  <a:srgbClr val="000000"/>
                </a:solidFill>
                <a:latin typeface="Montaser Arabic Bold"/>
                <a:ea typeface="Montaser Arabic Bold"/>
                <a:cs typeface="Montaser Arabic Bold"/>
                <a:sym typeface="Montaser Arabic Bold"/>
                <a:rtl val="true"/>
              </a:rPr>
              <a:t>حركات بدون كرة - احتلال المكان الهجومي الحر، أو :</a:t>
            </a:r>
          </a:p>
          <a:p>
            <a:pPr algn="just" rtl="true">
              <a:lnSpc>
                <a:spcPts val="2842"/>
              </a:lnSpc>
            </a:pPr>
            <a:r>
              <a:rPr lang="ar-EG" b="true" sz="1798">
                <a:solidFill>
                  <a:srgbClr val="000000"/>
                </a:solidFill>
                <a:latin typeface="Montaser Arabic Bold"/>
                <a:ea typeface="Montaser Arabic Bold"/>
                <a:cs typeface="Montaser Arabic Bold"/>
                <a:sym typeface="Montaser Arabic Bold"/>
                <a:rtl val="true"/>
              </a:rPr>
              <a:t>- الهروب من المدافع (</a:t>
            </a:r>
            <a:r>
              <a:rPr lang="en-US" b="true" sz="1798">
                <a:solidFill>
                  <a:srgbClr val="000000"/>
                </a:solidFill>
                <a:latin typeface="Montaser Arabic Bold"/>
                <a:ea typeface="Montaser Arabic Bold"/>
                <a:cs typeface="Montaser Arabic Bold"/>
                <a:sym typeface="Montaser Arabic Bold"/>
              </a:rPr>
              <a:t>dimarquage</a:t>
            </a:r>
            <a:r>
              <a:rPr lang="ar-EG" b="true" sz="1798">
                <a:solidFill>
                  <a:srgbClr val="000000"/>
                </a:solidFill>
                <a:latin typeface="Montaser Arabic Bold"/>
                <a:ea typeface="Montaser Arabic Bold"/>
                <a:cs typeface="Montaser Arabic Bold"/>
                <a:sym typeface="Montaser Arabic Bold"/>
                <a:rtl val="true"/>
              </a:rPr>
              <a:t>) - لأخذ الكرة - لمهاجمة السلة.</a:t>
            </a:r>
          </a:p>
          <a:p>
            <a:pPr algn="just" rtl="true">
              <a:lnSpc>
                <a:spcPts val="2842"/>
              </a:lnSpc>
            </a:pPr>
            <a:r>
              <a:rPr lang="ar-EG" b="true" sz="1798">
                <a:solidFill>
                  <a:srgbClr val="000000"/>
                </a:solidFill>
                <a:latin typeface="Montaser Arabic Bold"/>
                <a:ea typeface="Montaser Arabic Bold"/>
                <a:cs typeface="Montaser Arabic Bold"/>
                <a:sym typeface="Montaser Arabic Bold"/>
                <a:rtl val="true"/>
              </a:rPr>
              <a:t>أن هناك </a:t>
            </a:r>
            <a:r>
              <a:rPr lang="en-US" b="true" sz="1798">
                <a:solidFill>
                  <a:srgbClr val="000000"/>
                </a:solidFill>
                <a:latin typeface="Montaser Arabic Bold"/>
                <a:ea typeface="Montaser Arabic Bold"/>
                <a:cs typeface="Montaser Arabic Bold"/>
                <a:sym typeface="Montaser Arabic Bold"/>
              </a:rPr>
              <a:t>4</a:t>
            </a:r>
            <a:r>
              <a:rPr lang="ar-EG" b="true" sz="1798">
                <a:solidFill>
                  <a:srgbClr val="000000"/>
                </a:solidFill>
                <a:latin typeface="Montaser Arabic Bold"/>
                <a:ea typeface="Montaser Arabic Bold"/>
                <a:cs typeface="Montaser Arabic Bold"/>
                <a:sym typeface="Montaser Arabic Bold"/>
                <a:rtl val="true"/>
              </a:rPr>
              <a:t> أشكال الهروب من المدافع القطع الأمامي على شكل الحرف - على شكل الحرف </a:t>
            </a:r>
            <a:r>
              <a:rPr lang="en-US" b="true" sz="1798">
                <a:solidFill>
                  <a:srgbClr val="000000"/>
                </a:solidFill>
                <a:latin typeface="Montaser Arabic Bold"/>
                <a:ea typeface="Montaser Arabic Bold"/>
                <a:cs typeface="Montaser Arabic Bold"/>
                <a:sym typeface="Montaser Arabic Bold"/>
              </a:rPr>
              <a:t>C</a:t>
            </a:r>
            <a:r>
              <a:rPr lang="ar-EG" b="true" sz="1798">
                <a:solidFill>
                  <a:srgbClr val="000000"/>
                </a:solidFill>
                <a:latin typeface="Montaser Arabic Bold"/>
                <a:ea typeface="Montaser Arabic Bold"/>
                <a:cs typeface="Montaser Arabic Bold"/>
                <a:sym typeface="Montaser Arabic Bold"/>
                <a:rtl val="true"/>
              </a:rPr>
              <a:t> على شكل الحرف </a:t>
            </a:r>
            <a:r>
              <a:rPr lang="en-US" b="true" sz="1798">
                <a:solidFill>
                  <a:srgbClr val="000000"/>
                </a:solidFill>
                <a:latin typeface="Montaser Arabic Bold"/>
                <a:ea typeface="Montaser Arabic Bold"/>
                <a:cs typeface="Montaser Arabic Bold"/>
                <a:sym typeface="Montaser Arabic Bold"/>
              </a:rPr>
              <a:t>L</a:t>
            </a:r>
            <a:r>
              <a:rPr lang="ar-EG" b="true" sz="1798">
                <a:solidFill>
                  <a:srgbClr val="000000"/>
                </a:solidFill>
                <a:latin typeface="Montaser Arabic Bold"/>
                <a:ea typeface="Montaser Arabic Bold"/>
                <a:cs typeface="Montaser Arabic Bold"/>
                <a:sym typeface="Montaser Arabic Bold"/>
                <a:rtl val="true"/>
              </a:rPr>
              <a:t> - وعلى شكل الحرف </a:t>
            </a:r>
            <a:r>
              <a:rPr lang="en-US" b="true" sz="1798">
                <a:solidFill>
                  <a:srgbClr val="000000"/>
                </a:solidFill>
                <a:latin typeface="Montaser Arabic Bold"/>
                <a:ea typeface="Montaser Arabic Bold"/>
                <a:cs typeface="Montaser Arabic Bold"/>
                <a:sym typeface="Montaser Arabic Bold"/>
              </a:rPr>
              <a:t>5</a:t>
            </a:r>
            <a:r>
              <a:rPr lang="ar-EG" b="true" sz="1798">
                <a:solidFill>
                  <a:srgbClr val="000000"/>
                </a:solidFill>
                <a:latin typeface="Montaser Arabic Bold"/>
                <a:ea typeface="Montaser Arabic Bold"/>
                <a:cs typeface="Montaser Arabic Bold"/>
                <a:sym typeface="Montaser Arabic Bold"/>
                <a:rtl val="true"/>
              </a:rPr>
              <a:t> (البروب المزدوج)</a:t>
            </a:r>
          </a:p>
          <a:p>
            <a:pPr algn="just" rtl="true">
              <a:lnSpc>
                <a:spcPts val="2842"/>
              </a:lnSpc>
            </a:pPr>
            <a:r>
              <a:rPr lang="ar-EG" b="true" sz="1798">
                <a:solidFill>
                  <a:srgbClr val="000000"/>
                </a:solidFill>
                <a:latin typeface="Montaser Arabic Bold"/>
                <a:ea typeface="Montaser Arabic Bold"/>
                <a:cs typeface="Montaser Arabic Bold"/>
                <a:sym typeface="Montaser Arabic Bold"/>
                <a:rtl val="true"/>
              </a:rPr>
              <a:t>-الحركات بالكرة موقف العديد الثلاثي: عندما يستلم المهاجم الكرة، يجب أن يكون مستعدا للتمرير أو المحاورة أو التسديد و ذلك حسب الموقف فباستثناء الحالات التي تتطلب قرارا فوريًا، يجب على اللاعب الذي يستلم الكرة القيام بوضع " الهديد الثلاثي"، والذي يدور حول الحصول على وضع متوازن يسمح لنا باستلام الكرة، حتى تتمكن من التمرير أو المحاورة أو التسديد لذلك، في وضع " الهديد الثلاثي"، يجب على اللاعب:</a:t>
            </a:r>
          </a:p>
          <a:p>
            <a:pPr algn="just" rtl="true">
              <a:lnSpc>
                <a:spcPts val="3238"/>
              </a:lnSpc>
            </a:pPr>
          </a:p>
          <a:p>
            <a:pPr algn="just" rtl="true">
              <a:lnSpc>
                <a:spcPts val="4111"/>
              </a:lnSpc>
            </a:pPr>
          </a:p>
        </p:txBody>
      </p:sp>
    </p:spTree>
  </p:cSld>
  <p:clrMapOvr>
    <a:masterClrMapping/>
  </p:clrMapOvr>
</p:sld>
</file>

<file path=ppt/slides/slide5.xml><?xml version="1.0" encoding="utf-8"?>
<p:sld xmlns:p="http://schemas.openxmlformats.org/presentationml/2006/main" xmlns:a="http://schemas.openxmlformats.org/drawingml/2006/main">
  <p:cSld>
    <p:bg>
      <p:bgPr>
        <a:solidFill>
          <a:srgbClr val="7ED957"/>
        </a:solidFill>
      </p:bgPr>
    </p:bg>
    <p:spTree>
      <p:nvGrpSpPr>
        <p:cNvPr id="1" name=""/>
        <p:cNvGrpSpPr/>
        <p:nvPr/>
      </p:nvGrpSpPr>
      <p:grpSpPr>
        <a:xfrm>
          <a:off x="0" y="0"/>
          <a:ext cx="0" cy="0"/>
          <a:chOff x="0" y="0"/>
          <a:chExt cx="0" cy="0"/>
        </a:xfrm>
      </p:grpSpPr>
      <p:sp>
        <p:nvSpPr>
          <p:cNvPr name="TextBox 2" id="2"/>
          <p:cNvSpPr txBox="true"/>
          <p:nvPr/>
        </p:nvSpPr>
        <p:spPr>
          <a:xfrm rot="0">
            <a:off x="0" y="84773"/>
            <a:ext cx="18101801" cy="10282034"/>
          </a:xfrm>
          <a:prstGeom prst="rect">
            <a:avLst/>
          </a:prstGeom>
        </p:spPr>
        <p:txBody>
          <a:bodyPr anchor="t" rtlCol="false" tIns="0" lIns="0" bIns="0" rIns="0">
            <a:spAutoFit/>
          </a:bodyPr>
          <a:lstStyle/>
          <a:p>
            <a:pPr algn="r">
              <a:lnSpc>
                <a:spcPts val="3423"/>
              </a:lnSpc>
            </a:pPr>
            <a:r>
              <a:rPr lang="en-US" sz="2445">
                <a:solidFill>
                  <a:srgbClr val="000000"/>
                </a:solidFill>
                <a:latin typeface="Afeesh"/>
                <a:ea typeface="Afeesh"/>
                <a:cs typeface="Afeesh"/>
                <a:sym typeface="Afeesh"/>
              </a:rPr>
              <a:t>- </a:t>
            </a:r>
            <a:r>
              <a:rPr lang="ar-EG" sz="2445">
                <a:solidFill>
                  <a:srgbClr val="000000"/>
                </a:solidFill>
                <a:latin typeface="Afeesh"/>
                <a:ea typeface="Afeesh"/>
                <a:cs typeface="Afeesh"/>
                <a:sym typeface="Afeesh"/>
                <a:rtl val="true"/>
              </a:rPr>
              <a:t>مواجهة السلة إذا كان خارج</a:t>
            </a:r>
            <a:r>
              <a:rPr lang="ar-EG" sz="2445">
                <a:solidFill>
                  <a:srgbClr val="000000"/>
                </a:solidFill>
                <a:latin typeface="Afeesh"/>
                <a:ea typeface="Afeesh"/>
                <a:cs typeface="Afeesh"/>
                <a:sym typeface="Afeesh"/>
                <a:rtl val="true"/>
              </a:rPr>
              <a:t> المنطقة المحضورة</a:t>
            </a:r>
            <a:r>
              <a:rPr lang="en-US" sz="2445">
                <a:solidFill>
                  <a:srgbClr val="000000"/>
                </a:solidFill>
                <a:latin typeface="Afeesh"/>
                <a:ea typeface="Afeesh"/>
                <a:cs typeface="Afeesh"/>
                <a:sym typeface="Afeesh"/>
              </a:rPr>
              <a:t>.</a:t>
            </a:r>
          </a:p>
          <a:p>
            <a:pPr algn="r">
              <a:lnSpc>
                <a:spcPts val="3423"/>
              </a:lnSpc>
            </a:pPr>
            <a:r>
              <a:rPr lang="en-US" sz="2445">
                <a:solidFill>
                  <a:srgbClr val="000000"/>
                </a:solidFill>
                <a:latin typeface="Afeesh"/>
                <a:ea typeface="Afeesh"/>
                <a:cs typeface="Afeesh"/>
                <a:sym typeface="Afeesh"/>
              </a:rPr>
              <a:t>- </a:t>
            </a:r>
            <a:r>
              <a:rPr lang="ar-EG" sz="2445">
                <a:solidFill>
                  <a:srgbClr val="000000"/>
                </a:solidFill>
                <a:latin typeface="Afeesh"/>
                <a:ea typeface="Afeesh"/>
                <a:cs typeface="Afeesh"/>
                <a:sym typeface="Afeesh"/>
                <a:rtl val="true"/>
              </a:rPr>
              <a:t>تحديد قدمه المحورية</a:t>
            </a:r>
            <a:r>
              <a:rPr lang="en-US" sz="2445">
                <a:solidFill>
                  <a:srgbClr val="000000"/>
                </a:solidFill>
                <a:latin typeface="Afeesh"/>
                <a:ea typeface="Afeesh"/>
                <a:cs typeface="Afeesh"/>
                <a:sym typeface="Afeesh"/>
              </a:rPr>
              <a:t>.</a:t>
            </a:r>
          </a:p>
          <a:p>
            <a:pPr algn="r">
              <a:lnSpc>
                <a:spcPts val="3423"/>
              </a:lnSpc>
            </a:pPr>
            <a:r>
              <a:rPr lang="en-US" sz="2445">
                <a:solidFill>
                  <a:srgbClr val="000000"/>
                </a:solidFill>
                <a:latin typeface="Afeesh"/>
                <a:ea typeface="Afeesh"/>
                <a:cs typeface="Afeesh"/>
                <a:sym typeface="Afeesh"/>
              </a:rPr>
              <a:t>- </a:t>
            </a:r>
            <a:r>
              <a:rPr lang="ar-EG" sz="2445">
                <a:solidFill>
                  <a:srgbClr val="000000"/>
                </a:solidFill>
                <a:latin typeface="Afeesh"/>
                <a:ea typeface="Afeesh"/>
                <a:cs typeface="Afeesh"/>
                <a:sym typeface="Afeesh"/>
                <a:rtl val="true"/>
              </a:rPr>
              <a:t>جعل الكرة قريبة من ارتفاع الورك</a:t>
            </a:r>
            <a:r>
              <a:rPr lang="en-US" sz="2445">
                <a:solidFill>
                  <a:srgbClr val="000000"/>
                </a:solidFill>
                <a:latin typeface="Afeesh"/>
                <a:ea typeface="Afeesh"/>
                <a:cs typeface="Afeesh"/>
                <a:sym typeface="Afeesh"/>
              </a:rPr>
              <a:t>.</a:t>
            </a:r>
          </a:p>
          <a:p>
            <a:pPr algn="r">
              <a:lnSpc>
                <a:spcPts val="3423"/>
              </a:lnSpc>
            </a:pPr>
            <a:r>
              <a:rPr lang="en-US" sz="2445">
                <a:solidFill>
                  <a:srgbClr val="000000"/>
                </a:solidFill>
                <a:latin typeface="Afeesh"/>
                <a:ea typeface="Afeesh"/>
                <a:cs typeface="Afeesh"/>
                <a:sym typeface="Afeesh"/>
              </a:rPr>
              <a:t>- </a:t>
            </a:r>
            <a:r>
              <a:rPr lang="ar-EG" sz="2445">
                <a:solidFill>
                  <a:srgbClr val="000000"/>
                </a:solidFill>
                <a:latin typeface="Afeesh"/>
                <a:ea typeface="Afeesh"/>
                <a:cs typeface="Afeesh"/>
                <a:sym typeface="Afeesh"/>
                <a:rtl val="true"/>
              </a:rPr>
              <a:t>خلق " مساحة" بتحريك الكرة بقوة المرفقين متجهين للخارج و "مسح" الكرة بقوة بعيدا عن يدي المدافع و إفساح المجال بين اللاعبان أن يكون اللاعبون و السلة في مجال الرؤيا</a:t>
            </a:r>
            <a:r>
              <a:rPr lang="en-US" sz="2445">
                <a:solidFill>
                  <a:srgbClr val="000000"/>
                </a:solidFill>
                <a:latin typeface="Afeesh"/>
                <a:ea typeface="Afeesh"/>
                <a:cs typeface="Afeesh"/>
                <a:sym typeface="Afeesh"/>
              </a:rPr>
              <a:t>.</a:t>
            </a:r>
          </a:p>
          <a:p>
            <a:pPr algn="r">
              <a:lnSpc>
                <a:spcPts val="3423"/>
              </a:lnSpc>
            </a:pPr>
            <a:r>
              <a:rPr lang="en-US" sz="2445">
                <a:solidFill>
                  <a:srgbClr val="000000"/>
                </a:solidFill>
                <a:latin typeface="Afeesh"/>
                <a:ea typeface="Afeesh"/>
                <a:cs typeface="Afeesh"/>
                <a:sym typeface="Afeesh"/>
              </a:rPr>
              <a:t>-</a:t>
            </a:r>
            <a:r>
              <a:rPr lang="ar-EG" sz="2445">
                <a:solidFill>
                  <a:srgbClr val="000000"/>
                </a:solidFill>
                <a:latin typeface="Afeesh"/>
                <a:ea typeface="Afeesh"/>
                <a:cs typeface="Afeesh"/>
                <a:sym typeface="Afeesh"/>
                <a:rtl val="true"/>
              </a:rPr>
              <a:t>يقوم عدد من المدربين بتعليم اللاعبين استخدام " القدم الأمامية"، التي يمكن استخدامها لتحقيق خدعة الانطلاق حول الجسم لجعل المدافع يتراجع قليلاً</a:t>
            </a:r>
            <a:r>
              <a:rPr lang="en-US" sz="2445">
                <a:solidFill>
                  <a:srgbClr val="000000"/>
                </a:solidFill>
                <a:latin typeface="Afeesh"/>
                <a:ea typeface="Afeesh"/>
                <a:cs typeface="Afeesh"/>
                <a:sym typeface="Afeesh"/>
              </a:rPr>
              <a:t>.</a:t>
            </a:r>
          </a:p>
          <a:p>
            <a:pPr algn="r">
              <a:lnSpc>
                <a:spcPts val="3423"/>
              </a:lnSpc>
            </a:pPr>
            <a:r>
              <a:rPr lang="en-US" sz="2445">
                <a:solidFill>
                  <a:srgbClr val="000000"/>
                </a:solidFill>
                <a:latin typeface="Afeesh"/>
                <a:ea typeface="Afeesh"/>
                <a:cs typeface="Afeesh"/>
                <a:sym typeface="Afeesh"/>
              </a:rPr>
              <a:t>23</a:t>
            </a:r>
            <a:r>
              <a:rPr lang="en-US" sz="2445">
                <a:solidFill>
                  <a:srgbClr val="000000"/>
                </a:solidFill>
                <a:latin typeface="Afeesh"/>
                <a:ea typeface="Afeesh"/>
                <a:cs typeface="Afeesh"/>
                <a:sym typeface="Afeesh"/>
              </a:rPr>
              <a:t>- </a:t>
            </a:r>
            <a:r>
              <a:rPr lang="ar-EG" sz="2445">
                <a:solidFill>
                  <a:srgbClr val="000000"/>
                </a:solidFill>
                <a:latin typeface="Afeesh"/>
                <a:ea typeface="Afeesh"/>
                <a:cs typeface="Afeesh"/>
                <a:sym typeface="Afeesh"/>
                <a:rtl val="true"/>
              </a:rPr>
              <a:t>الأساليب التكتيكية للعب بين الزوجين و الثلاثية</a:t>
            </a:r>
          </a:p>
          <a:p>
            <a:pPr algn="r">
              <a:lnSpc>
                <a:spcPts val="3423"/>
              </a:lnSpc>
            </a:pPr>
            <a:r>
              <a:rPr lang="ar-EG" sz="2445">
                <a:solidFill>
                  <a:srgbClr val="000000"/>
                </a:solidFill>
                <a:latin typeface="Afeesh"/>
                <a:ea typeface="Afeesh"/>
                <a:cs typeface="Afeesh"/>
                <a:sym typeface="Afeesh"/>
                <a:rtl val="true"/>
              </a:rPr>
              <a:t>الهجوم هو جزء من اللعب يتطلب من اللاعبين أولا أن يتعرفوا على ما يحدث فيه، ثم أن يستجيبوا بناءا على</a:t>
            </a:r>
            <a:r>
              <a:rPr lang="ar-EG" sz="2445">
                <a:solidFill>
                  <a:srgbClr val="000000"/>
                </a:solidFill>
                <a:latin typeface="Afeesh"/>
                <a:ea typeface="Afeesh"/>
                <a:cs typeface="Afeesh"/>
                <a:sym typeface="Afeesh"/>
                <a:rtl val="true"/>
              </a:rPr>
              <a:t> ذ</a:t>
            </a:r>
            <a:r>
              <a:rPr lang="ar-EG" sz="2445">
                <a:solidFill>
                  <a:srgbClr val="000000"/>
                </a:solidFill>
                <a:latin typeface="Afeesh"/>
                <a:ea typeface="Afeesh"/>
                <a:cs typeface="Afeesh"/>
                <a:sym typeface="Afeesh"/>
                <a:rtl val="true"/>
              </a:rPr>
              <a:t>لك و بصورة صحيحة والأساليب الفنية للعب بين الزوجية و الثلاثية هي أساس الأساليب الهجومية في كرة السلة، و هي كما تلاحظ من اسمها تشمل لا</a:t>
            </a:r>
            <a:r>
              <a:rPr lang="ar-EG" sz="2445">
                <a:solidFill>
                  <a:srgbClr val="000000"/>
                </a:solidFill>
                <a:latin typeface="Afeesh"/>
                <a:ea typeface="Afeesh"/>
                <a:cs typeface="Afeesh"/>
                <a:sym typeface="Afeesh"/>
                <a:rtl val="true"/>
              </a:rPr>
              <a:t>عبان</a:t>
            </a:r>
            <a:r>
              <a:rPr lang="ar-EG" sz="2445">
                <a:solidFill>
                  <a:srgbClr val="000000"/>
                </a:solidFill>
                <a:latin typeface="Afeesh"/>
                <a:ea typeface="Afeesh"/>
                <a:cs typeface="Afeesh"/>
                <a:sym typeface="Afeesh"/>
                <a:rtl val="true"/>
              </a:rPr>
              <a:t> أو ثلاثة يعملون معا احتلال مساحة يمكن للكرة أن تتحرك فيها، ليتمكن لاعب من التصويب فيها وتسجيل السلة و من بين هذه التسلسلات الأكثر شيوعاً في الألعاب الهجومية بين الزوجية والثلاثية وهناك</a:t>
            </a:r>
            <a:r>
              <a:rPr lang="en-US" sz="2445">
                <a:solidFill>
                  <a:srgbClr val="000000"/>
                </a:solidFill>
                <a:latin typeface="Afeesh"/>
                <a:ea typeface="Afeesh"/>
                <a:cs typeface="Afeesh"/>
                <a:sym typeface="Afeesh"/>
              </a:rPr>
              <a:t>:</a:t>
            </a:r>
          </a:p>
          <a:p>
            <a:pPr algn="r">
              <a:lnSpc>
                <a:spcPts val="3423"/>
              </a:lnSpc>
            </a:pPr>
            <a:r>
              <a:rPr lang="en-US" sz="2445">
                <a:solidFill>
                  <a:srgbClr val="000000"/>
                </a:solidFill>
                <a:latin typeface="Afeesh"/>
                <a:ea typeface="Afeesh"/>
                <a:cs typeface="Afeesh"/>
                <a:sym typeface="Afeesh"/>
              </a:rPr>
              <a:t>1-23- </a:t>
            </a:r>
            <a:r>
              <a:rPr lang="ar-EG" sz="2445">
                <a:solidFill>
                  <a:srgbClr val="000000"/>
                </a:solidFill>
                <a:latin typeface="Afeesh"/>
                <a:ea typeface="Afeesh"/>
                <a:cs typeface="Afeesh"/>
                <a:sym typeface="Afeesh"/>
                <a:rtl val="true"/>
              </a:rPr>
              <a:t>الهجوم بين الزوجية</a:t>
            </a:r>
            <a:r>
              <a:rPr lang="en-US" sz="2445">
                <a:solidFill>
                  <a:srgbClr val="000000"/>
                </a:solidFill>
                <a:latin typeface="Afeesh"/>
                <a:ea typeface="Afeesh"/>
                <a:cs typeface="Afeesh"/>
                <a:sym typeface="Afeesh"/>
              </a:rPr>
              <a:t>:</a:t>
            </a:r>
          </a:p>
          <a:p>
            <a:pPr algn="r">
              <a:lnSpc>
                <a:spcPts val="3423"/>
              </a:lnSpc>
            </a:pPr>
            <a:r>
              <a:rPr lang="ar-EG" sz="2445">
                <a:solidFill>
                  <a:srgbClr val="000000"/>
                </a:solidFill>
                <a:latin typeface="Afeesh"/>
                <a:ea typeface="Afeesh"/>
                <a:cs typeface="Afeesh"/>
                <a:sym typeface="Afeesh"/>
                <a:rtl val="true"/>
              </a:rPr>
              <a:t>العاب التمرير و القطع</a:t>
            </a:r>
            <a:r>
              <a:rPr lang="en-US" sz="2445">
                <a:solidFill>
                  <a:srgbClr val="000000"/>
                </a:solidFill>
                <a:latin typeface="Afeesh"/>
                <a:ea typeface="Afeesh"/>
                <a:cs typeface="Afeesh"/>
                <a:sym typeface="Afeesh"/>
              </a:rPr>
              <a:t> Give and Go </a:t>
            </a:r>
            <a:r>
              <a:rPr lang="ar-EG" sz="2445">
                <a:solidFill>
                  <a:srgbClr val="000000"/>
                </a:solidFill>
                <a:latin typeface="Afeesh"/>
                <a:ea typeface="Afeesh"/>
                <a:cs typeface="Afeesh"/>
                <a:sym typeface="Afeesh"/>
                <a:rtl val="true"/>
              </a:rPr>
              <a:t>هي نوع من التمرير و القطع نحو السلة يقوم خلالها اللاعب الحامل للكرة بالتمرير الزميله ويقوم بالقطع نحو السلة ليستلم التمريرة منه فورا مرة أخرى، و يمكن تنفيذ العاب</a:t>
            </a:r>
          </a:p>
          <a:p>
            <a:pPr algn="r">
              <a:lnSpc>
                <a:spcPts val="3423"/>
              </a:lnSpc>
            </a:pPr>
            <a:r>
              <a:rPr lang="ar-EG" sz="2445">
                <a:solidFill>
                  <a:srgbClr val="000000"/>
                </a:solidFill>
                <a:latin typeface="Afeesh"/>
                <a:ea typeface="Afeesh"/>
                <a:cs typeface="Afeesh"/>
                <a:sym typeface="Afeesh"/>
                <a:rtl val="true"/>
              </a:rPr>
              <a:t>التمرير و القطع في أي مكان من الملعب طالما أن هناك مساحة خالية يمكن للاعب أن يقطع فيها ليستلم الكرة. و يتم هذا النوع من اللعب</a:t>
            </a:r>
            <a:r>
              <a:rPr lang="ar-EG" sz="2445">
                <a:solidFill>
                  <a:srgbClr val="000000"/>
                </a:solidFill>
                <a:latin typeface="Afeesh"/>
                <a:ea typeface="Afeesh"/>
                <a:cs typeface="Afeesh"/>
                <a:sym typeface="Afeesh"/>
                <a:rtl val="true"/>
              </a:rPr>
              <a:t> بين</a:t>
            </a:r>
            <a:r>
              <a:rPr lang="ar-EG" sz="2445">
                <a:solidFill>
                  <a:srgbClr val="000000"/>
                </a:solidFill>
                <a:latin typeface="Afeesh"/>
                <a:ea typeface="Afeesh"/>
                <a:cs typeface="Afeesh"/>
                <a:sym typeface="Afeesh"/>
                <a:rtl val="true"/>
              </a:rPr>
              <a:t> صانع الألعاب و الجناح، أو بين الجناح وصانع اللعب، أو بين لاعب الارتكاز و أي لاعب من اللاعبين الخارجيين. ويجب على اللاعب القاطع أن يقطع بين المدافع و الكرة. وضع و استخدام الحاجب</a:t>
            </a:r>
            <a:r>
              <a:rPr lang="en-US" sz="2445">
                <a:solidFill>
                  <a:srgbClr val="000000"/>
                </a:solidFill>
                <a:latin typeface="Afeesh"/>
                <a:ea typeface="Afeesh"/>
                <a:cs typeface="Afeesh"/>
                <a:sym typeface="Afeesh"/>
              </a:rPr>
              <a:t> (</a:t>
            </a:r>
            <a:r>
              <a:rPr lang="ar-EG" sz="2445">
                <a:solidFill>
                  <a:srgbClr val="000000"/>
                </a:solidFill>
                <a:latin typeface="Afeesh"/>
                <a:ea typeface="Afeesh"/>
                <a:cs typeface="Afeesh"/>
                <a:sym typeface="Afeesh"/>
                <a:rtl val="true"/>
              </a:rPr>
              <a:t>ألعاب الحاجب</a:t>
            </a:r>
            <a:r>
              <a:rPr lang="en-US" sz="2445">
                <a:solidFill>
                  <a:srgbClr val="000000"/>
                </a:solidFill>
                <a:latin typeface="Afeesh"/>
                <a:ea typeface="Afeesh"/>
                <a:cs typeface="Afeesh"/>
                <a:sym typeface="Afeesh"/>
              </a:rPr>
              <a:t> screening)</a:t>
            </a:r>
          </a:p>
          <a:p>
            <a:pPr algn="r">
              <a:lnSpc>
                <a:spcPts val="3423"/>
              </a:lnSpc>
            </a:pPr>
            <a:r>
              <a:rPr lang="ar-EG" sz="2445">
                <a:solidFill>
                  <a:srgbClr val="000000"/>
                </a:solidFill>
                <a:latin typeface="Afeesh"/>
                <a:ea typeface="Afeesh"/>
                <a:cs typeface="Afeesh"/>
                <a:sym typeface="Afeesh"/>
                <a:rtl val="true"/>
              </a:rPr>
              <a:t>وضع الحاجب عبارة عن عملية مساعدة هجومية تهدف إلى تحرير مهاجم واحد أو أكثر. و هو عرقلة جسمية لحركة المدافع على شريك يحمل الكرة أو لا يحمل و الغرض من الحاجب أو لعبة الحاجب هو --تحرير الشريك وبالتالي تعطيل الإجراءات الدفاعية للمنافس</a:t>
            </a:r>
            <a:r>
              <a:rPr lang="en-US" sz="2445">
                <a:solidFill>
                  <a:srgbClr val="000000"/>
                </a:solidFill>
                <a:latin typeface="Afeesh"/>
                <a:ea typeface="Afeesh"/>
                <a:cs typeface="Afeesh"/>
                <a:sym typeface="Afeesh"/>
              </a:rPr>
              <a:t>.</a:t>
            </a:r>
          </a:p>
          <a:p>
            <a:pPr algn="r">
              <a:lnSpc>
                <a:spcPts val="3423"/>
              </a:lnSpc>
            </a:pPr>
            <a:r>
              <a:rPr lang="en-US" sz="2445">
                <a:solidFill>
                  <a:srgbClr val="000000"/>
                </a:solidFill>
                <a:latin typeface="Afeesh"/>
                <a:ea typeface="Afeesh"/>
                <a:cs typeface="Afeesh"/>
                <a:sym typeface="Afeesh"/>
              </a:rPr>
              <a:t>-</a:t>
            </a:r>
            <a:r>
              <a:rPr lang="ar-EG" sz="2445">
                <a:solidFill>
                  <a:srgbClr val="000000"/>
                </a:solidFill>
                <a:latin typeface="Afeesh"/>
                <a:ea typeface="Afeesh"/>
                <a:cs typeface="Afeesh"/>
                <a:sym typeface="Afeesh"/>
                <a:rtl val="true"/>
              </a:rPr>
              <a:t>يتضمن أي لعبة الحاجب أو (استخدام للستار)</a:t>
            </a:r>
          </a:p>
          <a:p>
            <a:pPr algn="r">
              <a:lnSpc>
                <a:spcPts val="3423"/>
              </a:lnSpc>
            </a:pPr>
            <a:r>
              <a:rPr lang="en-US" sz="2445">
                <a:solidFill>
                  <a:srgbClr val="000000"/>
                </a:solidFill>
                <a:latin typeface="Afeesh"/>
                <a:ea typeface="Afeesh"/>
                <a:cs typeface="Afeesh"/>
                <a:sym typeface="Afeesh"/>
              </a:rPr>
              <a:t>-</a:t>
            </a:r>
            <a:r>
              <a:rPr lang="ar-EG" sz="2445">
                <a:solidFill>
                  <a:srgbClr val="000000"/>
                </a:solidFill>
                <a:latin typeface="Afeesh"/>
                <a:ea typeface="Afeesh"/>
                <a:cs typeface="Afeesh"/>
                <a:sym typeface="Afeesh"/>
                <a:rtl val="true"/>
              </a:rPr>
              <a:t>أساسيات الهجوم الفردي (وضع و استخدام بنية تكتيكية</a:t>
            </a:r>
            <a:r>
              <a:rPr lang="en-US" sz="2445">
                <a:solidFill>
                  <a:srgbClr val="000000"/>
                </a:solidFill>
                <a:latin typeface="Afeesh"/>
                <a:ea typeface="Afeesh"/>
                <a:cs typeface="Afeesh"/>
                <a:sym typeface="Afeesh"/>
              </a:rPr>
              <a:t>.</a:t>
            </a:r>
          </a:p>
          <a:p>
            <a:pPr algn="r">
              <a:lnSpc>
                <a:spcPts val="3423"/>
              </a:lnSpc>
            </a:pPr>
            <a:r>
              <a:rPr lang="en-US" sz="2445">
                <a:solidFill>
                  <a:srgbClr val="000000"/>
                </a:solidFill>
                <a:latin typeface="Afeesh"/>
                <a:ea typeface="Afeesh"/>
                <a:cs typeface="Afeesh"/>
                <a:sym typeface="Afeesh"/>
              </a:rPr>
              <a:t>-</a:t>
            </a:r>
            <a:r>
              <a:rPr lang="ar-EG" sz="2445">
                <a:solidFill>
                  <a:srgbClr val="000000"/>
                </a:solidFill>
                <a:latin typeface="Afeesh"/>
                <a:ea typeface="Afeesh"/>
                <a:cs typeface="Afeesh"/>
                <a:sym typeface="Afeesh"/>
                <a:rtl val="true"/>
              </a:rPr>
              <a:t>على لاعبين اثنين على الأقل فهو لا يتطلب فقط إتقان قبل كل شيء القدرة على اتخاذ الخيارات المناسبة (اللعب) ويسبق جميع إجراءات وضع اللعب باستخدام الحاجب أعمال تحضيرية أساسية مثل الخداع و الهروب من المدافع بخطوة الطعن هدف المهاجم الذي سيضع الحاجب هو إغراء المدافع الخاص به بطريقة تجعله يزعج عملية وضع الحاجب بأقل قدر ممكن (تأثير المفاجأة) و ذلك بإعلان شفهي لوضع الحاجب أو بواسطة إجراء حركة ضد مثبت أو واضع الحاجب أما هدف المياجم الذي سيستفيد من الحاجب هو جذب المدافع بطريقة تسهل وضع الحاجب</a:t>
            </a:r>
          </a:p>
        </p:txBody>
      </p:sp>
    </p:spTree>
  </p:cSld>
  <p:clrMapOvr>
    <a:masterClrMapping/>
  </p:clrMapOvr>
</p:sld>
</file>

<file path=ppt/slides/slide6.xml><?xml version="1.0" encoding="utf-8"?>
<p:sld xmlns:p="http://schemas.openxmlformats.org/presentationml/2006/main" xmlns:a="http://schemas.openxmlformats.org/drawingml/2006/main">
  <p:cSld>
    <p:bg>
      <p:bgPr>
        <a:solidFill>
          <a:srgbClr val="7ED957"/>
        </a:solidFill>
      </p:bgPr>
    </p:bg>
    <p:spTree>
      <p:nvGrpSpPr>
        <p:cNvPr id="1" name=""/>
        <p:cNvGrpSpPr/>
        <p:nvPr/>
      </p:nvGrpSpPr>
      <p:grpSpPr>
        <a:xfrm>
          <a:off x="0" y="0"/>
          <a:ext cx="0" cy="0"/>
          <a:chOff x="0" y="0"/>
          <a:chExt cx="0" cy="0"/>
        </a:xfrm>
      </p:grpSpPr>
      <p:sp>
        <p:nvSpPr>
          <p:cNvPr name="TextBox 2" id="2"/>
          <p:cNvSpPr txBox="true"/>
          <p:nvPr/>
        </p:nvSpPr>
        <p:spPr>
          <a:xfrm rot="0">
            <a:off x="0" y="33919"/>
            <a:ext cx="18046772" cy="10576612"/>
          </a:xfrm>
          <a:prstGeom prst="rect">
            <a:avLst/>
          </a:prstGeom>
        </p:spPr>
        <p:txBody>
          <a:bodyPr anchor="t" rtlCol="false" tIns="0" lIns="0" bIns="0" rIns="0">
            <a:spAutoFit/>
          </a:bodyPr>
          <a:lstStyle/>
          <a:p>
            <a:pPr algn="just" rtl="true">
              <a:lnSpc>
                <a:spcPts val="4008"/>
              </a:lnSpc>
            </a:pPr>
            <a:r>
              <a:rPr lang="ar-EG" sz="2552">
                <a:solidFill>
                  <a:srgbClr val="000000"/>
                </a:solidFill>
                <a:latin typeface="Afeesh"/>
                <a:ea typeface="Afeesh"/>
                <a:cs typeface="Afeesh"/>
                <a:sym typeface="Afeesh"/>
                <a:rtl val="true"/>
              </a:rPr>
              <a:t>و تجعله فعالاً قدر الإمكان فهو يسحب أو يحضر المدافع إلى </a:t>
            </a:r>
            <a:r>
              <a:rPr lang="ar-EG" sz="2552">
                <a:solidFill>
                  <a:srgbClr val="000000"/>
                </a:solidFill>
                <a:latin typeface="Afeesh"/>
                <a:ea typeface="Afeesh"/>
                <a:cs typeface="Afeesh"/>
                <a:sym typeface="Afeesh"/>
                <a:rtl val="true"/>
              </a:rPr>
              <a:t>الحاجب و نميز عدد من وضعيات استخدام الحاجب أو العاب الحاجب الموجودة في كرة السلة؛ فمها ما يستخدم على حامل الكرة الالتقاط والدحرجة) و ألعاب الحاجب على لاعب غير حامل للكرة (حاجب عمودي، أفقي قطري، معاكس)، لكل من هذه الحركات، نميز بين الحاجب الأعمى و الحاجب المرني، فالأول، نقصد به أن المدافع لا يرى المهاجم و هو يضع الحاجب و بالنسبة للحاجب المرتي، فمن الواضح أنه بالعكس المدافع يرى ذلك استخدام الحاجب على غير حامل الكرة استخدام الحاجب على غير حامل الكرة الستخدام الحاجب على غير حامل الكرة استخدام الحاجب على حامل الكرة الحاجب المعاكس</a:t>
            </a:r>
          </a:p>
          <a:p>
            <a:pPr algn="just" rtl="true">
              <a:lnSpc>
                <a:spcPts val="4008"/>
              </a:lnSpc>
            </a:pPr>
            <a:r>
              <a:rPr lang="ar-EG" sz="2552">
                <a:solidFill>
                  <a:srgbClr val="000000"/>
                </a:solidFill>
                <a:latin typeface="Afeesh"/>
                <a:ea typeface="Afeesh"/>
                <a:cs typeface="Afeesh"/>
                <a:sym typeface="Afeesh"/>
                <a:rtl val="true"/>
              </a:rPr>
              <a:t>- الحاجب القطري</a:t>
            </a:r>
          </a:p>
          <a:p>
            <a:pPr algn="just" rtl="true">
              <a:lnSpc>
                <a:spcPts val="4008"/>
              </a:lnSpc>
            </a:pPr>
            <a:r>
              <a:rPr lang="ar-EG" sz="2552">
                <a:solidFill>
                  <a:srgbClr val="000000"/>
                </a:solidFill>
                <a:latin typeface="Afeesh"/>
                <a:ea typeface="Afeesh"/>
                <a:cs typeface="Afeesh"/>
                <a:sym typeface="Afeesh"/>
                <a:rtl val="true"/>
              </a:rPr>
              <a:t>-الحاجب الأفني/ العمودي</a:t>
            </a:r>
          </a:p>
          <a:p>
            <a:pPr algn="just" rtl="true">
              <a:lnSpc>
                <a:spcPts val="4008"/>
              </a:lnSpc>
            </a:pPr>
            <a:r>
              <a:rPr lang="ar-EG" sz="2552">
                <a:solidFill>
                  <a:srgbClr val="000000"/>
                </a:solidFill>
                <a:latin typeface="Afeesh"/>
                <a:ea typeface="Afeesh"/>
                <a:cs typeface="Afeesh"/>
                <a:sym typeface="Afeesh"/>
                <a:rtl val="true"/>
              </a:rPr>
              <a:t>- الحاجب الالتقاط والدحرجة</a:t>
            </a:r>
          </a:p>
          <a:p>
            <a:pPr algn="just" rtl="true">
              <a:lnSpc>
                <a:spcPts val="4008"/>
              </a:lnSpc>
            </a:pPr>
            <a:r>
              <a:rPr lang="ar-EG" sz="2552">
                <a:solidFill>
                  <a:srgbClr val="000000"/>
                </a:solidFill>
                <a:latin typeface="Afeesh"/>
                <a:ea typeface="Afeesh"/>
                <a:cs typeface="Afeesh"/>
                <a:sym typeface="Afeesh"/>
                <a:rtl val="true"/>
              </a:rPr>
              <a:t>الالتقاط و الدحرجة و الذي هو معروف بـ </a:t>
            </a:r>
            <a:r>
              <a:rPr lang="en-US" sz="2552">
                <a:solidFill>
                  <a:srgbClr val="000000"/>
                </a:solidFill>
                <a:latin typeface="Afeesh"/>
                <a:ea typeface="Afeesh"/>
                <a:cs typeface="Afeesh"/>
                <a:sym typeface="Afeesh"/>
              </a:rPr>
              <a:t>Pick &amp; Roll</a:t>
            </a:r>
            <a:r>
              <a:rPr lang="ar-EG" sz="2552">
                <a:solidFill>
                  <a:srgbClr val="000000"/>
                </a:solidFill>
                <a:latin typeface="Afeesh"/>
                <a:ea typeface="Afeesh"/>
                <a:cs typeface="Afeesh"/>
                <a:sym typeface="Afeesh"/>
                <a:rtl val="true"/>
              </a:rPr>
              <a:t> عند الأخصائيين، هو نمط قياسي و شائع جدا في كرة السلة.</a:t>
            </a:r>
          </a:p>
          <a:p>
            <a:pPr algn="just" rtl="true">
              <a:lnSpc>
                <a:spcPts val="4008"/>
              </a:lnSpc>
            </a:pPr>
            <a:r>
              <a:rPr lang="ar-EG" sz="2552">
                <a:solidFill>
                  <a:srgbClr val="000000"/>
                </a:solidFill>
                <a:latin typeface="Afeesh"/>
                <a:ea typeface="Afeesh"/>
                <a:cs typeface="Afeesh"/>
                <a:sym typeface="Afeesh"/>
                <a:rtl val="true"/>
              </a:rPr>
              <a:t>يستخدم هذا التكتيك عندما يقود لاعبان في الهجوم أحدهما بالكرة بينما يواجهان مدافعان.</a:t>
            </a:r>
          </a:p>
          <a:p>
            <a:pPr algn="just" rtl="true">
              <a:lnSpc>
                <a:spcPts val="4008"/>
              </a:lnSpc>
            </a:pPr>
            <a:r>
              <a:rPr lang="ar-EG" sz="2552">
                <a:solidFill>
                  <a:srgbClr val="000000"/>
                </a:solidFill>
                <a:latin typeface="Afeesh"/>
                <a:ea typeface="Afeesh"/>
                <a:cs typeface="Afeesh"/>
                <a:sym typeface="Afeesh"/>
                <a:rtl val="true"/>
              </a:rPr>
              <a:t>و يتم هذا التكتيك عندما يكون لاعب في الفريق في موقف هجومي ولا يمتلك الكرة بأداء "الستار" (</a:t>
            </a:r>
            <a:r>
              <a:rPr lang="en-US" sz="2552">
                <a:solidFill>
                  <a:srgbClr val="000000"/>
                </a:solidFill>
                <a:latin typeface="Afeesh"/>
                <a:ea typeface="Afeesh"/>
                <a:cs typeface="Afeesh"/>
                <a:sym typeface="Afeesh"/>
              </a:rPr>
              <a:t>Pick</a:t>
            </a:r>
            <a:r>
              <a:rPr lang="ar-EG" sz="2552">
                <a:solidFill>
                  <a:srgbClr val="000000"/>
                </a:solidFill>
                <a:latin typeface="Afeesh"/>
                <a:ea typeface="Afeesh"/>
                <a:cs typeface="Afeesh"/>
                <a:sym typeface="Afeesh"/>
                <a:rtl val="true"/>
              </a:rPr>
              <a:t>) بين حامل الكرة والمدافع الذي يحاول مواجهة هذا الأخير. وبالتالي، يتمتع المهاجم الذي يحمل الكرة بزمام الحرية في محاولة التسديد أو الركض نحو السلة أو حتى تمرير الكرة إلى زميله في الفريق الذي بعد أداء الستار يتحرك بسرعة نحو السلة (تدحرج </a:t>
            </a:r>
            <a:r>
              <a:rPr lang="en-US" sz="2552">
                <a:solidFill>
                  <a:srgbClr val="000000"/>
                </a:solidFill>
                <a:latin typeface="Afeesh"/>
                <a:ea typeface="Afeesh"/>
                <a:cs typeface="Afeesh"/>
                <a:sym typeface="Afeesh"/>
              </a:rPr>
              <a:t>Roll</a:t>
            </a:r>
            <a:r>
              <a:rPr lang="ar-EG" sz="2552">
                <a:solidFill>
                  <a:srgbClr val="000000"/>
                </a:solidFill>
                <a:latin typeface="Afeesh"/>
                <a:ea typeface="Afeesh"/>
                <a:cs typeface="Afeesh"/>
                <a:sym typeface="Afeesh"/>
                <a:rtl val="true"/>
              </a:rPr>
              <a:t>). في هذه الأثناء، يتم تكليف المهاجمين الثلاثة المتبقين بمواجية المدافعين الثلاثة الآخرين.</a:t>
            </a:r>
          </a:p>
          <a:p>
            <a:pPr algn="just" rtl="true">
              <a:lnSpc>
                <a:spcPts val="4008"/>
              </a:lnSpc>
            </a:pPr>
            <a:r>
              <a:rPr lang="ar-EG" sz="2552">
                <a:solidFill>
                  <a:srgbClr val="000000"/>
                </a:solidFill>
                <a:latin typeface="Afeesh"/>
                <a:ea typeface="Afeesh"/>
                <a:cs typeface="Afeesh"/>
                <a:sym typeface="Afeesh"/>
                <a:rtl val="true"/>
              </a:rPr>
              <a:t>لتقاطعات (</a:t>
            </a:r>
            <a:r>
              <a:rPr lang="en-US" sz="2552">
                <a:solidFill>
                  <a:srgbClr val="000000"/>
                </a:solidFill>
                <a:latin typeface="Afeesh"/>
                <a:ea typeface="Afeesh"/>
                <a:cs typeface="Afeesh"/>
                <a:sym typeface="Afeesh"/>
              </a:rPr>
              <a:t>splitting</a:t>
            </a:r>
            <a:r>
              <a:rPr lang="ar-EG" sz="2552">
                <a:solidFill>
                  <a:srgbClr val="000000"/>
                </a:solidFill>
                <a:latin typeface="Afeesh"/>
                <a:ea typeface="Afeesh"/>
                <a:cs typeface="Afeesh"/>
                <a:sym typeface="Afeesh"/>
                <a:rtl val="true"/>
              </a:rPr>
              <a:t>) الهدف منه هو تحرير المصوب بسرعة فائقة فبداية الحركة هي نفسها دائما: اللاعب الداخلي يأخذ الكرة في وسط الملعب، خلف خط النقاط الثلاث. ويقوم اللاعب صانع الألعاب بوضع ستار إلى الظهير (الجناح) الذي يقطع إلى الجانب الآخر من المنطقة المحضورة. هنا يقوم صانع الألعاب بالتراجع إلى خط النقاط الثلاث، بدلاً من البقاء في مكانه، حيث يمكنه استلام الكرة والتسديد.</a:t>
            </a:r>
          </a:p>
          <a:p>
            <a:pPr algn="just" rtl="true">
              <a:lnSpc>
                <a:spcPts val="4008"/>
              </a:lnSpc>
            </a:pPr>
            <a:r>
              <a:rPr lang="ar-EG" sz="2552">
                <a:solidFill>
                  <a:srgbClr val="000000"/>
                </a:solidFill>
                <a:latin typeface="Afeesh"/>
                <a:ea typeface="Afeesh"/>
                <a:cs typeface="Afeesh"/>
                <a:sym typeface="Afeesh"/>
                <a:rtl val="true"/>
              </a:rPr>
              <a:t>-</a:t>
            </a:r>
            <a:r>
              <a:rPr lang="en-US" sz="2552">
                <a:solidFill>
                  <a:srgbClr val="000000"/>
                </a:solidFill>
                <a:latin typeface="Afeesh"/>
                <a:ea typeface="Afeesh"/>
                <a:cs typeface="Afeesh"/>
                <a:sym typeface="Afeesh"/>
              </a:rPr>
              <a:t>2-3</a:t>
            </a:r>
            <a:r>
              <a:rPr lang="ar-EG" sz="2552">
                <a:solidFill>
                  <a:srgbClr val="000000"/>
                </a:solidFill>
                <a:latin typeface="Afeesh"/>
                <a:ea typeface="Afeesh"/>
                <a:cs typeface="Afeesh"/>
                <a:sym typeface="Afeesh"/>
                <a:rtl val="true"/>
              </a:rPr>
              <a:t>- الهجوم بثلاثة لاعبين</a:t>
            </a:r>
          </a:p>
          <a:p>
            <a:pPr algn="just" rtl="true">
              <a:lnSpc>
                <a:spcPts val="4008"/>
              </a:lnSpc>
            </a:pPr>
            <a:r>
              <a:rPr lang="ar-EG" sz="2552">
                <a:solidFill>
                  <a:srgbClr val="000000"/>
                </a:solidFill>
                <a:latin typeface="Afeesh"/>
                <a:ea typeface="Afeesh"/>
                <a:cs typeface="Afeesh"/>
                <a:sym typeface="Afeesh"/>
                <a:rtl val="true"/>
              </a:rPr>
              <a:t>في حالة الهجوم بـ </a:t>
            </a:r>
            <a:r>
              <a:rPr lang="en-US" sz="2552">
                <a:solidFill>
                  <a:srgbClr val="000000"/>
                </a:solidFill>
                <a:latin typeface="Afeesh"/>
                <a:ea typeface="Afeesh"/>
                <a:cs typeface="Afeesh"/>
                <a:sym typeface="Afeesh"/>
              </a:rPr>
              <a:t>3</a:t>
            </a:r>
            <a:r>
              <a:rPr lang="ar-EG" sz="2552">
                <a:solidFill>
                  <a:srgbClr val="000000"/>
                </a:solidFill>
                <a:latin typeface="Afeesh"/>
                <a:ea typeface="Afeesh"/>
                <a:cs typeface="Afeesh"/>
                <a:sym typeface="Afeesh"/>
                <a:rtl val="true"/>
              </a:rPr>
              <a:t> لاعبين يمكن التحدث عن عدد من الخطط التي تسمح بالتقدم بالكرة نحو السلة أو مناطق التسديد.و التغلب على الدفاع اللصيق ونعد مها العديد من التكتيكات الهجومية، كالثمانية الصغرى (</a:t>
            </a:r>
            <a:r>
              <a:rPr lang="en-US" sz="2552">
                <a:solidFill>
                  <a:srgbClr val="000000"/>
                </a:solidFill>
                <a:latin typeface="Afeesh"/>
                <a:ea typeface="Afeesh"/>
                <a:cs typeface="Afeesh"/>
                <a:sym typeface="Afeesh"/>
              </a:rPr>
              <a:t>le petit huit</a:t>
            </a:r>
            <a:r>
              <a:rPr lang="ar-EG" sz="2552">
                <a:solidFill>
                  <a:srgbClr val="000000"/>
                </a:solidFill>
                <a:latin typeface="Afeesh"/>
                <a:ea typeface="Afeesh"/>
                <a:cs typeface="Afeesh"/>
                <a:sym typeface="Afeesh"/>
                <a:rtl val="true"/>
              </a:rPr>
              <a:t>) الذي يقوم</a:t>
            </a:r>
          </a:p>
          <a:p>
            <a:pPr algn="just" rtl="true">
              <a:lnSpc>
                <a:spcPts val="4008"/>
              </a:lnSpc>
            </a:pPr>
            <a:r>
              <a:rPr lang="ar-EG" sz="2552">
                <a:solidFill>
                  <a:srgbClr val="000000"/>
                </a:solidFill>
                <a:latin typeface="Afeesh"/>
                <a:ea typeface="Afeesh"/>
                <a:cs typeface="Afeesh"/>
                <a:sym typeface="Afeesh"/>
                <a:rtl val="true"/>
              </a:rPr>
              <a:t>على اللعب منع المتتالي للاعبين من حراسة التقاطعات بين اللاعبين للعلم فإن كل الدوران حول اللاعب للهروب من الدفاع، والمنع المزدوج والهجومية ستدرس في السنة </a:t>
            </a:r>
            <a:r>
              <a:rPr lang="en-US" sz="2552">
                <a:solidFill>
                  <a:srgbClr val="000000"/>
                </a:solidFill>
                <a:latin typeface="Afeesh"/>
                <a:ea typeface="Afeesh"/>
                <a:cs typeface="Afeesh"/>
                <a:sym typeface="Afeesh"/>
              </a:rPr>
              <a:t>3</a:t>
            </a:r>
            <a:r>
              <a:rPr lang="ar-EG" sz="2552">
                <a:solidFill>
                  <a:srgbClr val="000000"/>
                </a:solidFill>
                <a:latin typeface="Afeesh"/>
                <a:ea typeface="Afeesh"/>
                <a:cs typeface="Afeesh"/>
                <a:sym typeface="Afeesh"/>
                <a:rtl val="true"/>
              </a:rPr>
              <a:t> اختصاص).</a:t>
            </a:r>
          </a:p>
          <a:p>
            <a:pPr algn="just" rtl="true">
              <a:lnSpc>
                <a:spcPts val="4008"/>
              </a:lnSpc>
            </a:pPr>
          </a:p>
        </p:txBody>
      </p:sp>
    </p:spTree>
  </p:cSld>
  <p:clrMapOvr>
    <a:masterClrMapping/>
  </p:clrMapOvr>
</p:sld>
</file>

<file path=ppt/slides/slide7.xml><?xml version="1.0" encoding="utf-8"?>
<p:sld xmlns:p="http://schemas.openxmlformats.org/presentationml/2006/main" xmlns:a="http://schemas.openxmlformats.org/drawingml/2006/main">
  <p:cSld>
    <p:bg>
      <p:bgPr>
        <a:solidFill>
          <a:srgbClr val="7ED957"/>
        </a:solidFill>
      </p:bgPr>
    </p:bg>
    <p:spTree>
      <p:nvGrpSpPr>
        <p:cNvPr id="1" name=""/>
        <p:cNvGrpSpPr/>
        <p:nvPr/>
      </p:nvGrpSpPr>
      <p:grpSpPr>
        <a:xfrm>
          <a:off x="0" y="0"/>
          <a:ext cx="0" cy="0"/>
          <a:chOff x="0" y="0"/>
          <a:chExt cx="0" cy="0"/>
        </a:xfrm>
      </p:grpSpPr>
      <p:sp>
        <p:nvSpPr>
          <p:cNvPr name="TextBox 2" id="2"/>
          <p:cNvSpPr txBox="true"/>
          <p:nvPr/>
        </p:nvSpPr>
        <p:spPr>
          <a:xfrm rot="0">
            <a:off x="0" y="-57150"/>
            <a:ext cx="18288000" cy="10507107"/>
          </a:xfrm>
          <a:prstGeom prst="rect">
            <a:avLst/>
          </a:prstGeom>
        </p:spPr>
        <p:txBody>
          <a:bodyPr anchor="t" rtlCol="false" tIns="0" lIns="0" bIns="0" rIns="0">
            <a:spAutoFit/>
          </a:bodyPr>
          <a:lstStyle/>
          <a:p>
            <a:pPr algn="ctr">
              <a:lnSpc>
                <a:spcPts val="3618"/>
              </a:lnSpc>
              <a:spcBef>
                <a:spcPct val="0"/>
              </a:spcBef>
            </a:pPr>
            <a:r>
              <a:rPr lang="en-US" sz="2584">
                <a:solidFill>
                  <a:srgbClr val="000000"/>
                </a:solidFill>
                <a:latin typeface="Afeesh"/>
                <a:ea typeface="Afeesh"/>
                <a:cs typeface="Afeesh"/>
                <a:sym typeface="Afeesh"/>
              </a:rPr>
              <a:t>-</a:t>
            </a:r>
            <a:r>
              <a:rPr lang="ar-EG" sz="2584">
                <a:solidFill>
                  <a:srgbClr val="000000"/>
                </a:solidFill>
                <a:latin typeface="Afeesh"/>
                <a:ea typeface="Afeesh"/>
                <a:cs typeface="Afeesh"/>
                <a:sym typeface="Afeesh"/>
                <a:rtl val="true"/>
              </a:rPr>
              <a:t>الهجوم على شكل مثلث استراتيجية هجومية أخرى تحظى باستعمال كبير في كرة السلة</a:t>
            </a:r>
          </a:p>
          <a:p>
            <a:pPr algn="ctr">
              <a:lnSpc>
                <a:spcPts val="3618"/>
              </a:lnSpc>
              <a:spcBef>
                <a:spcPct val="0"/>
              </a:spcBef>
            </a:pPr>
            <a:r>
              <a:rPr lang="en-US" sz="2584">
                <a:solidFill>
                  <a:srgbClr val="000000"/>
                </a:solidFill>
                <a:latin typeface="Afeesh"/>
                <a:ea typeface="Afeesh"/>
                <a:cs typeface="Afeesh"/>
                <a:sym typeface="Afeesh"/>
              </a:rPr>
              <a:t>-</a:t>
            </a:r>
            <a:r>
              <a:rPr lang="ar-EG" sz="2584">
                <a:solidFill>
                  <a:srgbClr val="000000"/>
                </a:solidFill>
                <a:latin typeface="Afeesh"/>
                <a:ea typeface="Afeesh"/>
                <a:cs typeface="Afeesh"/>
                <a:sym typeface="Afeesh"/>
                <a:rtl val="true"/>
              </a:rPr>
              <a:t>هجوم المثلث يتطلب هذا التكتيك قبل كل شيءتماسك فريق قوي وتفاعل جيد للغاية بين مختلف اللاعبين لأنه في هذه الحالة يتموقع ثلاثة من المهاجمين في جزء من الملعب لتشكيل مثلث. يتكون هذا المثلث عادة من المحور والجناح وصانع الألعاب المتمركزين، لأحدهما، قريب جدا من السلة، و للثاني بزاوية في الملعب أيضا بالقرب من السلة و للثالث للجناح</a:t>
            </a:r>
            <a:r>
              <a:rPr lang="en-US" sz="2584">
                <a:solidFill>
                  <a:srgbClr val="000000"/>
                </a:solidFill>
                <a:latin typeface="Afeesh"/>
                <a:ea typeface="Afeesh"/>
                <a:cs typeface="Afeesh"/>
                <a:sym typeface="Afeesh"/>
              </a:rPr>
              <a:t>.</a:t>
            </a:r>
          </a:p>
          <a:p>
            <a:pPr algn="ctr" rtl="true">
              <a:lnSpc>
                <a:spcPts val="3618"/>
              </a:lnSpc>
              <a:spcBef>
                <a:spcPct val="0"/>
              </a:spcBef>
            </a:pPr>
            <a:r>
              <a:rPr lang="ar-EG" sz="2584">
                <a:solidFill>
                  <a:srgbClr val="000000"/>
                </a:solidFill>
                <a:latin typeface="Afeesh"/>
                <a:ea typeface="Afeesh"/>
                <a:cs typeface="Afeesh"/>
                <a:sym typeface="Afeesh"/>
                <a:rtl val="true"/>
              </a:rPr>
              <a:t>هذا التشكيل من الهجوم يفضل التمريرات السريعة وتحركات اللاعبين بحيث يصعب على الدفاع مواجهة المهاجمين. و يوضح كيفية حدوث هجوم المثلث.</a:t>
            </a:r>
          </a:p>
          <a:p>
            <a:pPr algn="ctr" rtl="true">
              <a:lnSpc>
                <a:spcPts val="3618"/>
              </a:lnSpc>
              <a:spcBef>
                <a:spcPct val="0"/>
              </a:spcBef>
            </a:pPr>
            <a:r>
              <a:rPr lang="ar-EG" sz="2584">
                <a:solidFill>
                  <a:srgbClr val="000000"/>
                </a:solidFill>
                <a:latin typeface="Afeesh"/>
                <a:ea typeface="Afeesh"/>
                <a:cs typeface="Afeesh"/>
                <a:sym typeface="Afeesh"/>
                <a:rtl val="true"/>
              </a:rPr>
              <a:t>عندما يتعلق الأمر بالحركات الجماعية الهجومية، هناك العديد من تكتيكات اللعبة التي يمكن لفرق كرة السلة تطبيقها: فالهدف من الهجوم دائما هو اختراق دفاع الخصم للسماح لزميله بمحاولة التسديد أو الحصول على رمية حرة. و الحركات الهجوم الجماعية الرئيسية هي نوعان:</a:t>
            </a:r>
          </a:p>
          <a:p>
            <a:pPr algn="ctr" rtl="true">
              <a:lnSpc>
                <a:spcPts val="3618"/>
              </a:lnSpc>
              <a:spcBef>
                <a:spcPct val="0"/>
              </a:spcBef>
            </a:pPr>
            <a:r>
              <a:rPr lang="ar-EG" sz="2584">
                <a:solidFill>
                  <a:srgbClr val="000000"/>
                </a:solidFill>
                <a:latin typeface="Afeesh"/>
                <a:ea typeface="Afeesh"/>
                <a:cs typeface="Afeesh"/>
                <a:sym typeface="Afeesh"/>
                <a:rtl val="true"/>
              </a:rPr>
              <a:t>الهجوم السريع في كرة السلة، تتحدث بشكل أساسي عن تكتيكين أساسيين في الهجوم السريع: الهجوم الموضعي(الهجوم المبكر " </a:t>
            </a:r>
            <a:r>
              <a:rPr lang="en-US" sz="2584">
                <a:solidFill>
                  <a:srgbClr val="000000"/>
                </a:solidFill>
                <a:latin typeface="Afeesh"/>
                <a:ea typeface="Afeesh"/>
                <a:cs typeface="Afeesh"/>
                <a:sym typeface="Afeesh"/>
              </a:rPr>
              <a:t>early offense</a:t>
            </a:r>
            <a:r>
              <a:rPr lang="ar-EG" sz="2584">
                <a:solidFill>
                  <a:srgbClr val="000000"/>
                </a:solidFill>
                <a:latin typeface="Afeesh"/>
                <a:ea typeface="Afeesh"/>
                <a:cs typeface="Afeesh"/>
                <a:sym typeface="Afeesh"/>
                <a:rtl val="true"/>
              </a:rPr>
              <a:t> باللغة الإنجليزية) والهجوم المضاد: فالهجوم المضاد: في الهجوم المضاد، يحاول الفريق مباشرة استعادة الكرة للصعود إلى الملعب في أسرع وقت ممكن للوصول إلى سلة المنافس أثناء الصعود، لا يتم وضع المهاجمين أو المدافعين بشكل صحيح. ينصب التركيز على التمريرات الناجحة و السريعة تسمح هذه اللعبة السريعة، إذا جاز التعبير، بمباغتة دفاع الخصم الذي لم يتح له الوقت لتنظيم نفسه.</a:t>
            </a:r>
          </a:p>
          <a:p>
            <a:pPr algn="ctr" rtl="true">
              <a:lnSpc>
                <a:spcPts val="3618"/>
              </a:lnSpc>
              <a:spcBef>
                <a:spcPct val="0"/>
              </a:spcBef>
            </a:pPr>
            <a:r>
              <a:rPr lang="ar-EG" sz="2584">
                <a:solidFill>
                  <a:srgbClr val="000000"/>
                </a:solidFill>
                <a:latin typeface="Afeesh"/>
                <a:ea typeface="Afeesh"/>
                <a:cs typeface="Afeesh"/>
                <a:sym typeface="Afeesh"/>
                <a:rtl val="true"/>
              </a:rPr>
              <a:t>فيدفه هو البحث عن الهجوم بأكبر عدد ممكن من اللاعبين الفائض العددي في الهجوم على الدفاع. و يكون هذا الهجوم: </a:t>
            </a:r>
            <a:r>
              <a:rPr lang="en-US" sz="2584">
                <a:solidFill>
                  <a:srgbClr val="000000"/>
                </a:solidFill>
                <a:latin typeface="Afeesh"/>
                <a:ea typeface="Afeesh"/>
                <a:cs typeface="Afeesh"/>
                <a:sym typeface="Afeesh"/>
              </a:rPr>
              <a:t>1</a:t>
            </a:r>
            <a:r>
              <a:rPr lang="ar-EG" sz="2584">
                <a:solidFill>
                  <a:srgbClr val="000000"/>
                </a:solidFill>
                <a:latin typeface="Afeesh"/>
                <a:ea typeface="Afeesh"/>
                <a:cs typeface="Afeesh"/>
                <a:sym typeface="Afeesh"/>
                <a:rtl val="true"/>
              </a:rPr>
              <a:t> ضد </a:t>
            </a:r>
            <a:r>
              <a:rPr lang="en-US" sz="2584">
                <a:solidFill>
                  <a:srgbClr val="000000"/>
                </a:solidFill>
                <a:latin typeface="Afeesh"/>
                <a:ea typeface="Afeesh"/>
                <a:cs typeface="Afeesh"/>
                <a:sym typeface="Afeesh"/>
              </a:rPr>
              <a:t>0</a:t>
            </a:r>
            <a:r>
              <a:rPr lang="ar-EG" sz="2584">
                <a:solidFill>
                  <a:srgbClr val="000000"/>
                </a:solidFill>
                <a:latin typeface="Afeesh"/>
                <a:ea typeface="Afeesh"/>
                <a:cs typeface="Afeesh"/>
                <a:sym typeface="Afeesh"/>
                <a:rtl val="true"/>
              </a:rPr>
              <a:t>، أو </a:t>
            </a:r>
            <a:r>
              <a:rPr lang="en-US" sz="2584">
                <a:solidFill>
                  <a:srgbClr val="000000"/>
                </a:solidFill>
                <a:latin typeface="Afeesh"/>
                <a:ea typeface="Afeesh"/>
                <a:cs typeface="Afeesh"/>
                <a:sym typeface="Afeesh"/>
              </a:rPr>
              <a:t>2</a:t>
            </a:r>
            <a:r>
              <a:rPr lang="ar-EG" sz="2584">
                <a:solidFill>
                  <a:srgbClr val="000000"/>
                </a:solidFill>
                <a:latin typeface="Afeesh"/>
                <a:ea typeface="Afeesh"/>
                <a:cs typeface="Afeesh"/>
                <a:sym typeface="Afeesh"/>
                <a:rtl val="true"/>
              </a:rPr>
              <a:t> ضد </a:t>
            </a:r>
            <a:r>
              <a:rPr lang="en-US" sz="2584">
                <a:solidFill>
                  <a:srgbClr val="000000"/>
                </a:solidFill>
                <a:latin typeface="Afeesh"/>
                <a:ea typeface="Afeesh"/>
                <a:cs typeface="Afeesh"/>
                <a:sym typeface="Afeesh"/>
              </a:rPr>
              <a:t>1</a:t>
            </a:r>
            <a:r>
              <a:rPr lang="ar-EG" sz="2584">
                <a:solidFill>
                  <a:srgbClr val="000000"/>
                </a:solidFill>
                <a:latin typeface="Afeesh"/>
                <a:ea typeface="Afeesh"/>
                <a:cs typeface="Afeesh"/>
                <a:sym typeface="Afeesh"/>
                <a:rtl val="true"/>
              </a:rPr>
              <a:t>، أو </a:t>
            </a:r>
            <a:r>
              <a:rPr lang="en-US" sz="2584">
                <a:solidFill>
                  <a:srgbClr val="000000"/>
                </a:solidFill>
                <a:latin typeface="Afeesh"/>
                <a:ea typeface="Afeesh"/>
                <a:cs typeface="Afeesh"/>
                <a:sym typeface="Afeesh"/>
              </a:rPr>
              <a:t>3</a:t>
            </a:r>
            <a:r>
              <a:rPr lang="ar-EG" sz="2584">
                <a:solidFill>
                  <a:srgbClr val="000000"/>
                </a:solidFill>
                <a:latin typeface="Afeesh"/>
                <a:ea typeface="Afeesh"/>
                <a:cs typeface="Afeesh"/>
                <a:sym typeface="Afeesh"/>
                <a:rtl val="true"/>
              </a:rPr>
              <a:t> ضد </a:t>
            </a:r>
            <a:r>
              <a:rPr lang="en-US" sz="2584">
                <a:solidFill>
                  <a:srgbClr val="000000"/>
                </a:solidFill>
                <a:latin typeface="Afeesh"/>
                <a:ea typeface="Afeesh"/>
                <a:cs typeface="Afeesh"/>
                <a:sym typeface="Afeesh"/>
              </a:rPr>
              <a:t>2</a:t>
            </a:r>
            <a:r>
              <a:rPr lang="ar-EG" sz="2584">
                <a:solidFill>
                  <a:srgbClr val="000000"/>
                </a:solidFill>
                <a:latin typeface="Afeesh"/>
                <a:ea typeface="Afeesh"/>
                <a:cs typeface="Afeesh"/>
                <a:sym typeface="Afeesh"/>
                <a:rtl val="true"/>
              </a:rPr>
              <a:t>، كما يمكن أن تصادف الهجوم السريع المبني على </a:t>
            </a:r>
            <a:r>
              <a:rPr lang="en-US" sz="2584">
                <a:solidFill>
                  <a:srgbClr val="000000"/>
                </a:solidFill>
                <a:latin typeface="Afeesh"/>
                <a:ea typeface="Afeesh"/>
                <a:cs typeface="Afeesh"/>
                <a:sym typeface="Afeesh"/>
              </a:rPr>
              <a:t>1</a:t>
            </a:r>
            <a:r>
              <a:rPr lang="ar-EG" sz="2584">
                <a:solidFill>
                  <a:srgbClr val="000000"/>
                </a:solidFill>
                <a:latin typeface="Afeesh"/>
                <a:ea typeface="Afeesh"/>
                <a:cs typeface="Afeesh"/>
                <a:sym typeface="Afeesh"/>
                <a:rtl val="true"/>
              </a:rPr>
              <a:t> ضد </a:t>
            </a:r>
            <a:r>
              <a:rPr lang="en-US" sz="2584">
                <a:solidFill>
                  <a:srgbClr val="000000"/>
                </a:solidFill>
                <a:latin typeface="Afeesh"/>
                <a:ea typeface="Afeesh"/>
                <a:cs typeface="Afeesh"/>
                <a:sym typeface="Afeesh"/>
              </a:rPr>
              <a:t>1</a:t>
            </a:r>
            <a:r>
              <a:rPr lang="ar-EG" sz="2584">
                <a:solidFill>
                  <a:srgbClr val="000000"/>
                </a:solidFill>
                <a:latin typeface="Afeesh"/>
                <a:ea typeface="Afeesh"/>
                <a:cs typeface="Afeesh"/>
                <a:sym typeface="Afeesh"/>
                <a:rtl val="true"/>
              </a:rPr>
              <a:t>، أو </a:t>
            </a:r>
            <a:r>
              <a:rPr lang="en-US" sz="2584">
                <a:solidFill>
                  <a:srgbClr val="000000"/>
                </a:solidFill>
                <a:latin typeface="Afeesh"/>
                <a:ea typeface="Afeesh"/>
                <a:cs typeface="Afeesh"/>
                <a:sym typeface="Afeesh"/>
              </a:rPr>
              <a:t>2</a:t>
            </a:r>
            <a:r>
              <a:rPr lang="ar-EG" sz="2584">
                <a:solidFill>
                  <a:srgbClr val="000000"/>
                </a:solidFill>
                <a:latin typeface="Afeesh"/>
                <a:ea typeface="Afeesh"/>
                <a:cs typeface="Afeesh"/>
                <a:sym typeface="Afeesh"/>
                <a:rtl val="true"/>
              </a:rPr>
              <a:t> ضد </a:t>
            </a:r>
            <a:r>
              <a:rPr lang="en-US" sz="2584">
                <a:solidFill>
                  <a:srgbClr val="000000"/>
                </a:solidFill>
                <a:latin typeface="Afeesh"/>
                <a:ea typeface="Afeesh"/>
                <a:cs typeface="Afeesh"/>
                <a:sym typeface="Afeesh"/>
              </a:rPr>
              <a:t>2</a:t>
            </a:r>
            <a:r>
              <a:rPr lang="ar-EG" sz="2584">
                <a:solidFill>
                  <a:srgbClr val="000000"/>
                </a:solidFill>
                <a:latin typeface="Afeesh"/>
                <a:ea typeface="Afeesh"/>
                <a:cs typeface="Afeesh"/>
                <a:sym typeface="Afeesh"/>
                <a:rtl val="true"/>
              </a:rPr>
              <a:t> أو </a:t>
            </a:r>
            <a:r>
              <a:rPr lang="en-US" sz="2584">
                <a:solidFill>
                  <a:srgbClr val="000000"/>
                </a:solidFill>
                <a:latin typeface="Afeesh"/>
                <a:ea typeface="Afeesh"/>
                <a:cs typeface="Afeesh"/>
                <a:sym typeface="Afeesh"/>
              </a:rPr>
              <a:t>3</a:t>
            </a:r>
            <a:r>
              <a:rPr lang="ar-EG" sz="2584">
                <a:solidFill>
                  <a:srgbClr val="000000"/>
                </a:solidFill>
                <a:latin typeface="Afeesh"/>
                <a:ea typeface="Afeesh"/>
                <a:cs typeface="Afeesh"/>
                <a:sym typeface="Afeesh"/>
                <a:rtl val="true"/>
              </a:rPr>
              <a:t> شد </a:t>
            </a:r>
            <a:r>
              <a:rPr lang="en-US" sz="2584">
                <a:solidFill>
                  <a:srgbClr val="000000"/>
                </a:solidFill>
                <a:latin typeface="Afeesh"/>
                <a:ea typeface="Afeesh"/>
                <a:cs typeface="Afeesh"/>
                <a:sym typeface="Afeesh"/>
              </a:rPr>
              <a:t>3</a:t>
            </a:r>
          </a:p>
          <a:p>
            <a:pPr algn="ctr" rtl="true">
              <a:lnSpc>
                <a:spcPts val="3618"/>
              </a:lnSpc>
              <a:spcBef>
                <a:spcPct val="0"/>
              </a:spcBef>
            </a:pPr>
            <a:r>
              <a:rPr lang="ar-EG" sz="2584">
                <a:solidFill>
                  <a:srgbClr val="000000"/>
                </a:solidFill>
                <a:latin typeface="Afeesh"/>
                <a:ea typeface="Afeesh"/>
                <a:cs typeface="Afeesh"/>
                <a:sym typeface="Afeesh"/>
                <a:rtl val="true"/>
              </a:rPr>
              <a:t>-الهحوم الموضعية على العكس من ذلك في الهجوم الموضعي يسعى الفريق المياجم إلى التكيف بشكل جماعي مع الإستراتيجية الدفاعية للمنافس، ويتم بناء الهجوم على أساس وضع مناسب للاعبين أثناء الحركات و التمريرات و الصد (في حالة دفاع رجل لرجل أو حتى التقاطعات (في حالة دفاع المنطقة) فالفريق المنافس هو العناصر المحددة للهجوم</a:t>
            </a:r>
          </a:p>
          <a:p>
            <a:pPr algn="ctr" rtl="true">
              <a:lnSpc>
                <a:spcPts val="3618"/>
              </a:lnSpc>
              <a:spcBef>
                <a:spcPct val="0"/>
              </a:spcBef>
            </a:pPr>
            <a:r>
              <a:rPr lang="ar-EG" sz="2584">
                <a:solidFill>
                  <a:srgbClr val="000000"/>
                </a:solidFill>
                <a:latin typeface="Afeesh"/>
                <a:ea typeface="Afeesh"/>
                <a:cs typeface="Afeesh"/>
                <a:sym typeface="Afeesh"/>
                <a:rtl val="true"/>
              </a:rPr>
              <a:t>نتحدث اليوم أيضا عن الأنظمة الهجومية، أي متغيرات متسلسلة، والحركات المصقولة جيدا حيث يلعب كل مياجم : محددا. و مع ذلك فهي معقدة نسبيًا و تتطلب دراستها و تدریها</a:t>
            </a:r>
          </a:p>
          <a:p>
            <a:pPr algn="ctr" rtl="true">
              <a:lnSpc>
                <a:spcPts val="3618"/>
              </a:lnSpc>
              <a:spcBef>
                <a:spcPct val="0"/>
              </a:spcBef>
            </a:pPr>
            <a:r>
              <a:rPr lang="ar-EG" sz="2584">
                <a:solidFill>
                  <a:srgbClr val="000000"/>
                </a:solidFill>
                <a:latin typeface="Afeesh"/>
                <a:ea typeface="Afeesh"/>
                <a:cs typeface="Afeesh"/>
                <a:sym typeface="Afeesh"/>
                <a:rtl val="true"/>
              </a:rPr>
              <a:t>و هناك العديد من التكتيكات في كرة ال </a:t>
            </a:r>
            <a:r>
              <a:rPr lang="en-US" sz="2584">
                <a:solidFill>
                  <a:srgbClr val="000000"/>
                </a:solidFill>
                <a:latin typeface="Afeesh"/>
                <a:ea typeface="Afeesh"/>
                <a:cs typeface="Afeesh"/>
                <a:sym typeface="Afeesh"/>
              </a:rPr>
              <a:t>wander</a:t>
            </a:r>
            <a:r>
              <a:rPr lang="ar-EG" sz="2584">
                <a:solidFill>
                  <a:srgbClr val="000000"/>
                </a:solidFill>
                <a:latin typeface="Afeesh"/>
                <a:ea typeface="Afeesh"/>
                <a:cs typeface="Afeesh"/>
                <a:sym typeface="Afeesh"/>
                <a:rtl val="true"/>
              </a:rPr>
              <a:t> انشاء فبعد استرجاع الكرة و توجه اللاعبين نحوه مسبقا.</a:t>
            </a:r>
          </a:p>
          <a:p>
            <a:pPr algn="ctr" rtl="true">
              <a:lnSpc>
                <a:spcPts val="3618"/>
              </a:lnSpc>
              <a:spcBef>
                <a:spcPct val="0"/>
              </a:spcBef>
            </a:pPr>
            <a:r>
              <a:rPr lang="ar-EG" sz="2584">
                <a:solidFill>
                  <a:srgbClr val="000000"/>
                </a:solidFill>
                <a:latin typeface="Afeesh"/>
                <a:ea typeface="Afeesh"/>
                <a:cs typeface="Afeesh"/>
                <a:sym typeface="Afeesh"/>
                <a:rtl val="true"/>
              </a:rPr>
              <a:t>-الهجوم المتدرج: هو هجوم يكون فيه ترتيب اللاعبين ترتيبا</a:t>
            </a:r>
          </a:p>
          <a:p>
            <a:pPr algn="ctr" rtl="true">
              <a:lnSpc>
                <a:spcPts val="3618"/>
              </a:lnSpc>
              <a:spcBef>
                <a:spcPct val="0"/>
              </a:spcBef>
            </a:pPr>
            <a:r>
              <a:rPr lang="ar-EG" sz="2584">
                <a:solidFill>
                  <a:srgbClr val="000000"/>
                </a:solidFill>
                <a:latin typeface="Afeesh"/>
                <a:ea typeface="Afeesh"/>
                <a:cs typeface="Afeesh"/>
                <a:sym typeface="Afeesh"/>
                <a:rtl val="true"/>
              </a:rPr>
              <a:t>الهجوم، يتغير موقع اللاعبين، فيصبح المحوري والجناح هم اللاعبون الذين كانوا في المقدمة؛ فهو استمرار</a:t>
            </a:r>
          </a:p>
          <a:p>
            <a:pPr algn="ctr" rtl="true">
              <a:lnSpc>
                <a:spcPts val="3618"/>
              </a:lnSpc>
              <a:spcBef>
                <a:spcPct val="0"/>
              </a:spcBef>
            </a:pPr>
            <a:r>
              <a:rPr lang="ar-EG" sz="2584">
                <a:solidFill>
                  <a:srgbClr val="000000"/>
                </a:solidFill>
                <a:latin typeface="Afeesh"/>
                <a:ea typeface="Afeesh"/>
                <a:cs typeface="Afeesh"/>
                <a:sym typeface="Afeesh"/>
                <a:rtl val="true"/>
              </a:rPr>
              <a:t>للهجوم بشكل مستقل عن أماكن (محطات اللعب، من أجل خلق عدم توازن الدفاع (كبير مقابل صغير)</a:t>
            </a:r>
          </a:p>
          <a:p>
            <a:pPr algn="ctr" rtl="true">
              <a:lnSpc>
                <a:spcPts val="3618"/>
              </a:lnSpc>
              <a:spcBef>
                <a:spcPct val="0"/>
              </a:spcBef>
            </a:pPr>
          </a:p>
        </p:txBody>
      </p:sp>
    </p:spTree>
  </p:cSld>
  <p:clrMapOvr>
    <a:masterClrMapping/>
  </p:clrMapOvr>
</p:sld>
</file>

<file path=ppt/slides/slide8.xml><?xml version="1.0" encoding="utf-8"?>
<p:sld xmlns:p="http://schemas.openxmlformats.org/presentationml/2006/main" xmlns:a="http://schemas.openxmlformats.org/drawingml/2006/main">
  <p:cSld>
    <p:bg>
      <p:bgPr>
        <a:solidFill>
          <a:srgbClr val="7ED957"/>
        </a:solidFill>
      </p:bgPr>
    </p:bg>
    <p:spTree>
      <p:nvGrpSpPr>
        <p:cNvPr id="1" name=""/>
        <p:cNvGrpSpPr/>
        <p:nvPr/>
      </p:nvGrpSpPr>
      <p:grpSpPr>
        <a:xfrm>
          <a:off x="0" y="0"/>
          <a:ext cx="0" cy="0"/>
          <a:chOff x="0" y="0"/>
          <a:chExt cx="0" cy="0"/>
        </a:xfrm>
      </p:grpSpPr>
      <p:sp>
        <p:nvSpPr>
          <p:cNvPr name="TextBox 2" id="2"/>
          <p:cNvSpPr txBox="true"/>
          <p:nvPr/>
        </p:nvSpPr>
        <p:spPr>
          <a:xfrm rot="0">
            <a:off x="0" y="-57150"/>
            <a:ext cx="18288000" cy="11385550"/>
          </a:xfrm>
          <a:prstGeom prst="rect">
            <a:avLst/>
          </a:prstGeom>
        </p:spPr>
        <p:txBody>
          <a:bodyPr anchor="t" rtlCol="false" tIns="0" lIns="0" bIns="0" rIns="0">
            <a:spAutoFit/>
          </a:bodyPr>
          <a:lstStyle/>
          <a:p>
            <a:pPr algn="r">
              <a:lnSpc>
                <a:spcPts val="3500"/>
              </a:lnSpc>
              <a:spcBef>
                <a:spcPct val="0"/>
              </a:spcBef>
            </a:pPr>
            <a:r>
              <a:rPr lang="en-US" sz="2500">
                <a:solidFill>
                  <a:srgbClr val="000000"/>
                </a:solidFill>
                <a:latin typeface="Afeesh"/>
                <a:ea typeface="Afeesh"/>
                <a:cs typeface="Afeesh"/>
                <a:sym typeface="Afeesh"/>
              </a:rPr>
              <a:t>4 </a:t>
            </a:r>
            <a:r>
              <a:rPr lang="ar-EG" sz="2500">
                <a:solidFill>
                  <a:srgbClr val="000000"/>
                </a:solidFill>
                <a:latin typeface="Afeesh"/>
                <a:ea typeface="Afeesh"/>
                <a:cs typeface="Afeesh"/>
                <a:sym typeface="Afeesh"/>
                <a:rtl val="true"/>
              </a:rPr>
              <a:t>وسائل التحضير التكتيكي</a:t>
            </a:r>
            <a:r>
              <a:rPr lang="en-US" sz="2500">
                <a:solidFill>
                  <a:srgbClr val="000000"/>
                </a:solidFill>
                <a:latin typeface="Afeesh"/>
                <a:ea typeface="Afeesh"/>
                <a:cs typeface="Afeesh"/>
                <a:sym typeface="Afeesh"/>
              </a:rPr>
              <a:t>:</a:t>
            </a:r>
          </a:p>
          <a:p>
            <a:pPr algn="r" rtl="true">
              <a:lnSpc>
                <a:spcPts val="3500"/>
              </a:lnSpc>
              <a:spcBef>
                <a:spcPct val="0"/>
              </a:spcBef>
            </a:pPr>
            <a:r>
              <a:rPr lang="ar-EG" sz="2500">
                <a:solidFill>
                  <a:srgbClr val="000000"/>
                </a:solidFill>
                <a:latin typeface="Afeesh"/>
                <a:ea typeface="Afeesh"/>
                <a:cs typeface="Afeesh"/>
                <a:sym typeface="Afeesh"/>
                <a:rtl val="true"/>
              </a:rPr>
              <a:t>هي كل اشكال الخطط المستعملة خلال فترات الأوقات المخصصة للتحضير التكتيكي، والتي يمكن أن تكون بواسطة تمرينات التحضير الخاص أو تمرينات المنافسة و عموما فإن تمرينات التحضير التكتيكي تتميز عن باقي التمرينات الأخرى في النقاط التالية:</a:t>
            </a:r>
          </a:p>
          <a:p>
            <a:pPr algn="r" rtl="true">
              <a:lnSpc>
                <a:spcPts val="3500"/>
              </a:lnSpc>
              <a:spcBef>
                <a:spcPct val="0"/>
              </a:spcBef>
            </a:pPr>
            <a:r>
              <a:rPr lang="ar-EG" sz="2500">
                <a:solidFill>
                  <a:srgbClr val="000000"/>
                </a:solidFill>
                <a:latin typeface="Afeesh"/>
                <a:ea typeface="Afeesh"/>
                <a:cs typeface="Afeesh"/>
                <a:sym typeface="Afeesh"/>
                <a:rtl val="true"/>
              </a:rPr>
              <a:t>- دقة الأهداف المراد الوصول إليها:</a:t>
            </a:r>
          </a:p>
          <a:p>
            <a:pPr algn="r" rtl="true">
              <a:lnSpc>
                <a:spcPts val="3500"/>
              </a:lnSpc>
              <a:spcBef>
                <a:spcPct val="0"/>
              </a:spcBef>
            </a:pPr>
            <a:r>
              <a:rPr lang="ar-EG" sz="2500">
                <a:solidFill>
                  <a:srgbClr val="000000"/>
                </a:solidFill>
                <a:latin typeface="Afeesh"/>
                <a:ea typeface="Afeesh"/>
                <a:cs typeface="Afeesh"/>
                <a:sym typeface="Afeesh"/>
                <a:rtl val="true"/>
              </a:rPr>
              <a:t>-كاسترجاع الكرات في الدفاع.</a:t>
            </a:r>
          </a:p>
          <a:p>
            <a:pPr algn="r" rtl="true">
              <a:lnSpc>
                <a:spcPts val="3500"/>
              </a:lnSpc>
              <a:spcBef>
                <a:spcPct val="0"/>
              </a:spcBef>
            </a:pPr>
            <a:r>
              <a:rPr lang="ar-EG" sz="2500">
                <a:solidFill>
                  <a:srgbClr val="000000"/>
                </a:solidFill>
                <a:latin typeface="Afeesh"/>
                <a:ea typeface="Afeesh"/>
                <a:cs typeface="Afeesh"/>
                <a:sym typeface="Afeesh"/>
                <a:rtl val="true"/>
              </a:rPr>
              <a:t>-مضايقة الصارمة للاعب المحوري في الدفاع.</a:t>
            </a:r>
          </a:p>
          <a:p>
            <a:pPr algn="r" rtl="true">
              <a:lnSpc>
                <a:spcPts val="3500"/>
              </a:lnSpc>
              <a:spcBef>
                <a:spcPct val="0"/>
              </a:spcBef>
            </a:pPr>
            <a:r>
              <a:rPr lang="ar-EG" sz="2500">
                <a:solidFill>
                  <a:srgbClr val="000000"/>
                </a:solidFill>
                <a:latin typeface="Afeesh"/>
                <a:ea typeface="Afeesh"/>
                <a:cs typeface="Afeesh"/>
                <a:sym typeface="Afeesh"/>
                <a:rtl val="true"/>
              </a:rPr>
              <a:t>-الرمي أو التسديد بعد حالة التخلص من المضايقة.</a:t>
            </a:r>
          </a:p>
          <a:p>
            <a:pPr algn="r" rtl="true">
              <a:lnSpc>
                <a:spcPts val="3500"/>
              </a:lnSpc>
              <a:spcBef>
                <a:spcPct val="0"/>
              </a:spcBef>
            </a:pPr>
            <a:r>
              <a:rPr lang="ar-EG" sz="2500">
                <a:solidFill>
                  <a:srgbClr val="000000"/>
                </a:solidFill>
                <a:latin typeface="Afeesh"/>
                <a:ea typeface="Afeesh"/>
                <a:cs typeface="Afeesh"/>
                <a:sym typeface="Afeesh"/>
                <a:rtl val="true"/>
              </a:rPr>
              <a:t>-أن التدريب يهدف إلى استنساخ لعدد من النقاط والتحركات و التقنيات المكونة للمخطط التكتيكي ككل، أو إلى المخطط في مجمله.</a:t>
            </a:r>
          </a:p>
          <a:p>
            <a:pPr algn="r" rtl="true">
              <a:lnSpc>
                <a:spcPts val="3500"/>
              </a:lnSpc>
              <a:spcBef>
                <a:spcPct val="0"/>
              </a:spcBef>
            </a:pPr>
            <a:r>
              <a:rPr lang="ar-EG" sz="2500">
                <a:solidFill>
                  <a:srgbClr val="000000"/>
                </a:solidFill>
                <a:latin typeface="Afeesh"/>
                <a:ea typeface="Afeesh"/>
                <a:cs typeface="Afeesh"/>
                <a:sym typeface="Afeesh"/>
                <a:rtl val="true"/>
              </a:rPr>
              <a:t>-إعادة إنشاء الأجواء الخارجية للمنافسة، إذا استدعى الأمر.</a:t>
            </a:r>
          </a:p>
          <a:p>
            <a:pPr algn="r" rtl="true">
              <a:lnSpc>
                <a:spcPts val="3500"/>
              </a:lnSpc>
              <a:spcBef>
                <a:spcPct val="0"/>
              </a:spcBef>
            </a:pPr>
            <a:r>
              <a:rPr lang="ar-EG" sz="2500">
                <a:solidFill>
                  <a:srgbClr val="000000"/>
                </a:solidFill>
                <a:latin typeface="Afeesh"/>
                <a:ea typeface="Afeesh"/>
                <a:cs typeface="Afeesh"/>
                <a:sym typeface="Afeesh"/>
                <a:rtl val="true"/>
              </a:rPr>
              <a:t>- طرق التحضير التكتيكي:</a:t>
            </a:r>
          </a:p>
          <a:p>
            <a:pPr algn="r" rtl="true">
              <a:lnSpc>
                <a:spcPts val="3500"/>
              </a:lnSpc>
              <a:spcBef>
                <a:spcPct val="0"/>
              </a:spcBef>
            </a:pPr>
            <a:r>
              <a:rPr lang="en-US" sz="2500">
                <a:solidFill>
                  <a:srgbClr val="000000"/>
                </a:solidFill>
                <a:latin typeface="Afeesh"/>
                <a:ea typeface="Afeesh"/>
                <a:cs typeface="Afeesh"/>
                <a:sym typeface="Afeesh"/>
              </a:rPr>
              <a:t>1</a:t>
            </a:r>
            <a:r>
              <a:rPr lang="ar-EG" sz="2500">
                <a:solidFill>
                  <a:srgbClr val="000000"/>
                </a:solidFill>
                <a:latin typeface="Afeesh"/>
                <a:ea typeface="Afeesh"/>
                <a:cs typeface="Afeesh"/>
                <a:sym typeface="Afeesh"/>
                <a:rtl val="true"/>
              </a:rPr>
              <a:t> - طريقة الفاصل الزمني (خلال المرحلة الخاصة ومرحلة ما قبل المنافسة)</a:t>
            </a:r>
          </a:p>
          <a:p>
            <a:pPr algn="r" rtl="true">
              <a:lnSpc>
                <a:spcPts val="3500"/>
              </a:lnSpc>
              <a:spcBef>
                <a:spcPct val="0"/>
              </a:spcBef>
            </a:pPr>
            <a:r>
              <a:rPr lang="ar-EG" sz="2500">
                <a:solidFill>
                  <a:srgbClr val="000000"/>
                </a:solidFill>
                <a:latin typeface="Afeesh"/>
                <a:ea typeface="Afeesh"/>
                <a:cs typeface="Afeesh"/>
                <a:sym typeface="Afeesh"/>
                <a:rtl val="true"/>
              </a:rPr>
              <a:t>من التحضير العام و التحضير الخاص)</a:t>
            </a:r>
          </a:p>
          <a:p>
            <a:pPr algn="r" rtl="true">
              <a:lnSpc>
                <a:spcPts val="3500"/>
              </a:lnSpc>
              <a:spcBef>
                <a:spcPct val="0"/>
              </a:spcBef>
            </a:pPr>
            <a:r>
              <a:rPr lang="en-US" sz="2500">
                <a:solidFill>
                  <a:srgbClr val="000000"/>
                </a:solidFill>
                <a:latin typeface="Afeesh"/>
                <a:ea typeface="Afeesh"/>
                <a:cs typeface="Afeesh"/>
                <a:sym typeface="Afeesh"/>
              </a:rPr>
              <a:t>2</a:t>
            </a:r>
            <a:r>
              <a:rPr lang="ar-EG" sz="2500">
                <a:solidFill>
                  <a:srgbClr val="000000"/>
                </a:solidFill>
                <a:latin typeface="Afeesh"/>
                <a:ea typeface="Afeesh"/>
                <a:cs typeface="Afeesh"/>
                <a:sym typeface="Afeesh"/>
                <a:rtl val="true"/>
              </a:rPr>
              <a:t>- الطريقة المتكررة خلال المرحلة الأولى والثانية </a:t>
            </a:r>
          </a:p>
          <a:p>
            <a:pPr algn="r" rtl="true">
              <a:lnSpc>
                <a:spcPts val="3500"/>
              </a:lnSpc>
              <a:spcBef>
                <a:spcPct val="0"/>
              </a:spcBef>
            </a:pPr>
            <a:r>
              <a:rPr lang="en-US" sz="2500">
                <a:solidFill>
                  <a:srgbClr val="000000"/>
                </a:solidFill>
                <a:latin typeface="Afeesh"/>
                <a:ea typeface="Afeesh"/>
                <a:cs typeface="Afeesh"/>
                <a:sym typeface="Afeesh"/>
              </a:rPr>
              <a:t>3</a:t>
            </a:r>
            <a:r>
              <a:rPr lang="ar-EG" sz="2500">
                <a:solidFill>
                  <a:srgbClr val="000000"/>
                </a:solidFill>
                <a:latin typeface="Afeesh"/>
                <a:ea typeface="Afeesh"/>
                <a:cs typeface="Afeesh"/>
                <a:sym typeface="Afeesh"/>
                <a:rtl val="true"/>
              </a:rPr>
              <a:t>- طريقة اللعب.</a:t>
            </a:r>
          </a:p>
          <a:p>
            <a:pPr algn="r" rtl="true">
              <a:lnSpc>
                <a:spcPts val="3500"/>
              </a:lnSpc>
              <a:spcBef>
                <a:spcPct val="0"/>
              </a:spcBef>
            </a:pPr>
            <a:r>
              <a:rPr lang="en-US" sz="2500">
                <a:solidFill>
                  <a:srgbClr val="000000"/>
                </a:solidFill>
                <a:latin typeface="Afeesh"/>
                <a:ea typeface="Afeesh"/>
                <a:cs typeface="Afeesh"/>
                <a:sym typeface="Afeesh"/>
              </a:rPr>
              <a:t>4</a:t>
            </a:r>
            <a:r>
              <a:rPr lang="ar-EG" sz="2500">
                <a:solidFill>
                  <a:srgbClr val="000000"/>
                </a:solidFill>
                <a:latin typeface="Afeesh"/>
                <a:ea typeface="Afeesh"/>
                <a:cs typeface="Afeesh"/>
                <a:sym typeface="Afeesh"/>
                <a:rtl val="true"/>
              </a:rPr>
              <a:t>- الطريقة التنافسية.</a:t>
            </a:r>
          </a:p>
          <a:p>
            <a:pPr algn="r" rtl="true">
              <a:lnSpc>
                <a:spcPts val="3500"/>
              </a:lnSpc>
              <a:spcBef>
                <a:spcPct val="0"/>
              </a:spcBef>
            </a:pPr>
            <a:r>
              <a:rPr lang="ar-EG" sz="2500">
                <a:solidFill>
                  <a:srgbClr val="000000"/>
                </a:solidFill>
                <a:latin typeface="Afeesh"/>
                <a:ea typeface="Afeesh"/>
                <a:cs typeface="Afeesh"/>
                <a:sym typeface="Afeesh"/>
                <a:rtl val="true"/>
              </a:rPr>
              <a:t>- خاتمة</a:t>
            </a:r>
          </a:p>
          <a:p>
            <a:pPr algn="r" rtl="true">
              <a:lnSpc>
                <a:spcPts val="3500"/>
              </a:lnSpc>
              <a:spcBef>
                <a:spcPct val="0"/>
              </a:spcBef>
            </a:pPr>
            <a:r>
              <a:rPr lang="ar-EG" sz="2500">
                <a:solidFill>
                  <a:srgbClr val="000000"/>
                </a:solidFill>
                <a:latin typeface="Afeesh"/>
                <a:ea typeface="Afeesh"/>
                <a:cs typeface="Afeesh"/>
                <a:sym typeface="Afeesh"/>
                <a:rtl val="true"/>
              </a:rPr>
              <a:t>إذا كانت التكتيكات تتعلق بالتنظيم والسيرة التي يتم اتباعها لتحقيق النجاح في أي عمل فهذا المصطلح يرتبط في البداية بالمجال العسكري، وينطبق على أي مواجهة اقتصادية و تجارية ورياضية و ترفيهية ودبلوماسية، وما إلى ذلك . و يصف فن الجمع الأمثل بين أساليب الأداء و الوسائل المتاحة، لكسب مكسب أو القرار . و يختلف التكتيك عن الإستراتيجية من حيث أنها تتعلق بأهداف قصيرة المدى مثل الفوز بمنافسة، بينما تتعلق الإستراتيجية بأهداف متوسطة أو طويلة المدى مثل الفوز في حرب أو سياسة دبلوماسية خاصة؛ كما أنها تهدف في المجال الرياضي إلى تسيير فريق و تطويره ففي هذه المحاضرة، تطرقنا إلى التكتيك، من حيث التعريف و الميام ومكوناته الأساسية في اللعب الهجومي؛ كما تطرقنا إلى الحركات الأساسية و وسائل وطرق التحضير التكتيكي بصفة عامة هنا يجب الذكر أن ما جاء في موضوع المكونات الأساسية للتكتيك الهجومي ما هو إلى أمثلة عن هذه الأساليب الهجومية الكثيرة والمتعددة.</a:t>
            </a:r>
          </a:p>
          <a:p>
            <a:pPr algn="r" rtl="true">
              <a:lnSpc>
                <a:spcPts val="3500"/>
              </a:lnSpc>
              <a:spcBef>
                <a:spcPct val="0"/>
              </a:spcBef>
            </a:pPr>
            <a:r>
              <a:rPr lang="ar-EG" sz="2500">
                <a:solidFill>
                  <a:srgbClr val="000000"/>
                </a:solidFill>
                <a:latin typeface="Afeesh"/>
                <a:ea typeface="Afeesh"/>
                <a:cs typeface="Afeesh"/>
                <a:sym typeface="Afeesh"/>
                <a:rtl val="true"/>
              </a:rPr>
              <a:t> </a:t>
            </a:r>
          </a:p>
          <a:p>
            <a:pPr algn="r" rtl="true">
              <a:lnSpc>
                <a:spcPts val="3500"/>
              </a:lnSpc>
              <a:spcBef>
                <a:spcPct val="0"/>
              </a:spcBef>
            </a:pPr>
            <a:r>
              <a:rPr lang="ar-EG" sz="2500">
                <a:solidFill>
                  <a:srgbClr val="000000"/>
                </a:solidFill>
                <a:latin typeface="Afeesh"/>
                <a:ea typeface="Afeesh"/>
                <a:cs typeface="Afeesh"/>
                <a:sym typeface="Afeesh"/>
                <a:rtl val="true"/>
              </a:rPr>
              <a:t> </a:t>
            </a:r>
          </a:p>
          <a:p>
            <a:pPr algn="r" rtl="true">
              <a:lnSpc>
                <a:spcPts val="3500"/>
              </a:lnSpc>
              <a:spcBef>
                <a:spcPct val="0"/>
              </a:spcBef>
            </a:pPr>
            <a:r>
              <a:rPr lang="ar-EG" sz="2500">
                <a:solidFill>
                  <a:srgbClr val="000000"/>
                </a:solidFill>
                <a:latin typeface="Afeesh"/>
                <a:ea typeface="Afeesh"/>
                <a:cs typeface="Afeesh"/>
                <a:sym typeface="Afeesh"/>
                <a:rtl val="true"/>
              </a:rPr>
              <a:t> </a:t>
            </a:r>
          </a:p>
          <a:p>
            <a:pPr algn="r" rtl="true">
              <a:lnSpc>
                <a:spcPts val="3500"/>
              </a:lnSpc>
              <a:spcBef>
                <a:spcPct val="0"/>
              </a:spcBef>
            </a:pPr>
            <a:r>
              <a:rPr lang="ar-EG" sz="2500">
                <a:solidFill>
                  <a:srgbClr val="000000"/>
                </a:solidFill>
                <a:latin typeface="Afeesh"/>
                <a:ea typeface="Afeesh"/>
                <a:cs typeface="Afeesh"/>
                <a:sym typeface="Afeesh"/>
                <a:rtl val="true"/>
              </a:rPr>
              <a:t>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DAGmqcuC4BU</dc:identifier>
  <dcterms:modified xsi:type="dcterms:W3CDTF">2011-08-01T06:04:30Z</dcterms:modified>
  <cp:revision>1</cp:revision>
  <dc:title>جامعة العلوم والتكنولوجيا محمد بوضياف</dc:title>
</cp:coreProperties>
</file>